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1" r:id="rId2"/>
    <p:sldId id="257" r:id="rId3"/>
    <p:sldId id="322" r:id="rId4"/>
    <p:sldId id="337" r:id="rId5"/>
    <p:sldId id="323" r:id="rId6"/>
    <p:sldId id="324" r:id="rId7"/>
    <p:sldId id="333" r:id="rId8"/>
    <p:sldId id="341" r:id="rId9"/>
    <p:sldId id="342" r:id="rId10"/>
    <p:sldId id="339" r:id="rId11"/>
    <p:sldId id="340" r:id="rId12"/>
    <p:sldId id="328" r:id="rId13"/>
    <p:sldId id="335" r:id="rId14"/>
    <p:sldId id="338" r:id="rId15"/>
    <p:sldId id="343" r:id="rId16"/>
    <p:sldId id="345" r:id="rId17"/>
    <p:sldId id="344" r:id="rId18"/>
    <p:sldId id="330" r:id="rId19"/>
    <p:sldId id="321" r:id="rId20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728">
          <p15:clr>
            <a:srgbClr val="A4A3A4"/>
          </p15:clr>
        </p15:guide>
        <p15:guide id="3" orient="horz" pos="336">
          <p15:clr>
            <a:srgbClr val="A4A3A4"/>
          </p15:clr>
        </p15:guide>
        <p15:guide id="4" orient="horz" pos="552">
          <p15:clr>
            <a:srgbClr val="A4A3A4"/>
          </p15:clr>
        </p15:guide>
        <p15:guide id="5" orient="horz" pos="3984">
          <p15:clr>
            <a:srgbClr val="A4A3A4"/>
          </p15:clr>
        </p15:guide>
        <p15:guide id="6" pos="2880">
          <p15:clr>
            <a:srgbClr val="A4A3A4"/>
          </p15:clr>
        </p15:guide>
        <p15:guide id="7" pos="1484">
          <p15:clr>
            <a:srgbClr val="A4A3A4"/>
          </p15:clr>
        </p15:guide>
        <p15:guide id="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00"/>
    <a:srgbClr val="AAC9B6"/>
    <a:srgbClr val="0432FF"/>
    <a:srgbClr val="006778"/>
    <a:srgbClr val="822433"/>
    <a:srgbClr val="830022"/>
    <a:srgbClr val="790022"/>
    <a:srgbClr val="783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98" autoAdjust="0"/>
    <p:restoredTop sz="78333" autoAdjust="0"/>
  </p:normalViewPr>
  <p:slideViewPr>
    <p:cSldViewPr snapToGrid="0">
      <p:cViewPr varScale="1">
        <p:scale>
          <a:sx n="128" d="100"/>
          <a:sy n="128" d="100"/>
        </p:scale>
        <p:origin x="2088" y="176"/>
      </p:cViewPr>
      <p:guideLst>
        <p:guide orient="horz" pos="2160"/>
        <p:guide orient="horz" pos="1728"/>
        <p:guide orient="horz" pos="336"/>
        <p:guide orient="horz" pos="552"/>
        <p:guide orient="horz" pos="3984"/>
        <p:guide pos="2880"/>
        <p:guide pos="1484"/>
        <p:guide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0" d="100"/>
          <a:sy n="110" d="100"/>
        </p:scale>
        <p:origin x="-168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image" Target="../media/image4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BEB713E-6DF2-DF43-AAD7-DB6BA10430F2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17338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FE330379-EB2D-3245-821C-EE7EDDA79ADA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57961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2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53545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11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61724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12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32668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13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09036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14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39594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15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96742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16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92767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17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28406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18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417452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19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1462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3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0424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4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04522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5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9056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6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43496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7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59460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8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8578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9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15041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10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1251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E7B50AD0-5114-114D-BFAF-D6F77DEE390F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623FAD43-BFD4-274B-A506-0F3CE5CCBBF3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6563" y="409575"/>
            <a:ext cx="1889125" cy="54578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116013" y="409575"/>
            <a:ext cx="5518150" cy="54578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6B2E7ABC-098F-984E-BE6F-DB9FF2D33E89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116013" y="1752600"/>
            <a:ext cx="3703637" cy="411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2050" y="1752600"/>
            <a:ext cx="3703638" cy="411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D3C61D5C-66C6-C74F-975E-A9D6E855B281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1116013" y="1752600"/>
            <a:ext cx="7559675" cy="4114800"/>
          </a:xfrm>
        </p:spPr>
        <p:txBody>
          <a:bodyPr/>
          <a:lstStyle/>
          <a:p>
            <a:pPr lvl="0"/>
            <a:r>
              <a:rPr lang="it-IT" noProof="0"/>
              <a:t>Fare clic sull'icona per inserire una tabella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CBDD7553-32B6-AF41-A7B5-8C68EC4C6086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olo e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grafico 2"/>
          <p:cNvSpPr>
            <a:spLocks noGrp="1"/>
          </p:cNvSpPr>
          <p:nvPr>
            <p:ph type="chart" idx="1"/>
          </p:nvPr>
        </p:nvSpPr>
        <p:spPr>
          <a:xfrm>
            <a:off x="1116013" y="1752600"/>
            <a:ext cx="7559675" cy="4114800"/>
          </a:xfrm>
        </p:spPr>
        <p:txBody>
          <a:bodyPr/>
          <a:lstStyle/>
          <a:p>
            <a:pPr lvl="0"/>
            <a:r>
              <a:rPr lang="it-IT" noProof="0"/>
              <a:t>Fare clic sull'icona per inserire un grafico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117EB865-EA62-E740-84BE-EFA1EDB34EC3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A1292C01-2A3D-0A44-81FF-B77D718938CB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1D6FDE76-05C6-1940-B5EA-225DE777EDCD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116013" y="1752600"/>
            <a:ext cx="37036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2050" y="1752600"/>
            <a:ext cx="37036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E4AA1BCC-0549-AC44-BB05-AFF4571691F2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4A8D3F67-D53C-DB4B-89D3-0F9D7613C8CF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BFBF7122-E485-A34B-A033-193A3ADCCB38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AB86FDA9-73B4-8348-B058-6E024D28C42E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3F72E95A-28A0-DD47-A6FC-6A5A182892FF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Trascinare l'immagine su un segnaposto o fare clic sull'icona per aggiungerla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Pagina </a:t>
            </a:r>
            <a:fld id="{4CFF2E79-C39B-0F4F-8D04-4978C9783A71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5"/>
          <p:cNvGrpSpPr>
            <a:grpSpLocks/>
          </p:cNvGrpSpPr>
          <p:nvPr/>
        </p:nvGrpSpPr>
        <p:grpSpPr bwMode="auto">
          <a:xfrm>
            <a:off x="0" y="6096000"/>
            <a:ext cx="9144000" cy="762000"/>
            <a:chOff x="0" y="3840"/>
            <a:chExt cx="5760" cy="480"/>
          </a:xfrm>
        </p:grpSpPr>
        <p:sp>
          <p:nvSpPr>
            <p:cNvPr id="1037" name="Rectangle 13"/>
            <p:cNvSpPr>
              <a:spLocks noChangeArrowheads="1"/>
            </p:cNvSpPr>
            <p:nvPr userDrawn="1"/>
          </p:nvSpPr>
          <p:spPr bwMode="auto">
            <a:xfrm>
              <a:off x="0" y="3984"/>
              <a:ext cx="5760" cy="336"/>
            </a:xfrm>
            <a:prstGeom prst="rect">
              <a:avLst/>
            </a:prstGeom>
            <a:solidFill>
              <a:srgbClr val="8224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it-IT">
                <a:ea typeface="ＭＳ Ｐゴシック" pitchFamily="1" charset="-128"/>
                <a:cs typeface="+mn-cs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 userDrawn="1"/>
          </p:nvSpPr>
          <p:spPr bwMode="auto">
            <a:xfrm>
              <a:off x="768" y="3840"/>
              <a:ext cx="4992" cy="480"/>
            </a:xfrm>
            <a:prstGeom prst="rect">
              <a:avLst/>
            </a:prstGeom>
            <a:solidFill>
              <a:srgbClr val="8224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it-IT">
                <a:ea typeface="ＭＳ Ｐゴシック" pitchFamily="1" charset="-128"/>
                <a:cs typeface="+mn-cs"/>
              </a:endParaRPr>
            </a:p>
          </p:txBody>
        </p:sp>
      </p:grp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409575"/>
            <a:ext cx="75596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752600"/>
            <a:ext cx="75596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43400" y="61483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/>
            </a:lvl1pPr>
          </a:lstStyle>
          <a:p>
            <a:r>
              <a:rPr lang="it-IT"/>
              <a:t>26/06/2019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1483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00" smtClean="0"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483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r>
              <a:rPr lang="it-IT"/>
              <a:t>Pagina </a:t>
            </a:r>
            <a:fld id="{84F3E2DF-3CD5-B448-B909-71EF67D9F9AF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+mj-lt"/>
          <a:ea typeface="+mj-ea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22433"/>
        </a:buClr>
        <a:buChar char="•"/>
        <a:defRPr sz="2400">
          <a:solidFill>
            <a:srgbClr val="000000"/>
          </a:solidFill>
          <a:latin typeface="+mn-lt"/>
          <a:ea typeface="+mn-ea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000000"/>
          </a:solidFill>
          <a:latin typeface="+mn-lt"/>
          <a:ea typeface="+mn-ea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rgbClr val="000000"/>
          </a:solidFill>
          <a:latin typeface="+mn-lt"/>
          <a:ea typeface="+mn-ea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0.png"/><Relationship Id="rId4" Type="http://schemas.openxmlformats.org/officeDocument/2006/relationships/image" Target="../media/image25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0.png"/><Relationship Id="rId4" Type="http://schemas.openxmlformats.org/officeDocument/2006/relationships/image" Target="../media/image28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44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45.emf"/><Relationship Id="rId5" Type="http://schemas.openxmlformats.org/officeDocument/2006/relationships/image" Target="../media/image43.emf"/><Relationship Id="rId10" Type="http://schemas.openxmlformats.org/officeDocument/2006/relationships/image" Target="../media/image47.png"/><Relationship Id="rId4" Type="http://schemas.openxmlformats.org/officeDocument/2006/relationships/oleObject" Target="../embeddings/oleObject3.bin"/><Relationship Id="rId9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png"/><Relationship Id="rId5" Type="http://schemas.openxmlformats.org/officeDocument/2006/relationships/image" Target="../media/image15.e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3792" y="2130425"/>
            <a:ext cx="8134672" cy="1470025"/>
          </a:xfrm>
        </p:spPr>
        <p:txBody>
          <a:bodyPr/>
          <a:lstStyle/>
          <a:p>
            <a:pPr algn="ctr"/>
            <a:r>
              <a:rPr lang="en-GB"/>
              <a:t>Collective effects in the booster synchrotron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7920880" cy="2736304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it-IT" sz="2000" b="1" dirty="0">
                <a:solidFill>
                  <a:srgbClr val="FF0000"/>
                </a:solidFill>
              </a:rPr>
              <a:t>M. Migliorati, E. </a:t>
            </a:r>
            <a:r>
              <a:rPr lang="it-IT" sz="2000" b="1" dirty="0" err="1">
                <a:solidFill>
                  <a:srgbClr val="FF0000"/>
                </a:solidFill>
              </a:rPr>
              <a:t>Carideo</a:t>
            </a:r>
            <a:r>
              <a:rPr lang="it-IT" sz="2000" b="1" dirty="0">
                <a:solidFill>
                  <a:srgbClr val="FF0000"/>
                </a:solidFill>
              </a:rPr>
              <a:t>, D. Quartullo, M. </a:t>
            </a:r>
            <a:r>
              <a:rPr lang="it-IT" sz="2000" b="1" dirty="0" err="1">
                <a:solidFill>
                  <a:srgbClr val="FF0000"/>
                </a:solidFill>
              </a:rPr>
              <a:t>Zobov</a:t>
            </a:r>
            <a:endParaRPr lang="it-IT" sz="2000" b="1" dirty="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endParaRPr lang="it-IT" sz="2000" b="1" dirty="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r>
              <a:rPr lang="it-IT" sz="2000" dirty="0" err="1"/>
              <a:t>Acknowledgements</a:t>
            </a:r>
            <a:r>
              <a:rPr lang="it-IT" sz="2000" dirty="0"/>
              <a:t>: </a:t>
            </a:r>
          </a:p>
          <a:p>
            <a:pPr>
              <a:lnSpc>
                <a:spcPct val="140000"/>
              </a:lnSpc>
            </a:pPr>
            <a:r>
              <a:rPr lang="it-IT" sz="2000" dirty="0"/>
              <a:t>E. Belli, </a:t>
            </a:r>
            <a:r>
              <a:rPr lang="it-IT" sz="2000" dirty="0" err="1"/>
              <a:t>R</a:t>
            </a:r>
            <a:r>
              <a:rPr lang="it-IT" sz="2000" dirty="0"/>
              <a:t>. </a:t>
            </a:r>
            <a:r>
              <a:rPr lang="it-IT" sz="2000" dirty="0" err="1"/>
              <a:t>Kersevan</a:t>
            </a:r>
            <a:r>
              <a:rPr lang="it-IT" sz="2000" dirty="0"/>
              <a:t>, K. </a:t>
            </a:r>
            <a:r>
              <a:rPr lang="it-IT" sz="2000" dirty="0" err="1"/>
              <a:t>Oide</a:t>
            </a:r>
            <a:r>
              <a:rPr lang="it-IT" sz="2000" dirty="0"/>
              <a:t>, </a:t>
            </a:r>
            <a:r>
              <a:rPr lang="it-IT" sz="2000" dirty="0" err="1"/>
              <a:t>F</a:t>
            </a:r>
            <a:r>
              <a:rPr lang="it-IT" sz="2000" dirty="0"/>
              <a:t>. Zimmermann</a:t>
            </a:r>
          </a:p>
          <a:p>
            <a:endParaRPr lang="en-GB" sz="2000" dirty="0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954213" y="630238"/>
            <a:ext cx="184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5" name="Picture 13" descr="logo +marchio"/>
          <p:cNvPicPr>
            <a:picLocks noChangeAspect="1" noChangeArrowheads="1"/>
          </p:cNvPicPr>
          <p:nvPr/>
        </p:nvPicPr>
        <p:blipFill rotWithShape="1">
          <a:blip r:embed="rId2"/>
          <a:srcRect l="14719" r="54591"/>
          <a:stretch/>
        </p:blipFill>
        <p:spPr bwMode="auto">
          <a:xfrm>
            <a:off x="0" y="0"/>
            <a:ext cx="2123132" cy="867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69751"/>
            <a:ext cx="148246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4"/>
          <a:srcRect l="3194" t="12134" r="60834" b="5724"/>
          <a:stretch/>
        </p:blipFill>
        <p:spPr>
          <a:xfrm>
            <a:off x="2123728" y="0"/>
            <a:ext cx="3289300" cy="11176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2280" y="167928"/>
            <a:ext cx="1930400" cy="8128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AB1D8455-E753-8A44-8803-B5CE2D8128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205" y="5300339"/>
            <a:ext cx="5669970" cy="716422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DF9E8D1F-34B5-B04D-A299-19BB5B4B8D2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7923" b="1"/>
          <a:stretch/>
        </p:blipFill>
        <p:spPr>
          <a:xfrm>
            <a:off x="49694" y="911200"/>
            <a:ext cx="1832123" cy="1184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7985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B05DD015-D2A8-E14E-8E4A-6B4FD6434A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534" y="1536201"/>
            <a:ext cx="7748657" cy="4103514"/>
          </a:xfrm>
          <a:prstGeom prst="rect">
            <a:avLst/>
          </a:prstGeom>
        </p:spPr>
      </p:pic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872573"/>
          </a:xfrm>
        </p:spPr>
        <p:txBody>
          <a:bodyPr/>
          <a:lstStyle/>
          <a:p>
            <a:pPr algn="ctr"/>
            <a:r>
              <a:rPr lang="en-GB" dirty="0" err="1"/>
              <a:t>Haissinski</a:t>
            </a:r>
            <a:endParaRPr lang="en-GB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ABDCFEA-F3A4-E645-9AAB-C8168126261E}"/>
              </a:ext>
            </a:extLst>
          </p:cNvPr>
          <p:cNvSpPr txBox="1"/>
          <p:nvPr/>
        </p:nvSpPr>
        <p:spPr>
          <a:xfrm>
            <a:off x="367748" y="1113183"/>
            <a:ext cx="3518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2060"/>
                </a:solidFill>
              </a:rPr>
              <a:t>60°phase advance, 0.5e10 ppb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25C05FF3-D7F6-2347-BE83-FA0B21A733CF}"/>
                  </a:ext>
                </a:extLst>
              </p:cNvPr>
              <p:cNvSpPr txBox="1"/>
              <p:nvPr/>
            </p:nvSpPr>
            <p:spPr>
              <a:xfrm>
                <a:off x="4770782" y="2017644"/>
                <a:ext cx="16836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it-IT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=1.26</m:t>
                    </m:r>
                  </m:oMath>
                </a14:m>
                <a:r>
                  <a:rPr lang="it-IT" sz="1800" dirty="0">
                    <a:solidFill>
                      <a:srgbClr val="FF0000"/>
                    </a:solidFill>
                  </a:rPr>
                  <a:t> mm</a:t>
                </a: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25C05FF3-D7F6-2347-BE83-FA0B21A733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0782" y="2017644"/>
                <a:ext cx="1683666" cy="369332"/>
              </a:xfrm>
              <a:prstGeom prst="rect">
                <a:avLst/>
              </a:prstGeom>
              <a:blipFill>
                <a:blip r:embed="rId4"/>
                <a:stretch>
                  <a:fillRect t="-6667" r="-2256" b="-2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AC3FD76C-EF2B-B040-B5BE-91EE3D5D3E01}"/>
                  </a:ext>
                </a:extLst>
              </p:cNvPr>
              <p:cNvSpPr txBox="1"/>
              <p:nvPr/>
            </p:nvSpPr>
            <p:spPr>
              <a:xfrm>
                <a:off x="5517719" y="3767461"/>
                <a:ext cx="14613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it-IT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=3.4</m:t>
                    </m:r>
                  </m:oMath>
                </a14:m>
                <a:r>
                  <a:rPr lang="it-IT" sz="1800" dirty="0">
                    <a:solidFill>
                      <a:srgbClr val="FF0000"/>
                    </a:solidFill>
                  </a:rPr>
                  <a:t> mm</a:t>
                </a: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AC3FD76C-EF2B-B040-B5BE-91EE3D5D3E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7719" y="3767461"/>
                <a:ext cx="1461362" cy="369332"/>
              </a:xfrm>
              <a:prstGeom prst="rect">
                <a:avLst/>
              </a:prstGeom>
              <a:blipFill>
                <a:blip r:embed="rId5"/>
                <a:stretch>
                  <a:fillRect t="-6667" r="-1709" b="-2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9941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872573"/>
          </a:xfrm>
        </p:spPr>
        <p:txBody>
          <a:bodyPr/>
          <a:lstStyle/>
          <a:p>
            <a:pPr algn="ctr"/>
            <a:r>
              <a:rPr lang="en-GB" dirty="0" err="1"/>
              <a:t>Haissinski</a:t>
            </a:r>
            <a:endParaRPr lang="en-GB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11</a:t>
            </a:fld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DD2FC1F-2102-2043-9687-024BF6B4B6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187" y="1518478"/>
            <a:ext cx="7943051" cy="4206461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BABDCFEA-F3A4-E645-9AAB-C8168126261E}"/>
              </a:ext>
            </a:extLst>
          </p:cNvPr>
          <p:cNvSpPr txBox="1"/>
          <p:nvPr/>
        </p:nvSpPr>
        <p:spPr>
          <a:xfrm>
            <a:off x="367748" y="1113183"/>
            <a:ext cx="3518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2060"/>
                </a:solidFill>
              </a:rPr>
              <a:t>90°phase advance, 0.5e10 ppb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5C5F5C7A-A6A3-A24A-8414-C0DF2EF5ADBE}"/>
                  </a:ext>
                </a:extLst>
              </p:cNvPr>
              <p:cNvSpPr txBox="1"/>
              <p:nvPr/>
            </p:nvSpPr>
            <p:spPr>
              <a:xfrm>
                <a:off x="4770782" y="2017644"/>
                <a:ext cx="15554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it-IT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=.88</m:t>
                    </m:r>
                  </m:oMath>
                </a14:m>
                <a:r>
                  <a:rPr lang="it-IT" sz="1800" dirty="0">
                    <a:solidFill>
                      <a:srgbClr val="FF0000"/>
                    </a:solidFill>
                  </a:rPr>
                  <a:t> mm</a:t>
                </a: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5C5F5C7A-A6A3-A24A-8414-C0DF2EF5AD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0782" y="2017644"/>
                <a:ext cx="1555426" cy="369332"/>
              </a:xfrm>
              <a:prstGeom prst="rect">
                <a:avLst/>
              </a:prstGeom>
              <a:blipFill>
                <a:blip r:embed="rId4"/>
                <a:stretch>
                  <a:fillRect t="-6667" r="-2439" b="-2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5FA0E704-2219-D94A-81E7-EE4699250AFB}"/>
                  </a:ext>
                </a:extLst>
              </p:cNvPr>
              <p:cNvSpPr txBox="1"/>
              <p:nvPr/>
            </p:nvSpPr>
            <p:spPr>
              <a:xfrm>
                <a:off x="5470687" y="4177749"/>
                <a:ext cx="14613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it-IT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=3.3</m:t>
                    </m:r>
                  </m:oMath>
                </a14:m>
                <a:r>
                  <a:rPr lang="it-IT" sz="1800" dirty="0">
                    <a:solidFill>
                      <a:srgbClr val="FF0000"/>
                    </a:solidFill>
                  </a:rPr>
                  <a:t> mm</a:t>
                </a: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5FA0E704-2219-D94A-81E7-EE4699250A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0687" y="4177749"/>
                <a:ext cx="1461362" cy="369332"/>
              </a:xfrm>
              <a:prstGeom prst="rect">
                <a:avLst/>
              </a:prstGeom>
              <a:blipFill>
                <a:blip r:embed="rId5"/>
                <a:stretch>
                  <a:fillRect t="-6667" r="-1724" b="-2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9425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872573"/>
          </a:xfrm>
        </p:spPr>
        <p:txBody>
          <a:bodyPr/>
          <a:lstStyle/>
          <a:p>
            <a:pPr algn="ctr"/>
            <a:r>
              <a:rPr lang="en-GB" dirty="0"/>
              <a:t>Longitudinal beam dynamics simulations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38700C8F-6C28-F64B-B396-E7996F9B26C3}"/>
              </a:ext>
            </a:extLst>
          </p:cNvPr>
          <p:cNvSpPr/>
          <p:nvPr/>
        </p:nvSpPr>
        <p:spPr>
          <a:xfrm>
            <a:off x="2768646" y="5365370"/>
            <a:ext cx="44614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3600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Preliminary results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26AE089F-4BA7-5947-9410-3D2A15C111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54" y="1202636"/>
            <a:ext cx="8353479" cy="4182749"/>
          </a:xfrm>
          <a:prstGeom prst="rect">
            <a:avLst/>
          </a:prstGeom>
        </p:spPr>
      </p:pic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F79B715F-0C36-C44A-8187-554858DFF81C}"/>
              </a:ext>
            </a:extLst>
          </p:cNvPr>
          <p:cNvCxnSpPr>
            <a:cxnSpLocks/>
          </p:cNvCxnSpPr>
          <p:nvPr/>
        </p:nvCxnSpPr>
        <p:spPr bwMode="auto">
          <a:xfrm>
            <a:off x="5190293" y="2354464"/>
            <a:ext cx="0" cy="2837655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5258226-4F6B-0C4B-8217-FA14E6D652AB}"/>
              </a:ext>
            </a:extLst>
          </p:cNvPr>
          <p:cNvSpPr txBox="1"/>
          <p:nvPr/>
        </p:nvSpPr>
        <p:spPr>
          <a:xfrm>
            <a:off x="5143536" y="2712932"/>
            <a:ext cx="1832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microwave instability threshold</a:t>
            </a:r>
          </a:p>
        </p:txBody>
      </p:sp>
      <p:cxnSp>
        <p:nvCxnSpPr>
          <p:cNvPr id="14" name="Connettore 1 13">
            <a:extLst>
              <a:ext uri="{FF2B5EF4-FFF2-40B4-BE49-F238E27FC236}">
                <a16:creationId xmlns:a16="http://schemas.microsoft.com/office/drawing/2014/main" id="{B29FFD6E-4E99-BA4E-8BE0-871C524809B2}"/>
              </a:ext>
            </a:extLst>
          </p:cNvPr>
          <p:cNvCxnSpPr>
            <a:cxnSpLocks/>
          </p:cNvCxnSpPr>
          <p:nvPr/>
        </p:nvCxnSpPr>
        <p:spPr bwMode="auto">
          <a:xfrm>
            <a:off x="9094305" y="2482174"/>
            <a:ext cx="0" cy="2709945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7952AC3D-A747-F148-9F46-A899013BB7AA}"/>
              </a:ext>
            </a:extLst>
          </p:cNvPr>
          <p:cNvSpPr txBox="1"/>
          <p:nvPr/>
        </p:nvSpPr>
        <p:spPr>
          <a:xfrm>
            <a:off x="8249485" y="4266789"/>
            <a:ext cx="844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0000"/>
                </a:solidFill>
                <a:latin typeface="Calibri" panose="020F0502020204030204"/>
                <a:ea typeface="+mn-ea"/>
                <a:cs typeface="+mn-cs"/>
              </a:rPr>
              <a:t>nominal intensity</a:t>
            </a: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DC5AC164-0105-C34E-8C1C-55188972FF9F}"/>
              </a:ext>
            </a:extLst>
          </p:cNvPr>
          <p:cNvCxnSpPr>
            <a:cxnSpLocks/>
          </p:cNvCxnSpPr>
          <p:nvPr/>
        </p:nvCxnSpPr>
        <p:spPr>
          <a:xfrm>
            <a:off x="5285128" y="4909900"/>
            <a:ext cx="3675529" cy="0"/>
          </a:xfrm>
          <a:prstGeom prst="straightConnector1">
            <a:avLst/>
          </a:prstGeom>
          <a:noFill/>
          <a:ln w="28575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399552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magine 31">
            <a:extLst>
              <a:ext uri="{FF2B5EF4-FFF2-40B4-BE49-F238E27FC236}">
                <a16:creationId xmlns:a16="http://schemas.microsoft.com/office/drawing/2014/main" id="{3F7D58DD-97D5-034F-BAEC-DE8A4AC97C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4201" y="856448"/>
            <a:ext cx="4255204" cy="3249079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DD97BBBB-6959-F94D-9F12-59DFA5F4AB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197" y="1164463"/>
            <a:ext cx="4176605" cy="3220669"/>
          </a:xfrm>
          <a:prstGeom prst="rect">
            <a:avLst/>
          </a:prstGeom>
        </p:spPr>
      </p:pic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872573"/>
          </a:xfrm>
        </p:spPr>
        <p:txBody>
          <a:bodyPr/>
          <a:lstStyle/>
          <a:p>
            <a:pPr algn="ctr"/>
            <a:r>
              <a:rPr lang="en-GB" dirty="0"/>
              <a:t>TMCI threshold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13</a:t>
            </a:fld>
            <a:endParaRPr lang="it-IT" dirty="0"/>
          </a:p>
        </p:txBody>
      </p: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868B8315-CEDA-0542-B365-AFA7ADDBF57A}"/>
              </a:ext>
            </a:extLst>
          </p:cNvPr>
          <p:cNvCxnSpPr>
            <a:cxnSpLocks/>
          </p:cNvCxnSpPr>
          <p:nvPr/>
        </p:nvCxnSpPr>
        <p:spPr bwMode="auto">
          <a:xfrm>
            <a:off x="602560" y="2486231"/>
            <a:ext cx="1067214" cy="38617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1FEC9E2B-AA40-3845-9EC3-3A6D0A08D053}"/>
              </a:ext>
            </a:extLst>
          </p:cNvPr>
          <p:cNvCxnSpPr>
            <a:cxnSpLocks/>
          </p:cNvCxnSpPr>
          <p:nvPr/>
        </p:nvCxnSpPr>
        <p:spPr bwMode="auto">
          <a:xfrm>
            <a:off x="520700" y="2872409"/>
            <a:ext cx="114907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6800ABE-BAA3-8D4E-90AD-4C5EEC6D738B}"/>
              </a:ext>
            </a:extLst>
          </p:cNvPr>
          <p:cNvSpPr txBox="1"/>
          <p:nvPr/>
        </p:nvSpPr>
        <p:spPr>
          <a:xfrm>
            <a:off x="526774" y="795131"/>
            <a:ext cx="4429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2060"/>
                </a:solidFill>
              </a:rPr>
              <a:t>DELPHI code, optics 60°phase advance</a:t>
            </a:r>
          </a:p>
        </p:txBody>
      </p: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E7A9D6F0-415C-004E-8F89-A7042B554645}"/>
              </a:ext>
            </a:extLst>
          </p:cNvPr>
          <p:cNvCxnSpPr>
            <a:cxnSpLocks/>
          </p:cNvCxnSpPr>
          <p:nvPr/>
        </p:nvCxnSpPr>
        <p:spPr bwMode="auto">
          <a:xfrm flipH="1">
            <a:off x="1095237" y="3363747"/>
            <a:ext cx="181771" cy="1029502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pic>
        <p:nvPicPr>
          <p:cNvPr id="17" name="Immagine 16">
            <a:extLst>
              <a:ext uri="{FF2B5EF4-FFF2-40B4-BE49-F238E27FC236}">
                <a16:creationId xmlns:a16="http://schemas.microsoft.com/office/drawing/2014/main" id="{67E24439-F5FC-B743-A3B8-BFD353891F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700" y="4473658"/>
            <a:ext cx="1899119" cy="1540013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56613C03-9315-DE4A-8219-1301AC3108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3400" y="4084633"/>
            <a:ext cx="2374381" cy="1901210"/>
          </a:xfrm>
          <a:prstGeom prst="rect">
            <a:avLst/>
          </a:prstGeom>
        </p:spPr>
      </p:pic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C5C457B0-1097-9C45-84A0-C05F977457BC}"/>
              </a:ext>
            </a:extLst>
          </p:cNvPr>
          <p:cNvCxnSpPr>
            <a:cxnSpLocks/>
          </p:cNvCxnSpPr>
          <p:nvPr/>
        </p:nvCxnSpPr>
        <p:spPr bwMode="auto">
          <a:xfrm>
            <a:off x="1669774" y="2927719"/>
            <a:ext cx="2564295" cy="1883924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6683386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277312FE-7EB1-8949-B0F6-A20BBBB1D3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87"/>
          <a:stretch/>
        </p:blipFill>
        <p:spPr>
          <a:xfrm>
            <a:off x="61349" y="996022"/>
            <a:ext cx="4523003" cy="3512801"/>
          </a:xfrm>
          <a:prstGeom prst="rect">
            <a:avLst/>
          </a:prstGeom>
        </p:spPr>
      </p:pic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872573"/>
          </a:xfrm>
        </p:spPr>
        <p:txBody>
          <a:bodyPr/>
          <a:lstStyle/>
          <a:p>
            <a:pPr algn="ctr"/>
            <a:r>
              <a:rPr lang="en-GB" dirty="0"/>
              <a:t>TMCI threshold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14</a:t>
            </a:fld>
            <a:endParaRPr lang="it-IT" dirty="0"/>
          </a:p>
        </p:txBody>
      </p: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868B8315-CEDA-0542-B365-AFA7ADDBF57A}"/>
              </a:ext>
            </a:extLst>
          </p:cNvPr>
          <p:cNvCxnSpPr>
            <a:cxnSpLocks/>
          </p:cNvCxnSpPr>
          <p:nvPr/>
        </p:nvCxnSpPr>
        <p:spPr bwMode="auto">
          <a:xfrm>
            <a:off x="520700" y="2445026"/>
            <a:ext cx="1149074" cy="427383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1FEC9E2B-AA40-3845-9EC3-3A6D0A08D053}"/>
              </a:ext>
            </a:extLst>
          </p:cNvPr>
          <p:cNvCxnSpPr>
            <a:cxnSpLocks/>
          </p:cNvCxnSpPr>
          <p:nvPr/>
        </p:nvCxnSpPr>
        <p:spPr bwMode="auto">
          <a:xfrm>
            <a:off x="520700" y="2872409"/>
            <a:ext cx="114907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6800ABE-BAA3-8D4E-90AD-4C5EEC6D738B}"/>
              </a:ext>
            </a:extLst>
          </p:cNvPr>
          <p:cNvSpPr txBox="1"/>
          <p:nvPr/>
        </p:nvSpPr>
        <p:spPr>
          <a:xfrm>
            <a:off x="526774" y="795131"/>
            <a:ext cx="4429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2060"/>
                </a:solidFill>
              </a:rPr>
              <a:t>DELPHI code, optics 90°phase advance</a:t>
            </a:r>
          </a:p>
        </p:txBody>
      </p: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E7A9D6F0-415C-004E-8F89-A7042B554645}"/>
              </a:ext>
            </a:extLst>
          </p:cNvPr>
          <p:cNvCxnSpPr>
            <a:cxnSpLocks/>
          </p:cNvCxnSpPr>
          <p:nvPr/>
        </p:nvCxnSpPr>
        <p:spPr bwMode="auto">
          <a:xfrm flipH="1">
            <a:off x="1095237" y="3363747"/>
            <a:ext cx="181771" cy="1029502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pic>
        <p:nvPicPr>
          <p:cNvPr id="17" name="Immagine 16">
            <a:extLst>
              <a:ext uri="{FF2B5EF4-FFF2-40B4-BE49-F238E27FC236}">
                <a16:creationId xmlns:a16="http://schemas.microsoft.com/office/drawing/2014/main" id="{67E24439-F5FC-B743-A3B8-BFD353891F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700" y="4473658"/>
            <a:ext cx="1899119" cy="1540013"/>
          </a:xfrm>
          <a:prstGeom prst="rect">
            <a:avLst/>
          </a:prstGeom>
        </p:spPr>
      </p:pic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C5C457B0-1097-9C45-84A0-C05F977457BC}"/>
              </a:ext>
            </a:extLst>
          </p:cNvPr>
          <p:cNvCxnSpPr>
            <a:cxnSpLocks/>
          </p:cNvCxnSpPr>
          <p:nvPr/>
        </p:nvCxnSpPr>
        <p:spPr bwMode="auto">
          <a:xfrm>
            <a:off x="1767448" y="2934653"/>
            <a:ext cx="2802835" cy="1715821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pic>
        <p:nvPicPr>
          <p:cNvPr id="13" name="Immagine 12">
            <a:extLst>
              <a:ext uri="{FF2B5EF4-FFF2-40B4-BE49-F238E27FC236}">
                <a16:creationId xmlns:a16="http://schemas.microsoft.com/office/drawing/2014/main" id="{C10B1940-4370-B547-BAC4-560D594645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2095" y="864039"/>
            <a:ext cx="4245262" cy="3241488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7AF16CD5-CEF5-C044-9219-8B9E492227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0890" y="4084684"/>
            <a:ext cx="2400421" cy="1928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5560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932208"/>
          </a:xfrm>
        </p:spPr>
        <p:txBody>
          <a:bodyPr/>
          <a:lstStyle/>
          <a:p>
            <a:pPr algn="ctr"/>
            <a:r>
              <a:rPr lang="en-GB" dirty="0"/>
              <a:t>RW transverse coupled bunch instability </a:t>
            </a:r>
            <a:br>
              <a:rPr lang="en-GB" dirty="0"/>
            </a:br>
            <a:r>
              <a:rPr lang="en-GB" dirty="0"/>
              <a:t> 60º optics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15</a:t>
            </a:fld>
            <a:endParaRPr lang="it-IT" dirty="0"/>
          </a:p>
        </p:txBody>
      </p:sp>
      <p:graphicFrame>
        <p:nvGraphicFramePr>
          <p:cNvPr id="18" name="Oggetto 17">
            <a:extLst>
              <a:ext uri="{FF2B5EF4-FFF2-40B4-BE49-F238E27FC236}">
                <a16:creationId xmlns:a16="http://schemas.microsoft.com/office/drawing/2014/main" id="{824B42AA-F69B-D743-9C81-8CA93B2DA09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18798" y="3747318"/>
          <a:ext cx="2411412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1" name="Equation" r:id="rId4" imgW="1282700" imgH="241300" progId="Equation.3">
                  <p:embed/>
                </p:oleObj>
              </mc:Choice>
              <mc:Fallback>
                <p:oleObj name="Equation" r:id="rId4" imgW="1282700" imgH="241300" progId="Equation.3">
                  <p:embed/>
                  <p:pic>
                    <p:nvPicPr>
                      <p:cNvPr id="10" name="Oggetto 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18798" y="3747318"/>
                        <a:ext cx="2411412" cy="45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ggetto 18">
            <a:extLst>
              <a:ext uri="{FF2B5EF4-FFF2-40B4-BE49-F238E27FC236}">
                <a16:creationId xmlns:a16="http://schemas.microsoft.com/office/drawing/2014/main" id="{2212B673-1952-2D49-B835-188F69D055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0439121"/>
              </p:ext>
            </p:extLst>
          </p:nvPr>
        </p:nvGraphicFramePr>
        <p:xfrm>
          <a:off x="4201940" y="3585393"/>
          <a:ext cx="1719263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2" name="Equation" r:id="rId6" imgW="914400" imgH="406400" progId="Equation.3">
                  <p:embed/>
                </p:oleObj>
              </mc:Choice>
              <mc:Fallback>
                <p:oleObj name="Equation" r:id="rId6" imgW="914400" imgH="406400" progId="Equation.3">
                  <p:embed/>
                  <p:pic>
                    <p:nvPicPr>
                      <p:cNvPr id="11" name="Oggetto 10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201940" y="3585393"/>
                        <a:ext cx="1719263" cy="758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ttangolo 20">
                <a:extLst>
                  <a:ext uri="{FF2B5EF4-FFF2-40B4-BE49-F238E27FC236}">
                    <a16:creationId xmlns:a16="http://schemas.microsoft.com/office/drawing/2014/main" id="{AE0A6330-5E0D-124A-B12A-28E578ADCFA6}"/>
                  </a:ext>
                </a:extLst>
              </p:cNvPr>
              <p:cNvSpPr/>
              <p:nvPr/>
            </p:nvSpPr>
            <p:spPr>
              <a:xfrm>
                <a:off x="4807646" y="2331416"/>
                <a:ext cx="3976281" cy="10016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it-IT" sz="2000" smtClean="0">
                          <a:solidFill>
                            <a:srgbClr val="000000"/>
                          </a:solidFill>
                          <a:latin typeface="Cambria Math" charset="0"/>
                          <a:ea typeface="Helvetica" charset="0"/>
                          <a:cs typeface="Helvetica" charset="0"/>
                        </a:rPr>
                        <m:t>Re</m:t>
                      </m:r>
                      <m:d>
                        <m:dPr>
                          <m:begChr m:val="["/>
                          <m:endChr m:val="]"/>
                          <m:ctrlPr>
                            <a:rPr lang="pt-BR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Helvetica" charset="0"/>
                              <a:cs typeface="Helvetica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Helvetica" charset="0"/>
                                  <a:cs typeface="Helvetica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solidFill>
                                    <a:srgbClr val="000000"/>
                                  </a:solidFill>
                                  <a:latin typeface="Cambria Math" charset="0"/>
                                  <a:ea typeface="Helvetica" charset="0"/>
                                  <a:cs typeface="Helvetica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GB" sz="2000" i="1">
                                  <a:solidFill>
                                    <a:srgbClr val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⊥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Helvetica" charset="0"/>
                                  <a:cs typeface="Helvetica" charset="0"/>
                                </a:rPr>
                              </m:ctrlPr>
                            </m:dPr>
                            <m:e>
                              <m:r>
                                <a:rPr lang="en-GB" sz="2000" i="1">
                                  <a:solidFill>
                                    <a:srgbClr val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</m:d>
                        </m:e>
                      </m:d>
                      <m:r>
                        <a:rPr lang="en-GB" sz="2000" i="1">
                          <a:solidFill>
                            <a:srgbClr val="000000"/>
                          </a:solidFill>
                          <a:latin typeface="Cambria Math" charset="0"/>
                          <a:ea typeface="Helvetica" charset="0"/>
                          <a:cs typeface="Helvetica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2000">
                          <a:solidFill>
                            <a:srgbClr val="000000"/>
                          </a:solidFill>
                          <a:latin typeface="Cambria Math" charset="0"/>
                          <a:ea typeface="Helvetica" charset="0"/>
                          <a:cs typeface="Helvetica" charset="0"/>
                        </a:rPr>
                        <m:t>sgn</m:t>
                      </m:r>
                      <m:d>
                        <m:dPr>
                          <m:ctrlP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Helvetica" charset="0"/>
                              <a:cs typeface="Helvetica" charset="0"/>
                            </a:rPr>
                          </m:ctrlPr>
                        </m:dPr>
                        <m:e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</m:d>
                      <m:f>
                        <m:fPr>
                          <m:ctrlPr>
                            <a:rPr lang="bg-BG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Helvetica" charset="0"/>
                              <a:cs typeface="Helvetica" charset="0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Helvetica" charset="0"/>
                              <a:cs typeface="Helvetica" charset="0"/>
                            </a:rPr>
                            <m:t>𝐿</m:t>
                          </m:r>
                        </m:num>
                        <m:den>
                          <m:r>
                            <a:rPr lang="it-IT" sz="2000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Helvetica" charset="0"/>
                              <a:cs typeface="Helvetica" charset="0"/>
                            </a:rPr>
                            <m:t>2</m:t>
                          </m:r>
                          <m:r>
                            <a:rPr lang="bg-BG" sz="2000" i="1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GB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sz="2000" i="1">
                                  <a:solidFill>
                                    <a:srgbClr val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GB" sz="2000" i="1">
                                  <a:solidFill>
                                    <a:srgbClr val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ad>
                        <m:radPr>
                          <m:degHide m:val="on"/>
                          <m:ctrlPr>
                            <a:rPr lang="bg-BG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bg-BG" sz="20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Helvetica" charset="0"/>
                                      <a:cs typeface="Helvetica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0" i="1" smtClean="0">
                                      <a:solidFill>
                                        <a:srgbClr val="000000"/>
                                      </a:solidFill>
                                      <a:latin typeface="Cambria Math" charset="0"/>
                                      <a:ea typeface="Helvetica" charset="0"/>
                                      <a:cs typeface="Helvetica" charset="0"/>
                                    </a:rPr>
                                    <m:t>2</m:t>
                                  </m:r>
                                  <m:r>
                                    <a:rPr lang="it-IT" sz="2000" i="1">
                                      <a:solidFill>
                                        <a:srgbClr val="000000"/>
                                      </a:solidFill>
                                      <a:latin typeface="Cambria Math" charset="0"/>
                                      <a:ea typeface="Helvetica" charset="0"/>
                                      <a:cs typeface="Helvetica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it-IT" sz="2000" i="1">
                                      <a:solidFill>
                                        <a:srgbClr val="000000"/>
                                      </a:solidFill>
                                      <a:latin typeface="Cambria Math" charset="0"/>
                                      <a:ea typeface="Helvetica" charset="0"/>
                                      <a:cs typeface="Helvetica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it-IT" sz="2000" b="0" i="1" smtClean="0">
                                  <a:solidFill>
                                    <a:srgbClr val="000000"/>
                                  </a:solidFill>
                                  <a:latin typeface="Cambria Math" charset="0"/>
                                  <a:ea typeface="Helvetica" charset="0"/>
                                  <a:cs typeface="Helvetica" charset="0"/>
                                </a:rPr>
                                <m:t>𝑐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solidFill>
                                        <a:srgbClr val="00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solidFill>
                                        <a:srgbClr val="00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GB" sz="2000" i="1">
                                  <a:solidFill>
                                    <a:srgbClr val="000000"/>
                                  </a:solidFill>
                                  <a:latin typeface="Cambria Math" charset="0"/>
                                  <a:ea typeface="Helvetica" charset="0"/>
                                  <a:cs typeface="Helvetica" charset="0"/>
                                </a:rPr>
                                <m:t>|</m:t>
                              </m:r>
                              <m:r>
                                <a:rPr lang="en-GB" sz="2000" i="1">
                                  <a:solidFill>
                                    <a:srgbClr val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  <m:r>
                                <a:rPr lang="en-GB" sz="2000" i="1">
                                  <a:solidFill>
                                    <a:srgbClr val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|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1" name="Rettangolo 20">
                <a:extLst>
                  <a:ext uri="{FF2B5EF4-FFF2-40B4-BE49-F238E27FC236}">
                    <a16:creationId xmlns:a16="http://schemas.microsoft.com/office/drawing/2014/main" id="{AE0A6330-5E0D-124A-B12A-28E578ADCF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646" y="2331416"/>
                <a:ext cx="3976281" cy="100168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Segnaposto contenuto 6">
            <a:extLst>
              <a:ext uri="{FF2B5EF4-FFF2-40B4-BE49-F238E27FC236}">
                <a16:creationId xmlns:a16="http://schemas.microsoft.com/office/drawing/2014/main" id="{8AD7F689-4B15-4848-851A-7081777265B2}"/>
              </a:ext>
            </a:extLst>
          </p:cNvPr>
          <p:cNvSpPr txBox="1">
            <a:spLocks/>
          </p:cNvSpPr>
          <p:nvPr/>
        </p:nvSpPr>
        <p:spPr>
          <a:xfrm>
            <a:off x="733647" y="1317545"/>
            <a:ext cx="7873854" cy="439745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ＭＳ Ｐゴシック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00"/>
                </a:solidFill>
                <a:latin typeface="+mn-lt"/>
                <a:ea typeface="+mn-ea"/>
              </a:defRPr>
            </a:lvl3pPr>
            <a:lvl4pPr marL="1562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00"/>
                </a:solidFill>
                <a:latin typeface="+mn-lt"/>
                <a:ea typeface="+mn-ea"/>
              </a:defRPr>
            </a:lvl4pPr>
            <a:lvl5pPr marL="1981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+mn-lt"/>
                <a:ea typeface="+mn-ea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+mn-lt"/>
                <a:ea typeface="+mn-ea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+mn-lt"/>
                <a:ea typeface="+mn-ea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+mn-lt"/>
                <a:ea typeface="+mn-ea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just"/>
            <a:r>
              <a:rPr lang="en-GB" sz="2000" kern="0" dirty="0">
                <a:solidFill>
                  <a:srgbClr val="000090"/>
                </a:solidFill>
              </a:rPr>
              <a:t>Hp: azimuthal mode m=0, a Gaussian bunch, one single frequency line of coherent oscillation modes coupling the transverse RW impedance. The growth rate can be obtained with</a:t>
            </a:r>
          </a:p>
          <a:p>
            <a:pPr algn="just"/>
            <a:endParaRPr lang="en-GB" sz="2000" kern="0" dirty="0">
              <a:solidFill>
                <a:srgbClr val="000090"/>
              </a:solidFill>
            </a:endParaRPr>
          </a:p>
          <a:p>
            <a:pPr algn="just"/>
            <a:endParaRPr lang="en-GB" sz="2000" kern="0" dirty="0">
              <a:solidFill>
                <a:srgbClr val="000090"/>
              </a:solidFill>
            </a:endParaRPr>
          </a:p>
          <a:p>
            <a:pPr algn="just"/>
            <a:endParaRPr lang="en-GB" sz="2000" kern="0" dirty="0">
              <a:solidFill>
                <a:srgbClr val="000090"/>
              </a:solidFill>
            </a:endParaRPr>
          </a:p>
          <a:p>
            <a:pPr algn="just"/>
            <a:r>
              <a:rPr lang="en-GB" sz="2000" kern="0" dirty="0">
                <a:solidFill>
                  <a:srgbClr val="000090"/>
                </a:solidFill>
              </a:rPr>
              <a:t>where </a:t>
            </a:r>
          </a:p>
        </p:txBody>
      </p:sp>
      <p:graphicFrame>
        <p:nvGraphicFramePr>
          <p:cNvPr id="24" name="Oggetto 23">
            <a:extLst>
              <a:ext uri="{FF2B5EF4-FFF2-40B4-BE49-F238E27FC236}">
                <a16:creationId xmlns:a16="http://schemas.microsoft.com/office/drawing/2014/main" id="{0D892BC9-1218-C34F-B5FE-FB6E77FA3A4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18798" y="3747318"/>
          <a:ext cx="2411412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3" name="Equation" r:id="rId4" imgW="1282700" imgH="241300" progId="Equation.3">
                  <p:embed/>
                </p:oleObj>
              </mc:Choice>
              <mc:Fallback>
                <p:oleObj name="Equation" r:id="rId4" imgW="1282700" imgH="241300" progId="Equation.3">
                  <p:embed/>
                  <p:pic>
                    <p:nvPicPr>
                      <p:cNvPr id="10" name="Oggetto 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18798" y="3747318"/>
                        <a:ext cx="2411412" cy="45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7BC515DE-5104-E64A-A3D2-D069701A6766}"/>
              </a:ext>
            </a:extLst>
          </p:cNvPr>
          <p:cNvSpPr txBox="1"/>
          <p:nvPr/>
        </p:nvSpPr>
        <p:spPr>
          <a:xfrm>
            <a:off x="1418798" y="4618579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solidFill>
                  <a:srgbClr val="FF0000"/>
                </a:solidFill>
              </a:rPr>
              <a:t>-1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75A9E24B-A35C-E74A-AFCE-08DE195FAC86}"/>
              </a:ext>
            </a:extLst>
          </p:cNvPr>
          <p:cNvSpPr txBox="1"/>
          <p:nvPr/>
        </p:nvSpPr>
        <p:spPr>
          <a:xfrm>
            <a:off x="1976064" y="4618579"/>
            <a:ext cx="753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16640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7F36EA63-B74D-8D48-A17D-E46B782FDDFA}"/>
              </a:ext>
            </a:extLst>
          </p:cNvPr>
          <p:cNvSpPr txBox="1"/>
          <p:nvPr/>
        </p:nvSpPr>
        <p:spPr>
          <a:xfrm>
            <a:off x="2727862" y="4618579"/>
            <a:ext cx="753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16370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3B9F429A-116B-1949-ACE2-F7961F6091DB}"/>
              </a:ext>
            </a:extLst>
          </p:cNvPr>
          <p:cNvSpPr txBox="1"/>
          <p:nvPr/>
        </p:nvSpPr>
        <p:spPr>
          <a:xfrm>
            <a:off x="3489435" y="4618579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269.</a:t>
            </a:r>
            <a:r>
              <a:rPr lang="is-IS" sz="1600" dirty="0">
                <a:solidFill>
                  <a:srgbClr val="FF0000"/>
                </a:solidFill>
              </a:rPr>
              <a:t>05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46C7ED09-C501-F344-96EE-0A9FD2DF5309}"/>
              </a:ext>
            </a:extLst>
          </p:cNvPr>
          <p:cNvCxnSpPr/>
          <p:nvPr/>
        </p:nvCxnSpPr>
        <p:spPr bwMode="auto">
          <a:xfrm flipH="1">
            <a:off x="1701209" y="4072270"/>
            <a:ext cx="651721" cy="606713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50D02141-02DF-8C4D-B151-D104CC3716B8}"/>
              </a:ext>
            </a:extLst>
          </p:cNvPr>
          <p:cNvCxnSpPr>
            <a:endCxn id="26" idx="0"/>
          </p:cNvCxnSpPr>
          <p:nvPr/>
        </p:nvCxnSpPr>
        <p:spPr bwMode="auto">
          <a:xfrm flipH="1">
            <a:off x="2352930" y="4113861"/>
            <a:ext cx="185074" cy="504718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F361DE52-C437-1E4E-A0E4-EAEFBD5B8F06}"/>
              </a:ext>
            </a:extLst>
          </p:cNvPr>
          <p:cNvCxnSpPr>
            <a:endCxn id="27" idx="0"/>
          </p:cNvCxnSpPr>
          <p:nvPr/>
        </p:nvCxnSpPr>
        <p:spPr bwMode="auto">
          <a:xfrm flipH="1">
            <a:off x="3104728" y="4113861"/>
            <a:ext cx="4480" cy="504718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B1A15164-ED9B-FB4B-B4CA-77CB63D5631C}"/>
              </a:ext>
            </a:extLst>
          </p:cNvPr>
          <p:cNvCxnSpPr/>
          <p:nvPr/>
        </p:nvCxnSpPr>
        <p:spPr bwMode="auto">
          <a:xfrm>
            <a:off x="3502474" y="4095793"/>
            <a:ext cx="200116" cy="535763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asellaDiTesto 33">
                <a:extLst>
                  <a:ext uri="{FF2B5EF4-FFF2-40B4-BE49-F238E27FC236}">
                    <a16:creationId xmlns:a16="http://schemas.microsoft.com/office/drawing/2014/main" id="{9B397B6C-2107-7A49-BC9B-AC98818BD5D4}"/>
                  </a:ext>
                </a:extLst>
              </p:cNvPr>
              <p:cNvSpPr txBox="1"/>
              <p:nvPr/>
            </p:nvSpPr>
            <p:spPr>
              <a:xfrm>
                <a:off x="4621749" y="4518763"/>
                <a:ext cx="2201757" cy="490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𝑞</m:t>
                          </m:r>
                        </m:sub>
                      </m:sSub>
                      <m:r>
                        <a:rPr lang="it-IT" sz="2400" b="0" i="1" dirty="0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−0.95</m:t>
                          </m:r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CasellaDiTesto 33">
                <a:extLst>
                  <a:ext uri="{FF2B5EF4-FFF2-40B4-BE49-F238E27FC236}">
                    <a16:creationId xmlns:a16="http://schemas.microsoft.com/office/drawing/2014/main" id="{9B397B6C-2107-7A49-BC9B-AC98818BD5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1749" y="4518763"/>
                <a:ext cx="2201757" cy="490199"/>
              </a:xfrm>
              <a:prstGeom prst="rect">
                <a:avLst/>
              </a:prstGeom>
              <a:blipFill>
                <a:blip r:embed="rId9"/>
                <a:stretch>
                  <a:fillRect b="-512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Freccia destra 34">
            <a:extLst>
              <a:ext uri="{FF2B5EF4-FFF2-40B4-BE49-F238E27FC236}">
                <a16:creationId xmlns:a16="http://schemas.microsoft.com/office/drawing/2014/main" id="{AA3FAD0E-38AF-3F49-B50B-608647C9B7CE}"/>
              </a:ext>
            </a:extLst>
          </p:cNvPr>
          <p:cNvSpPr/>
          <p:nvPr/>
        </p:nvSpPr>
        <p:spPr bwMode="auto">
          <a:xfrm>
            <a:off x="4286275" y="4706765"/>
            <a:ext cx="388357" cy="193272"/>
          </a:xfrm>
          <a:prstGeom prst="rightArrow">
            <a:avLst/>
          </a:prstGeom>
          <a:solidFill>
            <a:srgbClr val="0432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EFF8AED3-36ED-A547-AB80-E58170E84B05}"/>
              </a:ext>
            </a:extLst>
          </p:cNvPr>
          <p:cNvSpPr txBox="1"/>
          <p:nvPr/>
        </p:nvSpPr>
        <p:spPr>
          <a:xfrm>
            <a:off x="3842825" y="438236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>
                <a:solidFill>
                  <a:srgbClr val="0432FF"/>
                </a:solidFill>
              </a:rPr>
              <a:t>e.g.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EAE0FB77-EC0D-9D47-A95E-7D46D5B8C5DB}"/>
              </a:ext>
            </a:extLst>
          </p:cNvPr>
          <p:cNvSpPr txBox="1"/>
          <p:nvPr/>
        </p:nvSpPr>
        <p:spPr>
          <a:xfrm>
            <a:off x="3481594" y="5057418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269.</a:t>
            </a:r>
            <a:r>
              <a:rPr lang="is-IS" sz="1600" dirty="0">
                <a:solidFill>
                  <a:srgbClr val="FF0000"/>
                </a:solidFill>
              </a:rPr>
              <a:t>95</a:t>
            </a:r>
            <a:endParaRPr lang="en-GB" sz="1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6DF3898B-D902-C74D-B613-4DADE00F3684}"/>
                  </a:ext>
                </a:extLst>
              </p:cNvPr>
              <p:cNvSpPr txBox="1"/>
              <p:nvPr/>
            </p:nvSpPr>
            <p:spPr>
              <a:xfrm>
                <a:off x="4613908" y="4957602"/>
                <a:ext cx="2201757" cy="490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𝑞</m:t>
                          </m:r>
                        </m:sub>
                      </m:sSub>
                      <m:r>
                        <a:rPr lang="it-IT" sz="2400" b="0" i="1" dirty="0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−0.05</m:t>
                          </m:r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6DF3898B-D902-C74D-B613-4DADE00F36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3908" y="4957602"/>
                <a:ext cx="2201757" cy="490199"/>
              </a:xfrm>
              <a:prstGeom prst="rect">
                <a:avLst/>
              </a:prstGeom>
              <a:blipFill>
                <a:blip r:embed="rId10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Freccia destra 38">
            <a:extLst>
              <a:ext uri="{FF2B5EF4-FFF2-40B4-BE49-F238E27FC236}">
                <a16:creationId xmlns:a16="http://schemas.microsoft.com/office/drawing/2014/main" id="{5332A922-A863-5449-9E72-036F64227DCF}"/>
              </a:ext>
            </a:extLst>
          </p:cNvPr>
          <p:cNvSpPr/>
          <p:nvPr/>
        </p:nvSpPr>
        <p:spPr bwMode="auto">
          <a:xfrm>
            <a:off x="4278434" y="5145604"/>
            <a:ext cx="388357" cy="193272"/>
          </a:xfrm>
          <a:prstGeom prst="rightArrow">
            <a:avLst/>
          </a:prstGeom>
          <a:solidFill>
            <a:srgbClr val="0432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149F1E5-FE0A-B349-B6A5-2BE703023DE3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28511"/>
          <a:stretch/>
        </p:blipFill>
        <p:spPr>
          <a:xfrm>
            <a:off x="964675" y="2481743"/>
            <a:ext cx="3404650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8988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106939B3-5632-CF48-8646-1406A8AACE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3278" y="1127115"/>
            <a:ext cx="4688779" cy="3559999"/>
          </a:xfrm>
          <a:prstGeom prst="rect">
            <a:avLst/>
          </a:prstGeom>
        </p:spPr>
      </p:pic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932208"/>
          </a:xfrm>
        </p:spPr>
        <p:txBody>
          <a:bodyPr/>
          <a:lstStyle/>
          <a:p>
            <a:pPr algn="ctr"/>
            <a:r>
              <a:rPr lang="en-GB" dirty="0"/>
              <a:t>RW Transverse coupled bunch instability </a:t>
            </a:r>
            <a:br>
              <a:rPr lang="en-GB" dirty="0"/>
            </a:br>
            <a:r>
              <a:rPr lang="en-GB" dirty="0"/>
              <a:t> 60º optics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EE4782B-8937-D149-B3D7-C949FE3ECA97}"/>
              </a:ext>
            </a:extLst>
          </p:cNvPr>
          <p:cNvSpPr txBox="1"/>
          <p:nvPr/>
        </p:nvSpPr>
        <p:spPr>
          <a:xfrm>
            <a:off x="251789" y="5215557"/>
            <a:ext cx="85896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>
                <a:solidFill>
                  <a:srgbClr val="C00000"/>
                </a:solidFill>
              </a:rPr>
              <a:t>For the booster, due to the stainless steel, the peak of the impedance at low frequency is larger with respect to copper, and, differently from the Z pole, a variation of the fractional part of the tune affects only slightly the growth rate.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868D49A-8758-7448-9FA8-7AEEDFFF10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9" y="1385430"/>
            <a:ext cx="4128461" cy="2859433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5239774B-ED77-D04A-B7F5-1BB073C45D9F}"/>
              </a:ext>
            </a:extLst>
          </p:cNvPr>
          <p:cNvSpPr/>
          <p:nvPr/>
        </p:nvSpPr>
        <p:spPr>
          <a:xfrm>
            <a:off x="477078" y="4139871"/>
            <a:ext cx="34190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dirty="0">
                <a:solidFill>
                  <a:srgbClr val="002060"/>
                </a:solidFill>
              </a:rPr>
              <a:t>Z pole: real part of the RW impedance for a copper beam pipe of 35 mm.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E53DE6FA-B0C9-A84E-B364-4574AF912EF7}"/>
              </a:ext>
            </a:extLst>
          </p:cNvPr>
          <p:cNvSpPr/>
          <p:nvPr/>
        </p:nvSpPr>
        <p:spPr>
          <a:xfrm>
            <a:off x="4843669" y="4692337"/>
            <a:ext cx="3886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dirty="0">
                <a:solidFill>
                  <a:srgbClr val="002060"/>
                </a:solidFill>
              </a:rPr>
              <a:t>Booster: real part of the RW impedance for a stainless steel beam pipe of 25 mm.</a:t>
            </a:r>
          </a:p>
        </p:txBody>
      </p:sp>
    </p:spTree>
    <p:extLst>
      <p:ext uri="{BB962C8B-B14F-4D97-AF65-F5344CB8AC3E}">
        <p14:creationId xmlns:p14="http://schemas.microsoft.com/office/powerpoint/2010/main" val="17645455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932208"/>
          </a:xfrm>
        </p:spPr>
        <p:txBody>
          <a:bodyPr/>
          <a:lstStyle/>
          <a:p>
            <a:pPr algn="ctr"/>
            <a:r>
              <a:rPr lang="en-GB" dirty="0"/>
              <a:t>RW Transverse coupled bunch instability </a:t>
            </a:r>
            <a:br>
              <a:rPr lang="en-GB" dirty="0"/>
            </a:br>
            <a:r>
              <a:rPr lang="en-GB" dirty="0"/>
              <a:t> 60º optics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17</a:t>
            </a:fld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A00A3BCC-1AA8-4F4B-B765-6AD7F707F5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84" y="1341783"/>
            <a:ext cx="4484616" cy="2965092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72606C05-DE7B-BA48-92AA-C903CE5EA6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529669"/>
            <a:ext cx="4571999" cy="2777206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8EE4782B-8937-D149-B3D7-C949FE3ECA97}"/>
              </a:ext>
            </a:extLst>
          </p:cNvPr>
          <p:cNvSpPr txBox="1"/>
          <p:nvPr/>
        </p:nvSpPr>
        <p:spPr>
          <a:xfrm>
            <a:off x="578883" y="4828120"/>
            <a:ext cx="8010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>
                <a:solidFill>
                  <a:srgbClr val="C00000"/>
                </a:solidFill>
              </a:rPr>
              <a:t>The rise time is in the order of 1 </a:t>
            </a:r>
            <a:r>
              <a:rPr lang="en-GB" sz="1600" dirty="0" err="1">
                <a:solidFill>
                  <a:srgbClr val="C00000"/>
                </a:solidFill>
              </a:rPr>
              <a:t>ms</a:t>
            </a:r>
            <a:r>
              <a:rPr lang="en-GB" sz="1600" dirty="0">
                <a:solidFill>
                  <a:srgbClr val="C00000"/>
                </a:solidFill>
              </a:rPr>
              <a:t> or a bit less, and it changes only slightly with the fractional part of the tune. This rise time corresponds to about 3 turns, a factor of ∼ 2 larger with respect to the TCBI of the collider in the Z-pole configuration. </a:t>
            </a:r>
          </a:p>
          <a:p>
            <a:pPr algn="just"/>
            <a:r>
              <a:rPr lang="en-GB" sz="1600" dirty="0">
                <a:solidFill>
                  <a:srgbClr val="C00000"/>
                </a:solidFill>
              </a:rPr>
              <a:t>As in the collider, new feedback schemes are required.</a:t>
            </a:r>
          </a:p>
        </p:txBody>
      </p:sp>
    </p:spTree>
    <p:extLst>
      <p:ext uri="{BB962C8B-B14F-4D97-AF65-F5344CB8AC3E}">
        <p14:creationId xmlns:p14="http://schemas.microsoft.com/office/powerpoint/2010/main" val="20430658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872573"/>
          </a:xfrm>
        </p:spPr>
        <p:txBody>
          <a:bodyPr/>
          <a:lstStyle/>
          <a:p>
            <a:pPr algn="ctr"/>
            <a:r>
              <a:rPr lang="en-GB" dirty="0"/>
              <a:t>Conclusions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18</a:t>
            </a:fld>
            <a:endParaRPr lang="it-IT" dirty="0"/>
          </a:p>
        </p:txBody>
      </p:sp>
      <p:sp>
        <p:nvSpPr>
          <p:cNvPr id="8" name="Segnaposto contenuto 4">
            <a:extLst>
              <a:ext uri="{FF2B5EF4-FFF2-40B4-BE49-F238E27FC236}">
                <a16:creationId xmlns:a16="http://schemas.microsoft.com/office/drawing/2014/main" id="{58247430-A8ED-044A-BA86-360A38AEB4C8}"/>
              </a:ext>
            </a:extLst>
          </p:cNvPr>
          <p:cNvSpPr txBox="1">
            <a:spLocks/>
          </p:cNvSpPr>
          <p:nvPr/>
        </p:nvSpPr>
        <p:spPr>
          <a:xfrm>
            <a:off x="303142" y="1152938"/>
            <a:ext cx="8537715" cy="486023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ＭＳ Ｐゴシック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00"/>
                </a:solidFill>
                <a:latin typeface="+mn-lt"/>
                <a:ea typeface="+mn-ea"/>
              </a:defRPr>
            </a:lvl3pPr>
            <a:lvl4pPr marL="1562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00"/>
                </a:solidFill>
                <a:latin typeface="+mn-lt"/>
                <a:ea typeface="+mn-ea"/>
              </a:defRPr>
            </a:lvl4pPr>
            <a:lvl5pPr marL="1981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+mn-lt"/>
                <a:ea typeface="+mn-ea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+mn-lt"/>
                <a:ea typeface="+mn-ea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+mn-lt"/>
                <a:ea typeface="+mn-ea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+mn-lt"/>
                <a:ea typeface="+mn-ea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just"/>
            <a:r>
              <a:rPr lang="en-GB" sz="2000" kern="0" dirty="0"/>
              <a:t>The RW impedance of 100 km of stainless steel with a beam pipe of 25 mm radius has a strong impact on the beam dynamics of the booster. </a:t>
            </a:r>
          </a:p>
          <a:p>
            <a:pPr algn="just"/>
            <a:endParaRPr lang="en-GB" sz="2000" kern="0" dirty="0"/>
          </a:p>
          <a:p>
            <a:pPr algn="just"/>
            <a:r>
              <a:rPr lang="en-GB" sz="2000" kern="0" dirty="0"/>
              <a:t>Thresholds of TMCI and microwave instability are lower than the nominal intensity.</a:t>
            </a:r>
          </a:p>
          <a:p>
            <a:pPr algn="just"/>
            <a:endParaRPr lang="en-GB" sz="2000" kern="0" dirty="0"/>
          </a:p>
          <a:p>
            <a:pPr algn="just"/>
            <a:r>
              <a:rPr lang="en-GB" sz="2000" kern="0" dirty="0"/>
              <a:t>Methods to mitigate the effects of the instabilities or to put the thresholds to higher values should be investigated.</a:t>
            </a:r>
          </a:p>
          <a:p>
            <a:pPr algn="just"/>
            <a:endParaRPr lang="en-GB" sz="2000" kern="0" dirty="0"/>
          </a:p>
          <a:p>
            <a:pPr algn="just"/>
            <a:r>
              <a:rPr lang="en-GB" sz="2000" kern="0" dirty="0"/>
              <a:t>Transverse coupled bunch instability due to RW is a factor of about 2 larger than in the collider.</a:t>
            </a:r>
          </a:p>
          <a:p>
            <a:pPr algn="just"/>
            <a:endParaRPr lang="en-GB" sz="2000" kern="0" dirty="0"/>
          </a:p>
          <a:p>
            <a:pPr algn="just"/>
            <a:r>
              <a:rPr lang="en-GB" sz="2000" kern="0" dirty="0"/>
              <a:t>We also need to evaluate the effect on beam dynamics of the other impedance sources.</a:t>
            </a:r>
          </a:p>
          <a:p>
            <a:pPr algn="just"/>
            <a:endParaRPr lang="en-GB" sz="2000" kern="0" dirty="0"/>
          </a:p>
        </p:txBody>
      </p:sp>
    </p:spTree>
    <p:extLst>
      <p:ext uri="{BB962C8B-B14F-4D97-AF65-F5344CB8AC3E}">
        <p14:creationId xmlns:p14="http://schemas.microsoft.com/office/powerpoint/2010/main" val="3212460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D3C61D5C-66C6-C74F-975E-A9D6E855B281}" type="slidenum">
              <a:rPr lang="it-IT"/>
              <a:pPr/>
              <a:t>19</a:t>
            </a:fld>
            <a:endParaRPr lang="it-IT"/>
          </a:p>
        </p:txBody>
      </p:sp>
      <p:sp>
        <p:nvSpPr>
          <p:cNvPr id="8" name="Titolo 5"/>
          <p:cNvSpPr txBox="1">
            <a:spLocks/>
          </p:cNvSpPr>
          <p:nvPr/>
        </p:nvSpPr>
        <p:spPr>
          <a:xfrm>
            <a:off x="1360749" y="1645523"/>
            <a:ext cx="6175515" cy="145941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+mj-lt"/>
                <a:ea typeface="+mj-ea"/>
                <a:cs typeface="ＭＳ Ｐゴシック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charset="0"/>
                <a:ea typeface="ＭＳ Ｐゴシック" pitchFamily="1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charset="0"/>
                <a:ea typeface="ＭＳ Ｐゴシック" pitchFamily="1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charset="0"/>
                <a:ea typeface="ＭＳ Ｐゴシック" pitchFamily="1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charset="0"/>
                <a:ea typeface="ＭＳ Ｐゴシック" pitchFamily="1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charset="0"/>
                <a:ea typeface="ＭＳ Ｐゴシック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charset="0"/>
                <a:ea typeface="ＭＳ Ｐゴシック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charset="0"/>
                <a:ea typeface="ＭＳ Ｐゴシック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ctr"/>
            <a:r>
              <a:rPr lang="en-GB" sz="4000" kern="0" dirty="0"/>
              <a:t>Thank you very much for </a:t>
            </a:r>
            <a:r>
              <a:rPr lang="en-GB" sz="4000" kern="0"/>
              <a:t>your attention</a:t>
            </a:r>
            <a:endParaRPr lang="en-GB" sz="4000" kern="0" dirty="0"/>
          </a:p>
        </p:txBody>
      </p:sp>
    </p:spTree>
    <p:extLst>
      <p:ext uri="{BB962C8B-B14F-4D97-AF65-F5344CB8AC3E}">
        <p14:creationId xmlns:p14="http://schemas.microsoft.com/office/powerpoint/2010/main" val="1045541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819624"/>
          </a:xfrm>
        </p:spPr>
        <p:txBody>
          <a:bodyPr/>
          <a:lstStyle/>
          <a:p>
            <a:r>
              <a:rPr lang="en-GB" dirty="0"/>
              <a:t>Parameter list: Z-pole and booster (injection)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D3C61D5C-66C6-C74F-975E-A9D6E855B281}" type="slidenum">
              <a:rPr lang="it-IT"/>
              <a:pPr/>
              <a:t>2</a:t>
            </a:fld>
            <a:endParaRPr lang="it-IT"/>
          </a:p>
        </p:txBody>
      </p:sp>
      <p:graphicFrame>
        <p:nvGraphicFramePr>
          <p:cNvPr id="15" name="Segnaposto contenut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8322600"/>
              </p:ext>
            </p:extLst>
          </p:nvPr>
        </p:nvGraphicFramePr>
        <p:xfrm>
          <a:off x="594156" y="2140172"/>
          <a:ext cx="7259948" cy="38944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53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08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6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6874">
                  <a:extLst>
                    <a:ext uri="{9D8B030D-6E8A-4147-A177-3AD203B41FA5}">
                      <a16:colId xmlns:a16="http://schemas.microsoft.com/office/drawing/2014/main" val="17050448"/>
                    </a:ext>
                  </a:extLst>
                </a:gridCol>
              </a:tblGrid>
              <a:tr h="35403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0000"/>
                          </a:solidFill>
                        </a:rPr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</a:rPr>
                        <a:t>Z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</a:rPr>
                        <a:t>Booster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r>
                        <a:rPr lang="en-GB" sz="1600" dirty="0"/>
                        <a:t>Beam energy (GeV)</a:t>
                      </a: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45.6</a:t>
                      </a: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20</a:t>
                      </a: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Bunch population [10</a:t>
                      </a:r>
                      <a:r>
                        <a:rPr lang="en-GB" sz="1600" baseline="30000" dirty="0"/>
                        <a:t>11</a:t>
                      </a:r>
                      <a:r>
                        <a:rPr lang="en-GB" sz="1600" baseline="0" dirty="0"/>
                        <a:t>]</a:t>
                      </a:r>
                      <a:endParaRPr lang="en-GB" sz="1600" baseline="30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1.7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.34 (1.7/5)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r>
                        <a:rPr lang="en-GB" sz="1600" dirty="0"/>
                        <a:t>Energy spread(SR/BS) [10</a:t>
                      </a:r>
                      <a:r>
                        <a:rPr lang="en-GB" sz="1600" baseline="30000" dirty="0"/>
                        <a:t>-3</a:t>
                      </a:r>
                      <a:r>
                        <a:rPr lang="en-GB" sz="1600" baseline="0" dirty="0"/>
                        <a:t>]</a:t>
                      </a:r>
                      <a:endParaRPr lang="en-GB" sz="16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0.38/1.32</a:t>
                      </a:r>
                      <a:endParaRPr lang="en-GB" sz="1600" baseline="300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.166</a:t>
                      </a:r>
                      <a:endParaRPr lang="en-GB" sz="1600" baseline="300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r>
                        <a:rPr lang="en-GB" sz="1600" dirty="0"/>
                        <a:t>Energy loss/turn (MeV)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36.0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1.33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9933845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RF frequency (MHz)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400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400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RF voltage (MV)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60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8217786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Arc optics</a:t>
                      </a:r>
                      <a:r>
                        <a:rPr lang="en-GB" sz="1600" dirty="0"/>
                        <a:t> </a:t>
                      </a:r>
                      <a:endParaRPr lang="en-GB" sz="1600" baseline="300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aseline="-250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60°ph adv</a:t>
                      </a: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90°ph adv</a:t>
                      </a: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1074535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Mom</a:t>
                      </a:r>
                      <a:r>
                        <a:rPr lang="en-GB" sz="1600" dirty="0"/>
                        <a:t> compaction [10</a:t>
                      </a:r>
                      <a:r>
                        <a:rPr lang="en-GB" sz="1600" baseline="30000" dirty="0"/>
                        <a:t>-6</a:t>
                      </a:r>
                      <a:r>
                        <a:rPr lang="en-GB" sz="1600" baseline="0" dirty="0"/>
                        <a:t>]</a:t>
                      </a:r>
                      <a:endParaRPr lang="en-GB" sz="1600" baseline="30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14.8</a:t>
                      </a:r>
                      <a:endParaRPr lang="en-GB" sz="1600" baseline="-25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14.8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7.27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402425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r>
                        <a:rPr lang="en-GB" sz="1600" dirty="0"/>
                        <a:t>Synchrotron tune</a:t>
                      </a: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0.025</a:t>
                      </a: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0.030</a:t>
                      </a: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0.021</a:t>
                      </a: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650563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r>
                        <a:rPr lang="en-GB" sz="1600" dirty="0"/>
                        <a:t>Bunch length</a:t>
                      </a:r>
                      <a:r>
                        <a:rPr lang="en-GB" sz="1600" baseline="0" dirty="0"/>
                        <a:t> [mm](SR/BS)</a:t>
                      </a:r>
                      <a:endParaRPr lang="en-GB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3.5/12.1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1.26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0.88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27054"/>
                  </a:ext>
                </a:extLst>
              </a:tr>
            </a:tbl>
          </a:graphicData>
        </a:graphic>
      </p:graphicFrame>
      <p:pic>
        <p:nvPicPr>
          <p:cNvPr id="5" name="Immagine 4">
            <a:extLst>
              <a:ext uri="{FF2B5EF4-FFF2-40B4-BE49-F238E27FC236}">
                <a16:creationId xmlns:a16="http://schemas.microsoft.com/office/drawing/2014/main" id="{CA241D2F-4561-7F4D-B363-BA066AF86F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22" y="896647"/>
            <a:ext cx="8030817" cy="693356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60389E24-2BD1-3340-9C83-505C86AF91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816"/>
          <a:stretch/>
        </p:blipFill>
        <p:spPr>
          <a:xfrm>
            <a:off x="201543" y="1587501"/>
            <a:ext cx="8028057" cy="287476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B93DB6E0-8A8C-1E4E-8A7C-ABBB5EC351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722" y="1855198"/>
            <a:ext cx="8030817" cy="27599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581025"/>
          </a:xfrm>
        </p:spPr>
        <p:txBody>
          <a:bodyPr/>
          <a:lstStyle/>
          <a:p>
            <a:pPr algn="ctr"/>
            <a:r>
              <a:rPr lang="en-GB" dirty="0"/>
              <a:t>Z-pole impedance vs booster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40D5217-03E1-C942-BAD4-87E78061865A}"/>
              </a:ext>
            </a:extLst>
          </p:cNvPr>
          <p:cNvSpPr txBox="1"/>
          <p:nvPr/>
        </p:nvSpPr>
        <p:spPr>
          <a:xfrm>
            <a:off x="542531" y="1174163"/>
            <a:ext cx="8058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The thresholds at Z pole without BS are 2.5x10</a:t>
            </a:r>
            <a:r>
              <a:rPr lang="en-GB" sz="1800" baseline="30000" dirty="0">
                <a:solidFill>
                  <a:srgbClr val="002060"/>
                </a:solidFill>
              </a:rPr>
              <a:t>11 </a:t>
            </a:r>
            <a:r>
              <a:rPr lang="en-GB" sz="1800" dirty="0">
                <a:solidFill>
                  <a:srgbClr val="002060"/>
                </a:solidFill>
              </a:rPr>
              <a:t>ppb for microwave instability and 4.2x10</a:t>
            </a:r>
            <a:r>
              <a:rPr lang="en-GB" sz="1800" baseline="30000" dirty="0">
                <a:solidFill>
                  <a:srgbClr val="002060"/>
                </a:solidFill>
              </a:rPr>
              <a:t>11</a:t>
            </a:r>
            <a:r>
              <a:rPr lang="en-GB" sz="1800" dirty="0">
                <a:solidFill>
                  <a:srgbClr val="002060"/>
                </a:solidFill>
              </a:rPr>
              <a:t> ppb for TMCI, but with BS they are much higher.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41AB3C66-A1AB-5D44-A600-C205C15AB9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8500" y="1844095"/>
            <a:ext cx="4635500" cy="2692400"/>
          </a:xfrm>
          <a:prstGeom prst="rect">
            <a:avLst/>
          </a:prstGeom>
        </p:spPr>
      </p:pic>
      <p:sp>
        <p:nvSpPr>
          <p:cNvPr id="10" name="TextBox 3">
            <a:extLst>
              <a:ext uri="{FF2B5EF4-FFF2-40B4-BE49-F238E27FC236}">
                <a16:creationId xmlns:a16="http://schemas.microsoft.com/office/drawing/2014/main" id="{3A067931-FAFA-1D4D-8261-73372A04C020}"/>
              </a:ext>
            </a:extLst>
          </p:cNvPr>
          <p:cNvSpPr txBox="1"/>
          <p:nvPr/>
        </p:nvSpPr>
        <p:spPr>
          <a:xfrm>
            <a:off x="7433237" y="3481709"/>
            <a:ext cx="351378" cy="18466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600" dirty="0">
                <a:solidFill>
                  <a:srgbClr val="000000"/>
                </a:solidFill>
              </a:rPr>
              <a:t>BPM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75FA28A-9992-8B41-9550-6F0F9DB35861}"/>
              </a:ext>
            </a:extLst>
          </p:cNvPr>
          <p:cNvSpPr txBox="1"/>
          <p:nvPr/>
        </p:nvSpPr>
        <p:spPr>
          <a:xfrm>
            <a:off x="5096842" y="2049382"/>
            <a:ext cx="17294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Wake potential of 3.5 mm Gaussian bunch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4AC90E5-A151-3D41-8AFC-A05814C8105F}"/>
              </a:ext>
            </a:extLst>
          </p:cNvPr>
          <p:cNvSpPr txBox="1"/>
          <p:nvPr/>
        </p:nvSpPr>
        <p:spPr>
          <a:xfrm>
            <a:off x="554424" y="1917593"/>
            <a:ext cx="41567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The main responsible of the instabilities is the RW impedance due to a copper beam pipe of 35 mm of radius with a thin coating of NEG.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For the booster the beam pipe is 25 mm and it is made of stainless steel.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8B38E599-9770-AE43-BA01-DB6C9B9C744C}"/>
                  </a:ext>
                </a:extLst>
              </p:cNvPr>
              <p:cNvSpPr txBox="1"/>
              <p:nvPr/>
            </p:nvSpPr>
            <p:spPr>
              <a:xfrm>
                <a:off x="479031" y="4528234"/>
                <a:ext cx="8058938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800" dirty="0">
                    <a:solidFill>
                      <a:srgbClr val="002060"/>
                    </a:solidFill>
                  </a:rPr>
                  <a:t>The resistivity of stainless steel is about 40 times larger than that of copper at room temperature.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800" dirty="0">
                  <a:solidFill>
                    <a:srgbClr val="00206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800" dirty="0">
                    <a:solidFill>
                      <a:srgbClr val="002060"/>
                    </a:solidFill>
                  </a:rPr>
                  <a:t>The longitudinal impedance is proportional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1800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it-IT" sz="1800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GB" sz="1800" dirty="0">
                    <a:solidFill>
                      <a:srgbClr val="002060"/>
                    </a:solidFill>
                  </a:rPr>
                  <a:t>, and the transverse one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18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it-IT" sz="18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sz="1800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it-IT" sz="1800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800" dirty="0">
                    <a:solidFill>
                      <a:srgbClr val="002060"/>
                    </a:solidFill>
                  </a:rPr>
                  <a:t>→ for the booster we have a larger factor of 1.4 and 2.7 respectively.</a:t>
                </a: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8B38E599-9770-AE43-BA01-DB6C9B9C74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031" y="4528234"/>
                <a:ext cx="8058938" cy="1477328"/>
              </a:xfrm>
              <a:prstGeom prst="rect">
                <a:avLst/>
              </a:prstGeom>
              <a:blipFill>
                <a:blip r:embed="rId4"/>
                <a:stretch>
                  <a:fillRect l="-472" t="-1709" r="-945" b="-512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8385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581025"/>
          </a:xfrm>
        </p:spPr>
        <p:txBody>
          <a:bodyPr/>
          <a:lstStyle/>
          <a:p>
            <a:pPr algn="ctr"/>
            <a:r>
              <a:rPr lang="en-GB" dirty="0"/>
              <a:t>RW impedance: Z-pole vs booster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4</a:t>
            </a:fld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4BF906E-57D4-274D-BF5A-927A5079D4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08" y="1402498"/>
            <a:ext cx="4559231" cy="3567067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7C9954BD-A42A-734E-9BE7-1632FB1DB9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1638" y="1402497"/>
            <a:ext cx="4559231" cy="3567067"/>
          </a:xfrm>
          <a:prstGeom prst="rect">
            <a:avLst/>
          </a:prstGeom>
        </p:spPr>
      </p:pic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A5D6CF63-601E-9240-88E7-BB826E873CA8}"/>
              </a:ext>
            </a:extLst>
          </p:cNvPr>
          <p:cNvCxnSpPr/>
          <p:nvPr/>
        </p:nvCxnSpPr>
        <p:spPr bwMode="auto">
          <a:xfrm>
            <a:off x="3647661" y="2236304"/>
            <a:ext cx="0" cy="626166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1E1B9D20-BDBD-FE43-85D3-36CDC59E14A2}"/>
              </a:ext>
            </a:extLst>
          </p:cNvPr>
          <p:cNvSpPr txBox="1"/>
          <p:nvPr/>
        </p:nvSpPr>
        <p:spPr>
          <a:xfrm>
            <a:off x="3680946" y="2380110"/>
            <a:ext cx="418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~5</a:t>
            </a:r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63A64D00-2160-C24B-8CB3-9555CD559A33}"/>
              </a:ext>
            </a:extLst>
          </p:cNvPr>
          <p:cNvCxnSpPr>
            <a:cxnSpLocks/>
          </p:cNvCxnSpPr>
          <p:nvPr/>
        </p:nvCxnSpPr>
        <p:spPr bwMode="auto">
          <a:xfrm>
            <a:off x="8215563" y="3259723"/>
            <a:ext cx="0" cy="48236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B30DE329-F7C6-ED49-9CC2-73E9D2DBD3F4}"/>
              </a:ext>
            </a:extLst>
          </p:cNvPr>
          <p:cNvSpPr txBox="1"/>
          <p:nvPr/>
        </p:nvSpPr>
        <p:spPr>
          <a:xfrm>
            <a:off x="8248848" y="3259723"/>
            <a:ext cx="5325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~10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C0C1B4BD-FCE4-5D40-922F-A027ABFF4ED4}"/>
              </a:ext>
            </a:extLst>
          </p:cNvPr>
          <p:cNvSpPr txBox="1"/>
          <p:nvPr/>
        </p:nvSpPr>
        <p:spPr>
          <a:xfrm>
            <a:off x="1576345" y="1928527"/>
            <a:ext cx="15455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</a:rPr>
              <a:t>Only RW booster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706D152A-2113-ED4D-9269-C17A1010942D}"/>
              </a:ext>
            </a:extLst>
          </p:cNvPr>
          <p:cNvSpPr txBox="1"/>
          <p:nvPr/>
        </p:nvSpPr>
        <p:spPr>
          <a:xfrm>
            <a:off x="1717869" y="3324327"/>
            <a:ext cx="1768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</a:rPr>
              <a:t>RW + other sources</a:t>
            </a:r>
          </a:p>
          <a:p>
            <a:r>
              <a:rPr lang="en-GB" sz="1400" dirty="0">
                <a:solidFill>
                  <a:srgbClr val="002060"/>
                </a:solidFill>
              </a:rPr>
              <a:t>Z pole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7CA3725E-FA57-F842-B702-31DDF5134BE9}"/>
              </a:ext>
            </a:extLst>
          </p:cNvPr>
          <p:cNvSpPr txBox="1"/>
          <p:nvPr/>
        </p:nvSpPr>
        <p:spPr>
          <a:xfrm>
            <a:off x="6172124" y="2850608"/>
            <a:ext cx="15455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</a:rPr>
              <a:t>Only RW booster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1984F4E1-AB99-6B44-944C-C6929CA26991}"/>
              </a:ext>
            </a:extLst>
          </p:cNvPr>
          <p:cNvSpPr txBox="1"/>
          <p:nvPr/>
        </p:nvSpPr>
        <p:spPr>
          <a:xfrm>
            <a:off x="6009681" y="3853503"/>
            <a:ext cx="1768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</a:rPr>
              <a:t>RW + other sources</a:t>
            </a:r>
          </a:p>
          <a:p>
            <a:r>
              <a:rPr lang="en-GB" sz="1400" dirty="0">
                <a:solidFill>
                  <a:srgbClr val="002060"/>
                </a:solidFill>
              </a:rPr>
              <a:t>Z pole</a:t>
            </a:r>
          </a:p>
        </p:txBody>
      </p:sp>
    </p:spTree>
    <p:extLst>
      <p:ext uri="{BB962C8B-B14F-4D97-AF65-F5344CB8AC3E}">
        <p14:creationId xmlns:p14="http://schemas.microsoft.com/office/powerpoint/2010/main" val="1900850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872573"/>
          </a:xfrm>
        </p:spPr>
        <p:txBody>
          <a:bodyPr/>
          <a:lstStyle/>
          <a:p>
            <a:pPr algn="ctr"/>
            <a:r>
              <a:rPr lang="en-GB" dirty="0"/>
              <a:t>Some scaling considerations: </a:t>
            </a:r>
            <a:br>
              <a:rPr lang="en-GB" dirty="0"/>
            </a:br>
            <a:r>
              <a:rPr lang="en-GB" dirty="0"/>
              <a:t>microwave instability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5</a:t>
            </a:fld>
            <a:endParaRPr lang="it-IT" dirty="0"/>
          </a:p>
        </p:txBody>
      </p:sp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FF759414-08B2-314F-B967-24FF63383B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3854084"/>
              </p:ext>
            </p:extLst>
          </p:nvPr>
        </p:nvGraphicFramePr>
        <p:xfrm>
          <a:off x="1619250" y="1559407"/>
          <a:ext cx="5329238" cy="127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29" name="Equation" r:id="rId4" imgW="48856900" imgH="11696700" progId="Equation.3">
                  <p:embed/>
                </p:oleObj>
              </mc:Choice>
              <mc:Fallback>
                <p:oleObj name="Equation" r:id="rId4" imgW="48856900" imgH="11696700" progId="Equation.3">
                  <p:embed/>
                  <p:pic>
                    <p:nvPicPr>
                      <p:cNvPr id="2052" name="Object 4">
                        <a:extLst>
                          <a:ext uri="{FF2B5EF4-FFF2-40B4-BE49-F238E27FC236}">
                            <a16:creationId xmlns:a16="http://schemas.microsoft.com/office/drawing/2014/main" id="{4058DCD1-15EF-3D49-91E5-7BA0B993A6E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1559407"/>
                        <a:ext cx="5329238" cy="1276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Line 7">
            <a:extLst>
              <a:ext uri="{FF2B5EF4-FFF2-40B4-BE49-F238E27FC236}">
                <a16:creationId xmlns:a16="http://schemas.microsoft.com/office/drawing/2014/main" id="{6E68AE6E-FA71-A243-AF3F-33D7F182E94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08175" y="2207107"/>
            <a:ext cx="1439863" cy="1800225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1" name="Line 8">
            <a:extLst>
              <a:ext uri="{FF2B5EF4-FFF2-40B4-BE49-F238E27FC236}">
                <a16:creationId xmlns:a16="http://schemas.microsoft.com/office/drawing/2014/main" id="{D3E91059-0F9F-C14B-BACA-9CEE7B23F44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76600" y="2207107"/>
            <a:ext cx="719138" cy="187325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2" name="Line 9">
            <a:extLst>
              <a:ext uri="{FF2B5EF4-FFF2-40B4-BE49-F238E27FC236}">
                <a16:creationId xmlns:a16="http://schemas.microsoft.com/office/drawing/2014/main" id="{6BEF2786-3913-794A-B8D2-BC32C13F649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07001" y="2351569"/>
            <a:ext cx="373062" cy="1728788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3" name="Line 10">
            <a:extLst>
              <a:ext uri="{FF2B5EF4-FFF2-40B4-BE49-F238E27FC236}">
                <a16:creationId xmlns:a16="http://schemas.microsoft.com/office/drawing/2014/main" id="{137BC675-158D-8A4B-B875-16C24A67863C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3663" y="2280132"/>
            <a:ext cx="71438" cy="1765718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924BFD3B-A497-5540-83EA-EFEEF503BE39}"/>
                  </a:ext>
                </a:extLst>
              </p:cNvPr>
              <p:cNvSpPr txBox="1"/>
              <p:nvPr/>
            </p:nvSpPr>
            <p:spPr>
              <a:xfrm>
                <a:off x="561542" y="4099423"/>
                <a:ext cx="8234947" cy="7830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2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2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𝑡h</m:t>
                              </m:r>
                            </m:sub>
                            <m:sup>
                              <m:r>
                                <a:rPr lang="it-IT" sz="2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it-IT" sz="2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2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𝑡h</m:t>
                              </m:r>
                            </m:sub>
                            <m:sup>
                              <m:r>
                                <a:rPr lang="it-IT" sz="2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sup>
                          </m:sSubSup>
                        </m:den>
                      </m:f>
                      <m:r>
                        <a:rPr lang="it-IT" sz="2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it-IT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7.3</m:t>
                              </m:r>
                              <m:r>
                                <a:rPr lang="it-IT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/14.8</m:t>
                              </m:r>
                            </m:e>
                          </m:d>
                          <m:r>
                            <a:rPr lang="it-IT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  <m:d>
                            <m:dPr>
                              <m:ctrlPr>
                                <a:rPr lang="it-IT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20/45.6</m:t>
                              </m:r>
                            </m:e>
                          </m:d>
                          <m:r>
                            <a:rPr lang="it-IT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it-IT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it-IT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.166/.38</m:t>
                                  </m:r>
                                </m:e>
                              </m:d>
                            </m:e>
                            <m:sup>
                              <m:r>
                                <a:rPr lang="it-IT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  <m:d>
                            <m:dPr>
                              <m:ctrlPr>
                                <a:rPr lang="it-IT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2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.88</m:t>
                              </m:r>
                              <m:r>
                                <a:rPr lang="it-IT" sz="2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/3.5</m:t>
                              </m:r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it-IT" sz="2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200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5/1</m:t>
                              </m:r>
                            </m:e>
                          </m:d>
                        </m:den>
                      </m:f>
                      <m:r>
                        <a:rPr lang="it-IT" sz="22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0.00</m:t>
                      </m:r>
                      <m:r>
                        <a:rPr lang="it-IT" sz="2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2≃</m:t>
                      </m:r>
                      <m:f>
                        <m:fPr>
                          <m:ctrlPr>
                            <a:rPr lang="it-IT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500</m:t>
                          </m:r>
                        </m:den>
                      </m:f>
                    </m:oMath>
                  </m:oMathPara>
                </a14:m>
                <a:endParaRPr lang="it-IT" sz="2200" dirty="0"/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924BFD3B-A497-5540-83EA-EFEEF503BE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542" y="4099423"/>
                <a:ext cx="8234947" cy="783035"/>
              </a:xfrm>
              <a:prstGeom prst="rect">
                <a:avLst/>
              </a:prstGeom>
              <a:blipFill>
                <a:blip r:embed="rId6"/>
                <a:stretch>
                  <a:fillRect l="-154" r="-154" b="-1129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Line 9">
            <a:extLst>
              <a:ext uri="{FF2B5EF4-FFF2-40B4-BE49-F238E27FC236}">
                <a16:creationId xmlns:a16="http://schemas.microsoft.com/office/drawing/2014/main" id="{6E4C1506-12B3-AA49-8FEF-29C071AD141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43400" y="2734162"/>
            <a:ext cx="373062" cy="1873249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B273C1A-EBF7-0645-9994-3803EA9F662A}"/>
              </a:ext>
            </a:extLst>
          </p:cNvPr>
          <p:cNvSpPr txBox="1"/>
          <p:nvPr/>
        </p:nvSpPr>
        <p:spPr>
          <a:xfrm>
            <a:off x="288235" y="5129316"/>
            <a:ext cx="85138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NB1: radiation damping time is about 4.9 s compared with 0.414 s of Z pole (12 times larger)</a:t>
            </a:r>
          </a:p>
          <a:p>
            <a:endParaRPr lang="en-GB" sz="1600" dirty="0">
              <a:solidFill>
                <a:srgbClr val="FF0000"/>
              </a:solidFill>
            </a:endParaRPr>
          </a:p>
          <a:p>
            <a:r>
              <a:rPr lang="en-GB" sz="1600" dirty="0">
                <a:solidFill>
                  <a:srgbClr val="FF0000"/>
                </a:solidFill>
              </a:rPr>
              <a:t>NB2: for the 60 degrees phase advance optics (Z/W operations) the ratio is 0.006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9E454B4-19C9-4743-B242-DAD068484CC2}"/>
              </a:ext>
            </a:extLst>
          </p:cNvPr>
          <p:cNvSpPr txBox="1"/>
          <p:nvPr/>
        </p:nvSpPr>
        <p:spPr>
          <a:xfrm>
            <a:off x="2151560" y="1976274"/>
            <a:ext cx="40107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2400" dirty="0">
                <a:solidFill>
                  <a:srgbClr val="000000"/>
                </a:solidFill>
              </a:rPr>
              <a:t>∝</a:t>
            </a:r>
          </a:p>
        </p:txBody>
      </p:sp>
    </p:spTree>
    <p:extLst>
      <p:ext uri="{BB962C8B-B14F-4D97-AF65-F5344CB8AC3E}">
        <p14:creationId xmlns:p14="http://schemas.microsoft.com/office/powerpoint/2010/main" val="2158076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581025"/>
          </a:xfrm>
        </p:spPr>
        <p:txBody>
          <a:bodyPr/>
          <a:lstStyle/>
          <a:p>
            <a:pPr algn="ctr"/>
            <a:r>
              <a:rPr lang="en-GB" dirty="0"/>
              <a:t>Some scaling considerations: TMCI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6</a:t>
            </a:fld>
            <a:endParaRPr lang="it-IT" dirty="0"/>
          </a:p>
        </p:txBody>
      </p:sp>
      <p:graphicFrame>
        <p:nvGraphicFramePr>
          <p:cNvPr id="9" name="Object 4">
            <a:extLst>
              <a:ext uri="{FF2B5EF4-FFF2-40B4-BE49-F238E27FC236}">
                <a16:creationId xmlns:a16="http://schemas.microsoft.com/office/drawing/2014/main" id="{88E11341-5915-DD4F-AE01-56D0B528C4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4464831"/>
              </p:ext>
            </p:extLst>
          </p:nvPr>
        </p:nvGraphicFramePr>
        <p:xfrm>
          <a:off x="2016814" y="1122087"/>
          <a:ext cx="4824413" cy="125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5" name="Equation" r:id="rId4" imgW="43891200" imgH="11404600" progId="Equation.3">
                  <p:embed/>
                </p:oleObj>
              </mc:Choice>
              <mc:Fallback>
                <p:oleObj name="Equation" r:id="rId4" imgW="43891200" imgH="11404600" progId="Equation.3">
                  <p:embed/>
                  <p:pic>
                    <p:nvPicPr>
                      <p:cNvPr id="2052" name="Object 4">
                        <a:extLst>
                          <a:ext uri="{FF2B5EF4-FFF2-40B4-BE49-F238E27FC236}">
                            <a16:creationId xmlns:a16="http://schemas.microsoft.com/office/drawing/2014/main" id="{80350805-EE46-8A48-A466-681888327B9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6814" y="1122087"/>
                        <a:ext cx="4824413" cy="1254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Line 6">
            <a:extLst>
              <a:ext uri="{FF2B5EF4-FFF2-40B4-BE49-F238E27FC236}">
                <a16:creationId xmlns:a16="http://schemas.microsoft.com/office/drawing/2014/main" id="{62D7A38F-595C-444A-B022-EB382CEA3FA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13802" y="1626912"/>
            <a:ext cx="719137" cy="1871662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2" name="Line 7">
            <a:extLst>
              <a:ext uri="{FF2B5EF4-FFF2-40B4-BE49-F238E27FC236}">
                <a16:creationId xmlns:a16="http://schemas.microsoft.com/office/drawing/2014/main" id="{C28FA62D-6B05-3A4B-8343-260D3E8E5FB3}"/>
              </a:ext>
            </a:extLst>
          </p:cNvPr>
          <p:cNvSpPr>
            <a:spLocks noChangeShapeType="1"/>
          </p:cNvSpPr>
          <p:nvPr/>
        </p:nvSpPr>
        <p:spPr bwMode="auto">
          <a:xfrm>
            <a:off x="4682227" y="1698349"/>
            <a:ext cx="287337" cy="1728788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3" name="Line 8">
            <a:extLst>
              <a:ext uri="{FF2B5EF4-FFF2-40B4-BE49-F238E27FC236}">
                <a16:creationId xmlns:a16="http://schemas.microsoft.com/office/drawing/2014/main" id="{C4BAC997-4C28-C041-8CF7-D05B7E0B7E45}"/>
              </a:ext>
            </a:extLst>
          </p:cNvPr>
          <p:cNvSpPr>
            <a:spLocks noChangeShapeType="1"/>
          </p:cNvSpPr>
          <p:nvPr/>
        </p:nvSpPr>
        <p:spPr bwMode="auto">
          <a:xfrm>
            <a:off x="6482452" y="2058712"/>
            <a:ext cx="287337" cy="1368425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4" name="Line 9">
            <a:extLst>
              <a:ext uri="{FF2B5EF4-FFF2-40B4-BE49-F238E27FC236}">
                <a16:creationId xmlns:a16="http://schemas.microsoft.com/office/drawing/2014/main" id="{DCD666C2-A558-6949-92BD-031D0C7391A5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2899" y="2359259"/>
            <a:ext cx="287337" cy="151130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5" name="Text Box 10">
            <a:extLst>
              <a:ext uri="{FF2B5EF4-FFF2-40B4-BE49-F238E27FC236}">
                <a16:creationId xmlns:a16="http://schemas.microsoft.com/office/drawing/2014/main" id="{E9C43BE4-E18A-2044-B0E8-1D5598D484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2227" y="5082899"/>
            <a:ext cx="2663825" cy="52705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altLang="it-IT" sz="1400">
                <a:solidFill>
                  <a:srgbClr val="CC0000"/>
                </a:solidFill>
              </a:rPr>
              <a:t>Average beta inversely propotional to machine tune</a:t>
            </a:r>
            <a:endParaRPr lang="en-US" altLang="it-IT" sz="1400">
              <a:solidFill>
                <a:srgbClr val="CC0000"/>
              </a:solidFill>
            </a:endParaRPr>
          </a:p>
        </p:txBody>
      </p:sp>
      <p:sp>
        <p:nvSpPr>
          <p:cNvPr id="16" name="Line 11">
            <a:extLst>
              <a:ext uri="{FF2B5EF4-FFF2-40B4-BE49-F238E27FC236}">
                <a16:creationId xmlns:a16="http://schemas.microsoft.com/office/drawing/2014/main" id="{AF793375-FB83-C948-A165-2920A97FB85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545827" y="4219299"/>
            <a:ext cx="287337" cy="86360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55ABFD6F-AE16-5A48-8327-94C6FBEEB355}"/>
                  </a:ext>
                </a:extLst>
              </p:cNvPr>
              <p:cNvSpPr txBox="1"/>
              <p:nvPr/>
            </p:nvSpPr>
            <p:spPr>
              <a:xfrm>
                <a:off x="7197505" y="3580335"/>
                <a:ext cx="115659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≃0.01</m:t>
                      </m:r>
                    </m:oMath>
                  </m:oMathPara>
                </a14:m>
                <a:endParaRPr lang="it-IT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55ABFD6F-AE16-5A48-8327-94C6FBEEB3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7505" y="3580335"/>
                <a:ext cx="1156599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BFD05AAC-9A36-FD4F-A767-C4355E2B91ED}"/>
                  </a:ext>
                </a:extLst>
              </p:cNvPr>
              <p:cNvSpPr txBox="1"/>
              <p:nvPr/>
            </p:nvSpPr>
            <p:spPr>
              <a:xfrm>
                <a:off x="1316565" y="3384128"/>
                <a:ext cx="5767605" cy="854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𝑡h</m:t>
                              </m:r>
                            </m:sub>
                            <m:sup>
                              <m:r>
                                <a:rPr lang="it-IT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it-IT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𝑡h</m:t>
                              </m:r>
                            </m:sub>
                            <m:sup>
                              <m:r>
                                <a:rPr lang="it-IT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sup>
                          </m:sSubSup>
                        </m:den>
                      </m:f>
                      <m:r>
                        <a:rPr lang="it-IT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it-IT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20/45.6</m:t>
                              </m:r>
                            </m:e>
                          </m:d>
                          <m:r>
                            <a:rPr lang="it-IT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  <m:d>
                            <m:dPr>
                              <m:ctrlPr>
                                <a:rPr lang="it-IT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0.021 /0.025</m:t>
                              </m:r>
                            </m:e>
                          </m:d>
                          <m:r>
                            <a:rPr lang="it-IT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  <m:d>
                            <m:dPr>
                              <m:ctrlPr>
                                <a:rPr lang="it-IT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.88/3.5</m:t>
                              </m:r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it-IT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400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10/1</m:t>
                              </m:r>
                            </m:e>
                          </m:d>
                          <m:r>
                            <a:rPr lang="it-IT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×(269/389)</m:t>
                          </m:r>
                        </m:den>
                      </m:f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BFD05AAC-9A36-FD4F-A767-C4355E2B91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6565" y="3384128"/>
                <a:ext cx="5767605" cy="854080"/>
              </a:xfrm>
              <a:prstGeom prst="rect">
                <a:avLst/>
              </a:prstGeom>
              <a:blipFill>
                <a:blip r:embed="rId7"/>
                <a:stretch>
                  <a:fillRect l="-659" b="-1014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Line 9">
            <a:extLst>
              <a:ext uri="{FF2B5EF4-FFF2-40B4-BE49-F238E27FC236}">
                <a16:creationId xmlns:a16="http://schemas.microsoft.com/office/drawing/2014/main" id="{D521706A-197A-1247-91DE-8B12221C39E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46444" y="2188634"/>
            <a:ext cx="377734" cy="1608113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0ADF5657-A2EF-FC48-8B62-F81E09EB9E05}"/>
              </a:ext>
            </a:extLst>
          </p:cNvPr>
          <p:cNvSpPr txBox="1"/>
          <p:nvPr/>
        </p:nvSpPr>
        <p:spPr>
          <a:xfrm>
            <a:off x="2483170" y="1484024"/>
            <a:ext cx="40107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2400" dirty="0">
                <a:solidFill>
                  <a:srgbClr val="000000"/>
                </a:solidFill>
              </a:rPr>
              <a:t>∝</a:t>
            </a:r>
          </a:p>
        </p:txBody>
      </p:sp>
    </p:spTree>
    <p:extLst>
      <p:ext uri="{BB962C8B-B14F-4D97-AF65-F5344CB8AC3E}">
        <p14:creationId xmlns:p14="http://schemas.microsoft.com/office/powerpoint/2010/main" val="3233655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732" y="1202633"/>
            <a:ext cx="5107764" cy="3953565"/>
          </a:xfrm>
          <a:prstGeom prst="rect">
            <a:avLst/>
          </a:prstGeom>
        </p:spPr>
      </p:pic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872573"/>
          </a:xfrm>
        </p:spPr>
        <p:txBody>
          <a:bodyPr/>
          <a:lstStyle/>
          <a:p>
            <a:pPr algn="ctr"/>
            <a:r>
              <a:rPr lang="en-GB" dirty="0"/>
              <a:t>Induced voltage for Z-pole at 2.3x10</a:t>
            </a:r>
            <a:r>
              <a:rPr lang="en-GB" baseline="30000" dirty="0"/>
              <a:t>11</a:t>
            </a:r>
            <a:r>
              <a:rPr lang="en-GB" dirty="0"/>
              <a:t> ppb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7</a:t>
            </a:fld>
            <a:endParaRPr lang="it-IT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6495" y="1202633"/>
            <a:ext cx="3603479" cy="28608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3">
                <a:extLst>
                  <a:ext uri="{FF2B5EF4-FFF2-40B4-BE49-F238E27FC236}">
                    <a16:creationId xmlns:a16="http://schemas.microsoft.com/office/drawing/2014/main" id="{8C718E06-17D3-6241-8AEC-F0AF878AF187}"/>
                  </a:ext>
                </a:extLst>
              </p:cNvPr>
              <p:cNvSpPr txBox="1"/>
              <p:nvPr/>
            </p:nvSpPr>
            <p:spPr>
              <a:xfrm>
                <a:off x="5651686" y="4174965"/>
                <a:ext cx="236484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800" dirty="0">
                    <a:solidFill>
                      <a:srgbClr val="002060"/>
                    </a:solidFill>
                  </a:rPr>
                  <a:t>nominal bunch length: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=3.5</m:t>
                    </m:r>
                  </m:oMath>
                </a14:m>
                <a:r>
                  <a:rPr lang="en-GB" sz="1800" dirty="0">
                    <a:solidFill>
                      <a:srgbClr val="002060"/>
                    </a:solidFill>
                  </a:rPr>
                  <a:t> mm</a:t>
                </a:r>
              </a:p>
            </p:txBody>
          </p:sp>
        </mc:Choice>
        <mc:Fallback xmlns="">
          <p:sp>
            <p:nvSpPr>
              <p:cNvPr id="8" name="CasellaDiTesto 3">
                <a:extLst>
                  <a:ext uri="{FF2B5EF4-FFF2-40B4-BE49-F238E27FC236}">
                    <a16:creationId xmlns:a16="http://schemas.microsoft.com/office/drawing/2014/main" id="{8C718E06-17D3-6241-8AEC-F0AF878AF1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1686" y="4174965"/>
                <a:ext cx="2364849" cy="646331"/>
              </a:xfrm>
              <a:prstGeom prst="rect">
                <a:avLst/>
              </a:prstGeom>
              <a:blipFill>
                <a:blip r:embed="rId5"/>
                <a:stretch>
                  <a:fillRect l="-2062"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5736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872573"/>
          </a:xfrm>
        </p:spPr>
        <p:txBody>
          <a:bodyPr/>
          <a:lstStyle/>
          <a:p>
            <a:pPr algn="ctr"/>
            <a:r>
              <a:rPr lang="en-GB" dirty="0"/>
              <a:t>Induced voltage for booster with 60º optics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8</a:t>
            </a:fld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8C718E06-17D3-6241-8AEC-F0AF878AF187}"/>
                  </a:ext>
                </a:extLst>
              </p:cNvPr>
              <p:cNvSpPr txBox="1"/>
              <p:nvPr/>
            </p:nvSpPr>
            <p:spPr>
              <a:xfrm>
                <a:off x="6752518" y="1282148"/>
                <a:ext cx="2063008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800" dirty="0">
                    <a:solidFill>
                      <a:srgbClr val="002060"/>
                    </a:solidFill>
                  </a:rPr>
                  <a:t>Np= 0.5x10</a:t>
                </a:r>
                <a:r>
                  <a:rPr lang="en-GB" sz="1800" baseline="30000" dirty="0">
                    <a:solidFill>
                      <a:srgbClr val="002060"/>
                    </a:solidFill>
                  </a:rPr>
                  <a:t>10</a:t>
                </a:r>
                <a:r>
                  <a:rPr lang="en-GB" sz="1800" dirty="0">
                    <a:solidFill>
                      <a:srgbClr val="002060"/>
                    </a:solidFill>
                  </a:rPr>
                  <a:t> ppb, 60º phase advance optics,</a:t>
                </a:r>
              </a:p>
              <a:p>
                <a:r>
                  <a:rPr lang="en-GB" sz="1800" dirty="0">
                    <a:solidFill>
                      <a:srgbClr val="002060"/>
                    </a:solidFill>
                  </a:rPr>
                  <a:t>nominal bunch length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8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1.26</m:t>
                    </m:r>
                  </m:oMath>
                </a14:m>
                <a:r>
                  <a:rPr lang="en-GB" sz="1800" dirty="0">
                    <a:solidFill>
                      <a:srgbClr val="002060"/>
                    </a:solidFill>
                  </a:rPr>
                  <a:t> mm</a:t>
                </a:r>
              </a:p>
              <a:p>
                <a:endParaRPr lang="en-GB" sz="18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8C718E06-17D3-6241-8AEC-F0AF878AF1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2518" y="1282148"/>
                <a:ext cx="2063008" cy="2031325"/>
              </a:xfrm>
              <a:prstGeom prst="rect">
                <a:avLst/>
              </a:prstGeom>
              <a:blipFill>
                <a:blip r:embed="rId3"/>
                <a:stretch>
                  <a:fillRect l="-2663" t="-1497" r="-41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>
            <a:extLst>
              <a:ext uri="{FF2B5EF4-FFF2-40B4-BE49-F238E27FC236}">
                <a16:creationId xmlns:a16="http://schemas.microsoft.com/office/drawing/2014/main" id="{FF540408-995C-4046-9B72-4B9F5B02D0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026" y="1024019"/>
            <a:ext cx="3160612" cy="251941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3B71D830-8C83-3542-B98D-B4ADFA1C1A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4638" y="1024018"/>
            <a:ext cx="3234379" cy="25194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4026" y="3543429"/>
            <a:ext cx="3195858" cy="25288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77690" y="3546264"/>
            <a:ext cx="3221327" cy="25254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3">
                <a:extLst>
                  <a:ext uri="{FF2B5EF4-FFF2-40B4-BE49-F238E27FC236}">
                    <a16:creationId xmlns:a16="http://schemas.microsoft.com/office/drawing/2014/main" id="{8C718E06-17D3-6241-8AEC-F0AF878AF187}"/>
                  </a:ext>
                </a:extLst>
              </p:cNvPr>
              <p:cNvSpPr txBox="1"/>
              <p:nvPr/>
            </p:nvSpPr>
            <p:spPr>
              <a:xfrm>
                <a:off x="6752518" y="4069213"/>
                <a:ext cx="2063008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800" dirty="0">
                    <a:solidFill>
                      <a:srgbClr val="002060"/>
                    </a:solidFill>
                  </a:rPr>
                  <a:t>Np= 3.4x10</a:t>
                </a:r>
                <a:r>
                  <a:rPr lang="en-GB" sz="1800" baseline="30000" dirty="0">
                    <a:solidFill>
                      <a:srgbClr val="002060"/>
                    </a:solidFill>
                  </a:rPr>
                  <a:t>10</a:t>
                </a:r>
                <a:r>
                  <a:rPr lang="en-GB" sz="1800" dirty="0">
                    <a:solidFill>
                      <a:srgbClr val="002060"/>
                    </a:solidFill>
                  </a:rPr>
                  <a:t> ppb, 60º phase advance optics,</a:t>
                </a:r>
              </a:p>
              <a:p>
                <a:r>
                  <a:rPr lang="en-GB" sz="1800" dirty="0">
                    <a:solidFill>
                      <a:srgbClr val="002060"/>
                    </a:solidFill>
                  </a:rPr>
                  <a:t>nominal bunch length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8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=1.26</m:t>
                    </m:r>
                  </m:oMath>
                </a14:m>
                <a:r>
                  <a:rPr lang="en-GB" sz="1800" dirty="0">
                    <a:solidFill>
                      <a:srgbClr val="002060"/>
                    </a:solidFill>
                  </a:rPr>
                  <a:t> mm</a:t>
                </a:r>
              </a:p>
            </p:txBody>
          </p:sp>
        </mc:Choice>
        <mc:Fallback xmlns="">
          <p:sp>
            <p:nvSpPr>
              <p:cNvPr id="11" name="CasellaDiTesto 3">
                <a:extLst>
                  <a:ext uri="{FF2B5EF4-FFF2-40B4-BE49-F238E27FC236}">
                    <a16:creationId xmlns:a16="http://schemas.microsoft.com/office/drawing/2014/main" id="{8C718E06-17D3-6241-8AEC-F0AF878AF1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2518" y="4069213"/>
                <a:ext cx="2063008" cy="1754326"/>
              </a:xfrm>
              <a:prstGeom prst="rect">
                <a:avLst/>
              </a:prstGeom>
              <a:blipFill>
                <a:blip r:embed="rId8"/>
                <a:stretch>
                  <a:fillRect l="-2663" t="-2091" r="-4142" b="-4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9729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872573"/>
          </a:xfrm>
        </p:spPr>
        <p:txBody>
          <a:bodyPr/>
          <a:lstStyle/>
          <a:p>
            <a:pPr algn="ctr"/>
            <a:r>
              <a:rPr lang="en-GB" dirty="0"/>
              <a:t>Induced voltage for booster with 90º optics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26/06/2019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- Brussels - Belgium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9</a:t>
            </a:fld>
            <a:endParaRPr lang="it-IT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03E641D-48A3-1045-BD41-BD0DCF64E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066" y="1032832"/>
            <a:ext cx="3235137" cy="252000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956F21E9-20B0-0F4D-A4ED-A118B4C861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8939" y="1032832"/>
            <a:ext cx="3235138" cy="252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3">
                <a:extLst>
                  <a:ext uri="{FF2B5EF4-FFF2-40B4-BE49-F238E27FC236}">
                    <a16:creationId xmlns:a16="http://schemas.microsoft.com/office/drawing/2014/main" id="{8C718E06-17D3-6241-8AEC-F0AF878AF187}"/>
                  </a:ext>
                </a:extLst>
              </p:cNvPr>
              <p:cNvSpPr txBox="1"/>
              <p:nvPr/>
            </p:nvSpPr>
            <p:spPr>
              <a:xfrm>
                <a:off x="6752518" y="1282148"/>
                <a:ext cx="2063008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800" dirty="0">
                    <a:solidFill>
                      <a:srgbClr val="002060"/>
                    </a:solidFill>
                  </a:rPr>
                  <a:t>Np= 0.5x10</a:t>
                </a:r>
                <a:r>
                  <a:rPr lang="en-GB" sz="1800" baseline="30000" dirty="0">
                    <a:solidFill>
                      <a:srgbClr val="002060"/>
                    </a:solidFill>
                  </a:rPr>
                  <a:t>10</a:t>
                </a:r>
                <a:r>
                  <a:rPr lang="en-GB" sz="1800" dirty="0">
                    <a:solidFill>
                      <a:srgbClr val="002060"/>
                    </a:solidFill>
                  </a:rPr>
                  <a:t> ppb, 90º phase advance optics,</a:t>
                </a:r>
              </a:p>
              <a:p>
                <a:r>
                  <a:rPr lang="en-GB" sz="1800" dirty="0">
                    <a:solidFill>
                      <a:srgbClr val="002060"/>
                    </a:solidFill>
                  </a:rPr>
                  <a:t>nominal bunch length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8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0.88</m:t>
                    </m:r>
                  </m:oMath>
                </a14:m>
                <a:r>
                  <a:rPr lang="en-GB" sz="1800" dirty="0">
                    <a:solidFill>
                      <a:srgbClr val="002060"/>
                    </a:solidFill>
                  </a:rPr>
                  <a:t> mm</a:t>
                </a:r>
              </a:p>
              <a:p>
                <a:endParaRPr lang="en-GB" sz="18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1" name="CasellaDiTesto 3">
                <a:extLst>
                  <a:ext uri="{FF2B5EF4-FFF2-40B4-BE49-F238E27FC236}">
                    <a16:creationId xmlns:a16="http://schemas.microsoft.com/office/drawing/2014/main" id="{8C718E06-17D3-6241-8AEC-F0AF878AF1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2518" y="1282148"/>
                <a:ext cx="2063008" cy="2031325"/>
              </a:xfrm>
              <a:prstGeom prst="rect">
                <a:avLst/>
              </a:prstGeom>
              <a:blipFill>
                <a:blip r:embed="rId5"/>
                <a:stretch>
                  <a:fillRect l="-2663" t="-1497" r="-41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3">
                <a:extLst>
                  <a:ext uri="{FF2B5EF4-FFF2-40B4-BE49-F238E27FC236}">
                    <a16:creationId xmlns:a16="http://schemas.microsoft.com/office/drawing/2014/main" id="{8C718E06-17D3-6241-8AEC-F0AF878AF187}"/>
                  </a:ext>
                </a:extLst>
              </p:cNvPr>
              <p:cNvSpPr txBox="1"/>
              <p:nvPr/>
            </p:nvSpPr>
            <p:spPr>
              <a:xfrm>
                <a:off x="6752518" y="4069213"/>
                <a:ext cx="2063008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800" dirty="0">
                    <a:solidFill>
                      <a:srgbClr val="002060"/>
                    </a:solidFill>
                  </a:rPr>
                  <a:t>Np= 3.4x10</a:t>
                </a:r>
                <a:r>
                  <a:rPr lang="en-GB" sz="1800" baseline="30000" dirty="0">
                    <a:solidFill>
                      <a:srgbClr val="002060"/>
                    </a:solidFill>
                  </a:rPr>
                  <a:t>10</a:t>
                </a:r>
                <a:r>
                  <a:rPr lang="en-GB" sz="1800" dirty="0">
                    <a:solidFill>
                      <a:srgbClr val="002060"/>
                    </a:solidFill>
                  </a:rPr>
                  <a:t> ppb, 90º phase advance optics,</a:t>
                </a:r>
              </a:p>
              <a:p>
                <a:r>
                  <a:rPr lang="en-GB" sz="1800" dirty="0">
                    <a:solidFill>
                      <a:srgbClr val="002060"/>
                    </a:solidFill>
                  </a:rPr>
                  <a:t>nominal bunch length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8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8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88</m:t>
                    </m:r>
                  </m:oMath>
                </a14:m>
                <a:r>
                  <a:rPr lang="en-GB" sz="1800" dirty="0">
                    <a:solidFill>
                      <a:srgbClr val="002060"/>
                    </a:solidFill>
                  </a:rPr>
                  <a:t> mm</a:t>
                </a:r>
              </a:p>
            </p:txBody>
          </p:sp>
        </mc:Choice>
        <mc:Fallback xmlns="">
          <p:sp>
            <p:nvSpPr>
              <p:cNvPr id="12" name="CasellaDiTesto 3">
                <a:extLst>
                  <a:ext uri="{FF2B5EF4-FFF2-40B4-BE49-F238E27FC236}">
                    <a16:creationId xmlns:a16="http://schemas.microsoft.com/office/drawing/2014/main" id="{8C718E06-17D3-6241-8AEC-F0AF878AF1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2518" y="4069213"/>
                <a:ext cx="2063008" cy="1754326"/>
              </a:xfrm>
              <a:prstGeom prst="rect">
                <a:avLst/>
              </a:prstGeom>
              <a:blipFill>
                <a:blip r:embed="rId6"/>
                <a:stretch>
                  <a:fillRect l="-2663" t="-2091" r="-4142" b="-4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7066" y="3546860"/>
            <a:ext cx="3273169" cy="252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59528" y="3546860"/>
            <a:ext cx="32175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567832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presentazione">
  <a:themeElements>
    <a:clrScheme name="">
      <a:dk1>
        <a:srgbClr val="822433"/>
      </a:dk1>
      <a:lt1>
        <a:srgbClr val="FFFFFF"/>
      </a:lt1>
      <a:dk2>
        <a:srgbClr val="822433"/>
      </a:dk2>
      <a:lt2>
        <a:srgbClr val="808080"/>
      </a:lt2>
      <a:accent1>
        <a:srgbClr val="BBE0E3"/>
      </a:accent1>
      <a:accent2>
        <a:srgbClr val="FFFF00"/>
      </a:accent2>
      <a:accent3>
        <a:srgbClr val="FFFFFF"/>
      </a:accent3>
      <a:accent4>
        <a:srgbClr val="6E1D2A"/>
      </a:accent4>
      <a:accent5>
        <a:srgbClr val="DAEDEF"/>
      </a:accent5>
      <a:accent6>
        <a:srgbClr val="E7E700"/>
      </a:accent6>
      <a:hlink>
        <a:srgbClr val="0000FF"/>
      </a:hlink>
      <a:folHlink>
        <a:srgbClr val="FF0000"/>
      </a:folHlink>
    </a:clrScheme>
    <a:fontScheme name="la sapienza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9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9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la sapienza 1">
        <a:dk1>
          <a:srgbClr val="000000"/>
        </a:dk1>
        <a:lt1>
          <a:srgbClr val="FFFFFF"/>
        </a:lt1>
        <a:dk2>
          <a:srgbClr val="FFFFFF"/>
        </a:dk2>
        <a:lt2>
          <a:srgbClr val="2D2015"/>
        </a:lt2>
        <a:accent1>
          <a:srgbClr val="7C7C7C"/>
        </a:accent1>
        <a:accent2>
          <a:srgbClr val="FFFF7E"/>
        </a:accent2>
        <a:accent3>
          <a:srgbClr val="FFFFFF"/>
        </a:accent3>
        <a:accent4>
          <a:srgbClr val="000000"/>
        </a:accent4>
        <a:accent5>
          <a:srgbClr val="BFBFBF"/>
        </a:accent5>
        <a:accent6>
          <a:srgbClr val="E7E772"/>
        </a:accent6>
        <a:hlink>
          <a:srgbClr val="066778"/>
        </a:hlink>
        <a:folHlink>
          <a:srgbClr val="8300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template_presentazione.potx</Template>
  <TotalTime>26329</TotalTime>
  <Words>990</Words>
  <Application>Microsoft Macintosh PowerPoint</Application>
  <PresentationFormat>Presentazione su schermo (4:3)</PresentationFormat>
  <Paragraphs>209</Paragraphs>
  <Slides>19</Slides>
  <Notes>18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4" baseType="lpstr">
      <vt:lpstr>Arial</vt:lpstr>
      <vt:lpstr>Calibri</vt:lpstr>
      <vt:lpstr>Cambria Math</vt:lpstr>
      <vt:lpstr>template_presentazione</vt:lpstr>
      <vt:lpstr>Equation</vt:lpstr>
      <vt:lpstr>Collective effects in the booster synchrotron</vt:lpstr>
      <vt:lpstr>Parameter list: Z-pole and booster (injection)</vt:lpstr>
      <vt:lpstr>Z-pole impedance vs booster</vt:lpstr>
      <vt:lpstr>RW impedance: Z-pole vs booster</vt:lpstr>
      <vt:lpstr>Some scaling considerations:  microwave instability</vt:lpstr>
      <vt:lpstr>Some scaling considerations: TMCI</vt:lpstr>
      <vt:lpstr>Induced voltage for Z-pole at 2.3x1011 ppb</vt:lpstr>
      <vt:lpstr>Induced voltage for booster with 60º optics</vt:lpstr>
      <vt:lpstr>Induced voltage for booster with 90º optics</vt:lpstr>
      <vt:lpstr>Haissinski</vt:lpstr>
      <vt:lpstr>Haissinski</vt:lpstr>
      <vt:lpstr>Longitudinal beam dynamics simulations</vt:lpstr>
      <vt:lpstr>TMCI threshold</vt:lpstr>
      <vt:lpstr>TMCI threshold</vt:lpstr>
      <vt:lpstr>RW transverse coupled bunch instability   60º optics</vt:lpstr>
      <vt:lpstr>RW Transverse coupled bunch instability   60º optics</vt:lpstr>
      <vt:lpstr>RW Transverse coupled bunch instability   60º optics</vt:lpstr>
      <vt:lpstr>Conclusions</vt:lpstr>
      <vt:lpstr>Presentazione standard di PowerPoint</vt:lpstr>
    </vt:vector>
  </TitlesOfParts>
  <Company>- -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- -</dc:creator>
  <cp:lastModifiedBy>Mauro Migliorati</cp:lastModifiedBy>
  <cp:revision>732</cp:revision>
  <cp:lastPrinted>2016-04-07T08:51:49Z</cp:lastPrinted>
  <dcterms:created xsi:type="dcterms:W3CDTF">2010-12-13T21:23:21Z</dcterms:created>
  <dcterms:modified xsi:type="dcterms:W3CDTF">2019-06-26T09:22:13Z</dcterms:modified>
</cp:coreProperties>
</file>