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1" r:id="rId2"/>
    <p:sldId id="257" r:id="rId3"/>
    <p:sldId id="314" r:id="rId4"/>
    <p:sldId id="322" r:id="rId5"/>
    <p:sldId id="323" r:id="rId6"/>
    <p:sldId id="324" r:id="rId7"/>
    <p:sldId id="325" r:id="rId8"/>
    <p:sldId id="331" r:id="rId9"/>
    <p:sldId id="326" r:id="rId10"/>
    <p:sldId id="332" r:id="rId11"/>
    <p:sldId id="333" r:id="rId12"/>
    <p:sldId id="328" r:id="rId13"/>
    <p:sldId id="329" r:id="rId14"/>
    <p:sldId id="335" r:id="rId15"/>
    <p:sldId id="336" r:id="rId16"/>
    <p:sldId id="330" r:id="rId17"/>
    <p:sldId id="321" r:id="rId18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728">
          <p15:clr>
            <a:srgbClr val="A4A3A4"/>
          </p15:clr>
        </p15:guide>
        <p15:guide id="3" orient="horz" pos="336">
          <p15:clr>
            <a:srgbClr val="A4A3A4"/>
          </p15:clr>
        </p15:guide>
        <p15:guide id="4" orient="horz" pos="552">
          <p15:clr>
            <a:srgbClr val="A4A3A4"/>
          </p15:clr>
        </p15:guide>
        <p15:guide id="5" orient="horz" pos="3984">
          <p15:clr>
            <a:srgbClr val="A4A3A4"/>
          </p15:clr>
        </p15:guide>
        <p15:guide id="6" pos="2880">
          <p15:clr>
            <a:srgbClr val="A4A3A4"/>
          </p15:clr>
        </p15:guide>
        <p15:guide id="7" pos="1484">
          <p15:clr>
            <a:srgbClr val="A4A3A4"/>
          </p15:clr>
        </p15:guide>
        <p15:guide id="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AAC9B6"/>
    <a:srgbClr val="0432FF"/>
    <a:srgbClr val="006778"/>
    <a:srgbClr val="822433"/>
    <a:srgbClr val="830022"/>
    <a:srgbClr val="790022"/>
    <a:srgbClr val="783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98" autoAdjust="0"/>
    <p:restoredTop sz="78333" autoAdjust="0"/>
  </p:normalViewPr>
  <p:slideViewPr>
    <p:cSldViewPr snapToGrid="0">
      <p:cViewPr varScale="1">
        <p:scale>
          <a:sx n="128" d="100"/>
          <a:sy n="128" d="100"/>
        </p:scale>
        <p:origin x="2088" y="176"/>
      </p:cViewPr>
      <p:guideLst>
        <p:guide orient="horz" pos="2160"/>
        <p:guide orient="horz" pos="1728"/>
        <p:guide orient="horz" pos="336"/>
        <p:guide orient="horz" pos="552"/>
        <p:guide orient="horz" pos="3984"/>
        <p:guide pos="2880"/>
        <p:guide pos="1484"/>
        <p:guide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-168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BEB713E-6DF2-DF43-AAD7-DB6BA10430F2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1733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E330379-EB2D-3245-821C-EE7EDDA79ADA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57961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2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53545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11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946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12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32668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13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34928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14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903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15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77654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16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17452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17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1462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3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303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4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0424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5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9056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6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4349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7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4544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8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0566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9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8924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10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3038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E7B50AD0-5114-114D-BFAF-D6F77DEE390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623FAD43-BFD4-274B-A506-0F3CE5CCBBF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563" y="409575"/>
            <a:ext cx="1889125" cy="54578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409575"/>
            <a:ext cx="5518150" cy="54578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6B2E7ABC-098F-984E-BE6F-DB9FF2D33E89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D3C61D5C-66C6-C74F-975E-A9D6E855B281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una tabella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CBDD7553-32B6-AF41-A7B5-8C68EC4C6086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 grafico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117EB865-EA62-E740-84BE-EFA1EDB34EC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A1292C01-2A3D-0A44-81FF-B77D718938C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1D6FDE76-05C6-1940-B5EA-225DE777EDCD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E4AA1BCC-0549-AC44-BB05-AFF4571691F2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4A8D3F67-D53C-DB4B-89D3-0F9D7613C8C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BFBF7122-E485-A34B-A033-193A3ADCCB38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AB86FDA9-73B4-8348-B058-6E024D28C42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3F72E95A-28A0-DD47-A6FC-6A5A182892F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Trascinare l'immagine su un segnaposto o fare clic sull'icona per aggiungerla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4CFF2E79-C39B-0F4F-8D04-4978C9783A71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5"/>
          <p:cNvGrpSpPr>
            <a:grpSpLocks/>
          </p:cNvGrpSpPr>
          <p:nvPr/>
        </p:nvGrpSpPr>
        <p:grpSpPr bwMode="auto">
          <a:xfrm>
            <a:off x="0" y="6096000"/>
            <a:ext cx="9144000" cy="762000"/>
            <a:chOff x="0" y="3840"/>
            <a:chExt cx="5760" cy="480"/>
          </a:xfrm>
        </p:grpSpPr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0" y="3984"/>
              <a:ext cx="5760" cy="336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768" y="3840"/>
              <a:ext cx="4992" cy="480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</p:grp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9575"/>
            <a:ext cx="7559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52600"/>
            <a:ext cx="75596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434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1483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it-IT"/>
              <a:t>Pagina </a:t>
            </a:r>
            <a:fld id="{84F3E2DF-3CD5-B448-B909-71EF67D9F9AF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+mj-lt"/>
          <a:ea typeface="+mj-ea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22433"/>
        </a:buClr>
        <a:buChar char="•"/>
        <a:defRPr sz="2400">
          <a:solidFill>
            <a:srgbClr val="000000"/>
          </a:solidFill>
          <a:latin typeface="+mn-lt"/>
          <a:ea typeface="+mn-ea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0000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000000"/>
          </a:solidFill>
          <a:latin typeface="+mn-lt"/>
          <a:ea typeface="+mn-ea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4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5.e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9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3792" y="2130425"/>
            <a:ext cx="8134672" cy="1470025"/>
          </a:xfrm>
        </p:spPr>
        <p:txBody>
          <a:bodyPr/>
          <a:lstStyle/>
          <a:p>
            <a:pPr algn="ctr"/>
            <a:r>
              <a:rPr lang="en-US" dirty="0"/>
              <a:t>Collective effects with ttbar configuration</a:t>
            </a:r>
            <a:endParaRPr lang="en-GB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920880" cy="2736304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it-IT" sz="2000" b="1" dirty="0">
                <a:solidFill>
                  <a:srgbClr val="FF0000"/>
                </a:solidFill>
              </a:rPr>
              <a:t>M. Migliorati, E. </a:t>
            </a:r>
            <a:r>
              <a:rPr lang="it-IT" sz="2000" b="1" dirty="0" err="1">
                <a:solidFill>
                  <a:srgbClr val="FF0000"/>
                </a:solidFill>
              </a:rPr>
              <a:t>Carideo</a:t>
            </a:r>
            <a:r>
              <a:rPr lang="it-IT" sz="2000" b="1" dirty="0">
                <a:solidFill>
                  <a:srgbClr val="FF0000"/>
                </a:solidFill>
              </a:rPr>
              <a:t>, D. Quartullo, M. </a:t>
            </a:r>
            <a:r>
              <a:rPr lang="it-IT" sz="2000" b="1" dirty="0" err="1">
                <a:solidFill>
                  <a:srgbClr val="FF0000"/>
                </a:solidFill>
              </a:rPr>
              <a:t>Zobov</a:t>
            </a:r>
            <a:endParaRPr lang="it-IT" sz="20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endParaRPr lang="it-IT" sz="20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it-IT" sz="2000" dirty="0" err="1"/>
              <a:t>Acknowledgements</a:t>
            </a:r>
            <a:r>
              <a:rPr lang="it-IT" sz="2000" dirty="0"/>
              <a:t>: </a:t>
            </a:r>
          </a:p>
          <a:p>
            <a:pPr>
              <a:lnSpc>
                <a:spcPct val="140000"/>
              </a:lnSpc>
            </a:pPr>
            <a:r>
              <a:rPr lang="it-IT" sz="2000" dirty="0"/>
              <a:t>E. Belli, </a:t>
            </a:r>
            <a:r>
              <a:rPr lang="it-IT" sz="2000" dirty="0" err="1"/>
              <a:t>R</a:t>
            </a:r>
            <a:r>
              <a:rPr lang="it-IT" sz="2000" dirty="0"/>
              <a:t>. </a:t>
            </a:r>
            <a:r>
              <a:rPr lang="it-IT" sz="2000" dirty="0" err="1"/>
              <a:t>Calaga</a:t>
            </a:r>
            <a:r>
              <a:rPr lang="it-IT" sz="2000" dirty="0"/>
              <a:t>, I. </a:t>
            </a:r>
            <a:r>
              <a:rPr lang="it-IT" sz="2000" dirty="0" err="1"/>
              <a:t>Karpov</a:t>
            </a:r>
            <a:r>
              <a:rPr lang="it-IT" sz="2000" dirty="0"/>
              <a:t>, K. </a:t>
            </a:r>
            <a:r>
              <a:rPr lang="it-IT" sz="2000" dirty="0" err="1"/>
              <a:t>Oide</a:t>
            </a:r>
            <a:r>
              <a:rPr lang="it-IT" sz="2000" dirty="0"/>
              <a:t>, S. G. </a:t>
            </a:r>
            <a:r>
              <a:rPr lang="it-IT" sz="2000" dirty="0" err="1"/>
              <a:t>Zadeh</a:t>
            </a:r>
            <a:r>
              <a:rPr lang="it-IT" sz="2000" dirty="0"/>
              <a:t>, </a:t>
            </a:r>
            <a:r>
              <a:rPr lang="it-IT" sz="2000" dirty="0" err="1"/>
              <a:t>F</a:t>
            </a:r>
            <a:r>
              <a:rPr lang="it-IT" sz="2000" dirty="0"/>
              <a:t>. Zimmermann</a:t>
            </a:r>
          </a:p>
          <a:p>
            <a:endParaRPr lang="en-GB" sz="2000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954213" y="630238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5" name="Picture 13" descr="logo +marchio"/>
          <p:cNvPicPr>
            <a:picLocks noChangeAspect="1" noChangeArrowheads="1"/>
          </p:cNvPicPr>
          <p:nvPr/>
        </p:nvPicPr>
        <p:blipFill rotWithShape="1">
          <a:blip r:embed="rId2"/>
          <a:srcRect l="14719" r="54591"/>
          <a:stretch/>
        </p:blipFill>
        <p:spPr bwMode="auto">
          <a:xfrm>
            <a:off x="0" y="0"/>
            <a:ext cx="2123132" cy="86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9751"/>
            <a:ext cx="148246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/>
          <a:srcRect l="3194" t="12134" r="60834" b="5724"/>
          <a:stretch/>
        </p:blipFill>
        <p:spPr>
          <a:xfrm>
            <a:off x="2123728" y="0"/>
            <a:ext cx="3289300" cy="11176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2280" y="167928"/>
            <a:ext cx="1930400" cy="8128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B7F48192-BD4B-2545-AD91-9AA2583571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205" y="5300339"/>
            <a:ext cx="5669970" cy="716422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F46B8C17-2DF5-FC4E-8002-19E90509D8A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923" b="1"/>
          <a:stretch/>
        </p:blipFill>
        <p:spPr>
          <a:xfrm>
            <a:off x="31869" y="876965"/>
            <a:ext cx="1832123" cy="118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798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Induced voltage at </a:t>
            </a:r>
            <a:r>
              <a:rPr lang="en-GB" dirty="0" err="1"/>
              <a:t>ttbar</a:t>
            </a:r>
            <a:r>
              <a:rPr lang="en-GB" dirty="0"/>
              <a:t> for 2.3x10</a:t>
            </a:r>
            <a:r>
              <a:rPr lang="en-GB" baseline="30000" dirty="0"/>
              <a:t>11</a:t>
            </a:r>
            <a:r>
              <a:rPr lang="en-GB" dirty="0"/>
              <a:t> ppb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10</a:t>
            </a:fld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5E426A0-740E-5748-A30E-6F72D00A7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95" y="1202634"/>
            <a:ext cx="5081905" cy="3953565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56915CB-35DF-8043-8DF7-19A89B0A6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5900" y="962552"/>
            <a:ext cx="3689350" cy="2870200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97565483-E540-DE46-87B9-FBA2BD0A7291}"/>
              </a:ext>
            </a:extLst>
          </p:cNvPr>
          <p:cNvSpPr/>
          <p:nvPr/>
        </p:nvSpPr>
        <p:spPr bwMode="auto">
          <a:xfrm>
            <a:off x="1669774" y="2075207"/>
            <a:ext cx="198783" cy="19913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380BD1EF-6304-6E4D-B688-C28FBE95DD14}"/>
              </a:ext>
            </a:extLst>
          </p:cNvPr>
          <p:cNvCxnSpPr/>
          <p:nvPr/>
        </p:nvCxnSpPr>
        <p:spPr bwMode="auto">
          <a:xfrm>
            <a:off x="1997765" y="2186609"/>
            <a:ext cx="3429000" cy="87728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315778" y="4016757"/>
            <a:ext cx="11660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There is no evident deformation from Gaussian shape, just a small displacement due to energy losses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7CD88519-47A2-A44D-8902-A481A8F92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2243" y="3964720"/>
            <a:ext cx="2655207" cy="208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14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32" y="1202633"/>
            <a:ext cx="5107764" cy="3953565"/>
          </a:xfrm>
          <a:prstGeom prst="rect">
            <a:avLst/>
          </a:prstGeom>
        </p:spPr>
      </p:pic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Induced voltage at Z-pole for 2.3x10</a:t>
            </a:r>
            <a:r>
              <a:rPr lang="en-GB" baseline="30000" dirty="0"/>
              <a:t>11</a:t>
            </a:r>
            <a:r>
              <a:rPr lang="en-GB" dirty="0"/>
              <a:t> ppb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6495" y="1202633"/>
            <a:ext cx="3603479" cy="286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736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Longitudinal beam dynamics simulations at </a:t>
            </a:r>
            <a:r>
              <a:rPr lang="en-GB" dirty="0" err="1"/>
              <a:t>ttbar</a:t>
            </a:r>
            <a:endParaRPr lang="en-GB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12</a:t>
            </a:fld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7956"/>
            <a:ext cx="9027480" cy="3610992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38700C8F-6C28-F64B-B396-E7996F9B26C3}"/>
              </a:ext>
            </a:extLst>
          </p:cNvPr>
          <p:cNvSpPr/>
          <p:nvPr/>
        </p:nvSpPr>
        <p:spPr>
          <a:xfrm>
            <a:off x="2430715" y="5072153"/>
            <a:ext cx="44614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Preliminary results</a:t>
            </a:r>
          </a:p>
        </p:txBody>
      </p: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9926F449-7FB2-9F41-BE43-28073266BBF8}"/>
              </a:ext>
            </a:extLst>
          </p:cNvPr>
          <p:cNvCxnSpPr/>
          <p:nvPr/>
        </p:nvCxnSpPr>
        <p:spPr bwMode="auto">
          <a:xfrm>
            <a:off x="1229139" y="2166730"/>
            <a:ext cx="0" cy="274320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585FCDF-F3F7-904F-9F50-BB080088AEEE}"/>
              </a:ext>
            </a:extLst>
          </p:cNvPr>
          <p:cNvSpPr txBox="1"/>
          <p:nvPr/>
        </p:nvSpPr>
        <p:spPr>
          <a:xfrm>
            <a:off x="1229139" y="2201588"/>
            <a:ext cx="10631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Nominal intensity</a:t>
            </a:r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7DA9001A-7E5E-7F4F-B5E7-F67BC23E7003}"/>
              </a:ext>
            </a:extLst>
          </p:cNvPr>
          <p:cNvCxnSpPr/>
          <p:nvPr/>
        </p:nvCxnSpPr>
        <p:spPr bwMode="auto">
          <a:xfrm>
            <a:off x="5059018" y="2166730"/>
            <a:ext cx="0" cy="274320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1C8CDC9-1A86-BA4B-953C-B63DE877F031}"/>
              </a:ext>
            </a:extLst>
          </p:cNvPr>
          <p:cNvSpPr txBox="1"/>
          <p:nvPr/>
        </p:nvSpPr>
        <p:spPr>
          <a:xfrm>
            <a:off x="5059018" y="2201588"/>
            <a:ext cx="10631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Nominal intensity</a:t>
            </a:r>
          </a:p>
        </p:txBody>
      </p:sp>
    </p:spTree>
    <p:extLst>
      <p:ext uri="{BB962C8B-B14F-4D97-AF65-F5344CB8AC3E}">
        <p14:creationId xmlns:p14="http://schemas.microsoft.com/office/powerpoint/2010/main" val="1399552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Transverse impedance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13</a:t>
            </a:fld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0712" y="1300162"/>
            <a:ext cx="5362575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265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TMCI threshold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14</a:t>
            </a:fld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B089255-AAC9-794C-9ED2-8A1C59503A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13" y="1244567"/>
            <a:ext cx="4315442" cy="3311387"/>
          </a:xfrm>
          <a:prstGeom prst="rect">
            <a:avLst/>
          </a:prstGeom>
        </p:spPr>
      </p:pic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868B8315-CEDA-0542-B365-AFA7ADDBF57A}"/>
              </a:ext>
            </a:extLst>
          </p:cNvPr>
          <p:cNvCxnSpPr/>
          <p:nvPr/>
        </p:nvCxnSpPr>
        <p:spPr bwMode="auto">
          <a:xfrm>
            <a:off x="539750" y="2576445"/>
            <a:ext cx="2508250" cy="20955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1FEC9E2B-AA40-3845-9EC3-3A6D0A08D053}"/>
              </a:ext>
            </a:extLst>
          </p:cNvPr>
          <p:cNvCxnSpPr>
            <a:cxnSpLocks/>
          </p:cNvCxnSpPr>
          <p:nvPr/>
        </p:nvCxnSpPr>
        <p:spPr bwMode="auto">
          <a:xfrm>
            <a:off x="501650" y="2785995"/>
            <a:ext cx="254635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Immagine 12">
            <a:extLst>
              <a:ext uri="{FF2B5EF4-FFF2-40B4-BE49-F238E27FC236}">
                <a16:creationId xmlns:a16="http://schemas.microsoft.com/office/drawing/2014/main" id="{C2C78D6A-5F62-7843-8BB3-F1BB6E5548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7896" y="930660"/>
            <a:ext cx="4024592" cy="3018444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6800ABE-BAA3-8D4E-90AD-4C5EEC6D738B}"/>
              </a:ext>
            </a:extLst>
          </p:cNvPr>
          <p:cNvSpPr txBox="1"/>
          <p:nvPr/>
        </p:nvSpPr>
        <p:spPr>
          <a:xfrm>
            <a:off x="526774" y="755375"/>
            <a:ext cx="257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>
                <a:solidFill>
                  <a:srgbClr val="002060"/>
                </a:solidFill>
              </a:rPr>
              <a:t>DELPHI code, only RW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66508E72-6BAB-A043-BF22-55BFC4A433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313" y="4520329"/>
            <a:ext cx="1988000" cy="1577053"/>
          </a:xfrm>
          <a:prstGeom prst="rect">
            <a:avLst/>
          </a:prstGeom>
        </p:spPr>
      </p:pic>
      <p:sp>
        <p:nvSpPr>
          <p:cNvPr id="18" name="Arco 17">
            <a:extLst>
              <a:ext uri="{FF2B5EF4-FFF2-40B4-BE49-F238E27FC236}">
                <a16:creationId xmlns:a16="http://schemas.microsoft.com/office/drawing/2014/main" id="{86F7CC89-5F5C-8643-A56C-9A30AD6CD852}"/>
              </a:ext>
            </a:extLst>
          </p:cNvPr>
          <p:cNvSpPr/>
          <p:nvPr/>
        </p:nvSpPr>
        <p:spPr bwMode="auto">
          <a:xfrm>
            <a:off x="470177" y="3041374"/>
            <a:ext cx="264766" cy="1478955"/>
          </a:xfrm>
          <a:prstGeom prst="arc">
            <a:avLst>
              <a:gd name="adj1" fmla="val 16200000"/>
              <a:gd name="adj2" fmla="val 523232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E013EB84-1979-A84B-8347-2F3824493C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5289" y="4190860"/>
            <a:ext cx="2162865" cy="1715771"/>
          </a:xfrm>
          <a:prstGeom prst="rect">
            <a:avLst/>
          </a:prstGeom>
        </p:spPr>
      </p:pic>
      <p:sp>
        <p:nvSpPr>
          <p:cNvPr id="20" name="Figura a mano libera 19">
            <a:extLst>
              <a:ext uri="{FF2B5EF4-FFF2-40B4-BE49-F238E27FC236}">
                <a16:creationId xmlns:a16="http://schemas.microsoft.com/office/drawing/2014/main" id="{F56034DF-C249-DF45-B674-EF6FA9902359}"/>
              </a:ext>
            </a:extLst>
          </p:cNvPr>
          <p:cNvSpPr/>
          <p:nvPr/>
        </p:nvSpPr>
        <p:spPr bwMode="auto">
          <a:xfrm>
            <a:off x="2382610" y="2872409"/>
            <a:ext cx="2010486" cy="1848678"/>
          </a:xfrm>
          <a:custGeom>
            <a:avLst/>
            <a:gdLst>
              <a:gd name="connsiteX0" fmla="*/ 62416 w 2010486"/>
              <a:gd name="connsiteY0" fmla="*/ 0 h 1848678"/>
              <a:gd name="connsiteX1" fmla="*/ 241320 w 2010486"/>
              <a:gd name="connsiteY1" fmla="*/ 397565 h 1848678"/>
              <a:gd name="connsiteX2" fmla="*/ 2010486 w 2010486"/>
              <a:gd name="connsiteY2" fmla="*/ 1848678 h 1848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0486" h="1848678">
                <a:moveTo>
                  <a:pt x="62416" y="0"/>
                </a:moveTo>
                <a:cubicBezTo>
                  <a:pt x="-10471" y="44726"/>
                  <a:pt x="-83358" y="89452"/>
                  <a:pt x="241320" y="397565"/>
                </a:cubicBezTo>
                <a:cubicBezTo>
                  <a:pt x="565998" y="705678"/>
                  <a:pt x="1288242" y="1277178"/>
                  <a:pt x="2010486" y="1848678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005D31E1-0813-0247-AAD1-9973905202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2731" y="4211569"/>
            <a:ext cx="2162865" cy="1715771"/>
          </a:xfrm>
          <a:prstGeom prst="rect">
            <a:avLst/>
          </a:prstGeom>
        </p:spPr>
      </p:pic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E7A9D6F0-415C-004E-8F89-A7042B554645}"/>
              </a:ext>
            </a:extLst>
          </p:cNvPr>
          <p:cNvCxnSpPr/>
          <p:nvPr/>
        </p:nvCxnSpPr>
        <p:spPr bwMode="auto">
          <a:xfrm>
            <a:off x="3414419" y="2857382"/>
            <a:ext cx="3418312" cy="133347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68338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24">
            <a:extLst>
              <a:ext uri="{FF2B5EF4-FFF2-40B4-BE49-F238E27FC236}">
                <a16:creationId xmlns:a16="http://schemas.microsoft.com/office/drawing/2014/main" id="{47B9EC83-F860-6444-B9AF-A12649D0B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1438" y="973386"/>
            <a:ext cx="4088164" cy="312153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B3F063FA-27A1-FD4C-852B-4357723CC4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525" y="1211120"/>
            <a:ext cx="4279100" cy="3348000"/>
          </a:xfrm>
          <a:prstGeom prst="rect">
            <a:avLst/>
          </a:prstGeom>
        </p:spPr>
      </p:pic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TMCI threshold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15</a:t>
            </a:fld>
            <a:endParaRPr lang="it-IT" dirty="0"/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868B8315-CEDA-0542-B365-AFA7ADDBF57A}"/>
              </a:ext>
            </a:extLst>
          </p:cNvPr>
          <p:cNvCxnSpPr>
            <a:cxnSpLocks/>
          </p:cNvCxnSpPr>
          <p:nvPr/>
        </p:nvCxnSpPr>
        <p:spPr bwMode="auto">
          <a:xfrm>
            <a:off x="579506" y="2586384"/>
            <a:ext cx="2127250" cy="20955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1FEC9E2B-AA40-3845-9EC3-3A6D0A08D053}"/>
              </a:ext>
            </a:extLst>
          </p:cNvPr>
          <p:cNvCxnSpPr>
            <a:cxnSpLocks/>
          </p:cNvCxnSpPr>
          <p:nvPr/>
        </p:nvCxnSpPr>
        <p:spPr bwMode="auto">
          <a:xfrm>
            <a:off x="541406" y="2795934"/>
            <a:ext cx="216535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6800ABE-BAA3-8D4E-90AD-4C5EEC6D738B}"/>
              </a:ext>
            </a:extLst>
          </p:cNvPr>
          <p:cNvSpPr txBox="1"/>
          <p:nvPr/>
        </p:nvSpPr>
        <p:spPr>
          <a:xfrm>
            <a:off x="526774" y="755375"/>
            <a:ext cx="3457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2060"/>
                </a:solidFill>
              </a:rPr>
              <a:t>DELPHI code, RW + RF system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66508E72-6BAB-A043-BF22-55BFC4A433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313" y="4520329"/>
            <a:ext cx="1988000" cy="1577053"/>
          </a:xfrm>
          <a:prstGeom prst="rect">
            <a:avLst/>
          </a:prstGeom>
        </p:spPr>
      </p:pic>
      <p:sp>
        <p:nvSpPr>
          <p:cNvPr id="18" name="Arco 17">
            <a:extLst>
              <a:ext uri="{FF2B5EF4-FFF2-40B4-BE49-F238E27FC236}">
                <a16:creationId xmlns:a16="http://schemas.microsoft.com/office/drawing/2014/main" id="{86F7CC89-5F5C-8643-A56C-9A30AD6CD852}"/>
              </a:ext>
            </a:extLst>
          </p:cNvPr>
          <p:cNvSpPr/>
          <p:nvPr/>
        </p:nvSpPr>
        <p:spPr bwMode="auto">
          <a:xfrm>
            <a:off x="470177" y="3041374"/>
            <a:ext cx="264766" cy="1478955"/>
          </a:xfrm>
          <a:prstGeom prst="arc">
            <a:avLst>
              <a:gd name="adj1" fmla="val 16200000"/>
              <a:gd name="adj2" fmla="val 523232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0" name="Figura a mano libera 19">
            <a:extLst>
              <a:ext uri="{FF2B5EF4-FFF2-40B4-BE49-F238E27FC236}">
                <a16:creationId xmlns:a16="http://schemas.microsoft.com/office/drawing/2014/main" id="{F56034DF-C249-DF45-B674-EF6FA9902359}"/>
              </a:ext>
            </a:extLst>
          </p:cNvPr>
          <p:cNvSpPr/>
          <p:nvPr/>
        </p:nvSpPr>
        <p:spPr bwMode="auto">
          <a:xfrm>
            <a:off x="2382610" y="2872409"/>
            <a:ext cx="2010486" cy="1848678"/>
          </a:xfrm>
          <a:custGeom>
            <a:avLst/>
            <a:gdLst>
              <a:gd name="connsiteX0" fmla="*/ 62416 w 2010486"/>
              <a:gd name="connsiteY0" fmla="*/ 0 h 1848678"/>
              <a:gd name="connsiteX1" fmla="*/ 241320 w 2010486"/>
              <a:gd name="connsiteY1" fmla="*/ 397565 h 1848678"/>
              <a:gd name="connsiteX2" fmla="*/ 2010486 w 2010486"/>
              <a:gd name="connsiteY2" fmla="*/ 1848678 h 1848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0486" h="1848678">
                <a:moveTo>
                  <a:pt x="62416" y="0"/>
                </a:moveTo>
                <a:cubicBezTo>
                  <a:pt x="-10471" y="44726"/>
                  <a:pt x="-83358" y="89452"/>
                  <a:pt x="241320" y="397565"/>
                </a:cubicBezTo>
                <a:cubicBezTo>
                  <a:pt x="565998" y="705678"/>
                  <a:pt x="1288242" y="1277178"/>
                  <a:pt x="2010486" y="1848678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E7A9D6F0-415C-004E-8F89-A7042B554645}"/>
              </a:ext>
            </a:extLst>
          </p:cNvPr>
          <p:cNvCxnSpPr>
            <a:cxnSpLocks/>
          </p:cNvCxnSpPr>
          <p:nvPr/>
        </p:nvCxnSpPr>
        <p:spPr bwMode="auto">
          <a:xfrm>
            <a:off x="2812774" y="2872409"/>
            <a:ext cx="4019957" cy="1318451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17" name="Immagine 16">
            <a:extLst>
              <a:ext uri="{FF2B5EF4-FFF2-40B4-BE49-F238E27FC236}">
                <a16:creationId xmlns:a16="http://schemas.microsoft.com/office/drawing/2014/main" id="{8FDD918A-EC16-0245-883A-C3B9F2E40C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8182" y="4199970"/>
            <a:ext cx="2219406" cy="173648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F3080B73-182B-BE41-B08B-ABD1ABF269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7588" y="4241867"/>
            <a:ext cx="2112307" cy="165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68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Conclusions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8" name="Segnaposto contenuto 4">
            <a:extLst>
              <a:ext uri="{FF2B5EF4-FFF2-40B4-BE49-F238E27FC236}">
                <a16:creationId xmlns:a16="http://schemas.microsoft.com/office/drawing/2014/main" id="{58247430-A8ED-044A-BA86-360A38AEB4C8}"/>
              </a:ext>
            </a:extLst>
          </p:cNvPr>
          <p:cNvSpPr txBox="1">
            <a:spLocks/>
          </p:cNvSpPr>
          <p:nvPr/>
        </p:nvSpPr>
        <p:spPr>
          <a:xfrm>
            <a:off x="931173" y="1512094"/>
            <a:ext cx="7559675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ＭＳ Ｐゴシック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00"/>
                </a:solidFill>
                <a:latin typeface="+mn-lt"/>
                <a:ea typeface="+mn-ea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00"/>
                </a:solidFill>
                <a:latin typeface="+mn-lt"/>
                <a:ea typeface="+mn-ea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GB" kern="0" dirty="0"/>
              <a:t>Despite the large number of cavities the TMCI and the microwave instability do not seem to be dangerous for the FCC-</a:t>
            </a:r>
            <a:r>
              <a:rPr lang="en-GB" kern="0" dirty="0" err="1"/>
              <a:t>ee</a:t>
            </a:r>
            <a:r>
              <a:rPr lang="en-GB" kern="0" dirty="0"/>
              <a:t> at the ttbar energy. </a:t>
            </a:r>
          </a:p>
          <a:p>
            <a:endParaRPr lang="en-GB" kern="0" dirty="0"/>
          </a:p>
          <a:p>
            <a:r>
              <a:rPr lang="en-GB" kern="0" dirty="0"/>
              <a:t>This becomes evident from:</a:t>
            </a:r>
          </a:p>
          <a:p>
            <a:pPr lvl="1"/>
            <a:r>
              <a:rPr lang="en-GB" kern="0" dirty="0"/>
              <a:t>The intuitive picture of the RF voltage perturbation by the </a:t>
            </a:r>
            <a:br>
              <a:rPr lang="en-GB" kern="0" dirty="0"/>
            </a:br>
            <a:r>
              <a:rPr lang="en-GB" kern="0" dirty="0"/>
              <a:t>wake potential</a:t>
            </a:r>
          </a:p>
          <a:p>
            <a:pPr lvl="1"/>
            <a:r>
              <a:rPr lang="en-GB" kern="0" dirty="0"/>
              <a:t>The scaling of </a:t>
            </a:r>
            <a:r>
              <a:rPr lang="en-GB" kern="0" dirty="0" err="1"/>
              <a:t>Boussard</a:t>
            </a:r>
            <a:r>
              <a:rPr lang="en-GB" kern="0" dirty="0"/>
              <a:t> criterion</a:t>
            </a:r>
          </a:p>
          <a:p>
            <a:pPr lvl="1"/>
            <a:r>
              <a:rPr lang="en-GB" kern="0" dirty="0"/>
              <a:t>The numerical simulations</a:t>
            </a:r>
          </a:p>
          <a:p>
            <a:pPr lvl="1"/>
            <a:r>
              <a:rPr lang="en-GB" kern="0" dirty="0"/>
              <a:t>A much stronger radiation damping</a:t>
            </a:r>
          </a:p>
        </p:txBody>
      </p:sp>
    </p:spTree>
    <p:extLst>
      <p:ext uri="{BB962C8B-B14F-4D97-AF65-F5344CB8AC3E}">
        <p14:creationId xmlns:p14="http://schemas.microsoft.com/office/powerpoint/2010/main" val="3212460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D3C61D5C-66C6-C74F-975E-A9D6E855B281}" type="slidenum">
              <a:rPr lang="it-IT"/>
              <a:pPr/>
              <a:t>17</a:t>
            </a:fld>
            <a:endParaRPr lang="it-IT"/>
          </a:p>
        </p:txBody>
      </p:sp>
      <p:sp>
        <p:nvSpPr>
          <p:cNvPr id="8" name="Titolo 5"/>
          <p:cNvSpPr txBox="1">
            <a:spLocks/>
          </p:cNvSpPr>
          <p:nvPr/>
        </p:nvSpPr>
        <p:spPr>
          <a:xfrm>
            <a:off x="1360749" y="1645523"/>
            <a:ext cx="6175515" cy="145941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+mj-lt"/>
                <a:ea typeface="+mj-ea"/>
                <a:cs typeface="ＭＳ Ｐゴシック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ctr"/>
            <a:r>
              <a:rPr lang="en-GB" sz="4000" kern="0" dirty="0"/>
              <a:t>Thank you very much for </a:t>
            </a:r>
            <a:r>
              <a:rPr lang="en-GB" sz="4000" kern="0"/>
              <a:t>your attention</a:t>
            </a:r>
            <a:endParaRPr lang="en-GB" sz="4000" kern="0" dirty="0"/>
          </a:p>
        </p:txBody>
      </p:sp>
    </p:spTree>
    <p:extLst>
      <p:ext uri="{BB962C8B-B14F-4D97-AF65-F5344CB8AC3E}">
        <p14:creationId xmlns:p14="http://schemas.microsoft.com/office/powerpoint/2010/main" val="1045541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951B0C5D-3EF6-AE45-9C07-19B1E97D1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711" y="252412"/>
            <a:ext cx="7559675" cy="581025"/>
          </a:xfrm>
        </p:spPr>
        <p:txBody>
          <a:bodyPr/>
          <a:lstStyle/>
          <a:p>
            <a:pPr algn="ctr"/>
            <a:r>
              <a:rPr lang="en-GB"/>
              <a:t>Parameter list (from CDR)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D3C61D5C-66C6-C74F-975E-A9D6E855B281}" type="slidenum">
              <a:rPr lang="it-IT"/>
              <a:pPr/>
              <a:t>2</a:t>
            </a:fld>
            <a:endParaRPr lang="it-IT"/>
          </a:p>
        </p:txBody>
      </p:sp>
      <p:graphicFrame>
        <p:nvGraphicFramePr>
          <p:cNvPr id="15" name="Segnaposto contenut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388065"/>
              </p:ext>
            </p:extLst>
          </p:nvPr>
        </p:nvGraphicFramePr>
        <p:xfrm>
          <a:off x="1381540" y="743890"/>
          <a:ext cx="6802749" cy="5310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74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63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82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821">
                  <a:extLst>
                    <a:ext uri="{9D8B030D-6E8A-4147-A177-3AD203B41FA5}">
                      <a16:colId xmlns:a16="http://schemas.microsoft.com/office/drawing/2014/main" val="4090575029"/>
                    </a:ext>
                  </a:extLst>
                </a:gridCol>
              </a:tblGrid>
              <a:tr h="35403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</a:rPr>
                        <a:t>Parameter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</a:rPr>
                        <a:t>Z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</a:rPr>
                        <a:t>t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Beam energy (GeV)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45.6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182.5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Beam current (mA)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1390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5.4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Bunch population [10</a:t>
                      </a:r>
                      <a:r>
                        <a:rPr lang="en-GB" sz="1600" baseline="30000" dirty="0"/>
                        <a:t>11</a:t>
                      </a:r>
                      <a:r>
                        <a:rPr lang="en-GB" sz="1600" baseline="0" dirty="0"/>
                        <a:t>]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1.7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2.3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Mom</a:t>
                      </a:r>
                      <a:r>
                        <a:rPr lang="en-GB" sz="1600" dirty="0"/>
                        <a:t> compaction [10</a:t>
                      </a:r>
                      <a:r>
                        <a:rPr lang="en-GB" sz="1600" baseline="30000" dirty="0"/>
                        <a:t>-6</a:t>
                      </a:r>
                      <a:r>
                        <a:rPr lang="en-GB" sz="1600" baseline="0" dirty="0"/>
                        <a:t>]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14.8</a:t>
                      </a:r>
                      <a:endParaRPr lang="en-GB" sz="1600" baseline="-250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7.3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Bunch length</a:t>
                      </a:r>
                      <a:r>
                        <a:rPr lang="en-GB" sz="1600" baseline="0" dirty="0"/>
                        <a:t> [mm](SR/BS)</a:t>
                      </a:r>
                      <a:endParaRPr lang="en-GB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3.5/12.1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2.0/2.5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Energy spread(SR/BS) [10</a:t>
                      </a:r>
                      <a:r>
                        <a:rPr lang="en-GB" sz="1600" baseline="30000" dirty="0"/>
                        <a:t>-3</a:t>
                      </a:r>
                      <a:r>
                        <a:rPr lang="en-GB" sz="1600" baseline="0" dirty="0"/>
                        <a:t>]</a:t>
                      </a:r>
                      <a:endParaRPr lang="en-GB" sz="16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0.38/1.32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1.5/1.92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Synchrotron tune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0.025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0.087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Bunches/beam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16640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48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Energy loss/turn (GeV)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0.036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9.2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933845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Longitudinal damping time(SR/BS) [s]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0.415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0.0067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607287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RF frequency (MHz)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400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800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RF voltage (GV)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0.1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4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6.9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217786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# cells/cavity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604406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# cavities/beam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52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272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372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52283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581025"/>
          </a:xfrm>
        </p:spPr>
        <p:txBody>
          <a:bodyPr/>
          <a:lstStyle/>
          <a:p>
            <a:pPr algn="ctr"/>
            <a:r>
              <a:rPr lang="en-GB" dirty="0"/>
              <a:t>Z-pole microwave and TMCI instabilities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6FAF4E7-6A2D-D446-BDE1-AA9D524E6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527" y="990599"/>
            <a:ext cx="4814128" cy="259336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F8851FB-0AD0-7144-9528-730F0AD96B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527" y="3428999"/>
            <a:ext cx="4814128" cy="2654519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2D807D4-7467-1B45-AE48-53C91CDED2B3}"/>
              </a:ext>
            </a:extLst>
          </p:cNvPr>
          <p:cNvSpPr txBox="1"/>
          <p:nvPr/>
        </p:nvSpPr>
        <p:spPr>
          <a:xfrm>
            <a:off x="5511889" y="1055470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E. Belli </a:t>
            </a:r>
            <a:r>
              <a:rPr lang="it-IT" sz="1800" dirty="0" err="1">
                <a:solidFill>
                  <a:srgbClr val="002060"/>
                </a:solidFill>
              </a:rPr>
              <a:t>PhD</a:t>
            </a:r>
            <a:r>
              <a:rPr lang="it-IT" sz="1800" dirty="0">
                <a:solidFill>
                  <a:srgbClr val="002060"/>
                </a:solidFill>
              </a:rPr>
              <a:t> </a:t>
            </a:r>
            <a:r>
              <a:rPr lang="it-IT" sz="1800" dirty="0" err="1">
                <a:solidFill>
                  <a:srgbClr val="002060"/>
                </a:solidFill>
              </a:rPr>
              <a:t>thesis</a:t>
            </a:r>
            <a:endParaRPr lang="it-IT" sz="1800" dirty="0">
              <a:solidFill>
                <a:srgbClr val="002060"/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86378BD2-E825-9340-8A9D-63692FE50D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126"/>
          <a:stretch/>
        </p:blipFill>
        <p:spPr>
          <a:xfrm>
            <a:off x="5771822" y="3657074"/>
            <a:ext cx="3194654" cy="2271064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803CFDF-9A38-C340-8E93-31AD34B861AD}"/>
              </a:ext>
            </a:extLst>
          </p:cNvPr>
          <p:cNvSpPr txBox="1"/>
          <p:nvPr/>
        </p:nvSpPr>
        <p:spPr>
          <a:xfrm>
            <a:off x="5887428" y="3318520"/>
            <a:ext cx="3079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TMCI, </a:t>
            </a:r>
            <a:r>
              <a:rPr lang="it-IT" sz="1600" dirty="0" err="1">
                <a:solidFill>
                  <a:srgbClr val="002060"/>
                </a:solidFill>
              </a:rPr>
              <a:t>only</a:t>
            </a:r>
            <a:r>
              <a:rPr lang="it-IT" sz="1600" dirty="0">
                <a:solidFill>
                  <a:srgbClr val="002060"/>
                </a:solidFill>
              </a:rPr>
              <a:t> RW, 100 nm </a:t>
            </a:r>
            <a:r>
              <a:rPr lang="it-IT" sz="1600" dirty="0" err="1">
                <a:solidFill>
                  <a:srgbClr val="002060"/>
                </a:solidFill>
              </a:rPr>
              <a:t>coating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2E3E109-2941-2544-9656-2AE15B118865}"/>
              </a:ext>
            </a:extLst>
          </p:cNvPr>
          <p:cNvSpPr txBox="1"/>
          <p:nvPr/>
        </p:nvSpPr>
        <p:spPr>
          <a:xfrm>
            <a:off x="804516" y="886193"/>
            <a:ext cx="2670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Total </a:t>
            </a:r>
            <a:r>
              <a:rPr lang="it-IT" sz="1600" dirty="0" err="1">
                <a:solidFill>
                  <a:srgbClr val="002060"/>
                </a:solidFill>
              </a:rPr>
              <a:t>wake</a:t>
            </a:r>
            <a:r>
              <a:rPr lang="it-IT" sz="1600" dirty="0">
                <a:solidFill>
                  <a:srgbClr val="002060"/>
                </a:solidFill>
              </a:rPr>
              <a:t>, 100 nm </a:t>
            </a:r>
            <a:r>
              <a:rPr lang="it-IT" sz="1600" dirty="0" err="1">
                <a:solidFill>
                  <a:srgbClr val="002060"/>
                </a:solidFill>
              </a:rPr>
              <a:t>coating</a:t>
            </a:r>
            <a:endParaRPr lang="it-IT" sz="1600" dirty="0">
              <a:solidFill>
                <a:srgbClr val="002060"/>
              </a:solidFill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71587E3C-90DF-8346-A4CA-20401E687A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5353" y="1519348"/>
            <a:ext cx="3464120" cy="153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74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581025"/>
          </a:xfrm>
        </p:spPr>
        <p:txBody>
          <a:bodyPr/>
          <a:lstStyle/>
          <a:p>
            <a:pPr algn="ctr"/>
            <a:r>
              <a:rPr lang="en-GB" dirty="0"/>
              <a:t>Z-pole longitudinal microwave instability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A054ADD-414F-2541-A8B2-E539F5547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5650" y="877094"/>
            <a:ext cx="4635500" cy="26924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40D5217-03E1-C942-BAD4-87E78061865A}"/>
              </a:ext>
            </a:extLst>
          </p:cNvPr>
          <p:cNvSpPr txBox="1"/>
          <p:nvPr/>
        </p:nvSpPr>
        <p:spPr>
          <a:xfrm>
            <a:off x="399262" y="3569494"/>
            <a:ext cx="80589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The thresholds at Z pole without BS are 2.5x10</a:t>
            </a:r>
            <a:r>
              <a:rPr lang="en-GB" sz="1800" baseline="30000" dirty="0">
                <a:solidFill>
                  <a:srgbClr val="002060"/>
                </a:solidFill>
              </a:rPr>
              <a:t>11 </a:t>
            </a:r>
            <a:r>
              <a:rPr lang="en-GB" sz="1800" dirty="0">
                <a:solidFill>
                  <a:srgbClr val="002060"/>
                </a:solidFill>
              </a:rPr>
              <a:t>ppb for microwave instability and 4.2x10</a:t>
            </a:r>
            <a:r>
              <a:rPr lang="en-GB" sz="1800" baseline="30000" dirty="0">
                <a:solidFill>
                  <a:srgbClr val="002060"/>
                </a:solidFill>
              </a:rPr>
              <a:t>11</a:t>
            </a:r>
            <a:r>
              <a:rPr lang="en-GB" sz="1800" dirty="0">
                <a:solidFill>
                  <a:srgbClr val="002060"/>
                </a:solidFill>
              </a:rPr>
              <a:t> ppb for TMCI, but with BS they are much higher.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For ttbar the total impedance becomes larger due to the RF system: what are the new instability thresholds?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Moreover, the bunch length at ttbar will not be much affected by BS. </a:t>
            </a:r>
          </a:p>
        </p:txBody>
      </p:sp>
      <p:sp>
        <p:nvSpPr>
          <p:cNvPr id="9" name="CasellaDiTesto 11">
            <a:extLst>
              <a:ext uri="{FF2B5EF4-FFF2-40B4-BE49-F238E27FC236}">
                <a16:creationId xmlns:a16="http://schemas.microsoft.com/office/drawing/2014/main" id="{E2D807D4-7467-1B45-AE48-53C91CDED2B3}"/>
              </a:ext>
            </a:extLst>
          </p:cNvPr>
          <p:cNvSpPr txBox="1"/>
          <p:nvPr/>
        </p:nvSpPr>
        <p:spPr>
          <a:xfrm>
            <a:off x="6661150" y="1079718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E. Belli </a:t>
            </a:r>
            <a:r>
              <a:rPr lang="it-IT" sz="1800" dirty="0" err="1">
                <a:solidFill>
                  <a:srgbClr val="002060"/>
                </a:solidFill>
              </a:rPr>
              <a:t>PhD</a:t>
            </a:r>
            <a:r>
              <a:rPr lang="it-IT" sz="1800" dirty="0">
                <a:solidFill>
                  <a:srgbClr val="002060"/>
                </a:solidFill>
              </a:rPr>
              <a:t> </a:t>
            </a:r>
            <a:r>
              <a:rPr lang="it-IT" sz="1800" dirty="0" err="1">
                <a:solidFill>
                  <a:srgbClr val="002060"/>
                </a:solidFill>
              </a:rPr>
              <a:t>thesis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0387" y="2524647"/>
            <a:ext cx="407484" cy="159462"/>
          </a:xfrm>
          <a:prstGeom prst="rect">
            <a:avLst/>
          </a:prstGeom>
          <a:solidFill>
            <a:schemeClr val="bg1"/>
          </a:solidFill>
        </p:spPr>
        <p:txBody>
          <a:bodyPr wrap="none" tIns="18000" bIns="18000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</a:rPr>
              <a:t>BPM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40DCC5A-B0B3-3D4C-AC01-E5EBF42D8252}"/>
              </a:ext>
            </a:extLst>
          </p:cNvPr>
          <p:cNvSpPr txBox="1"/>
          <p:nvPr/>
        </p:nvSpPr>
        <p:spPr>
          <a:xfrm>
            <a:off x="764206" y="1172051"/>
            <a:ext cx="1729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Wake potential of 3.5 mm Gaussian bunch</a:t>
            </a:r>
          </a:p>
        </p:txBody>
      </p:sp>
    </p:spTree>
    <p:extLst>
      <p:ext uri="{BB962C8B-B14F-4D97-AF65-F5344CB8AC3E}">
        <p14:creationId xmlns:p14="http://schemas.microsoft.com/office/powerpoint/2010/main" val="1488385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Some scaling considerations: </a:t>
            </a:r>
            <a:br>
              <a:rPr lang="en-GB" dirty="0"/>
            </a:br>
            <a:r>
              <a:rPr lang="en-GB" dirty="0"/>
              <a:t>microwave instability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5</a:t>
            </a:fld>
            <a:endParaRPr lang="it-IT" dirty="0"/>
          </a:p>
        </p:txBody>
      </p:sp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FF759414-08B2-314F-B967-24FF63383B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854084"/>
              </p:ext>
            </p:extLst>
          </p:nvPr>
        </p:nvGraphicFramePr>
        <p:xfrm>
          <a:off x="1619250" y="1559407"/>
          <a:ext cx="5329238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9" name="Equation" r:id="rId4" imgW="48856900" imgH="11696700" progId="Equation.3">
                  <p:embed/>
                </p:oleObj>
              </mc:Choice>
              <mc:Fallback>
                <p:oleObj name="Equation" r:id="rId4" imgW="48856900" imgH="11696700" progId="Equation.3">
                  <p:embed/>
                  <p:pic>
                    <p:nvPicPr>
                      <p:cNvPr id="2052" name="Object 4">
                        <a:extLst>
                          <a:ext uri="{FF2B5EF4-FFF2-40B4-BE49-F238E27FC236}">
                            <a16:creationId xmlns:a16="http://schemas.microsoft.com/office/drawing/2014/main" id="{4058DCD1-15EF-3D49-91E5-7BA0B993A6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1559407"/>
                        <a:ext cx="5329238" cy="127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5">
            <a:extLst>
              <a:ext uri="{FF2B5EF4-FFF2-40B4-BE49-F238E27FC236}">
                <a16:creationId xmlns:a16="http://schemas.microsoft.com/office/drawing/2014/main" id="{CA4A9906-39C3-0341-9208-170663B455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317505"/>
              </p:ext>
            </p:extLst>
          </p:nvPr>
        </p:nvGraphicFramePr>
        <p:xfrm>
          <a:off x="358775" y="3864457"/>
          <a:ext cx="8316913" cy="117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90" name="Equation" r:id="rId6" imgW="95377000" imgH="13462000" progId="Equation.3">
                  <p:embed/>
                </p:oleObj>
              </mc:Choice>
              <mc:Fallback>
                <p:oleObj name="Equation" r:id="rId6" imgW="95377000" imgH="13462000" progId="Equation.3">
                  <p:embed/>
                  <p:pic>
                    <p:nvPicPr>
                      <p:cNvPr id="2053" name="Object 5">
                        <a:extLst>
                          <a:ext uri="{FF2B5EF4-FFF2-40B4-BE49-F238E27FC236}">
                            <a16:creationId xmlns:a16="http://schemas.microsoft.com/office/drawing/2014/main" id="{94BB2287-D858-E842-9080-0A5C1EB035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75" y="3864457"/>
                        <a:ext cx="8316913" cy="1173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Line 7">
            <a:extLst>
              <a:ext uri="{FF2B5EF4-FFF2-40B4-BE49-F238E27FC236}">
                <a16:creationId xmlns:a16="http://schemas.microsoft.com/office/drawing/2014/main" id="{6E68AE6E-FA71-A243-AF3F-33D7F182E9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08175" y="2207107"/>
            <a:ext cx="1439863" cy="1800225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" name="Line 8">
            <a:extLst>
              <a:ext uri="{FF2B5EF4-FFF2-40B4-BE49-F238E27FC236}">
                <a16:creationId xmlns:a16="http://schemas.microsoft.com/office/drawing/2014/main" id="{D3E91059-0F9F-C14B-BACA-9CEE7B23F44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76600" y="2207107"/>
            <a:ext cx="719138" cy="187325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2" name="Line 9">
            <a:extLst>
              <a:ext uri="{FF2B5EF4-FFF2-40B4-BE49-F238E27FC236}">
                <a16:creationId xmlns:a16="http://schemas.microsoft.com/office/drawing/2014/main" id="{6BEF2786-3913-794A-B8D2-BC32C13F649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508625" y="2351569"/>
            <a:ext cx="71438" cy="1728788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" name="Line 10">
            <a:extLst>
              <a:ext uri="{FF2B5EF4-FFF2-40B4-BE49-F238E27FC236}">
                <a16:creationId xmlns:a16="http://schemas.microsoft.com/office/drawing/2014/main" id="{137BC675-158D-8A4B-B875-16C24A67863C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3663" y="2280132"/>
            <a:ext cx="576262" cy="172720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0981" y="4536397"/>
            <a:ext cx="952500" cy="5905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070531" y="3998454"/>
                <a:ext cx="937885" cy="88203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17.3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2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US" sz="2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0531" y="3998454"/>
                <a:ext cx="937885" cy="88203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8076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581025"/>
          </a:xfrm>
        </p:spPr>
        <p:txBody>
          <a:bodyPr/>
          <a:lstStyle/>
          <a:p>
            <a:pPr algn="ctr"/>
            <a:r>
              <a:rPr lang="en-GB" dirty="0"/>
              <a:t>Some scaling considerations: TMCI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6</a:t>
            </a:fld>
            <a:endParaRPr lang="it-IT" dirty="0"/>
          </a:p>
        </p:txBody>
      </p:sp>
      <p:graphicFrame>
        <p:nvGraphicFramePr>
          <p:cNvPr id="9" name="Object 4">
            <a:extLst>
              <a:ext uri="{FF2B5EF4-FFF2-40B4-BE49-F238E27FC236}">
                <a16:creationId xmlns:a16="http://schemas.microsoft.com/office/drawing/2014/main" id="{88E11341-5915-DD4F-AE01-56D0B528C4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4464831"/>
              </p:ext>
            </p:extLst>
          </p:nvPr>
        </p:nvGraphicFramePr>
        <p:xfrm>
          <a:off x="2016814" y="1122087"/>
          <a:ext cx="4824413" cy="125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3" name="Equation" r:id="rId4" imgW="43891200" imgH="11404600" progId="Equation.3">
                  <p:embed/>
                </p:oleObj>
              </mc:Choice>
              <mc:Fallback>
                <p:oleObj name="Equation" r:id="rId4" imgW="43891200" imgH="11404600" progId="Equation.3">
                  <p:embed/>
                  <p:pic>
                    <p:nvPicPr>
                      <p:cNvPr id="2052" name="Object 4">
                        <a:extLst>
                          <a:ext uri="{FF2B5EF4-FFF2-40B4-BE49-F238E27FC236}">
                            <a16:creationId xmlns:a16="http://schemas.microsoft.com/office/drawing/2014/main" id="{80350805-EE46-8A48-A466-681888327B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814" y="1122087"/>
                        <a:ext cx="4824413" cy="125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>
            <a:extLst>
              <a:ext uri="{FF2B5EF4-FFF2-40B4-BE49-F238E27FC236}">
                <a16:creationId xmlns:a16="http://schemas.microsoft.com/office/drawing/2014/main" id="{57A1AB4E-2702-FF4F-BA0F-2C1AB25286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376287"/>
              </p:ext>
            </p:extLst>
          </p:nvPr>
        </p:nvGraphicFramePr>
        <p:xfrm>
          <a:off x="1729477" y="3282674"/>
          <a:ext cx="5843587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4" name="Equation" r:id="rId6" imgW="70218300" imgH="13462000" progId="Equation.3">
                  <p:embed/>
                </p:oleObj>
              </mc:Choice>
              <mc:Fallback>
                <p:oleObj name="Equation" r:id="rId6" imgW="70218300" imgH="13462000" progId="Equation.3">
                  <p:embed/>
                  <p:pic>
                    <p:nvPicPr>
                      <p:cNvPr id="2053" name="Object 5">
                        <a:extLst>
                          <a:ext uri="{FF2B5EF4-FFF2-40B4-BE49-F238E27FC236}">
                            <a16:creationId xmlns:a16="http://schemas.microsoft.com/office/drawing/2014/main" id="{D1B171CE-0907-3F4B-8EB9-9169F58B9E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9477" y="3282674"/>
                        <a:ext cx="5843587" cy="112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Line 6">
            <a:extLst>
              <a:ext uri="{FF2B5EF4-FFF2-40B4-BE49-F238E27FC236}">
                <a16:creationId xmlns:a16="http://schemas.microsoft.com/office/drawing/2014/main" id="{62D7A38F-595C-444A-B022-EB382CEA3F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13802" y="1626912"/>
            <a:ext cx="719137" cy="1871662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2" name="Line 7">
            <a:extLst>
              <a:ext uri="{FF2B5EF4-FFF2-40B4-BE49-F238E27FC236}">
                <a16:creationId xmlns:a16="http://schemas.microsoft.com/office/drawing/2014/main" id="{C28FA62D-6B05-3A4B-8343-260D3E8E5F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2227" y="1698349"/>
            <a:ext cx="287337" cy="1728788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" name="Line 8">
            <a:extLst>
              <a:ext uri="{FF2B5EF4-FFF2-40B4-BE49-F238E27FC236}">
                <a16:creationId xmlns:a16="http://schemas.microsoft.com/office/drawing/2014/main" id="{C4BAC997-4C28-C041-8CF7-D05B7E0B7E4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2452" y="2058712"/>
            <a:ext cx="287337" cy="1368425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" name="Line 9">
            <a:extLst>
              <a:ext uri="{FF2B5EF4-FFF2-40B4-BE49-F238E27FC236}">
                <a16:creationId xmlns:a16="http://schemas.microsoft.com/office/drawing/2014/main" id="{DCD666C2-A558-6949-92BD-031D0C7391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14027" y="2419074"/>
            <a:ext cx="287337" cy="151130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5" name="Text Box 10">
            <a:extLst>
              <a:ext uri="{FF2B5EF4-FFF2-40B4-BE49-F238E27FC236}">
                <a16:creationId xmlns:a16="http://schemas.microsoft.com/office/drawing/2014/main" id="{E9C43BE4-E18A-2044-B0E8-1D5598D48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2227" y="5082899"/>
            <a:ext cx="2663825" cy="52705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1400">
                <a:solidFill>
                  <a:srgbClr val="CC0000"/>
                </a:solidFill>
              </a:rPr>
              <a:t>Average beta inversely propotional to machine tune</a:t>
            </a:r>
            <a:endParaRPr lang="en-US" altLang="it-IT" sz="1400">
              <a:solidFill>
                <a:srgbClr val="CC0000"/>
              </a:solidFill>
            </a:endParaRPr>
          </a:p>
        </p:txBody>
      </p:sp>
      <p:sp>
        <p:nvSpPr>
          <p:cNvPr id="16" name="Line 11">
            <a:extLst>
              <a:ext uri="{FF2B5EF4-FFF2-40B4-BE49-F238E27FC236}">
                <a16:creationId xmlns:a16="http://schemas.microsoft.com/office/drawing/2014/main" id="{AF793375-FB83-C948-A165-2920A97FB85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545827" y="4219299"/>
            <a:ext cx="287337" cy="8636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55ABFD6F-AE16-5A48-8327-94C6FBEEB355}"/>
                  </a:ext>
                </a:extLst>
              </p:cNvPr>
              <p:cNvSpPr txBox="1"/>
              <p:nvPr/>
            </p:nvSpPr>
            <p:spPr>
              <a:xfrm>
                <a:off x="7426188" y="3410920"/>
                <a:ext cx="1416926" cy="846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11.36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it-IT" sz="2400" b="0" i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  <m:sSub>
                            <m:sSubPr>
                              <m:ctrlPr>
                                <a:rPr lang="it-IT" sz="24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24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it-IT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it-IT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55ABFD6F-AE16-5A48-8327-94C6FBEEB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6188" y="3410920"/>
                <a:ext cx="1416926" cy="846642"/>
              </a:xfrm>
              <a:prstGeom prst="rect">
                <a:avLst/>
              </a:prstGeom>
              <a:blipFill>
                <a:blip r:embed="rId8"/>
                <a:stretch>
                  <a:fillRect r="-893" b="-119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3655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RF system for ttbar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81FEC901-49C3-B64D-A946-2B044F0A8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29" y="1447695"/>
            <a:ext cx="3100438" cy="241707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03BDD0B-2C4C-2947-B0BF-522C5E99B879}"/>
              </a:ext>
            </a:extLst>
          </p:cNvPr>
          <p:cNvSpPr txBox="1"/>
          <p:nvPr/>
        </p:nvSpPr>
        <p:spPr>
          <a:xfrm>
            <a:off x="968922" y="1036353"/>
            <a:ext cx="2249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ABCI 400 MHz </a:t>
            </a:r>
            <a:r>
              <a:rPr lang="it-IT" sz="1600" dirty="0" err="1">
                <a:solidFill>
                  <a:srgbClr val="002060"/>
                </a:solidFill>
              </a:rPr>
              <a:t>system</a:t>
            </a:r>
            <a:endParaRPr lang="it-IT" sz="1600" dirty="0">
              <a:solidFill>
                <a:srgbClr val="002060"/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593164F4-3050-A841-84B5-16A7BF3844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239" y="1282148"/>
            <a:ext cx="3219422" cy="2509835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BFD04BB-56D5-0347-92FA-744706622BB1}"/>
              </a:ext>
            </a:extLst>
          </p:cNvPr>
          <p:cNvSpPr txBox="1"/>
          <p:nvPr/>
        </p:nvSpPr>
        <p:spPr>
          <a:xfrm>
            <a:off x="4544207" y="943594"/>
            <a:ext cx="2249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ABCI 800 MHz </a:t>
            </a:r>
            <a:r>
              <a:rPr lang="it-IT" sz="1600" dirty="0" err="1">
                <a:solidFill>
                  <a:srgbClr val="002060"/>
                </a:solidFill>
              </a:rPr>
              <a:t>system</a:t>
            </a:r>
            <a:endParaRPr lang="it-IT" sz="1600" dirty="0">
              <a:solidFill>
                <a:srgbClr val="002060"/>
              </a:solidFill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6CB2D458-CBED-0E47-8F29-F4AA53E8DF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128" y="3881286"/>
            <a:ext cx="2895600" cy="2210830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56F3CA6-DFB7-254D-84EF-DA8A4260137E}"/>
              </a:ext>
            </a:extLst>
          </p:cNvPr>
          <p:cNvSpPr txBox="1"/>
          <p:nvPr/>
        </p:nvSpPr>
        <p:spPr>
          <a:xfrm>
            <a:off x="2534478" y="4134678"/>
            <a:ext cx="11657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 mm bunch length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CD37EBBA-4D47-C042-B53F-421690F86F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2536" y="3791983"/>
            <a:ext cx="2983879" cy="22937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C6070CCB-2DFE-3C45-86BA-DE29DAD0D731}"/>
                  </a:ext>
                </a:extLst>
              </p:cNvPr>
              <p:cNvSpPr txBox="1"/>
              <p:nvPr/>
            </p:nvSpPr>
            <p:spPr>
              <a:xfrm>
                <a:off x="7066293" y="3791983"/>
                <a:ext cx="2067768" cy="20454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rgbClr val="002060"/>
                    </a:solidFill>
                  </a:rPr>
                  <a:t>The wake potentials are similar to that of a cavity with attached tubes at high frequencies described by an impedance of the kind: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d>
                        <m:dPr>
                          <m:ctrlPr>
                            <a:rPr lang="it-IT" sz="1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it-IT" sz="1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it-IT" sz="1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it-IT" sz="14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sign</m:t>
                          </m:r>
                          <m:d>
                            <m:dPr>
                              <m:ctrlPr>
                                <a:rPr lang="it-IT" sz="1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14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4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rad>
                        </m:den>
                      </m:f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C6070CCB-2DFE-3C45-86BA-DE29DAD0D7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293" y="3791983"/>
                <a:ext cx="2067768" cy="2045432"/>
              </a:xfrm>
              <a:prstGeom prst="rect">
                <a:avLst/>
              </a:prstGeom>
              <a:blipFill>
                <a:blip r:embed="rId7"/>
                <a:stretch>
                  <a:fillRect l="-610" t="-617" r="-30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9EB581D-DF3F-4E4E-9582-98C7FDADDEC1}"/>
              </a:ext>
            </a:extLst>
          </p:cNvPr>
          <p:cNvSpPr txBox="1"/>
          <p:nvPr/>
        </p:nvSpPr>
        <p:spPr>
          <a:xfrm>
            <a:off x="4388771" y="4130537"/>
            <a:ext cx="11657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 mm bunch length</a:t>
            </a:r>
          </a:p>
        </p:txBody>
      </p:sp>
    </p:spTree>
    <p:extLst>
      <p:ext uri="{BB962C8B-B14F-4D97-AF65-F5344CB8AC3E}">
        <p14:creationId xmlns:p14="http://schemas.microsoft.com/office/powerpoint/2010/main" val="2267383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Total wake potential of 2.4 mm bunch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B7783EA-01EA-1D4A-ADEF-413133127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846" y="923832"/>
            <a:ext cx="6218307" cy="487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72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6"/>
            <a:ext cx="7559675" cy="457200"/>
          </a:xfrm>
        </p:spPr>
        <p:txBody>
          <a:bodyPr/>
          <a:lstStyle/>
          <a:p>
            <a:pPr algn="ctr"/>
            <a:r>
              <a:rPr lang="en-GB" dirty="0"/>
              <a:t>Double harmonic system and synchronous phase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7981003-4465-364C-86A7-477E1E733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120" y="903640"/>
            <a:ext cx="6492185" cy="505071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328CD79B-A40A-4344-A172-C4CF65777A65}"/>
              </a:ext>
            </a:extLst>
          </p:cNvPr>
          <p:cNvSpPr txBox="1"/>
          <p:nvPr/>
        </p:nvSpPr>
        <p:spPr>
          <a:xfrm>
            <a:off x="3210343" y="1868557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E loss (SR)/e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6F0FFC8-79FA-D640-9026-F5CBEEA071BA}"/>
              </a:ext>
            </a:extLst>
          </p:cNvPr>
          <p:cNvSpPr txBox="1"/>
          <p:nvPr/>
        </p:nvSpPr>
        <p:spPr>
          <a:xfrm>
            <a:off x="2735859" y="28807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B050"/>
                </a:solidFill>
              </a:rPr>
              <a:t>400 MHz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C1FD82B-DD89-CB41-B240-66A94FEEF602}"/>
              </a:ext>
            </a:extLst>
          </p:cNvPr>
          <p:cNvSpPr txBox="1"/>
          <p:nvPr/>
        </p:nvSpPr>
        <p:spPr>
          <a:xfrm>
            <a:off x="3266815" y="240255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800 MHz</a:t>
            </a: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1D43A09B-5A8E-1142-A465-8156CAEED737}"/>
              </a:ext>
            </a:extLst>
          </p:cNvPr>
          <p:cNvSpPr/>
          <p:nvPr/>
        </p:nvSpPr>
        <p:spPr bwMode="auto">
          <a:xfrm>
            <a:off x="2266126" y="2156788"/>
            <a:ext cx="108000" cy="108000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E085869E-057E-C844-83BB-DC1D6C9AB910}"/>
              </a:ext>
            </a:extLst>
          </p:cNvPr>
          <p:cNvCxnSpPr/>
          <p:nvPr/>
        </p:nvCxnSpPr>
        <p:spPr bwMode="auto">
          <a:xfrm flipV="1">
            <a:off x="2374126" y="1759226"/>
            <a:ext cx="361733" cy="397562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C35BB5D-85DB-B143-9B14-FB45DA056D58}"/>
              </a:ext>
            </a:extLst>
          </p:cNvPr>
          <p:cNvSpPr txBox="1"/>
          <p:nvPr/>
        </p:nvSpPr>
        <p:spPr>
          <a:xfrm>
            <a:off x="2077025" y="1525821"/>
            <a:ext cx="1766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Synchronous phase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38A418E-37EF-D444-8F9C-4665D1569A3F}"/>
              </a:ext>
            </a:extLst>
          </p:cNvPr>
          <p:cNvSpPr txBox="1"/>
          <p:nvPr/>
        </p:nvSpPr>
        <p:spPr>
          <a:xfrm rot="16200000">
            <a:off x="309713" y="2645093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0000"/>
                </a:solidFill>
              </a:rPr>
              <a:t>[V]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C35CCB17-E6DD-944F-A55F-C9AFC8B5436F}"/>
                  </a:ext>
                </a:extLst>
              </p:cNvPr>
              <p:cNvSpPr txBox="1"/>
              <p:nvPr/>
            </p:nvSpPr>
            <p:spPr>
              <a:xfrm>
                <a:off x="4819218" y="1277033"/>
                <a:ext cx="4334282" cy="208832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600" b="0" i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func>
                            <m:funcPr>
                              <m:ctrlP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1600" b="0" i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sSub>
                                    <m:sSubPr>
                                      <m:ctrlPr>
                                        <a:rPr lang="it-IT" sz="16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it-IT" sz="16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𝑜𝑓𝑓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it-IT" sz="1600" dirty="0">
                  <a:solidFill>
                    <a:srgbClr val="002060"/>
                  </a:solidFill>
                </a:endParaRPr>
              </a:p>
              <a:p>
                <a:endParaRPr lang="it-IT" sz="1600" b="0" dirty="0">
                  <a:solidFill>
                    <a:srgbClr val="00206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𝑒h</m:t>
                              </m:r>
                              <m:sSub>
                                <m:sSubPr>
                                  <m:ctrlP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it-IT" sz="16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it-IT" sz="16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sz="160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it-IT" sz="16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it-IT" sz="16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it-IT" sz="16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sz="160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it-IT" sz="16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sz="16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it-IT" sz="16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6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it-IT" sz="16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it-IT" sz="16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6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it-IT" sz="16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𝑜𝑓𝑓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rad>
                    </m:oMath>
                  </m:oMathPara>
                </a14:m>
                <a:endParaRPr lang="it-IT" sz="1600" dirty="0">
                  <a:solidFill>
                    <a:srgbClr val="00206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d>
                        <m:dPr>
                          <m:ctrlP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it-IT" sz="16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𝑙𝑜𝑠𝑠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it-IT" sz="16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it-IT" sz="1600" dirty="0">
                  <a:solidFill>
                    <a:srgbClr val="002060"/>
                  </a:solidFill>
                </a:endParaRPr>
              </a:p>
              <a:p>
                <a:endParaRPr lang="it-IT" sz="1600" dirty="0">
                  <a:solidFill>
                    <a:srgbClr val="00206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𝑜𝑓𝑓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≃40°</m:t>
                      </m:r>
                    </m:oMath>
                  </m:oMathPara>
                </a14:m>
                <a:endParaRPr lang="it-IT" sz="16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C35CCB17-E6DD-944F-A55F-C9AFC8B54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18" y="1277033"/>
                <a:ext cx="4334282" cy="2088329"/>
              </a:xfrm>
              <a:prstGeom prst="rect">
                <a:avLst/>
              </a:prstGeom>
              <a:blipFill>
                <a:blip r:embed="rId4"/>
                <a:stretch>
                  <a:fillRect b="-60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294922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presentazione">
  <a:themeElements>
    <a:clrScheme name="">
      <a:dk1>
        <a:srgbClr val="822433"/>
      </a:dk1>
      <a:lt1>
        <a:srgbClr val="FFFFFF"/>
      </a:lt1>
      <a:dk2>
        <a:srgbClr val="822433"/>
      </a:dk2>
      <a:lt2>
        <a:srgbClr val="808080"/>
      </a:lt2>
      <a:accent1>
        <a:srgbClr val="BBE0E3"/>
      </a:accent1>
      <a:accent2>
        <a:srgbClr val="FFFF00"/>
      </a:accent2>
      <a:accent3>
        <a:srgbClr val="FFFFFF"/>
      </a:accent3>
      <a:accent4>
        <a:srgbClr val="6E1D2A"/>
      </a:accent4>
      <a:accent5>
        <a:srgbClr val="DAEDEF"/>
      </a:accent5>
      <a:accent6>
        <a:srgbClr val="E7E700"/>
      </a:accent6>
      <a:hlink>
        <a:srgbClr val="0000FF"/>
      </a:hlink>
      <a:folHlink>
        <a:srgbClr val="FF0000"/>
      </a:folHlink>
    </a:clrScheme>
    <a:fontScheme name="la sapienza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la sapienza 1">
        <a:dk1>
          <a:srgbClr val="000000"/>
        </a:dk1>
        <a:lt1>
          <a:srgbClr val="FFFFFF"/>
        </a:lt1>
        <a:dk2>
          <a:srgbClr val="FFFFFF"/>
        </a:dk2>
        <a:lt2>
          <a:srgbClr val="2D2015"/>
        </a:lt2>
        <a:accent1>
          <a:srgbClr val="7C7C7C"/>
        </a:accent1>
        <a:accent2>
          <a:srgbClr val="FFFF7E"/>
        </a:accent2>
        <a:accent3>
          <a:srgbClr val="FFFFFF"/>
        </a:accent3>
        <a:accent4>
          <a:srgbClr val="000000"/>
        </a:accent4>
        <a:accent5>
          <a:srgbClr val="BFBFBF"/>
        </a:accent5>
        <a:accent6>
          <a:srgbClr val="E7E772"/>
        </a:accent6>
        <a:hlink>
          <a:srgbClr val="066778"/>
        </a:hlink>
        <a:folHlink>
          <a:srgbClr val="8300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template_presentazione.potx</Template>
  <TotalTime>25695</TotalTime>
  <Words>641</Words>
  <Application>Microsoft Macintosh PowerPoint</Application>
  <PresentationFormat>Presentazione su schermo (4:3)</PresentationFormat>
  <Paragraphs>178</Paragraphs>
  <Slides>17</Slides>
  <Notes>16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1" baseType="lpstr">
      <vt:lpstr>Arial</vt:lpstr>
      <vt:lpstr>Cambria Math</vt:lpstr>
      <vt:lpstr>template_presentazione</vt:lpstr>
      <vt:lpstr>Equation</vt:lpstr>
      <vt:lpstr>Collective effects with ttbar configuration</vt:lpstr>
      <vt:lpstr>Parameter list (from CDR)</vt:lpstr>
      <vt:lpstr>Z-pole microwave and TMCI instabilities</vt:lpstr>
      <vt:lpstr>Z-pole longitudinal microwave instability</vt:lpstr>
      <vt:lpstr>Some scaling considerations:  microwave instability</vt:lpstr>
      <vt:lpstr>Some scaling considerations: TMCI</vt:lpstr>
      <vt:lpstr>RF system for ttbar</vt:lpstr>
      <vt:lpstr>Total wake potential of 2.4 mm bunch</vt:lpstr>
      <vt:lpstr>Double harmonic system and synchronous phase</vt:lpstr>
      <vt:lpstr>Induced voltage at ttbar for 2.3x1011 ppb</vt:lpstr>
      <vt:lpstr>Induced voltage at Z-pole for 2.3x1011 ppb</vt:lpstr>
      <vt:lpstr>Longitudinal beam dynamics simulations at ttbar</vt:lpstr>
      <vt:lpstr>Transverse impedance</vt:lpstr>
      <vt:lpstr>TMCI threshold</vt:lpstr>
      <vt:lpstr>TMCI threshold</vt:lpstr>
      <vt:lpstr>Conclusions</vt:lpstr>
      <vt:lpstr>Presentazione standard di PowerPoint</vt:lpstr>
    </vt:vector>
  </TitlesOfParts>
  <Company>- -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- -</dc:creator>
  <cp:lastModifiedBy>Mauro Migliorati</cp:lastModifiedBy>
  <cp:revision>686</cp:revision>
  <cp:lastPrinted>2016-04-07T08:51:49Z</cp:lastPrinted>
  <dcterms:created xsi:type="dcterms:W3CDTF">2010-12-13T21:23:21Z</dcterms:created>
  <dcterms:modified xsi:type="dcterms:W3CDTF">2019-06-25T08:50:01Z</dcterms:modified>
</cp:coreProperties>
</file>