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7" autoAdjust="0"/>
    <p:restoredTop sz="94660"/>
  </p:normalViewPr>
  <p:slideViewPr>
    <p:cSldViewPr snapToGrid="0">
      <p:cViewPr varScale="1">
        <p:scale>
          <a:sx n="80" d="100"/>
          <a:sy n="80" d="100"/>
        </p:scale>
        <p:origin x="7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24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3D901-EF24-4E3E-A1EF-1BAC6750D185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EC76F-258B-4C23-9603-E1AECA6F9D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9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l">
              <a:defRPr sz="60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120"/>
            <a:ext cx="914400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40" y="6325772"/>
            <a:ext cx="1019289" cy="42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384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3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0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055A0"/>
                </a:solidFill>
              </a:defRPr>
            </a:lvl2pPr>
            <a:lvl3pPr>
              <a:defRPr>
                <a:solidFill>
                  <a:srgbClr val="0055A0"/>
                </a:solidFill>
              </a:defRPr>
            </a:lvl3pPr>
            <a:lvl4pPr>
              <a:defRPr>
                <a:solidFill>
                  <a:srgbClr val="0055A0"/>
                </a:solidFill>
              </a:defRPr>
            </a:lvl4pPr>
            <a:lvl5pPr>
              <a:defRPr>
                <a:solidFill>
                  <a:srgbClr val="0055A0"/>
                </a:solidFill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120"/>
            <a:ext cx="9144000" cy="707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240" y="6325772"/>
            <a:ext cx="1019289" cy="426279"/>
          </a:xfrm>
          <a:prstGeom prst="rect">
            <a:avLst/>
          </a:prstGeom>
        </p:spPr>
      </p:pic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2383624" y="6356350"/>
            <a:ext cx="4667080" cy="358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Olivier MARTIN</a:t>
            </a:r>
          </a:p>
          <a:p>
            <a:r>
              <a:rPr lang="fr-FR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(Conseiller, Ministère de l’Europe et des Affaires étrangères, France)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5C884A-6121-4C4A-84B1-91FFFDDA0FA8}" type="slidenum">
              <a:rPr lang="en-US" sz="11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742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399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045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581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994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5717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022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0592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2708C-1D59-4FE6-9A1B-86C809F10243}" type="datetimeFigureOut">
              <a:rPr lang="en-GB" smtClean="0"/>
              <a:t>26/06/2019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2DB8-4DB3-48D0-B19C-276E9E4DF4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99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5A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5A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>
            <a:extLst>
              <a:ext uri="{FF2B5EF4-FFF2-40B4-BE49-F238E27FC236}">
                <a16:creationId xmlns:a16="http://schemas.microsoft.com/office/drawing/2014/main" id="{970D2698-8503-427B-8D2D-E348F5BD0F63}"/>
              </a:ext>
            </a:extLst>
          </p:cNvPr>
          <p:cNvSpPr txBox="1">
            <a:spLocks/>
          </p:cNvSpPr>
          <p:nvPr/>
        </p:nvSpPr>
        <p:spPr>
          <a:xfrm>
            <a:off x="590548" y="1963355"/>
            <a:ext cx="8226855" cy="705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0055A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3200" b="1" dirty="0" smtClean="0"/>
              <a:t>FCC Host States Implementation</a:t>
            </a:r>
          </a:p>
          <a:p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3000" b="1" dirty="0" smtClean="0"/>
              <a:t>Institutional and Administrative Framework</a:t>
            </a:r>
            <a:r>
              <a:rPr lang="en-GB" sz="3200" dirty="0" smtClean="0"/>
              <a:t/>
            </a:r>
            <a:br>
              <a:rPr lang="en-GB" sz="3200" dirty="0" smtClean="0"/>
            </a:br>
            <a:endParaRPr lang="en-GB" sz="3200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970D2698-8503-427B-8D2D-E348F5BD0F63}"/>
              </a:ext>
            </a:extLst>
          </p:cNvPr>
          <p:cNvSpPr txBox="1">
            <a:spLocks/>
          </p:cNvSpPr>
          <p:nvPr/>
        </p:nvSpPr>
        <p:spPr>
          <a:xfrm>
            <a:off x="687449" y="2316021"/>
            <a:ext cx="8226855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Challenges – Principal milestones – A first overview</a:t>
            </a:r>
            <a:endParaRPr lang="en-GB" sz="32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Espace réservé du texte 5">
            <a:extLst>
              <a:ext uri="{FF2B5EF4-FFF2-40B4-BE49-F238E27FC236}">
                <a16:creationId xmlns:a16="http://schemas.microsoft.com/office/drawing/2014/main" id="{C5B7611A-94CE-4754-9D58-2264D0EFF585}"/>
              </a:ext>
            </a:extLst>
          </p:cNvPr>
          <p:cNvSpPr txBox="1">
            <a:spLocks/>
          </p:cNvSpPr>
          <p:nvPr/>
        </p:nvSpPr>
        <p:spPr>
          <a:xfrm>
            <a:off x="590548" y="3993627"/>
            <a:ext cx="5721532" cy="4378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36576" indent="0" algn="l" defTabSz="457200" rtl="0" eaLnBrk="1" latinLnBrk="0" hangingPunct="1"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6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</a:t>
            </a:r>
            <a:r>
              <a:rPr lang="fr-CH" sz="1600" i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</a:t>
            </a:r>
            <a:r>
              <a:rPr lang="fr-CH" sz="16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2019, Brussels, FCC </a:t>
            </a:r>
            <a:r>
              <a:rPr lang="fr-CH" sz="1600" i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</a:t>
            </a:r>
            <a:endParaRPr lang="fr-CH" sz="1600" i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H" sz="1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CH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sz="16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Olivier MARTIN</a:t>
            </a:r>
          </a:p>
          <a:p>
            <a:endParaRPr lang="fr-CH" sz="16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CH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Conseiller, Ministère de l’Europe et des Affaires étrangères République française</a:t>
            </a:r>
          </a:p>
        </p:txBody>
      </p:sp>
      <p:pic>
        <p:nvPicPr>
          <p:cNvPr id="15" name="Picture 6"/>
          <p:cNvPicPr/>
          <p:nvPr/>
        </p:nvPicPr>
        <p:blipFill>
          <a:blip r:embed="rId2"/>
          <a:stretch/>
        </p:blipFill>
        <p:spPr>
          <a:xfrm>
            <a:off x="6312080" y="3288295"/>
            <a:ext cx="2602224" cy="2754282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52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318011"/>
            <a:ext cx="7255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out an Environmental impact Study (EIS) </a:t>
            </a:r>
            <a:r>
              <a:rPr lang="en-GB" sz="2400" b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“Etude </a:t>
            </a:r>
            <a:r>
              <a:rPr lang="en-GB" sz="2400" b="1" i="1" spc="-15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d’impact</a:t>
            </a:r>
            <a:r>
              <a:rPr lang="en-GB" sz="2400" b="1" i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 </a:t>
            </a:r>
            <a:r>
              <a:rPr lang="en-GB" sz="2400" b="1" i="1" spc="-15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l’environnement</a:t>
            </a:r>
            <a:r>
              <a:rPr lang="en-GB" sz="2400" b="1" i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b="1" i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2021-2024</a:t>
            </a:r>
            <a:endParaRPr lang="en-GB" sz="2400" b="1" i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File:Flag of Switzerland.sv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99" y="0"/>
            <a:ext cx="1028701" cy="1028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2538" y="2084869"/>
            <a:ext cx="815557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4" indent="-285750">
              <a:buFontTx/>
              <a:buChar char="-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methodology (to develop)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covering the impacted territory in Switzerland and in France.</a:t>
            </a:r>
          </a:p>
          <a:p>
            <a:pPr marL="322324" indent="-285750">
              <a:buFontTx/>
              <a:buChar char="-"/>
            </a:pPr>
            <a:endParaRPr lang="en-GB" sz="1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submitted to the Swiss federal authorities 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</a:t>
            </a:r>
            <a:r>
              <a:rPr lang="en-GB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fédéral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GB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développement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territorial</a:t>
            </a:r>
            <a:r>
              <a:rPr lang="en-US" altLang="ja-JP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ARE) 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Cantonal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authorities 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 </a:t>
            </a:r>
            <a:r>
              <a:rPr lang="en-GB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générale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l’environnement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”)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 descr="Environment PNG Transparent Images | PNG All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363" y="3749666"/>
            <a:ext cx="2190750" cy="21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12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567036"/>
            <a:ext cx="7255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for land acquisition and provision</a:t>
            </a:r>
            <a:endParaRPr lang="en-GB" sz="2400" b="1" i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File:Flag of Switzerland.sv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99" y="0"/>
            <a:ext cx="1028701" cy="1028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2" y="1028701"/>
            <a:ext cx="815557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/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reclassify the agricultural areas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possibly impacted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agricultural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can be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turned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built-up areas only after a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constraining cantonal procedure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modification de zone” MZ)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public inquiries,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 by the municipal/cantonal executives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possibility of votes by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surrounding population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(municipal/cantonal referendums).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addition, the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fertile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agricultural surface is highly protected by the Swiss federal law since 1992 (“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surfaces </a:t>
            </a:r>
            <a:r>
              <a:rPr lang="en-GB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d’assolement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SDA – federal protection with cantonal quotas). 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for expropriation/compensation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(surface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only).</a:t>
            </a:r>
          </a:p>
          <a:p>
            <a:pPr marL="36574"/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4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331222"/>
            <a:ext cx="62036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Ensure a strong possible federal anchoring </a:t>
            </a:r>
            <a:r>
              <a:rPr lang="en-GB" sz="2400" b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400" b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</a:t>
            </a:r>
            <a:endParaRPr lang="en-GB" sz="2400" b="1" i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File:Flag of Switzerland.sv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99" y="0"/>
            <a:ext cx="1028701" cy="1028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1" y="1694168"/>
            <a:ext cx="81555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4" indent="-285750">
              <a:buFontTx/>
              <a:buChar char="-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ossibility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benefit from a federal “plan </a:t>
            </a:r>
            <a:r>
              <a:rPr lang="en-GB" sz="20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sectoriel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(for research infrastructures) – adoption by the Swiss federal Parliament - tool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federal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ption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currently studied by the Swiss DFAE 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ould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potentially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procedures and ease</a:t>
            </a:r>
            <a:r>
              <a:rPr lang="en-GB" sz="2000" baseline="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process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322324" indent="-28575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cantonal/municipal referendums possible on zone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modifications.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45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705331"/>
            <a:ext cx="6203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en-GB" sz="3200" b="1" i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2" y="1691658"/>
            <a:ext cx="815557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/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Massive political / administrative 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ahead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2 Host States – 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only the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beginning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!!!</a:t>
            </a:r>
          </a:p>
          <a:p>
            <a:pPr marL="36574"/>
            <a:endParaRPr lang="en-GB" sz="1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words</a:t>
            </a:r>
          </a:p>
          <a:p>
            <a:pPr marL="36574"/>
            <a:endParaRPr lang="en-GB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Trust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US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Anticipation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endParaRPr lang="en-GB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legal exemplarity 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endParaRPr lang="en-GB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 typeface="Wingdings" panose="05000000000000000000" pitchFamily="2" charset="2"/>
              <a:buChar char="v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acceptance / communication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5239152" y="4018637"/>
            <a:ext cx="1312083" cy="1312083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2"/>
            <a:srcRect/>
            <a:tile tx="-127000" ty="-127000" sx="50000" sy="50000" flip="none" algn="ctr"/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Univers LT Std 45 Light"/>
            </a:endParaRPr>
          </a:p>
        </p:txBody>
      </p:sp>
      <p:sp>
        <p:nvSpPr>
          <p:cNvPr id="7" name="Freeform 6"/>
          <p:cNvSpPr/>
          <p:nvPr/>
        </p:nvSpPr>
        <p:spPr>
          <a:xfrm rot="20727077">
            <a:off x="6066138" y="3084462"/>
            <a:ext cx="1433184" cy="1433184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Univers LT Std 45 Light"/>
            </a:endParaRPr>
          </a:p>
        </p:txBody>
      </p:sp>
      <p:sp>
        <p:nvSpPr>
          <p:cNvPr id="8" name="Freeform 7"/>
          <p:cNvSpPr/>
          <p:nvPr/>
        </p:nvSpPr>
        <p:spPr>
          <a:xfrm rot="1059706">
            <a:off x="7248013" y="3612225"/>
            <a:ext cx="1417527" cy="1417527"/>
          </a:xfrm>
          <a:custGeom>
            <a:avLst/>
            <a:gdLst>
              <a:gd name="connsiteX0" fmla="*/ 1650003 w 3600001"/>
              <a:gd name="connsiteY0" fmla="*/ 0 h 3600001"/>
              <a:gd name="connsiteX1" fmla="*/ 1950000 w 3600001"/>
              <a:gd name="connsiteY1" fmla="*/ 0 h 3600001"/>
              <a:gd name="connsiteX2" fmla="*/ 2025002 w 3600001"/>
              <a:gd name="connsiteY2" fmla="*/ 75002 h 3600001"/>
              <a:gd name="connsiteX3" fmla="*/ 2025002 w 3600001"/>
              <a:gd name="connsiteY3" fmla="*/ 379304 h 3600001"/>
              <a:gd name="connsiteX4" fmla="*/ 2090211 w 3600001"/>
              <a:gd name="connsiteY4" fmla="*/ 389256 h 3600001"/>
              <a:gd name="connsiteX5" fmla="*/ 2299254 w 3600001"/>
              <a:gd name="connsiteY5" fmla="*/ 448899 h 3600001"/>
              <a:gd name="connsiteX6" fmla="*/ 2315866 w 3600001"/>
              <a:gd name="connsiteY6" fmla="*/ 456497 h 3600001"/>
              <a:gd name="connsiteX7" fmla="*/ 2467645 w 3600001"/>
              <a:gd name="connsiteY7" fmla="*/ 193608 h 3600001"/>
              <a:gd name="connsiteX8" fmla="*/ 2570099 w 3600001"/>
              <a:gd name="connsiteY8" fmla="*/ 166155 h 3600001"/>
              <a:gd name="connsiteX9" fmla="*/ 2829904 w 3600001"/>
              <a:gd name="connsiteY9" fmla="*/ 316154 h 3600001"/>
              <a:gd name="connsiteX10" fmla="*/ 2857357 w 3600001"/>
              <a:gd name="connsiteY10" fmla="*/ 418608 h 3600001"/>
              <a:gd name="connsiteX11" fmla="*/ 2704752 w 3600001"/>
              <a:gd name="connsiteY11" fmla="*/ 682927 h 3600001"/>
              <a:gd name="connsiteX12" fmla="*/ 2830377 w 3600001"/>
              <a:gd name="connsiteY12" fmla="*/ 794054 h 3600001"/>
              <a:gd name="connsiteX13" fmla="*/ 2916132 w 3600001"/>
              <a:gd name="connsiteY13" fmla="*/ 895794 h 3600001"/>
              <a:gd name="connsiteX14" fmla="*/ 3181393 w 3600001"/>
              <a:gd name="connsiteY14" fmla="*/ 742645 h 3600001"/>
              <a:gd name="connsiteX15" fmla="*/ 3283848 w 3600001"/>
              <a:gd name="connsiteY15" fmla="*/ 770098 h 3600001"/>
              <a:gd name="connsiteX16" fmla="*/ 3433846 w 3600001"/>
              <a:gd name="connsiteY16" fmla="*/ 1029903 h 3600001"/>
              <a:gd name="connsiteX17" fmla="*/ 3406394 w 3600001"/>
              <a:gd name="connsiteY17" fmla="*/ 1132358 h 3600001"/>
              <a:gd name="connsiteX18" fmla="*/ 3141966 w 3600001"/>
              <a:gd name="connsiteY18" fmla="*/ 1285025 h 3600001"/>
              <a:gd name="connsiteX19" fmla="*/ 3162919 w 3600001"/>
              <a:gd name="connsiteY19" fmla="*/ 1333971 h 3600001"/>
              <a:gd name="connsiteX20" fmla="*/ 3217510 w 3600001"/>
              <a:gd name="connsiteY20" fmla="*/ 1545096 h 3600001"/>
              <a:gd name="connsiteX21" fmla="*/ 3221499 w 3600001"/>
              <a:gd name="connsiteY21" fmla="*/ 1575000 h 3600001"/>
              <a:gd name="connsiteX22" fmla="*/ 3524999 w 3600001"/>
              <a:gd name="connsiteY22" fmla="*/ 1575000 h 3600001"/>
              <a:gd name="connsiteX23" fmla="*/ 3600001 w 3600001"/>
              <a:gd name="connsiteY23" fmla="*/ 1650002 h 3600001"/>
              <a:gd name="connsiteX24" fmla="*/ 3600001 w 3600001"/>
              <a:gd name="connsiteY24" fmla="*/ 1949999 h 3600001"/>
              <a:gd name="connsiteX25" fmla="*/ 3524999 w 3600001"/>
              <a:gd name="connsiteY25" fmla="*/ 2025001 h 3600001"/>
              <a:gd name="connsiteX26" fmla="*/ 3221499 w 3600001"/>
              <a:gd name="connsiteY26" fmla="*/ 2025001 h 3600001"/>
              <a:gd name="connsiteX27" fmla="*/ 3217510 w 3600001"/>
              <a:gd name="connsiteY27" fmla="*/ 2054904 h 3600001"/>
              <a:gd name="connsiteX28" fmla="*/ 3162919 w 3600001"/>
              <a:gd name="connsiteY28" fmla="*/ 2266029 h 3600001"/>
              <a:gd name="connsiteX29" fmla="*/ 3141966 w 3600001"/>
              <a:gd name="connsiteY29" fmla="*/ 2314976 h 3600001"/>
              <a:gd name="connsiteX30" fmla="*/ 3406394 w 3600001"/>
              <a:gd name="connsiteY30" fmla="*/ 2467644 h 3600001"/>
              <a:gd name="connsiteX31" fmla="*/ 3433847 w 3600001"/>
              <a:gd name="connsiteY31" fmla="*/ 2570099 h 3600001"/>
              <a:gd name="connsiteX32" fmla="*/ 3283848 w 3600001"/>
              <a:gd name="connsiteY32" fmla="*/ 2829902 h 3600001"/>
              <a:gd name="connsiteX33" fmla="*/ 3181393 w 3600001"/>
              <a:gd name="connsiteY33" fmla="*/ 2857355 h 3600001"/>
              <a:gd name="connsiteX34" fmla="*/ 2916132 w 3600001"/>
              <a:gd name="connsiteY34" fmla="*/ 2704206 h 3600001"/>
              <a:gd name="connsiteX35" fmla="*/ 2830377 w 3600001"/>
              <a:gd name="connsiteY35" fmla="*/ 2805946 h 3600001"/>
              <a:gd name="connsiteX36" fmla="*/ 2704752 w 3600001"/>
              <a:gd name="connsiteY36" fmla="*/ 2917074 h 3600001"/>
              <a:gd name="connsiteX37" fmla="*/ 2857356 w 3600001"/>
              <a:gd name="connsiteY37" fmla="*/ 3181393 h 3600001"/>
              <a:gd name="connsiteX38" fmla="*/ 2829904 w 3600001"/>
              <a:gd name="connsiteY38" fmla="*/ 3283848 h 3600001"/>
              <a:gd name="connsiteX39" fmla="*/ 2570099 w 3600001"/>
              <a:gd name="connsiteY39" fmla="*/ 3433845 h 3600001"/>
              <a:gd name="connsiteX40" fmla="*/ 2467645 w 3600001"/>
              <a:gd name="connsiteY40" fmla="*/ 3406392 h 3600001"/>
              <a:gd name="connsiteX41" fmla="*/ 2315866 w 3600001"/>
              <a:gd name="connsiteY41" fmla="*/ 3143504 h 3600001"/>
              <a:gd name="connsiteX42" fmla="*/ 2299254 w 3600001"/>
              <a:gd name="connsiteY42" fmla="*/ 3151101 h 3600001"/>
              <a:gd name="connsiteX43" fmla="*/ 2090211 w 3600001"/>
              <a:gd name="connsiteY43" fmla="*/ 3210745 h 3600001"/>
              <a:gd name="connsiteX44" fmla="*/ 2025001 w 3600001"/>
              <a:gd name="connsiteY44" fmla="*/ 3220697 h 3600001"/>
              <a:gd name="connsiteX45" fmla="*/ 2025001 w 3600001"/>
              <a:gd name="connsiteY45" fmla="*/ 3524999 h 3600001"/>
              <a:gd name="connsiteX46" fmla="*/ 1949999 w 3600001"/>
              <a:gd name="connsiteY46" fmla="*/ 3600001 h 3600001"/>
              <a:gd name="connsiteX47" fmla="*/ 1650003 w 3600001"/>
              <a:gd name="connsiteY47" fmla="*/ 3600000 h 3600001"/>
              <a:gd name="connsiteX48" fmla="*/ 1575001 w 3600001"/>
              <a:gd name="connsiteY48" fmla="*/ 3524998 h 3600001"/>
              <a:gd name="connsiteX49" fmla="*/ 1575001 w 3600001"/>
              <a:gd name="connsiteY49" fmla="*/ 3220697 h 3600001"/>
              <a:gd name="connsiteX50" fmla="*/ 1509791 w 3600001"/>
              <a:gd name="connsiteY50" fmla="*/ 3210745 h 3600001"/>
              <a:gd name="connsiteX51" fmla="*/ 1300749 w 3600001"/>
              <a:gd name="connsiteY51" fmla="*/ 3151101 h 3600001"/>
              <a:gd name="connsiteX52" fmla="*/ 1284137 w 3600001"/>
              <a:gd name="connsiteY52" fmla="*/ 3143504 h 3600001"/>
              <a:gd name="connsiteX53" fmla="*/ 1132357 w 3600001"/>
              <a:gd name="connsiteY53" fmla="*/ 3406393 h 3600001"/>
              <a:gd name="connsiteX54" fmla="*/ 1029903 w 3600001"/>
              <a:gd name="connsiteY54" fmla="*/ 3433846 h 3600001"/>
              <a:gd name="connsiteX55" fmla="*/ 770099 w 3600001"/>
              <a:gd name="connsiteY55" fmla="*/ 3283847 h 3600001"/>
              <a:gd name="connsiteX56" fmla="*/ 742646 w 3600001"/>
              <a:gd name="connsiteY56" fmla="*/ 3181392 h 3600001"/>
              <a:gd name="connsiteX57" fmla="*/ 895251 w 3600001"/>
              <a:gd name="connsiteY57" fmla="*/ 2917074 h 3600001"/>
              <a:gd name="connsiteX58" fmla="*/ 769626 w 3600001"/>
              <a:gd name="connsiteY58" fmla="*/ 2805946 h 3600001"/>
              <a:gd name="connsiteX59" fmla="*/ 683870 w 3600001"/>
              <a:gd name="connsiteY59" fmla="*/ 2704206 h 3600001"/>
              <a:gd name="connsiteX60" fmla="*/ 418608 w 3600001"/>
              <a:gd name="connsiteY60" fmla="*/ 2857355 h 3600001"/>
              <a:gd name="connsiteX61" fmla="*/ 316153 w 3600001"/>
              <a:gd name="connsiteY61" fmla="*/ 2829903 h 3600001"/>
              <a:gd name="connsiteX62" fmla="*/ 166156 w 3600001"/>
              <a:gd name="connsiteY62" fmla="*/ 2570098 h 3600001"/>
              <a:gd name="connsiteX63" fmla="*/ 193609 w 3600001"/>
              <a:gd name="connsiteY63" fmla="*/ 2467643 h 3600001"/>
              <a:gd name="connsiteX64" fmla="*/ 458036 w 3600001"/>
              <a:gd name="connsiteY64" fmla="*/ 2314976 h 3600001"/>
              <a:gd name="connsiteX65" fmla="*/ 437083 w 3600001"/>
              <a:gd name="connsiteY65" fmla="*/ 2266029 h 3600001"/>
              <a:gd name="connsiteX66" fmla="*/ 382492 w 3600001"/>
              <a:gd name="connsiteY66" fmla="*/ 2054904 h 3600001"/>
              <a:gd name="connsiteX67" fmla="*/ 378504 w 3600001"/>
              <a:gd name="connsiteY67" fmla="*/ 2025000 h 3600001"/>
              <a:gd name="connsiteX68" fmla="*/ 75002 w 3600001"/>
              <a:gd name="connsiteY68" fmla="*/ 2025000 h 3600001"/>
              <a:gd name="connsiteX69" fmla="*/ 0 w 3600001"/>
              <a:gd name="connsiteY69" fmla="*/ 1949998 h 3600001"/>
              <a:gd name="connsiteX70" fmla="*/ 1 w 3600001"/>
              <a:gd name="connsiteY70" fmla="*/ 1650002 h 3600001"/>
              <a:gd name="connsiteX71" fmla="*/ 75003 w 3600001"/>
              <a:gd name="connsiteY71" fmla="*/ 1575000 h 3600001"/>
              <a:gd name="connsiteX72" fmla="*/ 378504 w 3600001"/>
              <a:gd name="connsiteY72" fmla="*/ 1575000 h 3600001"/>
              <a:gd name="connsiteX73" fmla="*/ 382492 w 3600001"/>
              <a:gd name="connsiteY73" fmla="*/ 1545096 h 3600001"/>
              <a:gd name="connsiteX74" fmla="*/ 437083 w 3600001"/>
              <a:gd name="connsiteY74" fmla="*/ 1333971 h 3600001"/>
              <a:gd name="connsiteX75" fmla="*/ 458036 w 3600001"/>
              <a:gd name="connsiteY75" fmla="*/ 1285024 h 3600001"/>
              <a:gd name="connsiteX76" fmla="*/ 193609 w 3600001"/>
              <a:gd name="connsiteY76" fmla="*/ 1132357 h 3600001"/>
              <a:gd name="connsiteX77" fmla="*/ 166156 w 3600001"/>
              <a:gd name="connsiteY77" fmla="*/ 1029902 h 3600001"/>
              <a:gd name="connsiteX78" fmla="*/ 316155 w 3600001"/>
              <a:gd name="connsiteY78" fmla="*/ 770097 h 3600001"/>
              <a:gd name="connsiteX79" fmla="*/ 418610 w 3600001"/>
              <a:gd name="connsiteY79" fmla="*/ 742645 h 3600001"/>
              <a:gd name="connsiteX80" fmla="*/ 683871 w 3600001"/>
              <a:gd name="connsiteY80" fmla="*/ 895793 h 3600001"/>
              <a:gd name="connsiteX81" fmla="*/ 769626 w 3600001"/>
              <a:gd name="connsiteY81" fmla="*/ 794054 h 3600001"/>
              <a:gd name="connsiteX82" fmla="*/ 895251 w 3600001"/>
              <a:gd name="connsiteY82" fmla="*/ 682927 h 3600001"/>
              <a:gd name="connsiteX83" fmla="*/ 742646 w 3600001"/>
              <a:gd name="connsiteY83" fmla="*/ 418608 h 3600001"/>
              <a:gd name="connsiteX84" fmla="*/ 770099 w 3600001"/>
              <a:gd name="connsiteY84" fmla="*/ 316153 h 3600001"/>
              <a:gd name="connsiteX85" fmla="*/ 1029904 w 3600001"/>
              <a:gd name="connsiteY85" fmla="*/ 166155 h 3600001"/>
              <a:gd name="connsiteX86" fmla="*/ 1132359 w 3600001"/>
              <a:gd name="connsiteY86" fmla="*/ 193607 h 3600001"/>
              <a:gd name="connsiteX87" fmla="*/ 1284138 w 3600001"/>
              <a:gd name="connsiteY87" fmla="*/ 456497 h 3600001"/>
              <a:gd name="connsiteX88" fmla="*/ 1300749 w 3600001"/>
              <a:gd name="connsiteY88" fmla="*/ 448899 h 3600001"/>
              <a:gd name="connsiteX89" fmla="*/ 1509791 w 3600001"/>
              <a:gd name="connsiteY89" fmla="*/ 389256 h 3600001"/>
              <a:gd name="connsiteX90" fmla="*/ 1575001 w 3600001"/>
              <a:gd name="connsiteY90" fmla="*/ 379303 h 3600001"/>
              <a:gd name="connsiteX91" fmla="*/ 1575001 w 3600001"/>
              <a:gd name="connsiteY91" fmla="*/ 75002 h 3600001"/>
              <a:gd name="connsiteX92" fmla="*/ 1650003 w 3600001"/>
              <a:gd name="connsiteY92" fmla="*/ 0 h 360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3600001" h="3600001">
                <a:moveTo>
                  <a:pt x="1650003" y="0"/>
                </a:moveTo>
                <a:lnTo>
                  <a:pt x="1950000" y="0"/>
                </a:lnTo>
                <a:cubicBezTo>
                  <a:pt x="1991422" y="0"/>
                  <a:pt x="2025002" y="33580"/>
                  <a:pt x="2025002" y="75002"/>
                </a:cubicBezTo>
                <a:lnTo>
                  <a:pt x="2025002" y="379304"/>
                </a:lnTo>
                <a:lnTo>
                  <a:pt x="2090211" y="389256"/>
                </a:lnTo>
                <a:cubicBezTo>
                  <a:pt x="2161981" y="403942"/>
                  <a:pt x="2231807" y="423968"/>
                  <a:pt x="2299254" y="448899"/>
                </a:cubicBezTo>
                <a:lnTo>
                  <a:pt x="2315866" y="456497"/>
                </a:lnTo>
                <a:lnTo>
                  <a:pt x="2467645" y="193608"/>
                </a:lnTo>
                <a:cubicBezTo>
                  <a:pt x="2488356" y="157735"/>
                  <a:pt x="2534227" y="145444"/>
                  <a:pt x="2570099" y="166155"/>
                </a:cubicBezTo>
                <a:lnTo>
                  <a:pt x="2829904" y="316154"/>
                </a:lnTo>
                <a:cubicBezTo>
                  <a:pt x="2865777" y="336865"/>
                  <a:pt x="2878068" y="382736"/>
                  <a:pt x="2857357" y="418608"/>
                </a:cubicBezTo>
                <a:lnTo>
                  <a:pt x="2704752" y="682927"/>
                </a:lnTo>
                <a:lnTo>
                  <a:pt x="2830377" y="794054"/>
                </a:lnTo>
                <a:lnTo>
                  <a:pt x="2916132" y="895794"/>
                </a:lnTo>
                <a:lnTo>
                  <a:pt x="3181393" y="742645"/>
                </a:lnTo>
                <a:cubicBezTo>
                  <a:pt x="3217266" y="721934"/>
                  <a:pt x="3263137" y="734226"/>
                  <a:pt x="3283848" y="770098"/>
                </a:cubicBezTo>
                <a:lnTo>
                  <a:pt x="3433846" y="1029903"/>
                </a:lnTo>
                <a:cubicBezTo>
                  <a:pt x="3454557" y="1065776"/>
                  <a:pt x="3442266" y="1111647"/>
                  <a:pt x="3406394" y="1132358"/>
                </a:cubicBezTo>
                <a:lnTo>
                  <a:pt x="3141966" y="1285025"/>
                </a:lnTo>
                <a:lnTo>
                  <a:pt x="3162919" y="1333971"/>
                </a:lnTo>
                <a:cubicBezTo>
                  <a:pt x="3186237" y="1402183"/>
                  <a:pt x="3204579" y="1472703"/>
                  <a:pt x="3217510" y="1545096"/>
                </a:cubicBezTo>
                <a:lnTo>
                  <a:pt x="3221499" y="1575000"/>
                </a:lnTo>
                <a:lnTo>
                  <a:pt x="3524999" y="1575000"/>
                </a:lnTo>
                <a:cubicBezTo>
                  <a:pt x="3566421" y="1575000"/>
                  <a:pt x="3600001" y="1608580"/>
                  <a:pt x="3600001" y="1650002"/>
                </a:cubicBezTo>
                <a:lnTo>
                  <a:pt x="3600001" y="1949999"/>
                </a:lnTo>
                <a:cubicBezTo>
                  <a:pt x="3600001" y="1991421"/>
                  <a:pt x="3566421" y="2025001"/>
                  <a:pt x="3524999" y="2025001"/>
                </a:cubicBezTo>
                <a:lnTo>
                  <a:pt x="3221499" y="2025001"/>
                </a:lnTo>
                <a:lnTo>
                  <a:pt x="3217510" y="2054904"/>
                </a:lnTo>
                <a:cubicBezTo>
                  <a:pt x="3204579" y="2127298"/>
                  <a:pt x="3186237" y="2197817"/>
                  <a:pt x="3162919" y="2266029"/>
                </a:cubicBezTo>
                <a:lnTo>
                  <a:pt x="3141966" y="2314976"/>
                </a:lnTo>
                <a:lnTo>
                  <a:pt x="3406394" y="2467644"/>
                </a:lnTo>
                <a:cubicBezTo>
                  <a:pt x="3442267" y="2488355"/>
                  <a:pt x="3454558" y="2534226"/>
                  <a:pt x="3433847" y="2570099"/>
                </a:cubicBezTo>
                <a:lnTo>
                  <a:pt x="3283848" y="2829902"/>
                </a:lnTo>
                <a:cubicBezTo>
                  <a:pt x="3263137" y="2865775"/>
                  <a:pt x="3217266" y="2878066"/>
                  <a:pt x="3181393" y="2857355"/>
                </a:cubicBezTo>
                <a:lnTo>
                  <a:pt x="2916132" y="2704206"/>
                </a:lnTo>
                <a:lnTo>
                  <a:pt x="2830377" y="2805946"/>
                </a:lnTo>
                <a:lnTo>
                  <a:pt x="2704752" y="2917074"/>
                </a:lnTo>
                <a:lnTo>
                  <a:pt x="2857356" y="3181393"/>
                </a:lnTo>
                <a:cubicBezTo>
                  <a:pt x="2878067" y="3217266"/>
                  <a:pt x="2865776" y="3263137"/>
                  <a:pt x="2829904" y="3283848"/>
                </a:cubicBezTo>
                <a:lnTo>
                  <a:pt x="2570099" y="3433845"/>
                </a:lnTo>
                <a:cubicBezTo>
                  <a:pt x="2534227" y="3454556"/>
                  <a:pt x="2488356" y="3442265"/>
                  <a:pt x="2467645" y="3406392"/>
                </a:cubicBezTo>
                <a:lnTo>
                  <a:pt x="2315866" y="3143504"/>
                </a:lnTo>
                <a:lnTo>
                  <a:pt x="2299254" y="3151101"/>
                </a:lnTo>
                <a:cubicBezTo>
                  <a:pt x="2231807" y="3176033"/>
                  <a:pt x="2161981" y="3196058"/>
                  <a:pt x="2090211" y="3210745"/>
                </a:cubicBezTo>
                <a:lnTo>
                  <a:pt x="2025001" y="3220697"/>
                </a:lnTo>
                <a:lnTo>
                  <a:pt x="2025001" y="3524999"/>
                </a:lnTo>
                <a:cubicBezTo>
                  <a:pt x="2025001" y="3566421"/>
                  <a:pt x="1991421" y="3600001"/>
                  <a:pt x="1949999" y="3600001"/>
                </a:cubicBezTo>
                <a:lnTo>
                  <a:pt x="1650003" y="3600000"/>
                </a:lnTo>
                <a:cubicBezTo>
                  <a:pt x="1608581" y="3600000"/>
                  <a:pt x="1575001" y="3566420"/>
                  <a:pt x="1575001" y="3524998"/>
                </a:cubicBezTo>
                <a:lnTo>
                  <a:pt x="1575001" y="3220697"/>
                </a:lnTo>
                <a:lnTo>
                  <a:pt x="1509791" y="3210745"/>
                </a:lnTo>
                <a:cubicBezTo>
                  <a:pt x="1438021" y="3196058"/>
                  <a:pt x="1368196" y="3176033"/>
                  <a:pt x="1300749" y="3151101"/>
                </a:cubicBezTo>
                <a:lnTo>
                  <a:pt x="1284137" y="3143504"/>
                </a:lnTo>
                <a:lnTo>
                  <a:pt x="1132357" y="3406393"/>
                </a:lnTo>
                <a:cubicBezTo>
                  <a:pt x="1111646" y="3442266"/>
                  <a:pt x="1065775" y="3454557"/>
                  <a:pt x="1029903" y="3433846"/>
                </a:cubicBezTo>
                <a:lnTo>
                  <a:pt x="770099" y="3283847"/>
                </a:lnTo>
                <a:cubicBezTo>
                  <a:pt x="734227" y="3263136"/>
                  <a:pt x="721935" y="3217265"/>
                  <a:pt x="742646" y="3181392"/>
                </a:cubicBezTo>
                <a:lnTo>
                  <a:pt x="895251" y="2917074"/>
                </a:lnTo>
                <a:lnTo>
                  <a:pt x="769626" y="2805946"/>
                </a:lnTo>
                <a:lnTo>
                  <a:pt x="683870" y="2704206"/>
                </a:lnTo>
                <a:lnTo>
                  <a:pt x="418608" y="2857355"/>
                </a:lnTo>
                <a:cubicBezTo>
                  <a:pt x="382736" y="2878066"/>
                  <a:pt x="336864" y="2865775"/>
                  <a:pt x="316153" y="2829903"/>
                </a:cubicBezTo>
                <a:lnTo>
                  <a:pt x="166156" y="2570098"/>
                </a:lnTo>
                <a:cubicBezTo>
                  <a:pt x="145445" y="2534226"/>
                  <a:pt x="157736" y="2488354"/>
                  <a:pt x="193609" y="2467643"/>
                </a:cubicBezTo>
                <a:lnTo>
                  <a:pt x="458036" y="2314976"/>
                </a:lnTo>
                <a:lnTo>
                  <a:pt x="437083" y="2266029"/>
                </a:lnTo>
                <a:cubicBezTo>
                  <a:pt x="413765" y="2197817"/>
                  <a:pt x="395424" y="2127298"/>
                  <a:pt x="382492" y="2054904"/>
                </a:cubicBezTo>
                <a:lnTo>
                  <a:pt x="378504" y="2025000"/>
                </a:lnTo>
                <a:lnTo>
                  <a:pt x="75002" y="2025000"/>
                </a:lnTo>
                <a:cubicBezTo>
                  <a:pt x="33580" y="2025000"/>
                  <a:pt x="0" y="1991420"/>
                  <a:pt x="0" y="1949998"/>
                </a:cubicBezTo>
                <a:lnTo>
                  <a:pt x="1" y="1650002"/>
                </a:lnTo>
                <a:cubicBezTo>
                  <a:pt x="1" y="1608580"/>
                  <a:pt x="33581" y="1575000"/>
                  <a:pt x="75003" y="1575000"/>
                </a:cubicBezTo>
                <a:lnTo>
                  <a:pt x="378504" y="1575000"/>
                </a:lnTo>
                <a:lnTo>
                  <a:pt x="382492" y="1545096"/>
                </a:lnTo>
                <a:cubicBezTo>
                  <a:pt x="395424" y="1472703"/>
                  <a:pt x="413765" y="1402183"/>
                  <a:pt x="437083" y="1333971"/>
                </a:cubicBezTo>
                <a:lnTo>
                  <a:pt x="458036" y="1285024"/>
                </a:lnTo>
                <a:lnTo>
                  <a:pt x="193609" y="1132357"/>
                </a:lnTo>
                <a:cubicBezTo>
                  <a:pt x="157736" y="1111646"/>
                  <a:pt x="145445" y="1065775"/>
                  <a:pt x="166156" y="1029902"/>
                </a:cubicBezTo>
                <a:lnTo>
                  <a:pt x="316155" y="770097"/>
                </a:lnTo>
                <a:cubicBezTo>
                  <a:pt x="336866" y="734225"/>
                  <a:pt x="382737" y="721934"/>
                  <a:pt x="418610" y="742645"/>
                </a:cubicBezTo>
                <a:lnTo>
                  <a:pt x="683871" y="895793"/>
                </a:lnTo>
                <a:lnTo>
                  <a:pt x="769626" y="794054"/>
                </a:lnTo>
                <a:lnTo>
                  <a:pt x="895251" y="682927"/>
                </a:lnTo>
                <a:lnTo>
                  <a:pt x="742646" y="418608"/>
                </a:lnTo>
                <a:cubicBezTo>
                  <a:pt x="721935" y="382735"/>
                  <a:pt x="734227" y="336864"/>
                  <a:pt x="770099" y="316153"/>
                </a:cubicBezTo>
                <a:lnTo>
                  <a:pt x="1029904" y="166155"/>
                </a:lnTo>
                <a:cubicBezTo>
                  <a:pt x="1065777" y="145444"/>
                  <a:pt x="1111648" y="157735"/>
                  <a:pt x="1132359" y="193607"/>
                </a:cubicBezTo>
                <a:lnTo>
                  <a:pt x="1284138" y="456497"/>
                </a:lnTo>
                <a:lnTo>
                  <a:pt x="1300749" y="448899"/>
                </a:lnTo>
                <a:cubicBezTo>
                  <a:pt x="1368196" y="423968"/>
                  <a:pt x="1438021" y="403942"/>
                  <a:pt x="1509791" y="389256"/>
                </a:cubicBezTo>
                <a:lnTo>
                  <a:pt x="1575001" y="379303"/>
                </a:lnTo>
                <a:lnTo>
                  <a:pt x="1575001" y="75002"/>
                </a:lnTo>
                <a:cubicBezTo>
                  <a:pt x="1575001" y="33580"/>
                  <a:pt x="1608581" y="0"/>
                  <a:pt x="1650003" y="0"/>
                </a:cubicBezTo>
                <a:close/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dirty="0" smtClean="0">
              <a:solidFill>
                <a:schemeClr val="bg1"/>
              </a:solidFill>
              <a:effectLst>
                <a:outerShdw blurRad="25400" dist="25400" dir="2700000" algn="tl" rotWithShape="0">
                  <a:schemeClr val="tx2">
                    <a:lumMod val="75000"/>
                    <a:alpha val="45000"/>
                  </a:schemeClr>
                </a:outerShdw>
              </a:effectLst>
              <a:latin typeface="Univers LT Std 45 Light"/>
            </a:endParaRPr>
          </a:p>
        </p:txBody>
      </p:sp>
    </p:spTree>
    <p:extLst>
      <p:ext uri="{BB962C8B-B14F-4D97-AF65-F5344CB8AC3E}">
        <p14:creationId xmlns:p14="http://schemas.microsoft.com/office/powerpoint/2010/main" val="129094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7DAD846-3DB7-43C6-A9F6-94FEF34F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457" y="552337"/>
            <a:ext cx="8226855" cy="705332"/>
          </a:xfrm>
        </p:spPr>
        <p:txBody>
          <a:bodyPr>
            <a:normAutofit/>
          </a:bodyPr>
          <a:lstStyle/>
          <a:p>
            <a:r>
              <a:rPr lang="fr-CH" b="1" dirty="0" err="1"/>
              <a:t>Institutional</a:t>
            </a:r>
            <a:r>
              <a:rPr lang="fr-CH" b="1" dirty="0"/>
              <a:t> challenge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3875" y="1790700"/>
            <a:ext cx="8396389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Host States</a:t>
            </a:r>
          </a:p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institutional architectures</a:t>
            </a:r>
          </a:p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different sets of legislations</a:t>
            </a:r>
          </a:p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different cultures and modalities for public consultation</a:t>
            </a:r>
          </a:p>
          <a:p>
            <a:pPr marL="36574" indent="0">
              <a:buNone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distinct national sovereignties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respect + specificities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as an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nternational Organization</a:t>
            </a:r>
          </a:p>
          <a:p>
            <a:pPr marL="36574" indent="0">
              <a:buNone/>
            </a:pPr>
            <a:endParaRPr lang="fr-CH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Transboundary project /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neighbouring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country</a:t>
            </a:r>
          </a:p>
          <a:p>
            <a:pPr marL="36574"/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cf. Espoo Convention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cross-border environmental impact entered into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 in 1997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 indent="0">
              <a:buNone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 cooperation needed between the two Host States</a:t>
            </a:r>
          </a:p>
          <a:p>
            <a:pPr marL="36574" indent="0">
              <a:buNone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(cf. bilateral Treaty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between the Swiss Confederation and France adopted in 1965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 descr="Schiavi di banche e finanza - Aneddotica Magazine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1922" y="279586"/>
            <a:ext cx="1250833" cy="1250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7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7DAD846-3DB7-43C6-A9F6-94FEF34F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2" y="527786"/>
            <a:ext cx="8226855" cy="705332"/>
          </a:xfrm>
        </p:spPr>
        <p:txBody>
          <a:bodyPr>
            <a:normAutofit/>
          </a:bodyPr>
          <a:lstStyle/>
          <a:p>
            <a:r>
              <a:rPr lang="fr-CH" b="1" dirty="0" err="1"/>
              <a:t>Environmental</a:t>
            </a:r>
            <a:r>
              <a:rPr lang="fr-CH" b="1" dirty="0"/>
              <a:t> challenge</a:t>
            </a:r>
          </a:p>
        </p:txBody>
      </p:sp>
      <p:pic>
        <p:nvPicPr>
          <p:cNvPr id="5" name="Picture 4" descr="Tree Icon Symbol · Free vector graphic on Pixabay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7945" y="342594"/>
            <a:ext cx="1031641" cy="12004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0490" y="2270660"/>
            <a:ext cx="888027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precious natural environment </a:t>
            </a:r>
          </a:p>
          <a:p>
            <a:pPr marL="36574" indent="0">
              <a:buNone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 scarcity / Land acquisition complexity</a:t>
            </a:r>
          </a:p>
          <a:p>
            <a:pPr marL="36574" indent="0">
              <a:buNone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population high level of education and standard of living /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sensitivity. </a:t>
            </a:r>
            <a:r>
              <a:rPr lang="ja-JP" alt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Dense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 of locally elected officials and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associations.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Anticipate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legal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actions.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3321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7DAD846-3DB7-43C6-A9F6-94FEF34F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5" y="502324"/>
            <a:ext cx="8226855" cy="705332"/>
          </a:xfrm>
        </p:spPr>
        <p:txBody>
          <a:bodyPr>
            <a:normAutofit/>
          </a:bodyPr>
          <a:lstStyle/>
          <a:p>
            <a:r>
              <a:rPr lang="fr-CH" b="1" dirty="0" err="1"/>
              <a:t>Timeframe</a:t>
            </a:r>
            <a:r>
              <a:rPr lang="fr-CH" b="1" dirty="0"/>
              <a:t> challenge</a:t>
            </a:r>
          </a:p>
        </p:txBody>
      </p:sp>
      <p:pic>
        <p:nvPicPr>
          <p:cNvPr id="5" name="Picture 4" descr="File:Simpleicons Business circular-clock-outline.svg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079" y="356589"/>
            <a:ext cx="996802" cy="9968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1225" y="1414907"/>
            <a:ext cx="815557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/>
            <a:r>
              <a:rPr lang="en-GB" sz="2000" b="1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Earliest </a:t>
            </a:r>
            <a:r>
              <a:rPr lang="en-GB" sz="20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construction </a:t>
            </a:r>
            <a:r>
              <a:rPr lang="en-GB" sz="2000" b="1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approval: 2026</a:t>
            </a:r>
          </a:p>
          <a:p>
            <a:pPr marL="36574"/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(CERN Council’s decision following the 2026 Update </a:t>
            </a:r>
            <a:r>
              <a:rPr lang="en-GB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European particle physics </a:t>
            </a:r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Strategy).</a:t>
            </a:r>
          </a:p>
          <a:p>
            <a:pPr marL="379474" indent="-342900">
              <a:buFont typeface="Arial" panose="020B0604020202020204" pitchFamily="34" charset="0"/>
              <a:buChar char=" "/>
            </a:pPr>
            <a:endParaRPr lang="fr-CH" sz="2000" b="1" i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Host States have made it very clear: important </a:t>
            </a:r>
            <a:r>
              <a:rPr lang="en-US" sz="2000" b="1" i="1" baseline="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processes need to be completed successfully =before 2026= if CERN wants to</a:t>
            </a:r>
            <a:r>
              <a:rPr lang="en-US" sz="2000" b="1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start the construction phase in 2027. </a:t>
            </a:r>
            <a:r>
              <a:rPr lang="en-US" sz="2000" b="1" i="1" baseline="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</a:t>
            </a:r>
            <a:r>
              <a:rPr lang="en-US" sz="2000" b="1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prerequisite!</a:t>
            </a:r>
            <a:endParaRPr lang="en-GB" sz="2000" b="1" i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States administrations’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recommendation: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 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work full speed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2020-2026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implementation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aspects  to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ready to start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positive CERN’s decision in 2026.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 indent="0">
              <a:buNone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2. Positive signal: both administrations are willing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work closely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with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in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2020-2026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spite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this constraint.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7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6680" y="415350"/>
            <a:ext cx="72458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State FRANCE: a centralized State </a:t>
            </a:r>
          </a:p>
        </p:txBody>
      </p:sp>
      <p:pic>
        <p:nvPicPr>
          <p:cNvPr id="5" name="Picture 4" descr="Flag of France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74" y="-7492"/>
            <a:ext cx="1511425" cy="10076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6702" y="1509231"/>
            <a:ext cx="8686797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Competent interlocutor for CERN =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French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Ministries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(Foreign Affairs, Research - coordinated by the Prime Minister’s Office – under the leadership of the President’s Office)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Administrations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(environment,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transport, housing, security and safety etc…)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on the French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territory: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2020-2026: main </a:t>
            </a:r>
            <a:r>
              <a:rPr lang="en-GB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administrative tasks identified with the French Host State – to be completed before the start of any construction </a:t>
            </a:r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phase=&gt;</a:t>
            </a:r>
            <a:endParaRPr lang="en-GB" sz="2000" i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8173" y="3464418"/>
            <a:ext cx="8315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Préfecture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Région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Auvergne Rhône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Alpes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(Lyon) 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SGAR for territorial planning</a:t>
            </a:r>
            <a:endParaRPr lang="en-GB" sz="1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en-GB" sz="16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Préfectures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Départements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Haute-Savoie (Annecy) et de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l’Ain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(Bourg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Bresse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342900" indent="-342900">
              <a:buFont typeface="+mj-lt"/>
              <a:buAutoNum type="arabicParenR"/>
            </a:pP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Sous-</a:t>
            </a:r>
            <a:r>
              <a:rPr lang="en-GB" sz="16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Préfectures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d’Arrondissements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Gex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 Saint Julien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GB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Annecy / Bonneville</a:t>
            </a:r>
            <a:r>
              <a:rPr lang="en-GB" sz="1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3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8561" y="320979"/>
            <a:ext cx="7255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Carry out an Environmental impact Study (EIS) </a:t>
            </a:r>
            <a:r>
              <a:rPr lang="en-GB" sz="2400" b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“Etude </a:t>
            </a:r>
            <a:r>
              <a:rPr lang="en-GB" sz="2400" b="1" i="1" spc="-15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d’impact</a:t>
            </a:r>
            <a:r>
              <a:rPr lang="en-GB" sz="2400" b="1" i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</a:p>
          <a:p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2400" b="1" i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2021-2024</a:t>
            </a:r>
            <a:endParaRPr lang="en-GB" sz="2400" b="1" i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Flag of France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74" y="-7492"/>
            <a:ext cx="1511425" cy="10076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9879" y="1977295"/>
            <a:ext cx="827443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4" indent="-285750">
              <a:buFontTx/>
              <a:buChar char="-"/>
            </a:pP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efine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common methodology integrating both French and Swiss 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requirements.</a:t>
            </a:r>
          </a:p>
          <a:p>
            <a:pPr marL="322324" indent="-285750">
              <a:buFontTx/>
              <a:buChar char="-"/>
            </a:pPr>
            <a:endParaRPr lang="en-US" sz="1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EIS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pre-study. 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state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surrounding 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environment.</a:t>
            </a:r>
          </a:p>
          <a:p>
            <a:pPr marL="322324" indent="-285750">
              <a:buFontTx/>
              <a:buChar char="-"/>
            </a:pPr>
            <a:endParaRPr lang="en-US" sz="1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EIS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(impact on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water, air, fauna, flora, excavation material etc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…). Recommendations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mitigation / </a:t>
            </a: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compensation.</a:t>
            </a:r>
          </a:p>
          <a:p>
            <a:pPr marL="322324" indent="-285750">
              <a:buFontTx/>
              <a:buChar char="-"/>
            </a:pPr>
            <a:endParaRPr lang="en-US" sz="1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US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submitted to the French </a:t>
            </a:r>
            <a:r>
              <a:rPr lang="en-US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sz="20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Autorité</a:t>
            </a:r>
            <a:r>
              <a:rPr lang="en-US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environnementale</a:t>
            </a:r>
            <a:r>
              <a:rPr lang="en-US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US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(AE) / </a:t>
            </a:r>
            <a:r>
              <a:rPr lang="en-US" sz="20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Préfet</a:t>
            </a:r>
            <a:r>
              <a:rPr lang="en-US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region </a:t>
            </a:r>
            <a:r>
              <a:rPr lang="en-US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ARA.</a:t>
            </a:r>
            <a:endParaRPr lang="en-US" sz="2000" i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Environment PNG Transparent Images | PNG All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6125" y="4366417"/>
            <a:ext cx="1902488" cy="190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760" y="320979"/>
            <a:ext cx="7255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 to the independent public body CNDP </a:t>
            </a:r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“Commission </a:t>
            </a:r>
            <a:r>
              <a:rPr lang="en-GB" sz="2400" b="1" i="1" spc="-15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nationale</a:t>
            </a:r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 </a:t>
            </a:r>
            <a:r>
              <a:rPr lang="en-GB" sz="2400" b="1" i="1" spc="-15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débat</a:t>
            </a:r>
            <a:r>
              <a:rPr lang="en-GB" sz="2400" b="1" i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public” </a:t>
            </a:r>
          </a:p>
        </p:txBody>
      </p:sp>
      <p:pic>
        <p:nvPicPr>
          <p:cNvPr id="5" name="Picture 4" descr="Flag of France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74" y="-7492"/>
            <a:ext cx="1511425" cy="10076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4761" y="1687700"/>
            <a:ext cx="81220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4"/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CNDP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created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1995. Administrative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independent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authority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since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2002.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Obligatory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referal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new </a:t>
            </a:r>
            <a:r>
              <a:rPr lang="fr-CH" sz="2000" b="1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</a:t>
            </a:r>
            <a:r>
              <a:rPr lang="fr-CH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300 million €.</a:t>
            </a:r>
            <a:endParaRPr lang="en-GB" sz="20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main characteristics, socio-economic aspects, cost, environmental and territorial impacts, sites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localization.</a:t>
            </a:r>
          </a:p>
          <a:p>
            <a:pPr marL="36574"/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fr-CH" sz="20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Appointment</a:t>
            </a:r>
            <a:r>
              <a:rPr lang="fr-CH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CNDP </a:t>
            </a:r>
            <a:r>
              <a:rPr lang="fr-CH" sz="20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mandated</a:t>
            </a:r>
            <a:r>
              <a:rPr lang="fr-CH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fr-CH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Commissaires enquêteurs</a:t>
            </a:r>
            <a:r>
              <a:rPr lang="fr-CH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debates: preliminary public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debates in 2022-2023;</a:t>
            </a:r>
            <a:r>
              <a:rPr lang="en-GB" sz="2000" baseline="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official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CNDP led public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debate in 2024</a:t>
            </a:r>
          </a:p>
          <a:p>
            <a:pPr marL="322324" indent="-285750">
              <a:buFontTx/>
              <a:buChar char="-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CNDP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recommendations to the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manager / alternative solutions – modifications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proposals in 2025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95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4761" y="538460"/>
            <a:ext cx="7255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GB" sz="24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 for land acquisition and </a:t>
            </a:r>
            <a:r>
              <a:rPr lang="en-GB" sz="2400" b="1" spc="-15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</a:t>
            </a:r>
            <a:endParaRPr lang="en-GB" sz="2400" b="1" spc="-1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 descr="Flag of France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574" y="-7492"/>
            <a:ext cx="1511425" cy="10076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4761" y="1546077"/>
            <a:ext cx="8122040" cy="4116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4" indent="-285750">
              <a:buFontTx/>
              <a:buChar char="-"/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Optimization of surface sites in coordination with French </a:t>
            </a: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Préfecture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land freezing in 2020-2024 (“zones </a:t>
            </a: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d’aménagement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différé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”).</a:t>
            </a:r>
          </a:p>
          <a:p>
            <a:pPr marL="36574"/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2324" indent="-285750">
              <a:buFontTx/>
              <a:buChar char="-"/>
            </a:pP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Preparation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</a:t>
            </a:r>
            <a:r>
              <a:rPr lang="en-GB" sz="18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800" b="1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Déclaration</a:t>
            </a:r>
            <a:r>
              <a:rPr lang="en-GB" sz="18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d’utilité</a:t>
            </a:r>
            <a:r>
              <a:rPr lang="en-GB" sz="18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800" b="1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publique</a:t>
            </a:r>
            <a:r>
              <a:rPr lang="en-GB" sz="18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the French </a:t>
            </a:r>
            <a:r>
              <a:rPr lang="en-GB" sz="1800" b="1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Préfecture</a:t>
            </a:r>
            <a:r>
              <a:rPr lang="en-GB" sz="1800" b="1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800" b="1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Région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Administrative procedure enabling the French State to expropriate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land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underground owners on behalf of a “public interest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”.</a:t>
            </a:r>
          </a:p>
          <a:p>
            <a:pPr marL="322324" indent="-285750">
              <a:buFontTx/>
              <a:buChar char="-"/>
            </a:pPr>
            <a:endParaRPr lang="en-GB" sz="105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US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 contains</a:t>
            </a:r>
            <a:r>
              <a:rPr lang="en-US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379474" indent="-342900">
              <a:buFont typeface="+mj-lt"/>
              <a:buAutoNum type="arabicParenR"/>
            </a:pPr>
            <a:r>
              <a:rPr lang="en-GB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</a:t>
            </a:r>
            <a:r>
              <a:rPr lang="en-GB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construction manager		</a:t>
            </a:r>
            <a:r>
              <a:rPr lang="en-GB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4) DUP decree by PM (after 2026)</a:t>
            </a:r>
            <a:endParaRPr lang="en-GB" sz="15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+mj-lt"/>
              <a:buAutoNum type="arabicParenR"/>
            </a:pPr>
            <a:r>
              <a:rPr lang="en-GB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Setting of a public land agency 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opérateur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foncier</a:t>
            </a:r>
            <a:r>
              <a:rPr lang="en-GB" sz="15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	</a:t>
            </a:r>
            <a:r>
              <a:rPr lang="en-GB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Decisions - expropriation judge</a:t>
            </a:r>
            <a:endParaRPr lang="en-GB" sz="15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+mj-lt"/>
              <a:buAutoNum type="arabicParenR"/>
            </a:pPr>
            <a:r>
              <a:rPr lang="en-GB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Public inquiries 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Enquêtes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publiques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</a:t>
            </a:r>
            <a:r>
              <a:rPr lang="en-GB" sz="15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Enquêtes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parcellaires</a:t>
            </a:r>
            <a:r>
              <a:rPr lang="en-GB" sz="15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GB" sz="15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5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(surface + underground)</a:t>
            </a:r>
            <a:endParaRPr lang="en-GB" sz="15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17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Preparation of possible special law “</a:t>
            </a:r>
            <a:r>
              <a:rPr lang="en-GB" sz="18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Procédure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unique” for adoption by the French Parliament. Would cover all aspects.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75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2" y="443926"/>
            <a:ext cx="76113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spc="-15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Host State SWITZERLAND: a federal State</a:t>
            </a:r>
          </a:p>
        </p:txBody>
      </p:sp>
      <p:pic>
        <p:nvPicPr>
          <p:cNvPr id="5" name="Picture 4" descr="File:Flag of Switzerland.svg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5299" y="0"/>
            <a:ext cx="1028701" cy="10287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2" y="1402666"/>
            <a:ext cx="815557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CERN: 2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of interlocutors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2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intertwined legal frameworks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Swiss Federal State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(Foreign Affairs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Federal Department DFAE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in coordination with Research </a:t>
            </a:r>
            <a:r>
              <a:rPr lang="en-GB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SERI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competent for federal regulation and overall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policies. DFAE present in Bern and Geneva (“</a:t>
            </a:r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”).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Elected Cantonal </a:t>
            </a:r>
            <a:r>
              <a:rPr lang="en-GB" sz="2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 of Geneva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(Cantonal Office DT </a:t>
            </a:r>
            <a:r>
              <a:rPr lang="en-GB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“Département du </a:t>
            </a:r>
            <a:r>
              <a:rPr lang="en-GB" sz="2000" i="1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Territoire</a:t>
            </a:r>
            <a:r>
              <a:rPr lang="en-GB" sz="2000" i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competent for cantonal environment and cantonal urban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planning + Elected </a:t>
            </a:r>
            <a:r>
              <a:rPr lang="en-GB" sz="20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Municipalities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important legal p</a:t>
            </a:r>
            <a:r>
              <a:rPr lang="fr-CH" sz="20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owers</a:t>
            </a:r>
            <a:r>
              <a:rPr lang="fr-CH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1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r>
              <a:rPr lang="en-GB" sz="2000" i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2020-2026: main administrative tasks identified with the Swiss Confederation and Canton - to be completed before the start of any construction phase =&gt;</a:t>
            </a:r>
          </a:p>
          <a:p>
            <a:pPr marL="379474" indent="-342900">
              <a:buFont typeface="Arial" panose="020B0604020202020204" pitchFamily="34" charset="0"/>
              <a:buChar char="•"/>
            </a:pPr>
            <a:endParaRPr 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4"/>
            <a:endParaRPr lang="en-GB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99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</TotalTime>
  <Words>963</Words>
  <Application>Microsoft Office PowerPoint</Application>
  <PresentationFormat>On-screen Show (4:3)</PresentationFormat>
  <Paragraphs>134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游ゴシック</vt:lpstr>
      <vt:lpstr>Arial</vt:lpstr>
      <vt:lpstr>Calibri</vt:lpstr>
      <vt:lpstr>Univers LT Std 45 Light</vt:lpstr>
      <vt:lpstr>Wingdings</vt:lpstr>
      <vt:lpstr>Office Theme</vt:lpstr>
      <vt:lpstr>PowerPoint Presentation</vt:lpstr>
      <vt:lpstr>Institutional challenge</vt:lpstr>
      <vt:lpstr>Environmental challenge</vt:lpstr>
      <vt:lpstr>Timeframe challenge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Kazuki Koizumi</dc:creator>
  <cp:lastModifiedBy>Olivier Martin</cp:lastModifiedBy>
  <cp:revision>59</cp:revision>
  <cp:lastPrinted>2019-06-21T08:19:51Z</cp:lastPrinted>
  <dcterms:created xsi:type="dcterms:W3CDTF">2019-06-18T07:42:03Z</dcterms:created>
  <dcterms:modified xsi:type="dcterms:W3CDTF">2019-06-26T12:51:04Z</dcterms:modified>
</cp:coreProperties>
</file>