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70" r:id="rId4"/>
    <p:sldId id="303" r:id="rId5"/>
    <p:sldId id="336" r:id="rId6"/>
    <p:sldId id="271" r:id="rId7"/>
    <p:sldId id="262" r:id="rId8"/>
    <p:sldId id="275" r:id="rId9"/>
    <p:sldId id="277" r:id="rId10"/>
    <p:sldId id="304" r:id="rId11"/>
    <p:sldId id="301" r:id="rId12"/>
    <p:sldId id="295" r:id="rId13"/>
    <p:sldId id="296" r:id="rId14"/>
    <p:sldId id="299" r:id="rId15"/>
    <p:sldId id="326" r:id="rId16"/>
    <p:sldId id="305" r:id="rId17"/>
    <p:sldId id="327" r:id="rId18"/>
    <p:sldId id="292" r:id="rId19"/>
    <p:sldId id="334" r:id="rId20"/>
    <p:sldId id="307" r:id="rId21"/>
    <p:sldId id="310" r:id="rId22"/>
    <p:sldId id="325" r:id="rId23"/>
    <p:sldId id="329" r:id="rId24"/>
    <p:sldId id="311" r:id="rId25"/>
    <p:sldId id="335" r:id="rId26"/>
    <p:sldId id="328" r:id="rId27"/>
    <p:sldId id="314" r:id="rId28"/>
    <p:sldId id="258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8217"/>
    <a:srgbClr val="228B22"/>
    <a:srgbClr val="FF4500"/>
    <a:srgbClr val="9BCE33"/>
    <a:srgbClr val="4169E1"/>
    <a:srgbClr val="355FDF"/>
    <a:srgbClr val="96CB2B"/>
    <a:srgbClr val="9ACD32"/>
    <a:srgbClr val="E010B0"/>
    <a:srgbClr val="3D88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88" autoAdjust="0"/>
  </p:normalViewPr>
  <p:slideViewPr>
    <p:cSldViewPr snapToGrid="0">
      <p:cViewPr varScale="1">
        <p:scale>
          <a:sx n="86" d="100"/>
          <a:sy n="86" d="100"/>
        </p:scale>
        <p:origin x="-1344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87FA0-EFD9-4772-8503-B5C7F5D3315A}" type="datetimeFigureOut">
              <a:rPr lang="en-GB" smtClean="0"/>
              <a:t>27/06/2019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E0D84-7ED2-47D3-AD28-C552708DD5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982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power = 1.64 # </a:t>
            </a:r>
            <a:r>
              <a:rPr lang="en-GB" dirty="0" err="1" smtClean="0"/>
              <a:t>mW</a:t>
            </a:r>
            <a:r>
              <a:rPr lang="en-GB" dirty="0" smtClean="0"/>
              <a:t>/cm^3</a:t>
            </a:r>
          </a:p>
          <a:p>
            <a:r>
              <a:rPr lang="en-GB" dirty="0" smtClean="0"/>
              <a:t>density = 7.954 #g/cm^3</a:t>
            </a:r>
          </a:p>
          <a:p>
            <a:r>
              <a:rPr lang="en-GB" dirty="0" err="1" smtClean="0"/>
              <a:t>densityKg</a:t>
            </a:r>
            <a:r>
              <a:rPr lang="en-GB" dirty="0" smtClean="0"/>
              <a:t> = density/1000</a:t>
            </a:r>
          </a:p>
          <a:p>
            <a:r>
              <a:rPr lang="en-GB" dirty="0" err="1" smtClean="0"/>
              <a:t>timeScale</a:t>
            </a:r>
            <a:r>
              <a:rPr lang="en-GB" dirty="0" smtClean="0"/>
              <a:t> = 1e7 # seconds</a:t>
            </a:r>
          </a:p>
          <a:p>
            <a:r>
              <a:rPr lang="en-GB" dirty="0" smtClean="0"/>
              <a:t>dose = power/</a:t>
            </a:r>
            <a:r>
              <a:rPr lang="en-GB" dirty="0" err="1" smtClean="0"/>
              <a:t>densityKg</a:t>
            </a:r>
            <a:r>
              <a:rPr lang="en-GB" dirty="0" smtClean="0"/>
              <a:t> * </a:t>
            </a:r>
            <a:r>
              <a:rPr lang="en-GB" dirty="0" err="1" smtClean="0"/>
              <a:t>timeScale</a:t>
            </a:r>
            <a:endParaRPr lang="en-GB" dirty="0" smtClean="0"/>
          </a:p>
          <a:p>
            <a:r>
              <a:rPr lang="en-GB" dirty="0" smtClean="0"/>
              <a:t>print dose/1e6, "</a:t>
            </a:r>
            <a:r>
              <a:rPr lang="en-GB" dirty="0" err="1" smtClean="0"/>
              <a:t>MGy</a:t>
            </a:r>
            <a:r>
              <a:rPr lang="en-GB" dirty="0" smtClean="0"/>
              <a:t> y-1"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E0D84-7ED2-47D3-AD28-C552708DD51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793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60" b="21560"/>
          <a:stretch/>
        </p:blipFill>
        <p:spPr>
          <a:xfrm>
            <a:off x="145925" y="3008654"/>
            <a:ext cx="8829633" cy="317389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0" y="-100870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Secondary Trajectories </a:t>
            </a:r>
            <a:endParaRPr lang="en-GB" dirty="0"/>
          </a:p>
        </p:txBody>
      </p:sp>
      <p:sp>
        <p:nvSpPr>
          <p:cNvPr id="47" name="Rectangle 46"/>
          <p:cNvSpPr/>
          <p:nvPr/>
        </p:nvSpPr>
        <p:spPr>
          <a:xfrm>
            <a:off x="370773" y="5853904"/>
            <a:ext cx="1960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xAxis</a:t>
            </a:r>
            <a:r>
              <a:rPr lang="en-GB" dirty="0" smtClean="0">
                <a:solidFill>
                  <a:schemeClr val="bg1"/>
                </a:solidFill>
              </a:rPr>
              <a:t> = 0.1*</a:t>
            </a:r>
            <a:r>
              <a:rPr lang="en-GB" dirty="0" err="1" smtClean="0">
                <a:solidFill>
                  <a:schemeClr val="bg1"/>
                </a:solidFill>
              </a:rPr>
              <a:t>zAxis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38149" y="3929754"/>
            <a:ext cx="1857375" cy="585095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2295524" y="3923155"/>
            <a:ext cx="6736876" cy="2115415"/>
            <a:chOff x="2295524" y="3923155"/>
            <a:chExt cx="6736876" cy="2115415"/>
          </a:xfrm>
        </p:grpSpPr>
        <p:grpSp>
          <p:nvGrpSpPr>
            <p:cNvPr id="51" name="Group 50"/>
            <p:cNvGrpSpPr/>
            <p:nvPr/>
          </p:nvGrpSpPr>
          <p:grpSpPr>
            <a:xfrm>
              <a:off x="2556414" y="3923156"/>
              <a:ext cx="6475986" cy="2115414"/>
              <a:chOff x="2556414" y="3923156"/>
              <a:chExt cx="6475986" cy="2115414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76" t="28894" b="23221"/>
              <a:stretch/>
            </p:blipFill>
            <p:spPr>
              <a:xfrm>
                <a:off x="2556414" y="3923156"/>
                <a:ext cx="6475986" cy="2115414"/>
              </a:xfrm>
              <a:prstGeom prst="rect">
                <a:avLst/>
              </a:prstGeom>
            </p:spPr>
          </p:pic>
          <p:sp>
            <p:nvSpPr>
              <p:cNvPr id="49" name="Rectangle 48"/>
              <p:cNvSpPr/>
              <p:nvPr/>
            </p:nvSpPr>
            <p:spPr>
              <a:xfrm>
                <a:off x="3948610" y="4051118"/>
                <a:ext cx="6591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MB1</a:t>
                </a:r>
                <a:endParaRPr lang="en-GB" dirty="0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6132506" y="4099244"/>
                <a:ext cx="65915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 smtClean="0"/>
                  <a:t>MB2</a:t>
                </a:r>
                <a:endParaRPr lang="en-GB" dirty="0"/>
              </a:p>
            </p:txBody>
          </p:sp>
        </p:grpSp>
        <p:cxnSp>
          <p:nvCxnSpPr>
            <p:cNvPr id="57" name="Straight Connector 56"/>
            <p:cNvCxnSpPr/>
            <p:nvPr/>
          </p:nvCxnSpPr>
          <p:spPr>
            <a:xfrm>
              <a:off x="2295525" y="3923156"/>
              <a:ext cx="260889" cy="1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>
              <a:off x="2295524" y="4514849"/>
              <a:ext cx="260890" cy="1504207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2556414" y="3923155"/>
              <a:ext cx="6475986" cy="2115415"/>
            </a:xfrm>
            <a:prstGeom prst="rect">
              <a:avLst/>
            </a:prstGeom>
            <a:noFill/>
            <a:ln w="28575">
              <a:solidFill>
                <a:srgbClr val="92D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2" name="Rectangle 71"/>
          <p:cNvSpPr/>
          <p:nvPr/>
        </p:nvSpPr>
        <p:spPr>
          <a:xfrm>
            <a:off x="2545152" y="4965700"/>
            <a:ext cx="4505353" cy="23256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962645" y="1095959"/>
            <a:ext cx="7828260" cy="3884903"/>
            <a:chOff x="794853" y="552495"/>
            <a:chExt cx="7828260" cy="3884903"/>
          </a:xfrm>
        </p:grpSpPr>
        <p:cxnSp>
          <p:nvCxnSpPr>
            <p:cNvPr id="73" name="Straight Connector 72"/>
            <p:cNvCxnSpPr/>
            <p:nvPr/>
          </p:nvCxnSpPr>
          <p:spPr>
            <a:xfrm>
              <a:off x="794853" y="3002057"/>
              <a:ext cx="1593769" cy="1420179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H="1">
              <a:off x="6882713" y="3015251"/>
              <a:ext cx="1740400" cy="1422147"/>
            </a:xfrm>
            <a:prstGeom prst="line">
              <a:avLst/>
            </a:prstGeom>
            <a:ln w="28575">
              <a:solidFill>
                <a:srgbClr val="FFFF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0" name="Rectangle 79"/>
            <p:cNvSpPr/>
            <p:nvPr/>
          </p:nvSpPr>
          <p:spPr>
            <a:xfrm>
              <a:off x="794853" y="627346"/>
              <a:ext cx="7828259" cy="2381307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012457" y="2639323"/>
              <a:ext cx="208903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xAxis</a:t>
              </a:r>
              <a:r>
                <a:rPr lang="en-GB" dirty="0" smtClean="0">
                  <a:solidFill>
                    <a:schemeClr val="bg1"/>
                  </a:solidFill>
                </a:rPr>
                <a:t> = 0.01*</a:t>
              </a:r>
              <a:r>
                <a:rPr lang="en-GB" dirty="0" err="1">
                  <a:solidFill>
                    <a:schemeClr val="bg1"/>
                  </a:solidFill>
                </a:rPr>
                <a:t>z</a:t>
              </a:r>
              <a:r>
                <a:rPr lang="en-GB" dirty="0" err="1" smtClean="0">
                  <a:solidFill>
                    <a:schemeClr val="bg1"/>
                  </a:solidFill>
                </a:rPr>
                <a:t>Axis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717806" y="560115"/>
              <a:ext cx="6591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MB1</a:t>
              </a:r>
              <a:endParaRPr lang="en-GB" dirty="0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7366109" y="552495"/>
              <a:ext cx="6591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/>
                <a:t>MB2</a:t>
              </a:r>
              <a:endParaRPr lang="en-GB" dirty="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" t="24053" r="1332" b="21398"/>
            <a:stretch/>
          </p:blipFill>
          <p:spPr>
            <a:xfrm>
              <a:off x="810125" y="637930"/>
              <a:ext cx="7780421" cy="2337881"/>
            </a:xfrm>
            <a:prstGeom prst="rect">
              <a:avLst/>
            </a:prstGeom>
          </p:spPr>
        </p:pic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5622322" y="3020378"/>
            <a:ext cx="3162098" cy="77650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None/>
            </a:pPr>
            <a:r>
              <a:rPr lang="en-GB" sz="1800" dirty="0" smtClean="0">
                <a:solidFill>
                  <a:schemeClr val="bg1"/>
                </a:solidFill>
              </a:rPr>
              <a:t>Top View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180899" y="3181589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xAxis</a:t>
            </a:r>
            <a:r>
              <a:rPr lang="en-GB" dirty="0" smtClean="0">
                <a:solidFill>
                  <a:schemeClr val="bg1"/>
                </a:solidFill>
              </a:rPr>
              <a:t> = 0.01*</a:t>
            </a:r>
            <a:r>
              <a:rPr lang="en-GB" dirty="0" err="1">
                <a:solidFill>
                  <a:schemeClr val="bg1"/>
                </a:solidFill>
              </a:rPr>
              <a:t>z</a:t>
            </a:r>
            <a:r>
              <a:rPr lang="en-GB" dirty="0" err="1" smtClean="0">
                <a:solidFill>
                  <a:schemeClr val="bg1"/>
                </a:solidFill>
              </a:rPr>
              <a:t>Axis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86248" y="1102381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MB1</a:t>
            </a:r>
            <a:endParaRPr lang="en-GB" dirty="0"/>
          </a:p>
        </p:txBody>
      </p:sp>
      <p:sp>
        <p:nvSpPr>
          <p:cNvPr id="31" name="Rectangle 30"/>
          <p:cNvSpPr/>
          <p:nvPr/>
        </p:nvSpPr>
        <p:spPr>
          <a:xfrm>
            <a:off x="7534551" y="1094761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MB2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4693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2" grpId="0" animBg="1"/>
      <p:bldP spid="28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0" y="-100870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Secondary Trajectories 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08" b="2939"/>
          <a:stretch/>
        </p:blipFill>
        <p:spPr>
          <a:xfrm>
            <a:off x="710" y="3381850"/>
            <a:ext cx="9051850" cy="24653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53" b="20157"/>
          <a:stretch/>
        </p:blipFill>
        <p:spPr>
          <a:xfrm>
            <a:off x="963295" y="1183917"/>
            <a:ext cx="7900910" cy="239106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019810" y="1839917"/>
            <a:ext cx="5682711" cy="2576716"/>
            <a:chOff x="1019810" y="1839917"/>
            <a:chExt cx="5682711" cy="2576716"/>
          </a:xfrm>
        </p:grpSpPr>
        <p:cxnSp>
          <p:nvCxnSpPr>
            <p:cNvPr id="43" name="Straight Arrow Connector 42"/>
            <p:cNvCxnSpPr/>
            <p:nvPr/>
          </p:nvCxnSpPr>
          <p:spPr>
            <a:xfrm>
              <a:off x="1019810" y="4379392"/>
              <a:ext cx="4823460" cy="0"/>
            </a:xfrm>
            <a:prstGeom prst="straightConnector1">
              <a:avLst/>
            </a:prstGeom>
            <a:ln w="15875">
              <a:solidFill>
                <a:srgbClr val="7030A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1458595" y="4047301"/>
              <a:ext cx="308680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smtClean="0">
                  <a:solidFill>
                    <a:srgbClr val="7030A0"/>
                  </a:solidFill>
                </a:rPr>
                <a:t>Neutral particles</a:t>
              </a:r>
              <a:endParaRPr lang="en-GB" dirty="0">
                <a:solidFill>
                  <a:srgbClr val="7030A0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1069975" y="1958332"/>
              <a:ext cx="4930140" cy="0"/>
            </a:xfrm>
            <a:prstGeom prst="straightConnector1">
              <a:avLst/>
            </a:prstGeom>
            <a:ln w="15875">
              <a:solidFill>
                <a:srgbClr val="7030A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1069975" y="1839917"/>
              <a:ext cx="4399915" cy="118418"/>
            </a:xfrm>
            <a:prstGeom prst="straightConnector1">
              <a:avLst/>
            </a:prstGeom>
            <a:ln w="15875">
              <a:solidFill>
                <a:srgbClr val="7030A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1069975" y="1958332"/>
              <a:ext cx="5632546" cy="132589"/>
            </a:xfrm>
            <a:prstGeom prst="straightConnector1">
              <a:avLst/>
            </a:prstGeom>
            <a:ln w="15875">
              <a:solidFill>
                <a:srgbClr val="7030A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8" name="Rectangle 47"/>
          <p:cNvSpPr/>
          <p:nvPr/>
        </p:nvSpPr>
        <p:spPr>
          <a:xfrm>
            <a:off x="1180899" y="3181589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xAxis</a:t>
            </a:r>
            <a:r>
              <a:rPr lang="en-GB" dirty="0" smtClean="0">
                <a:solidFill>
                  <a:schemeClr val="bg1"/>
                </a:solidFill>
              </a:rPr>
              <a:t> = 0.01*</a:t>
            </a:r>
            <a:r>
              <a:rPr lang="en-GB" dirty="0" err="1">
                <a:solidFill>
                  <a:schemeClr val="bg1"/>
                </a:solidFill>
              </a:rPr>
              <a:t>z</a:t>
            </a:r>
            <a:r>
              <a:rPr lang="en-GB" dirty="0" err="1" smtClean="0">
                <a:solidFill>
                  <a:schemeClr val="bg1"/>
                </a:solidFill>
              </a:rPr>
              <a:t>Axis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886248" y="1102381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MB1</a:t>
            </a:r>
            <a:endParaRPr lang="en-GB" dirty="0"/>
          </a:p>
        </p:txBody>
      </p:sp>
      <p:sp>
        <p:nvSpPr>
          <p:cNvPr id="45" name="Rectangle 44"/>
          <p:cNvSpPr/>
          <p:nvPr/>
        </p:nvSpPr>
        <p:spPr>
          <a:xfrm>
            <a:off x="7534551" y="1094761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MB2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299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3316297"/>
            <a:ext cx="8750094" cy="2804160"/>
            <a:chOff x="0" y="3316297"/>
            <a:chExt cx="8750094" cy="2804160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3316297"/>
              <a:ext cx="8750094" cy="2804160"/>
              <a:chOff x="0" y="3316297"/>
              <a:chExt cx="8750094" cy="280416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3445837"/>
                <a:ext cx="8750094" cy="2430582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7987" r="96350" b="24452"/>
              <a:stretch/>
            </p:blipFill>
            <p:spPr>
              <a:xfrm>
                <a:off x="0" y="3316297"/>
                <a:ext cx="320040" cy="2804160"/>
              </a:xfrm>
              <a:prstGeom prst="rect">
                <a:avLst/>
              </a:prstGeom>
            </p:spPr>
          </p:pic>
        </p:grpSp>
        <p:sp>
          <p:nvSpPr>
            <p:cNvPr id="31" name="Oval 30"/>
            <p:cNvSpPr/>
            <p:nvPr/>
          </p:nvSpPr>
          <p:spPr>
            <a:xfrm>
              <a:off x="7908880" y="4036104"/>
              <a:ext cx="152374" cy="152374"/>
            </a:xfrm>
            <a:prstGeom prst="ellipse">
              <a:avLst/>
            </a:prstGeom>
            <a:solidFill>
              <a:srgbClr val="FF45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>
            <a:xfrm>
              <a:off x="7908880" y="4218888"/>
              <a:ext cx="152374" cy="152374"/>
            </a:xfrm>
            <a:prstGeom prst="ellipse">
              <a:avLst/>
            </a:prstGeom>
            <a:solidFill>
              <a:srgbClr val="228B2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0" y="-100870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Secondary Trajectories 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4215826" y="3566318"/>
            <a:ext cx="45531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Split into inner- and outer- ring scoring 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53" b="20157"/>
          <a:stretch/>
        </p:blipFill>
        <p:spPr>
          <a:xfrm>
            <a:off x="963295" y="1183917"/>
            <a:ext cx="7900910" cy="2391065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>
            <a:off x="1069975" y="1958332"/>
            <a:ext cx="4930140" cy="0"/>
          </a:xfrm>
          <a:prstGeom prst="straightConnector1">
            <a:avLst/>
          </a:prstGeom>
          <a:ln w="15875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1069975" y="1839917"/>
            <a:ext cx="4399915" cy="118418"/>
          </a:xfrm>
          <a:prstGeom prst="straightConnector1">
            <a:avLst/>
          </a:prstGeom>
          <a:ln w="15875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069975" y="1958332"/>
            <a:ext cx="5632546" cy="132589"/>
          </a:xfrm>
          <a:prstGeom prst="straightConnector1">
            <a:avLst/>
          </a:prstGeom>
          <a:ln w="15875">
            <a:solidFill>
              <a:srgbClr val="7030A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1180899" y="3181589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xAxis</a:t>
            </a:r>
            <a:r>
              <a:rPr lang="en-GB" dirty="0" smtClean="0">
                <a:solidFill>
                  <a:schemeClr val="bg1"/>
                </a:solidFill>
              </a:rPr>
              <a:t> = 0.01*</a:t>
            </a:r>
            <a:r>
              <a:rPr lang="en-GB" dirty="0" err="1">
                <a:solidFill>
                  <a:schemeClr val="bg1"/>
                </a:solidFill>
              </a:rPr>
              <a:t>z</a:t>
            </a:r>
            <a:r>
              <a:rPr lang="en-GB" dirty="0" err="1" smtClean="0">
                <a:solidFill>
                  <a:schemeClr val="bg1"/>
                </a:solidFill>
              </a:rPr>
              <a:t>Axis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886248" y="1102381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MB1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7534551" y="1094761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MB2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-2610035" y="1437853"/>
            <a:ext cx="2539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>
                <a:solidFill>
                  <a:srgbClr val="FF0000"/>
                </a:solidFill>
              </a:rPr>
              <a:t>Positive x towards outside of ring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842814" y="1183917"/>
            <a:ext cx="0" cy="784875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692773" y="839573"/>
            <a:ext cx="300082" cy="369332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ysClr val="windowText" lastClr="000000"/>
                </a:solidFill>
              </a:rPr>
              <a:t>x</a:t>
            </a:r>
            <a:endParaRPr lang="en-GB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47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60020" y="1021080"/>
            <a:ext cx="8769096" cy="4871720"/>
            <a:chOff x="160020" y="1021080"/>
            <a:chExt cx="8769096" cy="487172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" y="1021080"/>
              <a:ext cx="8769096" cy="4871720"/>
            </a:xfrm>
            <a:prstGeom prst="rect">
              <a:avLst/>
            </a:prstGeom>
          </p:spPr>
        </p:pic>
        <p:sp>
          <p:nvSpPr>
            <p:cNvPr id="47" name="Oval 46"/>
            <p:cNvSpPr/>
            <p:nvPr/>
          </p:nvSpPr>
          <p:spPr>
            <a:xfrm>
              <a:off x="8074480" y="1227621"/>
              <a:ext cx="152374" cy="152374"/>
            </a:xfrm>
            <a:prstGeom prst="ellipse">
              <a:avLst/>
            </a:prstGeom>
            <a:solidFill>
              <a:srgbClr val="FF45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8074480" y="1410405"/>
              <a:ext cx="152374" cy="152374"/>
            </a:xfrm>
            <a:prstGeom prst="ellipse">
              <a:avLst/>
            </a:prstGeom>
            <a:solidFill>
              <a:srgbClr val="228B2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0" y="-100870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Secondary Trajectories 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152400" y="778472"/>
            <a:ext cx="8593987" cy="415584"/>
            <a:chOff x="152400" y="778472"/>
            <a:chExt cx="8593987" cy="415584"/>
          </a:xfrm>
        </p:grpSpPr>
        <p:sp>
          <p:nvSpPr>
            <p:cNvPr id="17" name="Rectangle 16"/>
            <p:cNvSpPr/>
            <p:nvPr/>
          </p:nvSpPr>
          <p:spPr>
            <a:xfrm>
              <a:off x="1043940" y="866396"/>
              <a:ext cx="1066800" cy="3276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75000"/>
                  </a:schemeClr>
                </a:gs>
              </a:gsLst>
              <a:lin ang="54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D1</a:t>
              </a:r>
              <a:endParaRPr lang="en-GB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209800" y="865300"/>
              <a:ext cx="1066800" cy="3276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75000"/>
                  </a:schemeClr>
                </a:gs>
              </a:gsLst>
              <a:lin ang="54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D2</a:t>
              </a:r>
              <a:endParaRPr lang="en-GB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360420" y="866396"/>
              <a:ext cx="1066800" cy="3276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75000"/>
                  </a:schemeClr>
                </a:gs>
              </a:gsLst>
              <a:lin ang="54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D3</a:t>
              </a:r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518660" y="866396"/>
              <a:ext cx="1066800" cy="3276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75000"/>
                  </a:schemeClr>
                </a:gs>
              </a:gsLst>
              <a:lin ang="54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D4</a:t>
              </a:r>
              <a:endParaRPr lang="en-GB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676900" y="866396"/>
              <a:ext cx="1066800" cy="3276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75000"/>
                  </a:schemeClr>
                </a:gs>
              </a:gsLst>
              <a:lin ang="54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D5</a:t>
              </a:r>
              <a:endParaRPr lang="en-GB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835140" y="866396"/>
              <a:ext cx="1066800" cy="32766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75000"/>
                  </a:schemeClr>
                </a:gs>
              </a:gsLst>
              <a:lin ang="54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D6</a:t>
              </a:r>
              <a:endParaRPr lang="en-GB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144407" y="857483"/>
              <a:ext cx="601980" cy="327660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53000">
                  <a:srgbClr val="FF0000"/>
                </a:gs>
                <a:gs pos="100000">
                  <a:srgbClr val="C00000"/>
                </a:gs>
              </a:gsLst>
              <a:lin ang="54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Q1</a:t>
              </a:r>
              <a:endParaRPr lang="en-GB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152400" y="1059413"/>
              <a:ext cx="891540" cy="0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05993" y="778472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beam</a:t>
              </a:r>
              <a:endParaRPr lang="en-GB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835140" y="2099781"/>
            <a:ext cx="1996440" cy="369332"/>
            <a:chOff x="6835140" y="2099781"/>
            <a:chExt cx="1996440" cy="369332"/>
          </a:xfrm>
        </p:grpSpPr>
        <p:cxnSp>
          <p:nvCxnSpPr>
            <p:cNvPr id="26" name="Straight Arrow Connector 25"/>
            <p:cNvCxnSpPr/>
            <p:nvPr/>
          </p:nvCxnSpPr>
          <p:spPr>
            <a:xfrm>
              <a:off x="6835140" y="2469113"/>
              <a:ext cx="1996440" cy="0"/>
            </a:xfrm>
            <a:prstGeom prst="straightConnector1">
              <a:avLst/>
            </a:prstGeom>
            <a:ln w="31750"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30"/>
            <p:cNvSpPr/>
            <p:nvPr/>
          </p:nvSpPr>
          <p:spPr>
            <a:xfrm>
              <a:off x="6835140" y="2099781"/>
              <a:ext cx="199644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dirty="0" smtClean="0"/>
                <a:t>Periodic lattice</a:t>
              </a:r>
              <a:endParaRPr lang="en-GB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3268980" y="3573780"/>
            <a:ext cx="4686300" cy="1655824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7955280" y="2932663"/>
            <a:ext cx="876300" cy="2296941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2181727" y="1451811"/>
            <a:ext cx="1087254" cy="3777794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967740" y="3573780"/>
            <a:ext cx="1213986" cy="165582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4" name="Group 33"/>
          <p:cNvGrpSpPr/>
          <p:nvPr/>
        </p:nvGrpSpPr>
        <p:grpSpPr>
          <a:xfrm>
            <a:off x="838200" y="2099781"/>
            <a:ext cx="1996440" cy="369332"/>
            <a:chOff x="6835140" y="2099781"/>
            <a:chExt cx="1996440" cy="369332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6835140" y="2469113"/>
              <a:ext cx="1996440" cy="0"/>
            </a:xfrm>
            <a:prstGeom prst="straightConnector1">
              <a:avLst/>
            </a:prstGeom>
            <a:ln w="31750"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6835140" y="2099781"/>
              <a:ext cx="199644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dirty="0" smtClean="0"/>
                <a:t>Periodic lattice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62217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7" grpId="0" animBg="1"/>
      <p:bldP spid="38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60020" y="1021080"/>
            <a:ext cx="8769096" cy="4871720"/>
            <a:chOff x="160020" y="1021080"/>
            <a:chExt cx="8769096" cy="48717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" y="1021080"/>
              <a:ext cx="8769096" cy="4871720"/>
            </a:xfrm>
            <a:prstGeom prst="rect">
              <a:avLst/>
            </a:prstGeom>
          </p:spPr>
        </p:pic>
        <p:sp>
          <p:nvSpPr>
            <p:cNvPr id="36" name="Oval 35"/>
            <p:cNvSpPr/>
            <p:nvPr/>
          </p:nvSpPr>
          <p:spPr>
            <a:xfrm>
              <a:off x="8074480" y="1227621"/>
              <a:ext cx="152374" cy="152374"/>
            </a:xfrm>
            <a:prstGeom prst="ellipse">
              <a:avLst/>
            </a:prstGeom>
            <a:solidFill>
              <a:srgbClr val="FF45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8074480" y="1410405"/>
              <a:ext cx="152374" cy="152374"/>
            </a:xfrm>
            <a:prstGeom prst="ellipse">
              <a:avLst/>
            </a:prstGeom>
            <a:solidFill>
              <a:srgbClr val="228B2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0" y="-100870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Secondary Trajectories 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151527" y="933683"/>
            <a:ext cx="601980" cy="32766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3000">
                <a:srgbClr val="FF0000"/>
              </a:gs>
              <a:gs pos="100000">
                <a:srgbClr val="C00000"/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0" y="1112753"/>
            <a:ext cx="1043940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9266" y="81657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2628900" y="933683"/>
            <a:ext cx="122682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D6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5102935" y="933683"/>
            <a:ext cx="122682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D7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6518350" y="935821"/>
            <a:ext cx="122682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D8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196340" y="938487"/>
            <a:ext cx="122682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D5</a:t>
            </a:r>
            <a:endParaRPr lang="en-GB" dirty="0"/>
          </a:p>
        </p:txBody>
      </p:sp>
      <p:sp>
        <p:nvSpPr>
          <p:cNvPr id="33" name="Rectangle 32"/>
          <p:cNvSpPr/>
          <p:nvPr/>
        </p:nvSpPr>
        <p:spPr>
          <a:xfrm>
            <a:off x="4002504" y="1303124"/>
            <a:ext cx="3801979" cy="3926482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8" name="Group 37"/>
          <p:cNvGrpSpPr/>
          <p:nvPr/>
        </p:nvGrpSpPr>
        <p:grpSpPr>
          <a:xfrm>
            <a:off x="2924274" y="1919781"/>
            <a:ext cx="1996440" cy="369332"/>
            <a:chOff x="6835140" y="2099781"/>
            <a:chExt cx="1996440" cy="369332"/>
          </a:xfrm>
        </p:grpSpPr>
        <p:cxnSp>
          <p:nvCxnSpPr>
            <p:cNvPr id="39" name="Straight Arrow Connector 38"/>
            <p:cNvCxnSpPr/>
            <p:nvPr/>
          </p:nvCxnSpPr>
          <p:spPr>
            <a:xfrm>
              <a:off x="6835140" y="2469113"/>
              <a:ext cx="1996440" cy="0"/>
            </a:xfrm>
            <a:prstGeom prst="straightConnector1">
              <a:avLst/>
            </a:prstGeom>
            <a:ln w="31750"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6835140" y="2099781"/>
              <a:ext cx="199644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dirty="0" smtClean="0"/>
                <a:t>Periodic lattice</a:t>
              </a:r>
              <a:endParaRPr lang="en-GB" dirty="0"/>
            </a:p>
          </p:txBody>
        </p:sp>
      </p:grpSp>
      <p:cxnSp>
        <p:nvCxnSpPr>
          <p:cNvPr id="8" name="Straight Connector 7"/>
          <p:cNvCxnSpPr/>
          <p:nvPr/>
        </p:nvCxnSpPr>
        <p:spPr>
          <a:xfrm>
            <a:off x="4913527" y="1112753"/>
            <a:ext cx="4073" cy="429836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674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60020" y="1021080"/>
            <a:ext cx="8769096" cy="4871720"/>
            <a:chOff x="160020" y="1021080"/>
            <a:chExt cx="8769096" cy="48717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0020" y="1021080"/>
              <a:ext cx="8769096" cy="4871720"/>
            </a:xfrm>
            <a:prstGeom prst="rect">
              <a:avLst/>
            </a:prstGeom>
          </p:spPr>
        </p:pic>
        <p:sp>
          <p:nvSpPr>
            <p:cNvPr id="43" name="Oval 42"/>
            <p:cNvSpPr/>
            <p:nvPr/>
          </p:nvSpPr>
          <p:spPr>
            <a:xfrm>
              <a:off x="8074480" y="1227621"/>
              <a:ext cx="152374" cy="152374"/>
            </a:xfrm>
            <a:prstGeom prst="ellipse">
              <a:avLst/>
            </a:prstGeom>
            <a:solidFill>
              <a:srgbClr val="FF45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Oval 43"/>
            <p:cNvSpPr/>
            <p:nvPr/>
          </p:nvSpPr>
          <p:spPr>
            <a:xfrm>
              <a:off x="8074480" y="1410405"/>
              <a:ext cx="152374" cy="152374"/>
            </a:xfrm>
            <a:prstGeom prst="ellipse">
              <a:avLst/>
            </a:prstGeom>
            <a:solidFill>
              <a:srgbClr val="228B2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0" y="-100870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Secondary Trajectories </a:t>
            </a:r>
            <a:endParaRPr lang="en-GB" dirty="0"/>
          </a:p>
        </p:txBody>
      </p:sp>
      <p:grpSp>
        <p:nvGrpSpPr>
          <p:cNvPr id="41" name="Group 40"/>
          <p:cNvGrpSpPr/>
          <p:nvPr/>
        </p:nvGrpSpPr>
        <p:grpSpPr>
          <a:xfrm rot="20721576">
            <a:off x="155371" y="1323446"/>
            <a:ext cx="1043940" cy="369332"/>
            <a:chOff x="2038322" y="2508552"/>
            <a:chExt cx="1043940" cy="369332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2038322" y="2804733"/>
              <a:ext cx="1043940" cy="0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207588" y="2508552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beam</a:t>
              </a:r>
              <a:endParaRPr lang="en-GB" dirty="0"/>
            </a:p>
          </p:txBody>
        </p:sp>
      </p:grpSp>
      <p:sp>
        <p:nvSpPr>
          <p:cNvPr id="20" name="Rectangle 19"/>
          <p:cNvSpPr/>
          <p:nvPr/>
        </p:nvSpPr>
        <p:spPr>
          <a:xfrm rot="21000000">
            <a:off x="1184763" y="1156079"/>
            <a:ext cx="1226820" cy="3846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D5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 rot="282722">
            <a:off x="5042541" y="954862"/>
            <a:ext cx="1296246" cy="37973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D7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 rot="600000">
            <a:off x="6480566" y="1157380"/>
            <a:ext cx="1296246" cy="37973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D8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4108123" y="915129"/>
            <a:ext cx="655001" cy="379732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3000">
                <a:srgbClr val="FF0000"/>
              </a:gs>
              <a:gs pos="100000">
                <a:srgbClr val="C00000"/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 rot="21300000">
            <a:off x="2537155" y="954862"/>
            <a:ext cx="1296246" cy="37973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D6</a:t>
            </a:r>
            <a:endParaRPr lang="en-GB" dirty="0"/>
          </a:p>
        </p:txBody>
      </p:sp>
      <p:grpSp>
        <p:nvGrpSpPr>
          <p:cNvPr id="30" name="Group 29"/>
          <p:cNvGrpSpPr/>
          <p:nvPr/>
        </p:nvGrpSpPr>
        <p:grpSpPr>
          <a:xfrm rot="21168425">
            <a:off x="2483070" y="765837"/>
            <a:ext cx="2209802" cy="619548"/>
            <a:chOff x="-309683" y="1127323"/>
            <a:chExt cx="4185000" cy="1332323"/>
          </a:xfrm>
        </p:grpSpPr>
        <p:cxnSp>
          <p:nvCxnSpPr>
            <p:cNvPr id="35" name="Straight Arrow Connector 34"/>
            <p:cNvCxnSpPr/>
            <p:nvPr/>
          </p:nvCxnSpPr>
          <p:spPr>
            <a:xfrm rot="992654" flipV="1">
              <a:off x="-242905" y="1127323"/>
              <a:ext cx="3770913" cy="1332323"/>
            </a:xfrm>
            <a:prstGeom prst="straightConnector1">
              <a:avLst/>
            </a:prstGeom>
            <a:ln w="15875">
              <a:solidFill>
                <a:srgbClr val="7030A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endCxn id="28" idx="0"/>
            </p:cNvCxnSpPr>
            <p:nvPr/>
          </p:nvCxnSpPr>
          <p:spPr>
            <a:xfrm rot="431575" flipV="1">
              <a:off x="-309683" y="1413602"/>
              <a:ext cx="3701258" cy="662794"/>
            </a:xfrm>
            <a:prstGeom prst="straightConnector1">
              <a:avLst/>
            </a:prstGeom>
            <a:ln w="15875">
              <a:solidFill>
                <a:srgbClr val="7030A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431575" flipV="1">
              <a:off x="-309285" y="1513900"/>
              <a:ext cx="4184602" cy="592516"/>
            </a:xfrm>
            <a:prstGeom prst="straightConnector1">
              <a:avLst/>
            </a:prstGeom>
            <a:ln w="15875">
              <a:solidFill>
                <a:srgbClr val="7030A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3920225" y="1059371"/>
            <a:ext cx="3305048" cy="115230"/>
            <a:chOff x="2885268" y="3271538"/>
            <a:chExt cx="3963960" cy="247800"/>
          </a:xfrm>
        </p:grpSpPr>
        <p:cxnSp>
          <p:nvCxnSpPr>
            <p:cNvPr id="32" name="Straight Arrow Connector 31"/>
            <p:cNvCxnSpPr/>
            <p:nvPr/>
          </p:nvCxnSpPr>
          <p:spPr>
            <a:xfrm>
              <a:off x="3007966" y="3399345"/>
              <a:ext cx="3581103" cy="471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3007966" y="3271538"/>
              <a:ext cx="3399575" cy="127801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endCxn id="26" idx="0"/>
            </p:cNvCxnSpPr>
            <p:nvPr/>
          </p:nvCxnSpPr>
          <p:spPr>
            <a:xfrm>
              <a:off x="2885268" y="3389260"/>
              <a:ext cx="3963960" cy="130078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4957317" y="1080123"/>
            <a:ext cx="2204342" cy="75377"/>
            <a:chOff x="4255864" y="1540314"/>
            <a:chExt cx="3680146" cy="162096"/>
          </a:xfrm>
        </p:grpSpPr>
        <p:cxnSp>
          <p:nvCxnSpPr>
            <p:cNvPr id="38" name="Straight Arrow Connector 37"/>
            <p:cNvCxnSpPr/>
            <p:nvPr/>
          </p:nvCxnSpPr>
          <p:spPr>
            <a:xfrm flipV="1">
              <a:off x="4255864" y="1613410"/>
              <a:ext cx="3351211" cy="10554"/>
            </a:xfrm>
            <a:prstGeom prst="straightConnector1">
              <a:avLst/>
            </a:prstGeom>
            <a:ln w="15875">
              <a:solidFill>
                <a:srgbClr val="00B050">
                  <a:alpha val="72000"/>
                </a:srgb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4255864" y="1540314"/>
              <a:ext cx="3202492" cy="83653"/>
            </a:xfrm>
            <a:prstGeom prst="straightConnector1">
              <a:avLst/>
            </a:prstGeom>
            <a:ln w="15875">
              <a:solidFill>
                <a:srgbClr val="00B050">
                  <a:alpha val="72000"/>
                </a:srgb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endCxn id="26" idx="0"/>
            </p:cNvCxnSpPr>
            <p:nvPr/>
          </p:nvCxnSpPr>
          <p:spPr>
            <a:xfrm>
              <a:off x="4255864" y="1623965"/>
              <a:ext cx="3680146" cy="78445"/>
            </a:xfrm>
            <a:prstGeom prst="straightConnector1">
              <a:avLst/>
            </a:prstGeom>
            <a:ln w="15875">
              <a:solidFill>
                <a:srgbClr val="00B050">
                  <a:alpha val="72000"/>
                </a:srgb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2" name="5-Point Star 61"/>
          <p:cNvSpPr/>
          <p:nvPr/>
        </p:nvSpPr>
        <p:spPr>
          <a:xfrm rot="289395">
            <a:off x="2342059" y="1096233"/>
            <a:ext cx="263525" cy="253345"/>
          </a:xfrm>
          <a:prstGeom prst="star5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5-Point Star 62"/>
          <p:cNvSpPr/>
          <p:nvPr/>
        </p:nvSpPr>
        <p:spPr>
          <a:xfrm>
            <a:off x="3826050" y="969560"/>
            <a:ext cx="263525" cy="253345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5-Point Star 63"/>
          <p:cNvSpPr/>
          <p:nvPr/>
        </p:nvSpPr>
        <p:spPr>
          <a:xfrm>
            <a:off x="4801470" y="969560"/>
            <a:ext cx="263525" cy="253345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210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roup 93"/>
          <p:cNvGrpSpPr/>
          <p:nvPr/>
        </p:nvGrpSpPr>
        <p:grpSpPr>
          <a:xfrm>
            <a:off x="152400" y="1247358"/>
            <a:ext cx="8684054" cy="4824474"/>
            <a:chOff x="152400" y="1247358"/>
            <a:chExt cx="8684054" cy="4824474"/>
          </a:xfrm>
        </p:grpSpPr>
        <p:pic>
          <p:nvPicPr>
            <p:cNvPr id="95" name="Picture 9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1247358"/>
              <a:ext cx="8684054" cy="4824474"/>
            </a:xfrm>
            <a:prstGeom prst="rect">
              <a:avLst/>
            </a:prstGeom>
          </p:spPr>
        </p:pic>
        <p:sp>
          <p:nvSpPr>
            <p:cNvPr id="96" name="Oval 95"/>
            <p:cNvSpPr/>
            <p:nvPr/>
          </p:nvSpPr>
          <p:spPr>
            <a:xfrm>
              <a:off x="7302000" y="1444688"/>
              <a:ext cx="152374" cy="152374"/>
            </a:xfrm>
            <a:prstGeom prst="ellipse">
              <a:avLst/>
            </a:prstGeom>
            <a:solidFill>
              <a:srgbClr val="4169E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Oval 96"/>
            <p:cNvSpPr/>
            <p:nvPr/>
          </p:nvSpPr>
          <p:spPr>
            <a:xfrm>
              <a:off x="7302000" y="1630583"/>
              <a:ext cx="152374" cy="152374"/>
            </a:xfrm>
            <a:prstGeom prst="ellipse">
              <a:avLst/>
            </a:prstGeom>
            <a:solidFill>
              <a:srgbClr val="9BCE3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-8822"/>
            <a:ext cx="8226854" cy="940443"/>
          </a:xfrm>
        </p:spPr>
        <p:txBody>
          <a:bodyPr/>
          <a:lstStyle/>
          <a:p>
            <a:r>
              <a:rPr lang="en-GB" dirty="0" smtClean="0"/>
              <a:t>Energy deposition on coils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9154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D1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04978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D2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20802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D3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36626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D4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52450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D5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668274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D6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992007" y="1070843"/>
            <a:ext cx="601980" cy="32766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3000">
                <a:srgbClr val="FF0000"/>
              </a:gs>
              <a:gs pos="100000">
                <a:srgbClr val="C00000"/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0" y="1272773"/>
            <a:ext cx="891540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44066" y="1886469"/>
            <a:ext cx="1326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Comparison with</a:t>
            </a:r>
            <a:br>
              <a:rPr lang="en-GB" sz="1200" dirty="0" smtClean="0"/>
            </a:br>
            <a:r>
              <a:rPr lang="en-GB" sz="1200" dirty="0" smtClean="0"/>
              <a:t>previous study</a:t>
            </a:r>
            <a:endParaRPr lang="en-GB" sz="1200" dirty="0"/>
          </a:p>
        </p:txBody>
      </p:sp>
      <p:grpSp>
        <p:nvGrpSpPr>
          <p:cNvPr id="88" name="Group 87"/>
          <p:cNvGrpSpPr/>
          <p:nvPr/>
        </p:nvGrpSpPr>
        <p:grpSpPr>
          <a:xfrm>
            <a:off x="2848299" y="1555551"/>
            <a:ext cx="3056857" cy="3120723"/>
            <a:chOff x="2848299" y="1555551"/>
            <a:chExt cx="3056857" cy="312072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45" t="7668" r="6335"/>
            <a:stretch/>
          </p:blipFill>
          <p:spPr>
            <a:xfrm>
              <a:off x="2848299" y="1555551"/>
              <a:ext cx="2847475" cy="1835122"/>
            </a:xfrm>
            <a:prstGeom prst="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</p:pic>
        <p:cxnSp>
          <p:nvCxnSpPr>
            <p:cNvPr id="28" name="Straight Arrow Connector 27"/>
            <p:cNvCxnSpPr/>
            <p:nvPr/>
          </p:nvCxnSpPr>
          <p:spPr>
            <a:xfrm>
              <a:off x="5048361" y="3051204"/>
              <a:ext cx="750860" cy="1625070"/>
            </a:xfrm>
            <a:prstGeom prst="straightConnector1">
              <a:avLst/>
            </a:prstGeom>
            <a:ln w="15875">
              <a:solidFill>
                <a:srgbClr val="3D88BE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5524500" y="2967789"/>
              <a:ext cx="380656" cy="1042737"/>
            </a:xfrm>
            <a:prstGeom prst="straightConnector1">
              <a:avLst/>
            </a:prstGeom>
            <a:ln w="15875">
              <a:solidFill>
                <a:srgbClr val="FB821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>
            <a:off x="6119600" y="1941673"/>
            <a:ext cx="2532832" cy="3375230"/>
            <a:chOff x="6119600" y="1941673"/>
            <a:chExt cx="2532832" cy="3375230"/>
          </a:xfrm>
        </p:grpSpPr>
        <p:grpSp>
          <p:nvGrpSpPr>
            <p:cNvPr id="31" name="Group 30"/>
            <p:cNvGrpSpPr>
              <a:grpSpLocks noChangeAspect="1"/>
            </p:cNvGrpSpPr>
            <p:nvPr/>
          </p:nvGrpSpPr>
          <p:grpSpPr>
            <a:xfrm>
              <a:off x="6119600" y="1941673"/>
              <a:ext cx="2532832" cy="1241826"/>
              <a:chOff x="914400" y="1339516"/>
              <a:chExt cx="6609348" cy="3240506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461" t="6317" r="20739" b="4945"/>
              <a:stretch/>
            </p:blipFill>
            <p:spPr>
              <a:xfrm>
                <a:off x="4219074" y="1339516"/>
                <a:ext cx="3304674" cy="3238834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460" t="6339" r="20739" b="4563"/>
              <a:stretch/>
            </p:blipFill>
            <p:spPr>
              <a:xfrm>
                <a:off x="914400" y="1339516"/>
                <a:ext cx="3304674" cy="3240506"/>
              </a:xfrm>
              <a:prstGeom prst="rect">
                <a:avLst/>
              </a:prstGeom>
            </p:spPr>
          </p:pic>
        </p:grpSp>
        <p:cxnSp>
          <p:nvCxnSpPr>
            <p:cNvPr id="25" name="Straight Arrow Connector 24"/>
            <p:cNvCxnSpPr/>
            <p:nvPr/>
          </p:nvCxnSpPr>
          <p:spPr>
            <a:xfrm flipH="1">
              <a:off x="7475287" y="2562265"/>
              <a:ext cx="80550" cy="2417264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6257925" y="2552700"/>
              <a:ext cx="1071587" cy="2764203"/>
            </a:xfrm>
            <a:prstGeom prst="straightConnector1">
              <a:avLst/>
            </a:prstGeom>
            <a:ln w="15875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9" name="Straight Arrow Connector 68"/>
          <p:cNvCxnSpPr/>
          <p:nvPr/>
        </p:nvCxnSpPr>
        <p:spPr>
          <a:xfrm>
            <a:off x="7418728" y="4979529"/>
            <a:ext cx="55" cy="337374"/>
          </a:xfrm>
          <a:prstGeom prst="straightConnector1">
            <a:avLst/>
          </a:prstGeom>
          <a:ln w="158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3593" y="99183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59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52400" y="1247358"/>
            <a:ext cx="8684054" cy="4824474"/>
            <a:chOff x="152400" y="1247358"/>
            <a:chExt cx="8684054" cy="4824474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1247358"/>
              <a:ext cx="8684054" cy="4824474"/>
            </a:xfrm>
            <a:prstGeom prst="rect">
              <a:avLst/>
            </a:prstGeom>
          </p:spPr>
        </p:pic>
        <p:sp>
          <p:nvSpPr>
            <p:cNvPr id="26" name="Oval 25"/>
            <p:cNvSpPr/>
            <p:nvPr/>
          </p:nvSpPr>
          <p:spPr>
            <a:xfrm>
              <a:off x="7302000" y="1444688"/>
              <a:ext cx="152374" cy="152374"/>
            </a:xfrm>
            <a:prstGeom prst="ellipse">
              <a:avLst/>
            </a:prstGeom>
            <a:solidFill>
              <a:srgbClr val="4169E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7302000" y="1630583"/>
              <a:ext cx="152374" cy="152374"/>
            </a:xfrm>
            <a:prstGeom prst="ellipse">
              <a:avLst/>
            </a:prstGeom>
            <a:solidFill>
              <a:srgbClr val="9BCE3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-8822"/>
            <a:ext cx="8226854" cy="940443"/>
          </a:xfrm>
        </p:spPr>
        <p:txBody>
          <a:bodyPr/>
          <a:lstStyle/>
          <a:p>
            <a:r>
              <a:rPr lang="en-GB" dirty="0" smtClean="0"/>
              <a:t>Energy deposition on coils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9154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D1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04978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D2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20802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D3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36626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D4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52450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D5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668274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D6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992007" y="1070843"/>
            <a:ext cx="601980" cy="32766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3000">
                <a:srgbClr val="FF0000"/>
              </a:gs>
              <a:gs pos="100000">
                <a:srgbClr val="C00000"/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0" y="1272773"/>
            <a:ext cx="891540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3593" y="99183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599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152400" y="1247358"/>
            <a:ext cx="8684054" cy="4824474"/>
            <a:chOff x="152400" y="1247358"/>
            <a:chExt cx="8684054" cy="4824474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1247358"/>
              <a:ext cx="8684054" cy="4824474"/>
            </a:xfrm>
            <a:prstGeom prst="rect">
              <a:avLst/>
            </a:prstGeom>
          </p:spPr>
        </p:pic>
        <p:sp>
          <p:nvSpPr>
            <p:cNvPr id="21" name="Oval 20"/>
            <p:cNvSpPr/>
            <p:nvPr/>
          </p:nvSpPr>
          <p:spPr>
            <a:xfrm>
              <a:off x="7302000" y="1444688"/>
              <a:ext cx="152374" cy="152374"/>
            </a:xfrm>
            <a:prstGeom prst="ellipse">
              <a:avLst/>
            </a:prstGeom>
            <a:solidFill>
              <a:srgbClr val="4169E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Oval 29"/>
            <p:cNvSpPr/>
            <p:nvPr/>
          </p:nvSpPr>
          <p:spPr>
            <a:xfrm>
              <a:off x="7302000" y="1630583"/>
              <a:ext cx="152374" cy="152374"/>
            </a:xfrm>
            <a:prstGeom prst="ellipse">
              <a:avLst/>
            </a:prstGeom>
            <a:solidFill>
              <a:srgbClr val="9BCE33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-8822"/>
            <a:ext cx="8226854" cy="940443"/>
          </a:xfrm>
        </p:spPr>
        <p:txBody>
          <a:bodyPr/>
          <a:lstStyle/>
          <a:p>
            <a:r>
              <a:rPr lang="en-GB" dirty="0" smtClean="0"/>
              <a:t>Energy deposition on coils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9154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D1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04978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D2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20802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D3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36626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D4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552450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D5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6682740" y="1079756"/>
            <a:ext cx="106680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D6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7992007" y="1070843"/>
            <a:ext cx="601980" cy="32766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3000">
                <a:srgbClr val="FF0000"/>
              </a:gs>
              <a:gs pos="100000">
                <a:srgbClr val="C00000"/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0" y="1272773"/>
            <a:ext cx="891540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3593" y="99183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2530002" y="1422174"/>
            <a:ext cx="6033755" cy="2570706"/>
            <a:chOff x="2574712" y="1414974"/>
            <a:chExt cx="6033755" cy="2570706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29" t="13062" b="6100"/>
            <a:stretch/>
          </p:blipFill>
          <p:spPr>
            <a:xfrm>
              <a:off x="2719900" y="1414974"/>
              <a:ext cx="2927631" cy="2570706"/>
            </a:xfrm>
            <a:prstGeom prst="rect">
              <a:avLst/>
            </a:prstGeom>
          </p:spPr>
        </p:pic>
        <p:cxnSp>
          <p:nvCxnSpPr>
            <p:cNvPr id="24" name="Straight Arrow Connector 23"/>
            <p:cNvCxnSpPr/>
            <p:nvPr/>
          </p:nvCxnSpPr>
          <p:spPr>
            <a:xfrm>
              <a:off x="2574712" y="1814400"/>
              <a:ext cx="1790538" cy="784440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5682035" y="1815826"/>
              <a:ext cx="2926432" cy="1887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/>
                <a:t>Peak power density</a:t>
              </a:r>
            </a:p>
            <a:p>
              <a:pPr algn="ctr"/>
              <a:r>
                <a:rPr lang="en-GB" sz="1400" dirty="0" smtClean="0"/>
                <a:t>in coils: </a:t>
              </a:r>
            </a:p>
            <a:p>
              <a:pPr algn="ctr"/>
              <a:r>
                <a:rPr lang="en-GB" sz="1400" dirty="0" smtClean="0"/>
                <a:t>1.6 </a:t>
              </a:r>
              <a:r>
                <a:rPr lang="en-GB" sz="1400" dirty="0" err="1" smtClean="0"/>
                <a:t>mW</a:t>
              </a:r>
              <a:r>
                <a:rPr lang="en-GB" sz="1400" dirty="0" smtClean="0"/>
                <a:t>/cm</a:t>
              </a:r>
              <a:r>
                <a:rPr lang="en-GB" sz="1400" baseline="30000" dirty="0" smtClean="0"/>
                <a:t>3</a:t>
              </a:r>
            </a:p>
            <a:p>
              <a:pPr algn="ctr"/>
              <a:endParaRPr lang="en-GB" sz="1400" baseline="30000" dirty="0"/>
            </a:p>
            <a:p>
              <a:pPr algn="ctr"/>
              <a:r>
                <a:rPr lang="en-GB" sz="1400" dirty="0" smtClean="0"/>
                <a:t>Corresponding to a dose of: </a:t>
              </a:r>
              <a:br>
                <a:rPr lang="en-GB" sz="1400" dirty="0" smtClean="0"/>
              </a:br>
              <a:r>
                <a:rPr lang="en-GB" sz="1400" dirty="0" smtClean="0"/>
                <a:t>4.1 </a:t>
              </a:r>
              <a:r>
                <a:rPr lang="en-GB" sz="1400" dirty="0" err="1" smtClean="0"/>
                <a:t>MGy</a:t>
              </a:r>
              <a:r>
                <a:rPr lang="en-GB" sz="1400" dirty="0" smtClean="0"/>
                <a:t> y</a:t>
              </a:r>
              <a:r>
                <a:rPr lang="en-GB" sz="1400" baseline="30000" dirty="0" smtClean="0"/>
                <a:t>-1</a:t>
              </a:r>
            </a:p>
            <a:p>
              <a:pPr algn="ctr"/>
              <a:endParaRPr lang="en-GB" sz="1400" baseline="30000" dirty="0"/>
            </a:p>
            <a:p>
              <a:pPr algn="ctr"/>
              <a:r>
                <a:rPr lang="en-GB" sz="1400" dirty="0" smtClean="0">
                  <a:solidFill>
                    <a:srgbClr val="FF0000"/>
                  </a:solidFill>
                </a:rPr>
                <a:t>Pessimistic gas density, 200x density achieved currently in LHC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697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" y="0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Power Per Element (Cold Mass)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895350" y="1035739"/>
            <a:ext cx="7791450" cy="158713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Updated design of beam screen provides less shielding for coils and cold mass</a:t>
            </a:r>
            <a:r>
              <a:rPr lang="en-GB" sz="1400" dirty="0"/>
              <a:t>:</a:t>
            </a:r>
            <a:endParaRPr lang="en-GB" sz="1400" dirty="0" smtClean="0"/>
          </a:p>
          <a:p>
            <a:pPr lvl="1"/>
            <a:r>
              <a:rPr lang="en-GB" sz="1200" dirty="0" smtClean="0"/>
              <a:t>Each beam screen now absorbing ~</a:t>
            </a:r>
            <a:r>
              <a:rPr lang="en-GB" sz="1200" b="1" dirty="0" smtClean="0"/>
              <a:t>5%</a:t>
            </a:r>
            <a:r>
              <a:rPr lang="en-GB" sz="1200" dirty="0" smtClean="0"/>
              <a:t> of power loss density as opposed to </a:t>
            </a:r>
            <a:r>
              <a:rPr lang="en-GB" sz="1200" b="1" dirty="0" smtClean="0"/>
              <a:t>16%</a:t>
            </a:r>
            <a:r>
              <a:rPr lang="en-GB" sz="1200" dirty="0" smtClean="0"/>
              <a:t> previously.</a:t>
            </a:r>
          </a:p>
          <a:p>
            <a:pPr lvl="1"/>
            <a:r>
              <a:rPr lang="en-GB" sz="1200" b="1" dirty="0" smtClean="0"/>
              <a:t>86%</a:t>
            </a:r>
            <a:r>
              <a:rPr lang="en-GB" sz="1200" dirty="0" smtClean="0"/>
              <a:t> absorbed by cold mass, </a:t>
            </a:r>
            <a:r>
              <a:rPr lang="en-GB" sz="1200" b="1" dirty="0" smtClean="0"/>
              <a:t>73%</a:t>
            </a:r>
            <a:r>
              <a:rPr lang="en-GB" sz="1200" dirty="0" smtClean="0"/>
              <a:t> previously.</a:t>
            </a:r>
            <a:br>
              <a:rPr lang="en-GB" sz="1200" dirty="0" smtClean="0"/>
            </a:br>
            <a:endParaRPr lang="en-GB" sz="1200" dirty="0" smtClean="0"/>
          </a:p>
          <a:p>
            <a:r>
              <a:rPr lang="en-GB" sz="1400" dirty="0"/>
              <a:t>Average losses along arc cell: </a:t>
            </a:r>
            <a:r>
              <a:rPr lang="en-GB" sz="1400" b="1" dirty="0" smtClean="0"/>
              <a:t>414 </a:t>
            </a:r>
            <a:r>
              <a:rPr lang="en-GB" sz="1400" b="1" dirty="0" err="1" smtClean="0"/>
              <a:t>mW</a:t>
            </a:r>
            <a:r>
              <a:rPr lang="en-GB" sz="1400" b="1" dirty="0" smtClean="0"/>
              <a:t>/m</a:t>
            </a:r>
            <a:r>
              <a:rPr lang="en-GB" sz="1400" dirty="0" smtClean="0"/>
              <a:t> (2 beams)</a:t>
            </a:r>
          </a:p>
          <a:p>
            <a:r>
              <a:rPr lang="en-GB" sz="1400" dirty="0" smtClean="0"/>
              <a:t>Maximum </a:t>
            </a:r>
            <a:r>
              <a:rPr lang="en-GB" sz="1400" dirty="0"/>
              <a:t>heat load on most impacted dipole </a:t>
            </a:r>
            <a:r>
              <a:rPr lang="en-GB" sz="1400" dirty="0" smtClean="0"/>
              <a:t>is </a:t>
            </a:r>
            <a:r>
              <a:rPr lang="en-GB" sz="1400" b="1" dirty="0" smtClean="0"/>
              <a:t>476 </a:t>
            </a:r>
            <a:r>
              <a:rPr lang="en-GB" sz="1400" b="1" dirty="0" err="1" smtClean="0"/>
              <a:t>mW</a:t>
            </a:r>
            <a:r>
              <a:rPr lang="en-GB" sz="1400" b="1" dirty="0" smtClean="0"/>
              <a:t>/m </a:t>
            </a:r>
            <a:r>
              <a:rPr lang="en-GB" sz="1400" dirty="0"/>
              <a:t>on cold mass </a:t>
            </a:r>
            <a:r>
              <a:rPr lang="en-GB" sz="1400" dirty="0" smtClean="0"/>
              <a:t>(2 beams)</a:t>
            </a: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113277" y="2738448"/>
            <a:ext cx="2988395" cy="43492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200" b="1" dirty="0" smtClean="0"/>
              <a:t>Two Beams Power per Element [W]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934322" y="3008952"/>
            <a:ext cx="0" cy="1312374"/>
          </a:xfrm>
          <a:prstGeom prst="straightConnector1">
            <a:avLst/>
          </a:prstGeom>
          <a:ln>
            <a:solidFill>
              <a:srgbClr val="228B2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934322" y="4559326"/>
            <a:ext cx="0" cy="1228491"/>
          </a:xfrm>
          <a:prstGeom prst="straightConnector1">
            <a:avLst/>
          </a:prstGeom>
          <a:ln>
            <a:solidFill>
              <a:srgbClr val="228B2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2"/>
          <p:cNvSpPr txBox="1">
            <a:spLocks/>
          </p:cNvSpPr>
          <p:nvPr/>
        </p:nvSpPr>
        <p:spPr>
          <a:xfrm rot="16200000">
            <a:off x="2069801" y="3536532"/>
            <a:ext cx="1441202" cy="28784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200" dirty="0" smtClean="0">
                <a:solidFill>
                  <a:srgbClr val="228B22"/>
                </a:solidFill>
              </a:rPr>
              <a:t>Beam 1</a:t>
            </a: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 rot="16200000">
            <a:off x="2069801" y="5041121"/>
            <a:ext cx="1441202" cy="287840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200" dirty="0" smtClean="0">
                <a:solidFill>
                  <a:srgbClr val="228B22"/>
                </a:solidFill>
              </a:rPr>
              <a:t>Beam 2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541520"/>
              </p:ext>
            </p:extLst>
          </p:nvPr>
        </p:nvGraphicFramePr>
        <p:xfrm>
          <a:off x="3128516" y="3007023"/>
          <a:ext cx="2959100" cy="2857500"/>
        </p:xfrm>
        <a:graphic>
          <a:graphicData uri="http://schemas.openxmlformats.org/drawingml/2006/table">
            <a:tbl>
              <a:tblPr/>
              <a:tblGrid>
                <a:gridCol w="965200"/>
                <a:gridCol w="1003300"/>
                <a:gridCol w="990600"/>
              </a:tblGrid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Element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Beam Screen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Cold Mass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0.140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5.52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0.212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6.51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0.164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5.84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0.162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5.87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0.161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6.76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0.160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5.67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MQ1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0.113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2.13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0.131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5.28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0.211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6.41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0.160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5.68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0.159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5.71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0.157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6.57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MB12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0.156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5.36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MQ1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0.121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/>
                        </a:rPr>
                        <a:t>2.14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8" name="Content Placeholder 2"/>
          <p:cNvSpPr txBox="1">
            <a:spLocks/>
          </p:cNvSpPr>
          <p:nvPr/>
        </p:nvSpPr>
        <p:spPr>
          <a:xfrm>
            <a:off x="192822" y="4250889"/>
            <a:ext cx="2239825" cy="61687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200" dirty="0" smtClean="0"/>
              <a:t>(Current per beam: 0.5 A)</a:t>
            </a:r>
          </a:p>
          <a:p>
            <a:endParaRPr lang="en-GB" sz="12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895350" y="1829306"/>
            <a:ext cx="7242071" cy="903660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92822" y="2622874"/>
            <a:ext cx="7242071" cy="3363858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5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/>
              <a:t>Update on R2E and Heat Load Simulations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4095200"/>
            <a:ext cx="7318800" cy="419653"/>
          </a:xfrm>
        </p:spPr>
        <p:txBody>
          <a:bodyPr>
            <a:noAutofit/>
          </a:bodyPr>
          <a:lstStyle/>
          <a:p>
            <a:r>
              <a:rPr lang="en-GB" b="1" dirty="0"/>
              <a:t>J. R. </a:t>
            </a:r>
            <a:r>
              <a:rPr lang="en-GB" b="1" dirty="0" smtClean="0"/>
              <a:t>Hunt</a:t>
            </a:r>
            <a:r>
              <a:rPr lang="en-GB" dirty="0" smtClean="0"/>
              <a:t>, F. Cerutti, A. Infantino:</a:t>
            </a:r>
          </a:p>
          <a:p>
            <a:r>
              <a:rPr lang="en-GB" dirty="0" smtClean="0"/>
              <a:t>EN/STI-BMI and the Infrastructure and Operations Working Group</a:t>
            </a:r>
            <a:endParaRPr lang="en-GB" dirty="0"/>
          </a:p>
          <a:p>
            <a:r>
              <a:rPr lang="en-GB" dirty="0"/>
              <a:t>FCC Week 2019 </a:t>
            </a:r>
          </a:p>
          <a:p>
            <a:r>
              <a:rPr lang="en-GB" dirty="0"/>
              <a:t>Thursday, </a:t>
            </a:r>
            <a:r>
              <a:rPr lang="en-GB" dirty="0" smtClean="0"/>
              <a:t>27</a:t>
            </a:r>
            <a:r>
              <a:rPr lang="en-GB" baseline="30000" dirty="0" smtClean="0"/>
              <a:t>th</a:t>
            </a:r>
            <a:r>
              <a:rPr lang="en-GB" dirty="0" smtClean="0"/>
              <a:t> June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674138" cy="74140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34" y="8627"/>
            <a:ext cx="855466" cy="823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88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to Electronics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" y="1305133"/>
            <a:ext cx="6111240" cy="2779669"/>
          </a:xfrm>
        </p:spPr>
        <p:txBody>
          <a:bodyPr>
            <a:normAutofit/>
          </a:bodyPr>
          <a:lstStyle/>
          <a:p>
            <a:r>
              <a:rPr lang="en-GB" sz="1600" dirty="0"/>
              <a:t>Scoring mesh in location of power converters/electronics</a:t>
            </a:r>
          </a:p>
          <a:p>
            <a:pPr lvl="1"/>
            <a:r>
              <a:rPr lang="en-GB" sz="1200" dirty="0"/>
              <a:t>Direct comparison with previous results</a:t>
            </a:r>
          </a:p>
          <a:p>
            <a:r>
              <a:rPr lang="en-GB" sz="1600" dirty="0" smtClean="0"/>
              <a:t>Normalised </a:t>
            </a:r>
            <a:r>
              <a:rPr lang="en-GB" sz="1600" dirty="0"/>
              <a:t>to 10</a:t>
            </a:r>
            <a:r>
              <a:rPr lang="en-GB" sz="1600" baseline="30000" dirty="0"/>
              <a:t>7 </a:t>
            </a:r>
            <a:r>
              <a:rPr lang="en-GB" sz="1600" dirty="0"/>
              <a:t>s</a:t>
            </a:r>
          </a:p>
          <a:p>
            <a:pPr lvl="1"/>
            <a:r>
              <a:rPr lang="en-GB" sz="1200" dirty="0"/>
              <a:t>~1 year beam operation</a:t>
            </a:r>
          </a:p>
          <a:p>
            <a:endParaRPr lang="en-GB" sz="1600" dirty="0"/>
          </a:p>
          <a:p>
            <a:r>
              <a:rPr lang="en-GB" sz="1600" dirty="0" smtClean="0"/>
              <a:t>Total </a:t>
            </a:r>
            <a:r>
              <a:rPr lang="en-GB" sz="1600" dirty="0"/>
              <a:t>ionizing dose </a:t>
            </a:r>
            <a:endParaRPr lang="en-GB" sz="1600" dirty="0" smtClean="0"/>
          </a:p>
          <a:p>
            <a:pPr lvl="1"/>
            <a:r>
              <a:rPr lang="en-GB" sz="1200" dirty="0" smtClean="0"/>
              <a:t>Cumulative </a:t>
            </a:r>
            <a:r>
              <a:rPr lang="en-GB" sz="1200" dirty="0"/>
              <a:t>effects, long-term radiation </a:t>
            </a:r>
            <a:r>
              <a:rPr lang="en-GB" sz="1200" dirty="0" smtClean="0"/>
              <a:t>damage</a:t>
            </a:r>
            <a:endParaRPr lang="en-GB" sz="1200" dirty="0"/>
          </a:p>
          <a:p>
            <a:r>
              <a:rPr lang="en-GB" sz="1600" dirty="0" smtClean="0"/>
              <a:t>High-energy hadron </a:t>
            </a:r>
            <a:r>
              <a:rPr lang="en-GB" sz="1600" dirty="0" err="1" smtClean="0"/>
              <a:t>fluence</a:t>
            </a:r>
            <a:r>
              <a:rPr lang="en-GB" sz="1600" dirty="0" smtClean="0"/>
              <a:t> (HEH): </a:t>
            </a:r>
          </a:p>
          <a:p>
            <a:pPr lvl="1"/>
            <a:r>
              <a:rPr lang="en-GB" sz="1200" dirty="0" smtClean="0"/>
              <a:t>proportional </a:t>
            </a:r>
            <a:r>
              <a:rPr lang="en-GB" sz="1200" dirty="0"/>
              <a:t>to number of </a:t>
            </a:r>
            <a:r>
              <a:rPr lang="en-GB" sz="1200" dirty="0" smtClean="0"/>
              <a:t>single event </a:t>
            </a:r>
            <a:r>
              <a:rPr lang="en-GB" sz="1200" dirty="0"/>
              <a:t>u</a:t>
            </a:r>
            <a:r>
              <a:rPr lang="en-GB" sz="1200" dirty="0" smtClean="0"/>
              <a:t>psets (SEUs)</a:t>
            </a:r>
          </a:p>
          <a:p>
            <a:pPr lvl="1"/>
            <a:endParaRPr lang="en-GB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3" t="4558" r="20311" b="5148"/>
          <a:stretch/>
        </p:blipFill>
        <p:spPr>
          <a:xfrm>
            <a:off x="6334125" y="1242467"/>
            <a:ext cx="2701289" cy="3071173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61" r="5833" b="26075"/>
          <a:stretch/>
        </p:blipFill>
        <p:spPr>
          <a:xfrm>
            <a:off x="99008" y="4216000"/>
            <a:ext cx="8936406" cy="1828800"/>
          </a:xfrm>
          <a:prstGeom prst="rect">
            <a:avLst/>
          </a:prstGeom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660" y="113106"/>
            <a:ext cx="1043530" cy="100488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99008" y="2534716"/>
            <a:ext cx="5810086" cy="1191895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87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70" y="1227863"/>
            <a:ext cx="8735755" cy="4853197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7620" y="108963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/>
              <a:t>Dose on Electronics</a:t>
            </a:r>
            <a:endParaRPr lang="en-GB" sz="4000" dirty="0"/>
          </a:p>
        </p:txBody>
      </p:sp>
      <p:sp>
        <p:nvSpPr>
          <p:cNvPr id="14" name="Rectangle 13"/>
          <p:cNvSpPr/>
          <p:nvPr/>
        </p:nvSpPr>
        <p:spPr>
          <a:xfrm>
            <a:off x="4151527" y="1064793"/>
            <a:ext cx="601980" cy="32766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3000">
                <a:srgbClr val="FF0000"/>
              </a:gs>
              <a:gs pos="100000">
                <a:srgbClr val="C00000"/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0" y="1243863"/>
            <a:ext cx="1043940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9266" y="947682"/>
            <a:ext cx="76174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5049314" y="1064793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D7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043940" y="1063121"/>
            <a:ext cx="1301675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D5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7945194" y="1063121"/>
            <a:ext cx="122682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D9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2575279" y="1063121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D6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6497254" y="1063121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D8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5049314" y="2639136"/>
            <a:ext cx="818079" cy="985744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182756" y="2300582"/>
            <a:ext cx="2240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158 </a:t>
            </a:r>
            <a:r>
              <a:rPr lang="en-GB" sz="1600" dirty="0" err="1" smtClean="0"/>
              <a:t>Gy</a:t>
            </a:r>
            <a:r>
              <a:rPr lang="en-GB" sz="1600" dirty="0" smtClean="0"/>
              <a:t> yr</a:t>
            </a:r>
            <a:r>
              <a:rPr lang="en-GB" sz="1600" baseline="30000" dirty="0" smtClean="0"/>
              <a:t>-1</a:t>
            </a:r>
            <a:endParaRPr lang="en-GB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1766811" y="2175586"/>
            <a:ext cx="2240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Maximum:</a:t>
            </a:r>
          </a:p>
          <a:p>
            <a:r>
              <a:rPr lang="en-GB" sz="1600" dirty="0" smtClean="0"/>
              <a:t>341 </a:t>
            </a:r>
            <a:r>
              <a:rPr lang="en-GB" sz="1600" dirty="0" err="1" smtClean="0"/>
              <a:t>Gy</a:t>
            </a:r>
            <a:r>
              <a:rPr lang="en-GB" sz="1600" dirty="0" smtClean="0"/>
              <a:t> yr</a:t>
            </a:r>
            <a:r>
              <a:rPr lang="en-GB" sz="1600" baseline="30000" dirty="0" smtClean="0"/>
              <a:t>-1</a:t>
            </a:r>
            <a:endParaRPr lang="en-GB" sz="1600" dirty="0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2811780" y="1651301"/>
            <a:ext cx="1242638" cy="73457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017897" y="3073230"/>
            <a:ext cx="1197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9ACD32"/>
                </a:solidFill>
              </a:rPr>
              <a:t>Maximum:</a:t>
            </a:r>
          </a:p>
          <a:p>
            <a:r>
              <a:rPr lang="en-GB" sz="1600" dirty="0" smtClean="0">
                <a:solidFill>
                  <a:srgbClr val="9ACD32"/>
                </a:solidFill>
              </a:rPr>
              <a:t>244 </a:t>
            </a:r>
            <a:r>
              <a:rPr lang="en-GB" sz="1600" dirty="0" err="1" smtClean="0">
                <a:solidFill>
                  <a:srgbClr val="9ACD32"/>
                </a:solidFill>
              </a:rPr>
              <a:t>Gy</a:t>
            </a:r>
            <a:r>
              <a:rPr lang="en-GB" sz="1600" dirty="0" smtClean="0">
                <a:solidFill>
                  <a:srgbClr val="9ACD32"/>
                </a:solidFill>
              </a:rPr>
              <a:t> yr</a:t>
            </a:r>
            <a:r>
              <a:rPr lang="en-GB" sz="1600" baseline="30000" dirty="0" smtClean="0">
                <a:solidFill>
                  <a:srgbClr val="9ACD32"/>
                </a:solidFill>
              </a:rPr>
              <a:t>-1</a:t>
            </a:r>
            <a:endParaRPr lang="en-GB" sz="1600" dirty="0">
              <a:solidFill>
                <a:srgbClr val="9ACD32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3070860" y="2683845"/>
            <a:ext cx="1003462" cy="481743"/>
          </a:xfrm>
          <a:prstGeom prst="straightConnector1">
            <a:avLst/>
          </a:prstGeom>
          <a:ln>
            <a:solidFill>
              <a:srgbClr val="96CB2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151527" y="1390781"/>
            <a:ext cx="0" cy="4226729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049314" y="1390781"/>
            <a:ext cx="0" cy="4226729"/>
          </a:xfrm>
          <a:prstGeom prst="line">
            <a:avLst/>
          </a:prstGeom>
          <a:ln w="15875">
            <a:solidFill>
              <a:srgbClr val="0070C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854" y="7239"/>
            <a:ext cx="829957" cy="79921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6517368" y="2793883"/>
            <a:ext cx="22725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 smtClean="0"/>
              <a:t>Dose mostly photons &amp; electrons, easily blocked by cold mass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16496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4093" y="-80747"/>
            <a:ext cx="8226854" cy="940443"/>
          </a:xfrm>
        </p:spPr>
        <p:txBody>
          <a:bodyPr/>
          <a:lstStyle/>
          <a:p>
            <a:r>
              <a:rPr lang="en-GB" dirty="0" smtClean="0"/>
              <a:t>Longitudinal Plots Dose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854" y="7239"/>
            <a:ext cx="829957" cy="79921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16200000">
            <a:off x="7936334" y="3095936"/>
            <a:ext cx="22409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Average Dose [</a:t>
            </a:r>
            <a:r>
              <a:rPr lang="en-GB" sz="1200" dirty="0" err="1" smtClean="0">
                <a:solidFill>
                  <a:schemeClr val="accent6">
                    <a:lumMod val="50000"/>
                  </a:schemeClr>
                </a:solidFill>
              </a:rPr>
              <a:t>Gy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 y</a:t>
            </a:r>
            <a:r>
              <a:rPr lang="en-GB" sz="1200" baseline="30000" dirty="0" smtClean="0">
                <a:solidFill>
                  <a:schemeClr val="accent6">
                    <a:lumMod val="50000"/>
                  </a:schemeClr>
                </a:solidFill>
              </a:rPr>
              <a:t>-1</a:t>
            </a:r>
            <a:r>
              <a:rPr lang="en-GB" sz="1200" dirty="0" smtClean="0">
                <a:solidFill>
                  <a:schemeClr val="accent6">
                    <a:lumMod val="50000"/>
                  </a:schemeClr>
                </a:solidFill>
              </a:rPr>
              <a:t>]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0" y="923034"/>
            <a:ext cx="9144000" cy="3968033"/>
            <a:chOff x="0" y="859696"/>
            <a:chExt cx="9144000" cy="396803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859696"/>
              <a:ext cx="9144000" cy="396803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553279" y="1314361"/>
              <a:ext cx="8492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</a:rPr>
                <a:t>Beam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042160" y="2179067"/>
              <a:ext cx="744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MB</a:t>
              </a:r>
              <a:endParaRPr lang="en-GB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084320" y="2179067"/>
              <a:ext cx="7633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MQ</a:t>
              </a:r>
              <a:endParaRPr lang="en-GB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48184" y="2179067"/>
              <a:ext cx="744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MB</a:t>
              </a:r>
              <a:endParaRPr lang="en-GB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0" y="2179067"/>
              <a:ext cx="744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MB</a:t>
              </a:r>
              <a:endParaRPr lang="en-GB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055496" y="2179067"/>
              <a:ext cx="7441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b="1" dirty="0" smtClean="0">
                  <a:solidFill>
                    <a:schemeClr val="accent6">
                      <a:lumMod val="50000"/>
                    </a:schemeClr>
                  </a:solidFill>
                </a:rPr>
                <a:t>MB</a:t>
              </a:r>
              <a:endParaRPr lang="en-GB" sz="28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465258" y="1652915"/>
              <a:ext cx="1043940" cy="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7601174" y="1321926"/>
              <a:ext cx="84923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bg1"/>
                  </a:solidFill>
                </a:rPr>
                <a:t>Beam</a:t>
              </a:r>
              <a:endParaRPr lang="en-GB" sz="1600" dirty="0">
                <a:solidFill>
                  <a:schemeClr val="bg1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7480533" y="1660408"/>
              <a:ext cx="1043939" cy="0"/>
            </a:xfrm>
            <a:prstGeom prst="straightConnector1">
              <a:avLst/>
            </a:prstGeom>
            <a:ln w="12700">
              <a:solidFill>
                <a:schemeClr val="bg1"/>
              </a:solidFill>
              <a:tailEnd type="triangle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192359" y="1033408"/>
            <a:ext cx="85929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For R2E it is important to consider 2 simultaneous beams</a:t>
            </a:r>
            <a:endParaRPr lang="en-GB" sz="1600" dirty="0">
              <a:solidFill>
                <a:schemeClr val="bg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47" t="4631"/>
          <a:stretch/>
        </p:blipFill>
        <p:spPr>
          <a:xfrm>
            <a:off x="975360" y="4023360"/>
            <a:ext cx="2304688" cy="2090399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7" t="4949"/>
          <a:stretch/>
        </p:blipFill>
        <p:spPr>
          <a:xfrm>
            <a:off x="6004560" y="3962400"/>
            <a:ext cx="2456350" cy="2092986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cxnSp>
        <p:nvCxnSpPr>
          <p:cNvPr id="25" name="Straight Arrow Connector 24"/>
          <p:cNvCxnSpPr/>
          <p:nvPr/>
        </p:nvCxnSpPr>
        <p:spPr>
          <a:xfrm flipV="1">
            <a:off x="1897380" y="3065300"/>
            <a:ext cx="22860" cy="954257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5102936" y="2837246"/>
            <a:ext cx="887944" cy="1125154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4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74" y="1205678"/>
            <a:ext cx="8707219" cy="483734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0" y="15652"/>
            <a:ext cx="9250680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Dose </a:t>
            </a:r>
            <a:r>
              <a:rPr lang="en-GB" sz="3200" dirty="0" smtClean="0"/>
              <a:t>on Electronics:</a:t>
            </a:r>
          </a:p>
          <a:p>
            <a:r>
              <a:rPr lang="en-GB" sz="2800" dirty="0" smtClean="0"/>
              <a:t>Combined Beams</a:t>
            </a:r>
            <a:endParaRPr lang="en-GB" sz="2800" dirty="0"/>
          </a:p>
        </p:txBody>
      </p:sp>
      <p:sp>
        <p:nvSpPr>
          <p:cNvPr id="14" name="Rectangle 13"/>
          <p:cNvSpPr/>
          <p:nvPr/>
        </p:nvSpPr>
        <p:spPr>
          <a:xfrm>
            <a:off x="4130040" y="1081619"/>
            <a:ext cx="615847" cy="32766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3000">
                <a:srgbClr val="FF0000"/>
              </a:gs>
              <a:gs pos="100000">
                <a:srgbClr val="C00000"/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-7620" y="1260689"/>
            <a:ext cx="1043940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1646" y="964508"/>
            <a:ext cx="76174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5041694" y="1081619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D7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036320" y="1079947"/>
            <a:ext cx="1301675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D5</a:t>
            </a:r>
            <a:endParaRPr lang="en-GB" dirty="0"/>
          </a:p>
        </p:txBody>
      </p:sp>
      <p:sp>
        <p:nvSpPr>
          <p:cNvPr id="24" name="Rectangle 23"/>
          <p:cNvSpPr/>
          <p:nvPr/>
        </p:nvSpPr>
        <p:spPr>
          <a:xfrm>
            <a:off x="2567659" y="1079947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D6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6489634" y="1079947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D8</a:t>
            </a: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5829783" y="1648777"/>
            <a:ext cx="2240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Maximum:</a:t>
            </a:r>
          </a:p>
          <a:p>
            <a:r>
              <a:rPr lang="en-GB" sz="1600" dirty="0" smtClean="0"/>
              <a:t>400 </a:t>
            </a:r>
            <a:r>
              <a:rPr lang="en-GB" sz="1600" dirty="0" err="1" smtClean="0"/>
              <a:t>Gy</a:t>
            </a:r>
            <a:r>
              <a:rPr lang="en-GB" sz="1600" dirty="0" smtClean="0"/>
              <a:t> yr</a:t>
            </a:r>
            <a:r>
              <a:rPr lang="en-GB" sz="1600" baseline="30000" dirty="0" smtClean="0"/>
              <a:t>-1</a:t>
            </a:r>
            <a:endParaRPr lang="en-GB" sz="16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4846320" y="1880674"/>
            <a:ext cx="983464" cy="130352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7770075" y="1259017"/>
            <a:ext cx="1093814" cy="912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957157" y="964508"/>
            <a:ext cx="76174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854" y="7239"/>
            <a:ext cx="829957" cy="799219"/>
          </a:xfrm>
          <a:prstGeom prst="rect">
            <a:avLst/>
          </a:prstGeom>
        </p:spPr>
      </p:pic>
      <p:cxnSp>
        <p:nvCxnSpPr>
          <p:cNvPr id="45" name="Straight Connector 44"/>
          <p:cNvCxnSpPr/>
          <p:nvPr/>
        </p:nvCxnSpPr>
        <p:spPr>
          <a:xfrm>
            <a:off x="4128667" y="1407607"/>
            <a:ext cx="0" cy="4226729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4745887" y="1407607"/>
            <a:ext cx="0" cy="4226729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6501863" y="2745288"/>
            <a:ext cx="2164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Based on pessimistic </a:t>
            </a:r>
            <a:r>
              <a:rPr lang="en-GB" sz="1200" dirty="0">
                <a:solidFill>
                  <a:srgbClr val="FF0000"/>
                </a:solidFill>
              </a:rPr>
              <a:t>gas density, </a:t>
            </a:r>
            <a:r>
              <a:rPr lang="en-GB" sz="1200" dirty="0" smtClean="0">
                <a:solidFill>
                  <a:srgbClr val="FF0000"/>
                </a:solidFill>
              </a:rPr>
              <a:t>200x lower </a:t>
            </a:r>
            <a:r>
              <a:rPr lang="en-GB" sz="1200" dirty="0">
                <a:solidFill>
                  <a:srgbClr val="FF0000"/>
                </a:solidFill>
              </a:rPr>
              <a:t>density achieved currently in LHC</a:t>
            </a:r>
          </a:p>
        </p:txBody>
      </p:sp>
    </p:spTree>
    <p:extLst>
      <p:ext uri="{BB962C8B-B14F-4D97-AF65-F5344CB8AC3E}">
        <p14:creationId xmlns:p14="http://schemas.microsoft.com/office/powerpoint/2010/main" val="20400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" y="1135593"/>
            <a:ext cx="8562975" cy="475720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950" y="1135593"/>
            <a:ext cx="8562975" cy="475720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-100870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R2E impact - HEH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151527" y="971783"/>
            <a:ext cx="601980" cy="32766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3000">
                <a:srgbClr val="FF0000"/>
              </a:gs>
              <a:gs pos="100000">
                <a:srgbClr val="C00000"/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0" y="1150853"/>
            <a:ext cx="1043940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9266" y="854672"/>
            <a:ext cx="76174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049314" y="971783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D7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043940" y="970111"/>
            <a:ext cx="1301675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D5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7945194" y="970111"/>
            <a:ext cx="1226820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D9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575279" y="970111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D6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6497254" y="970111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D8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854" y="7239"/>
            <a:ext cx="829957" cy="79921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043940" y="2397087"/>
            <a:ext cx="2240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Neutron dominated 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6329755" y="1638209"/>
            <a:ext cx="22409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Some increase due to reduced radius of cold mass in dipoles and quadrupoles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21338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pu92491\Documents\Conferences\FCC Week 19\PICS\thebinsBoth_had_0_lim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19" y="1079965"/>
            <a:ext cx="8677175" cy="4820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0" y="-100870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R2E impact - HEH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151527" y="971783"/>
            <a:ext cx="601980" cy="327660"/>
          </a:xfrm>
          <a:prstGeom prst="rect">
            <a:avLst/>
          </a:prstGeom>
          <a:gradFill flip="none" rotWithShape="1">
            <a:gsLst>
              <a:gs pos="0">
                <a:srgbClr val="FFC000"/>
              </a:gs>
              <a:gs pos="53000">
                <a:srgbClr val="FF0000"/>
              </a:gs>
              <a:gs pos="100000">
                <a:srgbClr val="C00000"/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Q1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0" y="1150853"/>
            <a:ext cx="1043940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9266" y="854672"/>
            <a:ext cx="76174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049314" y="971783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D7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1043940" y="970111"/>
            <a:ext cx="1301675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D5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2575279" y="970111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D6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6497254" y="970111"/>
            <a:ext cx="1280441" cy="32766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20000"/>
                  <a:lumOff val="80000"/>
                </a:schemeClr>
              </a:gs>
              <a:gs pos="53000">
                <a:schemeClr val="tx1">
                  <a:lumMod val="60000"/>
                  <a:lumOff val="40000"/>
                </a:schemeClr>
              </a:gs>
              <a:gs pos="100000">
                <a:schemeClr val="tx1">
                  <a:lumMod val="75000"/>
                </a:schemeClr>
              </a:gs>
            </a:gsLst>
            <a:lin ang="5400000" scaled="1"/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D8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6854" y="7239"/>
            <a:ext cx="829957" cy="799219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H="1">
            <a:off x="7766165" y="1138886"/>
            <a:ext cx="1147229" cy="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958907" y="839573"/>
            <a:ext cx="761747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6329755" y="2585374"/>
            <a:ext cx="21640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Again, based on pessimistic </a:t>
            </a:r>
            <a:r>
              <a:rPr lang="en-GB" sz="1200" dirty="0">
                <a:solidFill>
                  <a:srgbClr val="FF0000"/>
                </a:solidFill>
              </a:rPr>
              <a:t>gas density, 200x density achieved currently in LHC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828136" y="3864634"/>
            <a:ext cx="7979434" cy="0"/>
          </a:xfrm>
          <a:prstGeom prst="line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67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New beam screen design has impacted energy deposition on coils and cold mass </a:t>
            </a:r>
          </a:p>
          <a:p>
            <a:pPr lvl="1"/>
            <a:r>
              <a:rPr lang="en-GB" sz="1400" dirty="0" smtClean="0"/>
              <a:t>Now only 5% on beam screen with 86% on cold mass</a:t>
            </a:r>
          </a:p>
          <a:p>
            <a:pPr lvl="1"/>
            <a:r>
              <a:rPr lang="en-GB" sz="1400" dirty="0" smtClean="0"/>
              <a:t>Higher </a:t>
            </a:r>
            <a:r>
              <a:rPr lang="en-GB" sz="1400" dirty="0"/>
              <a:t>peak </a:t>
            </a:r>
            <a:r>
              <a:rPr lang="en-GB" sz="1400" dirty="0" smtClean="0"/>
              <a:t>power density 1.6 </a:t>
            </a:r>
            <a:r>
              <a:rPr lang="en-GB" sz="1400" dirty="0" err="1" smtClean="0"/>
              <a:t>mW</a:t>
            </a:r>
            <a:r>
              <a:rPr lang="en-GB" sz="1400" dirty="0" smtClean="0"/>
              <a:t>/cm</a:t>
            </a:r>
            <a:r>
              <a:rPr lang="en-GB" sz="1400" baseline="30000" dirty="0" smtClean="0"/>
              <a:t>3 </a:t>
            </a:r>
            <a:r>
              <a:rPr lang="en-GB" sz="1400" dirty="0" smtClean="0"/>
              <a:t>on coils</a:t>
            </a:r>
            <a:br>
              <a:rPr lang="en-GB" sz="1400" dirty="0" smtClean="0"/>
            </a:br>
            <a:r>
              <a:rPr lang="en-GB" sz="1400" dirty="0" smtClean="0"/>
              <a:t/>
            </a:r>
            <a:br>
              <a:rPr lang="en-GB" sz="1400" dirty="0" smtClean="0"/>
            </a:br>
            <a:endParaRPr lang="en-GB" sz="1400" dirty="0" smtClean="0"/>
          </a:p>
          <a:p>
            <a:r>
              <a:rPr lang="en-GB" sz="1800" dirty="0" smtClean="0"/>
              <a:t>R2E outcome: an increase in radiation to electronics under beamline</a:t>
            </a:r>
          </a:p>
          <a:p>
            <a:pPr lvl="1"/>
            <a:r>
              <a:rPr lang="en-GB" sz="1400" dirty="0" smtClean="0"/>
              <a:t>Maximum dose: 400 </a:t>
            </a:r>
            <a:r>
              <a:rPr lang="en-GB" sz="1400" dirty="0" err="1" smtClean="0"/>
              <a:t>Gy</a:t>
            </a:r>
            <a:r>
              <a:rPr lang="en-GB" sz="1400" dirty="0" smtClean="0"/>
              <a:t> yr</a:t>
            </a:r>
            <a:r>
              <a:rPr lang="en-GB" sz="1400" baseline="30000" dirty="0" smtClean="0"/>
              <a:t>-1</a:t>
            </a:r>
            <a:r>
              <a:rPr lang="en-GB" sz="1400" dirty="0" smtClean="0"/>
              <a:t> </a:t>
            </a:r>
          </a:p>
          <a:p>
            <a:pPr lvl="1"/>
            <a:r>
              <a:rPr lang="en-GB" sz="1400" dirty="0" smtClean="0"/>
              <a:t>Maximum high energy hadron </a:t>
            </a:r>
            <a:r>
              <a:rPr lang="en-GB" sz="1400" dirty="0" err="1" smtClean="0"/>
              <a:t>fluence</a:t>
            </a:r>
            <a:r>
              <a:rPr lang="en-GB" sz="1400" dirty="0" smtClean="0"/>
              <a:t>: 1.2e11 cm</a:t>
            </a:r>
            <a:r>
              <a:rPr lang="en-GB" sz="1400" baseline="30000" dirty="0" smtClean="0"/>
              <a:t>-2 </a:t>
            </a:r>
            <a:r>
              <a:rPr lang="en-GB" sz="1400" dirty="0" smtClean="0"/>
              <a:t>yr</a:t>
            </a:r>
            <a:r>
              <a:rPr lang="en-GB" sz="1400" baseline="30000" dirty="0" smtClean="0"/>
              <a:t>-1</a:t>
            </a:r>
            <a:r>
              <a:rPr lang="en-GB" sz="1400" dirty="0" smtClean="0"/>
              <a:t> </a:t>
            </a:r>
          </a:p>
          <a:p>
            <a:pPr lvl="1"/>
            <a:r>
              <a:rPr lang="en-GB" sz="1400" b="1" dirty="0" smtClean="0"/>
              <a:t>However, </a:t>
            </a:r>
            <a:r>
              <a:rPr lang="en-GB" sz="1400" dirty="0" smtClean="0"/>
              <a:t>the gas density used ~200x greater than achieved currently in the LHC</a:t>
            </a:r>
            <a:endParaRPr lang="en-GB" sz="1400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27/6/2019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50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0787" y="1626911"/>
            <a:ext cx="8226854" cy="350520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Thanks for listening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sz="1800" dirty="0" smtClean="0"/>
              <a:t>james.hunt@cern.ch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320" y="4916859"/>
            <a:ext cx="8226854" cy="939764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1800" dirty="0" smtClean="0"/>
              <a:t>Special thanks to </a:t>
            </a:r>
          </a:p>
          <a:p>
            <a:pPr marL="36576" indent="0" algn="ctr">
              <a:buNone/>
            </a:pPr>
            <a:r>
              <a:rPr lang="en-GB" sz="1800" dirty="0" smtClean="0"/>
              <a:t>I. Bellafont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41" y="461708"/>
            <a:ext cx="2027376" cy="8978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906" y="379329"/>
            <a:ext cx="1017917" cy="98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93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985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674138" cy="74140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34" y="1"/>
            <a:ext cx="855466" cy="8237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723915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Contents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581979"/>
            <a:ext cx="8229600" cy="3203145"/>
          </a:xfrm>
        </p:spPr>
        <p:txBody>
          <a:bodyPr>
            <a:noAutofit/>
          </a:bodyPr>
          <a:lstStyle/>
          <a:p>
            <a:endParaRPr lang="en-GB" sz="1600" dirty="0" smtClean="0"/>
          </a:p>
          <a:p>
            <a:endParaRPr lang="en-GB" sz="1600" dirty="0"/>
          </a:p>
          <a:p>
            <a:r>
              <a:rPr lang="en-GB" sz="1600" dirty="0" smtClean="0"/>
              <a:t>Introduction</a:t>
            </a:r>
          </a:p>
          <a:p>
            <a:endParaRPr lang="en-GB" sz="1400" dirty="0"/>
          </a:p>
          <a:p>
            <a:r>
              <a:rPr lang="en-GB" sz="1600" dirty="0" smtClean="0"/>
              <a:t>Simulation &amp; Updates</a:t>
            </a:r>
            <a:endParaRPr lang="en-GB" sz="1600" dirty="0"/>
          </a:p>
          <a:p>
            <a:pPr lvl="1"/>
            <a:endParaRPr lang="en-GB" sz="1400" dirty="0" smtClean="0"/>
          </a:p>
          <a:p>
            <a:r>
              <a:rPr lang="en-GB" sz="1600" dirty="0" smtClean="0"/>
              <a:t>Power load on beam screen and magnets</a:t>
            </a:r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Radiation levels on electronics</a:t>
            </a:r>
          </a:p>
          <a:p>
            <a:endParaRPr lang="en-GB" sz="1600" dirty="0"/>
          </a:p>
          <a:p>
            <a:r>
              <a:rPr lang="en-GB" sz="1600" dirty="0" smtClean="0"/>
              <a:t>Conclusions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7225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413" y="68604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Introduction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" y="1697245"/>
                <a:ext cx="5631180" cy="363387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sz="1600" dirty="0" smtClean="0"/>
                  <a:t>FCC-</a:t>
                </a:r>
                <a:r>
                  <a:rPr lang="en-GB" sz="1600" dirty="0" err="1" smtClean="0"/>
                  <a:t>hh</a:t>
                </a:r>
                <a:r>
                  <a:rPr lang="en-GB" sz="1600" dirty="0" smtClean="0"/>
                  <a:t> arc cell beam-gas interaction</a:t>
                </a:r>
              </a:p>
              <a:p>
                <a:pPr lvl="1"/>
                <a:r>
                  <a:rPr lang="en-GB" sz="1200" dirty="0" smtClean="0"/>
                  <a:t>Impact of secondary showers on magnets and electronics.</a:t>
                </a:r>
                <a:br>
                  <a:rPr lang="en-GB" sz="1200" dirty="0" smtClean="0"/>
                </a:br>
                <a:endParaRPr lang="en-GB" sz="1200" dirty="0" smtClean="0"/>
              </a:p>
              <a:p>
                <a:r>
                  <a:rPr lang="en-GB" sz="1600" dirty="0" smtClean="0"/>
                  <a:t>Beam lifetime,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GB" sz="1600" dirty="0" smtClean="0"/>
                  <a:t>, considering losses due to nuclear scattering with residual gas:  </a:t>
                </a: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GB" sz="16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  <m:sSub>
                            <m:sSubPr>
                              <m:ctrlPr>
                                <a:rPr lang="en-GB" sz="16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&gt;100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sz="1600" dirty="0" smtClean="0"/>
              </a:p>
              <a:p>
                <a:pPr marL="448056" lvl="1" indent="0">
                  <a:buNone/>
                </a:pPr>
                <a:r>
                  <a:rPr lang="en-GB" sz="1200" dirty="0" smtClean="0"/>
                  <a:t>Where:</a:t>
                </a:r>
                <a:endParaRPr lang="en-GB" sz="1200" i="1" dirty="0" smtClean="0">
                  <a:latin typeface="Cambria Math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200" dirty="0" smtClean="0"/>
                  <a:t>nuclear scattering cross section (86.4 </a:t>
                </a:r>
                <a:r>
                  <a:rPr lang="en-GB" sz="1200" dirty="0" err="1" smtClean="0"/>
                  <a:t>mb</a:t>
                </a:r>
                <a:r>
                  <a:rPr lang="en-GB" sz="1200" dirty="0" smtClean="0"/>
                  <a:t>),</a:t>
                </a:r>
              </a:p>
              <a:p>
                <a:pPr marL="448056" lvl="1" indent="0">
                  <a:buNone/>
                </a:pPr>
                <a:r>
                  <a:rPr lang="en-GB" sz="12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sz="1200" dirty="0" smtClean="0"/>
                  <a:t> molecular gas density</a:t>
                </a:r>
              </a:p>
              <a:p>
                <a:pPr marL="448056" lvl="1" indent="0">
                  <a:buNone/>
                </a:pPr>
                <a:r>
                  <a:rPr lang="en-GB" sz="1600" dirty="0" smtClean="0"/>
                  <a:t>-&gt; Gives n</a:t>
                </a:r>
                <a:r>
                  <a:rPr lang="en-GB" sz="1600" baseline="-25000" dirty="0" smtClean="0"/>
                  <a:t>g</a:t>
                </a:r>
                <a:r>
                  <a:rPr lang="en-GB" sz="1600" dirty="0" smtClean="0"/>
                  <a:t> = 1×10</a:t>
                </a:r>
                <a:r>
                  <a:rPr lang="en-GB" sz="1600" baseline="30000" dirty="0" smtClean="0"/>
                  <a:t>15</a:t>
                </a:r>
                <a:r>
                  <a:rPr lang="en-GB" sz="1600" dirty="0" smtClean="0"/>
                  <a:t> atoms/m</a:t>
                </a:r>
                <a:r>
                  <a:rPr lang="en-GB" sz="1600" baseline="30000" dirty="0" smtClean="0"/>
                  <a:t>3</a:t>
                </a:r>
                <a:endParaRPr lang="en-GB" sz="1600" dirty="0" smtClean="0"/>
              </a:p>
              <a:p>
                <a:pPr marL="448056" lvl="1" indent="0">
                  <a:buNone/>
                </a:pPr>
                <a:endParaRPr lang="en-GB" sz="1200" dirty="0" smtClean="0"/>
              </a:p>
              <a:p>
                <a:r>
                  <a:rPr lang="en-GB" sz="1600" dirty="0" smtClean="0"/>
                  <a:t>Update on previous work carried out by A. Infantino</a:t>
                </a:r>
              </a:p>
              <a:p>
                <a:pPr lvl="1"/>
                <a:r>
                  <a:rPr lang="en-GB" sz="1200" dirty="0"/>
                  <a:t>FCC week </a:t>
                </a:r>
                <a:r>
                  <a:rPr lang="en-GB" sz="1200" dirty="0" smtClean="0"/>
                  <a:t>2017: “FLUKA </a:t>
                </a:r>
                <a:r>
                  <a:rPr lang="en-GB" sz="1200" dirty="0" err="1"/>
                  <a:t>Montecarlo</a:t>
                </a:r>
                <a:r>
                  <a:rPr lang="en-GB" sz="1200" dirty="0"/>
                  <a:t> modelling of the FCC arc cell: radiation environment and energy deposition due to beam-gas </a:t>
                </a:r>
                <a:r>
                  <a:rPr lang="en-GB" sz="1200" dirty="0" smtClean="0"/>
                  <a:t>interactions”</a:t>
                </a:r>
              </a:p>
              <a:p>
                <a:pPr lvl="1"/>
                <a:r>
                  <a:rPr lang="en-GB" sz="1200" dirty="0" smtClean="0"/>
                  <a:t>FCC week 2018: “Radiation </a:t>
                </a:r>
                <a:r>
                  <a:rPr lang="en-GB" sz="1200" dirty="0"/>
                  <a:t>environment assessment in the </a:t>
                </a:r>
                <a:r>
                  <a:rPr lang="en-GB" sz="1200" dirty="0" err="1"/>
                  <a:t>FCChh</a:t>
                </a:r>
                <a:r>
                  <a:rPr lang="en-GB" sz="1200" dirty="0"/>
                  <a:t> and </a:t>
                </a:r>
                <a:r>
                  <a:rPr lang="en-GB" sz="1200" dirty="0" err="1"/>
                  <a:t>FCCee</a:t>
                </a:r>
                <a:r>
                  <a:rPr lang="en-GB" sz="1200" dirty="0"/>
                  <a:t> </a:t>
                </a:r>
                <a:r>
                  <a:rPr lang="en-GB" sz="1200" dirty="0" smtClean="0"/>
                  <a:t>machines”</a:t>
                </a:r>
                <a:endParaRPr lang="en-GB" sz="1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" y="1697245"/>
                <a:ext cx="5631180" cy="3633879"/>
              </a:xfrm>
              <a:blipFill rotWithShape="1">
                <a:blip r:embed="rId2"/>
                <a:stretch>
                  <a:fillRect t="-15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674138" cy="7414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8534" y="1"/>
            <a:ext cx="855466" cy="823783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" y="2172934"/>
            <a:ext cx="4925682" cy="1493292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353684" y="3661909"/>
            <a:ext cx="4839418" cy="336431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-1" y="4002656"/>
            <a:ext cx="5460521" cy="1224952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5" t="9323" r="17583" b="7343"/>
          <a:stretch/>
        </p:blipFill>
        <p:spPr>
          <a:xfrm>
            <a:off x="5193102" y="1408412"/>
            <a:ext cx="3950898" cy="389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2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1" t="13991" r="24996" b="6306"/>
          <a:stretch/>
        </p:blipFill>
        <p:spPr>
          <a:xfrm>
            <a:off x="-149744" y="1140900"/>
            <a:ext cx="5642877" cy="4183953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423440" y="3689856"/>
            <a:ext cx="5559378" cy="2688087"/>
            <a:chOff x="0" y="1024346"/>
            <a:chExt cx="5559378" cy="268808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0" t="21530" r="3646" b="15468"/>
            <a:stretch/>
          </p:blipFill>
          <p:spPr>
            <a:xfrm>
              <a:off x="109951" y="1024346"/>
              <a:ext cx="5449427" cy="2335733"/>
            </a:xfrm>
            <a:prstGeom prst="rect">
              <a:avLst/>
            </a:prstGeom>
            <a:ln w="28575">
              <a:solidFill>
                <a:schemeClr val="tx1">
                  <a:lumMod val="50000"/>
                </a:schemeClr>
              </a:solidFill>
            </a:ln>
          </p:spPr>
        </p:pic>
        <p:sp>
          <p:nvSpPr>
            <p:cNvPr id="9" name="Content Placeholder 2"/>
            <p:cNvSpPr txBox="1">
              <a:spLocks/>
            </p:cNvSpPr>
            <p:nvPr/>
          </p:nvSpPr>
          <p:spPr>
            <a:xfrm>
              <a:off x="0" y="2935925"/>
              <a:ext cx="3162098" cy="776508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800" dirty="0" err="1" smtClean="0">
                  <a:solidFill>
                    <a:schemeClr val="bg1"/>
                  </a:solidFill>
                </a:rPr>
                <a:t>xAxis</a:t>
              </a:r>
              <a:r>
                <a:rPr lang="en-GB" sz="1800" dirty="0" smtClean="0">
                  <a:solidFill>
                    <a:schemeClr val="bg1"/>
                  </a:solidFill>
                </a:rPr>
                <a:t> = 0.1zAxis</a:t>
              </a:r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2397" y="1956720"/>
              <a:ext cx="856261" cy="809474"/>
              <a:chOff x="8223476" y="4901331"/>
              <a:chExt cx="856261" cy="809474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 flipV="1">
                <a:off x="8405037" y="5134739"/>
                <a:ext cx="0" cy="429928"/>
              </a:xfrm>
              <a:prstGeom prst="straightConnector1">
                <a:avLst/>
              </a:prstGeom>
              <a:ln>
                <a:solidFill>
                  <a:srgbClr val="0055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>
                <a:off x="8405037" y="5564667"/>
                <a:ext cx="408763" cy="0"/>
              </a:xfrm>
              <a:prstGeom prst="straightConnector1">
                <a:avLst/>
              </a:prstGeom>
              <a:ln>
                <a:solidFill>
                  <a:srgbClr val="0055A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Content Placeholder 2"/>
              <p:cNvSpPr txBox="1">
                <a:spLocks/>
              </p:cNvSpPr>
              <p:nvPr/>
            </p:nvSpPr>
            <p:spPr>
              <a:xfrm>
                <a:off x="8716615" y="5399594"/>
                <a:ext cx="363122" cy="311211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GB" sz="1400" dirty="0" smtClean="0"/>
                  <a:t>z</a:t>
                </a:r>
              </a:p>
            </p:txBody>
          </p:sp>
          <p:sp>
            <p:nvSpPr>
              <p:cNvPr id="31" name="Content Placeholder 2"/>
              <p:cNvSpPr txBox="1">
                <a:spLocks/>
              </p:cNvSpPr>
              <p:nvPr/>
            </p:nvSpPr>
            <p:spPr>
              <a:xfrm>
                <a:off x="8223476" y="4901331"/>
                <a:ext cx="363122" cy="311211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GB" sz="1400" dirty="0" smtClean="0"/>
                  <a:t>x</a:t>
                </a:r>
              </a:p>
            </p:txBody>
          </p:sp>
        </p:grpSp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0252" y="17253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FLUKA Model</a:t>
            </a:r>
            <a:endParaRPr lang="en-GB" dirty="0"/>
          </a:p>
        </p:txBody>
      </p:sp>
      <p:grpSp>
        <p:nvGrpSpPr>
          <p:cNvPr id="37" name="Group 36"/>
          <p:cNvGrpSpPr/>
          <p:nvPr/>
        </p:nvGrpSpPr>
        <p:grpSpPr>
          <a:xfrm>
            <a:off x="637860" y="4162668"/>
            <a:ext cx="1195136" cy="818941"/>
            <a:chOff x="0" y="1284977"/>
            <a:chExt cx="1195136" cy="818941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621574" y="1518385"/>
              <a:ext cx="0" cy="429928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248252" y="1948313"/>
              <a:ext cx="373322" cy="0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V="1">
              <a:off x="621574" y="1685837"/>
              <a:ext cx="351378" cy="262479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Content Placeholder 2"/>
            <p:cNvSpPr txBox="1">
              <a:spLocks/>
            </p:cNvSpPr>
            <p:nvPr/>
          </p:nvSpPr>
          <p:spPr>
            <a:xfrm>
              <a:off x="0" y="1792707"/>
              <a:ext cx="363122" cy="311211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400" dirty="0"/>
                <a:t>x</a:t>
              </a:r>
              <a:endParaRPr lang="en-GB" sz="1400" dirty="0" smtClean="0"/>
            </a:p>
          </p:txBody>
        </p:sp>
        <p:sp>
          <p:nvSpPr>
            <p:cNvPr id="25" name="Content Placeholder 2"/>
            <p:cNvSpPr txBox="1">
              <a:spLocks/>
            </p:cNvSpPr>
            <p:nvPr/>
          </p:nvSpPr>
          <p:spPr>
            <a:xfrm>
              <a:off x="440013" y="1284977"/>
              <a:ext cx="363122" cy="311211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400" dirty="0" smtClean="0"/>
                <a:t>y</a:t>
              </a:r>
            </a:p>
          </p:txBody>
        </p:sp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863580" y="1498560"/>
              <a:ext cx="331556" cy="362934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en-GB" sz="1400" dirty="0" smtClean="0"/>
                <a:t>z</a:t>
              </a:r>
            </a:p>
          </p:txBody>
        </p:sp>
      </p:grpSp>
      <p:sp>
        <p:nvSpPr>
          <p:cNvPr id="36" name="Content Placeholder 2"/>
          <p:cNvSpPr txBox="1">
            <a:spLocks/>
          </p:cNvSpPr>
          <p:nvPr/>
        </p:nvSpPr>
        <p:spPr>
          <a:xfrm>
            <a:off x="751254" y="957696"/>
            <a:ext cx="3952240" cy="43609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800" b="1" dirty="0" smtClean="0"/>
              <a:t>FCC-</a:t>
            </a:r>
            <a:r>
              <a:rPr lang="en-GB" sz="1800" b="1" dirty="0" err="1" smtClean="0"/>
              <a:t>hh</a:t>
            </a:r>
            <a:r>
              <a:rPr lang="en-GB" sz="1800" b="1" dirty="0" smtClean="0"/>
              <a:t> arc FODO cell</a:t>
            </a: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>
            <a:off x="5258547" y="994999"/>
            <a:ext cx="4006142" cy="2104152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050" dirty="0"/>
          </a:p>
          <a:p>
            <a:r>
              <a:rPr lang="en-GB" sz="1600" dirty="0" smtClean="0"/>
              <a:t>Lattice based on latest optics, MAD-X TWISS file (R. Martin)</a:t>
            </a:r>
          </a:p>
          <a:p>
            <a:r>
              <a:rPr lang="en-GB" sz="1600" dirty="0" smtClean="0"/>
              <a:t>214 m in length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392549" y="1182812"/>
            <a:ext cx="3727821" cy="625672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357" y="17253"/>
            <a:ext cx="1674138" cy="741404"/>
          </a:xfrm>
          <a:prstGeom prst="rect">
            <a:avLst/>
          </a:prstGeom>
        </p:spPr>
      </p:pic>
      <p:sp>
        <p:nvSpPr>
          <p:cNvPr id="50" name="Content Placeholder 2"/>
          <p:cNvSpPr txBox="1">
            <a:spLocks/>
          </p:cNvSpPr>
          <p:nvPr/>
        </p:nvSpPr>
        <p:spPr>
          <a:xfrm>
            <a:off x="5820720" y="3669324"/>
            <a:ext cx="3162098" cy="77650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buNone/>
            </a:pPr>
            <a:r>
              <a:rPr lang="en-GB" sz="1800" dirty="0" smtClean="0">
                <a:solidFill>
                  <a:schemeClr val="bg1"/>
                </a:solidFill>
              </a:rPr>
              <a:t>Top View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264310" y="2306513"/>
            <a:ext cx="7496149" cy="2438827"/>
            <a:chOff x="1264310" y="2306513"/>
            <a:chExt cx="7496149" cy="2438827"/>
          </a:xfrm>
        </p:grpSpPr>
        <p:sp>
          <p:nvSpPr>
            <p:cNvPr id="11" name="TextBox 10"/>
            <p:cNvSpPr txBox="1"/>
            <p:nvPr/>
          </p:nvSpPr>
          <p:spPr>
            <a:xfrm>
              <a:off x="3493645" y="4086209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MB1</a:t>
              </a:r>
              <a:endParaRPr lang="en-GB" sz="11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96274" y="4087917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MB2</a:t>
              </a:r>
              <a:endParaRPr lang="en-GB" sz="11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298317" y="4104794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MB3</a:t>
              </a:r>
              <a:endParaRPr lang="en-GB" sz="11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03494" y="4129178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MB4</a:t>
              </a:r>
              <a:endParaRPr lang="en-GB" sz="11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09670" y="4147466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MB5</a:t>
              </a:r>
              <a:endParaRPr lang="en-GB" sz="11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493133" y="4184222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MB6</a:t>
              </a:r>
              <a:endParaRPr lang="en-GB" sz="11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239816" y="4243293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MB7</a:t>
              </a:r>
              <a:endParaRPr lang="en-GB" sz="11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633955" y="4280706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MB8</a:t>
              </a:r>
              <a:endParaRPr lang="en-GB" sz="11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040512" y="4310529"/>
              <a:ext cx="4748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MB9</a:t>
              </a:r>
              <a:endParaRPr lang="en-GB" sz="11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395085" y="4369601"/>
              <a:ext cx="5533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MB10</a:t>
              </a:r>
              <a:endParaRPr lang="en-GB" sz="11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796301" y="4424465"/>
              <a:ext cx="5533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MB11</a:t>
              </a:r>
              <a:endParaRPr lang="en-GB" sz="11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207102" y="4483730"/>
              <a:ext cx="5533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MB12</a:t>
              </a:r>
              <a:endParaRPr lang="en-GB" sz="1100" dirty="0"/>
            </a:p>
          </p:txBody>
        </p:sp>
        <p:sp>
          <p:nvSpPr>
            <p:cNvPr id="51" name="Content Placeholder 2"/>
            <p:cNvSpPr txBox="1">
              <a:spLocks/>
            </p:cNvSpPr>
            <p:nvPr/>
          </p:nvSpPr>
          <p:spPr>
            <a:xfrm>
              <a:off x="1264310" y="2306513"/>
              <a:ext cx="2137307" cy="1074153"/>
            </a:xfrm>
            <a:prstGeom prst="rect">
              <a:avLst/>
            </a:prstGeom>
          </p:spPr>
          <p:txBody>
            <a:bodyPr/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GB" sz="1600" dirty="0" smtClean="0">
                  <a:solidFill>
                    <a:schemeClr val="bg1"/>
                  </a:solidFill>
                </a:rPr>
                <a:t>MB x 6 x 2</a:t>
              </a:r>
            </a:p>
            <a:p>
              <a:pPr marL="36576" indent="0" algn="ctr">
                <a:buNone/>
              </a:pPr>
              <a:r>
                <a:rPr lang="en-GB" sz="1600" dirty="0" smtClean="0">
                  <a:solidFill>
                    <a:schemeClr val="bg1"/>
                  </a:solidFill>
                </a:rPr>
                <a:t>L = 14.2 m</a:t>
              </a:r>
            </a:p>
            <a:p>
              <a:pPr marL="36576" lvl="1" indent="0" algn="ctr">
                <a:buSzPct val="80000"/>
                <a:buNone/>
              </a:pPr>
              <a:r>
                <a:rPr lang="en-GB" sz="1600" dirty="0">
                  <a:solidFill>
                    <a:schemeClr val="bg1"/>
                  </a:solidFill>
                </a:rPr>
                <a:t>θ = </a:t>
              </a:r>
              <a:r>
                <a:rPr lang="en-GB" sz="1600" dirty="0" smtClean="0">
                  <a:solidFill>
                    <a:schemeClr val="bg1"/>
                  </a:solidFill>
                </a:rPr>
                <a:t>1.3 </a:t>
              </a:r>
              <a:r>
                <a:rPr lang="en-GB" sz="1600" dirty="0" err="1" smtClean="0">
                  <a:solidFill>
                    <a:schemeClr val="bg1"/>
                  </a:solidFill>
                </a:rPr>
                <a:t>mrad</a:t>
              </a:r>
              <a:endParaRPr lang="en-GB" sz="1600" b="1" dirty="0">
                <a:solidFill>
                  <a:schemeClr val="bg1"/>
                </a:solidFill>
              </a:endParaRPr>
            </a:p>
            <a:p>
              <a:pPr marL="36576" indent="0" algn="ctr">
                <a:buNone/>
              </a:pPr>
              <a:endParaRPr lang="en-GB" sz="1600" dirty="0" smtClean="0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330295" y="1733296"/>
            <a:ext cx="5744601" cy="3552270"/>
            <a:chOff x="3330295" y="1733296"/>
            <a:chExt cx="5744601" cy="3552270"/>
          </a:xfrm>
        </p:grpSpPr>
        <p:sp>
          <p:nvSpPr>
            <p:cNvPr id="46" name="TextBox 45"/>
            <p:cNvSpPr txBox="1"/>
            <p:nvPr/>
          </p:nvSpPr>
          <p:spPr>
            <a:xfrm>
              <a:off x="5854650" y="4724833"/>
              <a:ext cx="4892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dirty="0" smtClean="0"/>
                <a:t>MQ1</a:t>
              </a:r>
              <a:endParaRPr lang="en-GB" sz="11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585658" y="5023956"/>
              <a:ext cx="48923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100" smtClean="0"/>
                <a:t>MQ1</a:t>
              </a:r>
              <a:endParaRPr lang="en-GB" sz="1100" dirty="0"/>
            </a:p>
          </p:txBody>
        </p:sp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30295" y="1733296"/>
              <a:ext cx="1276320" cy="627559"/>
            </a:xfrm>
            <a:prstGeom prst="rect">
              <a:avLst/>
            </a:prstGeom>
          </p:spPr>
          <p:txBody>
            <a:bodyPr/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GB" sz="1600" dirty="0" smtClean="0">
                  <a:solidFill>
                    <a:schemeClr val="bg1"/>
                  </a:solidFill>
                </a:rPr>
                <a:t>MQ x 2</a:t>
              </a:r>
            </a:p>
            <a:p>
              <a:pPr marL="36576" indent="0" algn="ctr">
                <a:buNone/>
              </a:pPr>
              <a:r>
                <a:rPr lang="en-GB" sz="1600" dirty="0" smtClean="0">
                  <a:solidFill>
                    <a:schemeClr val="bg1"/>
                  </a:solidFill>
                </a:rPr>
                <a:t>L = 6.4 m</a:t>
              </a:r>
            </a:p>
          </p:txBody>
        </p:sp>
      </p:grpSp>
      <p:sp>
        <p:nvSpPr>
          <p:cNvPr id="54" name="Content Placeholder 2"/>
          <p:cNvSpPr txBox="1">
            <a:spLocks/>
          </p:cNvSpPr>
          <p:nvPr/>
        </p:nvSpPr>
        <p:spPr>
          <a:xfrm>
            <a:off x="4324815" y="2306513"/>
            <a:ext cx="5156417" cy="126599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/>
              <a:t>Simulation Parameters:</a:t>
            </a:r>
            <a:endParaRPr lang="en-GB" sz="1600" dirty="0" smtClean="0"/>
          </a:p>
          <a:p>
            <a:pPr lvl="1"/>
            <a:r>
              <a:rPr lang="en-GB" sz="1400" dirty="0" smtClean="0"/>
              <a:t>&gt;</a:t>
            </a:r>
            <a:r>
              <a:rPr lang="en-GB" sz="1400" dirty="0"/>
              <a:t>200,000 primaries per </a:t>
            </a:r>
            <a:r>
              <a:rPr lang="en-GB" sz="1400" dirty="0" smtClean="0"/>
              <a:t>beam</a:t>
            </a:r>
          </a:p>
          <a:p>
            <a:pPr lvl="1"/>
            <a:r>
              <a:rPr lang="en-GB" sz="1400" dirty="0"/>
              <a:t>Boundary condition</a:t>
            </a:r>
          </a:p>
          <a:p>
            <a:pPr lvl="1"/>
            <a:r>
              <a:rPr lang="en-GB" sz="1400" dirty="0" smtClean="0"/>
              <a:t>CPU </a:t>
            </a:r>
            <a:r>
              <a:rPr lang="en-GB" sz="1400" dirty="0"/>
              <a:t>Time ~120 – 130 seconds per </a:t>
            </a:r>
            <a:r>
              <a:rPr lang="en-GB" sz="1400" dirty="0" smtClean="0"/>
              <a:t>primary</a:t>
            </a:r>
            <a:endParaRPr lang="en-GB" sz="1400" dirty="0"/>
          </a:p>
        </p:txBody>
      </p:sp>
      <p:sp>
        <p:nvSpPr>
          <p:cNvPr id="55" name="Rectangle 54"/>
          <p:cNvSpPr/>
          <p:nvPr/>
        </p:nvSpPr>
        <p:spPr>
          <a:xfrm>
            <a:off x="5333295" y="1766572"/>
            <a:ext cx="2873807" cy="381405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4450160" y="2360855"/>
            <a:ext cx="3408504" cy="482734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4715310" y="2872696"/>
            <a:ext cx="4057150" cy="241367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4741623" y="3139299"/>
            <a:ext cx="4057150" cy="241367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27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5" grpId="0" animBg="1"/>
      <p:bldP spid="56" grpId="0" animBg="1"/>
      <p:bldP spid="57" grpId="0" animBg="1"/>
      <p:bldP spid="5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4025256" y="2898915"/>
            <a:ext cx="8264275" cy="3248228"/>
            <a:chOff x="3873512" y="2791464"/>
            <a:chExt cx="8544343" cy="3358307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3" t="8737" r="7978"/>
            <a:stretch/>
          </p:blipFill>
          <p:spPr>
            <a:xfrm>
              <a:off x="3873512" y="2791464"/>
              <a:ext cx="5166650" cy="3358307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4315329" y="3008503"/>
              <a:ext cx="3820443" cy="426402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75000"/>
                  </a:schemeClr>
                </a:gs>
              </a:gsLst>
              <a:lin ang="54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Dipole</a:t>
              </a:r>
              <a:endParaRPr lang="en-GB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135772" y="3168525"/>
              <a:ext cx="461640" cy="110105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97412" y="3008503"/>
              <a:ext cx="3820443" cy="426402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20000"/>
                    <a:lumOff val="80000"/>
                  </a:schemeClr>
                </a:gs>
                <a:gs pos="53000">
                  <a:schemeClr val="tx1">
                    <a:lumMod val="60000"/>
                    <a:lumOff val="40000"/>
                  </a:schemeClr>
                </a:gs>
                <a:gs pos="100000">
                  <a:schemeClr val="tx1">
                    <a:lumMod val="75000"/>
                  </a:schemeClr>
                </a:gs>
              </a:gsLst>
              <a:lin ang="5400000" scaled="1"/>
              <a:tileRect/>
            </a:gra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Dipole</a:t>
              </a:r>
              <a:endParaRPr lang="en-GB" dirty="0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 flipV="1">
            <a:off x="7972148" y="3387869"/>
            <a:ext cx="398913" cy="553816"/>
          </a:xfrm>
          <a:prstGeom prst="straightConnector1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125592" y="3876697"/>
            <a:ext cx="21395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No active pumping in interconnect</a:t>
            </a:r>
            <a:r>
              <a:rPr lang="en-GB" sz="1200" dirty="0"/>
              <a:t> </a:t>
            </a:r>
            <a:r>
              <a:rPr lang="en-GB" sz="1200" dirty="0" smtClean="0"/>
              <a:t>leads to spike in residual gas density here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9960" y="3268850"/>
            <a:ext cx="39843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Gas Profile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Average gas density unchanged (1e9 atoms/cm</a:t>
            </a:r>
            <a:r>
              <a:rPr lang="en-GB" sz="1400" baseline="30000" dirty="0" smtClean="0"/>
              <a:t>3</a:t>
            </a:r>
            <a:r>
              <a:rPr lang="en-GB" sz="1400" dirty="0"/>
              <a:t>)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Shorter photon absorber (previously absorbing ~x2 more power than now which led to higher outgassing.)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Optimised interconnect region geometry, increasing the conductance of the region.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19041" y="2907974"/>
            <a:ext cx="9024959" cy="3239169"/>
            <a:chOff x="119041" y="2907974"/>
            <a:chExt cx="9024959" cy="3239169"/>
          </a:xfrm>
        </p:grpSpPr>
        <p:sp>
          <p:nvSpPr>
            <p:cNvPr id="14" name="Rectangle 13"/>
            <p:cNvSpPr/>
            <p:nvPr/>
          </p:nvSpPr>
          <p:spPr>
            <a:xfrm>
              <a:off x="4025256" y="2907974"/>
              <a:ext cx="5118744" cy="3239169"/>
            </a:xfrm>
            <a:prstGeom prst="rect">
              <a:avLst/>
            </a:prstGeom>
            <a:solidFill>
              <a:schemeClr val="lt1">
                <a:alpha val="84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19041" y="3232344"/>
              <a:ext cx="2346248" cy="418990"/>
            </a:xfrm>
            <a:prstGeom prst="rect">
              <a:avLst/>
            </a:prstGeom>
            <a:solidFill>
              <a:schemeClr val="lt1">
                <a:alpha val="84000"/>
              </a:schemeClr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166466" y="1004187"/>
            <a:ext cx="3988863" cy="1955705"/>
            <a:chOff x="914400" y="1339516"/>
            <a:chExt cx="6609348" cy="3240506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61" t="6317" r="20739" b="4945"/>
            <a:stretch/>
          </p:blipFill>
          <p:spPr>
            <a:xfrm>
              <a:off x="4219074" y="1339516"/>
              <a:ext cx="3304674" cy="3238834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60" t="6339" r="20739" b="4563"/>
            <a:stretch/>
          </p:blipFill>
          <p:spPr>
            <a:xfrm>
              <a:off x="914400" y="1339516"/>
              <a:ext cx="3304674" cy="3240506"/>
            </a:xfrm>
            <a:prstGeom prst="rect">
              <a:avLst/>
            </a:prstGeom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96639" y="2891067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Old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842633" y="28630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New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5532274" y="605449"/>
            <a:ext cx="349027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b="1" dirty="0" smtClean="0"/>
              <a:t>Beam Screen</a:t>
            </a:r>
          </a:p>
          <a:p>
            <a:pPr algn="r"/>
            <a:endParaRPr lang="en-GB" sz="12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GB" sz="1400" dirty="0" smtClean="0"/>
              <a:t>New scheme for dealing with synchrotron radiation effects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GB" sz="1400" dirty="0" smtClean="0"/>
              <a:t>Better vacuum quality and lower electron cloud density</a:t>
            </a:r>
            <a:br>
              <a:rPr lang="en-GB" sz="1400" dirty="0" smtClean="0"/>
            </a:br>
            <a:endParaRPr lang="en-GB" sz="1400" dirty="0" smtClean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en-GB" sz="1200" dirty="0" smtClean="0"/>
              <a:t>I. Bellafont</a:t>
            </a:r>
            <a:r>
              <a:rPr lang="en-GB" sz="1200" dirty="0"/>
              <a:t>: 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 smtClean="0"/>
              <a:t>“</a:t>
            </a:r>
            <a:r>
              <a:rPr lang="en-GB" sz="1200" dirty="0"/>
              <a:t>Study on the beam induced vacuum effects in the FCC-</a:t>
            </a:r>
            <a:r>
              <a:rPr lang="en-GB" sz="1200" dirty="0" err="1"/>
              <a:t>hh</a:t>
            </a:r>
            <a:r>
              <a:rPr lang="en-GB" sz="1200" dirty="0"/>
              <a:t> beam vacuum </a:t>
            </a:r>
            <a:r>
              <a:rPr lang="en-GB" sz="1200" dirty="0" smtClean="0"/>
              <a:t>chamber”,</a:t>
            </a:r>
            <a:br>
              <a:rPr lang="en-GB" sz="1200" dirty="0" smtClean="0"/>
            </a:br>
            <a:r>
              <a:rPr lang="en-GB" sz="1200" dirty="0" smtClean="0"/>
              <a:t>this conference, Wednesday, 8:30 am</a:t>
            </a:r>
            <a:endParaRPr lang="en-GB" sz="1200" dirty="0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124739" y="86312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Updates</a:t>
            </a:r>
            <a:endParaRPr lang="en-GB" dirty="0"/>
          </a:p>
        </p:txBody>
      </p:sp>
      <p:grpSp>
        <p:nvGrpSpPr>
          <p:cNvPr id="45" name="Group 44"/>
          <p:cNvGrpSpPr/>
          <p:nvPr/>
        </p:nvGrpSpPr>
        <p:grpSpPr>
          <a:xfrm>
            <a:off x="3782021" y="2308726"/>
            <a:ext cx="2191076" cy="646331"/>
            <a:chOff x="3747199" y="2539367"/>
            <a:chExt cx="2191076" cy="646331"/>
          </a:xfrm>
        </p:grpSpPr>
        <p:cxnSp>
          <p:nvCxnSpPr>
            <p:cNvPr id="30" name="Straight Arrow Connector 29"/>
            <p:cNvCxnSpPr>
              <a:stCxn id="24" idx="1"/>
            </p:cNvCxnSpPr>
            <p:nvPr/>
          </p:nvCxnSpPr>
          <p:spPr>
            <a:xfrm flipH="1" flipV="1">
              <a:off x="3747199" y="2599933"/>
              <a:ext cx="724552" cy="262600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471751" y="2539367"/>
              <a:ext cx="14665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Perforated baffle, enlarged</a:t>
              </a:r>
            </a:p>
            <a:p>
              <a:r>
                <a:rPr lang="en-GB" sz="1200" dirty="0" smtClean="0"/>
                <a:t>(periodic) </a:t>
              </a:r>
              <a:endParaRPr lang="en-GB" sz="12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874209" y="440809"/>
            <a:ext cx="1281120" cy="937391"/>
            <a:chOff x="2839387" y="671450"/>
            <a:chExt cx="1281120" cy="937391"/>
          </a:xfrm>
        </p:grpSpPr>
        <p:sp>
          <p:nvSpPr>
            <p:cNvPr id="33" name="TextBox 32"/>
            <p:cNvSpPr txBox="1"/>
            <p:nvPr/>
          </p:nvSpPr>
          <p:spPr>
            <a:xfrm>
              <a:off x="2839387" y="671450"/>
              <a:ext cx="12811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Cooling channel</a:t>
              </a:r>
              <a:endParaRPr lang="en-GB" sz="1200" dirty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H="1">
              <a:off x="3184699" y="911335"/>
              <a:ext cx="85000" cy="697506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2775445" y="1731910"/>
            <a:ext cx="780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Primary</a:t>
            </a:r>
          </a:p>
          <a:p>
            <a:pPr algn="ctr"/>
            <a:r>
              <a:rPr lang="en-GB" sz="1200" dirty="0" smtClean="0"/>
              <a:t>chamber</a:t>
            </a:r>
            <a:endParaRPr lang="en-GB" sz="1200" dirty="0"/>
          </a:p>
        </p:txBody>
      </p:sp>
      <p:grpSp>
        <p:nvGrpSpPr>
          <p:cNvPr id="44" name="Group 43"/>
          <p:cNvGrpSpPr/>
          <p:nvPr/>
        </p:nvGrpSpPr>
        <p:grpSpPr>
          <a:xfrm>
            <a:off x="3908335" y="1427305"/>
            <a:ext cx="1865197" cy="529272"/>
            <a:chOff x="3873513" y="1657946"/>
            <a:chExt cx="1865197" cy="529272"/>
          </a:xfrm>
        </p:grpSpPr>
        <p:sp>
          <p:nvSpPr>
            <p:cNvPr id="39" name="TextBox 38"/>
            <p:cNvSpPr txBox="1"/>
            <p:nvPr/>
          </p:nvSpPr>
          <p:spPr>
            <a:xfrm>
              <a:off x="4324540" y="1657946"/>
              <a:ext cx="14141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/>
                <a:t>Sawtooth</a:t>
              </a:r>
              <a:r>
                <a:rPr lang="en-GB" sz="1200" dirty="0" smtClean="0"/>
                <a:t> surface </a:t>
              </a:r>
              <a:endParaRPr lang="en-GB" sz="1200" dirty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H="1">
              <a:off x="3873513" y="1903807"/>
              <a:ext cx="577528" cy="283411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3721247" y="701093"/>
            <a:ext cx="1989169" cy="924909"/>
            <a:chOff x="3686425" y="931734"/>
            <a:chExt cx="1989169" cy="924909"/>
          </a:xfrm>
        </p:grpSpPr>
        <p:sp>
          <p:nvSpPr>
            <p:cNvPr id="41" name="TextBox 40"/>
            <p:cNvSpPr txBox="1"/>
            <p:nvPr/>
          </p:nvSpPr>
          <p:spPr>
            <a:xfrm>
              <a:off x="4118758" y="931734"/>
              <a:ext cx="15568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Secondary chamber</a:t>
              </a:r>
              <a:endParaRPr lang="en-GB" sz="1200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H="1">
              <a:off x="3686425" y="1137521"/>
              <a:ext cx="638115" cy="719122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/>
          <p:cNvSpPr/>
          <p:nvPr/>
        </p:nvSpPr>
        <p:spPr>
          <a:xfrm>
            <a:off x="0" y="3664777"/>
            <a:ext cx="4025256" cy="649771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119041" y="4526745"/>
            <a:ext cx="4025256" cy="649771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119041" y="5381141"/>
            <a:ext cx="4025256" cy="533182"/>
          </a:xfrm>
          <a:prstGeom prst="rect">
            <a:avLst/>
          </a:prstGeom>
          <a:solidFill>
            <a:schemeClr val="lt1">
              <a:alpha val="84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25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7" grpId="0" animBg="1"/>
      <p:bldP spid="4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" y="58874"/>
            <a:ext cx="8226854" cy="940443"/>
          </a:xfrm>
        </p:spPr>
        <p:txBody>
          <a:bodyPr/>
          <a:lstStyle/>
          <a:p>
            <a:r>
              <a:rPr lang="en-GB" dirty="0" smtClean="0"/>
              <a:t>Lattice Element Updates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156055" y="1083108"/>
            <a:ext cx="8628682" cy="3363661"/>
            <a:chOff x="-1037532" y="1867988"/>
            <a:chExt cx="10756604" cy="419317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74" t="894" r="30219" b="259"/>
            <a:stretch/>
          </p:blipFill>
          <p:spPr>
            <a:xfrm>
              <a:off x="616131" y="1867988"/>
              <a:ext cx="3953691" cy="416705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575" t="10460" r="33090" b="-457"/>
            <a:stretch/>
          </p:blipFill>
          <p:spPr>
            <a:xfrm>
              <a:off x="4777806" y="2211977"/>
              <a:ext cx="3300550" cy="3849187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243837" y="2875670"/>
              <a:ext cx="1959363" cy="803530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-1037532" y="2667935"/>
              <a:ext cx="1569659" cy="383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err="1" smtClean="0"/>
                <a:t>R</a:t>
              </a:r>
              <a:r>
                <a:rPr lang="en-GB" sz="1200" baseline="-25000" dirty="0" err="1" smtClean="0"/>
                <a:t>Coil</a:t>
              </a:r>
              <a:r>
                <a:rPr lang="en-GB" sz="1200" dirty="0" smtClean="0"/>
                <a:t> = 8.1 cm</a:t>
              </a:r>
              <a:endParaRPr lang="en-GB" sz="12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274538" y="3976518"/>
              <a:ext cx="1227562" cy="183975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-939214" y="4014307"/>
              <a:ext cx="1451352" cy="3833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R</a:t>
              </a:r>
              <a:r>
                <a:rPr lang="en-GB" sz="1200" baseline="-25000" dirty="0" smtClean="0"/>
                <a:t>CM</a:t>
              </a:r>
              <a:r>
                <a:rPr lang="en-GB" sz="1200" dirty="0" smtClean="0"/>
                <a:t> = 45 cm</a:t>
              </a:r>
              <a:endParaRPr lang="en-GB" sz="1200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 flipV="1">
              <a:off x="7251026" y="4160493"/>
              <a:ext cx="1002972" cy="237173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8208567" y="4281529"/>
              <a:ext cx="1451352" cy="3833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R</a:t>
              </a:r>
              <a:r>
                <a:rPr lang="en-GB" sz="1200" baseline="-25000" dirty="0" smtClean="0"/>
                <a:t>CM</a:t>
              </a:r>
              <a:r>
                <a:rPr lang="en-GB" sz="1200" dirty="0" smtClean="0"/>
                <a:t> = 37 cm</a:t>
              </a:r>
              <a:endParaRPr lang="en-GB" sz="1200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H="1">
              <a:off x="6884068" y="3087141"/>
              <a:ext cx="1369929" cy="592059"/>
            </a:xfrm>
            <a:prstGeom prst="straightConnector1">
              <a:avLst/>
            </a:prstGeom>
            <a:ln>
              <a:solidFill>
                <a:srgbClr val="0055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8149413" y="2707835"/>
              <a:ext cx="1569659" cy="383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err="1" smtClean="0"/>
                <a:t>R</a:t>
              </a:r>
              <a:r>
                <a:rPr lang="en-GB" sz="1200" baseline="-25000" dirty="0" err="1" smtClean="0"/>
                <a:t>Coil</a:t>
              </a:r>
              <a:r>
                <a:rPr lang="en-GB" sz="1200" dirty="0" smtClean="0"/>
                <a:t> = 8.1 cm</a:t>
              </a:r>
              <a:endParaRPr lang="en-GB" sz="1200" dirty="0"/>
            </a:p>
          </p:txBody>
        </p:sp>
      </p:grp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73581"/>
              </p:ext>
            </p:extLst>
          </p:nvPr>
        </p:nvGraphicFramePr>
        <p:xfrm>
          <a:off x="1603350" y="4726393"/>
          <a:ext cx="2859426" cy="1116330"/>
        </p:xfrm>
        <a:graphic>
          <a:graphicData uri="http://schemas.openxmlformats.org/drawingml/2006/table">
            <a:tbl>
              <a:tblPr/>
              <a:tblGrid>
                <a:gridCol w="543315">
                  <a:extLst>
                    <a:ext uri="{9D8B030D-6E8A-4147-A177-3AD203B41FA5}">
                      <a16:colId xmlns="" xmlns:a16="http://schemas.microsoft.com/office/drawing/2014/main" val="4125208298"/>
                    </a:ext>
                  </a:extLst>
                </a:gridCol>
                <a:gridCol w="758766">
                  <a:extLst>
                    <a:ext uri="{9D8B030D-6E8A-4147-A177-3AD203B41FA5}">
                      <a16:colId xmlns="" xmlns:a16="http://schemas.microsoft.com/office/drawing/2014/main" val="3563369270"/>
                    </a:ext>
                  </a:extLst>
                </a:gridCol>
                <a:gridCol w="749399">
                  <a:extLst>
                    <a:ext uri="{9D8B030D-6E8A-4147-A177-3AD203B41FA5}">
                      <a16:colId xmlns="" xmlns:a16="http://schemas.microsoft.com/office/drawing/2014/main" val="2884368775"/>
                    </a:ext>
                  </a:extLst>
                </a:gridCol>
                <a:gridCol w="807946">
                  <a:extLst>
                    <a:ext uri="{9D8B030D-6E8A-4147-A177-3AD203B41FA5}">
                      <a16:colId xmlns="" xmlns:a16="http://schemas.microsoft.com/office/drawing/2014/main" val="172974812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Previous Radius [cm]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Updated Radius [cm]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0163352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MB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Cold mass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8798065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MQ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Cold mass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32.37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24.87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5166172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MB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8.1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8.1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715526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MQ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5.672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2F75B5"/>
                          </a:solidFill>
                          <a:effectLst/>
                          <a:latin typeface="Calibri" panose="020F0502020204030204" pitchFamily="34" charset="0"/>
                        </a:rPr>
                        <a:t>5.922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5B9BD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56987837"/>
                  </a:ext>
                </a:extLst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4820975" y="4640972"/>
            <a:ext cx="3021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Additional increase in beam – beam separation: 20 -&gt; 25 cm</a:t>
            </a:r>
          </a:p>
          <a:p>
            <a:endParaRPr lang="en-GB" sz="1200" dirty="0"/>
          </a:p>
          <a:p>
            <a:endParaRPr lang="en-GB" sz="1200" dirty="0" smtClean="0"/>
          </a:p>
          <a:p>
            <a:endParaRPr lang="en-GB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6144785" y="2665562"/>
            <a:ext cx="0" cy="1975410"/>
          </a:xfrm>
          <a:prstGeom prst="straightConnector1">
            <a:avLst/>
          </a:prstGeom>
          <a:ln>
            <a:solidFill>
              <a:srgbClr val="0055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129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5481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Energy Deposition on Coils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356" y="-5481"/>
            <a:ext cx="1040571" cy="10020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" r="5925"/>
          <a:stretch/>
        </p:blipFill>
        <p:spPr>
          <a:xfrm>
            <a:off x="1076325" y="996552"/>
            <a:ext cx="6496050" cy="48102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38350" y="140643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Power density: steady state </a:t>
            </a:r>
            <a:r>
              <a:rPr lang="en-GB" dirty="0" smtClean="0">
                <a:solidFill>
                  <a:schemeClr val="bg1"/>
                </a:solidFill>
              </a:rPr>
              <a:t>losses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</a:rPr>
              <a:t>(as </a:t>
            </a:r>
            <a:r>
              <a:rPr lang="en-GB" dirty="0">
                <a:solidFill>
                  <a:schemeClr val="bg1"/>
                </a:solidFill>
              </a:rPr>
              <a:t>opposed to transient losses)</a:t>
            </a:r>
          </a:p>
        </p:txBody>
      </p:sp>
    </p:spTree>
    <p:extLst>
      <p:ext uri="{BB962C8B-B14F-4D97-AF65-F5344CB8AC3E}">
        <p14:creationId xmlns:p14="http://schemas.microsoft.com/office/powerpoint/2010/main" val="65179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27/6/2019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james.hunt@cern.ch - FCC Week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-100870"/>
            <a:ext cx="8226854" cy="94044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Energy Deposition on Coils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356" y="-5481"/>
            <a:ext cx="1040571" cy="10020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58"/>
          <a:stretch/>
        </p:blipFill>
        <p:spPr>
          <a:xfrm>
            <a:off x="0" y="733788"/>
            <a:ext cx="9144000" cy="5257938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4465320" y="1236618"/>
            <a:ext cx="3886200" cy="0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03392" y="887045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Centre of ring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817896" y="3360822"/>
            <a:ext cx="1450219" cy="617623"/>
          </a:xfrm>
          <a:prstGeom prst="straightConnector1">
            <a:avLst/>
          </a:prstGeom>
          <a:ln w="158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388590">
            <a:off x="7439823" y="346923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Beam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16200000">
            <a:off x="8178733" y="2644420"/>
            <a:ext cx="17475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Power density [</a:t>
            </a:r>
            <a:r>
              <a:rPr lang="en-GB" sz="1100" dirty="0" err="1" smtClean="0">
                <a:solidFill>
                  <a:schemeClr val="accent6">
                    <a:lumMod val="50000"/>
                  </a:schemeClr>
                </a:solidFill>
              </a:rPr>
              <a:t>mW</a:t>
            </a:r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 cm</a:t>
            </a:r>
            <a:r>
              <a:rPr lang="en-GB" sz="1100" baseline="30000" dirty="0" smtClean="0">
                <a:solidFill>
                  <a:schemeClr val="accent6">
                    <a:lumMod val="50000"/>
                  </a:schemeClr>
                </a:solidFill>
              </a:rPr>
              <a:t>-3</a:t>
            </a:r>
            <a:r>
              <a:rPr lang="en-GB" sz="1100" dirty="0" smtClean="0">
                <a:solidFill>
                  <a:schemeClr val="accent6">
                    <a:lumMod val="50000"/>
                  </a:schemeClr>
                </a:solidFill>
              </a:rPr>
              <a:t>]</a:t>
            </a:r>
            <a:endParaRPr lang="en-GB" sz="11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19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21017</TotalTime>
  <Words>1035</Words>
  <Application>Microsoft Office PowerPoint</Application>
  <PresentationFormat>On-screen Show (4:3)</PresentationFormat>
  <Paragraphs>426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CERNCorporate4-3</vt:lpstr>
      <vt:lpstr>PowerPoint Presentation</vt:lpstr>
      <vt:lpstr>Update on R2E and Heat Load Simulations</vt:lpstr>
      <vt:lpstr>Contents</vt:lpstr>
      <vt:lpstr>Introduction</vt:lpstr>
      <vt:lpstr>PowerPoint Presentation</vt:lpstr>
      <vt:lpstr>PowerPoint Presentation</vt:lpstr>
      <vt:lpstr>Lattice Element Updates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Energy deposition on coils</vt:lpstr>
      <vt:lpstr>Energy deposition on coils</vt:lpstr>
      <vt:lpstr>Energy deposition on coils</vt:lpstr>
      <vt:lpstr>Power Per Element (Cold Mass)</vt:lpstr>
      <vt:lpstr>Radiation to Electronics</vt:lpstr>
      <vt:lpstr>PowerPoint Presentation</vt:lpstr>
      <vt:lpstr>Longitudinal Plots Dose </vt:lpstr>
      <vt:lpstr>PowerPoint Presentation</vt:lpstr>
      <vt:lpstr>PowerPoint Presentation</vt:lpstr>
      <vt:lpstr>PowerPoint Presentation</vt:lpstr>
      <vt:lpstr>Summary</vt:lpstr>
      <vt:lpstr>Thanks for listening  james.hunt@cern.ch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Hunt, James (Liverpool Uni.,DL,-)</cp:lastModifiedBy>
  <cp:revision>595</cp:revision>
  <dcterms:created xsi:type="dcterms:W3CDTF">2012-11-30T11:04:26Z</dcterms:created>
  <dcterms:modified xsi:type="dcterms:W3CDTF">2019-06-27T14:37:00Z</dcterms:modified>
</cp:coreProperties>
</file>