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703" r:id="rId3"/>
    <p:sldMasterId id="2147483723" r:id="rId4"/>
    <p:sldMasterId id="2147483724" r:id="rId5"/>
    <p:sldMasterId id="2147483725" r:id="rId6"/>
    <p:sldMasterId id="2147483726" r:id="rId7"/>
    <p:sldMasterId id="2147483727" r:id="rId8"/>
  </p:sldMasterIdLst>
  <p:sldIdLst>
    <p:sldId id="256" r:id="rId9"/>
    <p:sldId id="257" r:id="rId10"/>
    <p:sldId id="258" r:id="rId11"/>
    <p:sldId id="259" r:id="rId12"/>
    <p:sldId id="273" r:id="rId13"/>
    <p:sldId id="272" r:id="rId14"/>
    <p:sldId id="274" r:id="rId15"/>
    <p:sldId id="260" r:id="rId16"/>
    <p:sldId id="261" r:id="rId17"/>
    <p:sldId id="262" r:id="rId18"/>
    <p:sldId id="276" r:id="rId19"/>
    <p:sldId id="263" r:id="rId20"/>
    <p:sldId id="277" r:id="rId21"/>
    <p:sldId id="275" r:id="rId22"/>
    <p:sldId id="264" r:id="rId23"/>
    <p:sldId id="265" r:id="rId24"/>
    <p:sldId id="267" r:id="rId25"/>
    <p:sldId id="266" r:id="rId2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2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125505-B600-403A-B0D3-955661E631B2}" type="doc">
      <dgm:prSet loTypeId="urn:microsoft.com/office/officeart/2005/8/layout/cycle4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99E0F911-A3A1-41B7-9DE1-411B0046C4CA}">
      <dgm:prSet phldrT="[Text]"/>
      <dgm:spPr/>
      <dgm:t>
        <a:bodyPr/>
        <a:lstStyle/>
        <a:p>
          <a:r>
            <a:rPr lang="en-GB" dirty="0"/>
            <a:t>Use code to find shortest setup with good beam stay clear</a:t>
          </a:r>
        </a:p>
      </dgm:t>
    </dgm:pt>
    <dgm:pt modelId="{CD5772D0-D1F9-4C25-92B0-360F1FB69109}" type="parTrans" cxnId="{B15DC1F4-CDB9-43F9-B735-E865941DEFC5}">
      <dgm:prSet/>
      <dgm:spPr/>
      <dgm:t>
        <a:bodyPr/>
        <a:lstStyle/>
        <a:p>
          <a:endParaRPr lang="en-GB"/>
        </a:p>
      </dgm:t>
    </dgm:pt>
    <dgm:pt modelId="{46BE263A-8037-4790-8439-17D3C4B474A7}" type="sibTrans" cxnId="{B15DC1F4-CDB9-43F9-B735-E865941DEFC5}">
      <dgm:prSet/>
      <dgm:spPr/>
      <dgm:t>
        <a:bodyPr/>
        <a:lstStyle/>
        <a:p>
          <a:endParaRPr lang="en-GB"/>
        </a:p>
      </dgm:t>
    </dgm:pt>
    <dgm:pt modelId="{267C101B-29AF-4229-AD35-1FCECAD8ACD6}">
      <dgm:prSet phldrT="[Text]"/>
      <dgm:spPr/>
      <dgm:t>
        <a:bodyPr/>
        <a:lstStyle/>
        <a:p>
          <a:r>
            <a:rPr lang="en-GB" dirty="0"/>
            <a:t>Use this setup for radiation studies of triplet</a:t>
          </a:r>
        </a:p>
      </dgm:t>
    </dgm:pt>
    <dgm:pt modelId="{107CBD9D-8078-4951-B3F3-B7467B44A347}" type="parTrans" cxnId="{75367014-23D0-4AD8-87EA-ACC8B7E92AD5}">
      <dgm:prSet/>
      <dgm:spPr/>
      <dgm:t>
        <a:bodyPr/>
        <a:lstStyle/>
        <a:p>
          <a:endParaRPr lang="en-GB"/>
        </a:p>
      </dgm:t>
    </dgm:pt>
    <dgm:pt modelId="{76F8AF0C-E40E-4C40-9156-BB34A94DF45A}" type="sibTrans" cxnId="{75367014-23D0-4AD8-87EA-ACC8B7E92AD5}">
      <dgm:prSet/>
      <dgm:spPr/>
      <dgm:t>
        <a:bodyPr/>
        <a:lstStyle/>
        <a:p>
          <a:endParaRPr lang="en-GB"/>
        </a:p>
      </dgm:t>
    </dgm:pt>
    <dgm:pt modelId="{91D6E77F-4A5C-4352-8556-3D0DBADD6221}">
      <dgm:prSet phldrT="[Text]"/>
      <dgm:spPr/>
      <dgm:t>
        <a:bodyPr/>
        <a:lstStyle/>
        <a:p>
          <a:r>
            <a:rPr lang="en-GB" dirty="0"/>
            <a:t>Work out shielding required for this setup</a:t>
          </a:r>
        </a:p>
      </dgm:t>
    </dgm:pt>
    <dgm:pt modelId="{9594BD99-C14B-4EAF-829B-55571067F491}" type="parTrans" cxnId="{2BE94424-36E8-41A2-B0A7-F460E48E26C9}">
      <dgm:prSet/>
      <dgm:spPr/>
      <dgm:t>
        <a:bodyPr/>
        <a:lstStyle/>
        <a:p>
          <a:endParaRPr lang="en-GB"/>
        </a:p>
      </dgm:t>
    </dgm:pt>
    <dgm:pt modelId="{4843105F-5995-4CCB-968C-B5D4FC2881BE}" type="sibTrans" cxnId="{2BE94424-36E8-41A2-B0A7-F460E48E26C9}">
      <dgm:prSet/>
      <dgm:spPr/>
      <dgm:t>
        <a:bodyPr/>
        <a:lstStyle/>
        <a:p>
          <a:endParaRPr lang="en-GB"/>
        </a:p>
      </dgm:t>
    </dgm:pt>
    <dgm:pt modelId="{F873E5C1-22F4-469E-A1BB-E697DEA96A3D}">
      <dgm:prSet phldrT="[Text]"/>
      <dgm:spPr/>
      <dgm:t>
        <a:bodyPr/>
        <a:lstStyle/>
        <a:p>
          <a:r>
            <a:rPr lang="en-GB" dirty="0"/>
            <a:t>Change shielding accordingly </a:t>
          </a:r>
        </a:p>
      </dgm:t>
    </dgm:pt>
    <dgm:pt modelId="{70F4F197-7743-4ED9-8AC6-0A0801A90347}" type="parTrans" cxnId="{A7A4F2BB-144C-4554-B8A9-00A34332FE62}">
      <dgm:prSet/>
      <dgm:spPr/>
      <dgm:t>
        <a:bodyPr/>
        <a:lstStyle/>
        <a:p>
          <a:endParaRPr lang="en-GB"/>
        </a:p>
      </dgm:t>
    </dgm:pt>
    <dgm:pt modelId="{049DB766-CE00-49E1-A9D4-7118D8DB8871}" type="sibTrans" cxnId="{A7A4F2BB-144C-4554-B8A9-00A34332FE62}">
      <dgm:prSet/>
      <dgm:spPr/>
      <dgm:t>
        <a:bodyPr/>
        <a:lstStyle/>
        <a:p>
          <a:endParaRPr lang="en-GB"/>
        </a:p>
      </dgm:t>
    </dgm:pt>
    <dgm:pt modelId="{7259FE05-5F08-4C4F-BB05-23A6BA79F2B5}">
      <dgm:prSet phldrT="[Text]" phldr="1"/>
      <dgm:spPr/>
      <dgm:t>
        <a:bodyPr/>
        <a:lstStyle/>
        <a:p>
          <a:endParaRPr lang="en-GB"/>
        </a:p>
      </dgm:t>
    </dgm:pt>
    <dgm:pt modelId="{BDADA7D0-66F0-45BB-B308-462AD301A81C}" type="parTrans" cxnId="{260E0680-6F4D-4805-A00D-921E47C246C3}">
      <dgm:prSet/>
      <dgm:spPr/>
      <dgm:t>
        <a:bodyPr/>
        <a:lstStyle/>
        <a:p>
          <a:endParaRPr lang="en-GB"/>
        </a:p>
      </dgm:t>
    </dgm:pt>
    <dgm:pt modelId="{E3AF2363-57CA-4A72-9BCF-4804E114E615}" type="sibTrans" cxnId="{260E0680-6F4D-4805-A00D-921E47C246C3}">
      <dgm:prSet/>
      <dgm:spPr/>
      <dgm:t>
        <a:bodyPr/>
        <a:lstStyle/>
        <a:p>
          <a:endParaRPr lang="en-GB"/>
        </a:p>
      </dgm:t>
    </dgm:pt>
    <dgm:pt modelId="{77744271-104C-42D9-BECD-51B6E67A78F0}" type="pres">
      <dgm:prSet presAssocID="{8C125505-B600-403A-B0D3-955661E631B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4FC2BB99-75BF-46C9-930A-7AB9D603BFF4}" type="pres">
      <dgm:prSet presAssocID="{8C125505-B600-403A-B0D3-955661E631B2}" presName="children" presStyleCnt="0"/>
      <dgm:spPr/>
    </dgm:pt>
    <dgm:pt modelId="{A2AE287F-6F50-494F-B425-B708C394592D}" type="pres">
      <dgm:prSet presAssocID="{8C125505-B600-403A-B0D3-955661E631B2}" presName="childPlaceholder" presStyleCnt="0"/>
      <dgm:spPr/>
    </dgm:pt>
    <dgm:pt modelId="{F5B92FFE-B562-4A82-A52D-3F94BF502FA0}" type="pres">
      <dgm:prSet presAssocID="{8C125505-B600-403A-B0D3-955661E631B2}" presName="circle" presStyleCnt="0"/>
      <dgm:spPr/>
    </dgm:pt>
    <dgm:pt modelId="{FB7EA8F3-78A9-4E5A-86DA-CC5C7C4E542E}" type="pres">
      <dgm:prSet presAssocID="{8C125505-B600-403A-B0D3-955661E631B2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406747F6-4411-4D9A-9C26-BEBEC655BFAF}" type="pres">
      <dgm:prSet presAssocID="{8C125505-B600-403A-B0D3-955661E631B2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7E65799A-F6CD-47B7-A329-6FB4F9853CB6}" type="pres">
      <dgm:prSet presAssocID="{8C125505-B600-403A-B0D3-955661E631B2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8CD75F4B-55FC-47A9-A582-37EB8AC572AD}" type="pres">
      <dgm:prSet presAssocID="{8C125505-B600-403A-B0D3-955661E631B2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9B48F395-3EAC-4EEC-9763-6D5FE39BFFA1}" type="pres">
      <dgm:prSet presAssocID="{8C125505-B600-403A-B0D3-955661E631B2}" presName="quadrantPlaceholder" presStyleCnt="0"/>
      <dgm:spPr/>
    </dgm:pt>
    <dgm:pt modelId="{9C9FA208-D239-4643-B8BC-5D380CD4BA07}" type="pres">
      <dgm:prSet presAssocID="{8C125505-B600-403A-B0D3-955661E631B2}" presName="center1" presStyleLbl="fgShp" presStyleIdx="0" presStyleCnt="2"/>
      <dgm:spPr/>
    </dgm:pt>
    <dgm:pt modelId="{76760DDF-33DE-4C39-9C4E-5195FA74E8B0}" type="pres">
      <dgm:prSet presAssocID="{8C125505-B600-403A-B0D3-955661E631B2}" presName="center2" presStyleLbl="fgShp" presStyleIdx="1" presStyleCnt="2"/>
      <dgm:spPr/>
    </dgm:pt>
  </dgm:ptLst>
  <dgm:cxnLst>
    <dgm:cxn modelId="{82AFE50B-4EB3-4E67-8500-C8D6B4935909}" type="presOf" srcId="{8C125505-B600-403A-B0D3-955661E631B2}" destId="{77744271-104C-42D9-BECD-51B6E67A78F0}" srcOrd="0" destOrd="0" presId="urn:microsoft.com/office/officeart/2005/8/layout/cycle4"/>
    <dgm:cxn modelId="{75367014-23D0-4AD8-87EA-ACC8B7E92AD5}" srcId="{8C125505-B600-403A-B0D3-955661E631B2}" destId="{267C101B-29AF-4229-AD35-1FCECAD8ACD6}" srcOrd="1" destOrd="0" parTransId="{107CBD9D-8078-4951-B3F3-B7467B44A347}" sibTransId="{76F8AF0C-E40E-4C40-9156-BB34A94DF45A}"/>
    <dgm:cxn modelId="{2BE94424-36E8-41A2-B0A7-F460E48E26C9}" srcId="{8C125505-B600-403A-B0D3-955661E631B2}" destId="{91D6E77F-4A5C-4352-8556-3D0DBADD6221}" srcOrd="2" destOrd="0" parTransId="{9594BD99-C14B-4EAF-829B-55571067F491}" sibTransId="{4843105F-5995-4CCB-968C-B5D4FC2881BE}"/>
    <dgm:cxn modelId="{260E0680-6F4D-4805-A00D-921E47C246C3}" srcId="{8C125505-B600-403A-B0D3-955661E631B2}" destId="{7259FE05-5F08-4C4F-BB05-23A6BA79F2B5}" srcOrd="4" destOrd="0" parTransId="{BDADA7D0-66F0-45BB-B308-462AD301A81C}" sibTransId="{E3AF2363-57CA-4A72-9BCF-4804E114E615}"/>
    <dgm:cxn modelId="{36520283-2C3C-4E89-B760-519981FA314D}" type="presOf" srcId="{91D6E77F-4A5C-4352-8556-3D0DBADD6221}" destId="{7E65799A-F6CD-47B7-A329-6FB4F9853CB6}" srcOrd="0" destOrd="0" presId="urn:microsoft.com/office/officeart/2005/8/layout/cycle4"/>
    <dgm:cxn modelId="{895E5096-78FD-4F4C-BC60-489E9C09D487}" type="presOf" srcId="{99E0F911-A3A1-41B7-9DE1-411B0046C4CA}" destId="{FB7EA8F3-78A9-4E5A-86DA-CC5C7C4E542E}" srcOrd="0" destOrd="0" presId="urn:microsoft.com/office/officeart/2005/8/layout/cycle4"/>
    <dgm:cxn modelId="{DF94DAB8-57E2-425B-ADC8-154DD93B26F2}" type="presOf" srcId="{F873E5C1-22F4-469E-A1BB-E697DEA96A3D}" destId="{8CD75F4B-55FC-47A9-A582-37EB8AC572AD}" srcOrd="0" destOrd="0" presId="urn:microsoft.com/office/officeart/2005/8/layout/cycle4"/>
    <dgm:cxn modelId="{A7A4F2BB-144C-4554-B8A9-00A34332FE62}" srcId="{8C125505-B600-403A-B0D3-955661E631B2}" destId="{F873E5C1-22F4-469E-A1BB-E697DEA96A3D}" srcOrd="3" destOrd="0" parTransId="{70F4F197-7743-4ED9-8AC6-0A0801A90347}" sibTransId="{049DB766-CE00-49E1-A9D4-7118D8DB8871}"/>
    <dgm:cxn modelId="{151061F3-2D52-47E3-AECF-790C1768E539}" type="presOf" srcId="{267C101B-29AF-4229-AD35-1FCECAD8ACD6}" destId="{406747F6-4411-4D9A-9C26-BEBEC655BFAF}" srcOrd="0" destOrd="0" presId="urn:microsoft.com/office/officeart/2005/8/layout/cycle4"/>
    <dgm:cxn modelId="{B15DC1F4-CDB9-43F9-B735-E865941DEFC5}" srcId="{8C125505-B600-403A-B0D3-955661E631B2}" destId="{99E0F911-A3A1-41B7-9DE1-411B0046C4CA}" srcOrd="0" destOrd="0" parTransId="{CD5772D0-D1F9-4C25-92B0-360F1FB69109}" sibTransId="{46BE263A-8037-4790-8439-17D3C4B474A7}"/>
    <dgm:cxn modelId="{86179813-428B-4F87-B793-71AF7F012504}" type="presParOf" srcId="{77744271-104C-42D9-BECD-51B6E67A78F0}" destId="{4FC2BB99-75BF-46C9-930A-7AB9D603BFF4}" srcOrd="0" destOrd="0" presId="urn:microsoft.com/office/officeart/2005/8/layout/cycle4"/>
    <dgm:cxn modelId="{545B698E-60FE-4139-8779-941693216FAD}" type="presParOf" srcId="{4FC2BB99-75BF-46C9-930A-7AB9D603BFF4}" destId="{A2AE287F-6F50-494F-B425-B708C394592D}" srcOrd="0" destOrd="0" presId="urn:microsoft.com/office/officeart/2005/8/layout/cycle4"/>
    <dgm:cxn modelId="{2FBDF953-1A96-4D6C-AE33-C9F6B80DC1F3}" type="presParOf" srcId="{77744271-104C-42D9-BECD-51B6E67A78F0}" destId="{F5B92FFE-B562-4A82-A52D-3F94BF502FA0}" srcOrd="1" destOrd="0" presId="urn:microsoft.com/office/officeart/2005/8/layout/cycle4"/>
    <dgm:cxn modelId="{94FD6018-624F-481D-8403-9110A4EDAF69}" type="presParOf" srcId="{F5B92FFE-B562-4A82-A52D-3F94BF502FA0}" destId="{FB7EA8F3-78A9-4E5A-86DA-CC5C7C4E542E}" srcOrd="0" destOrd="0" presId="urn:microsoft.com/office/officeart/2005/8/layout/cycle4"/>
    <dgm:cxn modelId="{22ED71E3-B885-46B6-AFDB-75D803C82E3D}" type="presParOf" srcId="{F5B92FFE-B562-4A82-A52D-3F94BF502FA0}" destId="{406747F6-4411-4D9A-9C26-BEBEC655BFAF}" srcOrd="1" destOrd="0" presId="urn:microsoft.com/office/officeart/2005/8/layout/cycle4"/>
    <dgm:cxn modelId="{8CC32617-D1F5-4BF6-A95E-85AD41912286}" type="presParOf" srcId="{F5B92FFE-B562-4A82-A52D-3F94BF502FA0}" destId="{7E65799A-F6CD-47B7-A329-6FB4F9853CB6}" srcOrd="2" destOrd="0" presId="urn:microsoft.com/office/officeart/2005/8/layout/cycle4"/>
    <dgm:cxn modelId="{7E39FC4E-E02F-4A04-82E0-789E4E994F50}" type="presParOf" srcId="{F5B92FFE-B562-4A82-A52D-3F94BF502FA0}" destId="{8CD75F4B-55FC-47A9-A582-37EB8AC572AD}" srcOrd="3" destOrd="0" presId="urn:microsoft.com/office/officeart/2005/8/layout/cycle4"/>
    <dgm:cxn modelId="{9D9EA389-551E-4BA1-BD7B-D571E444DE01}" type="presParOf" srcId="{F5B92FFE-B562-4A82-A52D-3F94BF502FA0}" destId="{9B48F395-3EAC-4EEC-9763-6D5FE39BFFA1}" srcOrd="4" destOrd="0" presId="urn:microsoft.com/office/officeart/2005/8/layout/cycle4"/>
    <dgm:cxn modelId="{22C9D123-F16E-471E-A8D5-539F5718FCBA}" type="presParOf" srcId="{77744271-104C-42D9-BECD-51B6E67A78F0}" destId="{9C9FA208-D239-4643-B8BC-5D380CD4BA07}" srcOrd="2" destOrd="0" presId="urn:microsoft.com/office/officeart/2005/8/layout/cycle4"/>
    <dgm:cxn modelId="{35538A01-0E5A-49E7-A78F-D04030232069}" type="presParOf" srcId="{77744271-104C-42D9-BECD-51B6E67A78F0}" destId="{76760DDF-33DE-4C39-9C4E-5195FA74E8B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EA8F3-78A9-4E5A-86DA-CC5C7C4E542E}">
      <dsp:nvSpPr>
        <dsp:cNvPr id="0" name=""/>
        <dsp:cNvSpPr/>
      </dsp:nvSpPr>
      <dsp:spPr>
        <a:xfrm>
          <a:off x="1085852" y="235667"/>
          <a:ext cx="1790244" cy="1790244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Use code to find shortest setup with good beam stay clear</a:t>
          </a:r>
        </a:p>
      </dsp:txBody>
      <dsp:txXfrm>
        <a:off x="1610202" y="760017"/>
        <a:ext cx="1265894" cy="1265894"/>
      </dsp:txXfrm>
    </dsp:sp>
    <dsp:sp modelId="{406747F6-4411-4D9A-9C26-BEBEC655BFAF}">
      <dsp:nvSpPr>
        <dsp:cNvPr id="0" name=""/>
        <dsp:cNvSpPr/>
      </dsp:nvSpPr>
      <dsp:spPr>
        <a:xfrm rot="5400000">
          <a:off x="2958787" y="235667"/>
          <a:ext cx="1790244" cy="1790244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Use this setup for radiation studies of triplet</a:t>
          </a:r>
        </a:p>
      </dsp:txBody>
      <dsp:txXfrm rot="-5400000">
        <a:off x="2958787" y="760017"/>
        <a:ext cx="1265894" cy="1265894"/>
      </dsp:txXfrm>
    </dsp:sp>
    <dsp:sp modelId="{7E65799A-F6CD-47B7-A329-6FB4F9853CB6}">
      <dsp:nvSpPr>
        <dsp:cNvPr id="0" name=""/>
        <dsp:cNvSpPr/>
      </dsp:nvSpPr>
      <dsp:spPr>
        <a:xfrm rot="10800000">
          <a:off x="2958787" y="2108601"/>
          <a:ext cx="1790244" cy="1790244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Work out shielding required for this setup</a:t>
          </a:r>
        </a:p>
      </dsp:txBody>
      <dsp:txXfrm rot="10800000">
        <a:off x="2958787" y="2108601"/>
        <a:ext cx="1265894" cy="1265894"/>
      </dsp:txXfrm>
    </dsp:sp>
    <dsp:sp modelId="{8CD75F4B-55FC-47A9-A582-37EB8AC572AD}">
      <dsp:nvSpPr>
        <dsp:cNvPr id="0" name=""/>
        <dsp:cNvSpPr/>
      </dsp:nvSpPr>
      <dsp:spPr>
        <a:xfrm rot="16200000">
          <a:off x="1085852" y="2108601"/>
          <a:ext cx="1790244" cy="1790244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Change shielding accordingly </a:t>
          </a:r>
        </a:p>
      </dsp:txBody>
      <dsp:txXfrm rot="5400000">
        <a:off x="1610202" y="2108601"/>
        <a:ext cx="1265894" cy="1265894"/>
      </dsp:txXfrm>
    </dsp:sp>
    <dsp:sp modelId="{9C9FA208-D239-4643-B8BC-5D380CD4BA07}">
      <dsp:nvSpPr>
        <dsp:cNvPr id="0" name=""/>
        <dsp:cNvSpPr/>
      </dsp:nvSpPr>
      <dsp:spPr>
        <a:xfrm>
          <a:off x="2608387" y="1695150"/>
          <a:ext cx="618109" cy="537486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60DDF-33DE-4C39-9C4E-5195FA74E8B0}">
      <dsp:nvSpPr>
        <dsp:cNvPr id="0" name=""/>
        <dsp:cNvSpPr/>
      </dsp:nvSpPr>
      <dsp:spPr>
        <a:xfrm rot="10800000">
          <a:off x="2608387" y="1901875"/>
          <a:ext cx="618109" cy="537486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1" y="4725144"/>
            <a:ext cx="5162616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25023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5461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0315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589312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25772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866608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47053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272422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65148094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802970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8519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87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617031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481567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501610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165304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98894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342604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7164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07926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660369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179408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7232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451084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30049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036755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53925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61446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487991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181429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18535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417583648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376559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894146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9486144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463759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724732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" y="37708"/>
            <a:ext cx="5033277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722597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7052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93063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72933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497162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337117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127765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04833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5761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5978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21254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2923503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362510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347089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654573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21699203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03728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511389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68811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314175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4608677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81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914814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5179965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5969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31875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424933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1914922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82193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596021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3666429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39697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891150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94460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208263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0309569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339830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396637052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4493198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568061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81422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4063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652703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781437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2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4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theme" Target="../theme/theme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391477" y="836712"/>
            <a:ext cx="1080052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	HE-LHC Triplet Optimisation, 1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st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June 2017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572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	Alternative Optics, FCC Week 2019, 25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th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July 2019                 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54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487488" y="836712"/>
            <a:ext cx="10704512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684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3466182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734164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4776" y="836712"/>
            <a:ext cx="1218722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167795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545153"/>
      </p:ext>
    </p:extLst>
  </p:cSld>
  <p:clrMap bg1="dk2" tx1="lt1" bg2="dk1" tx2="lt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924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Alternative Optics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56510"/>
            <a:ext cx="8534400" cy="1752600"/>
          </a:xfrm>
        </p:spPr>
        <p:txBody>
          <a:bodyPr/>
          <a:lstStyle/>
          <a:p>
            <a:r>
              <a:rPr lang="en-US" dirty="0"/>
              <a:t>Leon van Riesen-Haupt, </a:t>
            </a:r>
            <a:r>
              <a:rPr lang="en-US" b="0" dirty="0"/>
              <a:t>Jose </a:t>
            </a:r>
            <a:r>
              <a:rPr lang="en-US" b="0" dirty="0" err="1"/>
              <a:t>Abelleira</a:t>
            </a:r>
            <a:r>
              <a:rPr lang="en-US" b="0" dirty="0"/>
              <a:t>, Emilia Cruz Alaniz, Andrei </a:t>
            </a:r>
            <a:r>
              <a:rPr lang="en-US" b="0" dirty="0" err="1"/>
              <a:t>Seryi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7037649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45 m L*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36" y="1455419"/>
            <a:ext cx="5036096" cy="486822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6180137" y="3164692"/>
            <a:ext cx="5784850" cy="3458358"/>
          </a:xfrm>
        </p:spPr>
        <p:txBody>
          <a:bodyPr/>
          <a:lstStyle/>
          <a:p>
            <a:r>
              <a:rPr lang="en-US" sz="2800" dirty="0"/>
              <a:t>Triplet made of 7 identical magnets</a:t>
            </a:r>
          </a:p>
          <a:p>
            <a:pPr lvl="1"/>
            <a:r>
              <a:rPr lang="en-US" sz="2400" dirty="0"/>
              <a:t>Uniform aperture benefits deposition</a:t>
            </a:r>
          </a:p>
          <a:p>
            <a:pPr lvl="1"/>
            <a:r>
              <a:rPr lang="en-US" sz="2400" dirty="0"/>
              <a:t>Easier to design</a:t>
            </a:r>
          </a:p>
          <a:p>
            <a:pPr lvl="1"/>
            <a:r>
              <a:rPr lang="en-US" sz="2400" dirty="0"/>
              <a:t>Smaller pool of backups</a:t>
            </a:r>
          </a:p>
          <a:p>
            <a:r>
              <a:rPr lang="en-US" sz="2800" dirty="0"/>
              <a:t>Shielding in magnets increases towards IP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24631"/>
              </p:ext>
            </p:extLst>
          </p:nvPr>
        </p:nvGraphicFramePr>
        <p:xfrm>
          <a:off x="6180137" y="1047326"/>
          <a:ext cx="5784850" cy="2051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19541463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074177983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67722538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249395273"/>
                    </a:ext>
                  </a:extLst>
                </a:gridCol>
              </a:tblGrid>
              <a:tr h="499376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Quadrupole</a:t>
                      </a:r>
                    </a:p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616718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394747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 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75319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Coil Radius</a:t>
                      </a:r>
                      <a:r>
                        <a:rPr lang="en-US" sz="1400" baseline="0" dirty="0"/>
                        <a:t>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352760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Gradient (Tm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baseline="0" dirty="0"/>
                        <a:t>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21495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796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56854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45 m L*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36" y="1455419"/>
            <a:ext cx="5036096" cy="4868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75" y="3431103"/>
            <a:ext cx="4752975" cy="2682993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80270"/>
              </p:ext>
            </p:extLst>
          </p:nvPr>
        </p:nvGraphicFramePr>
        <p:xfrm>
          <a:off x="6180137" y="1047326"/>
          <a:ext cx="5784850" cy="2051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19541463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074177983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67722538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249395273"/>
                    </a:ext>
                  </a:extLst>
                </a:gridCol>
              </a:tblGrid>
              <a:tr h="499376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Quadrupole</a:t>
                      </a:r>
                    </a:p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616718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394747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 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75319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Coil Radius</a:t>
                      </a:r>
                      <a:r>
                        <a:rPr lang="en-US" sz="1400" baseline="0" dirty="0"/>
                        <a:t>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98.3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352760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Gradient (Tm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baseline="0" dirty="0"/>
                        <a:t>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21495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796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3032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towards 40 m L*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34268"/>
              </p:ext>
            </p:extLst>
          </p:nvPr>
        </p:nvGraphicFramePr>
        <p:xfrm>
          <a:off x="6180137" y="1047326"/>
          <a:ext cx="5784850" cy="2051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19541463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074177983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67722538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249395273"/>
                    </a:ext>
                  </a:extLst>
                </a:gridCol>
              </a:tblGrid>
              <a:tr h="499376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Quadrupole</a:t>
                      </a:r>
                    </a:p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616718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394747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 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75319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Coil Radius</a:t>
                      </a:r>
                      <a:r>
                        <a:rPr lang="en-US" sz="1400" baseline="0" dirty="0"/>
                        <a:t>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352760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Gradient (Tm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baseline="0" dirty="0"/>
                        <a:t>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21495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79605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180137" y="3164692"/>
                <a:ext cx="5784850" cy="3458358"/>
              </a:xfrm>
            </p:spPr>
            <p:txBody>
              <a:bodyPr/>
              <a:lstStyle/>
              <a:p>
                <a:r>
                  <a:rPr lang="en-US" sz="2800" dirty="0"/>
                  <a:t>Moved triplet 5 m closer to IP</a:t>
                </a:r>
              </a:p>
              <a:p>
                <a:pPr lvl="1"/>
                <a:r>
                  <a:rPr lang="en-US" sz="2400" dirty="0"/>
                  <a:t>Due to change in experimental hall layout</a:t>
                </a:r>
              </a:p>
              <a:p>
                <a:r>
                  <a:rPr lang="en-US" sz="2800" dirty="0"/>
                  <a:t>Re-matched triplet</a:t>
                </a:r>
              </a:p>
              <a:p>
                <a:pPr lvl="1"/>
                <a:r>
                  <a:rPr lang="en-US" sz="2400" dirty="0"/>
                  <a:t>Slightly increased strength</a:t>
                </a:r>
              </a:p>
              <a:p>
                <a:pPr lvl="1"/>
                <a:r>
                  <a:rPr lang="en-US" sz="2400" dirty="0"/>
                  <a:t>Slightly smaller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2400" dirty="0"/>
              </a:p>
              <a:p>
                <a:r>
                  <a:rPr lang="en-US" sz="2800" dirty="0"/>
                  <a:t>Reduced Chromaticity</a:t>
                </a:r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180137" y="3164692"/>
                <a:ext cx="5784850" cy="3458358"/>
              </a:xfrm>
              <a:blipFill>
                <a:blip r:embed="rId2"/>
                <a:stretch>
                  <a:fillRect l="-1897" t="-17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1304925"/>
            <a:ext cx="4749444" cy="510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6038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towards 40 m L*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34268"/>
              </p:ext>
            </p:extLst>
          </p:nvPr>
        </p:nvGraphicFramePr>
        <p:xfrm>
          <a:off x="6180137" y="1047326"/>
          <a:ext cx="5784850" cy="2051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19541463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074177983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67722538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249395273"/>
                    </a:ext>
                  </a:extLst>
                </a:gridCol>
              </a:tblGrid>
              <a:tr h="499376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Quadrupole</a:t>
                      </a:r>
                    </a:p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616718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394747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r>
                        <a:rPr lang="en-US" sz="1400" dirty="0"/>
                        <a:t>Sub-magnet 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75319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Coil Radius</a:t>
                      </a:r>
                      <a:r>
                        <a:rPr lang="en-US" sz="1400" baseline="0" dirty="0"/>
                        <a:t>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96.5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352760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Gradient (Tm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baseline="0" dirty="0"/>
                        <a:t>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21495"/>
                  </a:ext>
                </a:extLst>
              </a:tr>
              <a:tr h="289321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79605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1304925"/>
            <a:ext cx="4749444" cy="51053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02" y="3248025"/>
            <a:ext cx="5460897" cy="331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2642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52426" y="1052736"/>
                <a:ext cx="5817416" cy="5544914"/>
              </a:xfrm>
            </p:spPr>
            <p:txBody>
              <a:bodyPr/>
              <a:lstStyle/>
              <a:p>
                <a:r>
                  <a:rPr lang="en-US" dirty="0"/>
                  <a:t>Largest deposition in Q3</a:t>
                </a:r>
              </a:p>
              <a:p>
                <a:r>
                  <a:rPr lang="en-US" dirty="0"/>
                  <a:t>Can be reduced by switching crossing planes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𝐌𝐆𝐲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/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𝐚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p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GB" dirty="0"/>
                  <a:t> lifetime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𝐌𝐆𝐲</m:t>
                    </m:r>
                  </m:oMath>
                </a14:m>
                <a:endParaRPr lang="en-GB" dirty="0"/>
              </a:p>
              <a:p>
                <a:r>
                  <a:rPr lang="en-US" dirty="0"/>
                  <a:t>At lower end of 30 </a:t>
                </a:r>
                <a:r>
                  <a:rPr lang="en-US" dirty="0" err="1"/>
                  <a:t>MGy</a:t>
                </a:r>
                <a:r>
                  <a:rPr lang="en-US" dirty="0"/>
                  <a:t> – 100 </a:t>
                </a:r>
                <a:r>
                  <a:rPr lang="en-US" dirty="0" err="1"/>
                  <a:t>MGy</a:t>
                </a:r>
                <a:r>
                  <a:rPr lang="en-US" dirty="0"/>
                  <a:t>  limit</a:t>
                </a:r>
              </a:p>
              <a:p>
                <a:r>
                  <a:rPr lang="en-US" dirty="0"/>
                  <a:t>Comparable to baseline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426" y="1052736"/>
                <a:ext cx="5817416" cy="5544914"/>
              </a:xfrm>
              <a:blipFill>
                <a:blip r:embed="rId2"/>
                <a:stretch>
                  <a:fillRect l="-2411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841" y="2015443"/>
            <a:ext cx="6022159" cy="3619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96902" y="5779443"/>
            <a:ext cx="1995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Jose </a:t>
            </a:r>
            <a:r>
              <a:rPr lang="en-US" dirty="0" err="1">
                <a:solidFill>
                  <a:srgbClr val="FF0000"/>
                </a:solidFill>
              </a:rPr>
              <a:t>Abelleira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50839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Motivation</a:t>
                </a:r>
              </a:p>
              <a:p>
                <a:pPr lvl="1"/>
                <a:r>
                  <a:rPr lang="en-US" dirty="0"/>
                  <a:t>Compensation if crab cavities aren’t available</a:t>
                </a:r>
              </a:p>
              <a:p>
                <a:pPr lvl="1"/>
                <a:r>
                  <a:rPr lang="en-US" dirty="0"/>
                  <a:t>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in crossing plane</a:t>
                </a:r>
              </a:p>
              <a:p>
                <a:pPr lvl="1"/>
                <a:r>
                  <a:rPr lang="en-US" dirty="0"/>
                  <a:t>Allows smaller crossing angle</a:t>
                </a:r>
              </a:p>
              <a:p>
                <a:r>
                  <a:rPr lang="en-US" dirty="0"/>
                  <a:t>Study to find best flat optics choice performed by </a:t>
                </a:r>
                <a:r>
                  <a:rPr lang="en-US" dirty="0">
                    <a:solidFill>
                      <a:srgbClr val="FF0000"/>
                    </a:solidFill>
                  </a:rPr>
                  <a:t>Jose </a:t>
                </a:r>
                <a:r>
                  <a:rPr lang="en-US" dirty="0" err="1">
                    <a:solidFill>
                      <a:srgbClr val="FF0000"/>
                    </a:solidFill>
                  </a:rPr>
                  <a:t>Abelleira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dirty="0"/>
                  <a:t> optics</a:t>
                </a:r>
              </a:p>
              <a:p>
                <a:r>
                  <a:rPr lang="en-US" dirty="0"/>
                  <a:t>Achieved with same triplet and matched with matching section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53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Optics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51615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Optics 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94" y="1287780"/>
            <a:ext cx="4939556" cy="50895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664" y="925830"/>
            <a:ext cx="5256636" cy="2600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450" y="3398861"/>
            <a:ext cx="5368925" cy="32033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95592" y="6263616"/>
            <a:ext cx="1396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Jose </a:t>
            </a:r>
            <a:r>
              <a:rPr lang="en-US" sz="1600" dirty="0" err="1">
                <a:solidFill>
                  <a:srgbClr val="FF0000"/>
                </a:solidFill>
              </a:rPr>
              <a:t>Abelleira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4089402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800" dirty="0"/>
                  <a:t>Several Similarities</a:t>
                </a:r>
              </a:p>
              <a:p>
                <a:pPr lvl="1"/>
                <a:r>
                  <a:rPr lang="en-GB" sz="2400" dirty="0"/>
                  <a:t>Alternative Triplet 2.5% shorter magnetic length (R. Martin)</a:t>
                </a:r>
              </a:p>
              <a:p>
                <a:pPr lvl="1"/>
                <a:r>
                  <a:rPr lang="en-GB" sz="2400" dirty="0"/>
                  <a:t>Radiation dose comparable to “High Shielding” baseline optics (B. </a:t>
                </a:r>
                <a:r>
                  <a:rPr lang="en-GB" sz="2400" dirty="0" err="1"/>
                  <a:t>Humann</a:t>
                </a:r>
                <a:r>
                  <a:rPr lang="en-GB" sz="2400" dirty="0"/>
                  <a:t>)</a:t>
                </a:r>
              </a:p>
              <a:p>
                <a:pPr lvl="1"/>
                <a:r>
                  <a:rPr lang="en-GB" sz="2400" dirty="0"/>
                  <a:t>Same 0.2 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/>
                  <a:t> reach in this case</a:t>
                </a:r>
              </a:p>
              <a:p>
                <a:pPr lvl="1"/>
                <a:r>
                  <a:rPr lang="en-GB" sz="2400" dirty="0"/>
                  <a:t>Both options satisfy DA requirements (E. Cruz-Alaniz)</a:t>
                </a:r>
              </a:p>
              <a:p>
                <a:r>
                  <a:rPr lang="en-GB" sz="2800" dirty="0"/>
                  <a:t>Largely confirms baseline approach</a:t>
                </a:r>
              </a:p>
              <a:p>
                <a:r>
                  <a:rPr lang="en-GB" sz="2800" dirty="0"/>
                  <a:t>Differences</a:t>
                </a:r>
              </a:p>
              <a:p>
                <a:pPr lvl="1"/>
                <a:r>
                  <a:rPr lang="en-GB" sz="2400" dirty="0"/>
                  <a:t>All sub-magnets identical</a:t>
                </a:r>
              </a:p>
              <a:p>
                <a:pPr lvl="2"/>
                <a:r>
                  <a:rPr lang="en-GB" sz="2000" dirty="0"/>
                  <a:t>One design, less backup</a:t>
                </a:r>
              </a:p>
              <a:p>
                <a:pPr lvl="1"/>
                <a:r>
                  <a:rPr lang="en-GB" sz="2400" dirty="0"/>
                  <a:t>Unequal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sz="2400" dirty="0"/>
                  <a:t> functions</a:t>
                </a:r>
              </a:p>
              <a:p>
                <a:pPr lvl="1"/>
                <a:r>
                  <a:rPr lang="en-GB" sz="2400" dirty="0"/>
                  <a:t>Varying shielding</a:t>
                </a:r>
              </a:p>
              <a:p>
                <a:pPr lvl="1"/>
                <a:endParaRPr lang="en-GB" sz="24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59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Baseline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05973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Design of Alternative Triplet</a:t>
                </a:r>
              </a:p>
              <a:p>
                <a:pPr lvl="1"/>
                <a:r>
                  <a:rPr lang="en-GB" dirty="0"/>
                  <a:t>Triplet optimisation code</a:t>
                </a:r>
              </a:p>
              <a:p>
                <a:pPr lvl="1"/>
                <a:r>
                  <a:rPr lang="en-GB" dirty="0"/>
                  <a:t>Optics and energy deposition studies</a:t>
                </a:r>
              </a:p>
              <a:p>
                <a:r>
                  <a:rPr lang="en-GB" dirty="0"/>
                  <a:t>Full Optics Set</a:t>
                </a:r>
              </a:p>
              <a:p>
                <a:pPr lvl="1"/>
                <a:r>
                  <a:rPr lang="en-GB" dirty="0"/>
                  <a:t>Injection</a:t>
                </a:r>
              </a:p>
              <a:p>
                <a:pPr lvl="1"/>
                <a:r>
                  <a:rPr lang="en-GB" dirty="0"/>
                  <a:t>Collision (various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Flat-optics</a:t>
                </a:r>
              </a:p>
              <a:p>
                <a:r>
                  <a:rPr lang="en-GB" dirty="0"/>
                  <a:t>Comparable to Baseline Triplet</a:t>
                </a:r>
              </a:p>
              <a:p>
                <a:r>
                  <a:rPr lang="en-GB" dirty="0"/>
                  <a:t>Made of 7 Identical Magnets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53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68001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12283" y="1052736"/>
                <a:ext cx="10749285" cy="5544914"/>
              </a:xfrm>
            </p:spPr>
            <p:txBody>
              <a:bodyPr/>
              <a:lstStyle/>
              <a:p>
                <a:r>
                  <a:rPr lang="en-US" sz="2400" dirty="0"/>
                  <a:t>FCC-</a:t>
                </a:r>
                <a:r>
                  <a:rPr lang="en-US" sz="2400" dirty="0" err="1"/>
                  <a:t>hh</a:t>
                </a:r>
                <a:r>
                  <a:rPr lang="en-US" sz="2400" dirty="0"/>
                  <a:t> </a:t>
                </a:r>
              </a:p>
              <a:p>
                <a:pPr lvl="1"/>
                <a:r>
                  <a:rPr lang="en-US" sz="2000" dirty="0"/>
                  <a:t>Unprecedented high energy – 100 </a:t>
                </a:r>
                <a:r>
                  <a:rPr lang="en-US" sz="2000" dirty="0" err="1"/>
                  <a:t>TeV</a:t>
                </a:r>
                <a:r>
                  <a:rPr lang="en-US" sz="2000" dirty="0"/>
                  <a:t> </a:t>
                </a:r>
                <a:r>
                  <a:rPr lang="en-US" sz="2000" dirty="0" err="1"/>
                  <a:t>CoM</a:t>
                </a:r>
                <a:endParaRPr lang="en-US" sz="2000" dirty="0"/>
              </a:p>
              <a:p>
                <a:pPr lvl="1"/>
                <a:r>
                  <a:rPr lang="en-US" sz="2000" dirty="0"/>
                  <a:t>High luminosity requirement –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𝟑𝟒</m:t>
                        </m:r>
                      </m:sup>
                    </m:sSup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GB" sz="2000" b="1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GB" sz="2000" b="1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e>
                      <m:sup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peak luminosity</a:t>
                </a:r>
              </a:p>
              <a:p>
                <a:r>
                  <a:rPr lang="en-US" sz="2400" dirty="0"/>
                  <a:t>Experimental Interaction Regions</a:t>
                </a:r>
              </a:p>
              <a:p>
                <a:pPr lvl="1"/>
                <a:r>
                  <a:rPr lang="en-US" sz="2000" dirty="0"/>
                  <a:t>Two straight sections in tunnel</a:t>
                </a:r>
              </a:p>
              <a:p>
                <a:pPr lvl="1"/>
                <a:r>
                  <a:rPr lang="en-US" sz="2000" dirty="0"/>
                  <a:t>Match arc optics to low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/>
                  <a:t> in IP</a:t>
                </a:r>
              </a:p>
              <a:p>
                <a:r>
                  <a:rPr lang="en-US" sz="2400" dirty="0"/>
                  <a:t>Final Focus Triplet</a:t>
                </a:r>
              </a:p>
              <a:p>
                <a:pPr lvl="1"/>
                <a:r>
                  <a:rPr lang="en-US" sz="2000" dirty="0"/>
                  <a:t>Exposed to large amounts of collision debris</a:t>
                </a:r>
              </a:p>
              <a:p>
                <a:pPr lvl="1"/>
                <a:r>
                  <a:rPr lang="en-US" sz="2000" dirty="0"/>
                  <a:t>Large aperture to accommodate both beams with large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endParaRPr lang="en-GB" sz="2000" dirty="0"/>
              </a:p>
              <a:p>
                <a:pPr lvl="1"/>
                <a:r>
                  <a:rPr lang="en-US" sz="2000" dirty="0"/>
                  <a:t>Novel Nb</a:t>
                </a:r>
                <a:r>
                  <a:rPr lang="en-US" sz="2000" baseline="-25000" dirty="0"/>
                  <a:t>3</a:t>
                </a:r>
                <a:r>
                  <a:rPr lang="en-US" sz="2000" dirty="0"/>
                  <a:t>Sn technology</a:t>
                </a:r>
                <a:endParaRPr lang="en-GB" sz="2000" dirty="0"/>
              </a:p>
              <a:p>
                <a:r>
                  <a:rPr lang="en-US" sz="2400" dirty="0"/>
                  <a:t>Baseline Design</a:t>
                </a:r>
              </a:p>
              <a:p>
                <a:pPr lvl="1"/>
                <a:r>
                  <a:rPr lang="en-US" sz="2000" dirty="0"/>
                  <a:t>Based on scaling LHC Triplet</a:t>
                </a:r>
              </a:p>
              <a:p>
                <a:pPr lvl="1"/>
                <a:r>
                  <a:rPr lang="en-US" sz="2000" dirty="0"/>
                  <a:t>Presented by R Martin</a:t>
                </a:r>
              </a:p>
              <a:p>
                <a:r>
                  <a:rPr lang="en-US" sz="2400" dirty="0"/>
                  <a:t>Find Alternative Triplet using Method Independent from Baseline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83" y="1052736"/>
                <a:ext cx="10749285" cy="5544914"/>
              </a:xfrm>
              <a:blipFill>
                <a:blip r:embed="rId2"/>
                <a:stretch>
                  <a:fillRect l="-794" t="-770" b="-2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6971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/>
                  <a:t>Achieve a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800" dirty="0"/>
                  <a:t> of 0.3 m</a:t>
                </a:r>
              </a:p>
              <a:p>
                <a:pPr lvl="1"/>
                <a:r>
                  <a:rPr lang="en-US" sz="2400" dirty="0"/>
                  <a:t>Ideally also slightly lower</a:t>
                </a:r>
              </a:p>
              <a:p>
                <a:r>
                  <a:rPr lang="en-US" sz="2800" dirty="0"/>
                  <a:t>Matched with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2800" dirty="0"/>
                  <a:t> crossing angle</a:t>
                </a:r>
              </a:p>
              <a:p>
                <a:r>
                  <a:rPr lang="en-US" sz="2800" dirty="0"/>
                  <a:t>Sufficient shielding</a:t>
                </a:r>
              </a:p>
              <a:p>
                <a:pPr lvl="1"/>
                <a:r>
                  <a:rPr lang="en-US" sz="2400" dirty="0"/>
                  <a:t>Protect over one lifetime of ~ 30 ab</a:t>
                </a:r>
                <a:r>
                  <a:rPr lang="en-US" sz="2400" baseline="30000" dirty="0"/>
                  <a:t>-1</a:t>
                </a:r>
              </a:p>
              <a:p>
                <a:pPr lvl="1"/>
                <a:r>
                  <a:rPr lang="en-US" sz="2400" dirty="0"/>
                  <a:t>Dose limit ~ 30-100 </a:t>
                </a:r>
                <a:r>
                  <a:rPr lang="en-US" sz="2400" dirty="0" err="1"/>
                  <a:t>MGy</a:t>
                </a:r>
                <a:endParaRPr lang="en-US" sz="2400" dirty="0"/>
              </a:p>
              <a:p>
                <a:r>
                  <a:rPr lang="en-US" sz="2800" dirty="0"/>
                  <a:t>Allow 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2800" dirty="0"/>
                  <a:t> beam stay clear in triplet</a:t>
                </a:r>
              </a:p>
              <a:p>
                <a:pPr lvl="1"/>
                <a:r>
                  <a:rPr lang="en-US" sz="2400" dirty="0"/>
                  <a:t>Both beams in one aperture, separated by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2400" dirty="0"/>
                  <a:t> </a:t>
                </a:r>
              </a:p>
              <a:p>
                <a:r>
                  <a:rPr lang="en-US" sz="2800" dirty="0"/>
                  <a:t>Achieve this with the shortest possible triplet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59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00786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Lens Approximation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10447866" cy="5689600"/>
          </a:xfrm>
        </p:spPr>
        <p:txBody>
          <a:bodyPr/>
          <a:lstStyle/>
          <a:p>
            <a:r>
              <a:rPr lang="en-US" dirty="0"/>
              <a:t>Can be solved analytically</a:t>
            </a:r>
          </a:p>
          <a:p>
            <a:pPr lvl="1"/>
            <a:r>
              <a:rPr lang="en-US" dirty="0"/>
              <a:t>Represent quadrupoles as thin lenses at </a:t>
            </a:r>
            <a:r>
              <a:rPr lang="en-GB" dirty="0"/>
              <a:t>centre</a:t>
            </a:r>
          </a:p>
          <a:p>
            <a:pPr lvl="1"/>
            <a:r>
              <a:rPr lang="en-US" dirty="0"/>
              <a:t>Enforce focusing condition</a:t>
            </a:r>
          </a:p>
          <a:p>
            <a:r>
              <a:rPr lang="en-US" dirty="0"/>
              <a:t>Used as a first approximation</a:t>
            </a:r>
          </a:p>
          <a:p>
            <a:r>
              <a:rPr lang="en-US" dirty="0"/>
              <a:t>Sample large design parameter space</a:t>
            </a:r>
          </a:p>
          <a:p>
            <a:r>
              <a:rPr lang="en-US" dirty="0"/>
              <a:t>Initial condition for finite length matching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6067" r="1685" b="4966"/>
          <a:stretch/>
        </p:blipFill>
        <p:spPr>
          <a:xfrm>
            <a:off x="1052519" y="4032578"/>
            <a:ext cx="9944032" cy="256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87600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Lens Figure of Merit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00703" y="1062842"/>
                <a:ext cx="4960066" cy="5534808"/>
              </a:xfrm>
            </p:spPr>
            <p:txBody>
              <a:bodyPr/>
              <a:lstStyle/>
              <a:p>
                <a:r>
                  <a:rPr lang="en-US" dirty="0"/>
                  <a:t>Track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dirty="0"/>
                  <a:t> particle through all lenses in x and y plane</a:t>
                </a:r>
              </a:p>
              <a:p>
                <a:r>
                  <a:rPr lang="en-US" dirty="0"/>
                  <a:t>Estimate required aperture</a:t>
                </a:r>
              </a:p>
              <a:p>
                <a:pPr lvl="1"/>
                <a:r>
                  <a:rPr lang="en-US" dirty="0"/>
                  <a:t>Assumes quadrupole gradient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 ~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Estimate BSC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Compute thin lens FOM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0703" y="1062842"/>
                <a:ext cx="4960066" cy="5534808"/>
              </a:xfrm>
              <a:blipFill>
                <a:blip r:embed="rId2"/>
                <a:stretch>
                  <a:fillRect l="-2211" t="-1101" r="-3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153" y="869545"/>
            <a:ext cx="6296441" cy="28177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1767" y="3711203"/>
            <a:ext cx="3212275" cy="288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0222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Optimisation</a:t>
            </a:r>
            <a:r>
              <a:rPr lang="en-US" dirty="0"/>
              <a:t> Process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382" b="609"/>
          <a:stretch/>
        </p:blipFill>
        <p:spPr>
          <a:xfrm>
            <a:off x="3435847" y="891540"/>
            <a:ext cx="5644270" cy="572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1094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93420" y="1052736"/>
                <a:ext cx="5387340" cy="5544914"/>
              </a:xfrm>
            </p:spPr>
            <p:txBody>
              <a:bodyPr/>
              <a:lstStyle/>
              <a:p>
                <a:r>
                  <a:rPr lang="en-US" sz="2800" dirty="0"/>
                  <a:t>Exponential fit </a:t>
                </a:r>
              </a:p>
              <a:p>
                <a:pPr lvl="1"/>
                <a:r>
                  <a:rPr lang="en-US" sz="2400" dirty="0"/>
                  <a:t>Based on actual estimates</a:t>
                </a:r>
              </a:p>
              <a:p>
                <a:pPr lvl="1"/>
                <a:r>
                  <a:rPr lang="en-US" sz="2400" dirty="0"/>
                  <a:t>More accurate than gradient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 ~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sz="2400" dirty="0"/>
                  <a:t>  estimate</a:t>
                </a:r>
              </a:p>
              <a:p>
                <a:r>
                  <a:rPr lang="en-US" sz="2800" dirty="0"/>
                  <a:t>In aperture calculation also account for</a:t>
                </a:r>
              </a:p>
              <a:p>
                <a:pPr lvl="1"/>
                <a:r>
                  <a:rPr lang="en-US" sz="2400" dirty="0"/>
                  <a:t>Cold bore (5.4% of radius)</a:t>
                </a:r>
              </a:p>
              <a:p>
                <a:pPr lvl="1"/>
                <a:r>
                  <a:rPr lang="en-US" sz="2400" dirty="0"/>
                  <a:t>Cooling channel (1.5 mm)</a:t>
                </a:r>
              </a:p>
              <a:p>
                <a:pPr lvl="1"/>
                <a:r>
                  <a:rPr lang="en-US" sz="2400" dirty="0" err="1"/>
                  <a:t>Kapton</a:t>
                </a:r>
                <a:r>
                  <a:rPr lang="en-US" sz="2400" dirty="0"/>
                  <a:t> insulation (0.5 mm)</a:t>
                </a:r>
              </a:p>
              <a:p>
                <a:pPr lvl="1"/>
                <a:r>
                  <a:rPr lang="en-US" sz="2400" dirty="0"/>
                  <a:t>Beam Screen (2.05 mm)</a:t>
                </a:r>
              </a:p>
              <a:p>
                <a:pPr lvl="1"/>
                <a:r>
                  <a:rPr lang="en-US" sz="2400" dirty="0"/>
                  <a:t>BS insulation (2 mm)</a:t>
                </a:r>
                <a:endParaRPr lang="en-GB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3420" y="1052736"/>
                <a:ext cx="5387340" cy="5544914"/>
              </a:xfrm>
              <a:blipFill>
                <a:blip r:embed="rId3"/>
                <a:stretch>
                  <a:fillRect l="-2036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Actual Magnet Model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052746"/>
              </p:ext>
            </p:extLst>
          </p:nvPr>
        </p:nvGraphicFramePr>
        <p:xfrm>
          <a:off x="6144896" y="1859919"/>
          <a:ext cx="5859141" cy="3808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44896" y="1859919"/>
                        <a:ext cx="5859141" cy="38080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78185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4657936" cy="5544914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Jose </a:t>
            </a:r>
            <a:r>
              <a:rPr lang="en-US" dirty="0" err="1">
                <a:solidFill>
                  <a:srgbClr val="FF0000"/>
                </a:solidFill>
              </a:rPr>
              <a:t>Abelleira</a:t>
            </a:r>
            <a:r>
              <a:rPr lang="en-US" dirty="0">
                <a:solidFill>
                  <a:srgbClr val="FF0000"/>
                </a:solidFill>
              </a:rPr>
              <a:t> (Oxford)</a:t>
            </a:r>
          </a:p>
          <a:p>
            <a:r>
              <a:rPr lang="en-US" dirty="0"/>
              <a:t>FLUKA model</a:t>
            </a:r>
          </a:p>
          <a:p>
            <a:r>
              <a:rPr lang="en-GB" dirty="0"/>
              <a:t>Parameterised</a:t>
            </a:r>
            <a:r>
              <a:rPr lang="en-US" dirty="0"/>
              <a:t> to be altered easily</a:t>
            </a:r>
          </a:p>
          <a:p>
            <a:r>
              <a:rPr lang="en-US" dirty="0"/>
              <a:t>Test final triplet designed after optics </a:t>
            </a:r>
            <a:r>
              <a:rPr lang="en-US" dirty="0" err="1"/>
              <a:t>optimisation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 Studies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816" y="1052736"/>
            <a:ext cx="5344986" cy="529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0072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Together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515335"/>
              </p:ext>
            </p:extLst>
          </p:nvPr>
        </p:nvGraphicFramePr>
        <p:xfrm>
          <a:off x="4679073" y="1543521"/>
          <a:ext cx="5834884" cy="4134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 bwMode="auto">
          <a:xfrm>
            <a:off x="2590840" y="2138948"/>
            <a:ext cx="3096344" cy="1610699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6" name="Pie 4"/>
          <p:cNvSpPr/>
          <p:nvPr/>
        </p:nvSpPr>
        <p:spPr>
          <a:xfrm>
            <a:off x="2732621" y="2412719"/>
            <a:ext cx="2664297" cy="106315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5125" tIns="135125" rIns="135125" bIns="135125" numCol="1" spcCol="1271" anchor="ctr" anchorCtr="0">
            <a:noAutofit/>
          </a:bodyPr>
          <a:lstStyle/>
          <a:p>
            <a:pPr lvl="0"/>
            <a:r>
              <a:rPr lang="de-DE" sz="1500" dirty="0">
                <a:cs typeface="Arial"/>
              </a:rPr>
              <a:t>Set required </a:t>
            </a:r>
            <a:r>
              <a:rPr lang="el-GR" sz="1500" dirty="0">
                <a:cs typeface="Arial"/>
              </a:rPr>
              <a:t>β</a:t>
            </a:r>
            <a:r>
              <a:rPr lang="de-DE" sz="1500" dirty="0">
                <a:cs typeface="Arial"/>
              </a:rPr>
              <a:t>*, L* and use initial shielding </a:t>
            </a:r>
            <a:endParaRPr lang="en-GB" sz="1500" dirty="0"/>
          </a:p>
        </p:txBody>
      </p:sp>
      <p:sp>
        <p:nvSpPr>
          <p:cNvPr id="7" name="Right Arrow 6"/>
          <p:cNvSpPr/>
          <p:nvPr/>
        </p:nvSpPr>
        <p:spPr bwMode="auto">
          <a:xfrm rot="10800000">
            <a:off x="2593076" y="3867140"/>
            <a:ext cx="3096344" cy="1610699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100" b="1" dirty="0">
              <a:latin typeface="Arial" pitchFamily="34" charset="0"/>
            </a:endParaRPr>
          </a:p>
        </p:txBody>
      </p:sp>
      <p:sp>
        <p:nvSpPr>
          <p:cNvPr id="8" name="Pie 4"/>
          <p:cNvSpPr/>
          <p:nvPr/>
        </p:nvSpPr>
        <p:spPr>
          <a:xfrm>
            <a:off x="2809101" y="4198018"/>
            <a:ext cx="3022100" cy="106315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5125" tIns="135125" rIns="135125" bIns="135125" numCol="1" spcCol="1271" anchor="ctr" anchorCtr="0">
            <a:noAutofit/>
          </a:bodyPr>
          <a:lstStyle/>
          <a:p>
            <a:pPr lvl="0"/>
            <a:r>
              <a:rPr lang="de-DE" sz="1500" dirty="0">
                <a:cs typeface="Arial"/>
              </a:rPr>
              <a:t>Integrate and match into machine for further studies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6102157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AI" id="{0C5A98DA-4279-4149-94F0-BE0EFCA8A38E}" vid="{22E4A3B6-6C1E-414A-80EE-1A6128D302A1}"/>
    </a:ext>
  </a:extLst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JAI</Template>
  <TotalTime>0</TotalTime>
  <Words>777</Words>
  <Application>Microsoft Office PowerPoint</Application>
  <PresentationFormat>Widescreen</PresentationFormat>
  <Paragraphs>229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Cambria Math</vt:lpstr>
      <vt:lpstr>Times New Roman</vt:lpstr>
      <vt:lpstr>Wingdings</vt:lpstr>
      <vt:lpstr>JAI</vt:lpstr>
      <vt:lpstr>7_JAI</vt:lpstr>
      <vt:lpstr>3_JAI</vt:lpstr>
      <vt:lpstr>10_JAI</vt:lpstr>
      <vt:lpstr>12_JAI</vt:lpstr>
      <vt:lpstr>14_JAI</vt:lpstr>
      <vt:lpstr>9_Orbit</vt:lpstr>
      <vt:lpstr>20_JAI</vt:lpstr>
      <vt:lpstr>Graph</vt:lpstr>
      <vt:lpstr>Alternative Optics</vt:lpstr>
      <vt:lpstr>Introduction</vt:lpstr>
      <vt:lpstr>Goals</vt:lpstr>
      <vt:lpstr>Thin Lens Approximation</vt:lpstr>
      <vt:lpstr>Thin Lens Figure of Merit</vt:lpstr>
      <vt:lpstr>Optimisation Process </vt:lpstr>
      <vt:lpstr>Actual Magnet Model</vt:lpstr>
      <vt:lpstr>Energy Deposition Studies</vt:lpstr>
      <vt:lpstr>Work Together</vt:lpstr>
      <vt:lpstr>Results for 45 m L*</vt:lpstr>
      <vt:lpstr>Results for 45 m L*</vt:lpstr>
      <vt:lpstr>Move towards 40 m L*</vt:lpstr>
      <vt:lpstr>Move towards 40 m L*</vt:lpstr>
      <vt:lpstr>Energy Deposition</vt:lpstr>
      <vt:lpstr>Flat Optics</vt:lpstr>
      <vt:lpstr>Flat Optics Results</vt:lpstr>
      <vt:lpstr>Comparison to Baseline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Optics</dc:title>
  <dc:creator>Leon Van Riesen-Haupt</dc:creator>
  <cp:lastModifiedBy>Léon van Riesen</cp:lastModifiedBy>
  <cp:revision>34</cp:revision>
  <dcterms:created xsi:type="dcterms:W3CDTF">2019-06-18T08:01:54Z</dcterms:created>
  <dcterms:modified xsi:type="dcterms:W3CDTF">2019-06-25T08:52:06Z</dcterms:modified>
</cp:coreProperties>
</file>