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81" r:id="rId5"/>
    <p:sldId id="260" r:id="rId6"/>
    <p:sldId id="283" r:id="rId7"/>
    <p:sldId id="284" r:id="rId8"/>
    <p:sldId id="293" r:id="rId9"/>
    <p:sldId id="261" r:id="rId10"/>
    <p:sldId id="262" r:id="rId11"/>
    <p:sldId id="265" r:id="rId12"/>
    <p:sldId id="267" r:id="rId13"/>
    <p:sldId id="268" r:id="rId14"/>
    <p:sldId id="269" r:id="rId15"/>
    <p:sldId id="289" r:id="rId16"/>
    <p:sldId id="270" r:id="rId17"/>
    <p:sldId id="295" r:id="rId18"/>
    <p:sldId id="272" r:id="rId19"/>
    <p:sldId id="273" r:id="rId20"/>
    <p:sldId id="271" r:id="rId21"/>
    <p:sldId id="274" r:id="rId22"/>
    <p:sldId id="276" r:id="rId23"/>
    <p:sldId id="292" r:id="rId24"/>
    <p:sldId id="278" r:id="rId25"/>
    <p:sldId id="279" r:id="rId26"/>
    <p:sldId id="280" r:id="rId27"/>
    <p:sldId id="286" r:id="rId28"/>
    <p:sldId id="275" r:id="rId29"/>
    <p:sldId id="288" r:id="rId30"/>
    <p:sldId id="294" r:id="rId3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440" y="24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626705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Titolo Testo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–Giovanni Mela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“Inserisci qui una citazione”.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Titolo Testo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Titolo Testo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hyperlink" Target="https://arxiv.org/ct?url=http://dx.doi.org/10.1103/PhysRevLett.119.134802&amp;v=940214b5" TargetMode="External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hyperlink" Target="https://arxiv.org/ct?url=http://dx.doi.org/10.1103/PhysRevLett.119.134802&amp;v=940214b5" TargetMode="External"/><Relationship Id="rId5" Type="http://schemas.openxmlformats.org/officeDocument/2006/relationships/image" Target="../media/image6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3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xfrm>
            <a:off x="1270000" y="3537830"/>
            <a:ext cx="10464800" cy="1307756"/>
          </a:xfrm>
          <a:prstGeom prst="rect">
            <a:avLst/>
          </a:prstGeom>
        </p:spPr>
        <p:txBody>
          <a:bodyPr/>
          <a:lstStyle>
            <a:lvl1pPr>
              <a:defRPr sz="6300"/>
            </a:lvl1pPr>
          </a:lstStyle>
          <a:p>
            <a:r>
              <a:t>Beam-beam effects</a:t>
            </a:r>
          </a:p>
        </p:txBody>
      </p:sp>
      <p:pic>
        <p:nvPicPr>
          <p:cNvPr id="120" name="CERN-logo_out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424" y="546712"/>
            <a:ext cx="1599711" cy="1573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logo_epfl_new.png"/>
          <p:cNvPicPr>
            <a:picLocks noChangeAspect="1"/>
          </p:cNvPicPr>
          <p:nvPr/>
        </p:nvPicPr>
        <p:blipFill>
          <a:blip r:embed="rId3">
            <a:extLst/>
          </a:blip>
          <a:srcRect l="23720" t="33218" r="26091" b="38118"/>
          <a:stretch>
            <a:fillRect/>
          </a:stretch>
        </p:blipFill>
        <p:spPr>
          <a:xfrm>
            <a:off x="3002204" y="848338"/>
            <a:ext cx="2264298" cy="9698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logo_fast_page_loading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15966" y="389023"/>
            <a:ext cx="2076444" cy="2076444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hape 123"/>
          <p:cNvSpPr/>
          <p:nvPr/>
        </p:nvSpPr>
        <p:spPr>
          <a:xfrm>
            <a:off x="1270000" y="5917949"/>
            <a:ext cx="10464800" cy="1130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4572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J. Barranco, </a:t>
            </a:r>
            <a:r>
              <a:rPr lang="en-US" dirty="0" smtClean="0"/>
              <a:t>P. </a:t>
            </a:r>
            <a:r>
              <a:rPr lang="en-US" dirty="0" err="1" smtClean="0"/>
              <a:t>Goncalves</a:t>
            </a:r>
            <a:r>
              <a:rPr lang="en-US" dirty="0" smtClean="0"/>
              <a:t>, </a:t>
            </a:r>
            <a:r>
              <a:rPr dirty="0" smtClean="0"/>
              <a:t>T</a:t>
            </a:r>
            <a:r>
              <a:rPr dirty="0"/>
              <a:t>. Pieloni, M. Schenk, C. </a:t>
            </a:r>
            <a:r>
              <a:rPr u="sng" dirty="0"/>
              <a:t>Tambasco</a:t>
            </a:r>
            <a:r>
              <a:rPr dirty="0"/>
              <a:t> (EPFL)</a:t>
            </a:r>
          </a:p>
          <a:p>
            <a:pPr defTabSz="4572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S. Arsenyev, X. Buffat, S. V. Furuseth, N. </a:t>
            </a:r>
            <a:r>
              <a:rPr dirty="0" smtClean="0"/>
              <a:t>Klinkenberg</a:t>
            </a:r>
            <a:r>
              <a:rPr lang="en-US" dirty="0" smtClean="0"/>
              <a:t>, D. Schulte</a:t>
            </a:r>
            <a:r>
              <a:rPr dirty="0" smtClean="0"/>
              <a:t> </a:t>
            </a:r>
            <a:r>
              <a:rPr dirty="0"/>
              <a:t>(CERN)</a:t>
            </a:r>
          </a:p>
        </p:txBody>
      </p:sp>
      <p:sp>
        <p:nvSpPr>
          <p:cNvPr id="124" name="Shape 124"/>
          <p:cNvSpPr/>
          <p:nvPr/>
        </p:nvSpPr>
        <p:spPr>
          <a:xfrm>
            <a:off x="688000" y="7792774"/>
            <a:ext cx="11628800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Acknowledgements:  R. Martin, M. Hofer, R. Tomas, </a:t>
            </a:r>
            <a:r>
              <a:rPr lang="en-US" dirty="0"/>
              <a:t>R. </a:t>
            </a:r>
            <a:r>
              <a:rPr lang="en-US" dirty="0" smtClean="0"/>
              <a:t>Bruce, </a:t>
            </a:r>
            <a:r>
              <a:rPr dirty="0" smtClean="0"/>
              <a:t>L</a:t>
            </a:r>
            <a:r>
              <a:rPr dirty="0"/>
              <a:t>. Rivkin, A. Seryi, B. Dalena, M. Giovannozzi, A. Mereghetti, E. </a:t>
            </a:r>
            <a:r>
              <a:rPr dirty="0" smtClean="0"/>
              <a:t>Métral</a:t>
            </a:r>
            <a:r>
              <a:rPr lang="en-US" dirty="0" smtClean="0"/>
              <a:t>, O. </a:t>
            </a:r>
            <a:r>
              <a:rPr lang="en-US" dirty="0" err="1" smtClean="0"/>
              <a:t>Boine-Frankenheim</a:t>
            </a:r>
            <a:r>
              <a:rPr dirty="0" smtClean="0"/>
              <a:t>, </a:t>
            </a:r>
            <a:r>
              <a:rPr dirty="0"/>
              <a:t>F. Zimmermann</a:t>
            </a:r>
          </a:p>
        </p:txBody>
      </p:sp>
      <p:pic>
        <p:nvPicPr>
          <p:cNvPr id="125" name="pasted-image.pdf"/>
          <p:cNvPicPr>
            <a:picLocks noChangeAspect="1"/>
          </p:cNvPicPr>
          <p:nvPr/>
        </p:nvPicPr>
        <p:blipFill>
          <a:blip r:embed="rId5">
            <a:extLst/>
          </a:blip>
          <a:srcRect l="50403" b="37163"/>
          <a:stretch>
            <a:fillRect/>
          </a:stretch>
        </p:blipFill>
        <p:spPr>
          <a:xfrm>
            <a:off x="9642000" y="808120"/>
            <a:ext cx="2581664" cy="1130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Picture 125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238439" y="508848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/>
          </p:cNvSpPr>
          <p:nvPr>
            <p:ph type="subTitle" sz="quarter" idx="1"/>
          </p:nvPr>
        </p:nvSpPr>
        <p:spPr>
          <a:xfrm>
            <a:off x="1868062" y="232407"/>
            <a:ext cx="9540527" cy="845107"/>
          </a:xfrm>
          <a:prstGeom prst="rect">
            <a:avLst/>
          </a:prstGeom>
        </p:spPr>
        <p:txBody>
          <a:bodyPr/>
          <a:lstStyle>
            <a:lvl1pPr>
              <a:defRPr sz="43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Low Luminosity experiments: IPL &amp; IPB</a:t>
            </a:r>
          </a:p>
        </p:txBody>
      </p:sp>
      <p:sp>
        <p:nvSpPr>
          <p:cNvPr id="192" name="Shape 192"/>
          <p:cNvSpPr>
            <a:spLocks noGrp="1"/>
          </p:cNvSpPr>
          <p:nvPr>
            <p:ph type="sldNum" sz="quarter" idx="4294967295"/>
          </p:nvPr>
        </p:nvSpPr>
        <p:spPr>
          <a:xfrm>
            <a:off x="6381699" y="9278588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19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2065" y="1906660"/>
            <a:ext cx="6943115" cy="42482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26733" y="6146318"/>
            <a:ext cx="6615277" cy="631231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Shape 195"/>
          <p:cNvSpPr/>
          <p:nvPr/>
        </p:nvSpPr>
        <p:spPr>
          <a:xfrm>
            <a:off x="7570824" y="1961620"/>
            <a:ext cx="5245520" cy="3724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The long-range effects of IPL and B will impact bunches differently </a:t>
            </a:r>
            <a:r>
              <a:rPr b="1"/>
              <a:t>(no passive compensation)</a:t>
            </a:r>
          </a:p>
          <a:p>
            <a:pPr algn="l">
              <a:defRPr sz="2200">
                <a:latin typeface="Arial"/>
                <a:ea typeface="Arial"/>
                <a:cs typeface="Arial"/>
                <a:sym typeface="Arial"/>
              </a:defRPr>
            </a:pPr>
            <a:endParaRPr b="1"/>
          </a:p>
          <a:p>
            <a:pPr algn="l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To have them not perturbing the high luminosity experiments should have </a:t>
            </a:r>
            <a:r>
              <a:rPr b="1"/>
              <a:t>angles (tot) &gt; 180 μrad (3 m optics)</a:t>
            </a:r>
          </a:p>
          <a:p>
            <a:pPr algn="l">
              <a:defRPr sz="2200">
                <a:latin typeface="Arial"/>
                <a:ea typeface="Arial"/>
                <a:cs typeface="Arial"/>
                <a:sym typeface="Arial"/>
              </a:defRPr>
            </a:pPr>
            <a:endParaRPr b="1"/>
          </a:p>
          <a:p>
            <a:pPr algn="l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Head-on collisions: level by separation</a:t>
            </a:r>
            <a:r>
              <a:t> to avoid strong tune shifts</a:t>
            </a:r>
          </a:p>
        </p:txBody>
      </p:sp>
      <p:sp>
        <p:nvSpPr>
          <p:cNvPr id="196" name="Shape 196"/>
          <p:cNvSpPr/>
          <p:nvPr/>
        </p:nvSpPr>
        <p:spPr>
          <a:xfrm>
            <a:off x="262791" y="7464262"/>
            <a:ext cx="12479219" cy="1118255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Long range:</a:t>
            </a:r>
            <a:r>
              <a:rPr dirty="0"/>
              <a:t> crossing angles larger than </a:t>
            </a:r>
            <a:r>
              <a:rPr b="1" dirty="0"/>
              <a:t>180 </a:t>
            </a:r>
            <a:r>
              <a:rPr b="1" dirty="0" smtClean="0"/>
              <a:t>μrad</a:t>
            </a:r>
            <a:r>
              <a:rPr lang="en-US" b="1" dirty="0" smtClean="0"/>
              <a:t> for the 3 m optics</a:t>
            </a:r>
            <a:r>
              <a:rPr b="1" dirty="0" smtClean="0"/>
              <a:t> </a:t>
            </a:r>
            <a:endParaRPr b="1" dirty="0"/>
          </a:p>
          <a:p>
            <a:pPr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Head-on: </a:t>
            </a:r>
            <a:r>
              <a:rPr dirty="0"/>
              <a:t>apply separation leveling of luminosity ➞ limit on integrated luminosity per year of run! Need to be defined together with tune optimization</a:t>
            </a:r>
          </a:p>
        </p:txBody>
      </p:sp>
      <p:pic>
        <p:nvPicPr>
          <p:cNvPr id="197" name="Picture 196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0209140" y="1222991"/>
            <a:ext cx="234679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ea typeface="+mn-ea"/>
                <a:cs typeface="Arial Black"/>
                <a:sym typeface="Helvetica Light"/>
              </a:rPr>
              <a:t>See talk M. Hofer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Black"/>
              <a:ea typeface="+mn-ea"/>
              <a:cs typeface="Arial Black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/>
          </p:cNvSpPr>
          <p:nvPr>
            <p:ph type="subTitle" sz="quarter" idx="1"/>
          </p:nvPr>
        </p:nvSpPr>
        <p:spPr>
          <a:xfrm>
            <a:off x="388815" y="143531"/>
            <a:ext cx="12345947" cy="1795927"/>
          </a:xfrm>
          <a:prstGeom prst="rect">
            <a:avLst/>
          </a:prstGeom>
        </p:spPr>
        <p:txBody>
          <a:bodyPr/>
          <a:lstStyle>
            <a:lvl1pPr defTabSz="408940">
              <a:defRPr sz="441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Global compensation of long range interactions </a:t>
            </a:r>
          </a:p>
        </p:txBody>
      </p:sp>
      <p:pic>
        <p:nvPicPr>
          <p:cNvPr id="215" name="Picture 214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095607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216" name="Shape 216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217" name="Shape 217"/>
          <p:cNvSpPr/>
          <p:nvPr/>
        </p:nvSpPr>
        <p:spPr>
          <a:xfrm>
            <a:off x="1849805" y="4317324"/>
            <a:ext cx="9296352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Dynamic Aperture with head-on + Long range interactions </a:t>
            </a:r>
          </a:p>
        </p:txBody>
      </p:sp>
      <p:grpSp>
        <p:nvGrpSpPr>
          <p:cNvPr id="222" name="Group 222"/>
          <p:cNvGrpSpPr/>
          <p:nvPr/>
        </p:nvGrpSpPr>
        <p:grpSpPr>
          <a:xfrm>
            <a:off x="-1" y="4501901"/>
            <a:ext cx="13013351" cy="4337785"/>
            <a:chOff x="0" y="0"/>
            <a:chExt cx="12464722" cy="4154907"/>
          </a:xfrm>
        </p:grpSpPr>
        <p:pic>
          <p:nvPicPr>
            <p:cNvPr id="218" name="FCC_2018_phasescan_oct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464723" cy="4154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9" name="Shape 219"/>
            <p:cNvSpPr/>
            <p:nvPr/>
          </p:nvSpPr>
          <p:spPr>
            <a:xfrm>
              <a:off x="5313401" y="316605"/>
              <a:ext cx="1837920" cy="4318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200"/>
              </a:lvl1pPr>
            </a:lstStyle>
            <a:p>
              <a:r>
                <a:t>No Octupoles</a:t>
              </a:r>
            </a:p>
          </p:txBody>
        </p:sp>
        <p:sp>
          <p:nvSpPr>
            <p:cNvPr id="220" name="Shape 220"/>
            <p:cNvSpPr/>
            <p:nvPr/>
          </p:nvSpPr>
          <p:spPr>
            <a:xfrm>
              <a:off x="983935" y="316605"/>
              <a:ext cx="2226006" cy="4318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200"/>
              </a:lvl1pPr>
            </a:lstStyle>
            <a:p>
              <a:r>
                <a:t>Negative (720 A)</a:t>
              </a:r>
            </a:p>
          </p:txBody>
        </p:sp>
        <p:sp>
          <p:nvSpPr>
            <p:cNvPr id="221" name="Shape 221"/>
            <p:cNvSpPr/>
            <p:nvPr/>
          </p:nvSpPr>
          <p:spPr>
            <a:xfrm>
              <a:off x="9343680" y="329305"/>
              <a:ext cx="2070660" cy="4318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200"/>
              </a:lvl1pPr>
            </a:lstStyle>
            <a:p>
              <a:r>
                <a:t>Positive (720 A)</a:t>
              </a:r>
            </a:p>
          </p:txBody>
        </p:sp>
      </p:grpSp>
      <p:sp>
        <p:nvSpPr>
          <p:cNvPr id="223" name="Shape 223"/>
          <p:cNvSpPr/>
          <p:nvPr/>
        </p:nvSpPr>
        <p:spPr>
          <a:xfrm>
            <a:off x="489402" y="1939458"/>
            <a:ext cx="12245360" cy="1395254"/>
          </a:xfrm>
          <a:prstGeom prst="rect">
            <a:avLst/>
          </a:prstGeom>
          <a:solidFill>
            <a:srgbClr val="FCDEC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indent="254000" algn="l" defTabSz="457200">
              <a:defRPr sz="21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We choose to have Landau Octupoles powered </a:t>
            </a:r>
            <a:r>
              <a:rPr lang="en-US" dirty="0" smtClean="0"/>
              <a:t>such that they compensate the BB long-range effects</a:t>
            </a:r>
            <a:r>
              <a:rPr dirty="0" smtClean="0"/>
              <a:t>:</a:t>
            </a:r>
            <a:endParaRPr dirty="0"/>
          </a:p>
          <a:p>
            <a:pPr marL="538691" indent="-259291" algn="l" defTabSz="457200">
              <a:buClr>
                <a:srgbClr val="000000"/>
              </a:buClr>
              <a:buSzPct val="75000"/>
              <a:buChar char="•"/>
              <a:defRPr sz="21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provides larger stability for single beam (see beam stability </a:t>
            </a:r>
            <a:r>
              <a:rPr dirty="0" smtClean="0"/>
              <a:t>s</a:t>
            </a:r>
            <a:r>
              <a:rPr lang="en-US" dirty="0" smtClean="0"/>
              <a:t>tudies</a:t>
            </a:r>
            <a:r>
              <a:rPr dirty="0" smtClean="0"/>
              <a:t>)</a:t>
            </a:r>
            <a:endParaRPr dirty="0"/>
          </a:p>
          <a:p>
            <a:pPr marL="538691" indent="-259291" algn="l" defTabSz="457200">
              <a:buClr>
                <a:srgbClr val="000000"/>
              </a:buClr>
              <a:buSzPct val="75000"/>
              <a:buChar char="•"/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allows for larger </a:t>
            </a:r>
            <a:r>
              <a:rPr dirty="0" smtClean="0"/>
              <a:t>D</a:t>
            </a:r>
            <a:r>
              <a:rPr lang="en-US" dirty="0" smtClean="0"/>
              <a:t>ynamic aperture </a:t>
            </a:r>
            <a:r>
              <a:rPr lang="en-US" dirty="0" smtClean="0">
                <a:sym typeface="Wingdings"/>
              </a:rPr>
              <a:t> beam lifetimes</a:t>
            </a:r>
          </a:p>
          <a:p>
            <a:pPr marL="279400" algn="l" defTabSz="457200">
              <a:buClr>
                <a:srgbClr val="000000"/>
              </a:buClr>
              <a:buSzPct val="75000"/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/>
              <a:t>F</a:t>
            </a:r>
            <a:r>
              <a:rPr lang="en-US" dirty="0" smtClean="0"/>
              <a:t>ull integration in the lattice design </a:t>
            </a:r>
            <a:r>
              <a:rPr sz="1700" dirty="0" smtClean="0"/>
              <a:t>(</a:t>
            </a:r>
            <a:r>
              <a:rPr sz="1700" dirty="0"/>
              <a:t>J. Shi et al., CERN-ACC-NOTE-2017-036) </a:t>
            </a:r>
          </a:p>
        </p:txBody>
      </p:sp>
      <p:sp>
        <p:nvSpPr>
          <p:cNvPr id="14" name="Shape 147"/>
          <p:cNvSpPr/>
          <p:nvPr/>
        </p:nvSpPr>
        <p:spPr>
          <a:xfrm>
            <a:off x="388815" y="8619752"/>
            <a:ext cx="12561502" cy="741656"/>
          </a:xfrm>
          <a:prstGeom prst="rect">
            <a:avLst/>
          </a:prstGeom>
          <a:solidFill>
            <a:srgbClr val="76D6FF">
              <a:alpha val="41612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457200" indent="-457200" defTabSz="457200">
              <a:lnSpc>
                <a:spcPts val="2500"/>
              </a:lnSpc>
              <a:tabLst>
                <a:tab pos="139700" algn="l"/>
                <a:tab pos="4572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b="1" dirty="0" smtClean="0"/>
              <a:t>Lattice and Beam-Beam optimized together to enhance at a design stage the natural compensation between effects and allow these flexibility.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69371" y="1239703"/>
            <a:ext cx="368094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ea typeface="+mn-ea"/>
                <a:cs typeface="Arial Black"/>
                <a:sym typeface="Helvetica Light"/>
              </a:rPr>
              <a:t>See talks A. Chance, E. Cruz 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Black"/>
              <a:ea typeface="+mn-ea"/>
              <a:cs typeface="Arial Black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/>
          </p:cNvSpPr>
          <p:nvPr>
            <p:ph type="subTitle" sz="quarter" idx="1"/>
          </p:nvPr>
        </p:nvSpPr>
        <p:spPr>
          <a:xfrm>
            <a:off x="161346" y="202486"/>
            <a:ext cx="12682108" cy="1495423"/>
          </a:xfrm>
          <a:prstGeom prst="rect">
            <a:avLst/>
          </a:prstGeom>
        </p:spPr>
        <p:txBody>
          <a:bodyPr/>
          <a:lstStyle>
            <a:lvl1pPr defTabSz="403097">
              <a:defRPr sz="4554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Head-on limit: losses and emittance growth</a:t>
            </a:r>
          </a:p>
        </p:txBody>
      </p:sp>
      <p:pic>
        <p:nvPicPr>
          <p:cNvPr id="242" name="Picture 241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243" name="Schermata 2019-06-18 alle 15.21.1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32481" y="1858705"/>
            <a:ext cx="10339838" cy="3880868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Shape 244"/>
          <p:cNvSpPr/>
          <p:nvPr/>
        </p:nvSpPr>
        <p:spPr>
          <a:xfrm>
            <a:off x="651703" y="8419368"/>
            <a:ext cx="11647086" cy="779701"/>
          </a:xfrm>
          <a:prstGeom prst="rect">
            <a:avLst/>
          </a:prstGeom>
          <a:solidFill>
            <a:srgbClr val="FCDEC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2" defTabSz="457200"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b="1" dirty="0"/>
              <a:t>Further studies needed to explore possible limitations linked to </a:t>
            </a:r>
            <a:r>
              <a:rPr lang="en-US" b="1" dirty="0" smtClean="0"/>
              <a:t>a larger </a:t>
            </a:r>
            <a:r>
              <a:rPr b="1" dirty="0" smtClean="0"/>
              <a:t>head</a:t>
            </a:r>
            <a:r>
              <a:rPr b="1" dirty="0"/>
              <a:t>-on beam-</a:t>
            </a:r>
            <a:r>
              <a:rPr b="1" dirty="0" smtClean="0"/>
              <a:t>beam</a:t>
            </a:r>
            <a:r>
              <a:rPr lang="en-US" b="1" dirty="0" smtClean="0"/>
              <a:t> tune shift</a:t>
            </a:r>
            <a:r>
              <a:rPr b="1" dirty="0" smtClean="0"/>
              <a:t>: </a:t>
            </a:r>
            <a:r>
              <a:rPr b="1" dirty="0"/>
              <a:t>LHC data benchmark fundamental! </a:t>
            </a:r>
          </a:p>
        </p:txBody>
      </p:sp>
      <p:sp>
        <p:nvSpPr>
          <p:cNvPr id="245" name="Shape 245"/>
          <p:cNvSpPr/>
          <p:nvPr/>
        </p:nvSpPr>
        <p:spPr>
          <a:xfrm>
            <a:off x="416923" y="5900369"/>
            <a:ext cx="12682109" cy="2364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algn="l" defTabSz="457200">
              <a:lnSpc>
                <a:spcPct val="80000"/>
              </a:lnSpc>
              <a:buSzPct val="100000"/>
              <a:buChar char="•"/>
              <a:defRPr sz="2200" b="1">
                <a:latin typeface="Calibri"/>
                <a:ea typeface="Calibri"/>
                <a:cs typeface="Calibri"/>
                <a:sym typeface="Calibri"/>
              </a:defRPr>
            </a:pPr>
            <a:r>
              <a:rPr dirty="0">
                <a:solidFill>
                  <a:schemeClr val="accent2">
                    <a:lumMod val="75000"/>
                  </a:schemeClr>
                </a:solidFill>
              </a:rPr>
              <a:t>Baseline scenario (total beam-beam tune shift 0.02) shows no limitations </a:t>
            </a:r>
            <a:r>
              <a:rPr b="0" dirty="0"/>
              <a:t>(confirmed also by LHC measurements of lifetimes </a:t>
            </a:r>
            <a:r>
              <a:rPr b="0" dirty="0" smtClean="0"/>
              <a:t>)</a:t>
            </a:r>
            <a:endParaRPr b="0" dirty="0"/>
          </a:p>
          <a:p>
            <a:pPr marL="228600" indent="-228600" algn="l" defTabSz="457200">
              <a:lnSpc>
                <a:spcPct val="80000"/>
              </a:lnSpc>
              <a:buSzPct val="100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endParaRPr b="0" dirty="0"/>
          </a:p>
          <a:p>
            <a:pPr marL="228600" indent="-228600" algn="l" defTabSz="457200">
              <a:lnSpc>
                <a:spcPct val="80000"/>
              </a:lnSpc>
              <a:buSzPct val="100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Ultimate (total beam-beam tune shift 0.03) is challenging ➞ </a:t>
            </a:r>
            <a:r>
              <a:rPr b="1" dirty="0"/>
              <a:t>optimization of the working point </a:t>
            </a:r>
            <a:r>
              <a:rPr dirty="0"/>
              <a:t>improves beam </a:t>
            </a:r>
            <a:r>
              <a:rPr dirty="0" smtClean="0"/>
              <a:t>quality</a:t>
            </a:r>
            <a:endParaRPr dirty="0"/>
          </a:p>
          <a:p>
            <a:pPr marL="228600" indent="-228600" algn="l" defTabSz="457200">
              <a:lnSpc>
                <a:spcPct val="80000"/>
              </a:lnSpc>
              <a:buSzPct val="100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marL="228600" indent="-228600" algn="l" defTabSz="457200">
              <a:lnSpc>
                <a:spcPct val="80000"/>
              </a:lnSpc>
              <a:buSzPct val="100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The ultimate beam-beam tune shift of </a:t>
            </a:r>
            <a:r>
              <a:rPr b="1" dirty="0">
                <a:solidFill>
                  <a:srgbClr val="006620"/>
                </a:solidFill>
              </a:rPr>
              <a:t>0.03 considered for the FCC-hh baseline with crab cavities seems within reach </a:t>
            </a:r>
            <a:r>
              <a:rPr dirty="0"/>
              <a:t>while the limit for non-zero crossing angle is significantly </a:t>
            </a:r>
            <a:r>
              <a:rPr dirty="0" smtClean="0"/>
              <a:t>smaller</a:t>
            </a:r>
            <a:endParaRPr dirty="0"/>
          </a:p>
        </p:txBody>
      </p:sp>
      <p:sp>
        <p:nvSpPr>
          <p:cNvPr id="247" name="Shape 247"/>
          <p:cNvSpPr/>
          <p:nvPr/>
        </p:nvSpPr>
        <p:spPr>
          <a:xfrm>
            <a:off x="5431386" y="1600923"/>
            <a:ext cx="21420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Full crab crossing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250" name="Shape 250"/>
          <p:cNvSpPr/>
          <p:nvPr/>
        </p:nvSpPr>
        <p:spPr>
          <a:xfrm>
            <a:off x="2799481" y="204110"/>
            <a:ext cx="7405838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defRPr sz="5000">
                <a:latin typeface="Calibri"/>
                <a:ea typeface="Calibri"/>
                <a:cs typeface="Calibri"/>
                <a:sym typeface="Calibri"/>
              </a:defRPr>
            </a:pPr>
            <a:r>
              <a:t>Head-on Limit: </a:t>
            </a:r>
            <a:r>
              <a:rPr sz="4800">
                <a:latin typeface="Arial"/>
                <a:ea typeface="Arial"/>
                <a:cs typeface="Arial"/>
                <a:sym typeface="Arial"/>
              </a:rPr>
              <a:t>beta-beati</a:t>
            </a:r>
            <a:r>
              <a:t>ng</a:t>
            </a:r>
          </a:p>
        </p:txBody>
      </p:sp>
      <p:sp>
        <p:nvSpPr>
          <p:cNvPr id="254" name="Shape 254"/>
          <p:cNvSpPr/>
          <p:nvPr/>
        </p:nvSpPr>
        <p:spPr>
          <a:xfrm>
            <a:off x="7829309" y="1429177"/>
            <a:ext cx="4904264" cy="718145"/>
          </a:xfrm>
          <a:prstGeom prst="rect">
            <a:avLst/>
          </a:prstGeom>
          <a:solidFill>
            <a:srgbClr val="73FCD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MAD-X (no lattice errors) L*=40 m and β*=30 cm (full crab x-ing)</a:t>
            </a:r>
          </a:p>
        </p:txBody>
      </p:sp>
      <p:sp>
        <p:nvSpPr>
          <p:cNvPr id="255" name="Shape 255"/>
          <p:cNvSpPr/>
          <p:nvPr/>
        </p:nvSpPr>
        <p:spPr>
          <a:xfrm>
            <a:off x="919067" y="7071471"/>
            <a:ext cx="11814506" cy="1456809"/>
          </a:xfrm>
          <a:prstGeom prst="rect">
            <a:avLst/>
          </a:prstGeom>
          <a:solidFill>
            <a:srgbClr val="BFE1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71638" indent="-271638" algn="l"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ξ</a:t>
            </a:r>
            <a:r>
              <a:rPr baseline="-5999" dirty="0"/>
              <a:t>bb,tot</a:t>
            </a:r>
            <a:r>
              <a:rPr dirty="0"/>
              <a:t>=0.011 (beg. Fill) → Δβ/β = 8 %</a:t>
            </a:r>
          </a:p>
          <a:p>
            <a:pPr marL="271638" indent="-271638" algn="l"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ξ</a:t>
            </a:r>
            <a:r>
              <a:rPr baseline="-5999" dirty="0"/>
              <a:t>bb,tot</a:t>
            </a:r>
            <a:r>
              <a:rPr dirty="0"/>
              <a:t>=0.03 (max) → Δβ/β = 22 %</a:t>
            </a:r>
          </a:p>
          <a:p>
            <a:pPr marL="271638" indent="-271638" algn="l"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This optics distortion becomes another parameter on optimization (HO, octupoles)</a:t>
            </a:r>
          </a:p>
          <a:p>
            <a:pPr marL="271638" indent="-271638" algn="l"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Collimation </a:t>
            </a:r>
            <a:r>
              <a:rPr lang="en-US" dirty="0" smtClean="0"/>
              <a:t>tollerance</a:t>
            </a:r>
            <a:r>
              <a:rPr dirty="0" smtClean="0"/>
              <a:t> </a:t>
            </a:r>
            <a:r>
              <a:rPr lang="en-US" dirty="0" smtClean="0"/>
              <a:t>is fixed at </a:t>
            </a:r>
            <a:r>
              <a:rPr dirty="0" smtClean="0"/>
              <a:t>Δβ</a:t>
            </a:r>
            <a:r>
              <a:rPr dirty="0"/>
              <a:t>/β &lt; 10 % as in the LHC</a:t>
            </a:r>
          </a:p>
        </p:txBody>
      </p:sp>
      <p:grpSp>
        <p:nvGrpSpPr>
          <p:cNvPr id="258" name="Group 258"/>
          <p:cNvGrpSpPr/>
          <p:nvPr/>
        </p:nvGrpSpPr>
        <p:grpSpPr>
          <a:xfrm>
            <a:off x="80682" y="2561883"/>
            <a:ext cx="7033072" cy="2882902"/>
            <a:chOff x="22900" y="1179515"/>
            <a:chExt cx="7033071" cy="2882901"/>
          </a:xfrm>
        </p:grpSpPr>
        <p:sp>
          <p:nvSpPr>
            <p:cNvPr id="256" name="Shape 256"/>
            <p:cNvSpPr/>
            <p:nvPr/>
          </p:nvSpPr>
          <p:spPr>
            <a:xfrm>
              <a:off x="22900" y="1179515"/>
              <a:ext cx="7033071" cy="288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59291" indent="-259291" algn="l">
                <a:spcBef>
                  <a:spcPts val="600"/>
                </a:spcBef>
                <a:buSzPct val="75000"/>
                <a:buChar char="•"/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The BB interaction causes non-linear amplitude detuning</a:t>
              </a:r>
            </a:p>
            <a:p>
              <a:pPr marL="259291" indent="-259291" algn="l">
                <a:spcBef>
                  <a:spcPts val="600"/>
                </a:spcBef>
                <a:buSzPct val="75000"/>
                <a:buChar char="•"/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For small amplitude particles (&lt; 1 σ) the kick is linear</a:t>
              </a:r>
            </a:p>
            <a:p>
              <a:pPr marL="259291" indent="-259291" algn="l">
                <a:spcBef>
                  <a:spcPts val="600"/>
                </a:spcBef>
                <a:buSzPct val="75000"/>
                <a:buChar char="•"/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The change of the β-function assuming a series of small quadrupole errors is given by:</a:t>
              </a:r>
            </a:p>
            <a:p>
              <a:pPr marL="259291" indent="-259291" algn="l">
                <a:spcBef>
                  <a:spcPts val="600"/>
                </a:spcBef>
                <a:buSzPct val="75000"/>
                <a:buChar char="•"/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  <a:p>
              <a:pPr marL="259291" indent="-259291" algn="l">
                <a:spcBef>
                  <a:spcPts val="600"/>
                </a:spcBef>
                <a:buSzPct val="75000"/>
                <a:buChar char="•"/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  <a:p>
              <a:pPr marL="259291" indent="-259291" algn="l">
                <a:spcBef>
                  <a:spcPts val="600"/>
                </a:spcBef>
                <a:buSzPct val="75000"/>
                <a:buChar char="•"/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The beating is directly proportional to the BB parameter</a:t>
              </a:r>
            </a:p>
          </p:txBody>
        </p:sp>
        <p:pic>
          <p:nvPicPr>
            <p:cNvPr id="257" name="Schermata 2018-10-16 alle 10.42.15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16957" b="16957"/>
            <a:stretch>
              <a:fillRect/>
            </a:stretch>
          </p:blipFill>
          <p:spPr>
            <a:xfrm>
              <a:off x="54820" y="2816748"/>
              <a:ext cx="6607469" cy="8882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59" name="Picture 258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260" name="beating-2.pdf"/>
          <p:cNvPicPr>
            <a:picLocks noChangeAspect="1"/>
          </p:cNvPicPr>
          <p:nvPr/>
        </p:nvPicPr>
        <p:blipFill>
          <a:blip r:embed="rId4">
            <a:extLst/>
          </a:blip>
          <a:srcRect t="8675"/>
          <a:stretch>
            <a:fillRect/>
          </a:stretch>
        </p:blipFill>
        <p:spPr>
          <a:xfrm>
            <a:off x="7004356" y="2210926"/>
            <a:ext cx="6726261" cy="429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Schermata 2018-10-12 alle 17.39.3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6025" y="5059919"/>
            <a:ext cx="13131450" cy="4601237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Shape 263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264" name="Shape 264"/>
          <p:cNvSpPr/>
          <p:nvPr/>
        </p:nvSpPr>
        <p:spPr>
          <a:xfrm>
            <a:off x="2328862" y="223278"/>
            <a:ext cx="834707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4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Beta-beating: impact on aperture</a:t>
            </a:r>
          </a:p>
        </p:txBody>
      </p:sp>
      <p:sp>
        <p:nvSpPr>
          <p:cNvPr id="265" name="Shape 265"/>
          <p:cNvSpPr/>
          <p:nvPr/>
        </p:nvSpPr>
        <p:spPr>
          <a:xfrm>
            <a:off x="349302" y="1286526"/>
            <a:ext cx="12306195" cy="29213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We </a:t>
            </a:r>
            <a:r>
              <a:rPr dirty="0" smtClean="0"/>
              <a:t>explore</a:t>
            </a:r>
            <a:r>
              <a:rPr lang="en-US" dirty="0" smtClean="0"/>
              <a:t>d</a:t>
            </a:r>
            <a:r>
              <a:rPr dirty="0" smtClean="0"/>
              <a:t> </a:t>
            </a:r>
            <a:r>
              <a:rPr dirty="0"/>
              <a:t>the impact on machine and collimator apertures for various ξ</a:t>
            </a:r>
            <a:r>
              <a:rPr baseline="-22727" dirty="0"/>
              <a:t>bb</a:t>
            </a:r>
            <a:r>
              <a:rPr dirty="0"/>
              <a:t>. Only linear beating is considered (worst case).</a:t>
            </a:r>
          </a:p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Machine aperture bottleneck in separation dipole MBRD.B4RA.H1. </a:t>
            </a:r>
          </a:p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For HO only no aperture decrease for expected ξ</a:t>
            </a:r>
            <a:r>
              <a:rPr baseline="-22727" dirty="0"/>
              <a:t>bb</a:t>
            </a:r>
            <a:r>
              <a:rPr dirty="0"/>
              <a:t> FCC range (0.01-0.03). 	</a:t>
            </a:r>
          </a:p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/>
              <a:t>For HO+LRs there is a decrease of -0.25 σ for max ξ</a:t>
            </a:r>
            <a:r>
              <a:rPr baseline="-22727" dirty="0" smtClean="0"/>
              <a:t>bb</a:t>
            </a:r>
            <a:r>
              <a:rPr dirty="0" smtClean="0"/>
              <a:t>=0.03</a:t>
            </a:r>
            <a:endParaRPr lang="en-US" dirty="0" smtClean="0"/>
          </a:p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 smtClean="0"/>
              <a:t>Collimation hierarchy is not changed</a:t>
            </a:r>
          </a:p>
          <a:p>
            <a:pPr marL="271638" indent="-271638" algn="l" defTabSz="457200">
              <a:spcBef>
                <a:spcPts val="700"/>
              </a:spcBef>
              <a:buSzPct val="75000"/>
              <a:buFontTx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 smtClean="0"/>
              <a:t>Non-</a:t>
            </a:r>
            <a:r>
              <a:rPr lang="en-US" dirty="0" err="1" smtClean="0"/>
              <a:t>gaussian</a:t>
            </a:r>
            <a:r>
              <a:rPr lang="en-US" dirty="0" smtClean="0"/>
              <a:t> beams to Luminosity impact is minimal in the range of interest </a:t>
            </a:r>
            <a:r>
              <a:rPr lang="mr-IN" dirty="0"/>
              <a:t>ξ</a:t>
            </a:r>
            <a:r>
              <a:rPr lang="mr-IN" baseline="-22727" dirty="0"/>
              <a:t>bb</a:t>
            </a:r>
            <a:r>
              <a:rPr lang="mr-IN" dirty="0"/>
              <a:t> FCC range (0.01-0.03). </a:t>
            </a:r>
          </a:p>
        </p:txBody>
      </p:sp>
      <p:sp>
        <p:nvSpPr>
          <p:cNvPr id="267" name="Shape 267"/>
          <p:cNvSpPr/>
          <p:nvPr/>
        </p:nvSpPr>
        <p:spPr>
          <a:xfrm flipV="1">
            <a:off x="1418914" y="7061648"/>
            <a:ext cx="1" cy="1967633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68" name="Shape 268"/>
          <p:cNvSpPr/>
          <p:nvPr/>
        </p:nvSpPr>
        <p:spPr>
          <a:xfrm>
            <a:off x="980688" y="6659840"/>
            <a:ext cx="87645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Beg. fill</a:t>
            </a:r>
          </a:p>
        </p:txBody>
      </p:sp>
      <p:sp>
        <p:nvSpPr>
          <p:cNvPr id="269" name="Shape 269"/>
          <p:cNvSpPr/>
          <p:nvPr/>
        </p:nvSpPr>
        <p:spPr>
          <a:xfrm flipV="1">
            <a:off x="2343284" y="7104715"/>
            <a:ext cx="1" cy="1967633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0" name="Shape 270"/>
          <p:cNvSpPr/>
          <p:nvPr/>
        </p:nvSpPr>
        <p:spPr>
          <a:xfrm>
            <a:off x="2070222" y="6659840"/>
            <a:ext cx="54612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Max</a:t>
            </a:r>
          </a:p>
        </p:txBody>
      </p:sp>
      <p:sp>
        <p:nvSpPr>
          <p:cNvPr id="271" name="Shape 271"/>
          <p:cNvSpPr/>
          <p:nvPr/>
        </p:nvSpPr>
        <p:spPr>
          <a:xfrm flipV="1">
            <a:off x="8075625" y="5866693"/>
            <a:ext cx="1" cy="3248842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2" name="Shape 272"/>
          <p:cNvSpPr/>
          <p:nvPr/>
        </p:nvSpPr>
        <p:spPr>
          <a:xfrm>
            <a:off x="7637399" y="5464885"/>
            <a:ext cx="87645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Beg. fill</a:t>
            </a:r>
          </a:p>
        </p:txBody>
      </p:sp>
      <p:sp>
        <p:nvSpPr>
          <p:cNvPr id="273" name="Shape 273"/>
          <p:cNvSpPr/>
          <p:nvPr/>
        </p:nvSpPr>
        <p:spPr>
          <a:xfrm flipV="1">
            <a:off x="9126995" y="5935159"/>
            <a:ext cx="1" cy="3162710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4" name="Shape 274"/>
          <p:cNvSpPr/>
          <p:nvPr/>
        </p:nvSpPr>
        <p:spPr>
          <a:xfrm>
            <a:off x="8853932" y="5464885"/>
            <a:ext cx="54612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Max</a:t>
            </a:r>
          </a:p>
        </p:txBody>
      </p:sp>
      <p:pic>
        <p:nvPicPr>
          <p:cNvPr id="275" name="Picture 274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10093747" y="1020381"/>
            <a:ext cx="2911053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ea typeface="+mn-ea"/>
                <a:cs typeface="Arial Black"/>
                <a:sym typeface="Helvetica Light"/>
              </a:rPr>
              <a:t>With Collimation team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Black"/>
              <a:ea typeface="+mn-ea"/>
              <a:cs typeface="Arial Black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Schermata 2018-10-12 alle 17.39.3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6025" y="5059919"/>
            <a:ext cx="13131450" cy="4601237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Shape 263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264" name="Shape 264"/>
          <p:cNvSpPr/>
          <p:nvPr/>
        </p:nvSpPr>
        <p:spPr>
          <a:xfrm>
            <a:off x="2328862" y="223278"/>
            <a:ext cx="834707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4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Beta-beating: impact on aperture</a:t>
            </a:r>
          </a:p>
        </p:txBody>
      </p:sp>
      <p:sp>
        <p:nvSpPr>
          <p:cNvPr id="267" name="Shape 267"/>
          <p:cNvSpPr/>
          <p:nvPr/>
        </p:nvSpPr>
        <p:spPr>
          <a:xfrm flipV="1">
            <a:off x="1418914" y="7061648"/>
            <a:ext cx="1" cy="1967633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68" name="Shape 268"/>
          <p:cNvSpPr/>
          <p:nvPr/>
        </p:nvSpPr>
        <p:spPr>
          <a:xfrm>
            <a:off x="980688" y="6659840"/>
            <a:ext cx="87645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Beg. fill</a:t>
            </a:r>
          </a:p>
        </p:txBody>
      </p:sp>
      <p:sp>
        <p:nvSpPr>
          <p:cNvPr id="269" name="Shape 269"/>
          <p:cNvSpPr/>
          <p:nvPr/>
        </p:nvSpPr>
        <p:spPr>
          <a:xfrm flipV="1">
            <a:off x="2343284" y="7104715"/>
            <a:ext cx="1" cy="1967633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0" name="Shape 270"/>
          <p:cNvSpPr/>
          <p:nvPr/>
        </p:nvSpPr>
        <p:spPr>
          <a:xfrm>
            <a:off x="2070222" y="6659840"/>
            <a:ext cx="54612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Max</a:t>
            </a:r>
          </a:p>
        </p:txBody>
      </p:sp>
      <p:sp>
        <p:nvSpPr>
          <p:cNvPr id="271" name="Shape 271"/>
          <p:cNvSpPr/>
          <p:nvPr/>
        </p:nvSpPr>
        <p:spPr>
          <a:xfrm flipV="1">
            <a:off x="8075625" y="5866693"/>
            <a:ext cx="1" cy="3248842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2" name="Shape 272"/>
          <p:cNvSpPr/>
          <p:nvPr/>
        </p:nvSpPr>
        <p:spPr>
          <a:xfrm>
            <a:off x="7637399" y="5464885"/>
            <a:ext cx="87645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Beg. fill</a:t>
            </a:r>
          </a:p>
        </p:txBody>
      </p:sp>
      <p:sp>
        <p:nvSpPr>
          <p:cNvPr id="273" name="Shape 273"/>
          <p:cNvSpPr/>
          <p:nvPr/>
        </p:nvSpPr>
        <p:spPr>
          <a:xfrm flipV="1">
            <a:off x="9126995" y="5935159"/>
            <a:ext cx="1" cy="3162710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4" name="Shape 274"/>
          <p:cNvSpPr/>
          <p:nvPr/>
        </p:nvSpPr>
        <p:spPr>
          <a:xfrm>
            <a:off x="8853932" y="5464885"/>
            <a:ext cx="54612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Max</a:t>
            </a:r>
          </a:p>
        </p:txBody>
      </p:sp>
      <p:pic>
        <p:nvPicPr>
          <p:cNvPr id="275" name="Picture 274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5" name="Shape 147"/>
          <p:cNvSpPr/>
          <p:nvPr/>
        </p:nvSpPr>
        <p:spPr>
          <a:xfrm>
            <a:off x="349302" y="4390798"/>
            <a:ext cx="12561502" cy="421055"/>
          </a:xfrm>
          <a:prstGeom prst="rect">
            <a:avLst/>
          </a:prstGeom>
          <a:solidFill>
            <a:srgbClr val="76D6FF">
              <a:alpha val="41612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457200" indent="-457200" defTabSz="457200">
              <a:lnSpc>
                <a:spcPts val="2500"/>
              </a:lnSpc>
              <a:tabLst>
                <a:tab pos="139700" algn="l"/>
                <a:tab pos="4572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b="1" dirty="0" smtClean="0"/>
              <a:t>In the range of study </a:t>
            </a:r>
            <a:r>
              <a:rPr lang="mr-IN" b="1" dirty="0"/>
              <a:t>ξ</a:t>
            </a:r>
            <a:r>
              <a:rPr lang="mr-IN" b="1" baseline="-22727" dirty="0"/>
              <a:t>bb</a:t>
            </a:r>
            <a:r>
              <a:rPr lang="mr-IN" b="1" dirty="0"/>
              <a:t> FCC range (0.01-0.03</a:t>
            </a:r>
            <a:r>
              <a:rPr lang="mr-IN" b="1" dirty="0" smtClean="0"/>
              <a:t>)</a:t>
            </a:r>
            <a:r>
              <a:rPr lang="en-US" b="1" dirty="0" smtClean="0"/>
              <a:t>small impact observed </a:t>
            </a:r>
            <a:r>
              <a:rPr lang="en-US" b="1" dirty="0" smtClean="0">
                <a:sym typeface="Wingdings"/>
              </a:rPr>
              <a:t> further studies needed.</a:t>
            </a:r>
            <a:endParaRPr lang="en-US" b="1" dirty="0" smtClean="0"/>
          </a:p>
        </p:txBody>
      </p:sp>
      <p:sp>
        <p:nvSpPr>
          <p:cNvPr id="16" name="Shape 265"/>
          <p:cNvSpPr/>
          <p:nvPr/>
        </p:nvSpPr>
        <p:spPr>
          <a:xfrm>
            <a:off x="349302" y="1286526"/>
            <a:ext cx="12306195" cy="29213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We </a:t>
            </a:r>
            <a:r>
              <a:rPr dirty="0" smtClean="0"/>
              <a:t>explore</a:t>
            </a:r>
            <a:r>
              <a:rPr lang="en-US" dirty="0" smtClean="0"/>
              <a:t>d</a:t>
            </a:r>
            <a:r>
              <a:rPr dirty="0" smtClean="0"/>
              <a:t> </a:t>
            </a:r>
            <a:r>
              <a:rPr dirty="0"/>
              <a:t>the impact on machine and collimator apertures for various ξ</a:t>
            </a:r>
            <a:r>
              <a:rPr baseline="-22727" dirty="0"/>
              <a:t>bb</a:t>
            </a:r>
            <a:r>
              <a:rPr dirty="0"/>
              <a:t>. Only linear beating is considered (worst case).</a:t>
            </a:r>
          </a:p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Machine aperture bottleneck in separation dipole MBRD.B4RA.H1. </a:t>
            </a:r>
          </a:p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For HO only no aperture decrease for expected ξ</a:t>
            </a:r>
            <a:r>
              <a:rPr baseline="-22727" dirty="0"/>
              <a:t>bb</a:t>
            </a:r>
            <a:r>
              <a:rPr dirty="0"/>
              <a:t> FCC range (0.01-0.03). 	</a:t>
            </a:r>
          </a:p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/>
              <a:t>For HO+LRs there is a decrease of -0.25 σ for max ξ</a:t>
            </a:r>
            <a:r>
              <a:rPr baseline="-22727" dirty="0" smtClean="0"/>
              <a:t>bb</a:t>
            </a:r>
            <a:r>
              <a:rPr dirty="0" smtClean="0"/>
              <a:t>=0.03</a:t>
            </a:r>
            <a:endParaRPr lang="en-US" dirty="0" smtClean="0"/>
          </a:p>
          <a:p>
            <a:pPr marL="271638" indent="-271638" algn="l" defTabSz="457200">
              <a:spcBef>
                <a:spcPts val="700"/>
              </a:spcBef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 smtClean="0"/>
              <a:t>Collimation hierarchy is not changed</a:t>
            </a:r>
          </a:p>
          <a:p>
            <a:pPr marL="271638" indent="-271638" algn="l" defTabSz="457200">
              <a:spcBef>
                <a:spcPts val="700"/>
              </a:spcBef>
              <a:buSzPct val="75000"/>
              <a:buFontTx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 smtClean="0"/>
              <a:t>Non-</a:t>
            </a:r>
            <a:r>
              <a:rPr lang="en-US" dirty="0" err="1" smtClean="0"/>
              <a:t>gaussian</a:t>
            </a:r>
            <a:r>
              <a:rPr lang="en-US" dirty="0" smtClean="0"/>
              <a:t> beams to Luminosity impact is minimal in the range of interest </a:t>
            </a:r>
            <a:r>
              <a:rPr lang="mr-IN" dirty="0"/>
              <a:t>ξ</a:t>
            </a:r>
            <a:r>
              <a:rPr lang="mr-IN" baseline="-22727" dirty="0"/>
              <a:t>bb</a:t>
            </a:r>
            <a:r>
              <a:rPr lang="mr-IN" dirty="0"/>
              <a:t> FCC range (0.01-0.03).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093747" y="1020381"/>
            <a:ext cx="2911053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ea typeface="+mn-ea"/>
                <a:cs typeface="Arial Black"/>
                <a:sym typeface="Helvetica Light"/>
              </a:rPr>
              <a:t>With Collimation team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Black"/>
              <a:ea typeface="+mn-ea"/>
              <a:cs typeface="Arial Black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4240020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278" name="Shape 278"/>
          <p:cNvSpPr/>
          <p:nvPr/>
        </p:nvSpPr>
        <p:spPr>
          <a:xfrm>
            <a:off x="1083304" y="168790"/>
            <a:ext cx="10838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Alternative solutions: flat optics</a:t>
            </a:r>
          </a:p>
        </p:txBody>
      </p:sp>
      <p:pic>
        <p:nvPicPr>
          <p:cNvPr id="279" name="Picture 278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280" name="flat_footprint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1679" y="3691444"/>
            <a:ext cx="5229898" cy="3660929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Shape 282"/>
          <p:cNvSpPr/>
          <p:nvPr/>
        </p:nvSpPr>
        <p:spPr>
          <a:xfrm>
            <a:off x="1642731" y="1499512"/>
            <a:ext cx="997211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8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Flat optics is the natural back up solution in case crab cavities do not perform as expected</a:t>
            </a:r>
          </a:p>
        </p:txBody>
      </p:sp>
      <p:sp>
        <p:nvSpPr>
          <p:cNvPr id="283" name="Shape 283"/>
          <p:cNvSpPr/>
          <p:nvPr/>
        </p:nvSpPr>
        <p:spPr>
          <a:xfrm>
            <a:off x="1083304" y="1975468"/>
            <a:ext cx="10838192" cy="970422"/>
          </a:xfrm>
          <a:prstGeom prst="rect">
            <a:avLst/>
          </a:prstGeom>
          <a:solidFill>
            <a:srgbClr val="FCDEC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300"/>
              </a:spcBef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Beam-Beam long-range and head-on behave differently:</a:t>
            </a:r>
          </a:p>
          <a:p>
            <a:pPr marL="222250" indent="-222250" algn="l" defTabSz="457200">
              <a:spcBef>
                <a:spcPts val="300"/>
              </a:spcBef>
              <a:buSzPct val="75000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Due to trains and broken passive compensation tune shifts (for H-V crossing schemes)</a:t>
            </a:r>
          </a:p>
          <a:p>
            <a:pPr marL="222250" indent="-222250" algn="l" defTabSz="457200">
              <a:spcBef>
                <a:spcPts val="300"/>
              </a:spcBef>
              <a:buSzPct val="75000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Head-on beam-beam creates larger detuning with amplitude</a:t>
            </a:r>
          </a:p>
        </p:txBody>
      </p:sp>
      <p:sp>
        <p:nvSpPr>
          <p:cNvPr id="284" name="Shape 284"/>
          <p:cNvSpPr/>
          <p:nvPr/>
        </p:nvSpPr>
        <p:spPr>
          <a:xfrm>
            <a:off x="3466606" y="3213099"/>
            <a:ext cx="3161035" cy="780754"/>
          </a:xfrm>
          <a:prstGeom prst="rect">
            <a:avLst/>
          </a:prstGeom>
          <a:solidFill>
            <a:srgbClr val="CDDCA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Flat optics introduces some unwanted effects that have to be compensated</a:t>
            </a:r>
          </a:p>
        </p:txBody>
      </p:sp>
      <p:pic>
        <p:nvPicPr>
          <p:cNvPr id="285" name="Flat_optics_se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44784" y="3294143"/>
            <a:ext cx="5797471" cy="405823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xtBox 11"/>
          <p:cNvSpPr txBox="1"/>
          <p:nvPr/>
        </p:nvSpPr>
        <p:spPr>
          <a:xfrm>
            <a:off x="9695281" y="1222991"/>
            <a:ext cx="3374522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cs typeface="Arial Black"/>
                <a:sym typeface="Helvetica Light"/>
              </a:rPr>
              <a:t>See tal</a:t>
            </a:r>
            <a:r>
              <a:rPr lang="en-US" sz="1600" b="1" dirty="0" smtClean="0">
                <a:latin typeface="Arial Black"/>
                <a:cs typeface="Arial Black"/>
              </a:rPr>
              <a:t>k L. Van </a:t>
            </a:r>
            <a:r>
              <a:rPr lang="en-US" sz="1600" b="1" dirty="0" err="1" smtClean="0">
                <a:latin typeface="Arial Black"/>
                <a:cs typeface="Arial Black"/>
              </a:rPr>
              <a:t>Riesen-Haupt</a:t>
            </a:r>
            <a:r>
              <a:rPr lang="en-US" sz="1800" b="1" dirty="0" smtClean="0">
                <a:latin typeface="Arial Black"/>
                <a:cs typeface="Arial Black"/>
              </a:rPr>
              <a:t> 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Black"/>
              <a:ea typeface="+mn-ea"/>
              <a:cs typeface="Arial Black"/>
              <a:sym typeface="Helvetica Light"/>
            </a:endParaRPr>
          </a:p>
        </p:txBody>
      </p:sp>
      <p:sp>
        <p:nvSpPr>
          <p:cNvPr id="13" name="Shape 286"/>
          <p:cNvSpPr/>
          <p:nvPr/>
        </p:nvSpPr>
        <p:spPr>
          <a:xfrm>
            <a:off x="605163" y="7232223"/>
            <a:ext cx="12047254" cy="1795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buSzPct val="100000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Study case beta ratio of 4 and H-V crossing scheme</a:t>
            </a:r>
          </a:p>
          <a:p>
            <a:pPr marL="444500" indent="-228600" algn="l"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Flat optics will need the </a:t>
            </a:r>
            <a:r>
              <a:rPr b="1" dirty="0"/>
              <a:t>43 %</a:t>
            </a:r>
            <a:r>
              <a:rPr dirty="0"/>
              <a:t> more separation for round</a:t>
            </a:r>
          </a:p>
          <a:p>
            <a:pPr marL="444500" indent="-228600" algn="l"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Correcting for tune shift reduces the needs but still need 26%</a:t>
            </a:r>
            <a:r>
              <a:rPr dirty="0"/>
              <a:t> larger separation</a:t>
            </a:r>
          </a:p>
          <a:p>
            <a:pPr marL="444500" indent="-228600" algn="l">
              <a:buSzPct val="100000"/>
              <a:buChar char="•"/>
              <a:defRPr sz="22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Larger aspect ratios of betas make things </a:t>
            </a:r>
            <a:r>
              <a:rPr dirty="0" smtClean="0"/>
              <a:t>worse</a:t>
            </a:r>
            <a:endParaRPr lang="en-US" dirty="0" smtClean="0"/>
          </a:p>
          <a:p>
            <a:pPr marL="444500" indent="-228600" algn="l">
              <a:buSzPct val="100000"/>
              <a:buChar char="•"/>
              <a:defRPr sz="22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 smtClean="0"/>
              <a:t>Need a special operation mode and further studies</a:t>
            </a:r>
            <a:endParaRPr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subTitle" sz="quarter" idx="1"/>
          </p:nvPr>
        </p:nvSpPr>
        <p:spPr>
          <a:xfrm>
            <a:off x="1732137" y="143507"/>
            <a:ext cx="9540526" cy="1339987"/>
          </a:xfrm>
          <a:prstGeom prst="rect">
            <a:avLst/>
          </a:prstGeom>
        </p:spPr>
        <p:txBody>
          <a:bodyPr/>
          <a:lstStyle>
            <a:lvl1pPr>
              <a:defRPr sz="6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Contents</a:t>
            </a:r>
          </a:p>
        </p:txBody>
      </p:sp>
      <p:pic>
        <p:nvPicPr>
          <p:cNvPr id="129" name="Picture 128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30" name="Shape 130"/>
          <p:cNvSpPr/>
          <p:nvPr/>
        </p:nvSpPr>
        <p:spPr>
          <a:xfrm>
            <a:off x="857873" y="2315022"/>
            <a:ext cx="11289054" cy="635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200"/>
              </a:spcBef>
              <a:defRPr sz="22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FCC-hh beam-beam </a:t>
            </a:r>
            <a:r>
              <a:rPr lang="en-US" dirty="0" smtClean="0"/>
              <a:t>effects</a:t>
            </a:r>
            <a:r>
              <a:rPr dirty="0" smtClean="0"/>
              <a:t>:</a:t>
            </a:r>
            <a:endParaRPr dirty="0"/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Nominal crossing </a:t>
            </a:r>
            <a:r>
              <a:rPr dirty="0" smtClean="0"/>
              <a:t>scheme</a:t>
            </a:r>
            <a:endParaRPr dirty="0"/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Dynamic aperture studies (Round Optics)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Low Luminosity experiments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Beam</a:t>
            </a:r>
            <a:r>
              <a:rPr dirty="0"/>
              <a:t>-beam Long range global compensation and phase advance optimization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Head-on </a:t>
            </a:r>
            <a:r>
              <a:rPr lang="en-US" dirty="0" smtClean="0"/>
              <a:t>limit </a:t>
            </a:r>
            <a:r>
              <a:rPr dirty="0" smtClean="0"/>
              <a:t>studies</a:t>
            </a:r>
            <a:endParaRPr dirty="0"/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Alternative solutions (flat optics)</a:t>
            </a:r>
          </a:p>
          <a:p>
            <a:pPr algn="l">
              <a:spcBef>
                <a:spcPts val="12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l">
              <a:spcBef>
                <a:spcPts val="1200"/>
              </a:spcBef>
              <a:defRPr sz="2200" b="1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FCC-hh two beam stability: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Stability at the end of the betatron squeeze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“Collide &amp; squeeze”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Stability during the collapse of the separation bumps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Alternative solutions for Landau </a:t>
            </a:r>
            <a:r>
              <a:rPr dirty="0" smtClean="0">
                <a:solidFill>
                  <a:srgbClr val="A6A6A6"/>
                </a:solidFill>
              </a:rPr>
              <a:t>damping</a:t>
            </a:r>
            <a:r>
              <a:rPr lang="en-US" dirty="0" smtClean="0">
                <a:solidFill>
                  <a:srgbClr val="A6A6A6"/>
                </a:solidFill>
              </a:rPr>
              <a:t> and compensation</a:t>
            </a:r>
            <a:endParaRPr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8451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foot_eos_all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9381" y="1784093"/>
            <a:ext cx="5579421" cy="5579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Shape 301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302" name="Shape 302"/>
          <p:cNvSpPr/>
          <p:nvPr/>
        </p:nvSpPr>
        <p:spPr>
          <a:xfrm>
            <a:off x="-119303" y="7432268"/>
            <a:ext cx="13134814" cy="1816101"/>
          </a:xfrm>
          <a:prstGeom prst="rect">
            <a:avLst/>
          </a:prstGeom>
          <a:solidFill>
            <a:srgbClr val="BFE1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716138" lvl="1" indent="-271638" algn="l" defTabSz="457200"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Better dynamic aperture expected for negative oct. and optimized lattice </a:t>
            </a:r>
            <a:r>
              <a:t>(DA &lt;5 σ for positive polarity </a:t>
            </a:r>
            <a:r>
              <a:rPr b="1">
                <a:solidFill>
                  <a:schemeClr val="accent5"/>
                </a:solidFill>
              </a:rPr>
              <a:t>to be added: multipolar errors + high chromaticity operations</a:t>
            </a:r>
            <a:r>
              <a:t>) </a:t>
            </a:r>
          </a:p>
          <a:p>
            <a:pPr marL="716138" lvl="1" indent="-271638" algn="l" defTabSz="457200"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Negative polarity provides more margins in terms of DA thanks to LR global compensation</a:t>
            </a:r>
          </a:p>
          <a:p>
            <a:pPr marL="716138" lvl="1" indent="-271638" algn="l" defTabSz="457200"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t>The </a:t>
            </a:r>
            <a:r>
              <a:rPr b="1"/>
              <a:t>stability is reduced</a:t>
            </a:r>
            <a:r>
              <a:t> at the end of the betatron squeeze ➔ additional margins are required: </a:t>
            </a:r>
            <a:r>
              <a:rPr b="1"/>
              <a:t>collide at larger β*</a:t>
            </a:r>
          </a:p>
        </p:txBody>
      </p:sp>
      <p:sp>
        <p:nvSpPr>
          <p:cNvPr id="303" name="Shape 303"/>
          <p:cNvSpPr/>
          <p:nvPr/>
        </p:nvSpPr>
        <p:spPr>
          <a:xfrm>
            <a:off x="3419880" y="3589822"/>
            <a:ext cx="1904864" cy="609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Maximum octupole strength</a:t>
            </a:r>
          </a:p>
        </p:txBody>
      </p:sp>
      <p:pic>
        <p:nvPicPr>
          <p:cNvPr id="304" name="Picture 303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305" name="eos_all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41717" y="1767219"/>
            <a:ext cx="6860538" cy="5613168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Shape 306"/>
          <p:cNvSpPr/>
          <p:nvPr/>
        </p:nvSpPr>
        <p:spPr>
          <a:xfrm>
            <a:off x="7848414" y="1741082"/>
            <a:ext cx="2930687" cy="520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Stability diagram</a:t>
            </a:r>
          </a:p>
        </p:txBody>
      </p:sp>
      <p:sp>
        <p:nvSpPr>
          <p:cNvPr id="307" name="Shape 307"/>
          <p:cNvSpPr/>
          <p:nvPr/>
        </p:nvSpPr>
        <p:spPr>
          <a:xfrm>
            <a:off x="367628" y="166114"/>
            <a:ext cx="12499312" cy="1504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420624">
              <a:defRPr sz="4536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Two beam stability: fully squeezed optics</a:t>
            </a:r>
          </a:p>
        </p:txBody>
      </p:sp>
      <p:sp>
        <p:nvSpPr>
          <p:cNvPr id="308" name="Shape 308"/>
          <p:cNvSpPr/>
          <p:nvPr/>
        </p:nvSpPr>
        <p:spPr>
          <a:xfrm>
            <a:off x="1979616" y="1760250"/>
            <a:ext cx="265895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50 TeV β*=0.30 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565840" y="1361491"/>
            <a:ext cx="450162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ea typeface="+mn-ea"/>
                <a:cs typeface="Arial Black"/>
                <a:sym typeface="Helvetica Light"/>
              </a:rPr>
              <a:t>See talk</a:t>
            </a:r>
            <a:r>
              <a:rPr kumimoji="0" lang="en-US" sz="18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ea typeface="+mn-ea"/>
                <a:cs typeface="Arial Black"/>
                <a:sym typeface="Helvetica Light"/>
              </a:rPr>
              <a:t> of</a:t>
            </a:r>
            <a:r>
              <a:rPr lang="en-US" sz="1800" b="1" dirty="0">
                <a:latin typeface="Arial Black"/>
                <a:cs typeface="Arial Black"/>
              </a:rPr>
              <a:t> </a:t>
            </a: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ea typeface="+mn-ea"/>
                <a:cs typeface="Arial Black"/>
                <a:sym typeface="Helvetica Light"/>
              </a:rPr>
              <a:t>O. </a:t>
            </a:r>
            <a:r>
              <a:rPr kumimoji="0" lang="en-US" sz="18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ea typeface="+mn-ea"/>
                <a:cs typeface="Arial Black"/>
                <a:sym typeface="Helvetica Light"/>
              </a:rPr>
              <a:t>Boine-Frankenheim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Black"/>
              <a:ea typeface="+mn-ea"/>
              <a:cs typeface="Arial Black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Picture 310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312" name="Shape 312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1732137" y="182826"/>
            <a:ext cx="9633450" cy="1504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420624">
              <a:defRPr sz="4536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Two beam stability: Collide &amp; Squeeze</a:t>
            </a:r>
          </a:p>
        </p:txBody>
      </p:sp>
      <p:pic>
        <p:nvPicPr>
          <p:cNvPr id="314" name="SD_reduction_betastar_levelli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0751" y="2930808"/>
            <a:ext cx="6288401" cy="493978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8" name="Group 318"/>
          <p:cNvGrpSpPr/>
          <p:nvPr/>
        </p:nvGrpSpPr>
        <p:grpSpPr>
          <a:xfrm>
            <a:off x="6403053" y="2675058"/>
            <a:ext cx="6393956" cy="5616015"/>
            <a:chOff x="0" y="0"/>
            <a:chExt cx="6393955" cy="5616014"/>
          </a:xfrm>
        </p:grpSpPr>
        <p:pic>
          <p:nvPicPr>
            <p:cNvPr id="315" name="SD_collapse_betastar_1p1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r="6848"/>
            <a:stretch>
              <a:fillRect/>
            </a:stretch>
          </p:blipFill>
          <p:spPr>
            <a:xfrm>
              <a:off x="0" y="0"/>
              <a:ext cx="6393956" cy="56160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6" name="Shape 316"/>
            <p:cNvSpPr/>
            <p:nvPr/>
          </p:nvSpPr>
          <p:spPr>
            <a:xfrm flipH="1" flipV="1">
              <a:off x="2615183" y="3612517"/>
              <a:ext cx="743880" cy="74388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 flipH="1" flipV="1">
              <a:off x="2763013" y="4152260"/>
              <a:ext cx="372021" cy="372021"/>
            </a:xfrm>
            <a:prstGeom prst="line">
              <a:avLst/>
            </a:prstGeom>
            <a:noFill/>
            <a:ln w="25400" cap="flat">
              <a:solidFill>
                <a:srgbClr val="0119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319" name="Shape 319"/>
          <p:cNvSpPr/>
          <p:nvPr/>
        </p:nvSpPr>
        <p:spPr>
          <a:xfrm>
            <a:off x="216170" y="1428936"/>
            <a:ext cx="12572460" cy="1456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 defTabSz="457200">
              <a:defRPr sz="2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0" dirty="0">
                <a:solidFill>
                  <a:srgbClr val="000000"/>
                </a:solidFill>
              </a:rPr>
              <a:t>In order to avoid stability reduction during the squeeze, collisions at larger  β* are foreseen (as for the HL-LHC</a:t>
            </a:r>
            <a:r>
              <a:rPr b="0" dirty="0" smtClean="0">
                <a:solidFill>
                  <a:srgbClr val="000000"/>
                </a:solidFill>
              </a:rPr>
              <a:t>)</a:t>
            </a:r>
            <a:r>
              <a:rPr lang="en-US" b="0" dirty="0" smtClean="0">
                <a:solidFill>
                  <a:srgbClr val="000000"/>
                </a:solidFill>
              </a:rPr>
              <a:t> </a:t>
            </a:r>
          </a:p>
          <a:p>
            <a:pPr lvl="1" algn="l" defTabSz="457200">
              <a:defRPr sz="2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 smtClean="0"/>
              <a:t>Beam-beam wise we cancel long-range beam-beam effects and have only head-on </a:t>
            </a:r>
            <a:r>
              <a:rPr lang="en-US" dirty="0" smtClean="0">
                <a:sym typeface="Wingdings"/>
              </a:rPr>
              <a:t> go to reduced separations when beams transverse </a:t>
            </a:r>
            <a:r>
              <a:rPr lang="en-US" dirty="0" err="1" smtClean="0">
                <a:sym typeface="Wingdings"/>
              </a:rPr>
              <a:t>emittances</a:t>
            </a:r>
            <a:r>
              <a:rPr lang="en-US" dirty="0" smtClean="0">
                <a:sym typeface="Wingdings"/>
              </a:rPr>
              <a:t> have been reduced due to damping</a:t>
            </a:r>
            <a:endParaRPr b="0" dirty="0">
              <a:solidFill>
                <a:srgbClr val="000000"/>
              </a:solidFill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4178294" y="6151814"/>
            <a:ext cx="171517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1">
                    <a:satOff val="-3355"/>
                    <a:lumOff val="26614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Positive polarity</a:t>
            </a:r>
          </a:p>
        </p:txBody>
      </p:sp>
      <p:sp>
        <p:nvSpPr>
          <p:cNvPr id="321" name="Shape 321"/>
          <p:cNvSpPr/>
          <p:nvPr/>
        </p:nvSpPr>
        <p:spPr>
          <a:xfrm>
            <a:off x="1158712" y="3648412"/>
            <a:ext cx="4888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22" name="Shape 322"/>
          <p:cNvSpPr/>
          <p:nvPr/>
        </p:nvSpPr>
        <p:spPr>
          <a:xfrm>
            <a:off x="1146012" y="6518337"/>
            <a:ext cx="4914260" cy="1"/>
          </a:xfrm>
          <a:prstGeom prst="line">
            <a:avLst/>
          </a:prstGeom>
          <a:ln w="25400">
            <a:solidFill>
              <a:schemeClr val="accent1">
                <a:satOff val="-3355"/>
                <a:lumOff val="2661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23" name="Shape 323"/>
          <p:cNvSpPr/>
          <p:nvPr/>
        </p:nvSpPr>
        <p:spPr>
          <a:xfrm>
            <a:off x="4293766" y="3687364"/>
            <a:ext cx="1707023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1.1 β* collisions</a:t>
            </a:r>
          </a:p>
        </p:txBody>
      </p:sp>
      <p:sp>
        <p:nvSpPr>
          <p:cNvPr id="324" name="Shape 324"/>
          <p:cNvSpPr/>
          <p:nvPr/>
        </p:nvSpPr>
        <p:spPr>
          <a:xfrm>
            <a:off x="252894" y="8065686"/>
            <a:ext cx="12499012" cy="1083061"/>
          </a:xfrm>
          <a:prstGeom prst="rect">
            <a:avLst/>
          </a:prstGeom>
          <a:solidFill>
            <a:srgbClr val="BFE1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716138" lvl="1" indent="-271638" algn="l" defTabSz="457200"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Stability reduction evaluated w.r.t. the flat top SD with negative octupole polarity (relative difference of the negative real part at the half-height)</a:t>
            </a:r>
          </a:p>
          <a:p>
            <a:pPr marL="716138" lvl="1" indent="-271638" algn="l" defTabSz="457200"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β*= 1.1 m:</a:t>
            </a:r>
            <a:r>
              <a:t> reduction of stability of few percent → </a:t>
            </a:r>
            <a:r>
              <a:rPr b="1"/>
              <a:t>negligible effect</a:t>
            </a:r>
          </a:p>
        </p:txBody>
      </p:sp>
      <p:pic>
        <p:nvPicPr>
          <p:cNvPr id="325" name="Schermata 2018-10-15 alle 15.15.58.png"/>
          <p:cNvPicPr>
            <a:picLocks noChangeAspect="1"/>
          </p:cNvPicPr>
          <p:nvPr/>
        </p:nvPicPr>
        <p:blipFill>
          <a:blip r:embed="rId5">
            <a:extLst/>
          </a:blip>
          <a:srcRect l="3898" r="3898"/>
          <a:stretch>
            <a:fillRect/>
          </a:stretch>
        </p:blipFill>
        <p:spPr>
          <a:xfrm>
            <a:off x="2523455" y="4056587"/>
            <a:ext cx="1654891" cy="9145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subTitle" sz="quarter" idx="1"/>
          </p:nvPr>
        </p:nvSpPr>
        <p:spPr>
          <a:xfrm>
            <a:off x="1732137" y="143507"/>
            <a:ext cx="9540526" cy="1339987"/>
          </a:xfrm>
          <a:prstGeom prst="rect">
            <a:avLst/>
          </a:prstGeom>
        </p:spPr>
        <p:txBody>
          <a:bodyPr/>
          <a:lstStyle>
            <a:lvl1pPr>
              <a:defRPr sz="6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Contents</a:t>
            </a:r>
          </a:p>
        </p:txBody>
      </p:sp>
      <p:pic>
        <p:nvPicPr>
          <p:cNvPr id="129" name="Picture 128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30" name="Shape 130"/>
          <p:cNvSpPr/>
          <p:nvPr/>
        </p:nvSpPr>
        <p:spPr>
          <a:xfrm>
            <a:off x="857873" y="2315022"/>
            <a:ext cx="11289054" cy="635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200"/>
              </a:spcBef>
              <a:defRPr sz="22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FCC-hh beam-beam </a:t>
            </a:r>
            <a:r>
              <a:rPr lang="en-US" dirty="0" smtClean="0"/>
              <a:t>effects</a:t>
            </a:r>
            <a:r>
              <a:rPr dirty="0" smtClean="0"/>
              <a:t>:</a:t>
            </a:r>
            <a:endParaRPr dirty="0"/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Nominal crossing </a:t>
            </a:r>
            <a:r>
              <a:rPr dirty="0" smtClean="0"/>
              <a:t>scheme</a:t>
            </a:r>
            <a:endParaRPr dirty="0"/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Dynamic aperture studies (Round Optics)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Low Luminosity experiments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Beam</a:t>
            </a:r>
            <a:r>
              <a:rPr dirty="0"/>
              <a:t>-beam Long range global compensation and phase advance optimization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Head-on </a:t>
            </a:r>
            <a:r>
              <a:rPr lang="en-US" dirty="0" smtClean="0"/>
              <a:t>limit </a:t>
            </a:r>
            <a:r>
              <a:rPr dirty="0" smtClean="0"/>
              <a:t>studies</a:t>
            </a:r>
            <a:endParaRPr dirty="0"/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Alternative solutions (flat optics)</a:t>
            </a:r>
          </a:p>
          <a:p>
            <a:pPr algn="l">
              <a:spcBef>
                <a:spcPts val="12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l">
              <a:spcBef>
                <a:spcPts val="1200"/>
              </a:spcBef>
              <a:defRPr sz="2200" b="1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FCC-hh two beam stability: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Stability at the end of the betatron squeeze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“Collide &amp; squeeze”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Stability during the collapse of the separation bumps</a:t>
            </a:r>
          </a:p>
          <a:p>
            <a:pPr marL="814916" lvl="1" indent="-370416" algn="l">
              <a:spcBef>
                <a:spcPts val="1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A6A6A6"/>
                </a:solidFill>
              </a:rPr>
              <a:t>Alternative solutions for Landau </a:t>
            </a:r>
            <a:r>
              <a:rPr dirty="0" smtClean="0">
                <a:solidFill>
                  <a:srgbClr val="A6A6A6"/>
                </a:solidFill>
              </a:rPr>
              <a:t>damping</a:t>
            </a:r>
            <a:r>
              <a:rPr lang="en-US" dirty="0" smtClean="0">
                <a:solidFill>
                  <a:srgbClr val="A6A6A6"/>
                </a:solidFill>
              </a:rPr>
              <a:t> and compensation</a:t>
            </a:r>
            <a:endParaRPr dirty="0">
              <a:solidFill>
                <a:srgbClr val="A6A6A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/>
          <p:nvPr/>
        </p:nvSpPr>
        <p:spPr>
          <a:xfrm>
            <a:off x="133682" y="182826"/>
            <a:ext cx="12365631" cy="1504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420624">
              <a:defRPr sz="4536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Two beam stability: fully squeezed optics</a:t>
            </a:r>
          </a:p>
        </p:txBody>
      </p:sp>
      <p:pic>
        <p:nvPicPr>
          <p:cNvPr id="290" name="foot_eos_all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9381" y="1784093"/>
            <a:ext cx="5579421" cy="55794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Picture 290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8439" y="1319845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292" name="Shape 292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293" name="Shape 293"/>
          <p:cNvSpPr/>
          <p:nvPr/>
        </p:nvSpPr>
        <p:spPr>
          <a:xfrm>
            <a:off x="-119303" y="7442636"/>
            <a:ext cx="13134814" cy="1795363"/>
          </a:xfrm>
          <a:prstGeom prst="rect">
            <a:avLst/>
          </a:prstGeom>
          <a:solidFill>
            <a:srgbClr val="BFE1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716138" lvl="1" indent="-271638" algn="l" defTabSz="457200"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b="1" dirty="0"/>
              <a:t>Better dynamic aperture expected for negative oct. and optimized lattice </a:t>
            </a:r>
            <a:r>
              <a:rPr dirty="0"/>
              <a:t>(DA &lt;5 σ for positive polarity </a:t>
            </a:r>
            <a:r>
              <a:rPr b="1" dirty="0">
                <a:solidFill>
                  <a:schemeClr val="accent5"/>
                </a:solidFill>
              </a:rPr>
              <a:t>to be added: multipolar errors + high chromaticity operations</a:t>
            </a:r>
            <a:r>
              <a:rPr dirty="0"/>
              <a:t>) </a:t>
            </a:r>
          </a:p>
          <a:p>
            <a:pPr marL="716138" lvl="1" indent="-271638" algn="l" defTabSz="457200"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b="1" dirty="0"/>
              <a:t>Negative polarity provides more margins in terms of DA thanks to </a:t>
            </a:r>
            <a:r>
              <a:rPr b="1" dirty="0" smtClean="0"/>
              <a:t>L</a:t>
            </a:r>
            <a:r>
              <a:rPr lang="en-US" b="1" dirty="0" smtClean="0"/>
              <a:t>ong </a:t>
            </a:r>
            <a:r>
              <a:rPr b="1" dirty="0" smtClean="0"/>
              <a:t>R</a:t>
            </a:r>
            <a:r>
              <a:rPr lang="en-US" b="1" dirty="0" smtClean="0"/>
              <a:t>ange</a:t>
            </a:r>
            <a:r>
              <a:rPr b="1" dirty="0" smtClean="0"/>
              <a:t> </a:t>
            </a:r>
            <a:r>
              <a:rPr b="1" dirty="0"/>
              <a:t>global </a:t>
            </a:r>
            <a:r>
              <a:rPr b="1" dirty="0" smtClean="0"/>
              <a:t>compensation</a:t>
            </a:r>
            <a:r>
              <a:rPr lang="en-US" b="1" dirty="0" smtClean="0">
                <a:sym typeface="Wingdings"/>
              </a:rPr>
              <a:t> need for a global optimization with lattice</a:t>
            </a:r>
            <a:endParaRPr b="1" dirty="0"/>
          </a:p>
          <a:p>
            <a:pPr algn="l" defTabSz="457200">
              <a:defRPr sz="2200" b="1">
                <a:latin typeface="Arial"/>
                <a:ea typeface="Arial"/>
                <a:cs typeface="Arial"/>
                <a:sym typeface="Arial"/>
              </a:defRPr>
            </a:pPr>
            <a:endParaRPr b="1" dirty="0"/>
          </a:p>
        </p:txBody>
      </p:sp>
      <p:sp>
        <p:nvSpPr>
          <p:cNvPr id="294" name="Shape 294"/>
          <p:cNvSpPr/>
          <p:nvPr/>
        </p:nvSpPr>
        <p:spPr>
          <a:xfrm>
            <a:off x="1979616" y="1760250"/>
            <a:ext cx="265895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50 TeV β*=0.30 m</a:t>
            </a:r>
          </a:p>
        </p:txBody>
      </p:sp>
      <p:sp>
        <p:nvSpPr>
          <p:cNvPr id="298" name="Shape 298"/>
          <p:cNvSpPr/>
          <p:nvPr/>
        </p:nvSpPr>
        <p:spPr>
          <a:xfrm>
            <a:off x="3419880" y="3629142"/>
            <a:ext cx="1904864" cy="609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Maximum octupole strength</a:t>
            </a:r>
          </a:p>
        </p:txBody>
      </p:sp>
      <p:pic>
        <p:nvPicPr>
          <p:cNvPr id="13" name="Picture 12" descr="f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933" y="2552850"/>
            <a:ext cx="7280237" cy="44495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98279" y="2160505"/>
            <a:ext cx="6601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Beam-Beam Effects + </a:t>
            </a:r>
            <a:r>
              <a:rPr lang="en-US" sz="2000" dirty="0" err="1" smtClean="0"/>
              <a:t>Octupoles</a:t>
            </a:r>
            <a:endParaRPr lang="en-US" sz="2000" dirty="0"/>
          </a:p>
        </p:txBody>
      </p:sp>
      <p:sp>
        <p:nvSpPr>
          <p:cNvPr id="15" name="5-Point Star 14"/>
          <p:cNvSpPr/>
          <p:nvPr/>
        </p:nvSpPr>
        <p:spPr>
          <a:xfrm>
            <a:off x="8732411" y="5732251"/>
            <a:ext cx="324578" cy="246326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587361" y="2724073"/>
            <a:ext cx="469628" cy="3451667"/>
          </a:xfrm>
          <a:prstGeom prst="rect">
            <a:avLst/>
          </a:prstGeom>
          <a:noFill/>
          <a:ln w="254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Shape 296"/>
          <p:cNvSpPr/>
          <p:nvPr/>
        </p:nvSpPr>
        <p:spPr>
          <a:xfrm>
            <a:off x="9040279" y="4222031"/>
            <a:ext cx="335292" cy="269775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8911301" y="4491806"/>
            <a:ext cx="262660" cy="124044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Picture 327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329" name="Shape 329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330" name="Shape 330"/>
          <p:cNvSpPr/>
          <p:nvPr/>
        </p:nvSpPr>
        <p:spPr>
          <a:xfrm>
            <a:off x="1732137" y="182826"/>
            <a:ext cx="9447880" cy="16293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297941">
              <a:defRPr sz="3416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Stability during the collapse of the separation bumps</a:t>
            </a:r>
          </a:p>
        </p:txBody>
      </p:sp>
      <p:sp>
        <p:nvSpPr>
          <p:cNvPr id="331" name="Shape 331"/>
          <p:cNvSpPr/>
          <p:nvPr/>
        </p:nvSpPr>
        <p:spPr>
          <a:xfrm>
            <a:off x="1004196" y="7639597"/>
            <a:ext cx="10996408" cy="1145442"/>
          </a:xfrm>
          <a:prstGeom prst="rect">
            <a:avLst/>
          </a:prstGeom>
          <a:solidFill>
            <a:srgbClr val="BFE1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716138" lvl="1" indent="-271638" algn="l" defTabSz="457200">
              <a:lnSpc>
                <a:spcPct val="120000"/>
              </a:lnSpc>
              <a:buSzPct val="75000"/>
              <a:buChar char="•"/>
              <a:defRPr sz="19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Maximum stability when in head-on collisions</a:t>
            </a:r>
          </a:p>
          <a:p>
            <a:pPr marL="716138" lvl="1" indent="-271638" algn="l" defTabSz="457200">
              <a:lnSpc>
                <a:spcPct val="120000"/>
              </a:lnSpc>
              <a:buSzPct val="75000"/>
              <a:buChar char="•"/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Two minima</a:t>
            </a:r>
            <a:r>
              <a:rPr dirty="0"/>
              <a:t> identified: at 5 σ and 1.75 σ  separation (</a:t>
            </a:r>
            <a:r>
              <a:rPr b="1" dirty="0"/>
              <a:t>larger than EOS with β*= 0.30 m</a:t>
            </a:r>
            <a:r>
              <a:rPr dirty="0"/>
              <a:t>)</a:t>
            </a:r>
          </a:p>
          <a:p>
            <a:pPr marL="716138" lvl="1" indent="-271638" algn="l" defTabSz="457200">
              <a:lnSpc>
                <a:spcPct val="120000"/>
              </a:lnSpc>
              <a:buSzPct val="75000"/>
              <a:buChar char="•"/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Go faster than instability rise time</a:t>
            </a:r>
            <a:r>
              <a:rPr dirty="0"/>
              <a:t> &lt; 5 s (m=-1 Q’~ 8-6 units) as done for LHC and HL-</a:t>
            </a:r>
            <a:r>
              <a:rPr dirty="0" smtClean="0"/>
              <a:t>LHC</a:t>
            </a:r>
            <a:endParaRPr dirty="0"/>
          </a:p>
        </p:txBody>
      </p:sp>
      <p:grpSp>
        <p:nvGrpSpPr>
          <p:cNvPr id="335" name="Group 335"/>
          <p:cNvGrpSpPr/>
          <p:nvPr/>
        </p:nvGrpSpPr>
        <p:grpSpPr>
          <a:xfrm>
            <a:off x="6454968" y="1786698"/>
            <a:ext cx="6895144" cy="5641481"/>
            <a:chOff x="0" y="0"/>
            <a:chExt cx="6895142" cy="5641480"/>
          </a:xfrm>
        </p:grpSpPr>
        <p:pic>
          <p:nvPicPr>
            <p:cNvPr id="332" name="SD_collapse_betastar_1p1_comparison_minima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895143" cy="564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3" name="Shape 333"/>
            <p:cNvSpPr/>
            <p:nvPr/>
          </p:nvSpPr>
          <p:spPr>
            <a:xfrm>
              <a:off x="2539759" y="3340931"/>
              <a:ext cx="598473" cy="598473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2890588" y="4086907"/>
              <a:ext cx="439209" cy="43921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342" name="Group 342"/>
          <p:cNvGrpSpPr/>
          <p:nvPr/>
        </p:nvGrpSpPr>
        <p:grpSpPr>
          <a:xfrm>
            <a:off x="291075" y="2166679"/>
            <a:ext cx="6485334" cy="4881520"/>
            <a:chOff x="0" y="0"/>
            <a:chExt cx="6485333" cy="4881518"/>
          </a:xfrm>
        </p:grpSpPr>
        <p:pic>
          <p:nvPicPr>
            <p:cNvPr id="336" name="collapse_betastar_1p1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485334" cy="48815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7" name="Shape 337"/>
            <p:cNvSpPr/>
            <p:nvPr/>
          </p:nvSpPr>
          <p:spPr>
            <a:xfrm>
              <a:off x="1448465" y="2603586"/>
              <a:ext cx="839059" cy="506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FFFFFF"/>
                  </a:solidFill>
                </a:defRPr>
              </a:lvl1pPr>
            </a:lstStyle>
            <a:p>
              <a:r>
                <a:t>5 σ</a:t>
              </a:r>
            </a:p>
          </p:txBody>
        </p:sp>
        <p:sp>
          <p:nvSpPr>
            <p:cNvPr id="338" name="Shape 338"/>
            <p:cNvSpPr/>
            <p:nvPr/>
          </p:nvSpPr>
          <p:spPr>
            <a:xfrm>
              <a:off x="935901" y="3465093"/>
              <a:ext cx="963975" cy="512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FFFFFF"/>
                  </a:solidFill>
                </a:defRPr>
              </a:lvl1pPr>
            </a:lstStyle>
            <a:p>
              <a:r>
                <a:t>1.75 σ</a:t>
              </a:r>
            </a:p>
          </p:txBody>
        </p:sp>
        <p:sp>
          <p:nvSpPr>
            <p:cNvPr id="339" name="Shape 339"/>
            <p:cNvSpPr/>
            <p:nvPr/>
          </p:nvSpPr>
          <p:spPr>
            <a:xfrm>
              <a:off x="845345" y="3948091"/>
              <a:ext cx="4126753" cy="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871342" y="3179221"/>
              <a:ext cx="4074759" cy="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1423486" y="52773"/>
              <a:ext cx="2754959" cy="373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1" algn="l" defTabSz="457200">
                <a:lnSpc>
                  <a:spcPct val="120000"/>
                </a:lnSpc>
                <a:defRPr sz="1900">
                  <a:latin typeface="Arial"/>
                  <a:ea typeface="Arial"/>
                  <a:cs typeface="Arial"/>
                  <a:sym typeface="Arial"/>
                </a:defRPr>
              </a:pPr>
              <a:r>
                <a:t>Collisions at β*= 1.1 m</a:t>
              </a:r>
            </a:p>
          </p:txBody>
        </p:sp>
      </p:grpSp>
      <p:sp>
        <p:nvSpPr>
          <p:cNvPr id="343" name="Shape 343"/>
          <p:cNvSpPr/>
          <p:nvPr/>
        </p:nvSpPr>
        <p:spPr>
          <a:xfrm>
            <a:off x="2244495" y="1550466"/>
            <a:ext cx="8515810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Octupoles powered with negative polarity at their maximum strength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e_lens_flat_to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9098"/>
            <a:ext cx="5355538" cy="4381804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Shape 357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sp>
        <p:nvSpPr>
          <p:cNvPr id="358" name="Shape 358"/>
          <p:cNvSpPr/>
          <p:nvPr/>
        </p:nvSpPr>
        <p:spPr>
          <a:xfrm>
            <a:off x="5201540" y="1390940"/>
            <a:ext cx="7739650" cy="249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370416" indent="-370416" algn="l" defTabSz="642937">
              <a:lnSpc>
                <a:spcPct val="120000"/>
              </a:lnSpc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140 mA will be sufficient to provide enough Landau damping for m=1 up tp Q’=20 units (no feedback)</a:t>
            </a:r>
          </a:p>
          <a:p>
            <a:pPr marL="370416" indent="-370416" algn="l" defTabSz="642937">
              <a:lnSpc>
                <a:spcPct val="120000"/>
              </a:lnSpc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 400 mA are required to damp m=0 at Q’=0</a:t>
            </a:r>
          </a:p>
          <a:p>
            <a:pPr algn="l" defTabSz="642937">
              <a:lnSpc>
                <a:spcPct val="120000"/>
              </a:lnSpc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>
                <a:sym typeface="Wingdings"/>
              </a:rPr>
              <a:t></a:t>
            </a:r>
            <a:r>
              <a:rPr dirty="0" smtClean="0"/>
              <a:t> </a:t>
            </a:r>
            <a:r>
              <a:rPr sz="2000" b="1" dirty="0"/>
              <a:t>very efficient since it acts on the core </a:t>
            </a:r>
            <a:r>
              <a:rPr sz="2000" b="1" dirty="0" smtClean="0"/>
              <a:t>particles</a:t>
            </a:r>
            <a:endParaRPr lang="en-US" sz="2000" b="1" dirty="0" smtClean="0"/>
          </a:p>
          <a:p>
            <a:pPr marL="342900" indent="-342900" algn="l" defTabSz="642937">
              <a:lnSpc>
                <a:spcPct val="120000"/>
              </a:lnSpc>
              <a:buFont typeface="Wingdings" charset="0"/>
              <a:buChar char="à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b="1" dirty="0" smtClean="0">
                <a:sym typeface="Wingdings"/>
              </a:rPr>
              <a:t>Can help in compensating beam-beam head-on if needed</a:t>
            </a:r>
          </a:p>
          <a:p>
            <a:pPr marL="342900" indent="-342900" algn="l" defTabSz="642937">
              <a:lnSpc>
                <a:spcPct val="120000"/>
              </a:lnSpc>
              <a:buFont typeface="Wingdings" charset="0"/>
              <a:buChar char="à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b="1" dirty="0" smtClean="0">
                <a:sym typeface="Wingdings"/>
              </a:rPr>
              <a:t>Collimation can also profit of studies</a:t>
            </a:r>
            <a:endParaRPr sz="2000" b="1" dirty="0"/>
          </a:p>
        </p:txBody>
      </p:sp>
      <p:pic>
        <p:nvPicPr>
          <p:cNvPr id="359" name="pasted-image.pdf"/>
          <p:cNvPicPr>
            <a:picLocks noChangeAspect="1"/>
          </p:cNvPicPr>
          <p:nvPr/>
        </p:nvPicPr>
        <p:blipFill>
          <a:blip r:embed="rId3">
            <a:extLst/>
          </a:blip>
          <a:srcRect t="21289" b="594"/>
          <a:stretch>
            <a:fillRect/>
          </a:stretch>
        </p:blipFill>
        <p:spPr>
          <a:xfrm>
            <a:off x="6015713" y="3740754"/>
            <a:ext cx="5619376" cy="2529426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Shape 361"/>
          <p:cNvSpPr/>
          <p:nvPr/>
        </p:nvSpPr>
        <p:spPr>
          <a:xfrm>
            <a:off x="5292350" y="1152980"/>
            <a:ext cx="7022893" cy="406401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000">
                <a:latin typeface="Calibri"/>
                <a:ea typeface="Calibri"/>
                <a:cs typeface="Calibri"/>
                <a:sym typeface="Calibri"/>
              </a:defRPr>
            </a:pPr>
            <a:r>
              <a:t>Electron lens [V. Shiltsev et al., </a:t>
            </a:r>
            <a:r>
              <a:rPr>
                <a:hlinkClick r:id="rId4"/>
              </a:rPr>
              <a:t>10.1103/PhysRevLett.119.134802</a:t>
            </a:r>
            <a:r>
              <a:t>]</a:t>
            </a:r>
          </a:p>
        </p:txBody>
      </p:sp>
      <p:sp>
        <p:nvSpPr>
          <p:cNvPr id="363" name="Shape 363"/>
          <p:cNvSpPr/>
          <p:nvPr/>
        </p:nvSpPr>
        <p:spPr>
          <a:xfrm>
            <a:off x="297967" y="182826"/>
            <a:ext cx="12543798" cy="1474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408940">
              <a:defRPr sz="441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3000" dirty="0"/>
              <a:t>Alternatives for Landau damping: Electron </a:t>
            </a:r>
            <a:r>
              <a:rPr sz="3000" dirty="0" smtClean="0"/>
              <a:t>Lens</a:t>
            </a:r>
            <a:r>
              <a:rPr lang="en-US" sz="3000" dirty="0" smtClean="0"/>
              <a:t> and RF quadrupoles</a:t>
            </a:r>
            <a:endParaRPr sz="3000" dirty="0"/>
          </a:p>
        </p:txBody>
      </p:sp>
      <p:pic>
        <p:nvPicPr>
          <p:cNvPr id="364" name="Picture 363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38439" y="96119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e_lens_flat_to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9098"/>
            <a:ext cx="5355538" cy="4381804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Shape 357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358" name="Shape 358"/>
          <p:cNvSpPr/>
          <p:nvPr/>
        </p:nvSpPr>
        <p:spPr>
          <a:xfrm>
            <a:off x="5201540" y="1390940"/>
            <a:ext cx="7739650" cy="249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370416" indent="-370416" algn="l" defTabSz="642937">
              <a:lnSpc>
                <a:spcPct val="120000"/>
              </a:lnSpc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140 mA will be sufficient to provide enough Landau damping for m=1 up tp Q’=20 units (no feedback)</a:t>
            </a:r>
          </a:p>
          <a:p>
            <a:pPr marL="370416" indent="-370416" algn="l" defTabSz="642937">
              <a:lnSpc>
                <a:spcPct val="120000"/>
              </a:lnSpc>
              <a:buSzPct val="75000"/>
              <a:buChar char="•"/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 400 mA are required to damp m=0 at Q’=0</a:t>
            </a:r>
          </a:p>
          <a:p>
            <a:pPr algn="l" defTabSz="642937">
              <a:lnSpc>
                <a:spcPct val="120000"/>
              </a:lnSpc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>
                <a:sym typeface="Wingdings"/>
              </a:rPr>
              <a:t></a:t>
            </a:r>
            <a:r>
              <a:rPr dirty="0" smtClean="0"/>
              <a:t> </a:t>
            </a:r>
            <a:r>
              <a:rPr sz="2000" b="1" dirty="0"/>
              <a:t>very efficient since it acts on the core </a:t>
            </a:r>
            <a:r>
              <a:rPr sz="2000" b="1" dirty="0" smtClean="0"/>
              <a:t>particles</a:t>
            </a:r>
            <a:endParaRPr lang="en-US" sz="2000" b="1" dirty="0" smtClean="0"/>
          </a:p>
          <a:p>
            <a:pPr marL="342900" indent="-342900" algn="l" defTabSz="642937">
              <a:lnSpc>
                <a:spcPct val="120000"/>
              </a:lnSpc>
              <a:buFont typeface="Wingdings" charset="0"/>
              <a:buChar char="à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b="1" dirty="0" smtClean="0">
                <a:sym typeface="Wingdings"/>
              </a:rPr>
              <a:t>Can help in compensating beam-beam head-on if needed</a:t>
            </a:r>
          </a:p>
          <a:p>
            <a:pPr marL="342900" indent="-342900" algn="l" defTabSz="642937">
              <a:lnSpc>
                <a:spcPct val="120000"/>
              </a:lnSpc>
              <a:buFont typeface="Wingdings" charset="0"/>
              <a:buChar char="à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b="1" dirty="0" smtClean="0">
                <a:sym typeface="Wingdings"/>
              </a:rPr>
              <a:t>Collimation can also profit of studies</a:t>
            </a:r>
            <a:endParaRPr sz="2000" b="1" dirty="0"/>
          </a:p>
        </p:txBody>
      </p:sp>
      <p:pic>
        <p:nvPicPr>
          <p:cNvPr id="359" name="pasted-image.pdf"/>
          <p:cNvPicPr>
            <a:picLocks noChangeAspect="1"/>
          </p:cNvPicPr>
          <p:nvPr/>
        </p:nvPicPr>
        <p:blipFill>
          <a:blip r:embed="rId3">
            <a:extLst/>
          </a:blip>
          <a:srcRect t="21289" b="594"/>
          <a:stretch>
            <a:fillRect/>
          </a:stretch>
        </p:blipFill>
        <p:spPr>
          <a:xfrm>
            <a:off x="6318148" y="3740754"/>
            <a:ext cx="4948437" cy="2227419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Shape 361"/>
          <p:cNvSpPr/>
          <p:nvPr/>
        </p:nvSpPr>
        <p:spPr>
          <a:xfrm>
            <a:off x="5292350" y="1152980"/>
            <a:ext cx="7022893" cy="406401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000">
                <a:latin typeface="Calibri"/>
                <a:ea typeface="Calibri"/>
                <a:cs typeface="Calibri"/>
                <a:sym typeface="Calibri"/>
              </a:defRPr>
            </a:pPr>
            <a:r>
              <a:t>Electron lens [V. Shiltsev et al., </a:t>
            </a:r>
            <a:r>
              <a:rPr>
                <a:hlinkClick r:id="rId4"/>
              </a:rPr>
              <a:t>10.1103/PhysRevLett.119.134802</a:t>
            </a:r>
            <a:r>
              <a:t>]</a:t>
            </a:r>
          </a:p>
        </p:txBody>
      </p:sp>
      <p:sp>
        <p:nvSpPr>
          <p:cNvPr id="363" name="Shape 363"/>
          <p:cNvSpPr/>
          <p:nvPr/>
        </p:nvSpPr>
        <p:spPr>
          <a:xfrm>
            <a:off x="297967" y="182826"/>
            <a:ext cx="12543798" cy="1474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408940">
              <a:defRPr sz="441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3000" dirty="0"/>
              <a:t>Alternatives for Landau damping: Electron </a:t>
            </a:r>
            <a:r>
              <a:rPr sz="3000" dirty="0" smtClean="0"/>
              <a:t>Lens</a:t>
            </a:r>
            <a:r>
              <a:rPr lang="en-US" sz="3000" dirty="0" smtClean="0"/>
              <a:t> and RF quadrupoles</a:t>
            </a:r>
            <a:endParaRPr sz="3000" dirty="0"/>
          </a:p>
        </p:txBody>
      </p:sp>
      <p:pic>
        <p:nvPicPr>
          <p:cNvPr id="364" name="Picture 363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38439" y="96119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grpSp>
        <p:nvGrpSpPr>
          <p:cNvPr id="42" name="Group 41"/>
          <p:cNvGrpSpPr/>
          <p:nvPr/>
        </p:nvGrpSpPr>
        <p:grpSpPr>
          <a:xfrm>
            <a:off x="97447" y="5851275"/>
            <a:ext cx="5355858" cy="3212049"/>
            <a:chOff x="1798242" y="1363363"/>
            <a:chExt cx="5547517" cy="3326992"/>
          </a:xfrm>
        </p:grpSpPr>
        <p:grpSp>
          <p:nvGrpSpPr>
            <p:cNvPr id="43" name="Group 42"/>
            <p:cNvGrpSpPr/>
            <p:nvPr/>
          </p:nvGrpSpPr>
          <p:grpSpPr>
            <a:xfrm>
              <a:off x="1798242" y="1363363"/>
              <a:ext cx="5547517" cy="3326992"/>
              <a:chOff x="1638777" y="1108675"/>
              <a:chExt cx="5547517" cy="3326992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1638777" y="1108675"/>
                <a:ext cx="5547517" cy="3326992"/>
                <a:chOff x="463120" y="1215700"/>
                <a:chExt cx="4512642" cy="2706350"/>
              </a:xfrm>
            </p:grpSpPr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1"/>
                <a:stretch/>
              </p:blipFill>
              <p:spPr>
                <a:xfrm>
                  <a:off x="463120" y="3616020"/>
                  <a:ext cx="4483677" cy="306030"/>
                </a:xfrm>
                <a:prstGeom prst="rect">
                  <a:avLst/>
                </a:prstGeom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0640" y="1215700"/>
                  <a:ext cx="4465122" cy="2381398"/>
                </a:xfrm>
                <a:prstGeom prst="rect">
                  <a:avLst/>
                </a:prstGeom>
              </p:spPr>
            </p:pic>
          </p:grpSp>
          <p:sp>
            <p:nvSpPr>
              <p:cNvPr id="52" name="TextBox 51"/>
              <p:cNvSpPr txBox="1"/>
              <p:nvPr/>
            </p:nvSpPr>
            <p:spPr>
              <a:xfrm>
                <a:off x="2429093" y="3318490"/>
                <a:ext cx="1483039" cy="605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RF quadrupole</a:t>
                </a:r>
                <a:r>
                  <a:rPr lang="en-US" sz="1600" dirty="0"/>
                  <a:t/>
                </a:r>
                <a:br>
                  <a:rPr lang="en-US" sz="1600" dirty="0"/>
                </a:br>
                <a:r>
                  <a:rPr lang="en-US" sz="1600" dirty="0" smtClean="0"/>
                  <a:t>(PyHEADTAIL)</a:t>
                </a:r>
                <a:endParaRPr lang="en-US" sz="1600" dirty="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588558" y="1590977"/>
              <a:ext cx="2051163" cy="866995"/>
              <a:chOff x="2588558" y="1395666"/>
              <a:chExt cx="2051163" cy="866995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2588558" y="1395666"/>
                <a:ext cx="1930005" cy="83725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962972" y="1401927"/>
                <a:ext cx="1676749" cy="860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b</a:t>
                </a:r>
                <a:r>
                  <a:rPr lang="en-US" sz="1200" baseline="30000" dirty="0" smtClean="0"/>
                  <a:t>(2)</a:t>
                </a:r>
                <a:r>
                  <a:rPr lang="en-US" sz="1200" dirty="0" smtClean="0"/>
                  <a:t> = 0 Tm/m</a:t>
                </a:r>
              </a:p>
              <a:p>
                <a:r>
                  <a:rPr lang="en-US" sz="1200" dirty="0"/>
                  <a:t>b</a:t>
                </a:r>
                <a:r>
                  <a:rPr lang="en-US" sz="1200" baseline="30000" dirty="0"/>
                  <a:t>(2)</a:t>
                </a:r>
                <a:r>
                  <a:rPr lang="en-US" sz="1200" dirty="0"/>
                  <a:t> = </a:t>
                </a:r>
                <a:r>
                  <a:rPr lang="en-US" sz="1200" dirty="0" smtClean="0"/>
                  <a:t>0.023 </a:t>
                </a:r>
                <a:r>
                  <a:rPr lang="en-US" sz="1200" dirty="0"/>
                  <a:t>Tm/m</a:t>
                </a:r>
                <a:endParaRPr lang="en-GB" sz="1200" dirty="0"/>
              </a:p>
              <a:p>
                <a:r>
                  <a:rPr lang="en-US" sz="1200" dirty="0"/>
                  <a:t>b</a:t>
                </a:r>
                <a:r>
                  <a:rPr lang="en-US" sz="1200" baseline="30000" dirty="0"/>
                  <a:t>(2)</a:t>
                </a:r>
                <a:r>
                  <a:rPr lang="en-US" sz="1200" dirty="0"/>
                  <a:t> = </a:t>
                </a:r>
                <a:r>
                  <a:rPr lang="en-US" sz="1200" dirty="0" smtClean="0"/>
                  <a:t>0.047 </a:t>
                </a:r>
                <a:r>
                  <a:rPr lang="en-US" sz="1200" dirty="0"/>
                  <a:t>Tm/m</a:t>
                </a:r>
                <a:endParaRPr lang="en-GB" sz="1200" dirty="0"/>
              </a:p>
              <a:p>
                <a:r>
                  <a:rPr lang="en-US" sz="1200" dirty="0"/>
                  <a:t>b</a:t>
                </a:r>
                <a:r>
                  <a:rPr lang="en-US" sz="1200" baseline="30000" dirty="0"/>
                  <a:t>(2)</a:t>
                </a:r>
                <a:r>
                  <a:rPr lang="en-US" sz="1200" dirty="0"/>
                  <a:t> = </a:t>
                </a:r>
                <a:r>
                  <a:rPr lang="en-US" sz="1200" dirty="0" smtClean="0"/>
                  <a:t>0.093 Tm/m</a:t>
                </a:r>
                <a:endParaRPr lang="en-GB" sz="1200" dirty="0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2703222" y="1530135"/>
                <a:ext cx="201706" cy="0"/>
              </a:xfrm>
              <a:prstGeom prst="line">
                <a:avLst/>
              </a:prstGeom>
              <a:ln w="19050">
                <a:solidFill>
                  <a:srgbClr val="6B6D6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2704118" y="1716154"/>
                <a:ext cx="201706" cy="0"/>
              </a:xfrm>
              <a:prstGeom prst="line">
                <a:avLst/>
              </a:prstGeom>
              <a:ln w="190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2704118" y="1902173"/>
                <a:ext cx="201706" cy="0"/>
              </a:xfrm>
              <a:prstGeom prst="line">
                <a:avLst/>
              </a:prstGeom>
              <a:ln w="19050">
                <a:solidFill>
                  <a:srgbClr val="0082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2704118" y="2090231"/>
                <a:ext cx="20170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5" name="Rectangle 54"/>
          <p:cNvSpPr/>
          <p:nvPr/>
        </p:nvSpPr>
        <p:spPr>
          <a:xfrm>
            <a:off x="5359191" y="6213321"/>
            <a:ext cx="59742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An RF quadrupole is equally </a:t>
            </a:r>
            <a:r>
              <a:rPr lang="en-US" sz="1800" dirty="0"/>
              <a:t>able to cure the </a:t>
            </a:r>
            <a:r>
              <a:rPr lang="en-US" sz="1800" dirty="0" smtClean="0"/>
              <a:t>instability </a:t>
            </a:r>
            <a:r>
              <a:rPr lang="en-US" sz="1800" dirty="0"/>
              <a:t>by introducing a large enough </a:t>
            </a:r>
            <a:r>
              <a:rPr lang="en-US" sz="1800" dirty="0" err="1"/>
              <a:t>betatron</a:t>
            </a:r>
            <a:r>
              <a:rPr lang="en-US" sz="1800" dirty="0"/>
              <a:t> tune spread</a:t>
            </a:r>
            <a:r>
              <a:rPr lang="en-US" sz="1800" dirty="0" smtClean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  <a:tabLst>
                <a:tab pos="1884363" algn="l"/>
              </a:tabLst>
            </a:pPr>
            <a:r>
              <a:rPr lang="en-US" sz="1800" dirty="0" err="1" smtClean="0"/>
              <a:t>RFQuad</a:t>
            </a:r>
            <a:r>
              <a:rPr lang="en-US" sz="1800" dirty="0" smtClean="0"/>
              <a:t>(</a:t>
            </a:r>
            <a:r>
              <a:rPr lang="el-GR" sz="1800" dirty="0" smtClean="0"/>
              <a:t>Δ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x</a:t>
            </a:r>
            <a:r>
              <a:rPr lang="en-US" sz="1800" dirty="0" smtClean="0"/>
              <a:t>)</a:t>
            </a:r>
            <a:r>
              <a:rPr lang="en-US" sz="1800" baseline="-25000" dirty="0" smtClean="0"/>
              <a:t>RMS</a:t>
            </a:r>
            <a:r>
              <a:rPr lang="en-US" sz="1800" dirty="0" smtClean="0"/>
              <a:t> 	≈ (3.5 ± 0.5)∙10</a:t>
            </a:r>
            <a:r>
              <a:rPr lang="en-US" sz="1800" baseline="30000" dirty="0" smtClean="0"/>
              <a:t>-5</a:t>
            </a:r>
            <a:br>
              <a:rPr lang="en-US" sz="1800" baseline="30000" dirty="0" smtClean="0"/>
            </a:br>
            <a:r>
              <a:rPr lang="en-US" sz="1800" baseline="30000" dirty="0" smtClean="0"/>
              <a:t>	</a:t>
            </a:r>
            <a:r>
              <a:rPr lang="en-US" sz="1800" dirty="0" smtClean="0"/>
              <a:t>≈ 0.017 Q</a:t>
            </a:r>
            <a:r>
              <a:rPr lang="en-US" sz="1800" baseline="-25000" dirty="0" smtClean="0"/>
              <a:t>s</a:t>
            </a:r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  <a:tabLst>
                <a:tab pos="1884363" algn="l"/>
              </a:tabLst>
            </a:pPr>
            <a:r>
              <a:rPr lang="en-US" sz="1800" dirty="0" smtClean="0"/>
              <a:t>LO(</a:t>
            </a:r>
            <a:r>
              <a:rPr lang="el-GR" sz="1800" dirty="0"/>
              <a:t>Δ</a:t>
            </a:r>
            <a:r>
              <a:rPr lang="en-US" sz="1800" dirty="0" err="1"/>
              <a:t>Q</a:t>
            </a:r>
            <a:r>
              <a:rPr lang="en-US" sz="1800" baseline="-25000" dirty="0" err="1"/>
              <a:t>x</a:t>
            </a:r>
            <a:r>
              <a:rPr lang="en-US" sz="1800" dirty="0"/>
              <a:t>)</a:t>
            </a:r>
            <a:r>
              <a:rPr lang="en-US" sz="1800" baseline="-25000" dirty="0"/>
              <a:t>RMS</a:t>
            </a:r>
            <a:r>
              <a:rPr lang="en-US" sz="1800" dirty="0"/>
              <a:t> 	≈ (2.4 ± 0.3)∙10</a:t>
            </a:r>
            <a:r>
              <a:rPr lang="en-US" sz="1800" baseline="30000" dirty="0"/>
              <a:t>-5</a:t>
            </a:r>
            <a:br>
              <a:rPr lang="en-US" sz="1800" baseline="30000" dirty="0"/>
            </a:br>
            <a:r>
              <a:rPr lang="en-US" sz="1800" baseline="30000" dirty="0"/>
              <a:t>	</a:t>
            </a:r>
            <a:r>
              <a:rPr lang="en-US" sz="1800" dirty="0"/>
              <a:t>≈ 0.012 </a:t>
            </a:r>
            <a:r>
              <a:rPr lang="en-US" sz="1800" dirty="0" smtClean="0"/>
              <a:t>Q</a:t>
            </a:r>
            <a:r>
              <a:rPr lang="en-US" sz="1800" baseline="-25000" dirty="0" smtClean="0"/>
              <a:t>s</a:t>
            </a:r>
          </a:p>
          <a:p>
            <a:pPr algn="l">
              <a:tabLst>
                <a:tab pos="1884363" algn="l"/>
              </a:tabLst>
            </a:pPr>
            <a:endParaRPr lang="en-US" sz="1800" baseline="-25000" dirty="0" smtClean="0"/>
          </a:p>
          <a:p>
            <a:pPr marL="285750" indent="-285750" algn="l">
              <a:buFont typeface="Wingdings" charset="0"/>
              <a:buChar char="à"/>
              <a:tabLst>
                <a:tab pos="1884363" algn="l"/>
              </a:tabLst>
            </a:pPr>
            <a:r>
              <a:rPr lang="en-US" sz="1800" dirty="0" smtClean="0">
                <a:sym typeface="Wingdings"/>
              </a:rPr>
              <a:t>Study the impact on dynamic aperture </a:t>
            </a:r>
          </a:p>
          <a:p>
            <a:pPr marL="285750" indent="-285750" algn="l">
              <a:buFont typeface="Wingdings" charset="0"/>
              <a:buChar char="à"/>
              <a:tabLst>
                <a:tab pos="1884363" algn="l"/>
              </a:tabLst>
            </a:pPr>
            <a:r>
              <a:rPr lang="en-US" sz="1800" dirty="0" smtClean="0">
                <a:sym typeface="Wingdings"/>
              </a:rPr>
              <a:t>Extend the studies</a:t>
            </a:r>
            <a:endParaRPr lang="en-US" sz="1800" dirty="0"/>
          </a:p>
        </p:txBody>
      </p:sp>
      <p:pic>
        <p:nvPicPr>
          <p:cNvPr id="9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870229" y="6741594"/>
            <a:ext cx="1971536" cy="204194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617004" y="9063324"/>
            <a:ext cx="302647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M. Schenk, K. Li, A. </a:t>
            </a:r>
            <a:r>
              <a:rPr kumimoji="0" lang="en-US" sz="18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Grudiev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71138244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Picture 374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376" name="Shape 376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sp>
        <p:nvSpPr>
          <p:cNvPr id="377" name="Shape 377"/>
          <p:cNvSpPr/>
          <p:nvPr/>
        </p:nvSpPr>
        <p:spPr>
          <a:xfrm>
            <a:off x="1400070" y="104187"/>
            <a:ext cx="10204660" cy="1796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473201">
              <a:defRPr sz="5346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Summary</a:t>
            </a:r>
          </a:p>
        </p:txBody>
      </p:sp>
      <p:sp>
        <p:nvSpPr>
          <p:cNvPr id="378" name="Shape 378"/>
          <p:cNvSpPr/>
          <p:nvPr/>
        </p:nvSpPr>
        <p:spPr>
          <a:xfrm>
            <a:off x="380485" y="2540943"/>
            <a:ext cx="12243831" cy="57195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71638" indent="-271638" algn="l" defTabSz="457200">
              <a:spcBef>
                <a:spcPts val="1800"/>
              </a:spcBef>
              <a:buClr>
                <a:srgbClr val="000000"/>
              </a:buClr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A robust baseline scenario</a:t>
            </a:r>
            <a:r>
              <a:rPr b="1" dirty="0">
                <a:solidFill>
                  <a:schemeClr val="accent2"/>
                </a:solidFill>
              </a:rPr>
              <a:t> </a:t>
            </a:r>
            <a:r>
              <a:rPr dirty="0"/>
              <a:t>has been studied and beam-beam separation proposed based on dynamic aperture </a:t>
            </a:r>
            <a:r>
              <a:rPr b="1" dirty="0" smtClean="0">
                <a:solidFill>
                  <a:schemeClr val="accent2"/>
                </a:solidFill>
              </a:rPr>
              <a:t>(</a:t>
            </a:r>
            <a:r>
              <a:rPr lang="en-US" b="1" dirty="0" smtClean="0">
                <a:solidFill>
                  <a:schemeClr val="accent2"/>
                </a:solidFill>
              </a:rPr>
              <a:t>from 30 </a:t>
            </a:r>
            <a:r>
              <a:rPr b="1" dirty="0" smtClean="0">
                <a:solidFill>
                  <a:schemeClr val="accent2"/>
                </a:solidFill>
              </a:rPr>
              <a:t>σ</a:t>
            </a:r>
            <a:r>
              <a:rPr lang="en-US" b="1" dirty="0" smtClean="0">
                <a:solidFill>
                  <a:schemeClr val="accent2"/>
                </a:solidFill>
              </a:rPr>
              <a:t> to </a:t>
            </a:r>
            <a:r>
              <a:rPr lang="en-US" b="1" dirty="0" smtClean="0">
                <a:solidFill>
                  <a:schemeClr val="accent2"/>
                </a:solidFill>
              </a:rPr>
              <a:t>17</a:t>
            </a:r>
            <a:r>
              <a:rPr lang="el-GR" b="1" dirty="0" smtClean="0">
                <a:solidFill>
                  <a:schemeClr val="accent2"/>
                </a:solidFill>
              </a:rPr>
              <a:t> </a:t>
            </a:r>
            <a:r>
              <a:rPr lang="el-GR" b="1" dirty="0">
                <a:solidFill>
                  <a:schemeClr val="accent2"/>
                </a:solidFill>
              </a:rPr>
              <a:t>σ</a:t>
            </a:r>
            <a:r>
              <a:rPr b="1" dirty="0" smtClean="0">
                <a:solidFill>
                  <a:schemeClr val="accent2"/>
                </a:solidFill>
              </a:rPr>
              <a:t> L</a:t>
            </a:r>
            <a:r>
              <a:rPr lang="en-US" b="1" dirty="0" smtClean="0">
                <a:solidFill>
                  <a:schemeClr val="accent2"/>
                </a:solidFill>
              </a:rPr>
              <a:t>ong </a:t>
            </a:r>
            <a:r>
              <a:rPr b="1" dirty="0" smtClean="0">
                <a:solidFill>
                  <a:schemeClr val="accent2"/>
                </a:solidFill>
              </a:rPr>
              <a:t>R</a:t>
            </a:r>
            <a:r>
              <a:rPr lang="en-US" b="1" dirty="0" smtClean="0">
                <a:solidFill>
                  <a:schemeClr val="accent2"/>
                </a:solidFill>
              </a:rPr>
              <a:t>ange </a:t>
            </a:r>
            <a:r>
              <a:rPr b="1" dirty="0" smtClean="0">
                <a:solidFill>
                  <a:schemeClr val="accent2"/>
                </a:solidFill>
              </a:rPr>
              <a:t>separation </a:t>
            </a:r>
            <a:r>
              <a:rPr b="1" dirty="0">
                <a:solidFill>
                  <a:schemeClr val="accent2"/>
                </a:solidFill>
              </a:rPr>
              <a:t>for </a:t>
            </a:r>
            <a:r>
              <a:rPr b="1" dirty="0" smtClean="0">
                <a:solidFill>
                  <a:schemeClr val="accent2"/>
                </a:solidFill>
              </a:rPr>
              <a:t>β=</a:t>
            </a:r>
            <a:r>
              <a:rPr lang="en-US" b="1" dirty="0" smtClean="0">
                <a:solidFill>
                  <a:schemeClr val="accent2"/>
                </a:solidFill>
              </a:rPr>
              <a:t> 1.1 - </a:t>
            </a:r>
            <a:r>
              <a:rPr b="1" dirty="0" smtClean="0">
                <a:solidFill>
                  <a:schemeClr val="accent2"/>
                </a:solidFill>
              </a:rPr>
              <a:t>30 </a:t>
            </a:r>
            <a:r>
              <a:rPr b="1" dirty="0">
                <a:solidFill>
                  <a:schemeClr val="accent2"/>
                </a:solidFill>
              </a:rPr>
              <a:t>cm</a:t>
            </a:r>
            <a:r>
              <a:rPr b="1" dirty="0" smtClean="0">
                <a:solidFill>
                  <a:schemeClr val="accent2"/>
                </a:solidFill>
              </a:rPr>
              <a:t>)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</a:p>
          <a:p>
            <a:pPr marL="271638" indent="-271638" algn="l" defTabSz="457200">
              <a:spcBef>
                <a:spcPts val="1800"/>
              </a:spcBef>
              <a:buClr>
                <a:srgbClr val="000000"/>
              </a:buClr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b="1" dirty="0" smtClean="0">
                <a:solidFill>
                  <a:schemeClr val="accent2"/>
                </a:solidFill>
              </a:rPr>
              <a:t>Optimized </a:t>
            </a:r>
            <a:r>
              <a:rPr b="1" dirty="0">
                <a:solidFill>
                  <a:schemeClr val="accent2"/>
                </a:solidFill>
              </a:rPr>
              <a:t>optics parameters  allow highest dynamic aperture</a:t>
            </a:r>
            <a:r>
              <a:rPr dirty="0"/>
              <a:t> together with a global compensation scheme using Landau octupoles → </a:t>
            </a:r>
            <a:r>
              <a:rPr b="1" dirty="0"/>
              <a:t>Scenario with negative oct. polarity included in the CDR</a:t>
            </a:r>
          </a:p>
          <a:p>
            <a:pPr marL="271638" indent="-271638" algn="l" defTabSz="457200">
              <a:spcBef>
                <a:spcPts val="1800"/>
              </a:spcBef>
              <a:buClr>
                <a:srgbClr val="000000"/>
              </a:buClr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b="1" dirty="0" smtClean="0">
                <a:solidFill>
                  <a:schemeClr val="accent2"/>
                </a:solidFill>
              </a:rPr>
              <a:t>Head</a:t>
            </a:r>
            <a:r>
              <a:rPr b="1" dirty="0">
                <a:solidFill>
                  <a:schemeClr val="accent2"/>
                </a:solidFill>
              </a:rPr>
              <a:t>-on beam-beam limit seems far away from chosen parameters with full crab crossing </a:t>
            </a:r>
            <a:r>
              <a:rPr dirty="0"/>
              <a:t>(optimized working points improve beam quality)</a:t>
            </a:r>
          </a:p>
          <a:p>
            <a:pPr marL="271638" indent="-271638" algn="l" defTabSz="457200">
              <a:spcBef>
                <a:spcPts val="1800"/>
              </a:spcBef>
              <a:buClr>
                <a:srgbClr val="000000"/>
              </a:buClr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b="1" dirty="0">
                <a:solidFill>
                  <a:schemeClr val="accent4"/>
                </a:solidFill>
              </a:rPr>
              <a:t>Large beta-beating should be expected (22 %) and needs further understand of implications </a:t>
            </a:r>
            <a:r>
              <a:rPr dirty="0"/>
              <a:t>(collimation </a:t>
            </a:r>
            <a:r>
              <a:rPr dirty="0" smtClean="0"/>
              <a:t>system</a:t>
            </a:r>
            <a:r>
              <a:rPr lang="en-US" dirty="0" smtClean="0"/>
              <a:t>, luminosity, multiple IP effects</a:t>
            </a:r>
            <a:r>
              <a:rPr dirty="0" smtClean="0"/>
              <a:t>)</a:t>
            </a:r>
            <a:endParaRPr dirty="0"/>
          </a:p>
          <a:p>
            <a:pPr marL="271638" indent="-271638" algn="l" defTabSz="457200">
              <a:spcBef>
                <a:spcPts val="1800"/>
              </a:spcBef>
              <a:buClr>
                <a:srgbClr val="000000"/>
              </a:buClr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Alternative scenarios </a:t>
            </a:r>
            <a:r>
              <a:rPr dirty="0"/>
              <a:t>have been explored to allow for flexibility in the presence of other constrains</a:t>
            </a:r>
          </a:p>
          <a:p>
            <a:pPr marL="271638" indent="-271638" algn="l" defTabSz="457200">
              <a:spcBef>
                <a:spcPts val="1800"/>
              </a:spcBef>
              <a:buClr>
                <a:srgbClr val="000000"/>
              </a:buClr>
              <a:buSzPct val="75000"/>
              <a:buChar char="•"/>
              <a:defRPr sz="2000" b="1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accent5"/>
                </a:solidFill>
              </a:rPr>
              <a:t>Fully squeezed optics does not allow margins at end of squeeze</a:t>
            </a:r>
            <a:r>
              <a:rPr dirty="0"/>
              <a:t> </a:t>
            </a:r>
            <a:r>
              <a:rPr b="0" dirty="0"/>
              <a:t>(limitation on the SD theory i.e. noise, diffusions mechanisms</a:t>
            </a:r>
            <a:r>
              <a:rPr dirty="0"/>
              <a:t>) → </a:t>
            </a:r>
            <a:r>
              <a:rPr dirty="0">
                <a:solidFill>
                  <a:schemeClr val="accent2"/>
                </a:solidFill>
              </a:rPr>
              <a:t>collisions at larger β* (1.1 m) are </a:t>
            </a:r>
            <a:r>
              <a:rPr dirty="0" smtClean="0">
                <a:solidFill>
                  <a:schemeClr val="accent2"/>
                </a:solidFill>
              </a:rPr>
              <a:t>foreseen</a:t>
            </a:r>
            <a:r>
              <a:rPr lang="en-US" dirty="0" smtClean="0">
                <a:solidFill>
                  <a:schemeClr val="accent2"/>
                </a:solidFill>
                <a:sym typeface="Wingdings"/>
              </a:rPr>
              <a:t> Collide and Squeeze</a:t>
            </a:r>
            <a:endParaRPr dirty="0">
              <a:solidFill>
                <a:schemeClr val="accent2"/>
              </a:solidFill>
            </a:endParaRPr>
          </a:p>
          <a:p>
            <a:pPr marL="271638" indent="-271638" algn="l" defTabSz="457200">
              <a:spcBef>
                <a:spcPts val="1800"/>
              </a:spcBef>
              <a:buClr>
                <a:srgbClr val="000000"/>
              </a:buClr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b="1" dirty="0" smtClean="0"/>
              <a:t>Alternative </a:t>
            </a:r>
            <a:r>
              <a:rPr b="1" dirty="0"/>
              <a:t>solutions for Landau </a:t>
            </a:r>
            <a:r>
              <a:rPr b="1" dirty="0" smtClean="0"/>
              <a:t>damping</a:t>
            </a:r>
            <a:r>
              <a:rPr lang="en-US" b="1" dirty="0" smtClean="0"/>
              <a:t>: RF quads and electron lenses</a:t>
            </a:r>
            <a:r>
              <a:rPr dirty="0" smtClean="0"/>
              <a:t> </a:t>
            </a:r>
            <a:r>
              <a:rPr lang="en-US" dirty="0" smtClean="0"/>
              <a:t>are </a:t>
            </a:r>
            <a:r>
              <a:rPr dirty="0" smtClean="0"/>
              <a:t>explored</a:t>
            </a:r>
            <a:endParaRPr dirty="0"/>
          </a:p>
          <a:p>
            <a:pPr marL="271638" indent="-271638" algn="l" defTabSz="457200">
              <a:spcBef>
                <a:spcPts val="1800"/>
              </a:spcBef>
              <a:buClr>
                <a:srgbClr val="000000"/>
              </a:buClr>
              <a:buSzPct val="75000"/>
              <a:buChar char="•"/>
              <a:defRPr sz="20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Continuous benchmark to LHC data is fundamental</a:t>
            </a:r>
            <a:r>
              <a:rPr b="0" dirty="0"/>
              <a:t> to understand predictive power of simulations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>
            <a:spLocks noGrp="1"/>
          </p:cNvSpPr>
          <p:nvPr>
            <p:ph type="subTitle" sz="quarter" idx="1"/>
          </p:nvPr>
        </p:nvSpPr>
        <p:spPr>
          <a:xfrm>
            <a:off x="1732137" y="143507"/>
            <a:ext cx="9540526" cy="1339987"/>
          </a:xfrm>
          <a:prstGeom prst="rect">
            <a:avLst/>
          </a:prstGeom>
        </p:spPr>
        <p:txBody>
          <a:bodyPr/>
          <a:lstStyle>
            <a:lvl1pPr>
              <a:defRPr sz="6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PACMAN Bunches</a:t>
            </a:r>
          </a:p>
        </p:txBody>
      </p:sp>
      <p:pic>
        <p:nvPicPr>
          <p:cNvPr id="381" name="Picture 380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382" name="Shape 382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pic>
        <p:nvPicPr>
          <p:cNvPr id="383" name="PACMAN_HV_headtail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6722" y="2523832"/>
            <a:ext cx="6083979" cy="4183826"/>
          </a:xfrm>
          <a:prstGeom prst="rect">
            <a:avLst/>
          </a:prstGeom>
          <a:ln w="12700">
            <a:miter lim="400000"/>
          </a:ln>
        </p:spPr>
      </p:pic>
      <p:sp>
        <p:nvSpPr>
          <p:cNvPr id="384" name="Shape 384"/>
          <p:cNvSpPr/>
          <p:nvPr/>
        </p:nvSpPr>
        <p:spPr>
          <a:xfrm>
            <a:off x="7676143" y="2410026"/>
            <a:ext cx="12700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indent="-457200" algn="l" defTabSz="457200">
              <a:lnSpc>
                <a:spcPts val="3500"/>
              </a:lnSpc>
              <a:spcBef>
                <a:spcPts val="1200"/>
              </a:spcBef>
              <a:tabLst>
                <a:tab pos="139700" algn="l"/>
                <a:tab pos="457200" algn="l"/>
              </a:tabLst>
              <a:defRPr sz="1500">
                <a:latin typeface="Times"/>
                <a:ea typeface="Times"/>
                <a:cs typeface="Times"/>
                <a:sym typeface="Times"/>
              </a:defRPr>
            </a:pPr>
            <a:endParaRPr sz="1200"/>
          </a:p>
        </p:txBody>
      </p:sp>
      <p:sp>
        <p:nvSpPr>
          <p:cNvPr id="385" name="Shape 385"/>
          <p:cNvSpPr/>
          <p:nvPr/>
        </p:nvSpPr>
        <p:spPr>
          <a:xfrm>
            <a:off x="7040009" y="2523832"/>
            <a:ext cx="5245519" cy="347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28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Dynamic Aperture for PACMAN bunches as a function of the total crossing angle in IPA&amp;G</a:t>
            </a:r>
          </a:p>
          <a:p>
            <a:pPr algn="l">
              <a:spcBef>
                <a:spcPts val="28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H-V alternating crossing</a:t>
            </a:r>
            <a:r>
              <a:t> scheme </a:t>
            </a:r>
          </a:p>
          <a:p>
            <a:pPr algn="l">
              <a:spcBef>
                <a:spcPts val="28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DA for PACMAN bunches always above</a:t>
            </a:r>
            <a:r>
              <a:t> the DA for Nominal Bunches</a:t>
            </a:r>
          </a:p>
        </p:txBody>
      </p:sp>
      <p:sp>
        <p:nvSpPr>
          <p:cNvPr id="386" name="Shape 386"/>
          <p:cNvSpPr/>
          <p:nvPr/>
        </p:nvSpPr>
        <p:spPr>
          <a:xfrm>
            <a:off x="848038" y="7747995"/>
            <a:ext cx="11308723" cy="752860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indent="-457200" algn="l" defTabSz="457200">
              <a:lnSpc>
                <a:spcPts val="4300"/>
              </a:lnSpc>
              <a:spcBef>
                <a:spcPts val="1200"/>
              </a:spcBef>
              <a:tabLst>
                <a:tab pos="139700" algn="l"/>
                <a:tab pos="457200" algn="l"/>
              </a:tabLst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	</a:t>
            </a:r>
            <a:r>
              <a:rPr b="1"/>
              <a:t>The PACMAN effects of tune and chromaticity shifts are negligible </a:t>
            </a:r>
            <a:r>
              <a:t>assuming the passive compensation with alternating crossing planes in IPA and IPG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389" name="Shape 389"/>
          <p:cNvSpPr/>
          <p:nvPr/>
        </p:nvSpPr>
        <p:spPr>
          <a:xfrm>
            <a:off x="2316139" y="261260"/>
            <a:ext cx="8347075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45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Alternative Solutions: flat optics</a:t>
            </a:r>
          </a:p>
        </p:txBody>
      </p:sp>
      <p:sp>
        <p:nvSpPr>
          <p:cNvPr id="390" name="Shape 390"/>
          <p:cNvSpPr/>
          <p:nvPr/>
        </p:nvSpPr>
        <p:spPr>
          <a:xfrm>
            <a:off x="260365" y="1793126"/>
            <a:ext cx="10468199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2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Flat optics is the natural back up solution in case crab cavities do not perform as expected</a:t>
            </a:r>
          </a:p>
        </p:txBody>
      </p:sp>
      <p:pic>
        <p:nvPicPr>
          <p:cNvPr id="39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569" y="2918475"/>
            <a:ext cx="12420720" cy="2987263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Shape 392"/>
          <p:cNvSpPr/>
          <p:nvPr/>
        </p:nvSpPr>
        <p:spPr>
          <a:xfrm>
            <a:off x="1627588" y="6863649"/>
            <a:ext cx="9584682" cy="469901"/>
          </a:xfrm>
          <a:prstGeom prst="rect">
            <a:avLst/>
          </a:prstGeom>
          <a:solidFill>
            <a:srgbClr val="CDDCA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Flat optics introduces some unwanted effects that have to be compensated</a:t>
            </a:r>
          </a:p>
        </p:txBody>
      </p:sp>
      <p:pic>
        <p:nvPicPr>
          <p:cNvPr id="393" name="Picture 392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64110" b="12470"/>
          <a:stretch>
            <a:fillRect/>
          </a:stretch>
        </p:blipFill>
        <p:spPr>
          <a:xfrm>
            <a:off x="7247976" y="1245720"/>
            <a:ext cx="5561077" cy="6790897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hape 200"/>
          <p:cNvSpPr>
            <a:spLocks noGrp="1"/>
          </p:cNvSpPr>
          <p:nvPr>
            <p:ph type="subTitle" sz="quarter" idx="1"/>
          </p:nvPr>
        </p:nvSpPr>
        <p:spPr>
          <a:xfrm>
            <a:off x="996198" y="-27158"/>
            <a:ext cx="11012404" cy="1791703"/>
          </a:xfrm>
          <a:prstGeom prst="rect">
            <a:avLst/>
          </a:prstGeom>
        </p:spPr>
        <p:txBody>
          <a:bodyPr/>
          <a:lstStyle>
            <a:lvl1pPr defTabSz="379729">
              <a:defRPr sz="4094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Alternative crossing schemes: H-H  and V-V crossing</a:t>
            </a:r>
          </a:p>
        </p:txBody>
      </p:sp>
      <p:pic>
        <p:nvPicPr>
          <p:cNvPr id="201" name="Picture 200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8439" y="135407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202" name="Shape 202"/>
          <p:cNvSpPr>
            <a:spLocks noGrp="1"/>
          </p:cNvSpPr>
          <p:nvPr>
            <p:ph type="sldNum" sz="quarter" idx="4294967295"/>
          </p:nvPr>
        </p:nvSpPr>
        <p:spPr>
          <a:xfrm>
            <a:off x="6381699" y="9278588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pic>
        <p:nvPicPr>
          <p:cNvPr id="203" name="HV_HH_VV_crossing_nominal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6384" y="2010223"/>
            <a:ext cx="6506938" cy="4554856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/>
          <p:nvPr/>
        </p:nvSpPr>
        <p:spPr>
          <a:xfrm>
            <a:off x="178722" y="6464898"/>
            <a:ext cx="7352579" cy="3329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700"/>
              </a:spcBef>
              <a:defRPr sz="22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Alternative crossing scheme have been explored and show larger flexibility in terms of dynamic aperture with optimized tunes: </a:t>
            </a:r>
          </a:p>
          <a:p>
            <a:pPr marL="271638" indent="-271638" algn="l">
              <a:spcBef>
                <a:spcPts val="7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HH</a:t>
            </a:r>
            <a:r>
              <a:rPr dirty="0"/>
              <a:t> </a:t>
            </a:r>
            <a:r>
              <a:rPr lang="en-US" dirty="0" smtClean="0"/>
              <a:t>or </a:t>
            </a:r>
            <a:r>
              <a:rPr lang="en-US" b="1" dirty="0" smtClean="0"/>
              <a:t>VV</a:t>
            </a:r>
            <a:r>
              <a:rPr lang="en-US" dirty="0" smtClean="0"/>
              <a:t> </a:t>
            </a:r>
            <a:r>
              <a:rPr dirty="0" smtClean="0"/>
              <a:t>crossing </a:t>
            </a:r>
            <a:r>
              <a:rPr dirty="0"/>
              <a:t>is </a:t>
            </a:r>
            <a:r>
              <a:rPr b="1" dirty="0"/>
              <a:t>equivalent to </a:t>
            </a:r>
            <a:r>
              <a:rPr b="1" dirty="0" smtClean="0"/>
              <a:t>HV</a:t>
            </a:r>
            <a:r>
              <a:rPr lang="en-US" b="1" dirty="0" smtClean="0"/>
              <a:t> with optimization and easy for the baseline with collide and squeeze</a:t>
            </a:r>
            <a:endParaRPr b="1" dirty="0"/>
          </a:p>
          <a:p>
            <a:pPr marL="271638" indent="-271638" algn="l">
              <a:spcBef>
                <a:spcPts val="7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VV not acceptable at the (0.31-0.32) working point</a:t>
            </a:r>
            <a:r>
              <a:rPr dirty="0"/>
              <a:t> due to strong impact of the 3rd order resonance effect ➞ mirrored tunes will solve the problem  </a:t>
            </a:r>
          </a:p>
        </p:txBody>
      </p:sp>
    </p:spTree>
    <p:extLst>
      <p:ext uri="{BB962C8B-B14F-4D97-AF65-F5344CB8AC3E}">
        <p14:creationId xmlns:p14="http://schemas.microsoft.com/office/powerpoint/2010/main" val="3339412376"/>
      </p:ext>
    </p:extLst>
  </p:cSld>
  <p:clrMapOvr>
    <a:masterClrMapping/>
  </p:clrMapOvr>
  <p:transition xmlns:p14="http://schemas.microsoft.com/office/powerpoint/2010/main"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Picture 345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347" name="Shape 347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sp>
        <p:nvSpPr>
          <p:cNvPr id="348" name="Shape 348"/>
          <p:cNvSpPr/>
          <p:nvPr/>
        </p:nvSpPr>
        <p:spPr>
          <a:xfrm>
            <a:off x="1778460" y="151624"/>
            <a:ext cx="9447880" cy="16293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432308">
              <a:defRPr sz="4958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Why maximize Landau damping?</a:t>
            </a:r>
          </a:p>
        </p:txBody>
      </p:sp>
      <p:sp>
        <p:nvSpPr>
          <p:cNvPr id="349" name="Shape 349"/>
          <p:cNvSpPr/>
          <p:nvPr/>
        </p:nvSpPr>
        <p:spPr>
          <a:xfrm>
            <a:off x="406189" y="2007084"/>
            <a:ext cx="12192422" cy="1578776"/>
          </a:xfrm>
          <a:prstGeom prst="rect">
            <a:avLst/>
          </a:prstGeom>
          <a:solidFill>
            <a:srgbClr val="BFE1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 defTabSz="457200">
              <a:spcBef>
                <a:spcPts val="700"/>
              </a:spcBef>
              <a:defRPr sz="2100">
                <a:latin typeface="Arial"/>
                <a:ea typeface="Arial"/>
                <a:cs typeface="Arial"/>
                <a:sym typeface="Arial"/>
              </a:defRPr>
            </a:pPr>
            <a:r>
              <a:t>Unwanted effects could reduce Landau damping:</a:t>
            </a:r>
          </a:p>
          <a:p>
            <a:pPr marL="457200" lvl="1" indent="-228600" algn="l" defTabSz="457200">
              <a:spcBef>
                <a:spcPts val="700"/>
              </a:spcBef>
              <a:buSzPct val="100000"/>
              <a:buChar char="•"/>
              <a:defRPr sz="2100">
                <a:latin typeface="Arial"/>
                <a:ea typeface="Arial"/>
                <a:cs typeface="Arial"/>
                <a:sym typeface="Arial"/>
              </a:defRPr>
            </a:pPr>
            <a:r>
              <a:t>Linear coupling reduces detuning from Landau octupoles ➞ </a:t>
            </a:r>
            <a:r>
              <a:rPr>
                <a:solidFill>
                  <a:schemeClr val="accent2"/>
                </a:solidFill>
              </a:rPr>
              <a:t>correct for it during operation</a:t>
            </a:r>
          </a:p>
          <a:p>
            <a:pPr marL="457200" lvl="1" indent="-228600" algn="l" defTabSz="457200">
              <a:spcBef>
                <a:spcPts val="700"/>
              </a:spcBef>
              <a:buSzPct val="100000"/>
              <a:buChar char="•"/>
              <a:defRPr sz="2100">
                <a:latin typeface="Arial"/>
                <a:ea typeface="Arial"/>
                <a:cs typeface="Arial"/>
                <a:sym typeface="Arial"/>
              </a:defRPr>
            </a:pPr>
            <a:r>
              <a:t>Particle distribution deformation due to resonance excitation ➞ </a:t>
            </a:r>
            <a:r>
              <a:rPr>
                <a:solidFill>
                  <a:schemeClr val="accent2"/>
                </a:solidFill>
              </a:rPr>
              <a:t>good Dynamic Aperture (no losses)</a:t>
            </a:r>
          </a:p>
          <a:p>
            <a:pPr marL="457200" lvl="1" indent="-228600" algn="l" defTabSz="457200">
              <a:spcBef>
                <a:spcPts val="700"/>
              </a:spcBef>
              <a:buSzPct val="100000"/>
              <a:buChar char="•"/>
              <a:defRPr sz="2100">
                <a:latin typeface="Arial"/>
                <a:ea typeface="Arial"/>
                <a:cs typeface="Arial"/>
                <a:sym typeface="Arial"/>
              </a:defRPr>
            </a:pPr>
            <a:r>
              <a:t>Noise make the beam more sensitive to any external excitation ➞ </a:t>
            </a:r>
            <a:r>
              <a:rPr>
                <a:solidFill>
                  <a:schemeClr val="accent5"/>
                </a:solidFill>
              </a:rPr>
              <a:t>not easy to control</a:t>
            </a:r>
          </a:p>
        </p:txBody>
      </p:sp>
      <p:grpSp>
        <p:nvGrpSpPr>
          <p:cNvPr id="352" name="Group 352"/>
          <p:cNvGrpSpPr/>
          <p:nvPr/>
        </p:nvGrpSpPr>
        <p:grpSpPr>
          <a:xfrm>
            <a:off x="456337" y="3651696"/>
            <a:ext cx="5554657" cy="4327671"/>
            <a:chOff x="-74557" y="-236437"/>
            <a:chExt cx="5554655" cy="4327670"/>
          </a:xfrm>
        </p:grpSpPr>
        <p:pic>
          <p:nvPicPr>
            <p:cNvPr id="350" name="oct_current_increas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37078"/>
              <a:ext cx="5405541" cy="40541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1" name="Shape 351"/>
            <p:cNvSpPr/>
            <p:nvPr/>
          </p:nvSpPr>
          <p:spPr>
            <a:xfrm>
              <a:off x="-74558" y="-236438"/>
              <a:ext cx="5554657" cy="6839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821531">
                <a:defRPr sz="180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BTF Exc. Amplitude = 2∙10</a:t>
              </a:r>
              <a:r>
                <a:rPr baseline="31999"/>
                <a:t>-4 </a:t>
              </a:r>
              <a:r>
                <a:t>σ</a:t>
              </a:r>
            </a:p>
          </p:txBody>
        </p:sp>
      </p:grpSp>
      <p:sp>
        <p:nvSpPr>
          <p:cNvPr id="353" name="Shape 353"/>
          <p:cNvSpPr/>
          <p:nvPr/>
        </p:nvSpPr>
        <p:spPr>
          <a:xfrm>
            <a:off x="5857281" y="4039515"/>
            <a:ext cx="6939672" cy="35520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 defTabSz="821531">
              <a:spcBef>
                <a:spcPts val="200"/>
              </a:spcBef>
              <a:defRPr sz="21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  <a:p>
            <a:pPr marL="266700" indent="-266700" algn="l" defTabSz="821531">
              <a:spcBef>
                <a:spcPts val="200"/>
              </a:spcBef>
              <a:buSzPct val="75000"/>
              <a:buChar char="•"/>
              <a:defRPr sz="2100">
                <a:latin typeface="Calibri"/>
                <a:ea typeface="Calibri"/>
                <a:cs typeface="Calibri"/>
                <a:sym typeface="Calibri"/>
              </a:defRPr>
            </a:pPr>
            <a:r>
              <a:t>For a chromaticity Q’=10 units the required increase is of ~50% </a:t>
            </a:r>
          </a:p>
          <a:p>
            <a:pPr marL="266700" indent="-266700" algn="l" defTabSz="821531">
              <a:spcBef>
                <a:spcPts val="200"/>
              </a:spcBef>
              <a:buSzPct val="75000"/>
              <a:buChar char="•"/>
              <a:defRPr sz="2100"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solidFill>
                  <a:schemeClr val="accent5"/>
                </a:solidFill>
              </a:rPr>
              <a:t>Possible mechanism to explain the observed higher octupole threshold needed during LHC operation</a:t>
            </a:r>
          </a:p>
          <a:p>
            <a:pPr marL="266700" indent="-266700" algn="l" defTabSz="821531">
              <a:spcBef>
                <a:spcPts val="200"/>
              </a:spcBef>
              <a:buSzPct val="75000"/>
              <a:buChar char="•"/>
              <a:defRPr sz="2100"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solidFill>
                  <a:schemeClr val="accent5"/>
                </a:solidFill>
              </a:rPr>
              <a:t>External sources of noise can compromise the beam stability, with latencies  of several minutes as shown by recent experimental studies in the LHC by X. Buffat et </a:t>
            </a:r>
            <a:r>
              <a:rPr i="1">
                <a:solidFill>
                  <a:schemeClr val="accent5"/>
                </a:solidFill>
              </a:rPr>
              <a:t>al</a:t>
            </a:r>
            <a:r>
              <a:rPr>
                <a:solidFill>
                  <a:schemeClr val="accent5"/>
                </a:solidFill>
              </a:rPr>
              <a:t>. </a:t>
            </a:r>
            <a:r>
              <a:t>[The impact of noise on beam stability, 8th HL-LHC collaboration meeting – CERN – 11.10.2018]</a:t>
            </a:r>
          </a:p>
        </p:txBody>
      </p:sp>
      <p:sp>
        <p:nvSpPr>
          <p:cNvPr id="354" name="Shape 354"/>
          <p:cNvSpPr/>
          <p:nvPr/>
        </p:nvSpPr>
        <p:spPr>
          <a:xfrm>
            <a:off x="648993" y="8220036"/>
            <a:ext cx="11706814" cy="931907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Maximize beam stability during the full operational cycle </a:t>
            </a:r>
          </a:p>
          <a:p>
            <a:pPr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Limitation in the strength of the  FCC Landau octupoles might be a problem in the presence of noise</a:t>
            </a:r>
          </a:p>
          <a:p>
            <a:pPr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→ </a:t>
            </a:r>
            <a:r>
              <a:rPr b="1"/>
              <a:t>collisions at 1.1 m β* ensure stability with margins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sldNum" sz="quarter" idx="4294967295"/>
          </p:nvPr>
        </p:nvSpPr>
        <p:spPr>
          <a:xfrm>
            <a:off x="6381699" y="9278588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subTitle" sz="quarter" idx="1"/>
          </p:nvPr>
        </p:nvSpPr>
        <p:spPr>
          <a:xfrm>
            <a:off x="1732137" y="143507"/>
            <a:ext cx="9540526" cy="1339987"/>
          </a:xfrm>
          <a:prstGeom prst="rect">
            <a:avLst/>
          </a:prstGeom>
        </p:spPr>
        <p:txBody>
          <a:bodyPr>
            <a:normAutofit fontScale="92500"/>
          </a:bodyPr>
          <a:lstStyle>
            <a:lvl1pPr>
              <a:defRPr sz="6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US" dirty="0" smtClean="0"/>
              <a:t>Nominal and PACMAN bunches</a:t>
            </a:r>
            <a:endParaRPr dirty="0"/>
          </a:p>
        </p:txBody>
      </p:sp>
      <p:grpSp>
        <p:nvGrpSpPr>
          <p:cNvPr id="146" name="Group 146"/>
          <p:cNvGrpSpPr/>
          <p:nvPr/>
        </p:nvGrpSpPr>
        <p:grpSpPr>
          <a:xfrm>
            <a:off x="641148" y="1759707"/>
            <a:ext cx="5756850" cy="2616706"/>
            <a:chOff x="29796" y="238270"/>
            <a:chExt cx="5756848" cy="2616704"/>
          </a:xfrm>
        </p:grpSpPr>
        <p:sp>
          <p:nvSpPr>
            <p:cNvPr id="144" name="Shape 144"/>
            <p:cNvSpPr/>
            <p:nvPr/>
          </p:nvSpPr>
          <p:spPr>
            <a:xfrm>
              <a:off x="29796" y="238270"/>
              <a:ext cx="5617932" cy="1655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71638" indent="-271638" algn="l">
                <a:spcBef>
                  <a:spcPts val="800"/>
                </a:spcBef>
                <a:buSzPct val="75000"/>
                <a:buChar char="•"/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b="1" dirty="0"/>
                <a:t>Nominal Bunches:</a:t>
              </a:r>
              <a:r>
                <a:rPr dirty="0"/>
                <a:t> bunches in the middle of a train →  see all LR interactions</a:t>
              </a:r>
            </a:p>
            <a:p>
              <a:pPr marL="271638" indent="-271638" algn="l">
                <a:spcBef>
                  <a:spcPts val="800"/>
                </a:spcBef>
                <a:buSzPct val="75000"/>
                <a:buChar char="•"/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b="1" dirty="0"/>
                <a:t>PACMAN bunches</a:t>
              </a:r>
              <a:r>
                <a:rPr dirty="0"/>
                <a:t>: located in the head or in the tails of the trains, see empty slots → see fewer long range interactions </a:t>
              </a:r>
            </a:p>
          </p:txBody>
        </p:sp>
        <p:sp>
          <p:nvSpPr>
            <p:cNvPr id="145" name="Shape 145"/>
            <p:cNvSpPr/>
            <p:nvPr/>
          </p:nvSpPr>
          <p:spPr>
            <a:xfrm>
              <a:off x="168712" y="2102114"/>
              <a:ext cx="5617932" cy="752860"/>
            </a:xfrm>
            <a:prstGeom prst="rect">
              <a:avLst/>
            </a:prstGeom>
            <a:solidFill>
              <a:srgbClr val="FFD479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Different beam-beam effects for the two families of bunches</a:t>
              </a:r>
            </a:p>
          </p:txBody>
        </p:sp>
      </p:grpSp>
      <p:sp>
        <p:nvSpPr>
          <p:cNvPr id="147" name="Shape 147"/>
          <p:cNvSpPr/>
          <p:nvPr/>
        </p:nvSpPr>
        <p:spPr>
          <a:xfrm>
            <a:off x="173260" y="7768024"/>
            <a:ext cx="7229408" cy="1703458"/>
          </a:xfrm>
          <a:prstGeom prst="rect">
            <a:avLst/>
          </a:prstGeom>
          <a:solidFill>
            <a:srgbClr val="76D6FF">
              <a:alpha val="41612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457200" indent="-457200" defTabSz="457200">
              <a:lnSpc>
                <a:spcPts val="2500"/>
              </a:lnSpc>
              <a:tabLst>
                <a:tab pos="139700" algn="l"/>
                <a:tab pos="4572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/>
            <a:r>
              <a:rPr lang="en-US" b="1" dirty="0"/>
              <a:t>B</a:t>
            </a:r>
            <a:r>
              <a:rPr lang="en-US" b="1" dirty="0" smtClean="0"/>
              <a:t>aseline no relevant PACMAN effects expected</a:t>
            </a:r>
          </a:p>
          <a:p>
            <a:pPr algn="l"/>
            <a:r>
              <a:rPr lang="en-US" dirty="0" smtClean="0"/>
              <a:t>Ultimate case differences in tune shift are expected 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dynamics is driven by Nominal bunches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optimizations of working point  needed also at bunch to bunch level</a:t>
            </a:r>
            <a:endParaRPr dirty="0"/>
          </a:p>
        </p:txBody>
      </p:sp>
      <p:pic>
        <p:nvPicPr>
          <p:cNvPr id="148" name="collision_scheme_plot.jpeg.001.jpeg"/>
          <p:cNvPicPr>
            <a:picLocks noChangeAspect="1"/>
          </p:cNvPicPr>
          <p:nvPr/>
        </p:nvPicPr>
        <p:blipFill>
          <a:blip r:embed="rId2">
            <a:extLst/>
          </a:blip>
          <a:srcRect l="4772" t="12367" r="3039" b="14222"/>
          <a:stretch>
            <a:fillRect/>
          </a:stretch>
        </p:blipFill>
        <p:spPr>
          <a:xfrm>
            <a:off x="1339326" y="4660517"/>
            <a:ext cx="4158367" cy="24835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Picture 148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10" name="pasted-image.pdf"/>
          <p:cNvPicPr>
            <a:picLocks noChangeAspect="1"/>
          </p:cNvPicPr>
          <p:nvPr/>
        </p:nvPicPr>
        <p:blipFill>
          <a:blip r:embed="rId4">
            <a:extLst/>
          </a:blip>
          <a:srcRect r="63889"/>
          <a:stretch>
            <a:fillRect/>
          </a:stretch>
        </p:blipFill>
        <p:spPr>
          <a:xfrm>
            <a:off x="7582046" y="1128313"/>
            <a:ext cx="5134502" cy="785182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76107766"/>
      </p:ext>
    </p:extLst>
  </p:cSld>
  <p:clrMapOvr>
    <a:masterClrMapping/>
  </p:clrMapOvr>
  <p:transition xmlns:p14="http://schemas.microsoft.com/office/powerpoint/2010/main"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290414" y="7838421"/>
            <a:ext cx="12423972" cy="1895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High luminosity experiments hosted in Interaction Point A and G →</a:t>
            </a:r>
            <a:r>
              <a:rPr b="1"/>
              <a:t> provide maximum luminosity together with good lifetimes</a:t>
            </a:r>
          </a:p>
          <a:p>
            <a:pPr algn="l"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Low luminosity experiments hosted in Interaction Point L and B → </a:t>
            </a:r>
            <a:r>
              <a:rPr b="1"/>
              <a:t>keep beam-beam effects in the shadow of the high luminosity IPs</a:t>
            </a:r>
          </a:p>
        </p:txBody>
      </p:sp>
      <p:sp>
        <p:nvSpPr>
          <p:cNvPr id="133" name="Shape 133"/>
          <p:cNvSpPr>
            <a:spLocks noGrp="1"/>
          </p:cNvSpPr>
          <p:nvPr>
            <p:ph type="sldNum" sz="quarter" idx="4294967295"/>
          </p:nvPr>
        </p:nvSpPr>
        <p:spPr>
          <a:xfrm>
            <a:off x="6381699" y="9278588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13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21831" y="2131268"/>
            <a:ext cx="4456081" cy="4636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pasted-image.pdf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8713586" y="6951329"/>
            <a:ext cx="3303648" cy="703359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>
            <a:spLocks noGrp="1"/>
          </p:cNvSpPr>
          <p:nvPr>
            <p:ph type="subTitle" sz="quarter" idx="1"/>
          </p:nvPr>
        </p:nvSpPr>
        <p:spPr>
          <a:xfrm>
            <a:off x="1732137" y="143507"/>
            <a:ext cx="9540526" cy="1339987"/>
          </a:xfrm>
          <a:prstGeom prst="rect">
            <a:avLst/>
          </a:prstGeom>
        </p:spPr>
        <p:txBody>
          <a:bodyPr/>
          <a:lstStyle>
            <a:lvl1pPr>
              <a:defRPr sz="6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Collider Parameters</a:t>
            </a:r>
          </a:p>
        </p:txBody>
      </p:sp>
      <p:grpSp>
        <p:nvGrpSpPr>
          <p:cNvPr id="139" name="Group 139"/>
          <p:cNvGrpSpPr/>
          <p:nvPr/>
        </p:nvGrpSpPr>
        <p:grpSpPr>
          <a:xfrm>
            <a:off x="498456" y="1791837"/>
            <a:ext cx="6495019" cy="5085318"/>
            <a:chOff x="25400" y="-1"/>
            <a:chExt cx="6495017" cy="5085317"/>
          </a:xfrm>
        </p:grpSpPr>
        <p:graphicFrame>
          <p:nvGraphicFramePr>
            <p:cNvPr id="137" name="Table 137"/>
            <p:cNvGraphicFramePr/>
            <p:nvPr/>
          </p:nvGraphicFramePr>
          <p:xfrm>
            <a:off x="25400" y="492997"/>
            <a:ext cx="6495017" cy="4592319"/>
          </p:xfrm>
          <a:graphic>
            <a:graphicData uri="http://schemas.openxmlformats.org/drawingml/2006/table">
              <a:tbl>
                <a:tblPr firstRow="1" bandRow="1">
                  <a:tableStyleId>{4C3C2611-4C71-4FC5-86AE-919BDF0F9419}</a:tableStyleId>
                </a:tblPr>
                <a:tblGrid>
                  <a:gridCol w="3743468"/>
                  <a:gridCol w="1377276"/>
                  <a:gridCol w="1374275"/>
                </a:tblGrid>
                <a:tr h="578076">
                  <a:tc>
                    <a:txBody>
                      <a:bodyPr/>
                      <a:lstStyle/>
                      <a:p>
                        <a:pPr defTabSz="914400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900" b="1">
                            <a:solidFill>
                              <a:srgbClr val="FFFFFF"/>
                            </a:solidFill>
                            <a:sym typeface="Helvetica"/>
                          </a:rPr>
                          <a:t>Parameter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T w="12700">
                        <a:solidFill>
                          <a:srgbClr val="3797C6"/>
                        </a:solidFill>
                        <a:miter lim="400000"/>
                      </a:lnT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900" b="1">
                            <a:solidFill>
                              <a:srgbClr val="FFFFF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FCC-hh Baseline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T w="12700">
                        <a:solidFill>
                          <a:srgbClr val="3797C6"/>
                        </a:solidFill>
                        <a:miter lim="400000"/>
                      </a:lnT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900" b="1">
                            <a:solidFill>
                              <a:srgbClr val="FFFFF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FCC-hh Ultimate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T w="12700">
                        <a:solidFill>
                          <a:srgbClr val="3797C6"/>
                        </a:solidFill>
                        <a:miter lim="400000"/>
                      </a:lnT>
                    </a:tcPr>
                  </a:tc>
                </a:tr>
                <a:tr h="372025">
                  <a:tc>
                    <a:txBody>
                      <a:bodyPr/>
                      <a:lstStyle/>
                      <a:p>
                        <a:pPr algn="l" defTabSz="914400">
                          <a:defRPr sz="1700" b="1"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r>
                          <a:t>Peak Luminosity [10</a:t>
                        </a:r>
                        <a:r>
                          <a:rPr baseline="31999"/>
                          <a:t>34 </a:t>
                        </a:r>
                        <a:r>
                          <a:t>cm</a:t>
                        </a:r>
                        <a:r>
                          <a:rPr baseline="31999"/>
                          <a:t> -2 </a:t>
                        </a:r>
                        <a:r>
                          <a:t>s</a:t>
                        </a:r>
                        <a:r>
                          <a:rPr baseline="31999"/>
                          <a:t>-1</a:t>
                        </a:r>
                        <a:r>
                          <a:t>]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5.0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&lt; 30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</a:tr>
                <a:tr h="364898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1700" b="1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Bunch distance [ns]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 gridSpan="2"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25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</a:tr>
                <a:tr h="364898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1700" b="1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Number of bunches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B w="12700">
                        <a:solidFill>
                          <a:srgbClr val="3797C6"/>
                        </a:solidFill>
                        <a:miter lim="400000"/>
                      </a:lnB>
                    </a:tcPr>
                  </a:tc>
                  <a:tc gridSpan="2"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10400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B w="12700">
                        <a:solidFill>
                          <a:srgbClr val="3797C6"/>
                        </a:solidFill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</a:tr>
                <a:tr h="389458">
                  <a:tc>
                    <a:txBody>
                      <a:bodyPr/>
                      <a:lstStyle/>
                      <a:p>
                        <a:pPr algn="l" defTabSz="914400">
                          <a:defRPr sz="1700" b="1"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r>
                          <a:t>Bunch population [10</a:t>
                        </a:r>
                        <a:r>
                          <a:rPr baseline="31999"/>
                          <a:t>11</a:t>
                        </a:r>
                        <a:r>
                          <a:t> p/bunch]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T w="12700">
                        <a:solidFill>
                          <a:srgbClr val="3797C6"/>
                        </a:solidFill>
                        <a:miter lim="400000"/>
                      </a:lnT>
                    </a:tcPr>
                  </a:tc>
                  <a:tc gridSpan="2"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1.0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T w="12700">
                        <a:solidFill>
                          <a:srgbClr val="3797C6"/>
                        </a:solidFill>
                        <a:miter lim="400000"/>
                      </a:lnT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</a:tr>
                <a:tr h="389458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1700" b="1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Transverse Norm. Emittance [μm] 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 gridSpan="2"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2.2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</a:tr>
                <a:tr h="389458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1700" b="1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RMS bunch length [cm]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 gridSpan="2"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8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</a:tr>
                <a:tr h="389458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1700" b="1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RMS IP beam size [μm] 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6.8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3.5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</a:tr>
                <a:tr h="389458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1700" b="1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IP beta functions  [m]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1.1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0.3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</a:tcPr>
                  </a:tc>
                </a:tr>
                <a:tr h="389458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1700" b="1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Maximum Total BB tune shift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B w="12700">
                        <a:solidFill>
                          <a:srgbClr val="3797C6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0.011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B w="12700">
                        <a:solidFill>
                          <a:srgbClr val="3797C6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0.03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B w="12700">
                        <a:solidFill>
                          <a:srgbClr val="3797C6"/>
                        </a:solidFill>
                        <a:miter lim="400000"/>
                      </a:lnB>
                    </a:tcPr>
                  </a:tc>
                </a:tr>
                <a:tr h="389458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1700" b="1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Full crossing angle [μrad]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T w="12700">
                        <a:solidFill>
                          <a:srgbClr val="3797C6"/>
                        </a:solidFill>
                        <a:miter lim="400000"/>
                      </a:lnT>
                      <a:lnB w="12700">
                        <a:solidFill>
                          <a:srgbClr val="3797C6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 dirty="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104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T w="12700">
                        <a:solidFill>
                          <a:srgbClr val="3797C6"/>
                        </a:solidFill>
                        <a:miter lim="400000"/>
                      </a:lnT>
                      <a:lnB w="12700">
                        <a:solidFill>
                          <a:srgbClr val="3797C6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1900" dirty="0"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200</a:t>
                        </a:r>
                      </a:p>
                    </a:txBody>
                    <a:tcPr marL="50800" marR="50800" marT="50800" marB="50800" anchor="ctr" horzOverflow="overflow">
                      <a:lnL w="12700">
                        <a:solidFill>
                          <a:srgbClr val="3797C6"/>
                        </a:solidFill>
                        <a:miter lim="400000"/>
                      </a:lnL>
                      <a:lnR w="12700">
                        <a:solidFill>
                          <a:srgbClr val="3797C6"/>
                        </a:solidFill>
                        <a:miter lim="400000"/>
                      </a:lnR>
                      <a:lnT w="12700">
                        <a:solidFill>
                          <a:srgbClr val="3797C6"/>
                        </a:solidFill>
                        <a:miter lim="400000"/>
                      </a:lnT>
                      <a:lnB w="12700">
                        <a:solidFill>
                          <a:srgbClr val="3797C6"/>
                        </a:solidFill>
                        <a:miter lim="400000"/>
                      </a:lnB>
                    </a:tcPr>
                  </a:tc>
                </a:tr>
              </a:tbl>
            </a:graphicData>
          </a:graphic>
        </p:graphicFrame>
        <p:sp>
          <p:nvSpPr>
            <p:cNvPr id="138" name="Shape 138"/>
            <p:cNvSpPr/>
            <p:nvPr/>
          </p:nvSpPr>
          <p:spPr>
            <a:xfrm>
              <a:off x="2558606" y="-1"/>
              <a:ext cx="1428608" cy="457201"/>
            </a:xfrm>
            <a:prstGeom prst="rect">
              <a:avLst/>
            </a:prstGeom>
            <a:solidFill>
              <a:schemeClr val="accent1">
                <a:satOff val="-3355"/>
                <a:lumOff val="26614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3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FCC CDR</a:t>
              </a:r>
            </a:p>
          </p:txBody>
        </p:sp>
      </p:grpSp>
      <p:pic>
        <p:nvPicPr>
          <p:cNvPr id="140" name="Picture 139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sp>
        <p:nvSpPr>
          <p:cNvPr id="278" name="Shape 278"/>
          <p:cNvSpPr/>
          <p:nvPr/>
        </p:nvSpPr>
        <p:spPr>
          <a:xfrm>
            <a:off x="1083304" y="168790"/>
            <a:ext cx="10838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Alternative solutions: flat optics</a:t>
            </a:r>
          </a:p>
        </p:txBody>
      </p:sp>
      <p:pic>
        <p:nvPicPr>
          <p:cNvPr id="279" name="Picture 278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282" name="Shape 282"/>
          <p:cNvSpPr/>
          <p:nvPr/>
        </p:nvSpPr>
        <p:spPr>
          <a:xfrm>
            <a:off x="1642731" y="1499512"/>
            <a:ext cx="997211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8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Flat optics is the natural back up solution in case crab cavities do not perform as expected</a:t>
            </a:r>
          </a:p>
        </p:txBody>
      </p:sp>
      <p:sp>
        <p:nvSpPr>
          <p:cNvPr id="283" name="Shape 283"/>
          <p:cNvSpPr/>
          <p:nvPr/>
        </p:nvSpPr>
        <p:spPr>
          <a:xfrm>
            <a:off x="1083304" y="1975468"/>
            <a:ext cx="10838192" cy="970422"/>
          </a:xfrm>
          <a:prstGeom prst="rect">
            <a:avLst/>
          </a:prstGeom>
          <a:solidFill>
            <a:srgbClr val="FCDEC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300"/>
              </a:spcBef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t>Beam-Beam long-range and head-on behave differently:</a:t>
            </a:r>
          </a:p>
          <a:p>
            <a:pPr marL="222250" indent="-222250" algn="l" defTabSz="457200">
              <a:spcBef>
                <a:spcPts val="300"/>
              </a:spcBef>
              <a:buSzPct val="75000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t>Due to trains and broken passive compensation tune shifts (for H-V crossing schemes)</a:t>
            </a:r>
          </a:p>
          <a:p>
            <a:pPr marL="222250" indent="-222250" algn="l" defTabSz="457200">
              <a:spcBef>
                <a:spcPts val="300"/>
              </a:spcBef>
              <a:buSzPct val="75000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t>Head-on beam-beam creates larger detuning with amplitude</a:t>
            </a:r>
          </a:p>
        </p:txBody>
      </p:sp>
      <p:sp>
        <p:nvSpPr>
          <p:cNvPr id="284" name="Shape 284"/>
          <p:cNvSpPr/>
          <p:nvPr/>
        </p:nvSpPr>
        <p:spPr>
          <a:xfrm>
            <a:off x="771026" y="4870771"/>
            <a:ext cx="3161035" cy="841256"/>
          </a:xfrm>
          <a:prstGeom prst="rect">
            <a:avLst/>
          </a:prstGeom>
          <a:solidFill>
            <a:srgbClr val="CDDCA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 smtClean="0"/>
              <a:t>Extra beam-beam separation scaling with betas ratio for optics</a:t>
            </a:r>
            <a:endParaRPr dirty="0"/>
          </a:p>
        </p:txBody>
      </p:sp>
      <p:sp>
        <p:nvSpPr>
          <p:cNvPr id="286" name="Shape 286"/>
          <p:cNvSpPr/>
          <p:nvPr/>
        </p:nvSpPr>
        <p:spPr>
          <a:xfrm>
            <a:off x="605163" y="7232223"/>
            <a:ext cx="12047254" cy="1795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buSzPct val="100000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Study case beta ratio of 4 and H-V crossing scheme</a:t>
            </a:r>
          </a:p>
          <a:p>
            <a:pPr marL="444500" indent="-228600" algn="l"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Flat optics will need the </a:t>
            </a:r>
            <a:r>
              <a:rPr b="1" dirty="0"/>
              <a:t>43 %</a:t>
            </a:r>
            <a:r>
              <a:rPr dirty="0"/>
              <a:t> more separation for round</a:t>
            </a:r>
          </a:p>
          <a:p>
            <a:pPr marL="444500" indent="-228600" algn="l"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Correcting for tune shift reduces the needs but still need 26%</a:t>
            </a:r>
            <a:r>
              <a:rPr dirty="0"/>
              <a:t> larger separation</a:t>
            </a:r>
          </a:p>
          <a:p>
            <a:pPr marL="444500" indent="-228600" algn="l">
              <a:buSzPct val="100000"/>
              <a:buChar char="•"/>
              <a:defRPr sz="22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Larger aspect ratios of betas make things </a:t>
            </a:r>
            <a:r>
              <a:rPr dirty="0" smtClean="0"/>
              <a:t>worse</a:t>
            </a:r>
            <a:endParaRPr lang="en-US" dirty="0" smtClean="0"/>
          </a:p>
          <a:p>
            <a:pPr marL="444500" indent="-228600" algn="l">
              <a:buSzPct val="100000"/>
              <a:buChar char="•"/>
              <a:defRPr sz="22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 smtClean="0"/>
              <a:t>Need a special operation mode </a:t>
            </a:r>
            <a:endParaRPr dirty="0"/>
          </a:p>
        </p:txBody>
      </p:sp>
      <p:sp>
        <p:nvSpPr>
          <p:cNvPr id="12" name="TextBox 11"/>
          <p:cNvSpPr txBox="1"/>
          <p:nvPr/>
        </p:nvSpPr>
        <p:spPr>
          <a:xfrm>
            <a:off x="9695281" y="1222991"/>
            <a:ext cx="3374522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cs typeface="Arial Black"/>
                <a:sym typeface="Helvetica Light"/>
              </a:rPr>
              <a:t>See tal</a:t>
            </a:r>
            <a:r>
              <a:rPr lang="en-US" sz="1600" b="1" dirty="0" smtClean="0">
                <a:latin typeface="Arial Black"/>
                <a:cs typeface="Arial Black"/>
              </a:rPr>
              <a:t>k L. Van </a:t>
            </a:r>
            <a:r>
              <a:rPr lang="en-US" sz="1600" b="1" dirty="0" err="1" smtClean="0">
                <a:latin typeface="Arial Black"/>
                <a:cs typeface="Arial Black"/>
              </a:rPr>
              <a:t>Riesen-Haupt</a:t>
            </a:r>
            <a:r>
              <a:rPr lang="en-US" sz="1800" b="1" dirty="0" smtClean="0">
                <a:latin typeface="Arial Black"/>
                <a:cs typeface="Arial Black"/>
              </a:rPr>
              <a:t> 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Black"/>
              <a:ea typeface="+mn-ea"/>
              <a:cs typeface="Arial Black"/>
              <a:sym typeface="Helvetica Light"/>
            </a:endParaRPr>
          </a:p>
        </p:txBody>
      </p:sp>
      <p:pic>
        <p:nvPicPr>
          <p:cNvPr id="13" name="Picture 12" descr="Figure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790" y="2945890"/>
            <a:ext cx="5960443" cy="447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9249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CollideAndSqueeze.pdf"/>
          <p:cNvPicPr>
            <a:picLocks noChangeAspect="1"/>
          </p:cNvPicPr>
          <p:nvPr/>
        </p:nvPicPr>
        <p:blipFill>
          <a:blip r:embed="rId2">
            <a:extLst/>
          </a:blip>
          <a:srcRect t="10416" b="6573"/>
          <a:stretch>
            <a:fillRect/>
          </a:stretch>
        </p:blipFill>
        <p:spPr>
          <a:xfrm>
            <a:off x="26311" y="1552376"/>
            <a:ext cx="6502401" cy="8096491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Shape 228"/>
          <p:cNvSpPr>
            <a:spLocks noGrp="1"/>
          </p:cNvSpPr>
          <p:nvPr>
            <p:ph type="subTitle" sz="quarter" idx="1"/>
          </p:nvPr>
        </p:nvSpPr>
        <p:spPr>
          <a:xfrm>
            <a:off x="1" y="202486"/>
            <a:ext cx="13212064" cy="1495423"/>
          </a:xfrm>
          <a:prstGeom prst="rect">
            <a:avLst/>
          </a:prstGeom>
        </p:spPr>
        <p:txBody>
          <a:bodyPr/>
          <a:lstStyle>
            <a:lvl1pPr defTabSz="397256">
              <a:defRPr sz="4488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Evolution of beam parameters: beam-beam </a:t>
            </a:r>
            <a:r>
              <a:rPr lang="en-US" dirty="0" smtClean="0"/>
              <a:t>effects</a:t>
            </a:r>
            <a:endParaRPr dirty="0"/>
          </a:p>
        </p:txBody>
      </p:sp>
      <p:pic>
        <p:nvPicPr>
          <p:cNvPr id="229" name="Picture 228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230" name="Shape 230"/>
          <p:cNvSpPr>
            <a:spLocks noGrp="1"/>
          </p:cNvSpPr>
          <p:nvPr>
            <p:ph type="sldNum" sz="quarter" idx="4294967295"/>
          </p:nvPr>
        </p:nvSpPr>
        <p:spPr>
          <a:xfrm>
            <a:off x="6318148" y="927858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31" name="Shape 231"/>
          <p:cNvSpPr/>
          <p:nvPr/>
        </p:nvSpPr>
        <p:spPr>
          <a:xfrm>
            <a:off x="6068858" y="8414433"/>
            <a:ext cx="6774596" cy="718145"/>
          </a:xfrm>
          <a:prstGeom prst="rect">
            <a:avLst/>
          </a:prstGeom>
          <a:solidFill>
            <a:srgbClr val="FCDEC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2" defTabSz="457200"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000" dirty="0" smtClean="0"/>
              <a:t>E</a:t>
            </a:r>
            <a:r>
              <a:rPr sz="2000" dirty="0" smtClean="0"/>
              <a:t>xplore limitations </a:t>
            </a:r>
            <a:r>
              <a:rPr sz="2000" dirty="0"/>
              <a:t>for the different beam-beam </a:t>
            </a:r>
            <a:r>
              <a:rPr lang="en-US" sz="2000" dirty="0" smtClean="0"/>
              <a:t>cases</a:t>
            </a:r>
          </a:p>
          <a:p>
            <a:pPr lvl="2" defTabSz="457200"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000" dirty="0" smtClean="0"/>
              <a:t>Propose a robust baseline and explore limits of ultimate</a:t>
            </a:r>
            <a:endParaRPr sz="2000" dirty="0"/>
          </a:p>
        </p:txBody>
      </p:sp>
      <p:sp>
        <p:nvSpPr>
          <p:cNvPr id="232" name="Shape 232"/>
          <p:cNvSpPr/>
          <p:nvPr/>
        </p:nvSpPr>
        <p:spPr>
          <a:xfrm>
            <a:off x="720524" y="6988612"/>
            <a:ext cx="241403" cy="246070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3" name="Shape 233"/>
          <p:cNvSpPr/>
          <p:nvPr/>
        </p:nvSpPr>
        <p:spPr>
          <a:xfrm>
            <a:off x="2999531" y="6300794"/>
            <a:ext cx="241403" cy="246070"/>
          </a:xfrm>
          <a:prstGeom prst="ellipse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38" name="Group 238"/>
          <p:cNvGrpSpPr/>
          <p:nvPr/>
        </p:nvGrpSpPr>
        <p:grpSpPr>
          <a:xfrm>
            <a:off x="6230204" y="5509787"/>
            <a:ext cx="6502401" cy="2882902"/>
            <a:chOff x="0" y="579847"/>
            <a:chExt cx="6502400" cy="2882901"/>
          </a:xfrm>
        </p:grpSpPr>
        <p:sp>
          <p:nvSpPr>
            <p:cNvPr id="234" name="Shape 234"/>
            <p:cNvSpPr/>
            <p:nvPr/>
          </p:nvSpPr>
          <p:spPr>
            <a:xfrm>
              <a:off x="0" y="579847"/>
              <a:ext cx="6502400" cy="288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342900" indent="-342900" defTabSz="457200">
                <a:spcBef>
                  <a:spcPts val="600"/>
                </a:spcBef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Due to strong radiation damping (emittance reduction) the </a:t>
              </a:r>
              <a:r>
                <a:rPr b="1" dirty="0"/>
                <a:t>beam-beam tune changes over the fill:</a:t>
              </a:r>
            </a:p>
            <a:p>
              <a:pPr marL="342900" indent="-342900" algn="l" defTabSz="457200">
                <a:spcBef>
                  <a:spcPts val="600"/>
                </a:spcBef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endParaRPr b="1" dirty="0"/>
            </a:p>
            <a:p>
              <a:pPr marL="388055" indent="-388055" algn="l" defTabSz="457200">
                <a:spcBef>
                  <a:spcPts val="600"/>
                </a:spcBef>
                <a:buSzPct val="100000"/>
                <a:buAutoNum type="arabicPeriod"/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ΔQ</a:t>
              </a:r>
              <a:r>
                <a:rPr baseline="-5999" dirty="0"/>
                <a:t>TOT </a:t>
              </a:r>
              <a:r>
                <a:rPr dirty="0"/>
                <a:t>=</a:t>
              </a:r>
              <a:r>
                <a:rPr baseline="-5999" dirty="0"/>
                <a:t> </a:t>
              </a:r>
              <a:r>
                <a:rPr dirty="0"/>
                <a:t>0.011 at the beginning of the fill </a:t>
              </a:r>
            </a:p>
            <a:p>
              <a:pPr marL="388055" indent="-388055" algn="l" defTabSz="457200">
                <a:spcBef>
                  <a:spcPts val="600"/>
                </a:spcBef>
                <a:buSzPct val="100000"/>
                <a:buAutoNum type="arabicPeriod"/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ΔQ</a:t>
              </a:r>
              <a:r>
                <a:rPr baseline="-5999" dirty="0"/>
                <a:t>TOT </a:t>
              </a:r>
              <a:r>
                <a:rPr dirty="0"/>
                <a:t>=</a:t>
              </a:r>
              <a:r>
                <a:rPr baseline="-5999" dirty="0"/>
                <a:t> </a:t>
              </a:r>
              <a:r>
                <a:rPr dirty="0"/>
                <a:t>0.016 at the END of the Collide&amp;Squeeze</a:t>
              </a:r>
            </a:p>
            <a:p>
              <a:pPr marL="388055" indent="-388055" algn="l" defTabSz="457200">
                <a:spcBef>
                  <a:spcPts val="600"/>
                </a:spcBef>
                <a:buSzPct val="100000"/>
                <a:buAutoNum type="arabicPeriod"/>
                <a:defRPr sz="2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ΔQ</a:t>
              </a:r>
              <a:r>
                <a:rPr baseline="-5999" dirty="0"/>
                <a:t>TOT </a:t>
              </a:r>
              <a:r>
                <a:rPr dirty="0"/>
                <a:t>=</a:t>
              </a:r>
              <a:r>
                <a:rPr baseline="-5999" dirty="0"/>
                <a:t> </a:t>
              </a:r>
              <a:r>
                <a:rPr dirty="0"/>
                <a:t>0.03 after two hours (maximum value)</a:t>
              </a:r>
            </a:p>
          </p:txBody>
        </p:sp>
        <p:sp>
          <p:nvSpPr>
            <p:cNvPr id="235" name="Shape 235"/>
            <p:cNvSpPr/>
            <p:nvPr/>
          </p:nvSpPr>
          <p:spPr>
            <a:xfrm>
              <a:off x="28350" y="2076848"/>
              <a:ext cx="241403" cy="246070"/>
            </a:xfrm>
            <a:prstGeom prst="ellipse">
              <a:avLst/>
            </a:prstGeom>
            <a:solidFill>
              <a:schemeClr val="accent1">
                <a:satOff val="-3355"/>
                <a:lumOff val="2661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>
              <a:off x="28350" y="2904059"/>
              <a:ext cx="241403" cy="246069"/>
            </a:xfrm>
            <a:prstGeom prst="ellipse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28350" y="2490453"/>
              <a:ext cx="241403" cy="246070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39" name="Shape 239"/>
          <p:cNvSpPr/>
          <p:nvPr/>
        </p:nvSpPr>
        <p:spPr>
          <a:xfrm>
            <a:off x="1262820" y="6751003"/>
            <a:ext cx="241403" cy="246070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7" name="collision_scheme_plot.jpeg.001.jpeg"/>
          <p:cNvPicPr>
            <a:picLocks noChangeAspect="1"/>
          </p:cNvPicPr>
          <p:nvPr/>
        </p:nvPicPr>
        <p:blipFill>
          <a:blip r:embed="rId4">
            <a:extLst/>
          </a:blip>
          <a:srcRect l="4772" t="12367" r="3039" b="14222"/>
          <a:stretch>
            <a:fillRect/>
          </a:stretch>
        </p:blipFill>
        <p:spPr>
          <a:xfrm>
            <a:off x="7302796" y="1433339"/>
            <a:ext cx="4204233" cy="2510923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47"/>
          <p:cNvSpPr/>
          <p:nvPr/>
        </p:nvSpPr>
        <p:spPr>
          <a:xfrm>
            <a:off x="6230204" y="4014148"/>
            <a:ext cx="6613249" cy="1382857"/>
          </a:xfrm>
          <a:prstGeom prst="rect">
            <a:avLst/>
          </a:prstGeom>
          <a:solidFill>
            <a:srgbClr val="76D6FF">
              <a:alpha val="41612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457200" indent="-457200" defTabSz="457200">
              <a:lnSpc>
                <a:spcPts val="2500"/>
              </a:lnSpc>
              <a:tabLst>
                <a:tab pos="139700" algn="l"/>
                <a:tab pos="4572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An alternating </a:t>
            </a:r>
            <a:r>
              <a:rPr lang="en-US" dirty="0" smtClean="0"/>
              <a:t>(Horizontal and Vertical) </a:t>
            </a:r>
            <a:r>
              <a:rPr dirty="0" smtClean="0"/>
              <a:t>crossing </a:t>
            </a:r>
            <a:r>
              <a:rPr dirty="0"/>
              <a:t>scheme is chosen for IPA &amp; G in order to passively compensate for tune and chromaticity shifts for the PACMAN bunches </a:t>
            </a:r>
          </a:p>
        </p:txBody>
      </p:sp>
    </p:spTree>
    <p:extLst>
      <p:ext uri="{BB962C8B-B14F-4D97-AF65-F5344CB8AC3E}">
        <p14:creationId xmlns:p14="http://schemas.microsoft.com/office/powerpoint/2010/main" val="269499932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subTitle" sz="quarter" idx="1"/>
          </p:nvPr>
        </p:nvSpPr>
        <p:spPr>
          <a:xfrm>
            <a:off x="0" y="143507"/>
            <a:ext cx="13004800" cy="1339987"/>
          </a:xfrm>
          <a:prstGeom prst="rect">
            <a:avLst/>
          </a:prstGeom>
        </p:spPr>
        <p:txBody>
          <a:bodyPr>
            <a:normAutofit/>
          </a:bodyPr>
          <a:lstStyle>
            <a:lvl1pPr defTabSz="473201">
              <a:defRPr sz="486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US" sz="4000" dirty="0" smtClean="0"/>
              <a:t>IR design : </a:t>
            </a:r>
            <a:r>
              <a:rPr sz="4000" dirty="0" smtClean="0"/>
              <a:t>Crossing </a:t>
            </a:r>
            <a:r>
              <a:rPr lang="en-US" sz="4000" dirty="0" smtClean="0"/>
              <a:t>schemes</a:t>
            </a:r>
            <a:r>
              <a:rPr sz="4000" dirty="0" smtClean="0"/>
              <a:t> </a:t>
            </a:r>
            <a:r>
              <a:rPr sz="4000" dirty="0"/>
              <a:t>and </a:t>
            </a:r>
            <a:r>
              <a:rPr lang="en-US" sz="4000" dirty="0" smtClean="0"/>
              <a:t>long term particle stability</a:t>
            </a:r>
            <a:endParaRPr sz="4000" dirty="0"/>
          </a:p>
        </p:txBody>
      </p:sp>
      <p:pic>
        <p:nvPicPr>
          <p:cNvPr id="153" name="Picture 152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57" name="Shape 157"/>
          <p:cNvSpPr>
            <a:spLocks noGrp="1"/>
          </p:cNvSpPr>
          <p:nvPr>
            <p:ph type="sldNum" sz="quarter" idx="4294967295"/>
          </p:nvPr>
        </p:nvSpPr>
        <p:spPr>
          <a:xfrm>
            <a:off x="6381699" y="9278588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grpSp>
        <p:nvGrpSpPr>
          <p:cNvPr id="164" name="Group 164"/>
          <p:cNvGrpSpPr/>
          <p:nvPr/>
        </p:nvGrpSpPr>
        <p:grpSpPr>
          <a:xfrm>
            <a:off x="6510309" y="1619205"/>
            <a:ext cx="5978227" cy="4964768"/>
            <a:chOff x="0" y="0"/>
            <a:chExt cx="5978226" cy="4964766"/>
          </a:xfrm>
        </p:grpSpPr>
        <p:grpSp>
          <p:nvGrpSpPr>
            <p:cNvPr id="160" name="Group 160"/>
            <p:cNvGrpSpPr/>
            <p:nvPr/>
          </p:nvGrpSpPr>
          <p:grpSpPr>
            <a:xfrm>
              <a:off x="0" y="0"/>
              <a:ext cx="5978227" cy="4964767"/>
              <a:chOff x="-14755" y="34302"/>
              <a:chExt cx="5978226" cy="4964766"/>
            </a:xfrm>
          </p:grpSpPr>
          <p:pic>
            <p:nvPicPr>
              <p:cNvPr id="158" name="FCC_sep_CDR_and_emit1p5.pd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6488" t="6077" r="6488" b="2969"/>
              <a:stretch>
                <a:fillRect/>
              </a:stretch>
            </p:blipFill>
            <p:spPr>
              <a:xfrm>
                <a:off x="-14756" y="34302"/>
                <a:ext cx="5978227" cy="496476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59" name="Shape 159"/>
              <p:cNvSpPr/>
              <p:nvPr/>
            </p:nvSpPr>
            <p:spPr>
              <a:xfrm>
                <a:off x="411553" y="3842259"/>
                <a:ext cx="5364965" cy="1"/>
              </a:xfrm>
              <a:prstGeom prst="line">
                <a:avLst/>
              </a:prstGeom>
              <a:noFill/>
              <a:ln w="50800" cap="flat">
                <a:solidFill>
                  <a:schemeClr val="accent2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</p:grpSp>
        <p:sp>
          <p:nvSpPr>
            <p:cNvPr id="161" name="Shape 161"/>
            <p:cNvSpPr/>
            <p:nvPr/>
          </p:nvSpPr>
          <p:spPr>
            <a:xfrm>
              <a:off x="4314490" y="1799015"/>
              <a:ext cx="1394791" cy="4846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 b="1">
                  <a:solidFill>
                    <a:schemeClr val="accent5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Baseline</a:t>
              </a:r>
            </a:p>
          </p:txBody>
        </p:sp>
        <p:sp>
          <p:nvSpPr>
            <p:cNvPr id="162" name="Shape 162"/>
            <p:cNvSpPr/>
            <p:nvPr/>
          </p:nvSpPr>
          <p:spPr>
            <a:xfrm>
              <a:off x="3976804" y="3829455"/>
              <a:ext cx="1236553" cy="4442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100" b="1">
                  <a:solidFill>
                    <a:srgbClr val="0433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Ultimate</a:t>
              </a:r>
            </a:p>
          </p:txBody>
        </p:sp>
        <p:sp>
          <p:nvSpPr>
            <p:cNvPr id="163" name="Shape 163"/>
            <p:cNvSpPr/>
            <p:nvPr/>
          </p:nvSpPr>
          <p:spPr>
            <a:xfrm>
              <a:off x="2156759" y="2598655"/>
              <a:ext cx="2082841" cy="1063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700" b="1">
                  <a:solidFill>
                    <a:srgbClr val="00BFB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End of Collide &amp; squeeze</a:t>
              </a:r>
            </a:p>
          </p:txBody>
        </p:sp>
      </p:grpSp>
      <p:sp>
        <p:nvSpPr>
          <p:cNvPr id="166" name="Shape 166"/>
          <p:cNvSpPr/>
          <p:nvPr/>
        </p:nvSpPr>
        <p:spPr>
          <a:xfrm>
            <a:off x="1651384" y="7137655"/>
            <a:ext cx="3075876" cy="1003301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rPr sz="2400" b="1" dirty="0">
                <a:latin typeface="Arial"/>
                <a:ea typeface="Arial"/>
                <a:cs typeface="Arial"/>
                <a:sym typeface="Arial"/>
              </a:rPr>
              <a:t>Tot. crossing angle of 200 μrad </a:t>
            </a:r>
            <a:r>
              <a:rPr dirty="0"/>
              <a:t> </a:t>
            </a:r>
          </a:p>
        </p:txBody>
      </p:sp>
      <p:sp>
        <p:nvSpPr>
          <p:cNvPr id="167" name="Shape 167"/>
          <p:cNvSpPr/>
          <p:nvPr/>
        </p:nvSpPr>
        <p:spPr>
          <a:xfrm>
            <a:off x="5794893" y="6525355"/>
            <a:ext cx="6897186" cy="1913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 dirty="0">
                <a:solidFill>
                  <a:schemeClr val="accent5"/>
                </a:solidFill>
              </a:rPr>
              <a:t>Baseline: </a:t>
            </a:r>
            <a:r>
              <a:rPr sz="2200" b="0" dirty="0">
                <a:solidFill>
                  <a:srgbClr val="000000"/>
                </a:solidFill>
              </a:rPr>
              <a:t>LR</a:t>
            </a:r>
            <a:r>
              <a:rPr sz="2200" b="0" baseline="-5999" dirty="0">
                <a:solidFill>
                  <a:srgbClr val="000000"/>
                </a:solidFill>
              </a:rPr>
              <a:t>sep </a:t>
            </a:r>
            <a:r>
              <a:rPr sz="2200" b="0" dirty="0">
                <a:solidFill>
                  <a:srgbClr val="000000"/>
                </a:solidFill>
              </a:rPr>
              <a:t>= 30 σ → </a:t>
            </a:r>
            <a:r>
              <a:rPr sz="2200" dirty="0">
                <a:solidFill>
                  <a:srgbClr val="000000"/>
                </a:solidFill>
              </a:rPr>
              <a:t>DA &gt; 13 σ</a:t>
            </a:r>
            <a:r>
              <a:rPr dirty="0"/>
              <a:t> </a:t>
            </a:r>
            <a:r>
              <a:rPr lang="en-US" dirty="0" smtClean="0"/>
              <a:t>b*</a:t>
            </a:r>
            <a:endParaRPr sz="2200" dirty="0">
              <a:solidFill>
                <a:srgbClr val="000000"/>
              </a:solidFill>
            </a:endParaRPr>
          </a:p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 dirty="0">
                <a:solidFill>
                  <a:srgbClr val="0433FF"/>
                </a:solidFill>
              </a:rPr>
              <a:t>Ultimate</a:t>
            </a:r>
            <a:r>
              <a:rPr sz="2200" dirty="0"/>
              <a:t>: </a:t>
            </a:r>
            <a:r>
              <a:rPr sz="2200" b="0" dirty="0">
                <a:solidFill>
                  <a:srgbClr val="000000"/>
                </a:solidFill>
              </a:rPr>
              <a:t>LR</a:t>
            </a:r>
            <a:r>
              <a:rPr sz="2200" b="0" baseline="-5999" dirty="0">
                <a:solidFill>
                  <a:srgbClr val="000000"/>
                </a:solidFill>
              </a:rPr>
              <a:t>sep </a:t>
            </a:r>
            <a:r>
              <a:rPr sz="2200" b="0" dirty="0">
                <a:solidFill>
                  <a:srgbClr val="000000"/>
                </a:solidFill>
              </a:rPr>
              <a:t>= 17 σ → </a:t>
            </a:r>
            <a:r>
              <a:rPr sz="2200" dirty="0">
                <a:solidFill>
                  <a:srgbClr val="000000"/>
                </a:solidFill>
              </a:rPr>
              <a:t>DA = 7.2 σ = baseline with reduced crossing angle ~ 104 μrad </a:t>
            </a:r>
            <a:r>
              <a:rPr sz="2200" dirty="0"/>
              <a:t>(green points)</a:t>
            </a:r>
            <a:endParaRPr sz="2200" dirty="0">
              <a:solidFill>
                <a:srgbClr val="000000"/>
              </a:solidFill>
            </a:endParaRPr>
          </a:p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 dirty="0">
                <a:solidFill>
                  <a:srgbClr val="00BFBF"/>
                </a:solidFill>
              </a:rPr>
              <a:t>End of Collide&amp;Squeeze: </a:t>
            </a:r>
            <a:r>
              <a:rPr sz="2200" b="0" dirty="0">
                <a:solidFill>
                  <a:srgbClr val="000000"/>
                </a:solidFill>
              </a:rPr>
              <a:t>LR</a:t>
            </a:r>
            <a:r>
              <a:rPr sz="2200" b="0" baseline="-5999" dirty="0">
                <a:solidFill>
                  <a:srgbClr val="000000"/>
                </a:solidFill>
              </a:rPr>
              <a:t>sep </a:t>
            </a:r>
            <a:r>
              <a:rPr sz="2200" b="0" dirty="0">
                <a:solidFill>
                  <a:srgbClr val="000000"/>
                </a:solidFill>
              </a:rPr>
              <a:t>= 20 σ → </a:t>
            </a:r>
            <a:r>
              <a:rPr sz="2200" dirty="0">
                <a:solidFill>
                  <a:srgbClr val="000000"/>
                </a:solidFill>
              </a:rPr>
              <a:t>DA ~ 8.5 σ</a:t>
            </a:r>
            <a:r>
              <a:rPr dirty="0"/>
              <a:t> </a:t>
            </a:r>
          </a:p>
        </p:txBody>
      </p:sp>
      <p:sp>
        <p:nvSpPr>
          <p:cNvPr id="168" name="Shape 168"/>
          <p:cNvSpPr/>
          <p:nvPr/>
        </p:nvSpPr>
        <p:spPr>
          <a:xfrm>
            <a:off x="164928" y="8790467"/>
            <a:ext cx="12527151" cy="441146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The choice of the crossing angle is </a:t>
            </a:r>
            <a:r>
              <a:rPr b="1" dirty="0"/>
              <a:t>based on the </a:t>
            </a:r>
            <a:r>
              <a:rPr b="1" dirty="0" smtClean="0"/>
              <a:t>D</a:t>
            </a:r>
            <a:r>
              <a:rPr lang="en-US" b="1" dirty="0" smtClean="0"/>
              <a:t>ynamic </a:t>
            </a:r>
            <a:r>
              <a:rPr b="1" dirty="0" smtClean="0"/>
              <a:t>A</a:t>
            </a:r>
            <a:r>
              <a:rPr lang="en-US" b="1" dirty="0" smtClean="0"/>
              <a:t>perture studies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02727" y="1222991"/>
            <a:ext cx="235962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 Black"/>
                <a:ea typeface="+mn-ea"/>
                <a:cs typeface="Arial Black"/>
                <a:sym typeface="Helvetica Light"/>
              </a:rPr>
              <a:t>See talk R. Martin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 Black"/>
              <a:ea typeface="+mn-ea"/>
              <a:cs typeface="Arial Black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subTitle" sz="quarter" idx="1"/>
          </p:nvPr>
        </p:nvSpPr>
        <p:spPr>
          <a:xfrm>
            <a:off x="0" y="143507"/>
            <a:ext cx="13004800" cy="1339987"/>
          </a:xfrm>
          <a:prstGeom prst="rect">
            <a:avLst/>
          </a:prstGeom>
        </p:spPr>
        <p:txBody>
          <a:bodyPr>
            <a:normAutofit/>
          </a:bodyPr>
          <a:lstStyle>
            <a:lvl1pPr defTabSz="473201">
              <a:defRPr sz="486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US" sz="4000" dirty="0" smtClean="0"/>
              <a:t>IR design : </a:t>
            </a:r>
            <a:r>
              <a:rPr sz="4000" dirty="0" smtClean="0"/>
              <a:t>Crossing </a:t>
            </a:r>
            <a:r>
              <a:rPr lang="en-US" sz="4000" dirty="0" smtClean="0"/>
              <a:t>schemes</a:t>
            </a:r>
            <a:r>
              <a:rPr sz="4000" dirty="0" smtClean="0"/>
              <a:t> </a:t>
            </a:r>
            <a:r>
              <a:rPr sz="4000" dirty="0"/>
              <a:t>and </a:t>
            </a:r>
            <a:r>
              <a:rPr lang="en-US" sz="4000" dirty="0" smtClean="0"/>
              <a:t>long term particle stability</a:t>
            </a:r>
            <a:endParaRPr sz="4000" dirty="0"/>
          </a:p>
        </p:txBody>
      </p:sp>
      <p:pic>
        <p:nvPicPr>
          <p:cNvPr id="153" name="Picture 152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57" name="Shape 157"/>
          <p:cNvSpPr>
            <a:spLocks noGrp="1"/>
          </p:cNvSpPr>
          <p:nvPr>
            <p:ph type="sldNum" sz="quarter" idx="4294967295"/>
          </p:nvPr>
        </p:nvSpPr>
        <p:spPr>
          <a:xfrm>
            <a:off x="6381699" y="9278588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grpSp>
        <p:nvGrpSpPr>
          <p:cNvPr id="164" name="Group 164"/>
          <p:cNvGrpSpPr/>
          <p:nvPr/>
        </p:nvGrpSpPr>
        <p:grpSpPr>
          <a:xfrm>
            <a:off x="6510309" y="1619205"/>
            <a:ext cx="5978227" cy="4964768"/>
            <a:chOff x="0" y="0"/>
            <a:chExt cx="5978226" cy="4964766"/>
          </a:xfrm>
        </p:grpSpPr>
        <p:grpSp>
          <p:nvGrpSpPr>
            <p:cNvPr id="160" name="Group 160"/>
            <p:cNvGrpSpPr/>
            <p:nvPr/>
          </p:nvGrpSpPr>
          <p:grpSpPr>
            <a:xfrm>
              <a:off x="0" y="0"/>
              <a:ext cx="5978227" cy="4964767"/>
              <a:chOff x="-14755" y="34302"/>
              <a:chExt cx="5978226" cy="4964766"/>
            </a:xfrm>
          </p:grpSpPr>
          <p:pic>
            <p:nvPicPr>
              <p:cNvPr id="158" name="FCC_sep_CDR_and_emit1p5.pd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6488" t="6077" r="6488" b="2969"/>
              <a:stretch>
                <a:fillRect/>
              </a:stretch>
            </p:blipFill>
            <p:spPr>
              <a:xfrm>
                <a:off x="-14756" y="34302"/>
                <a:ext cx="5978227" cy="496476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59" name="Shape 159"/>
              <p:cNvSpPr/>
              <p:nvPr/>
            </p:nvSpPr>
            <p:spPr>
              <a:xfrm>
                <a:off x="411553" y="3842259"/>
                <a:ext cx="5364965" cy="1"/>
              </a:xfrm>
              <a:prstGeom prst="line">
                <a:avLst/>
              </a:prstGeom>
              <a:noFill/>
              <a:ln w="50800" cap="flat">
                <a:solidFill>
                  <a:schemeClr val="accent2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</p:grpSp>
        <p:sp>
          <p:nvSpPr>
            <p:cNvPr id="161" name="Shape 161"/>
            <p:cNvSpPr/>
            <p:nvPr/>
          </p:nvSpPr>
          <p:spPr>
            <a:xfrm>
              <a:off x="4314490" y="1799015"/>
              <a:ext cx="1394791" cy="4846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 b="1">
                  <a:solidFill>
                    <a:schemeClr val="accent5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Baseline</a:t>
              </a:r>
            </a:p>
          </p:txBody>
        </p:sp>
        <p:sp>
          <p:nvSpPr>
            <p:cNvPr id="162" name="Shape 162"/>
            <p:cNvSpPr/>
            <p:nvPr/>
          </p:nvSpPr>
          <p:spPr>
            <a:xfrm>
              <a:off x="3976804" y="3829455"/>
              <a:ext cx="1236553" cy="4442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100" b="1">
                  <a:solidFill>
                    <a:srgbClr val="0433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Ultimate</a:t>
              </a:r>
            </a:p>
          </p:txBody>
        </p:sp>
        <p:sp>
          <p:nvSpPr>
            <p:cNvPr id="163" name="Shape 163"/>
            <p:cNvSpPr/>
            <p:nvPr/>
          </p:nvSpPr>
          <p:spPr>
            <a:xfrm>
              <a:off x="2156759" y="2598655"/>
              <a:ext cx="2082841" cy="1063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700" b="1">
                  <a:solidFill>
                    <a:srgbClr val="00BFB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End of Collide &amp; squeeze</a:t>
              </a:r>
            </a:p>
          </p:txBody>
        </p:sp>
      </p:grpSp>
      <p:sp>
        <p:nvSpPr>
          <p:cNvPr id="166" name="Shape 166"/>
          <p:cNvSpPr/>
          <p:nvPr/>
        </p:nvSpPr>
        <p:spPr>
          <a:xfrm>
            <a:off x="1651384" y="7137655"/>
            <a:ext cx="3075876" cy="1003301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rPr sz="2400" b="1">
                <a:latin typeface="Arial"/>
                <a:ea typeface="Arial"/>
                <a:cs typeface="Arial"/>
                <a:sym typeface="Arial"/>
              </a:rPr>
              <a:t>Tot. crossing angle of 200 μrad </a:t>
            </a:r>
            <a:r>
              <a:t> </a:t>
            </a:r>
          </a:p>
        </p:txBody>
      </p:sp>
      <p:sp>
        <p:nvSpPr>
          <p:cNvPr id="167" name="Shape 167"/>
          <p:cNvSpPr/>
          <p:nvPr/>
        </p:nvSpPr>
        <p:spPr>
          <a:xfrm>
            <a:off x="5794893" y="6562405"/>
            <a:ext cx="6897186" cy="1839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>
                <a:solidFill>
                  <a:schemeClr val="accent5"/>
                </a:solidFill>
              </a:rPr>
              <a:t>Baseline: </a:t>
            </a:r>
            <a:r>
              <a:rPr sz="2200" b="0">
                <a:solidFill>
                  <a:srgbClr val="000000"/>
                </a:solidFill>
              </a:rPr>
              <a:t>LR</a:t>
            </a:r>
            <a:r>
              <a:rPr sz="2200" b="0" baseline="-5999">
                <a:solidFill>
                  <a:srgbClr val="000000"/>
                </a:solidFill>
              </a:rPr>
              <a:t>sep </a:t>
            </a:r>
            <a:r>
              <a:rPr sz="2200" b="0">
                <a:solidFill>
                  <a:srgbClr val="000000"/>
                </a:solidFill>
              </a:rPr>
              <a:t>= 30 σ → </a:t>
            </a:r>
            <a:r>
              <a:rPr sz="2200">
                <a:solidFill>
                  <a:srgbClr val="000000"/>
                </a:solidFill>
              </a:rPr>
              <a:t>DA &gt; 13 σ</a:t>
            </a:r>
            <a:r>
              <a:t> </a:t>
            </a:r>
            <a:endParaRPr sz="2200">
              <a:solidFill>
                <a:srgbClr val="000000"/>
              </a:solidFill>
            </a:endParaRPr>
          </a:p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>
                <a:solidFill>
                  <a:srgbClr val="0433FF"/>
                </a:solidFill>
              </a:rPr>
              <a:t>Ultimate</a:t>
            </a:r>
            <a:r>
              <a:rPr sz="2200"/>
              <a:t>: </a:t>
            </a:r>
            <a:r>
              <a:rPr sz="2200" b="0">
                <a:solidFill>
                  <a:srgbClr val="000000"/>
                </a:solidFill>
              </a:rPr>
              <a:t>LR</a:t>
            </a:r>
            <a:r>
              <a:rPr sz="2200" b="0" baseline="-5999">
                <a:solidFill>
                  <a:srgbClr val="000000"/>
                </a:solidFill>
              </a:rPr>
              <a:t>sep </a:t>
            </a:r>
            <a:r>
              <a:rPr sz="2200" b="0">
                <a:solidFill>
                  <a:srgbClr val="000000"/>
                </a:solidFill>
              </a:rPr>
              <a:t>= 17 σ → </a:t>
            </a:r>
            <a:r>
              <a:rPr sz="2200">
                <a:solidFill>
                  <a:srgbClr val="000000"/>
                </a:solidFill>
              </a:rPr>
              <a:t>DA = 7.2 σ = baseline with reduced crossing angle ~ 104 μrad </a:t>
            </a:r>
            <a:r>
              <a:rPr sz="2200"/>
              <a:t>(green points)</a:t>
            </a:r>
            <a:endParaRPr sz="2200">
              <a:solidFill>
                <a:srgbClr val="000000"/>
              </a:solidFill>
            </a:endParaRPr>
          </a:p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>
                <a:solidFill>
                  <a:srgbClr val="00BFBF"/>
                </a:solidFill>
              </a:rPr>
              <a:t>End of Collide&amp;Squeeze: </a:t>
            </a:r>
            <a:r>
              <a:rPr sz="2200" b="0">
                <a:solidFill>
                  <a:srgbClr val="000000"/>
                </a:solidFill>
              </a:rPr>
              <a:t>LR</a:t>
            </a:r>
            <a:r>
              <a:rPr sz="2200" b="0" baseline="-5999">
                <a:solidFill>
                  <a:srgbClr val="000000"/>
                </a:solidFill>
              </a:rPr>
              <a:t>sep </a:t>
            </a:r>
            <a:r>
              <a:rPr sz="2200" b="0">
                <a:solidFill>
                  <a:srgbClr val="000000"/>
                </a:solidFill>
              </a:rPr>
              <a:t>= 20 σ → </a:t>
            </a:r>
            <a:r>
              <a:rPr sz="2200">
                <a:solidFill>
                  <a:srgbClr val="000000"/>
                </a:solidFill>
              </a:rPr>
              <a:t>DA ~ 8.5 σ</a:t>
            </a:r>
            <a:r>
              <a:t> </a:t>
            </a:r>
          </a:p>
        </p:txBody>
      </p:sp>
      <p:sp>
        <p:nvSpPr>
          <p:cNvPr id="168" name="Shape 168"/>
          <p:cNvSpPr/>
          <p:nvPr/>
        </p:nvSpPr>
        <p:spPr>
          <a:xfrm>
            <a:off x="964701" y="8621190"/>
            <a:ext cx="11066724" cy="779701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 smtClean="0"/>
              <a:t>Margins available and several crossing schemes possible (HH,VV, HV or mixed status) to “spread” energy deposited at the interaction region </a:t>
            </a:r>
            <a:r>
              <a:rPr lang="en-US" dirty="0" smtClean="0">
                <a:sym typeface="Wingdings"/>
              </a:rPr>
              <a:t> ROBUST Baseline!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77778" y="6535131"/>
            <a:ext cx="5140514" cy="682721"/>
          </a:xfrm>
          <a:prstGeom prst="rect">
            <a:avLst/>
          </a:prstGeom>
          <a:solidFill>
            <a:srgbClr val="FFFF00">
              <a:alpha val="15000"/>
            </a:srgb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78243115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subTitle" sz="quarter" idx="1"/>
          </p:nvPr>
        </p:nvSpPr>
        <p:spPr>
          <a:xfrm>
            <a:off x="0" y="143507"/>
            <a:ext cx="13004800" cy="1339987"/>
          </a:xfrm>
          <a:prstGeom prst="rect">
            <a:avLst/>
          </a:prstGeom>
        </p:spPr>
        <p:txBody>
          <a:bodyPr>
            <a:normAutofit/>
          </a:bodyPr>
          <a:lstStyle>
            <a:lvl1pPr defTabSz="473201">
              <a:defRPr sz="486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US" sz="4000" dirty="0" smtClean="0"/>
              <a:t>IR design : </a:t>
            </a:r>
            <a:r>
              <a:rPr sz="4000" dirty="0" smtClean="0"/>
              <a:t>Crossing </a:t>
            </a:r>
            <a:r>
              <a:rPr lang="en-US" sz="4000" dirty="0" smtClean="0"/>
              <a:t>schemes</a:t>
            </a:r>
            <a:r>
              <a:rPr sz="4000" dirty="0" smtClean="0"/>
              <a:t> </a:t>
            </a:r>
            <a:r>
              <a:rPr sz="4000" dirty="0"/>
              <a:t>and </a:t>
            </a:r>
            <a:r>
              <a:rPr lang="en-US" sz="4000" dirty="0" smtClean="0"/>
              <a:t>long term particle stability</a:t>
            </a:r>
            <a:endParaRPr sz="4000" dirty="0"/>
          </a:p>
        </p:txBody>
      </p:sp>
      <p:pic>
        <p:nvPicPr>
          <p:cNvPr id="153" name="Picture 152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grpSp>
        <p:nvGrpSpPr>
          <p:cNvPr id="156" name="Group 156"/>
          <p:cNvGrpSpPr/>
          <p:nvPr/>
        </p:nvGrpSpPr>
        <p:grpSpPr>
          <a:xfrm>
            <a:off x="200208" y="2285789"/>
            <a:ext cx="5978228" cy="4184760"/>
            <a:chOff x="0" y="0"/>
            <a:chExt cx="5978226" cy="4184758"/>
          </a:xfrm>
        </p:grpSpPr>
        <p:pic>
          <p:nvPicPr>
            <p:cNvPr id="154" name="DA_FCChh_2018_Berlin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78227" cy="41847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 flipV="1">
              <a:off x="3993576" y="249088"/>
              <a:ext cx="1" cy="3310755"/>
            </a:xfrm>
            <a:prstGeom prst="line">
              <a:avLst/>
            </a:prstGeom>
            <a:noFill/>
            <a:ln w="50800" cap="flat">
              <a:solidFill>
                <a:srgbClr val="0433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157" name="Shape 157"/>
          <p:cNvSpPr>
            <a:spLocks noGrp="1"/>
          </p:cNvSpPr>
          <p:nvPr>
            <p:ph type="sldNum" sz="quarter" idx="4294967295"/>
          </p:nvPr>
        </p:nvSpPr>
        <p:spPr>
          <a:xfrm>
            <a:off x="6381699" y="9278588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grpSp>
        <p:nvGrpSpPr>
          <p:cNvPr id="164" name="Group 164"/>
          <p:cNvGrpSpPr/>
          <p:nvPr/>
        </p:nvGrpSpPr>
        <p:grpSpPr>
          <a:xfrm>
            <a:off x="6510309" y="1619205"/>
            <a:ext cx="5978227" cy="4964768"/>
            <a:chOff x="0" y="0"/>
            <a:chExt cx="5978226" cy="4964766"/>
          </a:xfrm>
        </p:grpSpPr>
        <p:grpSp>
          <p:nvGrpSpPr>
            <p:cNvPr id="160" name="Group 160"/>
            <p:cNvGrpSpPr/>
            <p:nvPr/>
          </p:nvGrpSpPr>
          <p:grpSpPr>
            <a:xfrm>
              <a:off x="0" y="0"/>
              <a:ext cx="5978227" cy="4964767"/>
              <a:chOff x="-14755" y="34302"/>
              <a:chExt cx="5978226" cy="4964766"/>
            </a:xfrm>
          </p:grpSpPr>
          <p:pic>
            <p:nvPicPr>
              <p:cNvPr id="158" name="FCC_sep_CDR_and_emit1p5.pd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6488" t="6077" r="6488" b="2969"/>
              <a:stretch>
                <a:fillRect/>
              </a:stretch>
            </p:blipFill>
            <p:spPr>
              <a:xfrm>
                <a:off x="-14756" y="34302"/>
                <a:ext cx="5978227" cy="496476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59" name="Shape 159"/>
              <p:cNvSpPr/>
              <p:nvPr/>
            </p:nvSpPr>
            <p:spPr>
              <a:xfrm>
                <a:off x="411553" y="3842259"/>
                <a:ext cx="5364965" cy="1"/>
              </a:xfrm>
              <a:prstGeom prst="line">
                <a:avLst/>
              </a:prstGeom>
              <a:noFill/>
              <a:ln w="50800" cap="flat">
                <a:solidFill>
                  <a:schemeClr val="accent2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</p:grpSp>
        <p:sp>
          <p:nvSpPr>
            <p:cNvPr id="161" name="Shape 161"/>
            <p:cNvSpPr/>
            <p:nvPr/>
          </p:nvSpPr>
          <p:spPr>
            <a:xfrm>
              <a:off x="4314490" y="1799015"/>
              <a:ext cx="1394791" cy="4846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 b="1">
                  <a:solidFill>
                    <a:schemeClr val="accent5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Baseline</a:t>
              </a:r>
            </a:p>
          </p:txBody>
        </p:sp>
        <p:sp>
          <p:nvSpPr>
            <p:cNvPr id="162" name="Shape 162"/>
            <p:cNvSpPr/>
            <p:nvPr/>
          </p:nvSpPr>
          <p:spPr>
            <a:xfrm>
              <a:off x="3976804" y="3829455"/>
              <a:ext cx="1236553" cy="4442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100" b="1">
                  <a:solidFill>
                    <a:srgbClr val="0433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Ultimate</a:t>
              </a:r>
            </a:p>
          </p:txBody>
        </p:sp>
        <p:sp>
          <p:nvSpPr>
            <p:cNvPr id="163" name="Shape 163"/>
            <p:cNvSpPr/>
            <p:nvPr/>
          </p:nvSpPr>
          <p:spPr>
            <a:xfrm>
              <a:off x="2156759" y="2598655"/>
              <a:ext cx="2082841" cy="1063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700" b="1">
                  <a:solidFill>
                    <a:srgbClr val="00BFB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End of Collide &amp; squeeze</a:t>
              </a:r>
            </a:p>
          </p:txBody>
        </p:sp>
      </p:grpSp>
      <p:sp>
        <p:nvSpPr>
          <p:cNvPr id="165" name="Shape 165"/>
          <p:cNvSpPr/>
          <p:nvPr/>
        </p:nvSpPr>
        <p:spPr>
          <a:xfrm>
            <a:off x="4224663" y="3275634"/>
            <a:ext cx="1236554" cy="444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1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Ultimate</a:t>
            </a:r>
          </a:p>
        </p:txBody>
      </p:sp>
      <p:sp>
        <p:nvSpPr>
          <p:cNvPr id="166" name="Shape 166"/>
          <p:cNvSpPr/>
          <p:nvPr/>
        </p:nvSpPr>
        <p:spPr>
          <a:xfrm>
            <a:off x="1651384" y="7137655"/>
            <a:ext cx="3075876" cy="1003301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rPr sz="2400" b="1">
                <a:latin typeface="Arial"/>
                <a:ea typeface="Arial"/>
                <a:cs typeface="Arial"/>
                <a:sym typeface="Arial"/>
              </a:rPr>
              <a:t>Tot. crossing angle of 200 μrad </a:t>
            </a:r>
            <a:r>
              <a:t> </a:t>
            </a:r>
          </a:p>
        </p:txBody>
      </p:sp>
      <p:sp>
        <p:nvSpPr>
          <p:cNvPr id="167" name="Shape 167"/>
          <p:cNvSpPr/>
          <p:nvPr/>
        </p:nvSpPr>
        <p:spPr>
          <a:xfrm>
            <a:off x="5794893" y="6562405"/>
            <a:ext cx="6897186" cy="1839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>
                <a:solidFill>
                  <a:schemeClr val="accent5"/>
                </a:solidFill>
              </a:rPr>
              <a:t>Baseline: </a:t>
            </a:r>
            <a:r>
              <a:rPr sz="2200" b="0">
                <a:solidFill>
                  <a:srgbClr val="000000"/>
                </a:solidFill>
              </a:rPr>
              <a:t>LR</a:t>
            </a:r>
            <a:r>
              <a:rPr sz="2200" b="0" baseline="-5999">
                <a:solidFill>
                  <a:srgbClr val="000000"/>
                </a:solidFill>
              </a:rPr>
              <a:t>sep </a:t>
            </a:r>
            <a:r>
              <a:rPr sz="2200" b="0">
                <a:solidFill>
                  <a:srgbClr val="000000"/>
                </a:solidFill>
              </a:rPr>
              <a:t>= 30 σ → </a:t>
            </a:r>
            <a:r>
              <a:rPr sz="2200">
                <a:solidFill>
                  <a:srgbClr val="000000"/>
                </a:solidFill>
              </a:rPr>
              <a:t>DA &gt; 13 σ</a:t>
            </a:r>
            <a:r>
              <a:t> </a:t>
            </a:r>
            <a:endParaRPr sz="2200">
              <a:solidFill>
                <a:srgbClr val="000000"/>
              </a:solidFill>
            </a:endParaRPr>
          </a:p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>
                <a:solidFill>
                  <a:srgbClr val="0433FF"/>
                </a:solidFill>
              </a:rPr>
              <a:t>Ultimate</a:t>
            </a:r>
            <a:r>
              <a:rPr sz="2200"/>
              <a:t>: </a:t>
            </a:r>
            <a:r>
              <a:rPr sz="2200" b="0">
                <a:solidFill>
                  <a:srgbClr val="000000"/>
                </a:solidFill>
              </a:rPr>
              <a:t>LR</a:t>
            </a:r>
            <a:r>
              <a:rPr sz="2200" b="0" baseline="-5999">
                <a:solidFill>
                  <a:srgbClr val="000000"/>
                </a:solidFill>
              </a:rPr>
              <a:t>sep </a:t>
            </a:r>
            <a:r>
              <a:rPr sz="2200" b="0">
                <a:solidFill>
                  <a:srgbClr val="000000"/>
                </a:solidFill>
              </a:rPr>
              <a:t>= 17 σ → </a:t>
            </a:r>
            <a:r>
              <a:rPr sz="2200">
                <a:solidFill>
                  <a:srgbClr val="000000"/>
                </a:solidFill>
              </a:rPr>
              <a:t>DA = 7.2 σ = baseline with reduced crossing angle ~ 104 μrad </a:t>
            </a:r>
            <a:r>
              <a:rPr sz="2200"/>
              <a:t>(green points)</a:t>
            </a:r>
            <a:endParaRPr sz="2200">
              <a:solidFill>
                <a:srgbClr val="000000"/>
              </a:solidFill>
            </a:endParaRPr>
          </a:p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>
                <a:solidFill>
                  <a:srgbClr val="00BFBF"/>
                </a:solidFill>
              </a:rPr>
              <a:t>End of Collide&amp;Squeeze: </a:t>
            </a:r>
            <a:r>
              <a:rPr sz="2200" b="0">
                <a:solidFill>
                  <a:srgbClr val="000000"/>
                </a:solidFill>
              </a:rPr>
              <a:t>LR</a:t>
            </a:r>
            <a:r>
              <a:rPr sz="2200" b="0" baseline="-5999">
                <a:solidFill>
                  <a:srgbClr val="000000"/>
                </a:solidFill>
              </a:rPr>
              <a:t>sep </a:t>
            </a:r>
            <a:r>
              <a:rPr sz="2200" b="0">
                <a:solidFill>
                  <a:srgbClr val="000000"/>
                </a:solidFill>
              </a:rPr>
              <a:t>= 20 σ → </a:t>
            </a:r>
            <a:r>
              <a:rPr sz="2200">
                <a:solidFill>
                  <a:srgbClr val="000000"/>
                </a:solidFill>
              </a:rPr>
              <a:t>DA ~ 8.5 σ</a:t>
            </a:r>
            <a:r>
              <a:t> </a:t>
            </a:r>
          </a:p>
        </p:txBody>
      </p:sp>
      <p:sp>
        <p:nvSpPr>
          <p:cNvPr id="168" name="Shape 168"/>
          <p:cNvSpPr/>
          <p:nvPr/>
        </p:nvSpPr>
        <p:spPr>
          <a:xfrm>
            <a:off x="1651383" y="8637902"/>
            <a:ext cx="9845311" cy="779701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 smtClean="0"/>
              <a:t>Challenging case where limits have to be explored and understood to study the physics reach and potentials of such collider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964701" y="2640506"/>
            <a:ext cx="200898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Nominal Bunch</a:t>
            </a:r>
          </a:p>
        </p:txBody>
      </p:sp>
      <p:sp>
        <p:nvSpPr>
          <p:cNvPr id="170" name="Shape 170"/>
          <p:cNvSpPr/>
          <p:nvPr/>
        </p:nvSpPr>
        <p:spPr>
          <a:xfrm>
            <a:off x="2480423" y="2007948"/>
            <a:ext cx="1713484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H-V crossing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677777" y="7170187"/>
            <a:ext cx="7014301" cy="682721"/>
          </a:xfrm>
          <a:prstGeom prst="rect">
            <a:avLst/>
          </a:prstGeom>
          <a:solidFill>
            <a:srgbClr val="FFFF00">
              <a:alpha val="15000"/>
            </a:srgb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27260" y="2534877"/>
            <a:ext cx="984615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Q’ = </a:t>
            </a:r>
            <a:r>
              <a:rPr lang="en-US" sz="1200" b="1" dirty="0" smtClean="0"/>
              <a:t>2 </a:t>
            </a:r>
            <a:r>
              <a:rPr lang="en-US" sz="1200" b="1" dirty="0" smtClean="0"/>
              <a:t>units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50307445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subTitle" sz="quarter" idx="1"/>
          </p:nvPr>
        </p:nvSpPr>
        <p:spPr>
          <a:xfrm>
            <a:off x="0" y="143507"/>
            <a:ext cx="13004800" cy="1339987"/>
          </a:xfrm>
          <a:prstGeom prst="rect">
            <a:avLst/>
          </a:prstGeom>
        </p:spPr>
        <p:txBody>
          <a:bodyPr>
            <a:normAutofit/>
          </a:bodyPr>
          <a:lstStyle>
            <a:lvl1pPr defTabSz="473201">
              <a:defRPr sz="486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US" sz="4000" dirty="0" smtClean="0"/>
              <a:t>IR design : </a:t>
            </a:r>
            <a:r>
              <a:rPr sz="4000" dirty="0" smtClean="0"/>
              <a:t>Crossing </a:t>
            </a:r>
            <a:r>
              <a:rPr lang="en-US" sz="4000" dirty="0" smtClean="0"/>
              <a:t>schemes</a:t>
            </a:r>
            <a:r>
              <a:rPr sz="4000" dirty="0" smtClean="0"/>
              <a:t> </a:t>
            </a:r>
            <a:r>
              <a:rPr sz="4000" dirty="0"/>
              <a:t>and </a:t>
            </a:r>
            <a:r>
              <a:rPr lang="en-US" sz="4000" dirty="0" smtClean="0"/>
              <a:t>long term particle stability</a:t>
            </a:r>
            <a:endParaRPr sz="4000" dirty="0"/>
          </a:p>
        </p:txBody>
      </p:sp>
      <p:pic>
        <p:nvPicPr>
          <p:cNvPr id="153" name="Picture 152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grpSp>
        <p:nvGrpSpPr>
          <p:cNvPr id="156" name="Group 156"/>
          <p:cNvGrpSpPr/>
          <p:nvPr/>
        </p:nvGrpSpPr>
        <p:grpSpPr>
          <a:xfrm>
            <a:off x="200208" y="2285789"/>
            <a:ext cx="5978228" cy="4184760"/>
            <a:chOff x="0" y="0"/>
            <a:chExt cx="5978226" cy="4184758"/>
          </a:xfrm>
        </p:grpSpPr>
        <p:pic>
          <p:nvPicPr>
            <p:cNvPr id="154" name="DA_FCChh_2018_Berlin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78227" cy="41847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 flipV="1">
              <a:off x="3993576" y="249088"/>
              <a:ext cx="1" cy="3310755"/>
            </a:xfrm>
            <a:prstGeom prst="line">
              <a:avLst/>
            </a:prstGeom>
            <a:noFill/>
            <a:ln w="50800" cap="flat">
              <a:solidFill>
                <a:srgbClr val="0433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157" name="Shape 157"/>
          <p:cNvSpPr>
            <a:spLocks noGrp="1"/>
          </p:cNvSpPr>
          <p:nvPr>
            <p:ph type="sldNum" sz="quarter" idx="4294967295"/>
          </p:nvPr>
        </p:nvSpPr>
        <p:spPr>
          <a:xfrm>
            <a:off x="6381699" y="9278588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grpSp>
        <p:nvGrpSpPr>
          <p:cNvPr id="164" name="Group 164"/>
          <p:cNvGrpSpPr/>
          <p:nvPr/>
        </p:nvGrpSpPr>
        <p:grpSpPr>
          <a:xfrm>
            <a:off x="6510309" y="1619205"/>
            <a:ext cx="5978227" cy="4964768"/>
            <a:chOff x="0" y="0"/>
            <a:chExt cx="5978226" cy="4964766"/>
          </a:xfrm>
        </p:grpSpPr>
        <p:grpSp>
          <p:nvGrpSpPr>
            <p:cNvPr id="160" name="Group 160"/>
            <p:cNvGrpSpPr/>
            <p:nvPr/>
          </p:nvGrpSpPr>
          <p:grpSpPr>
            <a:xfrm>
              <a:off x="0" y="0"/>
              <a:ext cx="5978227" cy="4964767"/>
              <a:chOff x="-14755" y="34302"/>
              <a:chExt cx="5978226" cy="4964766"/>
            </a:xfrm>
          </p:grpSpPr>
          <p:pic>
            <p:nvPicPr>
              <p:cNvPr id="158" name="FCC_sep_CDR_and_emit1p5.pd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6488" t="6077" r="6488" b="2969"/>
              <a:stretch>
                <a:fillRect/>
              </a:stretch>
            </p:blipFill>
            <p:spPr>
              <a:xfrm>
                <a:off x="-14756" y="34302"/>
                <a:ext cx="5978227" cy="496476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59" name="Shape 159"/>
              <p:cNvSpPr/>
              <p:nvPr/>
            </p:nvSpPr>
            <p:spPr>
              <a:xfrm>
                <a:off x="411553" y="3842259"/>
                <a:ext cx="5364965" cy="1"/>
              </a:xfrm>
              <a:prstGeom prst="line">
                <a:avLst/>
              </a:prstGeom>
              <a:noFill/>
              <a:ln w="50800" cap="flat">
                <a:solidFill>
                  <a:schemeClr val="accent2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</p:grpSp>
        <p:sp>
          <p:nvSpPr>
            <p:cNvPr id="161" name="Shape 161"/>
            <p:cNvSpPr/>
            <p:nvPr/>
          </p:nvSpPr>
          <p:spPr>
            <a:xfrm>
              <a:off x="4314490" y="1799015"/>
              <a:ext cx="1394791" cy="4846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 b="1">
                  <a:solidFill>
                    <a:schemeClr val="accent5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Baseline</a:t>
              </a:r>
            </a:p>
          </p:txBody>
        </p:sp>
        <p:sp>
          <p:nvSpPr>
            <p:cNvPr id="162" name="Shape 162"/>
            <p:cNvSpPr/>
            <p:nvPr/>
          </p:nvSpPr>
          <p:spPr>
            <a:xfrm>
              <a:off x="3976804" y="3829455"/>
              <a:ext cx="1236553" cy="4442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100" b="1">
                  <a:solidFill>
                    <a:srgbClr val="0433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Ultimate</a:t>
              </a:r>
            </a:p>
          </p:txBody>
        </p:sp>
        <p:sp>
          <p:nvSpPr>
            <p:cNvPr id="163" name="Shape 163"/>
            <p:cNvSpPr/>
            <p:nvPr/>
          </p:nvSpPr>
          <p:spPr>
            <a:xfrm>
              <a:off x="2156759" y="2598655"/>
              <a:ext cx="2082841" cy="1063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700" b="1">
                  <a:solidFill>
                    <a:srgbClr val="00BFB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End of Collide &amp; squeeze</a:t>
              </a:r>
            </a:p>
          </p:txBody>
        </p:sp>
      </p:grpSp>
      <p:sp>
        <p:nvSpPr>
          <p:cNvPr id="165" name="Shape 165"/>
          <p:cNvSpPr/>
          <p:nvPr/>
        </p:nvSpPr>
        <p:spPr>
          <a:xfrm>
            <a:off x="4224663" y="3275634"/>
            <a:ext cx="1236554" cy="444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1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Ultimate</a:t>
            </a:r>
          </a:p>
        </p:txBody>
      </p:sp>
      <p:sp>
        <p:nvSpPr>
          <p:cNvPr id="166" name="Shape 166"/>
          <p:cNvSpPr/>
          <p:nvPr/>
        </p:nvSpPr>
        <p:spPr>
          <a:xfrm>
            <a:off x="1651384" y="7137655"/>
            <a:ext cx="3075876" cy="1003301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rPr sz="2400" b="1">
                <a:latin typeface="Arial"/>
                <a:ea typeface="Arial"/>
                <a:cs typeface="Arial"/>
                <a:sym typeface="Arial"/>
              </a:rPr>
              <a:t>Tot. crossing angle of 200 μrad </a:t>
            </a:r>
            <a:r>
              <a:t> </a:t>
            </a:r>
          </a:p>
        </p:txBody>
      </p:sp>
      <p:sp>
        <p:nvSpPr>
          <p:cNvPr id="167" name="Shape 167"/>
          <p:cNvSpPr/>
          <p:nvPr/>
        </p:nvSpPr>
        <p:spPr>
          <a:xfrm>
            <a:off x="5794893" y="6562405"/>
            <a:ext cx="6897186" cy="1839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>
                <a:solidFill>
                  <a:schemeClr val="accent5"/>
                </a:solidFill>
              </a:rPr>
              <a:t>Baseline: </a:t>
            </a:r>
            <a:r>
              <a:rPr sz="2200" b="0">
                <a:solidFill>
                  <a:srgbClr val="000000"/>
                </a:solidFill>
              </a:rPr>
              <a:t>LR</a:t>
            </a:r>
            <a:r>
              <a:rPr sz="2200" b="0" baseline="-5999">
                <a:solidFill>
                  <a:srgbClr val="000000"/>
                </a:solidFill>
              </a:rPr>
              <a:t>sep </a:t>
            </a:r>
            <a:r>
              <a:rPr sz="2200" b="0">
                <a:solidFill>
                  <a:srgbClr val="000000"/>
                </a:solidFill>
              </a:rPr>
              <a:t>= 30 σ → </a:t>
            </a:r>
            <a:r>
              <a:rPr sz="2200">
                <a:solidFill>
                  <a:srgbClr val="000000"/>
                </a:solidFill>
              </a:rPr>
              <a:t>DA &gt; 13 σ</a:t>
            </a:r>
            <a:r>
              <a:t> </a:t>
            </a:r>
            <a:endParaRPr sz="2200">
              <a:solidFill>
                <a:srgbClr val="000000"/>
              </a:solidFill>
            </a:endParaRPr>
          </a:p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>
                <a:solidFill>
                  <a:srgbClr val="0433FF"/>
                </a:solidFill>
              </a:rPr>
              <a:t>Ultimate</a:t>
            </a:r>
            <a:r>
              <a:rPr sz="2200"/>
              <a:t>: </a:t>
            </a:r>
            <a:r>
              <a:rPr sz="2200" b="0">
                <a:solidFill>
                  <a:srgbClr val="000000"/>
                </a:solidFill>
              </a:rPr>
              <a:t>LR</a:t>
            </a:r>
            <a:r>
              <a:rPr sz="2200" b="0" baseline="-5999">
                <a:solidFill>
                  <a:srgbClr val="000000"/>
                </a:solidFill>
              </a:rPr>
              <a:t>sep </a:t>
            </a:r>
            <a:r>
              <a:rPr sz="2200" b="0">
                <a:solidFill>
                  <a:srgbClr val="000000"/>
                </a:solidFill>
              </a:rPr>
              <a:t>= 17 σ → </a:t>
            </a:r>
            <a:r>
              <a:rPr sz="2200">
                <a:solidFill>
                  <a:srgbClr val="000000"/>
                </a:solidFill>
              </a:rPr>
              <a:t>DA = 7.2 σ = baseline with reduced crossing angle ~ 104 μrad </a:t>
            </a:r>
            <a:r>
              <a:rPr sz="2200"/>
              <a:t>(green points)</a:t>
            </a:r>
            <a:endParaRPr sz="2200">
              <a:solidFill>
                <a:srgbClr val="000000"/>
              </a:solidFill>
            </a:endParaRPr>
          </a:p>
          <a:p>
            <a:pPr algn="l">
              <a:spcBef>
                <a:spcPts val="100"/>
              </a:spcBef>
              <a:defRPr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200">
                <a:solidFill>
                  <a:srgbClr val="00BFBF"/>
                </a:solidFill>
              </a:rPr>
              <a:t>End of Collide&amp;Squeeze: </a:t>
            </a:r>
            <a:r>
              <a:rPr sz="2200" b="0">
                <a:solidFill>
                  <a:srgbClr val="000000"/>
                </a:solidFill>
              </a:rPr>
              <a:t>LR</a:t>
            </a:r>
            <a:r>
              <a:rPr sz="2200" b="0" baseline="-5999">
                <a:solidFill>
                  <a:srgbClr val="000000"/>
                </a:solidFill>
              </a:rPr>
              <a:t>sep </a:t>
            </a:r>
            <a:r>
              <a:rPr sz="2200" b="0">
                <a:solidFill>
                  <a:srgbClr val="000000"/>
                </a:solidFill>
              </a:rPr>
              <a:t>= 20 σ → </a:t>
            </a:r>
            <a:r>
              <a:rPr sz="2200">
                <a:solidFill>
                  <a:srgbClr val="000000"/>
                </a:solidFill>
              </a:rPr>
              <a:t>DA ~ 8.5 σ</a:t>
            </a:r>
            <a:r>
              <a:t> </a:t>
            </a:r>
          </a:p>
        </p:txBody>
      </p:sp>
      <p:sp>
        <p:nvSpPr>
          <p:cNvPr id="168" name="Shape 168"/>
          <p:cNvSpPr/>
          <p:nvPr/>
        </p:nvSpPr>
        <p:spPr>
          <a:xfrm>
            <a:off x="1651383" y="8637902"/>
            <a:ext cx="9845311" cy="779701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 smtClean="0"/>
              <a:t>Challenging case where limits have to be explored and understood to study the physics reach and potentials of such collider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964701" y="2640506"/>
            <a:ext cx="2008982" cy="42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Nominal Bunch</a:t>
            </a:r>
          </a:p>
        </p:txBody>
      </p:sp>
      <p:sp>
        <p:nvSpPr>
          <p:cNvPr id="170" name="Shape 170"/>
          <p:cNvSpPr/>
          <p:nvPr/>
        </p:nvSpPr>
        <p:spPr>
          <a:xfrm>
            <a:off x="2480423" y="2007948"/>
            <a:ext cx="1713484" cy="42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H-V crossing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677777" y="7170187"/>
            <a:ext cx="7014301" cy="682721"/>
          </a:xfrm>
          <a:prstGeom prst="rect">
            <a:avLst/>
          </a:prstGeom>
          <a:solidFill>
            <a:srgbClr val="FFFF00">
              <a:alpha val="15000"/>
            </a:srgb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5-Point Star 21"/>
          <p:cNvSpPr/>
          <p:nvPr/>
        </p:nvSpPr>
        <p:spPr>
          <a:xfrm>
            <a:off x="4093525" y="3948231"/>
            <a:ext cx="234683" cy="15591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341465" y="3898884"/>
            <a:ext cx="984615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Q’ = 20 units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8977669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/>
        </p:nvSpPr>
        <p:spPr>
          <a:xfrm flipV="1">
            <a:off x="10594928" y="2886587"/>
            <a:ext cx="1" cy="3445053"/>
          </a:xfrm>
          <a:prstGeom prst="line">
            <a:avLst/>
          </a:prstGeom>
          <a:ln w="25400">
            <a:solidFill>
              <a:srgbClr val="53585F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subTitle" sz="quarter" idx="1"/>
          </p:nvPr>
        </p:nvSpPr>
        <p:spPr>
          <a:xfrm>
            <a:off x="2571210" y="121040"/>
            <a:ext cx="8325127" cy="1339988"/>
          </a:xfrm>
          <a:prstGeom prst="rect">
            <a:avLst/>
          </a:prstGeom>
        </p:spPr>
        <p:txBody>
          <a:bodyPr/>
          <a:lstStyle>
            <a:lvl1pPr defTabSz="457200">
              <a:defRPr sz="5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DA with multipolar errors</a:t>
            </a:r>
          </a:p>
        </p:txBody>
      </p:sp>
      <p:sp>
        <p:nvSpPr>
          <p:cNvPr id="174" name="Shape 174"/>
          <p:cNvSpPr>
            <a:spLocks noGrp="1"/>
          </p:cNvSpPr>
          <p:nvPr>
            <p:ph type="sldNum" sz="quarter" idx="4294967295"/>
          </p:nvPr>
        </p:nvSpPr>
        <p:spPr>
          <a:xfrm>
            <a:off x="6381699" y="9278588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116976" y="7348211"/>
            <a:ext cx="12704014" cy="1846659"/>
          </a:xfrm>
          <a:prstGeom prst="rect">
            <a:avLst/>
          </a:prstGeom>
          <a:solidFill>
            <a:srgbClr val="C0E1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716138" lvl="1" indent="-271638" algn="l">
              <a:spcBef>
                <a:spcPts val="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60 seeds </a:t>
            </a:r>
            <a:r>
              <a:rPr lang="en-US" dirty="0" smtClean="0"/>
              <a:t>simulation </a:t>
            </a:r>
            <a:r>
              <a:rPr lang="en-US" dirty="0" smtClean="0">
                <a:sym typeface="Wingdings"/>
              </a:rPr>
              <a:t> 60 different machines</a:t>
            </a:r>
            <a:endParaRPr dirty="0"/>
          </a:p>
          <a:p>
            <a:pPr marL="716138" lvl="1" indent="-271638" algn="l">
              <a:spcBef>
                <a:spcPts val="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Minimum of DA 5 σ </a:t>
            </a:r>
            <a:r>
              <a:rPr lang="en-US" dirty="0" smtClean="0"/>
              <a:t>reached </a:t>
            </a:r>
            <a:r>
              <a:rPr dirty="0" smtClean="0"/>
              <a:t>➞ </a:t>
            </a:r>
            <a:r>
              <a:rPr dirty="0"/>
              <a:t>Reduction of 2  σ w.r.t. the case without </a:t>
            </a:r>
            <a:r>
              <a:rPr dirty="0" smtClean="0"/>
              <a:t>errors</a:t>
            </a:r>
            <a:endParaRPr dirty="0"/>
          </a:p>
          <a:p>
            <a:pPr marL="716138" lvl="1" indent="-271638" algn="l">
              <a:spcBef>
                <a:spcPts val="200"/>
              </a:spcBef>
              <a:buSzPct val="75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lang="en-US" b="1" dirty="0" smtClean="0">
                <a:solidFill>
                  <a:schemeClr val="accent5"/>
                </a:solidFill>
              </a:rPr>
              <a:t>Challenging set-up that needs further studies and newer ways to look at DA because of the very large parameter space </a:t>
            </a: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chemeClr val="accent5"/>
                </a:solidFill>
              </a:rPr>
              <a:t>Machine Learning project on-going to automatize the optimization of DA-lifetimes and feedback to design</a:t>
            </a:r>
            <a:endParaRPr b="1" dirty="0">
              <a:solidFill>
                <a:schemeClr val="accent5"/>
              </a:solidFill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3459460" y="1644458"/>
            <a:ext cx="6085880" cy="469901"/>
          </a:xfrm>
          <a:prstGeom prst="rect">
            <a:avLst/>
          </a:prstGeom>
          <a:solidFill>
            <a:srgbClr val="73FCD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400" b="1">
                <a:latin typeface="Calibri"/>
                <a:ea typeface="Calibri"/>
                <a:cs typeface="Calibri"/>
                <a:sym typeface="Calibri"/>
              </a:defRPr>
            </a:pPr>
            <a:r>
              <a:rPr sz="2400"/>
              <a:t>FCC New Lattice L* 40 m </a:t>
            </a:r>
            <a:r>
              <a:rPr sz="2200"/>
              <a:t>200 μrad at IPA and IPG  </a:t>
            </a:r>
          </a:p>
        </p:txBody>
      </p:sp>
      <p:grpSp>
        <p:nvGrpSpPr>
          <p:cNvPr id="180" name="Group 180"/>
          <p:cNvGrpSpPr/>
          <p:nvPr/>
        </p:nvGrpSpPr>
        <p:grpSpPr>
          <a:xfrm>
            <a:off x="-39540" y="2489108"/>
            <a:ext cx="6593728" cy="4775385"/>
            <a:chOff x="0" y="0"/>
            <a:chExt cx="6593726" cy="4775383"/>
          </a:xfrm>
        </p:grpSpPr>
        <p:pic>
          <p:nvPicPr>
            <p:cNvPr id="177" name="DA_errors_2018.pd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8814" t="7324"/>
            <a:stretch>
              <a:fillRect/>
            </a:stretch>
          </p:blipFill>
          <p:spPr>
            <a:xfrm>
              <a:off x="0" y="0"/>
              <a:ext cx="6593726" cy="47753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8" name="Shape 178"/>
            <p:cNvSpPr/>
            <p:nvPr/>
          </p:nvSpPr>
          <p:spPr>
            <a:xfrm>
              <a:off x="2585657" y="203291"/>
              <a:ext cx="1745135" cy="422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No octupoles</a:t>
              </a:r>
            </a:p>
          </p:txBody>
        </p:sp>
        <p:sp>
          <p:nvSpPr>
            <p:cNvPr id="179" name="Shape 179"/>
            <p:cNvSpPr/>
            <p:nvPr/>
          </p:nvSpPr>
          <p:spPr>
            <a:xfrm>
              <a:off x="1259431" y="186020"/>
              <a:ext cx="1096430" cy="457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3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LR+HO</a:t>
              </a:r>
            </a:p>
          </p:txBody>
        </p:sp>
      </p:grpSp>
      <p:grpSp>
        <p:nvGrpSpPr>
          <p:cNvPr id="188" name="Group 188"/>
          <p:cNvGrpSpPr/>
          <p:nvPr/>
        </p:nvGrpSpPr>
        <p:grpSpPr>
          <a:xfrm>
            <a:off x="6678203" y="2687776"/>
            <a:ext cx="5870407" cy="4109286"/>
            <a:chOff x="0" y="211608"/>
            <a:chExt cx="5870406" cy="4109284"/>
          </a:xfrm>
        </p:grpSpPr>
        <p:grpSp>
          <p:nvGrpSpPr>
            <p:cNvPr id="184" name="Group 184"/>
            <p:cNvGrpSpPr/>
            <p:nvPr/>
          </p:nvGrpSpPr>
          <p:grpSpPr>
            <a:xfrm>
              <a:off x="0" y="211608"/>
              <a:ext cx="5870407" cy="4109286"/>
              <a:chOff x="0" y="0"/>
              <a:chExt cx="5870406" cy="4109284"/>
            </a:xfrm>
          </p:grpSpPr>
          <p:pic>
            <p:nvPicPr>
              <p:cNvPr id="181" name="pasted-image.pd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5870407" cy="410928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82" name="Shape 182"/>
              <p:cNvSpPr/>
              <p:nvPr/>
            </p:nvSpPr>
            <p:spPr>
              <a:xfrm>
                <a:off x="3772195" y="1938863"/>
                <a:ext cx="314637" cy="253156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531B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3" name="Shape 183"/>
              <p:cNvSpPr/>
              <p:nvPr/>
            </p:nvSpPr>
            <p:spPr>
              <a:xfrm>
                <a:off x="3918714" y="1051124"/>
                <a:ext cx="1" cy="841232"/>
              </a:xfrm>
              <a:prstGeom prst="line">
                <a:avLst/>
              </a:prstGeom>
              <a:noFill/>
              <a:ln w="635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</p:grpSp>
        <p:grpSp>
          <p:nvGrpSpPr>
            <p:cNvPr id="187" name="Group 187"/>
            <p:cNvGrpSpPr/>
            <p:nvPr/>
          </p:nvGrpSpPr>
          <p:grpSpPr>
            <a:xfrm>
              <a:off x="757659" y="390512"/>
              <a:ext cx="3420929" cy="797669"/>
              <a:chOff x="29539" y="-176492"/>
              <a:chExt cx="3420927" cy="797667"/>
            </a:xfrm>
          </p:grpSpPr>
          <p:sp>
            <p:nvSpPr>
              <p:cNvPr id="185" name="Shape 185"/>
              <p:cNvSpPr/>
              <p:nvPr/>
            </p:nvSpPr>
            <p:spPr>
              <a:xfrm>
                <a:off x="29539" y="112703"/>
                <a:ext cx="272529" cy="219276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531B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6" name="Shape 186"/>
              <p:cNvSpPr/>
              <p:nvPr/>
            </p:nvSpPr>
            <p:spPr>
              <a:xfrm>
                <a:off x="209288" y="-176493"/>
                <a:ext cx="3241180" cy="797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1" algn="l">
                  <a:spcBef>
                    <a:spcPts val="200"/>
                  </a:spcBef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Present optics choice (IPAC2018-THPAK145) + Multipolar errors</a:t>
                </a:r>
              </a:p>
            </p:txBody>
          </p:sp>
        </p:grpSp>
      </p:grpSp>
      <p:pic>
        <p:nvPicPr>
          <p:cNvPr id="189" name="Picture 188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38439" y="1128313"/>
            <a:ext cx="4527921" cy="10160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6488</TotalTime>
  <Words>3126</Words>
  <Application>Microsoft Macintosh PowerPoint</Application>
  <PresentationFormat>Custom</PresentationFormat>
  <Paragraphs>339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White</vt:lpstr>
      <vt:lpstr>Beam-beam effects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Beam-beam effects</dc:title>
  <cp:lastModifiedBy>Tatiana</cp:lastModifiedBy>
  <cp:revision>147</cp:revision>
  <dcterms:modified xsi:type="dcterms:W3CDTF">2019-06-25T08:59:52Z</dcterms:modified>
</cp:coreProperties>
</file>