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90" r:id="rId3"/>
    <p:sldId id="293" r:id="rId4"/>
    <p:sldId id="291" r:id="rId5"/>
    <p:sldId id="292" r:id="rId6"/>
    <p:sldId id="304" r:id="rId7"/>
    <p:sldId id="308" r:id="rId8"/>
    <p:sldId id="294" r:id="rId9"/>
    <p:sldId id="296" r:id="rId10"/>
    <p:sldId id="295" r:id="rId11"/>
    <p:sldId id="277" r:id="rId12"/>
    <p:sldId id="297" r:id="rId13"/>
    <p:sldId id="306" r:id="rId14"/>
    <p:sldId id="284" r:id="rId15"/>
    <p:sldId id="302" r:id="rId16"/>
    <p:sldId id="303" r:id="rId17"/>
    <p:sldId id="307" r:id="rId18"/>
    <p:sldId id="300" r:id="rId19"/>
    <p:sldId id="268" r:id="rId20"/>
    <p:sldId id="271" r:id="rId21"/>
    <p:sldId id="273" r:id="rId22"/>
    <p:sldId id="274" r:id="rId23"/>
    <p:sldId id="279" r:id="rId24"/>
    <p:sldId id="265" r:id="rId25"/>
    <p:sldId id="269" r:id="rId26"/>
    <p:sldId id="270" r:id="rId27"/>
    <p:sldId id="266" r:id="rId28"/>
    <p:sldId id="272" r:id="rId29"/>
    <p:sldId id="278" r:id="rId30"/>
    <p:sldId id="275" r:id="rId31"/>
    <p:sldId id="260" r:id="rId32"/>
    <p:sldId id="276" r:id="rId33"/>
    <p:sldId id="305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7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11944F-E2C5-3B4F-A4E7-BBF469F11F34}" type="datetimeFigureOut">
              <a:rPr lang="en-US" smtClean="0"/>
              <a:t>26/06/19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B8B20-9AF2-734E-8381-A65C09827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273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B03616-C536-2247-94E4-73037E38C144}" type="datetimeFigureOut">
              <a:rPr lang="en-US" smtClean="0"/>
              <a:t>26/06/19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75BE6-DB6E-8845-AAA8-D22977B806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1089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368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897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438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165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34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707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739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794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65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902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375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ADB76-302E-2E4D-BD50-05F44B803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53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Alternatives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D. Schulte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690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0051"/>
          </a:xfrm>
        </p:spPr>
        <p:txBody>
          <a:bodyPr>
            <a:noAutofit/>
          </a:bodyPr>
          <a:lstStyle/>
          <a:p>
            <a:r>
              <a:rPr lang="en-US" sz="3200" dirty="0" smtClean="0"/>
              <a:t>Energy Choices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49124"/>
            <a:ext cx="8229600" cy="287704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What are the best choices of the different energies?</a:t>
            </a:r>
          </a:p>
          <a:p>
            <a:pPr lvl="1"/>
            <a:r>
              <a:rPr lang="en-US" dirty="0" smtClean="0"/>
              <a:t>Need to understand each system well enough to be able to properly perform the trade-off</a:t>
            </a:r>
          </a:p>
          <a:p>
            <a:pPr lvl="2"/>
            <a:r>
              <a:rPr lang="en-US" dirty="0" smtClean="0"/>
              <a:t>E.g. what is the best RF frequency and gradient in each system?</a:t>
            </a:r>
          </a:p>
          <a:p>
            <a:pPr lvl="2"/>
            <a:r>
              <a:rPr lang="en-US" dirty="0" smtClean="0"/>
              <a:t>E.g. E</a:t>
            </a:r>
            <a:r>
              <a:rPr lang="en-US" baseline="-25000" dirty="0" smtClean="0"/>
              <a:t>4</a:t>
            </a:r>
            <a:r>
              <a:rPr lang="en-US" dirty="0" smtClean="0"/>
              <a:t> depends on the final booster and on the high-energy </a:t>
            </a:r>
            <a:r>
              <a:rPr lang="en-US" dirty="0" err="1" smtClean="0"/>
              <a:t>linac</a:t>
            </a:r>
            <a:endParaRPr lang="en-US" dirty="0" smtClean="0"/>
          </a:p>
          <a:p>
            <a:pPr lvl="1"/>
            <a:r>
              <a:rPr lang="en-US" dirty="0" smtClean="0"/>
              <a:t>Efficiency of positron production depends on E</a:t>
            </a:r>
            <a:r>
              <a:rPr lang="en-US" baseline="-25000" dirty="0" smtClean="0"/>
              <a:t>2</a:t>
            </a:r>
          </a:p>
          <a:p>
            <a:pPr lvl="1"/>
            <a:r>
              <a:rPr lang="en-US" dirty="0" smtClean="0"/>
              <a:t>With the baseline scheme currents in different </a:t>
            </a:r>
            <a:r>
              <a:rPr lang="en-US" dirty="0" err="1" smtClean="0"/>
              <a:t>linacs</a:t>
            </a:r>
            <a:r>
              <a:rPr lang="en-US" dirty="0" smtClean="0"/>
              <a:t> are different</a:t>
            </a:r>
          </a:p>
          <a:p>
            <a:r>
              <a:rPr lang="en-US" dirty="0" smtClean="0"/>
              <a:t>Note other configurations could also be considered, e.g. to have a CL dedicated to the positrons after production only 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27389" y="1452076"/>
            <a:ext cx="7426902" cy="31172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" name="Straight Connector 4"/>
          <p:cNvCxnSpPr/>
          <p:nvPr/>
        </p:nvCxnSpPr>
        <p:spPr>
          <a:xfrm flipH="1">
            <a:off x="927388" y="1270399"/>
            <a:ext cx="2" cy="844465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" name="TextBox 5"/>
          <p:cNvSpPr txBox="1"/>
          <p:nvPr/>
        </p:nvSpPr>
        <p:spPr>
          <a:xfrm>
            <a:off x="385559" y="1692379"/>
            <a:ext cx="535423" cy="410686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</a:p>
          <a:p>
            <a:pPr algn="ctr" defTabSz="410751" hangingPunct="0"/>
            <a:r>
              <a:rPr lang="en-US" sz="1100" dirty="0"/>
              <a:t>e</a:t>
            </a:r>
            <a:r>
              <a:rPr lang="en-US" sz="1100" baseline="30000" dirty="0" smtClean="0"/>
              <a:t>-</a:t>
            </a:r>
            <a:r>
              <a:rPr lang="en-US" sz="1100" dirty="0" smtClean="0"/>
              <a:t>gun</a:t>
            </a:r>
            <a:endParaRPr lang="en-GB" sz="1100" b="1" dirty="0">
              <a:solidFill>
                <a:srgbClr val="000000"/>
              </a:solidFill>
              <a:sym typeface="Helvetica Neue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782693" y="1268447"/>
            <a:ext cx="9528" cy="130875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Box 7"/>
          <p:cNvSpPr txBox="1"/>
          <p:nvPr/>
        </p:nvSpPr>
        <p:spPr>
          <a:xfrm>
            <a:off x="1564837" y="828716"/>
            <a:ext cx="435710" cy="3183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600" b="1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E</a:t>
            </a:r>
            <a:r>
              <a:rPr lang="en-US" sz="1600" b="1" baseline="-25000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1</a:t>
            </a:r>
            <a:endParaRPr lang="en-GB" sz="1600" b="1" baseline="-25000" dirty="0">
              <a:solidFill>
                <a:srgbClr val="000000"/>
              </a:solidFill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140651" y="1266500"/>
            <a:ext cx="3786" cy="848364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Straight Connector 9"/>
          <p:cNvCxnSpPr/>
          <p:nvPr/>
        </p:nvCxnSpPr>
        <p:spPr>
          <a:xfrm flipH="1">
            <a:off x="4017877" y="1260655"/>
            <a:ext cx="9247" cy="1316546"/>
          </a:xfrm>
          <a:prstGeom prst="line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643153" y="660795"/>
            <a:ext cx="752566" cy="5645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600" b="1" dirty="0" smtClean="0"/>
              <a:t>E</a:t>
            </a:r>
            <a:r>
              <a:rPr lang="en-US" sz="1600" b="1" baseline="-25000" dirty="0" smtClean="0"/>
              <a:t>2</a:t>
            </a:r>
            <a:r>
              <a:rPr lang="en-US" sz="1600" b="1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+E</a:t>
            </a:r>
            <a:r>
              <a:rPr lang="en-US" sz="1600" b="1" baseline="-25000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1</a:t>
            </a:r>
          </a:p>
          <a:p>
            <a:pPr algn="ctr"/>
            <a:r>
              <a:rPr lang="en-US" sz="1600" b="1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E</a:t>
            </a:r>
            <a:r>
              <a:rPr lang="en-US" sz="1600" b="1" baseline="-25000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1</a:t>
            </a:r>
            <a:endParaRPr lang="en-US" sz="1600" b="1" dirty="0" smtClean="0">
              <a:solidFill>
                <a:srgbClr val="000000"/>
              </a:solidFill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192202" y="1264551"/>
            <a:ext cx="3540" cy="104536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Connector 12"/>
          <p:cNvCxnSpPr/>
          <p:nvPr/>
        </p:nvCxnSpPr>
        <p:spPr>
          <a:xfrm>
            <a:off x="6390511" y="1266501"/>
            <a:ext cx="2744" cy="104341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Connector 13"/>
          <p:cNvCxnSpPr/>
          <p:nvPr/>
        </p:nvCxnSpPr>
        <p:spPr>
          <a:xfrm>
            <a:off x="8352338" y="1268447"/>
            <a:ext cx="1953" cy="1084809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" name="TextBox 14"/>
          <p:cNvSpPr txBox="1"/>
          <p:nvPr/>
        </p:nvSpPr>
        <p:spPr>
          <a:xfrm>
            <a:off x="7850091" y="828715"/>
            <a:ext cx="973284" cy="3183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6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6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97245" y="1196858"/>
            <a:ext cx="435710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66505" y="1211677"/>
            <a:ext cx="623455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/>
              <a:t>E</a:t>
            </a:r>
            <a:r>
              <a:rPr lang="en-US" sz="1100" b="1" baseline="-25000" dirty="0" smtClean="0"/>
              <a:t>2</a:t>
            </a:r>
            <a:r>
              <a:rPr lang="en-US" sz="1100" b="1" dirty="0" smtClean="0"/>
              <a:t>-</a:t>
            </a:r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90383" y="1228171"/>
            <a:ext cx="435710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14160" y="1209729"/>
            <a:ext cx="794545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/>
              <a:t>E</a:t>
            </a:r>
            <a:r>
              <a:rPr lang="en-US" sz="1100" b="1" baseline="-25000" dirty="0" smtClean="0"/>
              <a:t>3</a:t>
            </a:r>
            <a:r>
              <a:rPr lang="en-US" sz="1100" b="1" dirty="0" smtClean="0"/>
              <a:t>-E</a:t>
            </a:r>
            <a:r>
              <a:rPr lang="en-US" sz="1100" b="1" baseline="-25000" dirty="0" smtClean="0"/>
              <a:t>2</a:t>
            </a:r>
            <a:r>
              <a:rPr lang="en-US" sz="1100" b="1" dirty="0" smtClean="0"/>
              <a:t>-</a:t>
            </a:r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57807" y="1191012"/>
            <a:ext cx="794545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/>
              <a:t>E</a:t>
            </a:r>
            <a:r>
              <a:rPr lang="en-US" sz="1100" b="1" baseline="-25000" dirty="0" smtClean="0"/>
              <a:t>4</a:t>
            </a:r>
            <a:r>
              <a:rPr lang="en-US" sz="1100" b="1" dirty="0" smtClean="0"/>
              <a:t>-E</a:t>
            </a:r>
            <a:r>
              <a:rPr lang="en-US" sz="1100" b="1" baseline="-25000" dirty="0" smtClean="0"/>
              <a:t>3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80203" y="1194321"/>
            <a:ext cx="794545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/>
              <a:t>E</a:t>
            </a:r>
            <a:r>
              <a:rPr lang="en-US" sz="1100" b="1" baseline="-25000" dirty="0" smtClean="0"/>
              <a:t>5</a:t>
            </a:r>
            <a:r>
              <a:rPr lang="en-US" sz="1100" b="1" dirty="0" smtClean="0"/>
              <a:t>-E</a:t>
            </a:r>
            <a:r>
              <a:rPr lang="en-US" sz="1100" b="1" baseline="-25000" dirty="0" smtClean="0"/>
              <a:t>4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73466" y="753923"/>
            <a:ext cx="723315" cy="503019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600" b="1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2</a:t>
            </a:r>
          </a:p>
          <a:p>
            <a:pPr algn="ctr" defTabSz="410751" hangingPunct="0"/>
            <a:r>
              <a:rPr lang="en-US" sz="1200" dirty="0" err="1" smtClean="0">
                <a:solidFill>
                  <a:schemeClr val="tx1"/>
                </a:solidFill>
              </a:rPr>
              <a:t>e</a:t>
            </a:r>
            <a:r>
              <a:rPr lang="en-US" sz="1200" baseline="30000" dirty="0" err="1" smtClean="0">
                <a:solidFill>
                  <a:schemeClr val="tx1"/>
                </a:solidFill>
              </a:rPr>
              <a:t>+</a:t>
            </a:r>
            <a:r>
              <a:rPr lang="en-US" sz="1200" dirty="0" err="1" smtClean="0">
                <a:solidFill>
                  <a:schemeClr val="tx1"/>
                </a:solidFill>
              </a:rPr>
              <a:t>prod</a:t>
            </a:r>
            <a:endParaRPr lang="en-GB" sz="1200" b="1" dirty="0">
              <a:solidFill>
                <a:schemeClr val="tx1"/>
              </a:solidFill>
              <a:sym typeface="Helvetica Neue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40134" y="906618"/>
            <a:ext cx="500361" cy="3183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600" b="1" dirty="0" smtClean="0"/>
              <a:t>E</a:t>
            </a:r>
            <a:r>
              <a:rPr lang="en-US" sz="1600" b="1" baseline="-25000" dirty="0" smtClean="0"/>
              <a:t>3</a:t>
            </a:r>
            <a:endParaRPr lang="en-US" sz="1600" b="1" baseline="-25000" dirty="0" smtClean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54961" y="908650"/>
            <a:ext cx="500361" cy="3183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600" b="1" dirty="0" smtClean="0"/>
              <a:t>E</a:t>
            </a:r>
            <a:r>
              <a:rPr lang="en-US" sz="1600" b="1" baseline="-25000" dirty="0" smtClean="0"/>
              <a:t>4</a:t>
            </a:r>
            <a:endParaRPr lang="en-US" sz="1600" b="1" baseline="-25000" dirty="0" smtClean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68018" y="1664117"/>
            <a:ext cx="766775" cy="468000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PL 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19246" y="1735093"/>
            <a:ext cx="1266281" cy="287575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 2 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85794" y="1664117"/>
            <a:ext cx="790725" cy="468000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64310" y="1737502"/>
            <a:ext cx="1078863" cy="287575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HEL</a:t>
            </a:r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1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25378" y="1562659"/>
            <a:ext cx="1132005" cy="287575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HE</a:t>
            </a:r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 2 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21431" y="1976352"/>
            <a:ext cx="1135952" cy="28854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PBR synch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40146" y="1767094"/>
            <a:ext cx="1847890" cy="28854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FEB synch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32327" y="2361394"/>
            <a:ext cx="2136399" cy="28757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         e</a:t>
            </a:r>
            <a:r>
              <a:rPr lang="en-US" sz="1400" baseline="30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+</a:t>
            </a:r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 damping ring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H="1" flipV="1">
            <a:off x="1792373" y="2091051"/>
            <a:ext cx="1" cy="245616"/>
          </a:xfrm>
          <a:prstGeom prst="line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1934105" y="2521961"/>
            <a:ext cx="396875" cy="2646"/>
          </a:xfrm>
          <a:prstGeom prst="line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Date Placeholder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0051"/>
          </a:xfrm>
        </p:spPr>
        <p:txBody>
          <a:bodyPr>
            <a:noAutofit/>
          </a:bodyPr>
          <a:lstStyle/>
          <a:p>
            <a:r>
              <a:rPr lang="en-US" sz="3200" dirty="0" smtClean="0"/>
              <a:t>Top-up Flexibility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4880"/>
            <a:ext cx="8229600" cy="546644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Do we need to control the charge of the circulating collider bunches?</a:t>
            </a:r>
          </a:p>
          <a:p>
            <a:pPr lvl="1"/>
            <a:r>
              <a:rPr lang="en-US" dirty="0" smtClean="0"/>
              <a:t>I would guess, yes.</a:t>
            </a:r>
          </a:p>
          <a:p>
            <a:pPr lvl="1"/>
            <a:r>
              <a:rPr lang="en-US" dirty="0" smtClean="0"/>
              <a:t>Non-colliding bunches need to be treated differently</a:t>
            </a:r>
          </a:p>
          <a:p>
            <a:pPr lvl="1"/>
            <a:r>
              <a:rPr lang="en-US" dirty="0" smtClean="0"/>
              <a:t>Bunches might lose particles at different rates</a:t>
            </a:r>
          </a:p>
          <a:p>
            <a:pPr lvl="1"/>
            <a:r>
              <a:rPr lang="en-US" dirty="0" smtClean="0"/>
              <a:t>Different schemes could be envisaged</a:t>
            </a:r>
          </a:p>
          <a:p>
            <a:pPr lvl="2"/>
            <a:r>
              <a:rPr lang="en-US" dirty="0" smtClean="0"/>
              <a:t>Control of top-up bunch charge, e.g. at gun level</a:t>
            </a:r>
          </a:p>
          <a:p>
            <a:pPr lvl="2"/>
            <a:r>
              <a:rPr lang="en-US" dirty="0" smtClean="0"/>
              <a:t>Sparing given bunches from top-up for one round</a:t>
            </a:r>
          </a:p>
          <a:p>
            <a:pPr lvl="2"/>
            <a:r>
              <a:rPr lang="en-US" dirty="0" smtClean="0"/>
              <a:t>Both will produce additional constraints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How flexible do we need to be with the filling pattern?</a:t>
            </a:r>
          </a:p>
          <a:p>
            <a:endParaRPr lang="en-US" dirty="0" smtClean="0"/>
          </a:p>
          <a:p>
            <a:r>
              <a:rPr lang="en-US" dirty="0" smtClean="0"/>
              <a:t>How do we transfer?</a:t>
            </a:r>
          </a:p>
          <a:p>
            <a:pPr lvl="1"/>
            <a:r>
              <a:rPr lang="en-US" dirty="0" smtClean="0"/>
              <a:t>All bunches in one go?</a:t>
            </a:r>
          </a:p>
          <a:p>
            <a:pPr lvl="1"/>
            <a:r>
              <a:rPr lang="en-US" dirty="0" smtClean="0"/>
              <a:t>Otherwise, how do we deal with the current small difference in booster and collider circumference?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50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Bunch Trains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842446"/>
            <a:ext cx="8229600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Accelerating bunch trains allow to increase the RF-to-beam efficiency</a:t>
            </a:r>
          </a:p>
          <a:p>
            <a:pPr>
              <a:buFont typeface="Arial"/>
              <a:buChar char="•"/>
            </a:pPr>
            <a:r>
              <a:rPr lang="en-US" dirty="0" smtClean="0"/>
              <a:t> typically requires increase of RF energy per pulse</a:t>
            </a:r>
          </a:p>
          <a:p>
            <a:pPr>
              <a:buFont typeface="Arial"/>
              <a:buChar char="•"/>
            </a:pPr>
            <a:r>
              <a:rPr lang="en-US" dirty="0" smtClean="0"/>
              <a:t> but one accelerate much more charge per pulse</a:t>
            </a:r>
          </a:p>
          <a:p>
            <a:pPr>
              <a:buFont typeface="Arial"/>
              <a:buChar char="•"/>
            </a:pPr>
            <a:r>
              <a:rPr lang="en-US" dirty="0" smtClean="0"/>
              <a:t> This allows a faster filling of the pre-booster or booster</a:t>
            </a:r>
          </a:p>
          <a:p>
            <a:endParaRPr lang="en-US" dirty="0" smtClean="0"/>
          </a:p>
          <a:p>
            <a:r>
              <a:rPr lang="en-US" dirty="0" smtClean="0"/>
              <a:t>Likely can reduce 50 ns spacing in </a:t>
            </a:r>
            <a:r>
              <a:rPr lang="en-US" dirty="0" err="1" smtClean="0"/>
              <a:t>linacs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certainly by damping the structures but maybe even without</a:t>
            </a:r>
          </a:p>
          <a:p>
            <a:endParaRPr lang="en-US" dirty="0" smtClean="0"/>
          </a:p>
          <a:p>
            <a:r>
              <a:rPr lang="en-US" dirty="0" smtClean="0"/>
              <a:t>Could aim for 15 to 20 ns bunch spacing to produce (pre-) booster patter right away</a:t>
            </a:r>
          </a:p>
          <a:p>
            <a:pPr>
              <a:buFont typeface="Arial"/>
              <a:buChar char="•"/>
            </a:pPr>
            <a:r>
              <a:rPr lang="en-US" dirty="0" smtClean="0"/>
              <a:t> Number of bunches per pulse depends on RF frequency and trade-off with pulse compressor</a:t>
            </a:r>
          </a:p>
          <a:p>
            <a:pPr>
              <a:buFont typeface="Arial"/>
              <a:buChar char="•"/>
            </a:pPr>
            <a:r>
              <a:rPr lang="en-US" dirty="0" smtClean="0"/>
              <a:t> Typically can expect O(10) bunches per pulse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Can also use bunch trains to reduce the charge per bunch</a:t>
            </a:r>
          </a:p>
          <a:p>
            <a:pPr>
              <a:buFont typeface="Arial"/>
              <a:buChar char="•"/>
            </a:pPr>
            <a:r>
              <a:rPr lang="en-US" dirty="0" smtClean="0"/>
              <a:t> roughly the same charge per pulse (slight increase required)</a:t>
            </a:r>
          </a:p>
          <a:p>
            <a:pPr>
              <a:buFont typeface="Arial"/>
              <a:buChar char="•"/>
            </a:pPr>
            <a:r>
              <a:rPr lang="en-US" dirty="0" smtClean="0"/>
              <a:t> this allows smaller aperture structures (higher frequency or smaller a/lambda), which can be more efficient and can reach higher gradients</a:t>
            </a:r>
          </a:p>
          <a:p>
            <a:pPr>
              <a:buFont typeface="Arial"/>
              <a:buChar char="•"/>
            </a:pPr>
            <a:r>
              <a:rPr lang="en-US" dirty="0"/>
              <a:t> </a:t>
            </a:r>
            <a:r>
              <a:rPr lang="en-US" dirty="0" smtClean="0"/>
              <a:t>could consider more bunches in booster than in collider and do more than one round of top-up</a:t>
            </a:r>
          </a:p>
          <a:p>
            <a:pPr>
              <a:buFont typeface="Arial"/>
              <a:buChar char="•"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356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Assumptions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144000" cy="669448"/>
          </a:xfrm>
          <a:prstGeom prst="rect">
            <a:avLst/>
          </a:prstGeom>
        </p:spPr>
        <p:txBody>
          <a:bodyPr>
            <a:normAutofit/>
          </a:bodyPr>
          <a:lstStyle>
            <a:lvl1pPr defTabSz="560831">
              <a:defRPr sz="5568"/>
            </a:lvl1pPr>
          </a:lstStyle>
          <a:p>
            <a:r>
              <a:rPr lang="fr-CH" sz="3200" dirty="0"/>
              <a:t>How to Move Forward?</a:t>
            </a:r>
            <a:endParaRPr sz="3200" dirty="0"/>
          </a:p>
        </p:txBody>
      </p:sp>
      <p:sp>
        <p:nvSpPr>
          <p:cNvPr id="120" name="Circumference   97.756 km = 130,432 buckets with RF freq. ≒ 400 MHz…"/>
          <p:cNvSpPr txBox="1">
            <a:spLocks noGrp="1"/>
          </p:cNvSpPr>
          <p:nvPr>
            <p:ph type="subTitle" idx="1"/>
          </p:nvPr>
        </p:nvSpPr>
        <p:spPr>
          <a:xfrm>
            <a:off x="271120" y="893318"/>
            <a:ext cx="8624796" cy="50242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241093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evelop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optimized injector layout 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24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linacs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rings, energies, etc.)</a:t>
            </a:r>
          </a:p>
          <a:p>
            <a:pPr marL="698293" lvl="1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atching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performance requirements of FCC-ee at all working 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points</a:t>
            </a:r>
          </a:p>
          <a:p>
            <a:pPr marL="698293" lvl="1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 to ~200 GeV injection energy into collider in top-up 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mode.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8293" lvl="1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Provision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some flexibility for filling 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patterns (e.g. lifetime of individual bunches)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8293" lvl="1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Fast-filling will be most critical requirement for current</a:t>
            </a:r>
          </a:p>
          <a:p>
            <a:pPr marL="698293" lvl="1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stringent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requirements 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patterns/intensity/flux at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 (45 GeV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marL="698293" lvl="1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41093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 a collaboration for this purpose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166929"/>
      </p:ext>
    </p:extLst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022" y="9389"/>
            <a:ext cx="7804547" cy="478297"/>
          </a:xfrm>
        </p:spPr>
        <p:txBody>
          <a:bodyPr>
            <a:noAutofit/>
          </a:bodyPr>
          <a:lstStyle/>
          <a:p>
            <a:r>
              <a:rPr lang="en-US" sz="3200" dirty="0" smtClean="0"/>
              <a:t>FCC-</a:t>
            </a:r>
            <a:r>
              <a:rPr lang="en-US" sz="3200" dirty="0" err="1" smtClean="0"/>
              <a:t>ee</a:t>
            </a:r>
            <a:r>
              <a:rPr lang="en-US" sz="3200" dirty="0" smtClean="0"/>
              <a:t> Injector </a:t>
            </a:r>
            <a:r>
              <a:rPr lang="en-US" sz="3200" dirty="0" err="1" smtClean="0"/>
              <a:t>Workpackages</a:t>
            </a:r>
            <a:endParaRPr lang="en-GB" sz="32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927389" y="1452076"/>
            <a:ext cx="7426902" cy="31172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" name="Straight Connector 6"/>
          <p:cNvCxnSpPr/>
          <p:nvPr/>
        </p:nvCxnSpPr>
        <p:spPr>
          <a:xfrm flipH="1">
            <a:off x="927388" y="1270399"/>
            <a:ext cx="2" cy="844465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TextBox 8"/>
          <p:cNvSpPr txBox="1"/>
          <p:nvPr/>
        </p:nvSpPr>
        <p:spPr>
          <a:xfrm>
            <a:off x="385559" y="1692379"/>
            <a:ext cx="535423" cy="410686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</a:p>
          <a:p>
            <a:pPr algn="ctr" defTabSz="410751" hangingPunct="0"/>
            <a:r>
              <a:rPr lang="en-US" sz="1100" dirty="0"/>
              <a:t>e</a:t>
            </a:r>
            <a:r>
              <a:rPr lang="en-US" sz="1100" baseline="30000" dirty="0" smtClean="0"/>
              <a:t>-</a:t>
            </a:r>
            <a:r>
              <a:rPr lang="en-US" sz="1100" dirty="0" smtClean="0"/>
              <a:t>gun</a:t>
            </a:r>
            <a:endParaRPr lang="en-GB" sz="1100" b="1" dirty="0">
              <a:solidFill>
                <a:srgbClr val="000000"/>
              </a:solidFill>
              <a:sym typeface="Helvetica Neue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782693" y="1268447"/>
            <a:ext cx="9528" cy="130875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Box 10"/>
          <p:cNvSpPr txBox="1"/>
          <p:nvPr/>
        </p:nvSpPr>
        <p:spPr>
          <a:xfrm>
            <a:off x="1564837" y="828716"/>
            <a:ext cx="435710" cy="3183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600" b="1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E</a:t>
            </a:r>
            <a:r>
              <a:rPr lang="en-US" sz="1600" b="1" baseline="-25000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1</a:t>
            </a:r>
            <a:endParaRPr lang="en-GB" sz="1600" b="1" baseline="-25000" dirty="0">
              <a:solidFill>
                <a:srgbClr val="000000"/>
              </a:solidFill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140651" y="1266500"/>
            <a:ext cx="3786" cy="848364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Connector 13"/>
          <p:cNvCxnSpPr/>
          <p:nvPr/>
        </p:nvCxnSpPr>
        <p:spPr>
          <a:xfrm flipH="1">
            <a:off x="4017877" y="1260655"/>
            <a:ext cx="9247" cy="1316546"/>
          </a:xfrm>
          <a:prstGeom prst="line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643153" y="660795"/>
            <a:ext cx="752566" cy="5645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600" b="1" dirty="0" smtClean="0"/>
              <a:t>E</a:t>
            </a:r>
            <a:r>
              <a:rPr lang="en-US" sz="1600" b="1" baseline="-25000" dirty="0" smtClean="0"/>
              <a:t>2</a:t>
            </a:r>
            <a:r>
              <a:rPr lang="en-US" sz="1600" b="1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+E</a:t>
            </a:r>
            <a:r>
              <a:rPr lang="en-US" sz="1600" b="1" baseline="-25000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1</a:t>
            </a:r>
          </a:p>
          <a:p>
            <a:pPr algn="ctr"/>
            <a:r>
              <a:rPr lang="en-US" sz="1600" b="1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E</a:t>
            </a:r>
            <a:r>
              <a:rPr lang="en-US" sz="1600" b="1" baseline="-25000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1</a:t>
            </a:r>
            <a:endParaRPr lang="en-US" sz="1600" b="1" dirty="0" smtClean="0">
              <a:solidFill>
                <a:srgbClr val="000000"/>
              </a:solidFill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5192202" y="1264551"/>
            <a:ext cx="3540" cy="104536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/>
          <p:cNvCxnSpPr/>
          <p:nvPr/>
        </p:nvCxnSpPr>
        <p:spPr>
          <a:xfrm>
            <a:off x="6390511" y="1266501"/>
            <a:ext cx="2744" cy="104341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" name="Straight Connector 19"/>
          <p:cNvCxnSpPr/>
          <p:nvPr/>
        </p:nvCxnSpPr>
        <p:spPr>
          <a:xfrm>
            <a:off x="8352338" y="1268447"/>
            <a:ext cx="1953" cy="1084809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1" name="TextBox 20"/>
          <p:cNvSpPr txBox="1"/>
          <p:nvPr/>
        </p:nvSpPr>
        <p:spPr>
          <a:xfrm>
            <a:off x="7850091" y="828715"/>
            <a:ext cx="973284" cy="3183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6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6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97245" y="1196858"/>
            <a:ext cx="435710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66505" y="1211677"/>
            <a:ext cx="623455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/>
              <a:t>E</a:t>
            </a:r>
            <a:r>
              <a:rPr lang="en-US" sz="1100" b="1" baseline="-25000" dirty="0" smtClean="0"/>
              <a:t>2</a:t>
            </a:r>
            <a:r>
              <a:rPr lang="en-US" sz="1100" b="1" dirty="0" smtClean="0"/>
              <a:t>-</a:t>
            </a:r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90383" y="1228171"/>
            <a:ext cx="435710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14160" y="1209729"/>
            <a:ext cx="794545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/>
              <a:t>E</a:t>
            </a:r>
            <a:r>
              <a:rPr lang="en-US" sz="1100" b="1" baseline="-25000" dirty="0" smtClean="0"/>
              <a:t>3</a:t>
            </a:r>
            <a:r>
              <a:rPr lang="en-US" sz="1100" b="1" dirty="0" smtClean="0"/>
              <a:t>-E</a:t>
            </a:r>
            <a:r>
              <a:rPr lang="en-US" sz="1100" b="1" baseline="-25000" dirty="0" smtClean="0"/>
              <a:t>2</a:t>
            </a:r>
            <a:r>
              <a:rPr lang="en-US" sz="1100" b="1" dirty="0" smtClean="0"/>
              <a:t>-</a:t>
            </a:r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57807" y="1191012"/>
            <a:ext cx="794545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/>
              <a:t>E</a:t>
            </a:r>
            <a:r>
              <a:rPr lang="en-US" sz="1100" b="1" baseline="-25000" dirty="0" smtClean="0"/>
              <a:t>4</a:t>
            </a:r>
            <a:r>
              <a:rPr lang="en-US" sz="1100" b="1" dirty="0" smtClean="0"/>
              <a:t>-E</a:t>
            </a:r>
            <a:r>
              <a:rPr lang="en-US" sz="1100" b="1" baseline="-25000" dirty="0" smtClean="0"/>
              <a:t>3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80203" y="1194321"/>
            <a:ext cx="794545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/>
              <a:t>E</a:t>
            </a:r>
            <a:r>
              <a:rPr lang="en-US" sz="1100" b="1" baseline="-25000" dirty="0" smtClean="0"/>
              <a:t>5</a:t>
            </a:r>
            <a:r>
              <a:rPr lang="en-US" sz="1100" b="1" dirty="0" smtClean="0"/>
              <a:t>-E</a:t>
            </a:r>
            <a:r>
              <a:rPr lang="en-US" sz="1100" b="1" baseline="-25000" dirty="0" smtClean="0"/>
              <a:t>4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73466" y="753923"/>
            <a:ext cx="723315" cy="503019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600" b="1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2</a:t>
            </a:r>
          </a:p>
          <a:p>
            <a:pPr algn="ctr" defTabSz="410751" hangingPunct="0"/>
            <a:r>
              <a:rPr lang="en-US" sz="1200" dirty="0" err="1" smtClean="0">
                <a:solidFill>
                  <a:schemeClr val="tx1"/>
                </a:solidFill>
              </a:rPr>
              <a:t>e</a:t>
            </a:r>
            <a:r>
              <a:rPr lang="en-US" sz="1200" baseline="30000" dirty="0" err="1" smtClean="0">
                <a:solidFill>
                  <a:schemeClr val="tx1"/>
                </a:solidFill>
              </a:rPr>
              <a:t>+</a:t>
            </a:r>
            <a:r>
              <a:rPr lang="en-US" sz="1200" dirty="0" err="1" smtClean="0">
                <a:solidFill>
                  <a:schemeClr val="tx1"/>
                </a:solidFill>
              </a:rPr>
              <a:t>prod</a:t>
            </a:r>
            <a:endParaRPr lang="en-GB" sz="1200" b="1" dirty="0">
              <a:solidFill>
                <a:schemeClr val="tx1"/>
              </a:solidFill>
              <a:sym typeface="Helvetica Neue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40134" y="906618"/>
            <a:ext cx="500361" cy="3183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600" b="1" dirty="0" smtClean="0"/>
              <a:t>E</a:t>
            </a:r>
            <a:r>
              <a:rPr lang="en-US" sz="1600" b="1" baseline="-25000" dirty="0" smtClean="0"/>
              <a:t>3</a:t>
            </a:r>
            <a:endParaRPr lang="en-US" sz="1600" b="1" baseline="-25000" dirty="0" smtClean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54961" y="908650"/>
            <a:ext cx="500361" cy="3183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600" b="1" dirty="0" smtClean="0"/>
              <a:t>E</a:t>
            </a:r>
            <a:r>
              <a:rPr lang="en-US" sz="1600" b="1" baseline="-25000" dirty="0" smtClean="0"/>
              <a:t>4</a:t>
            </a:r>
            <a:endParaRPr lang="en-US" sz="1600" b="1" baseline="-25000" dirty="0" smtClean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68018" y="1664117"/>
            <a:ext cx="766775" cy="468000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PL 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819246" y="1735093"/>
            <a:ext cx="1266281" cy="287575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 2 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85794" y="1664117"/>
            <a:ext cx="790725" cy="468000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64310" y="1737502"/>
            <a:ext cx="1078863" cy="287575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HEL</a:t>
            </a:r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1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225378" y="1562659"/>
            <a:ext cx="1132005" cy="287575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HE</a:t>
            </a:r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 2 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21431" y="1976352"/>
            <a:ext cx="1135952" cy="28854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PBR synch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440146" y="1767094"/>
            <a:ext cx="1847890" cy="28854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FEB synch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832327" y="2361394"/>
            <a:ext cx="2136399" cy="28757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         e</a:t>
            </a:r>
            <a:r>
              <a:rPr lang="en-US" sz="1400" baseline="30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+</a:t>
            </a:r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 damping ring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 flipH="1" flipV="1">
            <a:off x="1792373" y="2091051"/>
            <a:ext cx="1" cy="245616"/>
          </a:xfrm>
          <a:prstGeom prst="line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1934105" y="2521961"/>
            <a:ext cx="396875" cy="2646"/>
          </a:xfrm>
          <a:prstGeom prst="line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9" name="Rectangle 1"/>
          <p:cNvSpPr>
            <a:spLocks noChangeArrowheads="1"/>
          </p:cNvSpPr>
          <p:nvPr/>
        </p:nvSpPr>
        <p:spPr bwMode="auto">
          <a:xfrm>
            <a:off x="157372" y="2905566"/>
            <a:ext cx="5796255" cy="37890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64291" tIns="32146" rIns="64291" bIns="32146" numCol="1" anchor="ctr" anchorCtr="0" compatLnSpc="1">
            <a:prstTxWarp prst="textNoShape">
              <a:avLst/>
            </a:prstTxWarp>
            <a:spAutoFit/>
          </a:bodyPr>
          <a:lstStyle>
            <a:lvl1pPr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42915"/>
            <a:r>
              <a:rPr lang="en-GB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WP0: Electron Gun and injector</a:t>
            </a:r>
            <a:endParaRPr lang="en-GB" altLang="en-US" sz="1100" i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defTabSz="642915" hangingPunct="0"/>
            <a:r>
              <a:rPr lang="en-GB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altLang="en-US" sz="500" dirty="0" smtClean="0"/>
          </a:p>
          <a:p>
            <a:pPr defTabSz="642915"/>
            <a:r>
              <a:rPr lang="en-GB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WP1: Production </a:t>
            </a:r>
            <a:r>
              <a:rPr lang="en-GB" altLang="en-US" sz="1100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Linac</a:t>
            </a:r>
            <a:r>
              <a:rPr lang="en-GB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</a:t>
            </a:r>
            <a:r>
              <a:rPr lang="en-GB" altLang="en-US" sz="1100" b="1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PL1</a:t>
            </a:r>
            <a:r>
              <a:rPr lang="en-GB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to E1, </a:t>
            </a:r>
            <a:r>
              <a:rPr lang="en-GB" altLang="en-US" sz="1100" b="1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PL2</a:t>
            </a:r>
            <a:r>
              <a:rPr lang="en-GB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to E2)</a:t>
            </a:r>
            <a:endParaRPr lang="en-GB" altLang="en-US" sz="1100" i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PL1: 2 electron bunches or 2 production bunches acceleration to E1</a:t>
            </a:r>
            <a:endParaRPr lang="en-GB" altLang="en-US" sz="500" dirty="0" smtClean="0"/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PL2: 2 electron bunches or 2 production bunches &amp; 2 positron bunches (energy gain E2-E1 )</a:t>
            </a:r>
            <a:endParaRPr lang="en-GB" altLang="en-US" sz="500" dirty="0" smtClean="0"/>
          </a:p>
          <a:p>
            <a:pPr defTabSz="642915" hangingPunct="0"/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altLang="en-US" sz="500" dirty="0" smtClean="0"/>
          </a:p>
          <a:p>
            <a:pPr defTabSz="642915"/>
            <a:r>
              <a:rPr lang="de-DE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WP2: Positron production (E2)</a:t>
            </a:r>
            <a:endParaRPr lang="en-GB" altLang="en-US" sz="1100" i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de-DE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Target design, - capture optimisation</a:t>
            </a:r>
            <a:endParaRPr lang="en-GB" altLang="en-US" sz="500" dirty="0" smtClean="0"/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de-DE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Energy choice (E2), production bunch intensity versus production energy, etc.</a:t>
            </a:r>
            <a:endParaRPr lang="en-GB" altLang="en-US" sz="500" dirty="0" smtClean="0"/>
          </a:p>
          <a:p>
            <a:pPr defTabSz="642915" hangingPunct="0"/>
            <a:r>
              <a:rPr lang="de-DE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altLang="en-US" sz="500" dirty="0" smtClean="0"/>
          </a:p>
          <a:p>
            <a:pPr defTabSz="642915"/>
            <a:r>
              <a:rPr lang="fr-FR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WP3: Positron Capture </a:t>
            </a:r>
            <a:r>
              <a:rPr lang="fr-FR" altLang="en-US" sz="1100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Linac</a:t>
            </a:r>
            <a:r>
              <a:rPr lang="fr-FR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</a:t>
            </a:r>
            <a:r>
              <a:rPr lang="fr-FR" altLang="en-US" sz="1100" b="1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CL</a:t>
            </a:r>
            <a:r>
              <a:rPr lang="fr-FR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E1)</a:t>
            </a:r>
            <a:endParaRPr lang="en-GB" altLang="en-US" sz="1100" i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 acceleration of 2 positron bunches (before DR) and acceleration (after DR) of  2 e+ bunches (energy gain E1 per passage)</a:t>
            </a:r>
            <a:endParaRPr lang="en-GB" altLang="en-US" sz="500" dirty="0" smtClean="0"/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Acceleration of 2 electron bunches (energy gain E1)</a:t>
            </a:r>
            <a:endParaRPr lang="en-GB" altLang="en-US" sz="500" dirty="0" smtClean="0"/>
          </a:p>
          <a:p>
            <a:pPr defTabSz="642915" hangingPunct="0"/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altLang="en-US" sz="500" dirty="0" smtClean="0"/>
          </a:p>
          <a:p>
            <a:pPr defTabSz="642915"/>
            <a:r>
              <a:rPr lang="en-GB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WP4: Damping Ring (E1)</a:t>
            </a:r>
            <a:endParaRPr lang="en-GB" altLang="en-US" sz="1100" i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00911" indent="-200911" defTabSz="642915">
              <a:buFont typeface="Arial" panose="020B0604020202020204" pitchFamily="34" charset="0"/>
              <a:buChar char="•"/>
            </a:pPr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Choice </a:t>
            </a:r>
            <a:r>
              <a:rPr lang="en-GB" altLang="en-U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of E1</a:t>
            </a:r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fr-FR" altLang="en-US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Impedance</a:t>
            </a:r>
            <a:r>
              <a:rPr lang="fr-FR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fr-FR" altLang="en-US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space</a:t>
            </a:r>
            <a:r>
              <a:rPr lang="fr-FR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charge, e+ </a:t>
            </a:r>
            <a:r>
              <a:rPr lang="fr-FR" altLang="en-US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emittances</a:t>
            </a:r>
            <a:r>
              <a:rPr lang="fr-FR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etc.</a:t>
            </a:r>
            <a:endParaRPr lang="en-GB" altLang="en-US" sz="500" dirty="0" smtClean="0"/>
          </a:p>
          <a:p>
            <a:pPr defTabSz="642915" hangingPunct="0"/>
            <a:r>
              <a:rPr lang="fr-FR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altLang="en-US" sz="500" dirty="0" smtClean="0"/>
          </a:p>
          <a:p>
            <a:pPr defTabSz="642915" hangingPunct="0"/>
            <a:r>
              <a:rPr lang="en-GB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WP5: High Energy </a:t>
            </a:r>
            <a:r>
              <a:rPr lang="en-GB" altLang="en-US" sz="1100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Linacs</a:t>
            </a:r>
            <a:r>
              <a:rPr lang="en-GB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</a:t>
            </a:r>
            <a:r>
              <a:rPr lang="en-GB" altLang="en-US" sz="1100" b="1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HEL1+2</a:t>
            </a:r>
            <a:r>
              <a:rPr lang="en-GB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acceleration from (E1+E2) to E3 or E4)</a:t>
            </a:r>
            <a:endParaRPr lang="en-GB" altLang="en-US" sz="5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Choice of end energy kept flexible at the moment,</a:t>
            </a:r>
            <a:endParaRPr lang="en-GB" altLang="en-US" sz="500" dirty="0" smtClean="0"/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Optimisation with Full Energy Booster (FEB) or Pre-Booster Ring (PBR) design at later stage</a:t>
            </a:r>
            <a:endParaRPr lang="en-GB" altLang="en-US" sz="2000" dirty="0" smtClean="0"/>
          </a:p>
        </p:txBody>
      </p:sp>
      <p:sp>
        <p:nvSpPr>
          <p:cNvPr id="70" name="Rectangle 2"/>
          <p:cNvSpPr>
            <a:spLocks noChangeArrowheads="1"/>
          </p:cNvSpPr>
          <p:nvPr/>
        </p:nvSpPr>
        <p:spPr bwMode="auto">
          <a:xfrm>
            <a:off x="6269717" y="2858396"/>
            <a:ext cx="2676857" cy="26810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64291" tIns="32146" rIns="64291" bIns="32146" numCol="1" anchor="ctr" anchorCtr="0" compatLnSpc="1">
            <a:prstTxWarp prst="textNoShape">
              <a:avLst/>
            </a:prstTxWarp>
            <a:spAutoFit/>
          </a:bodyPr>
          <a:lstStyle>
            <a:lvl1pPr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42915" hangingPunct="0"/>
            <a:r>
              <a:rPr lang="en-GB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WP6: Pre-Booster Ring (</a:t>
            </a:r>
            <a:r>
              <a:rPr lang="en-GB" altLang="en-US" sz="1100" b="1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PBR</a:t>
            </a:r>
            <a:r>
              <a:rPr lang="en-GB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  <a:endParaRPr lang="en-GB" altLang="en-US" sz="5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Either SPS or new ring</a:t>
            </a:r>
            <a:endParaRPr lang="en-GB" altLang="en-US" sz="500" dirty="0" smtClean="0"/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Impact of injection energy E3</a:t>
            </a:r>
            <a:endParaRPr lang="en-GB" altLang="en-US" sz="500" dirty="0" smtClean="0"/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Full ring design</a:t>
            </a:r>
            <a:endParaRPr lang="en-GB" altLang="en-US" sz="500" dirty="0" smtClean="0"/>
          </a:p>
          <a:p>
            <a:pPr defTabSz="642915" hangingPunct="0"/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altLang="en-US" sz="500" dirty="0" smtClean="0"/>
          </a:p>
          <a:p>
            <a:pPr defTabSz="642915"/>
            <a:r>
              <a:rPr lang="en-GB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WP7: Full-Energy Booster (</a:t>
            </a:r>
            <a:r>
              <a:rPr lang="en-GB" altLang="en-US" sz="1100" b="1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FEB</a:t>
            </a:r>
            <a:r>
              <a:rPr lang="en-GB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  <a:endParaRPr lang="en-GB" altLang="en-US" sz="1100" i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Impact of injection energy E4</a:t>
            </a:r>
            <a:endParaRPr lang="en-GB" altLang="en-US" sz="500" dirty="0" smtClean="0"/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Full ring design</a:t>
            </a:r>
            <a:endParaRPr lang="en-GB" altLang="en-US" sz="500" dirty="0" smtClean="0"/>
          </a:p>
          <a:p>
            <a:pPr defTabSz="642915" hangingPunct="0"/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altLang="en-US" sz="500" dirty="0" smtClean="0"/>
          </a:p>
          <a:p>
            <a:pPr defTabSz="642915"/>
            <a:r>
              <a:rPr lang="en-GB" alt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WP8: Beam transfer system design</a:t>
            </a:r>
            <a:endParaRPr lang="en-GB" altLang="en-US" sz="1100" i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Transfer line design (from High Energy </a:t>
            </a:r>
            <a:r>
              <a:rPr lang="en-GB" altLang="en-US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Linac</a:t>
            </a:r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onwards)</a:t>
            </a:r>
            <a:endParaRPr lang="en-GB" altLang="en-US" sz="500" dirty="0" smtClean="0"/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Injection and extraction concepts, linked to ring designs</a:t>
            </a:r>
            <a:endParaRPr lang="en-GB" altLang="en-US" sz="500" dirty="0" smtClean="0"/>
          </a:p>
          <a:p>
            <a:pPr marL="200911" indent="-200911" defTabSz="642915" hangingPunct="0">
              <a:buFont typeface="Arial" panose="020B0604020202020204" pitchFamily="34" charset="0"/>
              <a:buChar char="•"/>
            </a:pPr>
            <a:r>
              <a:rPr lang="en-GB" alt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HW concepts</a:t>
            </a:r>
            <a:endParaRPr lang="en-GB" altLang="en-US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493347"/>
      </p:ext>
    </p:extLst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Assumptions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144000" cy="669448"/>
          </a:xfrm>
          <a:prstGeom prst="rect">
            <a:avLst/>
          </a:prstGeom>
        </p:spPr>
        <p:txBody>
          <a:bodyPr>
            <a:normAutofit/>
          </a:bodyPr>
          <a:lstStyle>
            <a:lvl1pPr defTabSz="560831">
              <a:defRPr sz="5568"/>
            </a:lvl1pPr>
          </a:lstStyle>
          <a:p>
            <a:r>
              <a:rPr lang="en-US" sz="3200" dirty="0" smtClean="0"/>
              <a:t>FCC-</a:t>
            </a:r>
            <a:r>
              <a:rPr lang="en-US" sz="3200" dirty="0" err="1" smtClean="0"/>
              <a:t>ee</a:t>
            </a:r>
            <a:r>
              <a:rPr lang="en-US" sz="3200" dirty="0" smtClean="0"/>
              <a:t> Injector Collaboration</a:t>
            </a:r>
            <a:endParaRPr sz="3200" dirty="0"/>
          </a:p>
        </p:txBody>
      </p:sp>
      <p:sp>
        <p:nvSpPr>
          <p:cNvPr id="120" name="Circumference   97.756 km = 130,432 buckets with RF freq. ≒ 400 MHz…"/>
          <p:cNvSpPr txBox="1">
            <a:spLocks noGrp="1"/>
          </p:cNvSpPr>
          <p:nvPr>
            <p:ph type="subTitle" idx="1"/>
          </p:nvPr>
        </p:nvSpPr>
        <p:spPr>
          <a:xfrm>
            <a:off x="271120" y="1140238"/>
            <a:ext cx="8624796" cy="50242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241093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Proposed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starting point is </a:t>
            </a: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consolidation and analysis of present baseline scheme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that matches exactly the bunch number and fill pattern requirements that came out of the collider luminosity optimization. </a:t>
            </a:r>
            <a:endParaRPr lang="en-GB" sz="20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41093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Should be good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starting point for </a:t>
            </a:r>
            <a:r>
              <a:rPr lang="en-GB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investigations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alternative designs and future optimization.</a:t>
            </a:r>
          </a:p>
          <a:p>
            <a:pPr marL="241093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provides </a:t>
            </a: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or 2 bunches per RF pulse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the collider, assembled in trains either in a pre-booster or </a:t>
            </a:r>
            <a:r>
              <a:rPr lang="en-GB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full-energy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booster, with a </a:t>
            </a: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maximum charge of 2E10 particles per bunch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GB" sz="20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41093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 bunches (production bunches) are used to produce the e+ bunches of identical intensity. Presently the bunch pair distance is 60 ns. </a:t>
            </a:r>
            <a:endParaRPr lang="en-GB" sz="20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41093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baseline design assumes S-band </a:t>
            </a:r>
            <a:r>
              <a:rPr lang="en-GB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structures throughout.</a:t>
            </a:r>
          </a:p>
          <a:p>
            <a:pPr marL="241093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272595"/>
      </p:ext>
    </p:extLst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Assumptions"/>
          <p:cNvSpPr txBox="1">
            <a:spLocks noGrp="1"/>
          </p:cNvSpPr>
          <p:nvPr>
            <p:ph type="ctrTitle"/>
          </p:nvPr>
        </p:nvSpPr>
        <p:spPr>
          <a:xfrm>
            <a:off x="0" y="-26082"/>
            <a:ext cx="8907607" cy="669448"/>
          </a:xfrm>
          <a:prstGeom prst="rect">
            <a:avLst/>
          </a:prstGeom>
        </p:spPr>
        <p:txBody>
          <a:bodyPr>
            <a:normAutofit/>
          </a:bodyPr>
          <a:lstStyle>
            <a:lvl1pPr defTabSz="560831">
              <a:defRPr sz="5568"/>
            </a:lvl1pPr>
          </a:lstStyle>
          <a:p>
            <a:r>
              <a:rPr lang="en-US" sz="3200" dirty="0" smtClean="0"/>
              <a:t>Next Steps</a:t>
            </a:r>
            <a:endParaRPr sz="3200" dirty="0"/>
          </a:p>
        </p:txBody>
      </p:sp>
      <p:sp>
        <p:nvSpPr>
          <p:cNvPr id="120" name="Circumference   97.756 km = 130,432 buckets with RF freq. ≒ 400 MHz…"/>
          <p:cNvSpPr txBox="1">
            <a:spLocks noGrp="1"/>
          </p:cNvSpPr>
          <p:nvPr>
            <p:ph type="subTitle" idx="1"/>
          </p:nvPr>
        </p:nvSpPr>
        <p:spPr>
          <a:xfrm>
            <a:off x="435079" y="1140238"/>
            <a:ext cx="8227043" cy="50242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241093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Assumption that general understanding is met with potential partners.</a:t>
            </a:r>
          </a:p>
          <a:p>
            <a:pPr marL="241093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 of brief descriptions of activities for each work package for first phase, i.e. review and optimisation of baseline: PBR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vs HE </a:t>
            </a:r>
            <a:r>
              <a:rPr lang="en-GB" sz="24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(E3 and/or E4),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e+ production energy,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etc.</a:t>
            </a:r>
            <a:endParaRPr lang="en-GB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41093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goals, key parameters, interfaces, time lines</a:t>
            </a:r>
          </a:p>
          <a:p>
            <a:pPr marL="241093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Resources estimates.</a:t>
            </a:r>
          </a:p>
          <a:p>
            <a:pPr marL="241093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Further common discussion of </a:t>
            </a:r>
            <a:r>
              <a:rPr lang="en-US" sz="24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endParaRPr lang="en-GB" sz="24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Aft>
                <a:spcPts val="844"/>
              </a:spcAft>
              <a:buSzPct val="145000"/>
            </a:pPr>
            <a:endParaRPr lang="en-GB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41093" indent="-241093" algn="l">
              <a:spcAft>
                <a:spcPts val="844"/>
              </a:spcAft>
              <a:buSzPct val="145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129107"/>
      </p:ext>
    </p:extLst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5489"/>
          </a:xfrm>
        </p:spPr>
        <p:txBody>
          <a:bodyPr>
            <a:noAutofit/>
          </a:bodyPr>
          <a:lstStyle/>
          <a:p>
            <a:r>
              <a:rPr lang="en-US" sz="3200" dirty="0" smtClean="0"/>
              <a:t>First Proposals Already Appeared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6" descr="han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7" r="17588" b="48944"/>
          <a:stretch/>
        </p:blipFill>
        <p:spPr>
          <a:xfrm>
            <a:off x="258294" y="668400"/>
            <a:ext cx="5424434" cy="56016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01134" y="1183583"/>
            <a:ext cx="1134332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H. Braun</a:t>
            </a:r>
          </a:p>
          <a:p>
            <a:r>
              <a:rPr lang="en-US" dirty="0" smtClean="0"/>
              <a:t>Yesterday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35466" y="4140962"/>
            <a:ext cx="2577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Recirculating </a:t>
            </a:r>
            <a:r>
              <a:rPr lang="en-US" dirty="0" err="1" smtClean="0"/>
              <a:t>linac</a:t>
            </a:r>
            <a:r>
              <a:rPr lang="en-US" dirty="0" smtClean="0"/>
              <a:t> from </a:t>
            </a:r>
            <a:r>
              <a:rPr lang="en-US" dirty="0" err="1" smtClean="0"/>
              <a:t>LHeC</a:t>
            </a:r>
            <a:r>
              <a:rPr lang="en-US" dirty="0" smtClean="0"/>
              <a:t>/FCC-eh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290656" y="3771630"/>
            <a:ext cx="139614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O. </a:t>
            </a:r>
            <a:r>
              <a:rPr lang="en-US" dirty="0" err="1" smtClean="0"/>
              <a:t>Brüning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96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00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3278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91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Positron Filling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70" y="807177"/>
            <a:ext cx="8463736" cy="2528345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Linac</a:t>
            </a:r>
            <a:r>
              <a:rPr lang="en-US" sz="2000" dirty="0" smtClean="0"/>
              <a:t> after the target should have large aperture for capture efficiency</a:t>
            </a:r>
          </a:p>
          <a:p>
            <a:r>
              <a:rPr lang="en-US" sz="2000" dirty="0" smtClean="0"/>
              <a:t>In CLIC can tolerate production of 18 x 10</a:t>
            </a:r>
            <a:r>
              <a:rPr lang="en-US" sz="2000" baseline="30000" dirty="0" smtClean="0"/>
              <a:t>11 </a:t>
            </a:r>
            <a:r>
              <a:rPr lang="en-US" sz="2000" dirty="0" smtClean="0"/>
              <a:t>positrons per pulse</a:t>
            </a:r>
          </a:p>
          <a:p>
            <a:r>
              <a:rPr lang="en-US" sz="2000" dirty="0" smtClean="0"/>
              <a:t>Could consider splitting charge in several bunches with short spacing</a:t>
            </a:r>
          </a:p>
          <a:p>
            <a:r>
              <a:rPr lang="en-US" sz="2000" dirty="0" smtClean="0"/>
              <a:t>Reasoning for 60 ns spacing in CDR not clear</a:t>
            </a:r>
          </a:p>
          <a:p>
            <a:pPr lvl="1"/>
            <a:r>
              <a:rPr lang="en-US" sz="1600" dirty="0" smtClean="0"/>
              <a:t>CDR refers to longitudinal wakes</a:t>
            </a:r>
          </a:p>
          <a:p>
            <a:pPr lvl="1"/>
            <a:r>
              <a:rPr lang="en-US" sz="1600" dirty="0" smtClean="0"/>
              <a:t>Referred paper mentions transverse wakes</a:t>
            </a:r>
          </a:p>
          <a:p>
            <a:pPr lvl="1"/>
            <a:r>
              <a:rPr lang="en-US" sz="1600" dirty="0" smtClean="0"/>
              <a:t>No damping used in accelerator, so no fundamental limit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8329" y="3835846"/>
            <a:ext cx="1323232" cy="31873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97704" y="3828879"/>
            <a:ext cx="1323232" cy="31873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503892" y="3828879"/>
            <a:ext cx="2656429" cy="31873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nut 4"/>
          <p:cNvSpPr/>
          <p:nvPr/>
        </p:nvSpPr>
        <p:spPr>
          <a:xfrm>
            <a:off x="1918824" y="4332632"/>
            <a:ext cx="4241497" cy="1635117"/>
          </a:xfrm>
          <a:prstGeom prst="donut">
            <a:avLst>
              <a:gd name="adj" fmla="val 5332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urved Right Arrow 5"/>
          <p:cNvSpPr/>
          <p:nvPr/>
        </p:nvSpPr>
        <p:spPr>
          <a:xfrm>
            <a:off x="166523" y="3930659"/>
            <a:ext cx="1752301" cy="2084422"/>
          </a:xfrm>
          <a:prstGeom prst="curvedRightArrow">
            <a:avLst>
              <a:gd name="adj1" fmla="val 6881"/>
              <a:gd name="adj2" fmla="val 6881"/>
              <a:gd name="adj3" fmla="val 25000"/>
            </a:avLst>
          </a:prstGeom>
          <a:solidFill>
            <a:srgbClr val="FCD5B5"/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urved Right Arrow 14"/>
          <p:cNvSpPr/>
          <p:nvPr/>
        </p:nvSpPr>
        <p:spPr>
          <a:xfrm rot="10800000">
            <a:off x="6160321" y="3930658"/>
            <a:ext cx="1752301" cy="2084422"/>
          </a:xfrm>
          <a:prstGeom prst="curvedRightArrow">
            <a:avLst>
              <a:gd name="adj1" fmla="val 6881"/>
              <a:gd name="adj2" fmla="val 6881"/>
              <a:gd name="adj3" fmla="val 25000"/>
            </a:avLst>
          </a:prstGeom>
          <a:solidFill>
            <a:srgbClr val="FCD5B5"/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18824" y="5919860"/>
            <a:ext cx="4217756" cy="95221"/>
          </a:xfrm>
          <a:prstGeom prst="rect">
            <a:avLst/>
          </a:prstGeom>
          <a:solidFill>
            <a:srgbClr val="FCD5B5"/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78371" y="3781399"/>
            <a:ext cx="140059" cy="43919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513414" y="3632277"/>
            <a:ext cx="26469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597704" y="3632277"/>
            <a:ext cx="136192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849636" y="3632277"/>
            <a:ext cx="136192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776555" y="3227337"/>
            <a:ext cx="1037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1.54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071780" y="3227337"/>
            <a:ext cx="1037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1.54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352313" y="3227337"/>
            <a:ext cx="1037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2.92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06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91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Injector Complex Layout in CDR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173" y="5166975"/>
            <a:ext cx="8446470" cy="103270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000" dirty="0" smtClean="0"/>
              <a:t>The same complex is used for electrons and positron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The current baseline has important changes compared to the CDR to consolidate the design</a:t>
            </a:r>
          </a:p>
          <a:p>
            <a:pPr>
              <a:buFont typeface="Symbol" charset="0"/>
              <a:buChar char=""/>
            </a:pPr>
            <a:r>
              <a:rPr lang="en-US" sz="2000" dirty="0" smtClean="0"/>
              <a:t>See today’s presentations</a:t>
            </a:r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086" y="912321"/>
            <a:ext cx="7339290" cy="405669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531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91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Positron Filling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70" y="807177"/>
            <a:ext cx="8463736" cy="2528345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Linac</a:t>
            </a:r>
            <a:r>
              <a:rPr lang="en-US" sz="2000" dirty="0" smtClean="0"/>
              <a:t> after the target should have large aperture for capture efficiency</a:t>
            </a:r>
          </a:p>
          <a:p>
            <a:r>
              <a:rPr lang="en-US" sz="2000" dirty="0" smtClean="0"/>
              <a:t>In CLIC can tolerate production of 18 x 10</a:t>
            </a:r>
            <a:r>
              <a:rPr lang="en-US" sz="2000" baseline="30000" dirty="0" smtClean="0"/>
              <a:t>11 </a:t>
            </a:r>
            <a:r>
              <a:rPr lang="en-US" sz="2000" dirty="0" smtClean="0"/>
              <a:t>positrons per pulse</a:t>
            </a:r>
          </a:p>
          <a:p>
            <a:r>
              <a:rPr lang="en-US" sz="2000" dirty="0" smtClean="0"/>
              <a:t>Could consider splitting charge in several bunches with short spacing</a:t>
            </a:r>
          </a:p>
          <a:p>
            <a:r>
              <a:rPr lang="en-US" sz="2000" dirty="0" smtClean="0"/>
              <a:t>Reasoning for 60 ns spacing in CDR not clear</a:t>
            </a:r>
          </a:p>
          <a:p>
            <a:pPr lvl="1"/>
            <a:r>
              <a:rPr lang="en-US" sz="1600" dirty="0" smtClean="0"/>
              <a:t>CDR refers to longitudinal wakes</a:t>
            </a:r>
          </a:p>
          <a:p>
            <a:pPr lvl="1"/>
            <a:r>
              <a:rPr lang="en-US" sz="1600" dirty="0" smtClean="0"/>
              <a:t>Referred paper mentions transverse wakes</a:t>
            </a:r>
          </a:p>
          <a:p>
            <a:pPr lvl="1"/>
            <a:r>
              <a:rPr lang="en-US" sz="1600" dirty="0" smtClean="0"/>
              <a:t>No damping used in accelerator, so no fundamental limit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8329" y="3835846"/>
            <a:ext cx="1323232" cy="31873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97704" y="3828879"/>
            <a:ext cx="1323232" cy="31873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503892" y="3828879"/>
            <a:ext cx="2656429" cy="31873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nut 4"/>
          <p:cNvSpPr/>
          <p:nvPr/>
        </p:nvSpPr>
        <p:spPr>
          <a:xfrm>
            <a:off x="1918824" y="4332632"/>
            <a:ext cx="4241497" cy="1635117"/>
          </a:xfrm>
          <a:prstGeom prst="donut">
            <a:avLst>
              <a:gd name="adj" fmla="val 5332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urved Right Arrow 5"/>
          <p:cNvSpPr/>
          <p:nvPr/>
        </p:nvSpPr>
        <p:spPr>
          <a:xfrm>
            <a:off x="166523" y="3930659"/>
            <a:ext cx="1752301" cy="2084422"/>
          </a:xfrm>
          <a:prstGeom prst="curvedRightArrow">
            <a:avLst>
              <a:gd name="adj1" fmla="val 6881"/>
              <a:gd name="adj2" fmla="val 6881"/>
              <a:gd name="adj3" fmla="val 25000"/>
            </a:avLst>
          </a:prstGeom>
          <a:solidFill>
            <a:srgbClr val="FCD5B5"/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urved Right Arrow 14"/>
          <p:cNvSpPr/>
          <p:nvPr/>
        </p:nvSpPr>
        <p:spPr>
          <a:xfrm rot="10800000">
            <a:off x="6160321" y="3930658"/>
            <a:ext cx="1752301" cy="2084422"/>
          </a:xfrm>
          <a:prstGeom prst="curvedRightArrow">
            <a:avLst>
              <a:gd name="adj1" fmla="val 6881"/>
              <a:gd name="adj2" fmla="val 6881"/>
              <a:gd name="adj3" fmla="val 25000"/>
            </a:avLst>
          </a:prstGeom>
          <a:solidFill>
            <a:srgbClr val="FCD5B5"/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18824" y="5919860"/>
            <a:ext cx="4217756" cy="95221"/>
          </a:xfrm>
          <a:prstGeom prst="rect">
            <a:avLst/>
          </a:prstGeom>
          <a:solidFill>
            <a:srgbClr val="FCD5B5"/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78371" y="3781399"/>
            <a:ext cx="140059" cy="43919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513414" y="3632277"/>
            <a:ext cx="26469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597704" y="3632277"/>
            <a:ext cx="136192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849636" y="3632277"/>
            <a:ext cx="136192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776555" y="3227337"/>
            <a:ext cx="1037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1.54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071780" y="3227337"/>
            <a:ext cx="1037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1.54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352313" y="3227337"/>
            <a:ext cx="1037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2.92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8" name="Donut 7"/>
          <p:cNvSpPr/>
          <p:nvPr/>
        </p:nvSpPr>
        <p:spPr>
          <a:xfrm>
            <a:off x="2833041" y="3513572"/>
            <a:ext cx="914400" cy="914400"/>
          </a:xfrm>
          <a:prstGeom prst="donut">
            <a:avLst>
              <a:gd name="adj" fmla="val 293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09331" y="4664983"/>
            <a:ext cx="2298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not clear to me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9143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5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Impact on Specifications</a:t>
            </a:r>
            <a:endParaRPr lang="en-US" dirty="0"/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32" y="774429"/>
            <a:ext cx="8118768" cy="42975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5374569"/>
            <a:ext cx="289786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Could be reduced to 1.6-1.7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96129" y="5748283"/>
            <a:ext cx="307781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Could be reduced to 1.41-1.52</a:t>
            </a:r>
            <a:endParaRPr lang="en-US" dirty="0"/>
          </a:p>
        </p:txBody>
      </p:sp>
      <p:cxnSp>
        <p:nvCxnSpPr>
          <p:cNvPr id="5" name="Straight Arrow Connector 4"/>
          <p:cNvCxnSpPr>
            <a:stCxn id="10" idx="0"/>
          </p:cNvCxnSpPr>
          <p:nvPr/>
        </p:nvCxnSpPr>
        <p:spPr>
          <a:xfrm flipV="1">
            <a:off x="4835037" y="2668523"/>
            <a:ext cx="292606" cy="30797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0"/>
          </p:cNvCxnSpPr>
          <p:nvPr/>
        </p:nvCxnSpPr>
        <p:spPr>
          <a:xfrm flipV="1">
            <a:off x="1448935" y="2668523"/>
            <a:ext cx="2313711" cy="27060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27643" y="5279609"/>
            <a:ext cx="307781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Could be reduced to 200-216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18" idx="0"/>
          </p:cNvCxnSpPr>
          <p:nvPr/>
        </p:nvCxnSpPr>
        <p:spPr>
          <a:xfrm flipH="1" flipV="1">
            <a:off x="5127644" y="4902387"/>
            <a:ext cx="1538907" cy="3772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101964" y="6271925"/>
            <a:ext cx="307781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Could be reduced to 780-830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478832" y="4902387"/>
            <a:ext cx="1283814" cy="13695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056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5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Impact on Specifications</a:t>
            </a:r>
            <a:endParaRPr lang="en-US" dirty="0"/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32" y="774429"/>
            <a:ext cx="8118768" cy="42975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5374569"/>
            <a:ext cx="289786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Could be reduced to 1.6-1.7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96129" y="5748283"/>
            <a:ext cx="307781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Could be reduced to 1.41-1.52</a:t>
            </a:r>
            <a:endParaRPr lang="en-US" dirty="0"/>
          </a:p>
        </p:txBody>
      </p:sp>
      <p:cxnSp>
        <p:nvCxnSpPr>
          <p:cNvPr id="5" name="Straight Arrow Connector 4"/>
          <p:cNvCxnSpPr>
            <a:stCxn id="10" idx="0"/>
          </p:cNvCxnSpPr>
          <p:nvPr/>
        </p:nvCxnSpPr>
        <p:spPr>
          <a:xfrm flipV="1">
            <a:off x="4835037" y="2668523"/>
            <a:ext cx="292606" cy="30797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0"/>
          </p:cNvCxnSpPr>
          <p:nvPr/>
        </p:nvCxnSpPr>
        <p:spPr>
          <a:xfrm flipV="1">
            <a:off x="1448935" y="2668523"/>
            <a:ext cx="2313711" cy="27060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27643" y="5279609"/>
            <a:ext cx="307781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Could be reduced to 200-216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18" idx="0"/>
          </p:cNvCxnSpPr>
          <p:nvPr/>
        </p:nvCxnSpPr>
        <p:spPr>
          <a:xfrm flipH="1" flipV="1">
            <a:off x="5127644" y="4902387"/>
            <a:ext cx="1538907" cy="3772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101964" y="6271925"/>
            <a:ext cx="307781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Could be reduced to 780-830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478832" y="4902387"/>
            <a:ext cx="1283814" cy="13695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100946" y="881261"/>
            <a:ext cx="2770055" cy="175432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Reduced RF in damping ring and </a:t>
            </a:r>
            <a:r>
              <a:rPr lang="en-US" dirty="0" err="1" smtClean="0"/>
              <a:t>linacs</a:t>
            </a:r>
            <a:endParaRPr lang="en-US" dirty="0" smtClean="0"/>
          </a:p>
          <a:p>
            <a:r>
              <a:rPr lang="en-US" dirty="0" smtClean="0"/>
              <a:t>Or decreased apertures for higher gradient and lower cost</a:t>
            </a:r>
          </a:p>
          <a:p>
            <a:r>
              <a:rPr lang="en-US" dirty="0" smtClean="0"/>
              <a:t>Smaller top-up fluctuations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6533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5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More on Bunch Trains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807172"/>
            <a:ext cx="82296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increase in bunch number per pulse allows to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F</a:t>
            </a:r>
            <a:r>
              <a:rPr lang="en-US" dirty="0" smtClean="0"/>
              <a:t>urther reduce the bunch charge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Can help for accelerating structure design, smaller apertures, higher gradient, higher efficiency, less </a:t>
            </a:r>
            <a:r>
              <a:rPr lang="en-US" dirty="0" err="1" smtClean="0"/>
              <a:t>wakefield</a:t>
            </a:r>
            <a:r>
              <a:rPr lang="en-US" dirty="0" smtClean="0"/>
              <a:t> effects, …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</a:t>
            </a:r>
            <a:r>
              <a:rPr lang="en-US" dirty="0" smtClean="0"/>
              <a:t>ncrease the charge per pulse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This requires slightly more RF but might increase the efficiency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Would allow to lower the repetition rate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Have to pay attention to charge in the damping ring to not require excessive RF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E.g. doubling the number of bunches allows to half repetition rate but does not require twice the peak power</a:t>
            </a:r>
          </a:p>
          <a:p>
            <a:endParaRPr lang="en-US" dirty="0" smtClean="0"/>
          </a:p>
          <a:p>
            <a:r>
              <a:rPr lang="en-US" dirty="0" smtClean="0"/>
              <a:t>Can reduce the charge for H and t as well by considering to use more bunches in the booster than in the collider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Ramp up and stay for a short moment at top energy for beam transfer in stages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Could also accelerate a few bunches per pulse in this scenario to limit time for injection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3560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5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Booster </a:t>
            </a:r>
            <a:r>
              <a:rPr lang="en-US" dirty="0" err="1" smtClean="0"/>
              <a:t>Linac</a:t>
            </a:r>
            <a:endParaRPr lang="en-US" dirty="0"/>
          </a:p>
        </p:txBody>
      </p:sp>
      <p:pic>
        <p:nvPicPr>
          <p:cNvPr id="4" name="Picture 3" descr="p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244" y="880086"/>
            <a:ext cx="5168900" cy="2082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3991" y="695420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Proposal in CDR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04207" y="3352428"/>
            <a:ext cx="625042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Charge seems high for C-band </a:t>
            </a:r>
            <a:r>
              <a:rPr lang="en-US" dirty="0" err="1"/>
              <a:t>l</a:t>
            </a:r>
            <a:r>
              <a:rPr lang="en-US" dirty="0" err="1" smtClean="0"/>
              <a:t>inac</a:t>
            </a:r>
            <a:endParaRPr lang="en-US" dirty="0" smtClean="0"/>
          </a:p>
          <a:p>
            <a:r>
              <a:rPr lang="en-US" dirty="0" smtClean="0"/>
              <a:t>8% losses seems very high, should aim for close to 0%</a:t>
            </a:r>
          </a:p>
          <a:p>
            <a:r>
              <a:rPr lang="en-US" dirty="0" smtClean="0"/>
              <a:t>Why this large </a:t>
            </a:r>
            <a:r>
              <a:rPr lang="en-US" dirty="0" err="1" smtClean="0"/>
              <a:t>emittance</a:t>
            </a:r>
            <a:r>
              <a:rPr lang="en-US" dirty="0" smtClean="0"/>
              <a:t> growth in </a:t>
            </a:r>
            <a:r>
              <a:rPr lang="en-US" dirty="0" err="1" smtClean="0"/>
              <a:t>linac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Try to reduce charge per bunch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But use more bunches</a:t>
            </a:r>
          </a:p>
          <a:p>
            <a:pPr marL="285750" indent="-285750">
              <a:buFont typeface="Symbol" charset="0"/>
              <a:buChar char=""/>
            </a:pPr>
            <a:endParaRPr lang="en-US" dirty="0"/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This allows to use smaller aperture and hence higher gradient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Could also enable higher frequency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4486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5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Low Charge Considerations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1208" y="5044359"/>
            <a:ext cx="712246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Required filling pattern in CDR not clear to me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Some study will be required</a:t>
            </a:r>
          </a:p>
          <a:p>
            <a:endParaRPr lang="en-US" dirty="0"/>
          </a:p>
          <a:p>
            <a:r>
              <a:rPr lang="en-US" dirty="0" smtClean="0"/>
              <a:t>Conservatively assume equal spacing</a:t>
            </a:r>
          </a:p>
          <a:p>
            <a:r>
              <a:rPr lang="en-US" dirty="0" smtClean="0"/>
              <a:t>But circumferences are different so could in principle use different patters </a:t>
            </a:r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32" y="774429"/>
            <a:ext cx="8118768" cy="429753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4880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5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Low Charge Considerations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40640" y="5341360"/>
            <a:ext cx="7088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top and Higgs can reduce bunch charge if we use more bunches</a:t>
            </a:r>
          </a:p>
          <a:p>
            <a:r>
              <a:rPr lang="en-US" dirty="0" smtClean="0"/>
              <a:t>For Higgs accelerating two bunches per pulse would be useful</a:t>
            </a:r>
          </a:p>
          <a:p>
            <a:r>
              <a:rPr lang="en-US" dirty="0" smtClean="0"/>
              <a:t>Need to delay one by O(1000 ns) could be done in 50 turns of the booster</a:t>
            </a:r>
          </a:p>
        </p:txBody>
      </p:sp>
      <p:pic>
        <p:nvPicPr>
          <p:cNvPr id="3" name="Picture 2" descr="inject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16" b="24289"/>
          <a:stretch/>
        </p:blipFill>
        <p:spPr>
          <a:xfrm>
            <a:off x="1386650" y="830914"/>
            <a:ext cx="6152269" cy="436139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6551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5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Lower Charge Consideration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024683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Lower charge for Z and WW more difficult, since many bunches are already used</a:t>
            </a:r>
          </a:p>
          <a:p>
            <a:endParaRPr lang="en-US" dirty="0"/>
          </a:p>
          <a:p>
            <a:r>
              <a:rPr lang="en-US" dirty="0" smtClean="0"/>
              <a:t>Pessimistic assumption for Z: Accelerate bunches with 19.6 ns spacing</a:t>
            </a:r>
          </a:p>
          <a:p>
            <a:r>
              <a:rPr lang="en-US" dirty="0" smtClean="0"/>
              <a:t>This allows 10 bunches in X-band train</a:t>
            </a:r>
          </a:p>
          <a:p>
            <a:r>
              <a:rPr lang="en-US" dirty="0" smtClean="0"/>
              <a:t>Assume 100 Hz</a:t>
            </a:r>
          </a:p>
          <a:p>
            <a:r>
              <a:rPr lang="en-US" dirty="0" smtClean="0"/>
              <a:t>Can fill booster ring in 16.64 s</a:t>
            </a:r>
          </a:p>
          <a:p>
            <a:r>
              <a:rPr lang="en-US" dirty="0" smtClean="0"/>
              <a:t>With ramp need 18 s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Can have about three booster ramps instead of one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Can reduce bunch charge by factor 3 to  about 0.7 x 10</a:t>
            </a:r>
            <a:r>
              <a:rPr lang="en-US" baseline="30000" dirty="0" smtClean="0"/>
              <a:t>10</a:t>
            </a:r>
          </a:p>
          <a:p>
            <a:pPr marL="285750" indent="-285750">
              <a:buFont typeface="Symbol" charset="0"/>
              <a:buChar char=""/>
            </a:pPr>
            <a:endParaRPr lang="en-US" baseline="30000" dirty="0"/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Similar at WW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253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912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Linac</a:t>
            </a:r>
            <a:r>
              <a:rPr lang="en-US" dirty="0" smtClean="0"/>
              <a:t>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5876"/>
            <a:ext cx="8229600" cy="544841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Why not European S-band? (2.855 vs. 3 GHz)</a:t>
            </a:r>
          </a:p>
          <a:p>
            <a:r>
              <a:rPr lang="en-US" dirty="0" err="1" smtClean="0"/>
              <a:t>Linac</a:t>
            </a:r>
            <a:r>
              <a:rPr lang="en-US" dirty="0" smtClean="0"/>
              <a:t> hardware in simulations are not quite clear</a:t>
            </a:r>
          </a:p>
          <a:p>
            <a:pPr lvl="1"/>
            <a:r>
              <a:rPr lang="en-US" dirty="0" smtClean="0"/>
              <a:t>Aperture of first S-band structures is 20 mm radius and they have the same 25 MV/m gradient as the later ones with 10 mm radius?</a:t>
            </a:r>
          </a:p>
          <a:p>
            <a:pPr lvl="1"/>
            <a:r>
              <a:rPr lang="en-US" dirty="0" smtClean="0"/>
              <a:t>Arrangement of BPMs not clear, seem to use accelerating structures for this</a:t>
            </a:r>
          </a:p>
          <a:p>
            <a:r>
              <a:rPr lang="en-US" dirty="0" smtClean="0"/>
              <a:t>Bunch spacing in </a:t>
            </a:r>
            <a:r>
              <a:rPr lang="en-US" dirty="0" err="1" smtClean="0"/>
              <a:t>linac</a:t>
            </a:r>
            <a:r>
              <a:rPr lang="en-US" dirty="0" smtClean="0"/>
              <a:t> is set to 60 ns due to long-range longitudinal </a:t>
            </a:r>
            <a:r>
              <a:rPr lang="en-US" dirty="0" err="1" smtClean="0"/>
              <a:t>wakefields</a:t>
            </a:r>
            <a:endParaRPr lang="en-US" dirty="0" smtClean="0"/>
          </a:p>
          <a:p>
            <a:pPr lvl="1"/>
            <a:r>
              <a:rPr lang="en-US" dirty="0" smtClean="0"/>
              <a:t>In SLC long-range transverse effects were observed for 60 ns (this is the referred paper)</a:t>
            </a:r>
          </a:p>
          <a:p>
            <a:pPr lvl="1"/>
            <a:r>
              <a:rPr lang="en-US" dirty="0" smtClean="0"/>
              <a:t>Damping of structures should avoid such effects</a:t>
            </a:r>
          </a:p>
          <a:p>
            <a:r>
              <a:rPr lang="en-US" dirty="0" smtClean="0"/>
              <a:t>Extra drifts in 20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r>
              <a:rPr lang="en-US" dirty="0" smtClean="0"/>
              <a:t> to reduce impact of BPM misalignments seems not clear</a:t>
            </a:r>
          </a:p>
          <a:p>
            <a:pPr lvl="1"/>
            <a:r>
              <a:rPr lang="en-US" dirty="0" smtClean="0"/>
              <a:t>I suspect that the BPMs in front of the </a:t>
            </a:r>
            <a:r>
              <a:rPr lang="en-US" dirty="0" err="1" smtClean="0"/>
              <a:t>quadrupoles</a:t>
            </a:r>
            <a:r>
              <a:rPr lang="en-US" dirty="0" smtClean="0"/>
              <a:t> are missing</a:t>
            </a:r>
          </a:p>
          <a:p>
            <a:r>
              <a:rPr lang="en-US" dirty="0" smtClean="0"/>
              <a:t>Transmission loss of 8% from 6 to 20 </a:t>
            </a:r>
            <a:r>
              <a:rPr lang="en-US" dirty="0" err="1" smtClean="0"/>
              <a:t>GeV</a:t>
            </a:r>
            <a:r>
              <a:rPr lang="en-US" dirty="0" smtClean="0"/>
              <a:t> seems a lot</a:t>
            </a:r>
          </a:p>
          <a:p>
            <a:pPr lvl="1"/>
            <a:r>
              <a:rPr lang="en-US" dirty="0" smtClean="0"/>
              <a:t>Should expect only small tail losses</a:t>
            </a:r>
          </a:p>
          <a:p>
            <a:pPr lvl="1"/>
            <a:r>
              <a:rPr lang="en-US" dirty="0" smtClean="0"/>
              <a:t>Large losses make operation hard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6452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912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Linac</a:t>
            </a:r>
            <a:r>
              <a:rPr lang="en-US" dirty="0" smtClean="0"/>
              <a:t>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5876"/>
            <a:ext cx="8229600" cy="544841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Trains </a:t>
            </a:r>
          </a:p>
          <a:p>
            <a:r>
              <a:rPr lang="en-US" dirty="0" smtClean="0"/>
              <a:t>In CDR, bunch spacing in </a:t>
            </a:r>
            <a:r>
              <a:rPr lang="en-US" dirty="0" err="1" smtClean="0"/>
              <a:t>linac</a:t>
            </a:r>
            <a:r>
              <a:rPr lang="en-US" dirty="0" smtClean="0"/>
              <a:t> is set to 60 ns due to long-range longitudinal </a:t>
            </a:r>
            <a:r>
              <a:rPr lang="en-US" dirty="0" err="1" smtClean="0"/>
              <a:t>wakefields</a:t>
            </a:r>
            <a:endParaRPr lang="en-US" dirty="0" smtClean="0"/>
          </a:p>
          <a:p>
            <a:pPr lvl="1"/>
            <a:r>
              <a:rPr lang="en-US" dirty="0" smtClean="0"/>
              <a:t>Now 50 ns is assumed</a:t>
            </a:r>
          </a:p>
          <a:p>
            <a:pPr lvl="1"/>
            <a:r>
              <a:rPr lang="en-US" dirty="0" smtClean="0"/>
              <a:t>In SLC long-range transverse effects were observed for 60 ns (this is the referred paper)</a:t>
            </a:r>
          </a:p>
          <a:p>
            <a:pPr lvl="1"/>
            <a:r>
              <a:rPr lang="en-US" dirty="0" smtClean="0"/>
              <a:t>Damping of structures should avoid such effects</a:t>
            </a:r>
          </a:p>
          <a:p>
            <a:r>
              <a:rPr lang="en-US" dirty="0" smtClean="0"/>
              <a:t>Extra drifts in 20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r>
              <a:rPr lang="en-US" dirty="0" smtClean="0"/>
              <a:t> to reduce impact of BPM misalignments seems not clear</a:t>
            </a:r>
          </a:p>
          <a:p>
            <a:pPr lvl="1"/>
            <a:r>
              <a:rPr lang="en-US" dirty="0" smtClean="0"/>
              <a:t>I suspect that the BPMs in front of the </a:t>
            </a:r>
            <a:r>
              <a:rPr lang="en-US" dirty="0" err="1" smtClean="0"/>
              <a:t>quadrupoles</a:t>
            </a:r>
            <a:r>
              <a:rPr lang="en-US" dirty="0" smtClean="0"/>
              <a:t> are missing</a:t>
            </a:r>
          </a:p>
          <a:p>
            <a:r>
              <a:rPr lang="en-US" dirty="0" smtClean="0"/>
              <a:t>Transmission loss of 8% from 6 to 20 </a:t>
            </a:r>
            <a:r>
              <a:rPr lang="en-US" dirty="0" err="1" smtClean="0"/>
              <a:t>GeV</a:t>
            </a:r>
            <a:r>
              <a:rPr lang="en-US" dirty="0" smtClean="0"/>
              <a:t> seems a lot</a:t>
            </a:r>
          </a:p>
          <a:p>
            <a:pPr lvl="1"/>
            <a:r>
              <a:rPr lang="en-US" dirty="0" smtClean="0"/>
              <a:t>Should expect only small tail losses</a:t>
            </a:r>
          </a:p>
          <a:p>
            <a:pPr lvl="1"/>
            <a:r>
              <a:rPr lang="en-US" dirty="0" smtClean="0"/>
              <a:t>Large losses make operation hard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645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91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Simplified Current Concept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7177"/>
            <a:ext cx="8463736" cy="215234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Rational</a:t>
            </a:r>
          </a:p>
          <a:p>
            <a:pPr lvl="1"/>
            <a:r>
              <a:rPr lang="en-US" sz="1600" dirty="0" smtClean="0"/>
              <a:t>Chose damping ring energy (E1 = 1.54 </a:t>
            </a:r>
            <a:r>
              <a:rPr lang="en-US" sz="1600" dirty="0" err="1" smtClean="0"/>
              <a:t>GeV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Chose injection energy into pre-booster (E3 = 6 </a:t>
            </a:r>
            <a:r>
              <a:rPr lang="en-US" sz="1600" dirty="0" err="1" smtClean="0"/>
              <a:t>GeV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Then define energy at target (E2 = E3 – E1 = 4.46 </a:t>
            </a:r>
            <a:r>
              <a:rPr lang="en-US" sz="1600" dirty="0" err="1" smtClean="0"/>
              <a:t>GeV</a:t>
            </a:r>
            <a:r>
              <a:rPr lang="en-US" sz="1600" dirty="0" smtClean="0"/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8329" y="3835846"/>
            <a:ext cx="1323232" cy="31873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97704" y="3828879"/>
            <a:ext cx="1323232" cy="31873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503892" y="3828879"/>
            <a:ext cx="2656429" cy="31873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nut 4"/>
          <p:cNvSpPr/>
          <p:nvPr/>
        </p:nvSpPr>
        <p:spPr>
          <a:xfrm>
            <a:off x="1918824" y="4332632"/>
            <a:ext cx="4241497" cy="1635117"/>
          </a:xfrm>
          <a:prstGeom prst="donut">
            <a:avLst>
              <a:gd name="adj" fmla="val 5332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urved Right Arrow 5"/>
          <p:cNvSpPr/>
          <p:nvPr/>
        </p:nvSpPr>
        <p:spPr>
          <a:xfrm>
            <a:off x="166523" y="3930659"/>
            <a:ext cx="1752301" cy="2084422"/>
          </a:xfrm>
          <a:prstGeom prst="curvedRightArrow">
            <a:avLst>
              <a:gd name="adj1" fmla="val 6881"/>
              <a:gd name="adj2" fmla="val 6881"/>
              <a:gd name="adj3" fmla="val 25000"/>
            </a:avLst>
          </a:prstGeom>
          <a:solidFill>
            <a:srgbClr val="FCD5B5"/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urved Right Arrow 14"/>
          <p:cNvSpPr/>
          <p:nvPr/>
        </p:nvSpPr>
        <p:spPr>
          <a:xfrm rot="10800000">
            <a:off x="6160321" y="3930658"/>
            <a:ext cx="1752301" cy="2084422"/>
          </a:xfrm>
          <a:prstGeom prst="curvedRightArrow">
            <a:avLst>
              <a:gd name="adj1" fmla="val 6881"/>
              <a:gd name="adj2" fmla="val 6881"/>
              <a:gd name="adj3" fmla="val 25000"/>
            </a:avLst>
          </a:prstGeom>
          <a:solidFill>
            <a:srgbClr val="FCD5B5"/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18824" y="5919860"/>
            <a:ext cx="4217756" cy="95221"/>
          </a:xfrm>
          <a:prstGeom prst="rect">
            <a:avLst/>
          </a:prstGeom>
          <a:solidFill>
            <a:srgbClr val="FCD5B5"/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78371" y="3781399"/>
            <a:ext cx="140059" cy="43919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513414" y="3632277"/>
            <a:ext cx="26469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597704" y="3632277"/>
            <a:ext cx="136192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849636" y="3632277"/>
            <a:ext cx="136192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776555" y="3227337"/>
            <a:ext cx="115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+1.54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071780" y="3227337"/>
            <a:ext cx="115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+1.54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352313" y="3227337"/>
            <a:ext cx="115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+2.92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8042498" y="3828879"/>
            <a:ext cx="594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514102" y="3796613"/>
            <a:ext cx="594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PL2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369850" y="3826522"/>
            <a:ext cx="481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997442" y="2673339"/>
            <a:ext cx="1486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E1 = 1.54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609158" y="2665092"/>
            <a:ext cx="1486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E2 = 4.46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57200" y="265684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E3 = 6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63044" y="4717001"/>
            <a:ext cx="1486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E1 = 1.54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0622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91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5876"/>
            <a:ext cx="8229600" cy="544841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Too early to conclude</a:t>
            </a:r>
          </a:p>
          <a:p>
            <a:endParaRPr lang="en-US" dirty="0" smtClean="0"/>
          </a:p>
          <a:p>
            <a:r>
              <a:rPr lang="en-US" dirty="0" smtClean="0"/>
              <a:t>But should consider some points</a:t>
            </a:r>
          </a:p>
          <a:p>
            <a:pPr lvl="1"/>
            <a:r>
              <a:rPr lang="en-US" dirty="0" smtClean="0"/>
              <a:t>More electron bunches in the current baseline scenario</a:t>
            </a:r>
          </a:p>
          <a:p>
            <a:pPr lvl="1"/>
            <a:r>
              <a:rPr lang="en-US" dirty="0" smtClean="0"/>
              <a:t>Review of RF frequencies and apertures</a:t>
            </a:r>
          </a:p>
          <a:p>
            <a:pPr lvl="2"/>
            <a:r>
              <a:rPr lang="en-US" dirty="0" smtClean="0"/>
              <a:t>Will depend on other choices</a:t>
            </a:r>
          </a:p>
          <a:p>
            <a:pPr lvl="1"/>
            <a:r>
              <a:rPr lang="en-US" dirty="0" smtClean="0"/>
              <a:t>Powering scheme</a:t>
            </a:r>
          </a:p>
          <a:p>
            <a:pPr lvl="2"/>
            <a:r>
              <a:rPr lang="en-US" dirty="0" smtClean="0"/>
              <a:t>Not clear to me right now, would need to be understood</a:t>
            </a:r>
          </a:p>
          <a:p>
            <a:pPr lvl="1"/>
            <a:r>
              <a:rPr lang="en-US" dirty="0" smtClean="0"/>
              <a:t>Are bunch trains useful?</a:t>
            </a:r>
          </a:p>
          <a:p>
            <a:pPr lvl="2"/>
            <a:r>
              <a:rPr lang="en-US" dirty="0" smtClean="0"/>
              <a:t>Detailed look required</a:t>
            </a:r>
          </a:p>
          <a:p>
            <a:pPr lvl="1"/>
            <a:r>
              <a:rPr lang="en-US" dirty="0" smtClean="0"/>
              <a:t>Would a reduced bunch charge help for a </a:t>
            </a:r>
            <a:r>
              <a:rPr lang="en-US" dirty="0" err="1" smtClean="0"/>
              <a:t>linac</a:t>
            </a:r>
            <a:r>
              <a:rPr lang="en-US" dirty="0" smtClean="0"/>
              <a:t> to 20 </a:t>
            </a:r>
            <a:r>
              <a:rPr lang="en-US" dirty="0" err="1" smtClean="0"/>
              <a:t>GeV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Clarify the questions concerning the </a:t>
            </a:r>
            <a:r>
              <a:rPr lang="en-US" dirty="0" err="1" smtClean="0"/>
              <a:t>linac</a:t>
            </a:r>
            <a:r>
              <a:rPr lang="en-US" dirty="0" smtClean="0"/>
              <a:t> design</a:t>
            </a:r>
          </a:p>
          <a:p>
            <a:pPr lvl="1"/>
            <a:r>
              <a:rPr lang="en-US" dirty="0" smtClean="0"/>
              <a:t>Check if higher positron capture efficiency is possible</a:t>
            </a:r>
          </a:p>
          <a:p>
            <a:pPr lvl="1"/>
            <a:endParaRPr lang="en-US" dirty="0"/>
          </a:p>
          <a:p>
            <a:r>
              <a:rPr lang="en-US" dirty="0" smtClean="0"/>
              <a:t>More points will come up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8463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91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Positron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3358"/>
            <a:ext cx="8229600" cy="129384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Assumed positron yield is about 0.5 at 4.5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Positron yield of about 1 in CLIC for 5 </a:t>
            </a:r>
            <a:r>
              <a:rPr lang="en-US" dirty="0" err="1" smtClean="0"/>
              <a:t>GeV</a:t>
            </a:r>
            <a:r>
              <a:rPr lang="en-US" dirty="0" smtClean="0"/>
              <a:t> electrons</a:t>
            </a:r>
          </a:p>
          <a:p>
            <a:r>
              <a:rPr lang="en-US" dirty="0" smtClean="0"/>
              <a:t>Should try to understand the difference in capture efficiency</a:t>
            </a:r>
            <a:endParaRPr lang="en-US" dirty="0"/>
          </a:p>
          <a:p>
            <a:r>
              <a:rPr lang="en-US" dirty="0" smtClean="0"/>
              <a:t>Important implication for the </a:t>
            </a:r>
            <a:r>
              <a:rPr lang="en-US" dirty="0" err="1" smtClean="0"/>
              <a:t>linacs</a:t>
            </a:r>
            <a:endParaRPr lang="en-US" dirty="0" smtClean="0"/>
          </a:p>
        </p:txBody>
      </p:sp>
      <p:pic>
        <p:nvPicPr>
          <p:cNvPr id="70" name="Picture 69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198"/>
            <a:ext cx="9144000" cy="3270482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7370987" y="4515928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2700544" y="4180294"/>
            <a:ext cx="1037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2.86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7370987" y="5816467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5030783" y="3165666"/>
            <a:ext cx="920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0.2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3228981" y="5926348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 GHz RF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658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766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1408"/>
            <a:ext cx="8229600" cy="497475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Damping ring final horizontal </a:t>
            </a:r>
            <a:r>
              <a:rPr lang="en-US" dirty="0" err="1" smtClean="0"/>
              <a:t>emittance</a:t>
            </a:r>
            <a:r>
              <a:rPr lang="en-US" dirty="0" smtClean="0"/>
              <a:t> 3.2 </a:t>
            </a:r>
            <a:r>
              <a:rPr lang="en-US" dirty="0" err="1" smtClean="0"/>
              <a:t>μm</a:t>
            </a:r>
            <a:endParaRPr lang="en-US" dirty="0" smtClean="0"/>
          </a:p>
          <a:p>
            <a:r>
              <a:rPr lang="en-US" dirty="0" smtClean="0"/>
              <a:t>High charge electron pulse and positron pulse in same </a:t>
            </a:r>
            <a:r>
              <a:rPr lang="en-US" dirty="0" err="1" smtClean="0"/>
              <a:t>linac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Normalised</a:t>
            </a:r>
            <a:r>
              <a:rPr lang="en-US" dirty="0" smtClean="0"/>
              <a:t> </a:t>
            </a:r>
            <a:r>
              <a:rPr lang="en-US" dirty="0" err="1" smtClean="0"/>
              <a:t>emittance</a:t>
            </a:r>
            <a:r>
              <a:rPr lang="en-US" dirty="0" smtClean="0"/>
              <a:t> at 1.54 </a:t>
            </a:r>
            <a:r>
              <a:rPr lang="en-US" dirty="0" err="1" smtClean="0"/>
              <a:t>GeV</a:t>
            </a:r>
            <a:r>
              <a:rPr lang="en-US" dirty="0"/>
              <a:t> </a:t>
            </a:r>
            <a:r>
              <a:rPr lang="en-US" dirty="0" smtClean="0"/>
              <a:t>is &gt; 15 </a:t>
            </a:r>
            <a:r>
              <a:rPr lang="en-US" dirty="0" err="1" smtClean="0"/>
              <a:t>μm</a:t>
            </a:r>
            <a:endParaRPr lang="en-US" dirty="0" smtClean="0"/>
          </a:p>
          <a:p>
            <a:pPr lvl="1"/>
            <a:r>
              <a:rPr lang="en-US" dirty="0" smtClean="0"/>
              <a:t>Should be no problem to provide better for electron source</a:t>
            </a:r>
          </a:p>
          <a:p>
            <a:r>
              <a:rPr lang="en-US" dirty="0" smtClean="0"/>
              <a:t>Bunch spacing in </a:t>
            </a:r>
            <a:r>
              <a:rPr lang="en-US" dirty="0" err="1" smtClean="0"/>
              <a:t>linac</a:t>
            </a:r>
            <a:r>
              <a:rPr lang="en-US" dirty="0" smtClean="0"/>
              <a:t> is set to 60 ns due to long-range longitudinal </a:t>
            </a:r>
            <a:r>
              <a:rPr lang="en-US" dirty="0" err="1" smtClean="0"/>
              <a:t>wakefields</a:t>
            </a:r>
            <a:endParaRPr lang="en-US" dirty="0" smtClean="0"/>
          </a:p>
          <a:p>
            <a:pPr lvl="1"/>
            <a:r>
              <a:rPr lang="en-US" dirty="0" smtClean="0"/>
              <a:t>In SLC long-range transverse effects were observed for 60 ns</a:t>
            </a:r>
          </a:p>
          <a:p>
            <a:pPr lvl="1"/>
            <a:r>
              <a:rPr lang="en-US" dirty="0" smtClean="0"/>
              <a:t>Damping the structures should avoid such effects</a:t>
            </a:r>
          </a:p>
          <a:p>
            <a:r>
              <a:rPr lang="en-US" dirty="0" smtClean="0"/>
              <a:t>Extra drifts in 20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r>
              <a:rPr lang="en-US" dirty="0" smtClean="0"/>
              <a:t> to reduce impact of BPM misalignments seems not clear</a:t>
            </a:r>
          </a:p>
          <a:p>
            <a:r>
              <a:rPr lang="en-US" dirty="0" smtClean="0"/>
              <a:t>Transmission loss of 8% from 6 to 20 </a:t>
            </a:r>
            <a:r>
              <a:rPr lang="en-US" dirty="0" err="1" smtClean="0"/>
              <a:t>GeV</a:t>
            </a:r>
            <a:r>
              <a:rPr lang="en-US" dirty="0" smtClean="0"/>
              <a:t> seems a lot</a:t>
            </a:r>
          </a:p>
          <a:p>
            <a:pPr lvl="1"/>
            <a:r>
              <a:rPr lang="en-US" dirty="0" smtClean="0"/>
              <a:t>Should expect only small tail losses</a:t>
            </a:r>
          </a:p>
          <a:p>
            <a:pPr lvl="1"/>
            <a:r>
              <a:rPr lang="en-US" dirty="0" smtClean="0"/>
              <a:t>Large losses make operation hard</a:t>
            </a:r>
          </a:p>
          <a:p>
            <a:r>
              <a:rPr lang="en-US" dirty="0" smtClean="0"/>
              <a:t>Positron yield of about 1 in CLIC for 5 </a:t>
            </a:r>
            <a:r>
              <a:rPr lang="en-US" dirty="0" err="1" smtClean="0"/>
              <a:t>GeV</a:t>
            </a:r>
            <a:r>
              <a:rPr lang="en-US" dirty="0" smtClean="0"/>
              <a:t> electrons</a:t>
            </a:r>
          </a:p>
          <a:p>
            <a:r>
              <a:rPr lang="en-US" dirty="0" err="1" smtClean="0"/>
              <a:t>Emittance</a:t>
            </a:r>
            <a:r>
              <a:rPr lang="en-US" dirty="0" smtClean="0"/>
              <a:t> extracted at 1.54 </a:t>
            </a:r>
            <a:r>
              <a:rPr lang="en-US" dirty="0" err="1" smtClean="0"/>
              <a:t>GeV</a:t>
            </a:r>
            <a:r>
              <a:rPr lang="en-US" dirty="0" smtClean="0"/>
              <a:t> is much larger than injected at 1.54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9355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5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Bunch Trains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807172"/>
            <a:ext cx="8229600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Accelerating bunch trains allow to increase the RF-to-beam efficiency</a:t>
            </a:r>
          </a:p>
          <a:p>
            <a:pPr>
              <a:buFont typeface="Arial"/>
              <a:buChar char="•"/>
            </a:pPr>
            <a:r>
              <a:rPr lang="en-US" dirty="0" smtClean="0"/>
              <a:t> typically requires increase of RF energy per pulse</a:t>
            </a:r>
          </a:p>
          <a:p>
            <a:pPr>
              <a:buFont typeface="Arial"/>
              <a:buChar char="•"/>
            </a:pPr>
            <a:r>
              <a:rPr lang="en-US" dirty="0" smtClean="0"/>
              <a:t> but one accelerate much more charge per pulse</a:t>
            </a:r>
          </a:p>
          <a:p>
            <a:pPr>
              <a:buFont typeface="Arial"/>
              <a:buChar char="•"/>
            </a:pPr>
            <a:r>
              <a:rPr lang="en-US" dirty="0" smtClean="0"/>
              <a:t> This allows a faster filling of the pre-booster or booster</a:t>
            </a:r>
          </a:p>
          <a:p>
            <a:endParaRPr lang="en-US" dirty="0" smtClean="0"/>
          </a:p>
          <a:p>
            <a:r>
              <a:rPr lang="en-US" dirty="0" smtClean="0"/>
              <a:t>Increase in bunch number per pulse beyond two allows to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Reduce the bunch charge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Can help for accelerating structure design, smaller apertures, higher gradient, higher efficiency, less </a:t>
            </a:r>
            <a:r>
              <a:rPr lang="en-US" dirty="0" err="1" smtClean="0"/>
              <a:t>wakefield</a:t>
            </a:r>
            <a:r>
              <a:rPr lang="en-US" dirty="0" smtClean="0"/>
              <a:t> effects, …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</a:t>
            </a:r>
            <a:r>
              <a:rPr lang="en-US" dirty="0" smtClean="0"/>
              <a:t>ncrease the charge per pulse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This requires slightly more RF but might increase the efficiency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Would allow to lower the repetition rate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Have to pay attention to charge in the damping ring to not require excessive RF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E.g. doubling the number of bunches allows to half repetition rate but does not require twice the peak power</a:t>
            </a:r>
          </a:p>
          <a:p>
            <a:endParaRPr lang="en-US" dirty="0" smtClean="0"/>
          </a:p>
          <a:p>
            <a:r>
              <a:rPr lang="en-US" dirty="0" smtClean="0"/>
              <a:t>Can reduce the charge for H and t as well by considering to use more bunches in the booster than in the collider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Ramp up and stay for a short moment at top energy for beam transfer in stages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Could also accelerate a few bunches per pulse in this scenario to limit time for injection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21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50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CDR Specifications</a:t>
            </a:r>
            <a:endParaRPr lang="en-US" sz="3200" dirty="0"/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32" y="774429"/>
            <a:ext cx="8118768" cy="429753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308717"/>
              </p:ext>
            </p:extLst>
          </p:nvPr>
        </p:nvGraphicFramePr>
        <p:xfrm>
          <a:off x="568032" y="5195460"/>
          <a:ext cx="81187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6005"/>
                <a:gridCol w="1353128"/>
                <a:gridCol w="1234433"/>
                <a:gridCol w="1281911"/>
                <a:gridCol w="136329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Current</a:t>
                      </a:r>
                      <a:r>
                        <a:rPr lang="en-US" b="0" baseline="0" dirty="0" smtClean="0">
                          <a:solidFill>
                            <a:srgbClr val="000000"/>
                          </a:solidFill>
                        </a:rPr>
                        <a:t> [10</a:t>
                      </a:r>
                      <a:r>
                        <a:rPr lang="en-US" b="0" baseline="30000" dirty="0" smtClean="0">
                          <a:solidFill>
                            <a:srgbClr val="000000"/>
                          </a:solidFill>
                        </a:rPr>
                        <a:t>11 </a:t>
                      </a:r>
                      <a:r>
                        <a:rPr lang="en-US" b="0" baseline="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b="0" baseline="30000" dirty="0" smtClean="0">
                          <a:solidFill>
                            <a:srgbClr val="000000"/>
                          </a:solidFill>
                        </a:rPr>
                        <a:t>-1</a:t>
                      </a:r>
                      <a:r>
                        <a:rPr lang="en-US" b="0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69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28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8.9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0.6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178876"/>
              </p:ext>
            </p:extLst>
          </p:nvPr>
        </p:nvGraphicFramePr>
        <p:xfrm>
          <a:off x="568030" y="5718700"/>
          <a:ext cx="81187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6005"/>
                <a:gridCol w="1353128"/>
                <a:gridCol w="1234433"/>
                <a:gridCol w="1281911"/>
                <a:gridCol w="136329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Max</a:t>
                      </a:r>
                      <a:r>
                        <a:rPr lang="en-US" b="0" baseline="0" dirty="0" smtClean="0">
                          <a:solidFill>
                            <a:srgbClr val="000000"/>
                          </a:solidFill>
                        </a:rPr>
                        <a:t> c</a:t>
                      </a: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urrent</a:t>
                      </a:r>
                      <a:r>
                        <a:rPr lang="en-US" b="0" baseline="0" dirty="0" smtClean="0">
                          <a:solidFill>
                            <a:srgbClr val="000000"/>
                          </a:solidFill>
                        </a:rPr>
                        <a:t> [10</a:t>
                      </a:r>
                      <a:r>
                        <a:rPr lang="en-US" b="0" baseline="30000" dirty="0" smtClean="0">
                          <a:solidFill>
                            <a:srgbClr val="000000"/>
                          </a:solidFill>
                        </a:rPr>
                        <a:t>11 </a:t>
                      </a:r>
                      <a:r>
                        <a:rPr lang="en-US" b="0" baseline="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b="0" baseline="30000" dirty="0" smtClean="0">
                          <a:solidFill>
                            <a:srgbClr val="000000"/>
                          </a:solidFill>
                        </a:rPr>
                        <a:t>-1</a:t>
                      </a:r>
                      <a:r>
                        <a:rPr lang="en-US" b="0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85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38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19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14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33339" y="6189624"/>
            <a:ext cx="431894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In CLIC each main </a:t>
            </a:r>
            <a:r>
              <a:rPr lang="en-US" dirty="0" err="1" smtClean="0"/>
              <a:t>linac</a:t>
            </a:r>
            <a:r>
              <a:rPr lang="en-US" dirty="0" smtClean="0"/>
              <a:t> 915 x </a:t>
            </a:r>
            <a:r>
              <a:rPr lang="en-US" b="0" baseline="0" dirty="0" smtClean="0">
                <a:solidFill>
                  <a:srgbClr val="000000"/>
                </a:solidFill>
              </a:rPr>
              <a:t>10</a:t>
            </a:r>
            <a:r>
              <a:rPr lang="en-US" b="0" baseline="30000" dirty="0" smtClean="0">
                <a:solidFill>
                  <a:srgbClr val="000000"/>
                </a:solidFill>
              </a:rPr>
              <a:t>11 </a:t>
            </a:r>
            <a:r>
              <a:rPr lang="en-US" b="0" baseline="0" dirty="0" smtClean="0">
                <a:solidFill>
                  <a:srgbClr val="000000"/>
                </a:solidFill>
              </a:rPr>
              <a:t>s</a:t>
            </a:r>
            <a:r>
              <a:rPr lang="en-US" b="0" baseline="30000" dirty="0" smtClean="0">
                <a:solidFill>
                  <a:srgbClr val="000000"/>
                </a:solidFill>
              </a:rPr>
              <a:t>-1 </a:t>
            </a:r>
            <a:r>
              <a:rPr lang="en-US" b="0" dirty="0" smtClean="0">
                <a:solidFill>
                  <a:srgbClr val="000000"/>
                </a:solidFill>
              </a:rPr>
              <a:t>( 50 Hz)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8659056" y="3572926"/>
            <a:ext cx="30245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8659056" y="4283225"/>
            <a:ext cx="30245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961506" y="3572926"/>
            <a:ext cx="0" cy="7102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707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37065"/>
          </a:xfrm>
        </p:spPr>
        <p:txBody>
          <a:bodyPr>
            <a:noAutofit/>
          </a:bodyPr>
          <a:lstStyle/>
          <a:p>
            <a:r>
              <a:rPr lang="en-US" sz="3200" dirty="0" smtClean="0"/>
              <a:t>New Parameters</a:t>
            </a:r>
            <a:endParaRPr lang="en-US" sz="3200" dirty="0"/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6194"/>
            <a:ext cx="9144000" cy="542561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0051"/>
          </a:xfrm>
        </p:spPr>
        <p:txBody>
          <a:bodyPr>
            <a:noAutofit/>
          </a:bodyPr>
          <a:lstStyle/>
          <a:p>
            <a:r>
              <a:rPr lang="en-US" sz="3200" dirty="0" smtClean="0"/>
              <a:t>Alternatives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9036"/>
            <a:ext cx="8229600" cy="54664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A number of alternatives can be considered for the injector complex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To make complex more robust</a:t>
            </a:r>
          </a:p>
          <a:p>
            <a:endParaRPr lang="en-US" sz="2000" dirty="0" smtClean="0"/>
          </a:p>
          <a:p>
            <a:r>
              <a:rPr lang="en-US" sz="2000" dirty="0" smtClean="0"/>
              <a:t>Reduce cost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Some example options are: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Inject directly into booster</a:t>
            </a:r>
          </a:p>
          <a:p>
            <a:endParaRPr lang="en-US" sz="2000" dirty="0" smtClean="0"/>
          </a:p>
          <a:p>
            <a:r>
              <a:rPr lang="en-US" sz="2000" dirty="0" smtClean="0"/>
              <a:t>Consider using bunch trains</a:t>
            </a:r>
          </a:p>
          <a:p>
            <a:endParaRPr lang="en-US" sz="2000" dirty="0" smtClean="0"/>
          </a:p>
          <a:p>
            <a:r>
              <a:rPr lang="en-US" sz="2000" dirty="0" smtClean="0"/>
              <a:t>Consider doubling the number of bunches for electrons</a:t>
            </a:r>
          </a:p>
          <a:p>
            <a:endParaRPr lang="en-US" sz="2000" dirty="0" smtClean="0"/>
          </a:p>
          <a:p>
            <a:r>
              <a:rPr lang="en-US" sz="2000" dirty="0" smtClean="0"/>
              <a:t>…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985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91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Example: Electron Filling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70" y="687095"/>
            <a:ext cx="8463736" cy="176637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For electrons, can reach beam </a:t>
            </a:r>
            <a:r>
              <a:rPr lang="en-US" dirty="0" err="1" smtClean="0"/>
              <a:t>emittances</a:t>
            </a:r>
            <a:r>
              <a:rPr lang="en-US" dirty="0" smtClean="0"/>
              <a:t> with gun</a:t>
            </a:r>
          </a:p>
          <a:p>
            <a:pPr lvl="1"/>
            <a:r>
              <a:rPr lang="en-US" dirty="0" smtClean="0"/>
              <a:t>Hence just pass through the </a:t>
            </a:r>
            <a:r>
              <a:rPr lang="en-US" dirty="0" err="1" smtClean="0"/>
              <a:t>linacs</a:t>
            </a:r>
            <a:endParaRPr lang="en-US" dirty="0" smtClean="0"/>
          </a:p>
          <a:p>
            <a:r>
              <a:rPr lang="en-US" dirty="0" smtClean="0"/>
              <a:t>Need power for more bunches in PL </a:t>
            </a:r>
            <a:r>
              <a:rPr lang="en-US" dirty="0" smtClean="0"/>
              <a:t>2 and CL</a:t>
            </a:r>
            <a:endParaRPr lang="en-US" dirty="0" smtClean="0"/>
          </a:p>
          <a:p>
            <a:pPr lvl="1"/>
            <a:r>
              <a:rPr lang="en-US" dirty="0" smtClean="0"/>
              <a:t>RF must be dimensioned for 2-3 times the electron pulse charge</a:t>
            </a:r>
          </a:p>
          <a:p>
            <a:pPr>
              <a:buFont typeface="Symbol" charset="0"/>
              <a:buChar char=""/>
            </a:pPr>
            <a:r>
              <a:rPr lang="en-US" dirty="0" smtClean="0"/>
              <a:t>Electron filling time could be (much) shorter than positron filling time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Provided we upgrade PL </a:t>
            </a:r>
            <a:r>
              <a:rPr lang="en-US" dirty="0" smtClean="0"/>
              <a:t>1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888329" y="3835846"/>
            <a:ext cx="1323232" cy="31873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597704" y="3828879"/>
            <a:ext cx="1323232" cy="31873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PL 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03892" y="3828879"/>
            <a:ext cx="2656429" cy="31873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PL 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Donut 4"/>
          <p:cNvSpPr/>
          <p:nvPr/>
        </p:nvSpPr>
        <p:spPr>
          <a:xfrm>
            <a:off x="1918824" y="4332632"/>
            <a:ext cx="4241497" cy="1635117"/>
          </a:xfrm>
          <a:prstGeom prst="donut">
            <a:avLst>
              <a:gd name="adj" fmla="val 5332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urved Right Arrow 5"/>
          <p:cNvSpPr/>
          <p:nvPr/>
        </p:nvSpPr>
        <p:spPr>
          <a:xfrm>
            <a:off x="166523" y="3930659"/>
            <a:ext cx="1752301" cy="2084422"/>
          </a:xfrm>
          <a:prstGeom prst="curvedRightArrow">
            <a:avLst>
              <a:gd name="adj1" fmla="val 6881"/>
              <a:gd name="adj2" fmla="val 6881"/>
              <a:gd name="adj3" fmla="val 25000"/>
            </a:avLst>
          </a:prstGeom>
          <a:solidFill>
            <a:srgbClr val="FCD5B5"/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urved Right Arrow 14"/>
          <p:cNvSpPr/>
          <p:nvPr/>
        </p:nvSpPr>
        <p:spPr>
          <a:xfrm rot="10800000">
            <a:off x="6160321" y="3930658"/>
            <a:ext cx="1752301" cy="2084422"/>
          </a:xfrm>
          <a:prstGeom prst="curvedRightArrow">
            <a:avLst>
              <a:gd name="adj1" fmla="val 6881"/>
              <a:gd name="adj2" fmla="val 6881"/>
              <a:gd name="adj3" fmla="val 25000"/>
            </a:avLst>
          </a:prstGeom>
          <a:solidFill>
            <a:srgbClr val="FCD5B5"/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18824" y="5919860"/>
            <a:ext cx="4217756" cy="95221"/>
          </a:xfrm>
          <a:prstGeom prst="rect">
            <a:avLst/>
          </a:prstGeom>
          <a:solidFill>
            <a:srgbClr val="FCD5B5"/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204813" y="3474373"/>
            <a:ext cx="1037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1.54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072024" y="3474373"/>
            <a:ext cx="1037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1.54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352313" y="3474373"/>
            <a:ext cx="1037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2.92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8242364" y="2428811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783131" y="2428812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608639" y="2433977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149406" y="2433978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571088" y="2428810"/>
            <a:ext cx="221934" cy="10389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111855" y="2428811"/>
            <a:ext cx="221934" cy="10389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2775690" y="2426814"/>
            <a:ext cx="221934" cy="10389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316457" y="2426815"/>
            <a:ext cx="221934" cy="10389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8242364" y="2790804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783131" y="2790805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608639" y="2795970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149406" y="2795971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775690" y="2788807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2316457" y="2788808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8242364" y="3276474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7783131" y="3276475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5608639" y="3281640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5149406" y="3281641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4571088" y="3276473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4111855" y="3276474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775690" y="3274477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2316457" y="3274478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7323227" y="3281640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6863994" y="3281641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1850090" y="3274477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1390857" y="3274478"/>
            <a:ext cx="221934" cy="10389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0" y="2249312"/>
            <a:ext cx="1410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Positron mode 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0" y="2634062"/>
            <a:ext cx="1405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Electron mode 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0" y="3105041"/>
            <a:ext cx="999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Alt. mode </a:t>
            </a:r>
            <a:endParaRPr lang="en-US" sz="1600" dirty="0"/>
          </a:p>
        </p:txBody>
      </p:sp>
      <p:sp>
        <p:nvSpPr>
          <p:cNvPr id="50" name="Oval 49"/>
          <p:cNvSpPr/>
          <p:nvPr/>
        </p:nvSpPr>
        <p:spPr>
          <a:xfrm>
            <a:off x="1850090" y="2421919"/>
            <a:ext cx="221934" cy="10389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1390857" y="2421920"/>
            <a:ext cx="221934" cy="10389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78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0051"/>
          </a:xfrm>
        </p:spPr>
        <p:txBody>
          <a:bodyPr>
            <a:noAutofit/>
          </a:bodyPr>
          <a:lstStyle/>
          <a:p>
            <a:r>
              <a:rPr lang="en-US" sz="3200" dirty="0" smtClean="0"/>
              <a:t>Generic Layout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49124"/>
            <a:ext cx="8229600" cy="287704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Break into functional pieces</a:t>
            </a:r>
          </a:p>
          <a:p>
            <a:endParaRPr lang="en-US" dirty="0" smtClean="0"/>
          </a:p>
          <a:p>
            <a:r>
              <a:rPr lang="en-US" dirty="0" smtClean="0"/>
              <a:t>Leave parameters flexible</a:t>
            </a:r>
          </a:p>
          <a:p>
            <a:pPr lvl="1"/>
            <a:r>
              <a:rPr lang="en-US" dirty="0" smtClean="0"/>
              <a:t>Baseline choice right now is to have no HEL1</a:t>
            </a:r>
          </a:p>
          <a:p>
            <a:pPr lvl="1"/>
            <a:r>
              <a:rPr lang="en-US" dirty="0" smtClean="0"/>
              <a:t>HEL2 is considered as alternative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Other configurations can be envisaged</a:t>
            </a:r>
          </a:p>
          <a:p>
            <a:pPr lvl="1"/>
            <a:r>
              <a:rPr lang="en-US" dirty="0" smtClean="0"/>
              <a:t>But would lead to far today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27389" y="1452076"/>
            <a:ext cx="7426902" cy="31172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" name="Straight Connector 4"/>
          <p:cNvCxnSpPr/>
          <p:nvPr/>
        </p:nvCxnSpPr>
        <p:spPr>
          <a:xfrm flipH="1">
            <a:off x="927388" y="1270399"/>
            <a:ext cx="2" cy="844465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" name="TextBox 5"/>
          <p:cNvSpPr txBox="1"/>
          <p:nvPr/>
        </p:nvSpPr>
        <p:spPr>
          <a:xfrm>
            <a:off x="385559" y="1692379"/>
            <a:ext cx="535423" cy="410686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</a:p>
          <a:p>
            <a:pPr algn="ctr" defTabSz="410751" hangingPunct="0"/>
            <a:r>
              <a:rPr lang="en-US" sz="1100" dirty="0"/>
              <a:t>e</a:t>
            </a:r>
            <a:r>
              <a:rPr lang="en-US" sz="1100" baseline="30000" dirty="0" smtClean="0"/>
              <a:t>-</a:t>
            </a:r>
            <a:r>
              <a:rPr lang="en-US" sz="1100" dirty="0" smtClean="0"/>
              <a:t>gun</a:t>
            </a:r>
            <a:endParaRPr lang="en-GB" sz="1100" b="1" dirty="0">
              <a:solidFill>
                <a:srgbClr val="000000"/>
              </a:solidFill>
              <a:sym typeface="Helvetica Neue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782693" y="1268447"/>
            <a:ext cx="9528" cy="130875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Box 7"/>
          <p:cNvSpPr txBox="1"/>
          <p:nvPr/>
        </p:nvSpPr>
        <p:spPr>
          <a:xfrm>
            <a:off x="1564837" y="828716"/>
            <a:ext cx="435710" cy="3183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600" b="1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E</a:t>
            </a:r>
            <a:r>
              <a:rPr lang="en-US" sz="1600" b="1" baseline="-25000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1</a:t>
            </a:r>
            <a:endParaRPr lang="en-GB" sz="1600" b="1" baseline="-25000" dirty="0">
              <a:solidFill>
                <a:srgbClr val="000000"/>
              </a:solidFill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140651" y="1266500"/>
            <a:ext cx="3786" cy="848364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Straight Connector 9"/>
          <p:cNvCxnSpPr/>
          <p:nvPr/>
        </p:nvCxnSpPr>
        <p:spPr>
          <a:xfrm flipH="1">
            <a:off x="4017877" y="1260655"/>
            <a:ext cx="9247" cy="1316546"/>
          </a:xfrm>
          <a:prstGeom prst="line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643153" y="660795"/>
            <a:ext cx="752566" cy="5645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600" b="1" dirty="0" smtClean="0"/>
              <a:t>E</a:t>
            </a:r>
            <a:r>
              <a:rPr lang="en-US" sz="1600" b="1" baseline="-25000" dirty="0" smtClean="0"/>
              <a:t>2</a:t>
            </a:r>
            <a:r>
              <a:rPr lang="en-US" sz="1600" b="1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+E</a:t>
            </a:r>
            <a:r>
              <a:rPr lang="en-US" sz="1600" b="1" baseline="-25000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1</a:t>
            </a:r>
          </a:p>
          <a:p>
            <a:pPr algn="ctr"/>
            <a:r>
              <a:rPr lang="en-US" sz="1600" b="1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E</a:t>
            </a:r>
            <a:r>
              <a:rPr lang="en-US" sz="1600" b="1" baseline="-25000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1</a:t>
            </a:r>
            <a:endParaRPr lang="en-US" sz="1600" b="1" dirty="0" smtClean="0">
              <a:solidFill>
                <a:srgbClr val="000000"/>
              </a:solidFill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192202" y="1264551"/>
            <a:ext cx="3540" cy="104536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Connector 12"/>
          <p:cNvCxnSpPr/>
          <p:nvPr/>
        </p:nvCxnSpPr>
        <p:spPr>
          <a:xfrm>
            <a:off x="6390511" y="1266501"/>
            <a:ext cx="2744" cy="104341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Connector 13"/>
          <p:cNvCxnSpPr/>
          <p:nvPr/>
        </p:nvCxnSpPr>
        <p:spPr>
          <a:xfrm>
            <a:off x="8352338" y="1268447"/>
            <a:ext cx="1953" cy="1084809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" name="TextBox 14"/>
          <p:cNvSpPr txBox="1"/>
          <p:nvPr/>
        </p:nvSpPr>
        <p:spPr>
          <a:xfrm>
            <a:off x="7850091" y="828715"/>
            <a:ext cx="973284" cy="3183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6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6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97245" y="1196858"/>
            <a:ext cx="435710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66505" y="1211677"/>
            <a:ext cx="623455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/>
              <a:t>E</a:t>
            </a:r>
            <a:r>
              <a:rPr lang="en-US" sz="1100" b="1" baseline="-25000" dirty="0" smtClean="0"/>
              <a:t>2</a:t>
            </a:r>
            <a:r>
              <a:rPr lang="en-US" sz="1100" b="1" dirty="0" smtClean="0"/>
              <a:t>-</a:t>
            </a:r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90383" y="1228171"/>
            <a:ext cx="435710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14160" y="1209729"/>
            <a:ext cx="794545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/>
              <a:t>E</a:t>
            </a:r>
            <a:r>
              <a:rPr lang="en-US" sz="1100" b="1" baseline="-25000" dirty="0" smtClean="0"/>
              <a:t>3</a:t>
            </a:r>
            <a:r>
              <a:rPr lang="en-US" sz="1100" b="1" dirty="0" smtClean="0"/>
              <a:t>-E</a:t>
            </a:r>
            <a:r>
              <a:rPr lang="en-US" sz="1100" b="1" baseline="-25000" dirty="0" smtClean="0"/>
              <a:t>2</a:t>
            </a:r>
            <a:r>
              <a:rPr lang="en-US" sz="1100" b="1" dirty="0" smtClean="0"/>
              <a:t>-</a:t>
            </a:r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57807" y="1191012"/>
            <a:ext cx="794545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/>
              <a:t>E</a:t>
            </a:r>
            <a:r>
              <a:rPr lang="en-US" sz="1100" b="1" baseline="-25000" dirty="0" smtClean="0"/>
              <a:t>4</a:t>
            </a:r>
            <a:r>
              <a:rPr lang="en-US" sz="1100" b="1" dirty="0" smtClean="0"/>
              <a:t>-E</a:t>
            </a:r>
            <a:r>
              <a:rPr lang="en-US" sz="1100" b="1" baseline="-25000" dirty="0" smtClean="0"/>
              <a:t>3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80203" y="1194321"/>
            <a:ext cx="794545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/>
              <a:t>E</a:t>
            </a:r>
            <a:r>
              <a:rPr lang="en-US" sz="1100" b="1" baseline="-25000" dirty="0" smtClean="0"/>
              <a:t>5</a:t>
            </a:r>
            <a:r>
              <a:rPr lang="en-US" sz="1100" b="1" dirty="0" smtClean="0"/>
              <a:t>-E</a:t>
            </a:r>
            <a:r>
              <a:rPr lang="en-US" sz="1100" b="1" baseline="-25000" dirty="0" smtClean="0"/>
              <a:t>4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73466" y="753923"/>
            <a:ext cx="723315" cy="503019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600" b="1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2</a:t>
            </a:r>
          </a:p>
          <a:p>
            <a:pPr algn="ctr" defTabSz="410751" hangingPunct="0"/>
            <a:r>
              <a:rPr lang="en-US" sz="1200" dirty="0" err="1" smtClean="0">
                <a:solidFill>
                  <a:schemeClr val="tx1"/>
                </a:solidFill>
              </a:rPr>
              <a:t>e</a:t>
            </a:r>
            <a:r>
              <a:rPr lang="en-US" sz="1200" baseline="30000" dirty="0" err="1" smtClean="0">
                <a:solidFill>
                  <a:schemeClr val="tx1"/>
                </a:solidFill>
              </a:rPr>
              <a:t>+</a:t>
            </a:r>
            <a:r>
              <a:rPr lang="en-US" sz="1200" dirty="0" err="1" smtClean="0">
                <a:solidFill>
                  <a:schemeClr val="tx1"/>
                </a:solidFill>
              </a:rPr>
              <a:t>prod</a:t>
            </a:r>
            <a:endParaRPr lang="en-GB" sz="1200" b="1" dirty="0">
              <a:solidFill>
                <a:schemeClr val="tx1"/>
              </a:solidFill>
              <a:sym typeface="Helvetica Neue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40134" y="906618"/>
            <a:ext cx="500361" cy="3183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600" b="1" dirty="0" smtClean="0"/>
              <a:t>E</a:t>
            </a:r>
            <a:r>
              <a:rPr lang="en-US" sz="1600" b="1" baseline="-25000" dirty="0" smtClean="0"/>
              <a:t>3</a:t>
            </a:r>
            <a:endParaRPr lang="en-US" sz="1600" b="1" baseline="-25000" dirty="0" smtClean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54961" y="908650"/>
            <a:ext cx="500361" cy="3183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600" b="1" dirty="0" smtClean="0"/>
              <a:t>E</a:t>
            </a:r>
            <a:r>
              <a:rPr lang="en-US" sz="1600" b="1" baseline="-25000" dirty="0" smtClean="0"/>
              <a:t>4</a:t>
            </a:r>
            <a:endParaRPr lang="en-US" sz="1600" b="1" baseline="-25000" dirty="0" smtClean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68018" y="1664117"/>
            <a:ext cx="766775" cy="468000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PL 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19246" y="1735093"/>
            <a:ext cx="1266281" cy="287575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 2 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85794" y="1664117"/>
            <a:ext cx="790725" cy="468000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64310" y="1737502"/>
            <a:ext cx="1078863" cy="287575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HEL</a:t>
            </a:r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1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25378" y="1562659"/>
            <a:ext cx="1132005" cy="287575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HE</a:t>
            </a:r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 2 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21431" y="1976352"/>
            <a:ext cx="1135952" cy="28854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PBR synch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40146" y="1767094"/>
            <a:ext cx="1847890" cy="28854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FEB synch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32327" y="2361394"/>
            <a:ext cx="2136399" cy="28757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         e</a:t>
            </a:r>
            <a:r>
              <a:rPr lang="en-US" sz="1400" baseline="30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+</a:t>
            </a:r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 damping ring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H="1" flipV="1">
            <a:off x="1792373" y="2091051"/>
            <a:ext cx="1" cy="245616"/>
          </a:xfrm>
          <a:prstGeom prst="line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1934105" y="2521961"/>
            <a:ext cx="396875" cy="2646"/>
          </a:xfrm>
          <a:prstGeom prst="line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Date Placeholder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0051"/>
          </a:xfrm>
        </p:spPr>
        <p:txBody>
          <a:bodyPr>
            <a:noAutofit/>
          </a:bodyPr>
          <a:lstStyle/>
          <a:p>
            <a:r>
              <a:rPr lang="en-US" sz="3200" dirty="0" smtClean="0"/>
              <a:t>RF Design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48492"/>
            <a:ext cx="8229600" cy="3496519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In current baseline all RF is S-band</a:t>
            </a:r>
          </a:p>
          <a:p>
            <a:pPr lvl="1"/>
            <a:r>
              <a:rPr lang="en-US" dirty="0" smtClean="0"/>
              <a:t>Except for HEL2, which is C-band</a:t>
            </a:r>
          </a:p>
          <a:p>
            <a:r>
              <a:rPr lang="en-US" dirty="0" smtClean="0"/>
              <a:t>But need actual RF design of each </a:t>
            </a:r>
            <a:r>
              <a:rPr lang="en-US" dirty="0" err="1" smtClean="0"/>
              <a:t>linac</a:t>
            </a:r>
            <a:endParaRPr lang="en-US" dirty="0" smtClean="0"/>
          </a:p>
          <a:p>
            <a:pPr lvl="1"/>
            <a:r>
              <a:rPr lang="en-US" dirty="0" smtClean="0"/>
              <a:t>RF structures, pulse compressors etc.</a:t>
            </a:r>
          </a:p>
          <a:p>
            <a:endParaRPr lang="en-US" dirty="0" smtClean="0"/>
          </a:p>
          <a:p>
            <a:r>
              <a:rPr lang="en-US" dirty="0" smtClean="0"/>
              <a:t>Each </a:t>
            </a:r>
            <a:r>
              <a:rPr lang="en-US" dirty="0" err="1" smtClean="0"/>
              <a:t>linac</a:t>
            </a:r>
            <a:r>
              <a:rPr lang="en-US" dirty="0" smtClean="0"/>
              <a:t> has its own requirements</a:t>
            </a:r>
          </a:p>
          <a:p>
            <a:pPr lvl="1"/>
            <a:r>
              <a:rPr lang="en-US" dirty="0" err="1" smtClean="0"/>
              <a:t>Emittances</a:t>
            </a:r>
            <a:endParaRPr lang="en-US" dirty="0" smtClean="0"/>
          </a:p>
          <a:p>
            <a:pPr lvl="2"/>
            <a:r>
              <a:rPr lang="en-US" dirty="0" smtClean="0"/>
              <a:t>CL needs to transport large </a:t>
            </a:r>
            <a:r>
              <a:rPr lang="en-US" dirty="0" err="1" smtClean="0"/>
              <a:t>emittance</a:t>
            </a:r>
            <a:r>
              <a:rPr lang="en-US" dirty="0" smtClean="0"/>
              <a:t> beam from target</a:t>
            </a:r>
          </a:p>
          <a:p>
            <a:pPr lvl="2"/>
            <a:r>
              <a:rPr lang="en-US" dirty="0" smtClean="0"/>
              <a:t>PL2 only sees small </a:t>
            </a:r>
            <a:r>
              <a:rPr lang="en-US" dirty="0" err="1" smtClean="0"/>
              <a:t>emittance</a:t>
            </a:r>
            <a:r>
              <a:rPr lang="en-US" dirty="0" smtClean="0"/>
              <a:t> beams</a:t>
            </a:r>
          </a:p>
          <a:p>
            <a:pPr lvl="1"/>
            <a:r>
              <a:rPr lang="en-US" dirty="0" smtClean="0"/>
              <a:t>Currents</a:t>
            </a:r>
          </a:p>
          <a:p>
            <a:pPr lvl="2"/>
            <a:r>
              <a:rPr lang="en-US" dirty="0" smtClean="0"/>
              <a:t>PL2 has a higher current during positron production</a:t>
            </a:r>
          </a:p>
          <a:p>
            <a:pPr lvl="3"/>
            <a:r>
              <a:rPr lang="en-US" dirty="0" smtClean="0"/>
              <a:t>Electron and positron beam</a:t>
            </a:r>
          </a:p>
          <a:p>
            <a:pPr lvl="2"/>
            <a:r>
              <a:rPr lang="en-US" dirty="0" smtClean="0"/>
              <a:t>Similar for CL</a:t>
            </a:r>
          </a:p>
          <a:p>
            <a:pPr lvl="3"/>
            <a:r>
              <a:rPr lang="en-US" dirty="0" smtClean="0"/>
              <a:t>Positron beam from target and positron beam toward collider</a:t>
            </a:r>
          </a:p>
          <a:p>
            <a:pPr lvl="1"/>
            <a:r>
              <a:rPr lang="en-US" dirty="0" smtClean="0"/>
              <a:t>Might want to consider RF frequency choices</a:t>
            </a:r>
          </a:p>
          <a:p>
            <a:pPr lvl="2"/>
            <a:endParaRPr lang="en-US" dirty="0" smtClean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27389" y="1452076"/>
            <a:ext cx="7426902" cy="31172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" name="Straight Connector 4"/>
          <p:cNvCxnSpPr/>
          <p:nvPr/>
        </p:nvCxnSpPr>
        <p:spPr>
          <a:xfrm flipH="1">
            <a:off x="927388" y="1270399"/>
            <a:ext cx="2" cy="844465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" name="TextBox 5"/>
          <p:cNvSpPr txBox="1"/>
          <p:nvPr/>
        </p:nvSpPr>
        <p:spPr>
          <a:xfrm>
            <a:off x="385559" y="1692379"/>
            <a:ext cx="535423" cy="410686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</a:p>
          <a:p>
            <a:pPr algn="ctr" defTabSz="410751" hangingPunct="0"/>
            <a:r>
              <a:rPr lang="en-US" sz="1100" dirty="0"/>
              <a:t>e</a:t>
            </a:r>
            <a:r>
              <a:rPr lang="en-US" sz="1100" baseline="30000" dirty="0" smtClean="0"/>
              <a:t>-</a:t>
            </a:r>
            <a:r>
              <a:rPr lang="en-US" sz="1100" dirty="0" smtClean="0"/>
              <a:t>gun</a:t>
            </a:r>
            <a:endParaRPr lang="en-GB" sz="1100" b="1" dirty="0">
              <a:solidFill>
                <a:srgbClr val="000000"/>
              </a:solidFill>
              <a:sym typeface="Helvetica Neue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782693" y="1268447"/>
            <a:ext cx="9528" cy="130875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Box 7"/>
          <p:cNvSpPr txBox="1"/>
          <p:nvPr/>
        </p:nvSpPr>
        <p:spPr>
          <a:xfrm>
            <a:off x="1564837" y="828716"/>
            <a:ext cx="435710" cy="3183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600" b="1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E</a:t>
            </a:r>
            <a:r>
              <a:rPr lang="en-US" sz="1600" b="1" baseline="-25000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1</a:t>
            </a:r>
            <a:endParaRPr lang="en-GB" sz="1600" b="1" baseline="-25000" dirty="0">
              <a:solidFill>
                <a:srgbClr val="000000"/>
              </a:solidFill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140651" y="1266500"/>
            <a:ext cx="3786" cy="848364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Straight Connector 9"/>
          <p:cNvCxnSpPr/>
          <p:nvPr/>
        </p:nvCxnSpPr>
        <p:spPr>
          <a:xfrm flipH="1">
            <a:off x="4017877" y="1260655"/>
            <a:ext cx="9247" cy="1316546"/>
          </a:xfrm>
          <a:prstGeom prst="line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643153" y="660795"/>
            <a:ext cx="752566" cy="5645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600" b="1" dirty="0" smtClean="0"/>
              <a:t>E</a:t>
            </a:r>
            <a:r>
              <a:rPr lang="en-US" sz="1600" b="1" baseline="-25000" dirty="0" smtClean="0"/>
              <a:t>2</a:t>
            </a:r>
            <a:r>
              <a:rPr lang="en-US" sz="1600" b="1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+E</a:t>
            </a:r>
            <a:r>
              <a:rPr lang="en-US" sz="1600" b="1" baseline="-25000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1</a:t>
            </a:r>
          </a:p>
          <a:p>
            <a:pPr algn="ctr"/>
            <a:r>
              <a:rPr lang="en-US" sz="1600" b="1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E</a:t>
            </a:r>
            <a:r>
              <a:rPr lang="en-US" sz="1600" b="1" baseline="-25000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1</a:t>
            </a:r>
            <a:endParaRPr lang="en-US" sz="1600" b="1" dirty="0" smtClean="0">
              <a:solidFill>
                <a:srgbClr val="000000"/>
              </a:solidFill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192202" y="1264551"/>
            <a:ext cx="3540" cy="104536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Connector 12"/>
          <p:cNvCxnSpPr/>
          <p:nvPr/>
        </p:nvCxnSpPr>
        <p:spPr>
          <a:xfrm>
            <a:off x="6390511" y="1266501"/>
            <a:ext cx="2744" cy="104341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Connector 13"/>
          <p:cNvCxnSpPr/>
          <p:nvPr/>
        </p:nvCxnSpPr>
        <p:spPr>
          <a:xfrm>
            <a:off x="8352338" y="1268447"/>
            <a:ext cx="1953" cy="1084809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" name="TextBox 14"/>
          <p:cNvSpPr txBox="1"/>
          <p:nvPr/>
        </p:nvSpPr>
        <p:spPr>
          <a:xfrm>
            <a:off x="7850091" y="828715"/>
            <a:ext cx="973284" cy="3183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6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6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97245" y="1196858"/>
            <a:ext cx="435710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66505" y="1211677"/>
            <a:ext cx="623455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/>
              <a:t>E</a:t>
            </a:r>
            <a:r>
              <a:rPr lang="en-US" sz="1100" b="1" baseline="-25000" dirty="0" smtClean="0"/>
              <a:t>2</a:t>
            </a:r>
            <a:r>
              <a:rPr lang="en-US" sz="1100" b="1" dirty="0" smtClean="0"/>
              <a:t>-</a:t>
            </a:r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90383" y="1228171"/>
            <a:ext cx="435710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14160" y="1209729"/>
            <a:ext cx="794545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/>
              <a:t>E</a:t>
            </a:r>
            <a:r>
              <a:rPr lang="en-US" sz="1100" b="1" baseline="-25000" dirty="0" smtClean="0"/>
              <a:t>3</a:t>
            </a:r>
            <a:r>
              <a:rPr lang="en-US" sz="1100" b="1" dirty="0" smtClean="0"/>
              <a:t>-E</a:t>
            </a:r>
            <a:r>
              <a:rPr lang="en-US" sz="1100" b="1" baseline="-25000" dirty="0" smtClean="0"/>
              <a:t>2</a:t>
            </a:r>
            <a:r>
              <a:rPr lang="en-US" sz="1100" b="1" dirty="0" smtClean="0"/>
              <a:t>-</a:t>
            </a:r>
            <a:r>
              <a:rPr lang="en-US" sz="11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57807" y="1191012"/>
            <a:ext cx="794545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/>
              <a:t>E</a:t>
            </a:r>
            <a:r>
              <a:rPr lang="en-US" sz="1100" b="1" baseline="-25000" dirty="0" smtClean="0"/>
              <a:t>4</a:t>
            </a:r>
            <a:r>
              <a:rPr lang="en-US" sz="1100" b="1" dirty="0" smtClean="0"/>
              <a:t>-E</a:t>
            </a:r>
            <a:r>
              <a:rPr lang="en-US" sz="1100" b="1" baseline="-25000" dirty="0" smtClean="0"/>
              <a:t>3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80203" y="1194321"/>
            <a:ext cx="794545" cy="24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Symbol" panose="05050102010706020507" pitchFamily="18" charset="2"/>
                <a:sym typeface="Helvetica Neue"/>
              </a:rPr>
              <a:t>D</a:t>
            </a:r>
            <a:r>
              <a:rPr lang="en-US" sz="1100" b="1" dirty="0" smtClean="0">
                <a:solidFill>
                  <a:srgbClr val="000000"/>
                </a:solidFill>
                <a:sym typeface="Helvetica Neue"/>
              </a:rPr>
              <a:t>=</a:t>
            </a:r>
            <a:r>
              <a:rPr lang="en-US" sz="1100" b="1" dirty="0" smtClean="0"/>
              <a:t>E</a:t>
            </a:r>
            <a:r>
              <a:rPr lang="en-US" sz="1100" b="1" baseline="-25000" dirty="0" smtClean="0"/>
              <a:t>5</a:t>
            </a:r>
            <a:r>
              <a:rPr lang="en-US" sz="1100" b="1" dirty="0" smtClean="0"/>
              <a:t>-E</a:t>
            </a:r>
            <a:r>
              <a:rPr lang="en-US" sz="1100" b="1" baseline="-25000" dirty="0" smtClean="0"/>
              <a:t>4</a:t>
            </a:r>
            <a:endParaRPr lang="en-GB" sz="1100" b="1" baseline="-25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73466" y="753923"/>
            <a:ext cx="723315" cy="503019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600" b="1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E</a:t>
            </a:r>
            <a:r>
              <a:rPr lang="en-US" sz="1100" b="1" baseline="-25000" dirty="0" smtClean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2</a:t>
            </a:r>
          </a:p>
          <a:p>
            <a:pPr algn="ctr" defTabSz="410751" hangingPunct="0"/>
            <a:r>
              <a:rPr lang="en-US" sz="1200" dirty="0" err="1" smtClean="0">
                <a:solidFill>
                  <a:schemeClr val="tx1"/>
                </a:solidFill>
              </a:rPr>
              <a:t>e</a:t>
            </a:r>
            <a:r>
              <a:rPr lang="en-US" sz="1200" baseline="30000" dirty="0" err="1" smtClean="0">
                <a:solidFill>
                  <a:schemeClr val="tx1"/>
                </a:solidFill>
              </a:rPr>
              <a:t>+</a:t>
            </a:r>
            <a:r>
              <a:rPr lang="en-US" sz="1200" dirty="0" err="1" smtClean="0">
                <a:solidFill>
                  <a:schemeClr val="tx1"/>
                </a:solidFill>
              </a:rPr>
              <a:t>prod</a:t>
            </a:r>
            <a:endParaRPr lang="en-GB" sz="1200" b="1" dirty="0">
              <a:solidFill>
                <a:schemeClr val="tx1"/>
              </a:solidFill>
              <a:sym typeface="Helvetica Neue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40134" y="906618"/>
            <a:ext cx="500361" cy="3183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600" b="1" dirty="0" smtClean="0"/>
              <a:t>E</a:t>
            </a:r>
            <a:r>
              <a:rPr lang="en-US" sz="1600" b="1" baseline="-25000" dirty="0" smtClean="0"/>
              <a:t>3</a:t>
            </a:r>
            <a:endParaRPr lang="en-US" sz="1600" b="1" baseline="-25000" dirty="0" smtClean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54961" y="908650"/>
            <a:ext cx="500361" cy="3183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en-US" sz="1600" b="1" dirty="0" smtClean="0"/>
              <a:t>E</a:t>
            </a:r>
            <a:r>
              <a:rPr lang="en-US" sz="1600" b="1" baseline="-25000" dirty="0" smtClean="0"/>
              <a:t>4</a:t>
            </a:r>
            <a:endParaRPr lang="en-US" sz="1600" b="1" baseline="-25000" dirty="0" smtClean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68018" y="1664117"/>
            <a:ext cx="766775" cy="468000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PL 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19246" y="1735093"/>
            <a:ext cx="1266281" cy="287575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 2 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85794" y="1664117"/>
            <a:ext cx="790725" cy="468000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64310" y="1737502"/>
            <a:ext cx="1078863" cy="287575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HEL</a:t>
            </a:r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1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25378" y="1562659"/>
            <a:ext cx="1132005" cy="287575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HE</a:t>
            </a:r>
            <a:r>
              <a:rPr lang="en-US" sz="14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 2 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21431" y="1976352"/>
            <a:ext cx="1135952" cy="28854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PBR synch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40146" y="1767094"/>
            <a:ext cx="1847890" cy="28854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FEB synch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32327" y="2361394"/>
            <a:ext cx="2136399" cy="28757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         e</a:t>
            </a:r>
            <a:r>
              <a:rPr lang="en-US" sz="1400" baseline="300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+</a:t>
            </a:r>
            <a:r>
              <a:rPr lang="en-US" sz="1400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 damping ring</a:t>
            </a:r>
            <a:endParaRPr lang="en-GB" sz="14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H="1" flipV="1">
            <a:off x="1792373" y="2091051"/>
            <a:ext cx="1" cy="245616"/>
          </a:xfrm>
          <a:prstGeom prst="line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1934105" y="2521961"/>
            <a:ext cx="396875" cy="2646"/>
          </a:xfrm>
          <a:prstGeom prst="line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Date Placeholder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FCC-ee Injector Alternatives</a:t>
            </a:r>
            <a:endParaRPr lang="en-US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DB76-302E-2E4D-BD50-05F44B80389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8422</TotalTime>
  <Words>2960</Words>
  <Application>Microsoft Macintosh PowerPoint</Application>
  <PresentationFormat>On-screen Show (4:3)</PresentationFormat>
  <Paragraphs>552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Alternatives</vt:lpstr>
      <vt:lpstr>Injector Complex Layout in CDR</vt:lpstr>
      <vt:lpstr>Simplified Current Concept</vt:lpstr>
      <vt:lpstr>CDR Specifications</vt:lpstr>
      <vt:lpstr>New Parameters</vt:lpstr>
      <vt:lpstr>Alternatives</vt:lpstr>
      <vt:lpstr>Example: Electron Filling</vt:lpstr>
      <vt:lpstr>Generic Layout</vt:lpstr>
      <vt:lpstr>RF Design</vt:lpstr>
      <vt:lpstr>Energy Choices</vt:lpstr>
      <vt:lpstr>Top-up Flexibility</vt:lpstr>
      <vt:lpstr>Bunch Trains</vt:lpstr>
      <vt:lpstr>How to Move Forward?</vt:lpstr>
      <vt:lpstr>FCC-ee Injector Workpackages</vt:lpstr>
      <vt:lpstr>FCC-ee Injector Collaboration</vt:lpstr>
      <vt:lpstr>Next Steps</vt:lpstr>
      <vt:lpstr>First Proposals Already Appeared</vt:lpstr>
      <vt:lpstr>Reserve</vt:lpstr>
      <vt:lpstr>Positron Filling</vt:lpstr>
      <vt:lpstr>Positron Filling</vt:lpstr>
      <vt:lpstr>Impact on Specifications</vt:lpstr>
      <vt:lpstr>Impact on Specifications</vt:lpstr>
      <vt:lpstr>More on Bunch Trains</vt:lpstr>
      <vt:lpstr>Booster Linac</vt:lpstr>
      <vt:lpstr>Low Charge Considerations</vt:lpstr>
      <vt:lpstr>Low Charge Considerations</vt:lpstr>
      <vt:lpstr>Lower Charge Consideration</vt:lpstr>
      <vt:lpstr>Linac Studies</vt:lpstr>
      <vt:lpstr>Linac Studies</vt:lpstr>
      <vt:lpstr>Conclusion</vt:lpstr>
      <vt:lpstr>CLIC Positron Production</vt:lpstr>
      <vt:lpstr>Some Questions</vt:lpstr>
      <vt:lpstr>Bunch Trains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Schulte</dc:creator>
  <cp:lastModifiedBy>Daniel Schulte</cp:lastModifiedBy>
  <cp:revision>45</cp:revision>
  <cp:lastPrinted>2019-06-20T12:26:30Z</cp:lastPrinted>
  <dcterms:created xsi:type="dcterms:W3CDTF">2019-06-20T07:17:59Z</dcterms:created>
  <dcterms:modified xsi:type="dcterms:W3CDTF">2019-06-26T11:41:14Z</dcterms:modified>
</cp:coreProperties>
</file>