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48" r:id="rId2"/>
    <p:sldMasterId id="2147483760" r:id="rId3"/>
    <p:sldMasterId id="2147483772" r:id="rId4"/>
  </p:sldMasterIdLst>
  <p:notesMasterIdLst>
    <p:notesMasterId r:id="rId39"/>
  </p:notesMasterIdLst>
  <p:handoutMasterIdLst>
    <p:handoutMasterId r:id="rId40"/>
  </p:handoutMasterIdLst>
  <p:sldIdLst>
    <p:sldId id="258" r:id="rId5"/>
    <p:sldId id="1206" r:id="rId6"/>
    <p:sldId id="1134" r:id="rId7"/>
    <p:sldId id="449" r:id="rId8"/>
    <p:sldId id="1180" r:id="rId9"/>
    <p:sldId id="1188" r:id="rId10"/>
    <p:sldId id="1132" r:id="rId11"/>
    <p:sldId id="1201" r:id="rId12"/>
    <p:sldId id="1191" r:id="rId13"/>
    <p:sldId id="1174" r:id="rId14"/>
    <p:sldId id="1184" r:id="rId15"/>
    <p:sldId id="1195" r:id="rId16"/>
    <p:sldId id="282" r:id="rId17"/>
    <p:sldId id="1205" r:id="rId18"/>
    <p:sldId id="1197" r:id="rId19"/>
    <p:sldId id="1193" r:id="rId20"/>
    <p:sldId id="463" r:id="rId21"/>
    <p:sldId id="1203" r:id="rId22"/>
    <p:sldId id="1202" r:id="rId23"/>
    <p:sldId id="286" r:id="rId24"/>
    <p:sldId id="269" r:id="rId25"/>
    <p:sldId id="275" r:id="rId26"/>
    <p:sldId id="459" r:id="rId27"/>
    <p:sldId id="1204" r:id="rId28"/>
    <p:sldId id="1198" r:id="rId29"/>
    <p:sldId id="318" r:id="rId30"/>
    <p:sldId id="468" r:id="rId31"/>
    <p:sldId id="1130" r:id="rId32"/>
    <p:sldId id="467" r:id="rId33"/>
    <p:sldId id="473" r:id="rId34"/>
    <p:sldId id="510" r:id="rId35"/>
    <p:sldId id="414" r:id="rId36"/>
    <p:sldId id="1161" r:id="rId37"/>
    <p:sldId id="256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40FF"/>
    <a:srgbClr val="0000FF"/>
    <a:srgbClr val="000080"/>
    <a:srgbClr val="DCE6F2"/>
    <a:srgbClr val="E3EDFA"/>
    <a:srgbClr val="FDFFCB"/>
    <a:srgbClr val="009193"/>
    <a:srgbClr val="FFFD78"/>
    <a:srgbClr val="000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348" autoAdjust="0"/>
    <p:restoredTop sz="95976" autoAdjust="0"/>
  </p:normalViewPr>
  <p:slideViewPr>
    <p:cSldViewPr snapToGrid="0" snapToObjects="1">
      <p:cViewPr varScale="1">
        <p:scale>
          <a:sx n="103" d="100"/>
          <a:sy n="103" d="100"/>
        </p:scale>
        <p:origin x="155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839F0-FF06-A74C-AAA8-F58A5B57C8B3}" type="datetimeFigureOut">
              <a:rPr lang="en-US" smtClean="0"/>
              <a:t>6/27/19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C2E9F-CFE2-4F42-9A46-21834A500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75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F38DD-7FAA-3144-8841-9C89AF754C7D}" type="datetimeFigureOut">
              <a:rPr lang="en-US" smtClean="0"/>
              <a:t>6/27/19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4A18F-1E90-8148-AB53-565BE1AD0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890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34A18F-1E90-8148-AB53-565BE1AD09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91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34A18F-1E90-8148-AB53-565BE1AD09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58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warm beam pipe, copper except for the central beam pipe, made of Be (+/- 12.5 cm , 15mm radius)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4A18F-1E90-8148-AB53-565BE1AD09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83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4A18F-1E90-8148-AB53-565BE1AD09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37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4A18F-1E90-8148-AB53-565BE1AD09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39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err="1"/>
              <a:t>There</a:t>
            </a:r>
            <a:r>
              <a:rPr lang="it-IT"/>
              <a:t> </a:t>
            </a:r>
            <a:r>
              <a:rPr lang="it-IT" err="1"/>
              <a:t>is</a:t>
            </a:r>
            <a:r>
              <a:rPr lang="it-IT"/>
              <a:t> a Local </a:t>
            </a:r>
            <a:r>
              <a:rPr lang="it-IT" err="1"/>
              <a:t>chromaticity</a:t>
            </a:r>
            <a:r>
              <a:rPr lang="it-IT"/>
              <a:t> </a:t>
            </a:r>
            <a:r>
              <a:rPr lang="it-IT" err="1"/>
              <a:t>correction</a:t>
            </a:r>
            <a:r>
              <a:rPr lang="it-IT"/>
              <a:t> </a:t>
            </a:r>
            <a:r>
              <a:rPr lang="it-IT" err="1"/>
              <a:t>scheme</a:t>
            </a:r>
            <a:r>
              <a:rPr lang="it-IT"/>
              <a:t> </a:t>
            </a:r>
            <a:r>
              <a:rPr lang="it-IT" err="1"/>
              <a:t>only</a:t>
            </a:r>
            <a:r>
              <a:rPr lang="it-IT"/>
              <a:t> in the </a:t>
            </a:r>
            <a:r>
              <a:rPr lang="it-IT" err="1"/>
              <a:t>vertical</a:t>
            </a:r>
            <a:r>
              <a:rPr lang="it-IT"/>
              <a:t> </a:t>
            </a:r>
            <a:r>
              <a:rPr lang="it-IT" err="1"/>
              <a:t>plane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34A18F-1E90-8148-AB53-565BE1AD097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65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with this triple splitting, the </a:t>
            </a:r>
            <a:r>
              <a:rPr lang="en-US" err="1"/>
              <a:t>centre</a:t>
            </a:r>
            <a:r>
              <a:rPr lang="en-US"/>
              <a:t> of focusing for</a:t>
            </a:r>
            <a:r>
              <a:rPr lang="en-US" baseline="0"/>
              <a:t> each plane moves closer to the IP at the Z, which reduces the increment of chromaticity for the smaller beta*</a:t>
            </a:r>
          </a:p>
          <a:p>
            <a:r>
              <a:rPr lang="en-US" sz="1200"/>
              <a:t>Inner radius of the beam pipe is larger than 15 mm through these quadrupoles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34A18F-1E90-8148-AB53-565BE1AD097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8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5845-E9DE-8E4D-A374-82934E479CF3}" type="datetime1">
              <a:t>27/06/19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73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F69B-2027-4740-AB15-0C90D16EB7AE}" type="datetime1">
              <a:t>27/06/19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36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7AB0-6A34-6A42-8B8C-F43FD4332CC5}" type="datetime1">
              <a:t>27/06/19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96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4F4EE-8D80-8F48-B37E-A343D92D67CD}" type="datetime1">
              <a:t>27/06/19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1597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46C9F-BBC8-6D4C-8448-FABB63FC4A19}" type="datetime1">
              <a:t>27/06/19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7207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BC78-D59A-F841-8581-663FA1A6DBF1}" type="datetime1">
              <a:t>27/06/19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286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A55-0933-524A-BBE4-F7DEAE3C3503}" type="datetime1">
              <a:t>27/06/19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965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6781-91DD-F242-9B6E-E2B1D4FD6206}" type="datetime1">
              <a:t>27/06/19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2155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416A-A938-CA44-8CCC-0CEC6B658A80}" type="datetime1">
              <a:t>27/06/19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3106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B3BE-1BAC-2747-AB3C-522CEF9341BE}" type="datetime1">
              <a:t>27/06/19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8267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A7F-5060-DA4D-94CA-B2B276DD75A6}" type="datetime1">
              <a:t>27/06/19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092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A84A-66CC-BD48-9A27-23A728FFDB79}" type="datetime1">
              <a:t>27/06/19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557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388D-5157-5646-9B99-388041B6DC06}" type="datetime1">
              <a:t>27/06/19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531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422F-9309-2B44-BDB3-549CEE0E4821}" type="datetime1">
              <a:t>27/06/19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36782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B3D2-44CA-9746-945F-5423C229678F}" type="datetime1">
              <a:t>27/06/19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8E07-4023-4848-9527-1B53C066F8A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46636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CE596664-936C-9F45-8C40-89C481D3C622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1515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8DEF6D3B-A044-3949-862B-D8D8E47FABB0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6200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5D143500-6CEE-6A41-A5FD-229182F07FB8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0500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4A5F8BB3-8AF9-7A41-9EC1-C96E1C713C24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760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4BC84913-68ED-E14A-B5F4-2F50CB4AB7D1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869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F7A790E7-18D1-F644-822A-92D2234DAEFE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0372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E82E544A-7485-1445-98B5-746ADFCA1DC0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50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11F4-61D4-394E-8A92-45C772852607}" type="datetime1">
              <a:t>27/06/19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585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65C43E0D-C69B-1C4D-B017-54739E14EF26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1019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1BEB609E-3B8D-2E46-A35C-BF150BCA6C09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5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415AAEB8-338E-B849-81CC-88B50EFA7BEB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539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FD964F87-A2FB-E943-970E-0B80A49240A6}" type="datetime1">
              <a:t>27/06/19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fld id="{72AB4A55-E087-4AB7-B2A4-28B0F98C8057}" type="slidenum">
              <a:rPr lang="en-US" altLang="ru-RU" smtClean="0">
                <a:solidFill>
                  <a:srgbClr val="000000"/>
                </a:solidFill>
              </a:rPr>
              <a:pPr defTabSz="51433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038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8FF1A-ECBF-43C7-80E6-41A4D6D7B91C}" type="datetime1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7576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51928" cy="685800"/>
          </a:xfrm>
          <a:solidFill>
            <a:srgbClr val="33CC33"/>
          </a:solidFill>
        </p:spPr>
        <p:txBody>
          <a:bodyPr>
            <a:noAutofit/>
          </a:bodyPr>
          <a:lstStyle>
            <a:lvl1pPr>
              <a:defRPr sz="3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2" y="990600"/>
            <a:ext cx="8229600" cy="4830763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  <a:lvl2pPr>
              <a:defRPr b="1">
                <a:solidFill>
                  <a:srgbClr val="FF0000"/>
                </a:solidFill>
              </a:defRPr>
            </a:lvl2pPr>
            <a:lvl3pPr>
              <a:defRPr b="1">
                <a:solidFill>
                  <a:srgbClr val="00B050"/>
                </a:solidFill>
              </a:defRPr>
            </a:lvl3pPr>
            <a:lvl4pPr>
              <a:defRPr b="1">
                <a:solidFill>
                  <a:srgbClr val="7030A0"/>
                </a:solidFill>
              </a:defRPr>
            </a:lvl4pPr>
            <a:lvl5pPr>
              <a:defRPr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36407"/>
            <a:ext cx="1295400" cy="365125"/>
          </a:xfrm>
        </p:spPr>
        <p:txBody>
          <a:bodyPr/>
          <a:lstStyle/>
          <a:p>
            <a:pPr algn="r"/>
            <a:fld id="{02ACA964-27F4-4005-8241-AF5CCE6FE903}" type="datetime1">
              <a:rPr lang="en-US" smtClean="0"/>
              <a:t>6/27/19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3475"/>
            <a:ext cx="2133600" cy="365125"/>
          </a:xfrm>
        </p:spPr>
        <p:txBody>
          <a:bodyPr/>
          <a:lstStyle/>
          <a:p>
            <a:fld id="{2E1B8C71-9A8B-4A8B-92B7-5828D26571B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930" y="-1"/>
            <a:ext cx="1363001" cy="7577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50" name="Picture 2" descr="C:\Users\Mike Sullivan\Documents\My stuff\Work\Logos and pictures\SLAC\slac_logo_2008_nonal.g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409686"/>
            <a:ext cx="736092" cy="29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5729579"/>
            <a:ext cx="847725" cy="112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3413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2C96-545E-43A6-8656-BE9496C9BA78}" type="datetime1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191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4589-ACB7-4683-9415-9AC12044E07F}" type="datetime1">
              <a:rPr lang="en-US" smtClean="0"/>
              <a:t>6/27/19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834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5054-5216-48C5-BCA4-BA21030D0BE6}" type="datetime1">
              <a:rPr lang="en-US" smtClean="0"/>
              <a:t>6/27/19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704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E535-6E2D-4C73-B798-37096EC913DE}" type="datetime1">
              <a:rPr lang="en-US" smtClean="0"/>
              <a:t>6/27/19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1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6A9-AAE6-F144-AC72-EDF6E3872695}" type="datetime1">
              <a:t>27/06/19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824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24B3-75EC-453E-90ED-C14FCE464E5C}" type="datetime1">
              <a:rPr lang="en-US" smtClean="0"/>
              <a:t>6/27/19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685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7EB8-407B-4B44-8380-4E5671746B76}" type="datetime1">
              <a:rPr lang="en-US" smtClean="0"/>
              <a:t>6/27/19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721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37BF-346F-4C88-A3D8-42C2A08CAE67}" type="datetime1">
              <a:rPr lang="en-US" smtClean="0"/>
              <a:t>6/27/19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786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4F816-A13B-4A7B-9394-F0ED79886E38}" type="datetime1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221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A852-F48A-458F-A447-F0FD9BA9C36D}" type="datetime1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37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67E2-1AF6-D645-A62D-C4731290A16E}" type="datetime1">
              <a:t>27/06/19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03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F6863-36D7-7A4E-AC32-B6EE56E9F065}" type="datetime1">
              <a:t>27/06/19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02DD7-D3B4-BF40-A251-D0AFAF529B18}" type="datetime1">
              <a:t>27/06/19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30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BAC9-BC98-6C4C-B773-D7BEA51818C6}" type="datetime1">
              <a:t>27/06/19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01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A6DC-B157-F74B-B54D-B6E7156E8A44}" type="datetime1">
              <a:t>27/06/19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77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44AA1-38DB-A24E-B86B-95C042C62CAD}" type="datetime1">
              <a:t>27/06/19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516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342892" rtl="0" eaLnBrk="1" latinLnBrk="0" hangingPunct="1">
        <a:spcBef>
          <a:spcPct val="0"/>
        </a:spcBef>
        <a:buNone/>
        <a:defRPr sz="27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34289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342892" rtl="0" eaLnBrk="1" latinLnBrk="0" hangingPunct="1">
        <a:spcBef>
          <a:spcPct val="20000"/>
        </a:spcBef>
        <a:buFont typeface="Arial"/>
        <a:buChar char="–"/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342892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342892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19882-0E7F-4B4A-BC91-53366B48C8B4}" type="datetime1">
              <a:t>27/06/19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7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43E99-5161-8840-A7C1-D363382029D7}" type="datetime1">
              <a:t>27/06/19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9CB66-4DFE-1A43-B1C9-C8A3A55EA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6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933F0-7DC9-4EEF-A9FE-EC89C4BDD8B5}" type="datetime1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B63B1-C1B0-4798-9B94-069408A6C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tif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aps.org/doi/10.1103/PhysRevAccelBeams.21.111002" TargetMode="External"/><Relationship Id="rId3" Type="http://schemas.openxmlformats.org/officeDocument/2006/relationships/hyperlink" Target="http://indico.cern.ch/event/596695" TargetMode="External"/><Relationship Id="rId7" Type="http://schemas.openxmlformats.org/officeDocument/2006/relationships/hyperlink" Target="https://journals.aps.org/prab/pdf/10.1103/PhysRevAccelBeams.20.111005" TargetMode="External"/><Relationship Id="rId2" Type="http://schemas.openxmlformats.org/officeDocument/2006/relationships/hyperlink" Target="https://indico.cern.ch/category/5665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ab/pdf/10.1103/PhysRevAccelBeams.20.011008" TargetMode="External"/><Relationship Id="rId5" Type="http://schemas.openxmlformats.org/officeDocument/2006/relationships/hyperlink" Target="https://journals.aps.org/prab/abstract/10.1103/PhysRevAccelBeams.19.111005" TargetMode="External"/><Relationship Id="rId10" Type="http://schemas.openxmlformats.org/officeDocument/2006/relationships/hyperlink" Target="http://accelconf.web.cern.ch/AccelConf/eefact2018/papers/wexba02.pdf" TargetMode="External"/><Relationship Id="rId4" Type="http://schemas.openxmlformats.org/officeDocument/2006/relationships/hyperlink" Target="https://indico.cern.ch/event/694811" TargetMode="External"/><Relationship Id="rId9" Type="http://schemas.openxmlformats.org/officeDocument/2006/relationships/hyperlink" Target="https://doi.org/10.1088/1742-6596/1067/2/02201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wmf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19.11100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5907" y="2892390"/>
            <a:ext cx="6349567" cy="1060972"/>
          </a:xfrm>
          <a:solidFill>
            <a:srgbClr val="E3EDFA"/>
          </a:solidFill>
        </p:spPr>
        <p:txBody>
          <a:bodyPr>
            <a:normAutofit fontScale="90000"/>
          </a:bodyPr>
          <a:lstStyle/>
          <a:p>
            <a:r>
              <a:rPr lang="it-IT" sz="3200" b="1" dirty="0" err="1"/>
              <a:t>Overview</a:t>
            </a:r>
            <a:r>
              <a:rPr lang="it-IT" sz="3200" b="1"/>
              <a:t> of MDI </a:t>
            </a:r>
            <a:r>
              <a:rPr lang="it-IT" sz="3200" b="1" err="1"/>
              <a:t>issues</a:t>
            </a:r>
            <a:r>
              <a:rPr lang="it-IT" sz="3200" b="1"/>
              <a:t> </a:t>
            </a:r>
            <a:r>
              <a:rPr lang="it-IT" sz="3200" b="1" err="1"/>
              <a:t>toward</a:t>
            </a:r>
            <a:r>
              <a:rPr lang="it-IT" sz="3200" b="1"/>
              <a:t> the TDR</a:t>
            </a:r>
            <a:endParaRPr lang="en-US" sz="3200" b="1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1225905" y="-1610636"/>
            <a:ext cx="6124864" cy="131445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6980" y="6168297"/>
            <a:ext cx="6868883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0000FF"/>
                </a:solidFill>
              </a:rPr>
              <a:t>F</a:t>
            </a:r>
            <a:r>
              <a:rPr lang="en-US" sz="1500" dirty="0">
                <a:solidFill>
                  <a:srgbClr val="0000FF"/>
                </a:solidFill>
              </a:rPr>
              <a:t>uture </a:t>
            </a:r>
            <a:r>
              <a:rPr lang="en-US" sz="1500" b="1" dirty="0">
                <a:solidFill>
                  <a:srgbClr val="0000FF"/>
                </a:solidFill>
              </a:rPr>
              <a:t>C</a:t>
            </a:r>
            <a:r>
              <a:rPr lang="en-US" sz="1500" dirty="0">
                <a:solidFill>
                  <a:srgbClr val="0000FF"/>
                </a:solidFill>
              </a:rPr>
              <a:t>ircular </a:t>
            </a:r>
            <a:r>
              <a:rPr lang="en-US" sz="1500" b="1" dirty="0">
                <a:solidFill>
                  <a:srgbClr val="0000FF"/>
                </a:solidFill>
              </a:rPr>
              <a:t>C</a:t>
            </a:r>
            <a:r>
              <a:rPr lang="en-US" sz="1500" dirty="0">
                <a:solidFill>
                  <a:srgbClr val="0000FF"/>
                </a:solidFill>
              </a:rPr>
              <a:t>ollider Conference</a:t>
            </a:r>
            <a:endParaRPr lang="en-GB" sz="1500" dirty="0">
              <a:solidFill>
                <a:srgbClr val="0000FF"/>
              </a:solidFill>
            </a:endParaRPr>
          </a:p>
          <a:p>
            <a:pPr algn="ctr"/>
            <a:r>
              <a:rPr lang="en-GB" sz="1350" dirty="0">
                <a:solidFill>
                  <a:srgbClr val="0000FF"/>
                </a:solidFill>
              </a:rPr>
              <a:t>Brussels, 24-28  June 2019 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25992" y="4087473"/>
            <a:ext cx="7883814" cy="519784"/>
          </a:xfrm>
        </p:spPr>
        <p:txBody>
          <a:bodyPr>
            <a:noAutofit/>
          </a:bodyPr>
          <a:lstStyle/>
          <a:p>
            <a:r>
              <a:rPr lang="en-US" sz="2400">
                <a:solidFill>
                  <a:srgbClr val="000080"/>
                </a:solidFill>
              </a:rPr>
              <a:t>M. Boscolo </a:t>
            </a:r>
            <a:r>
              <a:rPr lang="en-US" sz="2000">
                <a:solidFill>
                  <a:srgbClr val="000080"/>
                </a:solidFill>
              </a:rPr>
              <a:t>(INFN-LNF)</a:t>
            </a:r>
          </a:p>
          <a:p>
            <a:pPr algn="just"/>
            <a:endParaRPr lang="en-US" sz="1400">
              <a:solidFill>
                <a:srgbClr val="00008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879" y="4346140"/>
            <a:ext cx="894760" cy="7782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066" y="5778289"/>
            <a:ext cx="1148525" cy="5516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B3369C-6D12-1E4F-A472-ABBE82A42E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4145" y="336773"/>
            <a:ext cx="4341314" cy="22266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CBA951-D6CB-3744-8022-9187A722CA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5059" y="5149178"/>
            <a:ext cx="660400" cy="444500"/>
          </a:xfrm>
          <a:prstGeom prst="rect">
            <a:avLst/>
          </a:prstGeom>
        </p:spPr>
      </p:pic>
      <p:pic>
        <p:nvPicPr>
          <p:cNvPr id="14" name="Picture 2" descr="http://www.lnf.infn.it/logo/logo_infn_lnf_1_sigla_lnf.png">
            <a:extLst>
              <a:ext uri="{FF2B5EF4-FFF2-40B4-BE49-F238E27FC236}">
                <a16:creationId xmlns:a16="http://schemas.microsoft.com/office/drawing/2014/main" id="{8EFF0F14-2F6A-7E43-A03E-F79BFB3C4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49" y="5975402"/>
            <a:ext cx="1121526" cy="70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397E1B-C553-9949-8349-E71BB60FF6F3}"/>
              </a:ext>
            </a:extLst>
          </p:cNvPr>
          <p:cNvSpPr txBox="1"/>
          <p:nvPr/>
        </p:nvSpPr>
        <p:spPr>
          <a:xfrm>
            <a:off x="1805940" y="5084376"/>
            <a:ext cx="451258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700" i="1">
                <a:solidFill>
                  <a:srgbClr val="000080"/>
                </a:solidFill>
              </a:rPr>
              <a:t>Thanks to </a:t>
            </a:r>
            <a:r>
              <a:rPr lang="it-IT" sz="1700">
                <a:solidFill>
                  <a:srgbClr val="000080"/>
                </a:solidFill>
              </a:rPr>
              <a:t>N. Bacchetta, H. Burkhardt, M. Sullivan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46" y="455342"/>
            <a:ext cx="2856188" cy="119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59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8D3A591-7394-E241-909C-97D86EE2F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077" y="-1"/>
            <a:ext cx="8229600" cy="1064486"/>
          </a:xfrm>
        </p:spPr>
        <p:txBody>
          <a:bodyPr/>
          <a:lstStyle/>
          <a:p>
            <a:r>
              <a:rPr lang="en-US" dirty="0"/>
              <a:t>IP backgrounds: 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pairs simulation with </a:t>
            </a:r>
            <a:r>
              <a:rPr lang="en-US" dirty="0" err="1"/>
              <a:t>GuineaPig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16518E-8EF7-0347-83D5-5245263A249C}"/>
              </a:ext>
            </a:extLst>
          </p:cNvPr>
          <p:cNvSpPr txBox="1"/>
          <p:nvPr/>
        </p:nvSpPr>
        <p:spPr>
          <a:xfrm>
            <a:off x="171450" y="1232923"/>
            <a:ext cx="6889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8000"/>
                </a:solidFill>
              </a:rPr>
              <a:t>Coherent Pairs Creation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/>
              <a:t>(</a:t>
            </a:r>
            <a:r>
              <a:rPr lang="en-US" b="1" dirty="0"/>
              <a:t>CPC</a:t>
            </a:r>
            <a:r>
              <a:rPr lang="en-US" dirty="0"/>
              <a:t>): Photon interaction with the collective field of the opposite bunch</a:t>
            </a:r>
          </a:p>
          <a:p>
            <a:pPr marL="742931" lvl="1" indent="-285743">
              <a:buFont typeface="Arial" panose="020B0604020202020204" pitchFamily="34" charset="0"/>
              <a:buChar char="•"/>
            </a:pPr>
            <a:r>
              <a:rPr lang="en-US" b="1" dirty="0"/>
              <a:t>Negligible</a:t>
            </a:r>
            <a:r>
              <a:rPr lang="en-US" dirty="0"/>
              <a:t> for FCC-</a:t>
            </a:r>
            <a:r>
              <a:rPr lang="en-US" dirty="0" err="1"/>
              <a:t>ee</a:t>
            </a:r>
            <a:r>
              <a:rPr lang="en-US" dirty="0"/>
              <a:t>: strongly focused on the forward direction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40FF"/>
                </a:solidFill>
              </a:rPr>
              <a:t>Incoherent Pairs Creation </a:t>
            </a:r>
            <a:r>
              <a:rPr lang="en-US" dirty="0"/>
              <a:t>(</a:t>
            </a:r>
            <a:r>
              <a:rPr lang="en-US" b="1" dirty="0">
                <a:solidFill>
                  <a:srgbClr val="FF40FF"/>
                </a:solidFill>
              </a:rPr>
              <a:t>IPC</a:t>
            </a:r>
            <a:r>
              <a:rPr lang="en-US" dirty="0"/>
              <a:t>): real or virtual photon scattering</a:t>
            </a:r>
          </a:p>
          <a:p>
            <a:pPr marL="742931" lvl="1" indent="-285743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40FF"/>
                </a:solidFill>
              </a:rPr>
              <a:t>Dominant</a:t>
            </a:r>
            <a:r>
              <a:rPr lang="en-US" dirty="0"/>
              <a:t> effect: virtual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 scattering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BE5435-6B1B-404C-81AB-181CCE3A5AF5}"/>
              </a:ext>
            </a:extLst>
          </p:cNvPr>
          <p:cNvSpPr/>
          <p:nvPr/>
        </p:nvSpPr>
        <p:spPr>
          <a:xfrm>
            <a:off x="363091" y="3170643"/>
            <a:ext cx="3972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ea typeface="+mj-ea"/>
                <a:cs typeface="+mj-cs"/>
              </a:rPr>
              <a:t>IP backgrounds: </a:t>
            </a:r>
            <a:r>
              <a:rPr lang="en-US" sz="2400" dirty="0">
                <a:solidFill>
                  <a:srgbClr val="FF0000"/>
                </a:solidFill>
                <a:latin typeface="Symbol" pitchFamily="2" charset="2"/>
                <a:ea typeface="+mj-ea"/>
                <a:cs typeface="+mj-cs"/>
              </a:rPr>
              <a:t>gg</a:t>
            </a:r>
            <a:r>
              <a:rPr lang="en-US" sz="2400" dirty="0">
                <a:solidFill>
                  <a:srgbClr val="FF0000"/>
                </a:solidFill>
                <a:ea typeface="+mj-ea"/>
                <a:cs typeface="+mj-cs"/>
              </a:rPr>
              <a:t> to hadrons 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8354CA-48B3-084C-B83E-AAB80F8B6A09}"/>
              </a:ext>
            </a:extLst>
          </p:cNvPr>
          <p:cNvSpPr txBox="1"/>
          <p:nvPr/>
        </p:nvSpPr>
        <p:spPr>
          <a:xfrm>
            <a:off x="171450" y="3605977"/>
            <a:ext cx="8646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600" dirty="0"/>
              <a:t>Direct production of hadrons, or indirect, where one or both photons interact hadronically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600" dirty="0"/>
              <a:t>Simulation with a combination of Guinea Pig and </a:t>
            </a:r>
            <a:r>
              <a:rPr lang="en-US" sz="1600" dirty="0" err="1"/>
              <a:t>Phythia</a:t>
            </a:r>
            <a:endParaRPr lang="en-US" sz="1600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600" dirty="0"/>
              <a:t>The effect of this background source is confirmed to be small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383B10-C518-CD49-9E15-A88C55135456}"/>
              </a:ext>
            </a:extLst>
          </p:cNvPr>
          <p:cNvSpPr/>
          <p:nvPr/>
        </p:nvSpPr>
        <p:spPr>
          <a:xfrm>
            <a:off x="474350" y="826743"/>
            <a:ext cx="7843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Impact of backgrounds evaluated in detectors CLD &amp; IDEA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87B288-7642-5E48-846B-5560AD4C7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F3B54B-A729-AA45-AA12-DB55B0DCB7E2}"/>
              </a:ext>
            </a:extLst>
          </p:cNvPr>
          <p:cNvGrpSpPr/>
          <p:nvPr/>
        </p:nvGrpSpPr>
        <p:grpSpPr>
          <a:xfrm>
            <a:off x="6045481" y="4221362"/>
            <a:ext cx="2336346" cy="1759995"/>
            <a:chOff x="6665970" y="4832741"/>
            <a:chExt cx="2336346" cy="175999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536AFCA-94E9-0C43-850D-E59EEEBAC623}"/>
                </a:ext>
              </a:extLst>
            </p:cNvPr>
            <p:cNvGrpSpPr/>
            <p:nvPr/>
          </p:nvGrpSpPr>
          <p:grpSpPr>
            <a:xfrm>
              <a:off x="6665970" y="4832741"/>
              <a:ext cx="2336346" cy="1759995"/>
              <a:chOff x="8328897" y="4879895"/>
              <a:chExt cx="2336346" cy="1759995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0805696-7A52-514B-A5C5-DCBB03D594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28897" y="4944191"/>
                <a:ext cx="2336346" cy="1669349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E31500B-39B2-3441-81A4-FA573B8E6005}"/>
                  </a:ext>
                </a:extLst>
              </p:cNvPr>
              <p:cNvSpPr txBox="1"/>
              <p:nvPr/>
            </p:nvSpPr>
            <p:spPr>
              <a:xfrm>
                <a:off x="8618737" y="6250023"/>
                <a:ext cx="33952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/>
                <a:r>
                  <a:rPr lang="en-US" sz="1100" dirty="0">
                    <a:solidFill>
                      <a:prstClr val="black"/>
                    </a:solidFill>
                    <a:latin typeface="Calibri" panose="020F0502020204030204"/>
                  </a:rPr>
                  <a:t>IP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1C543AE-1644-3B46-8C7C-614A13E9FA83}"/>
                  </a:ext>
                </a:extLst>
              </p:cNvPr>
              <p:cNvSpPr txBox="1"/>
              <p:nvPr/>
            </p:nvSpPr>
            <p:spPr>
              <a:xfrm>
                <a:off x="9796729" y="6250023"/>
                <a:ext cx="36130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/>
                <a:r>
                  <a:rPr lang="en-US" sz="1100" dirty="0">
                    <a:solidFill>
                      <a:prstClr val="black"/>
                    </a:solidFill>
                    <a:latin typeface="Calibri" panose="020F0502020204030204"/>
                  </a:rPr>
                  <a:t>IP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3E82E94-A675-1F44-ABB8-5A715D75F5D6}"/>
                  </a:ext>
                </a:extLst>
              </p:cNvPr>
              <p:cNvSpPr/>
              <p:nvPr/>
            </p:nvSpPr>
            <p:spPr>
              <a:xfrm>
                <a:off x="8730323" y="4879895"/>
                <a:ext cx="81657" cy="1759485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69F3B44E-F6A4-3749-B0DB-E447A0988F85}"/>
                  </a:ext>
                </a:extLst>
              </p:cNvPr>
              <p:cNvSpPr/>
              <p:nvPr/>
            </p:nvSpPr>
            <p:spPr>
              <a:xfrm>
                <a:off x="9861417" y="4880405"/>
                <a:ext cx="81657" cy="1759485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C0338F3-3665-3B4B-841C-B6F2EA9FBD46}"/>
                </a:ext>
              </a:extLst>
            </p:cNvPr>
            <p:cNvSpPr/>
            <p:nvPr/>
          </p:nvSpPr>
          <p:spPr>
            <a:xfrm>
              <a:off x="7122869" y="5021375"/>
              <a:ext cx="131115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rgbClr val="000080"/>
                  </a:solidFill>
                </a:rPr>
                <a:t>D.El </a:t>
              </a:r>
              <a:r>
                <a:rPr lang="en-GB" sz="1400" dirty="0" err="1">
                  <a:solidFill>
                    <a:srgbClr val="000080"/>
                  </a:solidFill>
                </a:rPr>
                <a:t>Khechen</a:t>
              </a:r>
              <a:endParaRPr lang="en-GB" sz="1400" dirty="0">
                <a:solidFill>
                  <a:srgbClr val="000080"/>
                </a:solidFill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63CBC236-1AD1-5542-81FD-15D0E5F39680}"/>
              </a:ext>
            </a:extLst>
          </p:cNvPr>
          <p:cNvSpPr/>
          <p:nvPr/>
        </p:nvSpPr>
        <p:spPr>
          <a:xfrm>
            <a:off x="137528" y="4715026"/>
            <a:ext cx="62836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Beamstrahlung</a:t>
            </a:r>
            <a:r>
              <a:rPr lang="en-GB" dirty="0"/>
              <a:t> loss map through the ring to be continued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Radiative Bhabha</a:t>
            </a:r>
            <a:r>
              <a:rPr lang="en-GB" dirty="0"/>
              <a:t> loss map to be continued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Beamstrahlung</a:t>
            </a:r>
            <a:r>
              <a:rPr lang="it-IT" dirty="0"/>
              <a:t> </a:t>
            </a:r>
            <a:r>
              <a:rPr lang="it-IT" dirty="0" err="1"/>
              <a:t>photons</a:t>
            </a:r>
            <a:r>
              <a:rPr lang="it-IT" dirty="0"/>
              <a:t> produced </a:t>
            </a:r>
            <a:r>
              <a:rPr lang="it-IT" dirty="0" err="1"/>
              <a:t>at</a:t>
            </a:r>
            <a:r>
              <a:rPr lang="it-IT" dirty="0"/>
              <a:t> IR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557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95C67-0A1D-F548-80D5-FC2719128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1" y="6771"/>
            <a:ext cx="8936830" cy="1143000"/>
          </a:xfrm>
        </p:spPr>
        <p:txBody>
          <a:bodyPr>
            <a:normAutofit/>
          </a:bodyPr>
          <a:lstStyle/>
          <a:p>
            <a:r>
              <a:rPr lang="it-IT" sz="2800" b="1" dirty="0" err="1"/>
              <a:t>Experimental</a:t>
            </a:r>
            <a:r>
              <a:rPr lang="it-IT" sz="2800" b="1" dirty="0"/>
              <a:t> </a:t>
            </a:r>
            <a:r>
              <a:rPr lang="it-IT" sz="2800" b="1" dirty="0" err="1"/>
              <a:t>environment</a:t>
            </a:r>
            <a:r>
              <a:rPr lang="it-IT" sz="2800" b="1" dirty="0"/>
              <a:t> &amp; </a:t>
            </a:r>
            <a:r>
              <a:rPr lang="it-IT" sz="2800" b="1" dirty="0" err="1"/>
              <a:t>luminometer</a:t>
            </a:r>
            <a:endParaRPr lang="it-IT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37E68-7D8B-DE4F-8AAE-8EE0FFE96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466280-E8F1-144E-8C3B-860AD20023D4}"/>
              </a:ext>
            </a:extLst>
          </p:cNvPr>
          <p:cNvSpPr/>
          <p:nvPr/>
        </p:nvSpPr>
        <p:spPr>
          <a:xfrm>
            <a:off x="181900" y="936755"/>
            <a:ext cx="84944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3" indent="-285743">
              <a:buFont typeface="Arial" panose="020B0604020202020204" pitchFamily="34" charset="0"/>
              <a:buChar char="•"/>
            </a:pPr>
            <a:r>
              <a:rPr lang="it-IT" b="1" dirty="0" err="1"/>
              <a:t>Keep</a:t>
            </a:r>
            <a:r>
              <a:rPr lang="it-IT" b="1" dirty="0"/>
              <a:t> </a:t>
            </a:r>
            <a:r>
              <a:rPr lang="it-IT" b="1" dirty="0" err="1"/>
              <a:t>refining</a:t>
            </a:r>
            <a:r>
              <a:rPr lang="it-IT" b="1" dirty="0"/>
              <a:t> the </a:t>
            </a:r>
            <a:r>
              <a:rPr lang="it-IT" b="1" dirty="0" err="1"/>
              <a:t>studies</a:t>
            </a:r>
            <a:r>
              <a:rPr lang="it-IT" b="1" dirty="0"/>
              <a:t> </a:t>
            </a:r>
            <a:r>
              <a:rPr lang="it-IT" dirty="0"/>
              <a:t>on the impact of the </a:t>
            </a:r>
            <a:r>
              <a:rPr lang="it-IT" dirty="0" err="1"/>
              <a:t>various</a:t>
            </a:r>
            <a:r>
              <a:rPr lang="it-IT" dirty="0"/>
              <a:t> backgrounds on the detector performance and impact on the </a:t>
            </a:r>
            <a:r>
              <a:rPr lang="it-IT" dirty="0" err="1"/>
              <a:t>luminometer</a:t>
            </a:r>
            <a:r>
              <a:rPr lang="it-IT" dirty="0"/>
              <a:t>, for </a:t>
            </a:r>
            <a:r>
              <a:rPr lang="it-IT" dirty="0" err="1"/>
              <a:t>example</a:t>
            </a:r>
            <a:r>
              <a:rPr lang="it-IT" dirty="0"/>
              <a:t>:</a:t>
            </a:r>
          </a:p>
          <a:p>
            <a:pPr marL="742943" lvl="1" indent="-285743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00FF"/>
                </a:solidFill>
              </a:rPr>
              <a:t>detector performance with </a:t>
            </a:r>
            <a:r>
              <a:rPr lang="it-IT" dirty="0" err="1">
                <a:solidFill>
                  <a:srgbClr val="0000FF"/>
                </a:solidFill>
              </a:rPr>
              <a:t>smaller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beam</a:t>
            </a:r>
            <a:r>
              <a:rPr lang="it-IT" dirty="0">
                <a:solidFill>
                  <a:srgbClr val="0000FF"/>
                </a:solidFill>
              </a:rPr>
              <a:t> pipe  </a:t>
            </a:r>
          </a:p>
          <a:p>
            <a:pPr marL="742943" lvl="1" indent="-285743">
              <a:buFont typeface="Arial" panose="020B0604020202020204" pitchFamily="34" charset="0"/>
              <a:buChar char="•"/>
            </a:pPr>
            <a:r>
              <a:rPr lang="it-IT" b="1" dirty="0" err="1"/>
              <a:t>collimation</a:t>
            </a:r>
            <a:r>
              <a:rPr lang="it-IT" b="1" dirty="0"/>
              <a:t> </a:t>
            </a:r>
            <a:r>
              <a:rPr lang="it-IT" b="1" dirty="0" err="1"/>
              <a:t>system</a:t>
            </a:r>
            <a:r>
              <a:rPr lang="it-IT" b="1" dirty="0"/>
              <a:t> to </a:t>
            </a:r>
            <a:r>
              <a:rPr lang="it-IT" b="1" dirty="0" err="1"/>
              <a:t>minimize</a:t>
            </a:r>
            <a:r>
              <a:rPr lang="it-IT" b="1" dirty="0"/>
              <a:t> SR </a:t>
            </a:r>
          </a:p>
          <a:p>
            <a:pPr marL="742943" lvl="1" indent="-285743">
              <a:buFont typeface="Arial" panose="020B0604020202020204" pitchFamily="34" charset="0"/>
              <a:buChar char="•"/>
            </a:pPr>
            <a:r>
              <a:rPr lang="it-IT" b="1" dirty="0" err="1"/>
              <a:t>track</a:t>
            </a:r>
            <a:r>
              <a:rPr lang="it-IT" b="1" dirty="0"/>
              <a:t> </a:t>
            </a:r>
            <a:r>
              <a:rPr lang="it-IT" b="1" dirty="0" err="1"/>
              <a:t>particles</a:t>
            </a:r>
            <a:r>
              <a:rPr lang="it-IT" b="1" dirty="0"/>
              <a:t> in detector from </a:t>
            </a:r>
            <a:r>
              <a:rPr lang="it-IT" b="1" dirty="0" err="1"/>
              <a:t>all</a:t>
            </a:r>
            <a:r>
              <a:rPr lang="it-IT" b="1" dirty="0"/>
              <a:t> backgrounds </a:t>
            </a:r>
            <a:r>
              <a:rPr lang="it-IT" b="1" dirty="0" err="1"/>
              <a:t>processes</a:t>
            </a:r>
            <a:endParaRPr lang="it-IT" b="1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057C68-E33B-404A-A208-84E99498F6E5}"/>
              </a:ext>
            </a:extLst>
          </p:cNvPr>
          <p:cNvSpPr txBox="1">
            <a:spLocks/>
          </p:cNvSpPr>
          <p:nvPr/>
        </p:nvSpPr>
        <p:spPr>
          <a:xfrm>
            <a:off x="103585" y="3500817"/>
            <a:ext cx="893683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342892" rtl="0" eaLnBrk="1" latinLnBrk="0" hangingPunct="1">
              <a:spcBef>
                <a:spcPct val="0"/>
              </a:spcBef>
              <a:buNone/>
              <a:defRPr sz="27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/>
              <a:t>Software</a:t>
            </a:r>
            <a:endParaRPr lang="it-IT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AB2B98E-8169-4243-891C-5A8CA7AD53FF}"/>
              </a:ext>
            </a:extLst>
          </p:cNvPr>
          <p:cNvSpPr/>
          <p:nvPr/>
        </p:nvSpPr>
        <p:spPr>
          <a:xfrm>
            <a:off x="283467" y="4473842"/>
            <a:ext cx="84944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Essential part of FCC studies is using, interfacing and further developing standard programs of general interest , in particular  MAD-X, ROOT, GEANT4 (combined in </a:t>
            </a:r>
            <a:r>
              <a:rPr lang="en-US" dirty="0" err="1"/>
              <a:t>MDISim</a:t>
            </a:r>
            <a:r>
              <a:rPr lang="en-US" dirty="0"/>
              <a:t>) and SAD</a:t>
            </a:r>
            <a:endParaRPr lang="it-IT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activity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strictly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with the </a:t>
            </a:r>
            <a:r>
              <a:rPr lang="it-IT" dirty="0" err="1"/>
              <a:t>beam</a:t>
            </a:r>
            <a:r>
              <a:rPr lang="it-IT" dirty="0"/>
              <a:t> backgrounds </a:t>
            </a:r>
            <a:r>
              <a:rPr lang="it-IT" dirty="0" err="1"/>
              <a:t>simulations</a:t>
            </a:r>
            <a:r>
              <a:rPr lang="it-IT" dirty="0"/>
              <a:t> and with the </a:t>
            </a:r>
            <a:r>
              <a:rPr lang="it-IT" dirty="0" err="1"/>
              <a:t>tracking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the detector and </a:t>
            </a:r>
            <a:r>
              <a:rPr lang="it-IT" dirty="0" err="1"/>
              <a:t>luminometer</a:t>
            </a:r>
            <a:endParaRPr lang="it-IT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to </a:t>
            </a:r>
            <a:r>
              <a:rPr lang="it-IT" dirty="0" err="1"/>
              <a:t>close</a:t>
            </a:r>
            <a:r>
              <a:rPr lang="it-IT" dirty="0"/>
              <a:t> the </a:t>
            </a:r>
            <a:r>
              <a:rPr lang="it-IT" dirty="0" err="1"/>
              <a:t>loop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/>
              <a:t>MDISim</a:t>
            </a:r>
            <a:r>
              <a:rPr lang="it-IT" dirty="0"/>
              <a:t> and the Geant4 detector model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it-IT" dirty="0"/>
              <a:t>...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E6578D-8811-4443-8C65-CEFAB996B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932" y="1368767"/>
            <a:ext cx="2493168" cy="23020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98BB1E-5D74-F349-A6B1-F3ECEB531CC5}"/>
              </a:ext>
            </a:extLst>
          </p:cNvPr>
          <p:cNvSpPr/>
          <p:nvPr/>
        </p:nvSpPr>
        <p:spPr>
          <a:xfrm>
            <a:off x="276773" y="3039152"/>
            <a:ext cx="6018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>
                <a:solidFill>
                  <a:srgbClr val="000080"/>
                </a:solidFill>
              </a:rPr>
              <a:t>All</a:t>
            </a:r>
            <a:r>
              <a:rPr lang="it-IT" dirty="0">
                <a:solidFill>
                  <a:srgbClr val="000080"/>
                </a:solidFill>
              </a:rPr>
              <a:t> of </a:t>
            </a:r>
            <a:r>
              <a:rPr lang="it-IT" dirty="0" err="1">
                <a:solidFill>
                  <a:srgbClr val="000080"/>
                </a:solidFill>
              </a:rPr>
              <a:t>above</a:t>
            </a:r>
            <a:r>
              <a:rPr lang="it-IT" dirty="0">
                <a:solidFill>
                  <a:srgbClr val="000080"/>
                </a:solidFill>
              </a:rPr>
              <a:t> </a:t>
            </a:r>
            <a:r>
              <a:rPr lang="it-IT" dirty="0" err="1">
                <a:solidFill>
                  <a:srgbClr val="000080"/>
                </a:solidFill>
              </a:rPr>
              <a:t>is</a:t>
            </a:r>
            <a:r>
              <a:rPr lang="it-IT" dirty="0">
                <a:solidFill>
                  <a:srgbClr val="000080"/>
                </a:solidFill>
              </a:rPr>
              <a:t> </a:t>
            </a:r>
            <a:r>
              <a:rPr lang="it-IT" dirty="0" err="1">
                <a:solidFill>
                  <a:srgbClr val="000080"/>
                </a:solidFill>
              </a:rPr>
              <a:t>dynamic</a:t>
            </a:r>
            <a:r>
              <a:rPr lang="it-IT" dirty="0">
                <a:solidFill>
                  <a:srgbClr val="000080"/>
                </a:solidFill>
              </a:rPr>
              <a:t> </a:t>
            </a:r>
            <a:r>
              <a:rPr lang="it-IT" dirty="0" err="1">
                <a:solidFill>
                  <a:srgbClr val="000080"/>
                </a:solidFill>
              </a:rPr>
              <a:t>as</a:t>
            </a:r>
            <a:r>
              <a:rPr lang="it-IT" dirty="0">
                <a:solidFill>
                  <a:srgbClr val="000080"/>
                </a:solidFill>
              </a:rPr>
              <a:t> the detector </a:t>
            </a:r>
            <a:r>
              <a:rPr lang="it-IT" dirty="0" err="1">
                <a:solidFill>
                  <a:srgbClr val="000080"/>
                </a:solidFill>
              </a:rPr>
              <a:t>description</a:t>
            </a:r>
            <a:r>
              <a:rPr lang="it-IT" dirty="0">
                <a:solidFill>
                  <a:srgbClr val="000080"/>
                </a:solidFill>
              </a:rPr>
              <a:t> </a:t>
            </a:r>
            <a:r>
              <a:rPr lang="it-IT" dirty="0" err="1">
                <a:solidFill>
                  <a:srgbClr val="000080"/>
                </a:solidFill>
              </a:rPr>
              <a:t>becomes</a:t>
            </a:r>
            <a:r>
              <a:rPr lang="it-IT" dirty="0">
                <a:solidFill>
                  <a:srgbClr val="000080"/>
                </a:solidFill>
              </a:rPr>
              <a:t> more </a:t>
            </a:r>
            <a:r>
              <a:rPr lang="it-IT" dirty="0" err="1">
                <a:solidFill>
                  <a:srgbClr val="000080"/>
                </a:solidFill>
              </a:rPr>
              <a:t>refined</a:t>
            </a:r>
            <a:r>
              <a:rPr lang="it-IT" dirty="0">
                <a:solidFill>
                  <a:srgbClr val="000080"/>
                </a:solidFill>
              </a:rPr>
              <a:t> and the </a:t>
            </a:r>
            <a:r>
              <a:rPr lang="it-IT" dirty="0" err="1">
                <a:solidFill>
                  <a:srgbClr val="000080"/>
                </a:solidFill>
              </a:rPr>
              <a:t>engineering</a:t>
            </a:r>
            <a:r>
              <a:rPr lang="it-IT" dirty="0">
                <a:solidFill>
                  <a:srgbClr val="000080"/>
                </a:solidFill>
              </a:rPr>
              <a:t> of the IR </a:t>
            </a:r>
            <a:r>
              <a:rPr lang="it-IT" dirty="0" err="1">
                <a:solidFill>
                  <a:srgbClr val="000080"/>
                </a:solidFill>
              </a:rPr>
              <a:t>progresses</a:t>
            </a:r>
            <a:endParaRPr lang="it-IT" dirty="0">
              <a:solidFill>
                <a:srgbClr val="00008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9A4A05-38C1-434E-9325-585542740F17}"/>
              </a:ext>
            </a:extLst>
          </p:cNvPr>
          <p:cNvSpPr txBox="1"/>
          <p:nvPr/>
        </p:nvSpPr>
        <p:spPr>
          <a:xfrm>
            <a:off x="7302081" y="3468469"/>
            <a:ext cx="1272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Geant-4 model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9DEF05-2E08-084F-9D0D-DADE7A34EAD4}"/>
              </a:ext>
            </a:extLst>
          </p:cNvPr>
          <p:cNvSpPr txBox="1"/>
          <p:nvPr/>
        </p:nvSpPr>
        <p:spPr>
          <a:xfrm>
            <a:off x="5428569" y="1529292"/>
            <a:ext cx="2602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1600">
                <a:solidFill>
                  <a:srgbClr val="0000FF"/>
                </a:solidFill>
              </a:rPr>
              <a:t>E. Leogrande, this session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E16A75-91CE-974E-B374-8F24600F425F}"/>
              </a:ext>
            </a:extLst>
          </p:cNvPr>
          <p:cNvSpPr/>
          <p:nvPr/>
        </p:nvSpPr>
        <p:spPr>
          <a:xfrm>
            <a:off x="0" y="2552870"/>
            <a:ext cx="7002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dirty="0">
                <a:solidFill>
                  <a:srgbClr val="0000FF"/>
                </a:solidFill>
              </a:rPr>
              <a:t>Impact of </a:t>
            </a:r>
            <a:r>
              <a:rPr lang="it-IT" dirty="0" err="1">
                <a:solidFill>
                  <a:srgbClr val="0000FF"/>
                </a:solidFill>
              </a:rPr>
              <a:t>beam-beam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effects</a:t>
            </a:r>
            <a:r>
              <a:rPr lang="it-IT" dirty="0">
                <a:solidFill>
                  <a:srgbClr val="0000FF"/>
                </a:solidFill>
              </a:rPr>
              <a:t> on </a:t>
            </a:r>
            <a:r>
              <a:rPr lang="it-IT" dirty="0" err="1">
                <a:solidFill>
                  <a:srgbClr val="0000FF"/>
                </a:solidFill>
              </a:rPr>
              <a:t>luminosity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measurement</a:t>
            </a:r>
            <a:r>
              <a:rPr lang="it-IT" dirty="0">
                <a:solidFill>
                  <a:srgbClr val="0000FF"/>
                </a:solidFill>
              </a:rPr>
              <a:t>  (E. </a:t>
            </a:r>
            <a:r>
              <a:rPr lang="it-IT" dirty="0" err="1">
                <a:solidFill>
                  <a:srgbClr val="0000FF"/>
                </a:solidFill>
              </a:rPr>
              <a:t>Perez</a:t>
            </a:r>
            <a:r>
              <a:rPr lang="it-IT" dirty="0">
                <a:solidFill>
                  <a:srgbClr val="0000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2092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B2442D-34A4-3149-8E2E-9F2205BAB9A9}"/>
              </a:ext>
            </a:extLst>
          </p:cNvPr>
          <p:cNvSpPr/>
          <p:nvPr/>
        </p:nvSpPr>
        <p:spPr>
          <a:xfrm>
            <a:off x="217823" y="1076584"/>
            <a:ext cx="87083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/>
              <a:t>Mechanical</a:t>
            </a:r>
            <a:r>
              <a:rPr lang="it-IT" sz="2400" dirty="0"/>
              <a:t> design and </a:t>
            </a:r>
            <a:r>
              <a:rPr lang="it-IT" sz="2400" dirty="0" err="1"/>
              <a:t>integration</a:t>
            </a:r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IR </a:t>
            </a:r>
            <a:r>
              <a:rPr lang="it-IT" sz="2400" dirty="0" err="1"/>
              <a:t>magnets</a:t>
            </a:r>
            <a:r>
              <a:rPr lang="it-IT" sz="2400" dirty="0"/>
              <a:t>: </a:t>
            </a:r>
            <a:r>
              <a:rPr lang="it-IT" sz="2400" dirty="0" err="1"/>
              <a:t>Final</a:t>
            </a:r>
            <a:r>
              <a:rPr lang="it-IT" sz="2400" dirty="0"/>
              <a:t> focus </a:t>
            </a:r>
            <a:r>
              <a:rPr lang="it-IT" sz="2400" dirty="0" err="1"/>
              <a:t>quads</a:t>
            </a:r>
            <a:r>
              <a:rPr lang="it-IT" sz="2400" dirty="0"/>
              <a:t> and anti-</a:t>
            </a:r>
            <a:r>
              <a:rPr lang="it-IT" sz="2400" dirty="0" err="1"/>
              <a:t>solenoids</a:t>
            </a:r>
            <a:r>
              <a:rPr lang="it-IT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/>
              <a:t>Engineered</a:t>
            </a:r>
            <a:r>
              <a:rPr lang="it-IT" sz="2400" dirty="0"/>
              <a:t> design of IR </a:t>
            </a:r>
            <a:r>
              <a:rPr lang="it-IT" sz="2400" dirty="0" err="1"/>
              <a:t>components</a:t>
            </a:r>
            <a:r>
              <a:rPr lang="it-IT" sz="2400" dirty="0"/>
              <a:t> </a:t>
            </a:r>
            <a:r>
              <a:rPr lang="it-IT" sz="2400" dirty="0" err="1"/>
              <a:t>like</a:t>
            </a:r>
            <a:r>
              <a:rPr lang="it-IT" sz="2400" dirty="0"/>
              <a:t>: </a:t>
            </a:r>
            <a:r>
              <a:rPr lang="it-IT" sz="2400" dirty="0" err="1"/>
              <a:t>diagnostics</a:t>
            </a:r>
            <a:r>
              <a:rPr lang="it-IT" sz="2400" dirty="0"/>
              <a:t> (BPM), </a:t>
            </a:r>
            <a:r>
              <a:rPr lang="it-IT" sz="2400" dirty="0" err="1"/>
              <a:t>flanges</a:t>
            </a:r>
            <a:r>
              <a:rPr lang="it-IT" sz="2400" dirty="0"/>
              <a:t>, </a:t>
            </a:r>
            <a:r>
              <a:rPr lang="it-IT" sz="2400" dirty="0" err="1"/>
              <a:t>bellows </a:t>
            </a:r>
            <a:r>
              <a:rPr lang="it-IT" sz="2400" dirty="0"/>
              <a:t>to be </a:t>
            </a:r>
            <a:r>
              <a:rPr lang="it-IT" sz="2400" dirty="0" err="1"/>
              <a:t>included</a:t>
            </a:r>
            <a:r>
              <a:rPr lang="it-IT" sz="2400" dirty="0"/>
              <a:t> in the </a:t>
            </a:r>
            <a:r>
              <a:rPr lang="it-IT" sz="2400" dirty="0" err="1"/>
              <a:t>mechanical</a:t>
            </a:r>
            <a:r>
              <a:rPr lang="it-IT" sz="2400" dirty="0"/>
              <a:t>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HOM </a:t>
            </a:r>
            <a:r>
              <a:rPr lang="it-IT" sz="2400" dirty="0" err="1"/>
              <a:t>absorbers </a:t>
            </a:r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/>
              <a:t>Beam</a:t>
            </a:r>
            <a:r>
              <a:rPr lang="it-IT" sz="2400" dirty="0"/>
              <a:t> pipe </a:t>
            </a:r>
            <a:r>
              <a:rPr lang="it-IT" sz="2400" dirty="0" err="1"/>
              <a:t>cooling</a:t>
            </a:r>
            <a:r>
              <a:rPr lang="it-IT" sz="2400" dirty="0"/>
              <a:t> </a:t>
            </a:r>
            <a:r>
              <a:rPr lang="it-IT" sz="2400" dirty="0" err="1"/>
              <a:t>system</a:t>
            </a:r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/>
              <a:t>Cryostat</a:t>
            </a:r>
            <a:r>
              <a:rPr lang="it-IT" sz="2400" dirty="0"/>
              <a:t> support and remote </a:t>
            </a:r>
            <a:r>
              <a:rPr lang="it-IT" sz="2400" dirty="0" err="1"/>
              <a:t>vacuum</a:t>
            </a:r>
            <a:r>
              <a:rPr lang="it-IT" sz="2400" dirty="0"/>
              <a:t> 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/>
              <a:t>Lumical</a:t>
            </a:r>
            <a:r>
              <a:rPr lang="it-IT" sz="2400" dirty="0"/>
              <a:t> </a:t>
            </a:r>
            <a:r>
              <a:rPr lang="it-IT" sz="2400" dirty="0" err="1"/>
              <a:t>support</a:t>
            </a:r>
            <a:r>
              <a:rPr lang="it-IT" sz="2400" dirty="0"/>
              <a:t> and </a:t>
            </a:r>
            <a:r>
              <a:rPr lang="it-IT" sz="2400" dirty="0" err="1"/>
              <a:t>alignment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/>
              <a:t>Vibration</a:t>
            </a:r>
            <a:r>
              <a:rPr lang="it-IT" sz="2400" dirty="0"/>
              <a:t> control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A95C67-0A1D-F548-80D5-FC2719128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7880"/>
            <a:ext cx="8229600" cy="1143000"/>
          </a:xfrm>
        </p:spPr>
        <p:txBody>
          <a:bodyPr>
            <a:normAutofit/>
          </a:bodyPr>
          <a:lstStyle/>
          <a:p>
            <a:r>
              <a:rPr lang="it-IT" sz="2800" dirty="0" err="1"/>
              <a:t>Engineering</a:t>
            </a:r>
            <a:r>
              <a:rPr lang="it-IT" sz="2800" dirty="0"/>
              <a:t>: </a:t>
            </a:r>
            <a:r>
              <a:rPr lang="it-IT" sz="2800" dirty="0" err="1"/>
              <a:t>toward</a:t>
            </a:r>
            <a:r>
              <a:rPr lang="it-IT" sz="2800" dirty="0"/>
              <a:t> the TDR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37E68-7D8B-DE4F-8AAE-8EE0FFE96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476F84-85CA-EA47-B99C-B6FB2623E793}"/>
              </a:ext>
            </a:extLst>
          </p:cNvPr>
          <p:cNvSpPr txBox="1"/>
          <p:nvPr/>
        </p:nvSpPr>
        <p:spPr>
          <a:xfrm>
            <a:off x="5486400" y="5662358"/>
            <a:ext cx="3496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0080"/>
                </a:solidFill>
              </a:rPr>
              <a:t>Some are standard features, other require a custom study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75D2B7F-8DD4-834E-BEAB-F20DC08DC335}"/>
              </a:ext>
            </a:extLst>
          </p:cNvPr>
          <p:cNvCxnSpPr>
            <a:cxnSpLocks/>
          </p:cNvCxnSpPr>
          <p:nvPr/>
        </p:nvCxnSpPr>
        <p:spPr>
          <a:xfrm>
            <a:off x="6897056" y="3527453"/>
            <a:ext cx="639370" cy="3134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14B711-4111-C043-BFF1-C53368C56490}"/>
              </a:ext>
            </a:extLst>
          </p:cNvPr>
          <p:cNvGrpSpPr/>
          <p:nvPr/>
        </p:nvGrpSpPr>
        <p:grpSpPr>
          <a:xfrm>
            <a:off x="6698725" y="3840942"/>
            <a:ext cx="2169146" cy="1395905"/>
            <a:chOff x="8330820" y="2113219"/>
            <a:chExt cx="2169146" cy="139590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C809F2E-BA29-1443-9917-15B7FC9D2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30820" y="2113219"/>
              <a:ext cx="2169146" cy="139590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8D0952A-4910-0842-8CE8-837D69D948F6}"/>
                </a:ext>
              </a:extLst>
            </p:cNvPr>
            <p:cNvSpPr txBox="1"/>
            <p:nvPr/>
          </p:nvSpPr>
          <p:spPr>
            <a:xfrm>
              <a:off x="8330820" y="2264885"/>
              <a:ext cx="19450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>
                  <a:solidFill>
                    <a:schemeClr val="bg1"/>
                  </a:solidFill>
                </a:rPr>
                <a:t>Karsten Gadow, DESY design</a:t>
              </a:r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48FCC19-F47F-474A-A32A-3E22511BEA4D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843866" y="4302148"/>
            <a:ext cx="433010" cy="7255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F16A78-6A51-1146-AACF-ADDEB8A41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876" y="4476152"/>
            <a:ext cx="2742924" cy="11030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8C7419-6A04-614D-B1C5-E16E18F741E2}"/>
              </a:ext>
            </a:extLst>
          </p:cNvPr>
          <p:cNvSpPr txBox="1"/>
          <p:nvPr/>
        </p:nvSpPr>
        <p:spPr>
          <a:xfrm>
            <a:off x="3174038" y="4246331"/>
            <a:ext cx="21553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/>
              <a:t>alignment tolerances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AFAE72-A03F-E247-86AC-3894E4EEAB23}"/>
              </a:ext>
            </a:extLst>
          </p:cNvPr>
          <p:cNvSpPr txBox="1"/>
          <p:nvPr/>
        </p:nvSpPr>
        <p:spPr>
          <a:xfrm>
            <a:off x="3174038" y="2584164"/>
            <a:ext cx="3109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dirty="0">
                <a:solidFill>
                  <a:srgbClr val="0000FF"/>
                </a:solidFill>
              </a:rPr>
              <a:t>A. </a:t>
            </a:r>
            <a:r>
              <a:rPr lang="it-IT" dirty="0" err="1">
                <a:solidFill>
                  <a:srgbClr val="0000FF"/>
                </a:solidFill>
              </a:rPr>
              <a:t>Novokhatski , this session</a:t>
            </a:r>
            <a:endParaRPr lang="it-IT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552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27">
            <a:extLst>
              <a:ext uri="{FF2B5EF4-FFF2-40B4-BE49-F238E27FC236}">
                <a16:creationId xmlns:a16="http://schemas.microsoft.com/office/drawing/2014/main" id="{CF682B59-73E9-AB43-AC9D-AF4EF51F704C}"/>
              </a:ext>
            </a:extLst>
          </p:cNvPr>
          <p:cNvSpPr/>
          <p:nvPr/>
        </p:nvSpPr>
        <p:spPr>
          <a:xfrm>
            <a:off x="266083" y="2827561"/>
            <a:ext cx="81295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Mechanical design &amp; integration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60BB4CB-FB26-F745-B310-09D03929BD64}"/>
              </a:ext>
            </a:extLst>
          </p:cNvPr>
          <p:cNvSpPr/>
          <p:nvPr/>
        </p:nvSpPr>
        <p:spPr>
          <a:xfrm>
            <a:off x="0" y="3580111"/>
            <a:ext cx="880134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2" indent="-342892">
              <a:buFont typeface="Arial" panose="020B0604020202020204" pitchFamily="34" charset="0"/>
              <a:buChar char="•"/>
            </a:pPr>
            <a:r>
              <a:rPr lang="it-IT" sz="2200" dirty="0" err="1"/>
              <a:t>Try</a:t>
            </a:r>
            <a:r>
              <a:rPr lang="it-IT" sz="2200" dirty="0"/>
              <a:t> to converge on a design of the IR with </a:t>
            </a:r>
            <a:r>
              <a:rPr lang="it-IT" sz="2200" dirty="0" err="1"/>
              <a:t>sufficient</a:t>
            </a:r>
            <a:r>
              <a:rPr lang="it-IT" sz="2200" dirty="0"/>
              <a:t> </a:t>
            </a:r>
            <a:r>
              <a:rPr lang="it-IT" sz="2200" dirty="0" err="1"/>
              <a:t>details</a:t>
            </a:r>
            <a:r>
              <a:rPr lang="it-IT" sz="2200" dirty="0"/>
              <a:t> to </a:t>
            </a:r>
            <a:r>
              <a:rPr lang="it-IT" sz="2200" dirty="0" err="1"/>
              <a:t>constitute</a:t>
            </a:r>
            <a:r>
              <a:rPr lang="it-IT" sz="2200" dirty="0"/>
              <a:t> a </a:t>
            </a:r>
            <a:r>
              <a:rPr lang="it-IT" sz="2200" b="1" dirty="0" err="1"/>
              <a:t>real</a:t>
            </a:r>
            <a:r>
              <a:rPr lang="it-IT" sz="2200" b="1" dirty="0"/>
              <a:t> </a:t>
            </a:r>
            <a:r>
              <a:rPr lang="it-IT" sz="2200" b="1" dirty="0" err="1"/>
              <a:t>engineering</a:t>
            </a:r>
            <a:r>
              <a:rPr lang="it-IT" sz="2200" b="1" dirty="0"/>
              <a:t> baseline</a:t>
            </a:r>
          </a:p>
          <a:p>
            <a:pPr marL="342892" indent="-342892">
              <a:buFont typeface="Arial" panose="020B0604020202020204" pitchFamily="34" charset="0"/>
              <a:buChar char="•"/>
            </a:pPr>
            <a:r>
              <a:rPr lang="it-IT" sz="2200" dirty="0" err="1"/>
              <a:t>Understand</a:t>
            </a:r>
            <a:r>
              <a:rPr lang="it-IT" sz="2200" dirty="0"/>
              <a:t> </a:t>
            </a:r>
            <a:r>
              <a:rPr lang="it-IT" sz="2200" b="1" dirty="0" err="1"/>
              <a:t>installation</a:t>
            </a:r>
            <a:r>
              <a:rPr lang="it-IT" sz="2200" b="1" dirty="0"/>
              <a:t> </a:t>
            </a:r>
            <a:r>
              <a:rPr lang="it-IT" sz="2200" b="1" dirty="0" err="1"/>
              <a:t>procedures</a:t>
            </a:r>
            <a:r>
              <a:rPr lang="it-IT" sz="2200" dirty="0"/>
              <a:t>, </a:t>
            </a:r>
            <a:r>
              <a:rPr lang="it-IT" sz="2200" dirty="0" err="1"/>
              <a:t>mechanical</a:t>
            </a:r>
            <a:r>
              <a:rPr lang="it-IT" sz="2200" dirty="0"/>
              <a:t> detector </a:t>
            </a:r>
            <a:r>
              <a:rPr lang="it-IT" sz="2200" dirty="0" err="1"/>
              <a:t>interfaces</a:t>
            </a:r>
            <a:r>
              <a:rPr lang="it-IT" sz="2200" dirty="0"/>
              <a:t>, detector and machine </a:t>
            </a:r>
            <a:r>
              <a:rPr lang="it-IT" sz="2200" dirty="0" err="1"/>
              <a:t>elements</a:t>
            </a:r>
            <a:r>
              <a:rPr lang="it-IT" sz="2200" dirty="0"/>
              <a:t> </a:t>
            </a:r>
            <a:r>
              <a:rPr lang="it-IT" sz="2200" dirty="0" err="1"/>
              <a:t>accessibility</a:t>
            </a:r>
            <a:r>
              <a:rPr lang="it-IT" sz="2200" dirty="0"/>
              <a:t> for </a:t>
            </a:r>
            <a:r>
              <a:rPr lang="it-IT" sz="2200" dirty="0" err="1"/>
              <a:t>maintenance</a:t>
            </a:r>
            <a:r>
              <a:rPr lang="it-IT" sz="2200" dirty="0"/>
              <a:t>/</a:t>
            </a:r>
            <a:r>
              <a:rPr lang="it-IT" sz="2200" dirty="0" err="1"/>
              <a:t>upgrades</a:t>
            </a:r>
            <a:endParaRPr lang="it-IT" sz="2200" dirty="0"/>
          </a:p>
          <a:p>
            <a:pPr marL="342892" indent="-342892">
              <a:buFont typeface="Arial" panose="020B0604020202020204" pitchFamily="34" charset="0"/>
              <a:buChar char="•"/>
            </a:pPr>
            <a:r>
              <a:rPr lang="it-IT" sz="2200" b="1" dirty="0" err="1"/>
              <a:t>Mechanical</a:t>
            </a:r>
            <a:r>
              <a:rPr lang="it-IT" sz="2200" b="1" dirty="0"/>
              <a:t> </a:t>
            </a:r>
            <a:r>
              <a:rPr lang="it-IT" sz="2200" b="1" dirty="0" err="1"/>
              <a:t>stability</a:t>
            </a:r>
            <a:r>
              <a:rPr lang="it-IT" sz="2200" b="1" dirty="0"/>
              <a:t> </a:t>
            </a:r>
            <a:r>
              <a:rPr lang="it-IT" sz="2200" dirty="0"/>
              <a:t>and </a:t>
            </a:r>
            <a:r>
              <a:rPr lang="it-IT" sz="2200" b="1" dirty="0"/>
              <a:t>position </a:t>
            </a:r>
            <a:r>
              <a:rPr lang="it-IT" sz="2200" b="1" dirty="0" err="1"/>
              <a:t>precisions</a:t>
            </a:r>
            <a:r>
              <a:rPr lang="it-IT" sz="2200" dirty="0"/>
              <a:t> of some detector </a:t>
            </a:r>
            <a:r>
              <a:rPr lang="it-IT" sz="2200" dirty="0" err="1"/>
              <a:t>elements</a:t>
            </a:r>
            <a:r>
              <a:rPr lang="it-IT" sz="2200" dirty="0"/>
              <a:t> (i.e. </a:t>
            </a:r>
            <a:r>
              <a:rPr lang="it-IT" sz="2200" dirty="0" err="1"/>
              <a:t>Lumical</a:t>
            </a:r>
            <a:r>
              <a:rPr lang="it-IT" sz="2200" dirty="0"/>
              <a:t>) </a:t>
            </a:r>
            <a:r>
              <a:rPr lang="it-IT" sz="2200" dirty="0" err="1"/>
              <a:t>is</a:t>
            </a:r>
            <a:r>
              <a:rPr lang="it-IT" sz="2200" dirty="0"/>
              <a:t> a </a:t>
            </a:r>
            <a:r>
              <a:rPr lang="it-IT" sz="2200" dirty="0" err="1"/>
              <a:t>relevant</a:t>
            </a:r>
            <a:r>
              <a:rPr lang="it-IT" sz="2200" dirty="0"/>
              <a:t> </a:t>
            </a:r>
            <a:r>
              <a:rPr lang="it-IT" sz="2200" dirty="0" err="1"/>
              <a:t>element</a:t>
            </a:r>
            <a:r>
              <a:rPr lang="it-IT" sz="2200" dirty="0"/>
              <a:t> to </a:t>
            </a:r>
            <a:r>
              <a:rPr lang="it-IT" sz="2200" dirty="0" err="1"/>
              <a:t>consider</a:t>
            </a:r>
            <a:r>
              <a:rPr lang="it-IT" sz="2200" dirty="0"/>
              <a:t> in the design</a:t>
            </a:r>
          </a:p>
          <a:p>
            <a:pPr marL="342892" indent="-342892">
              <a:buFont typeface="Arial" panose="020B0604020202020204" pitchFamily="34" charset="0"/>
              <a:buChar char="•"/>
            </a:pPr>
            <a:r>
              <a:rPr lang="it-IT" sz="2200" dirty="0" err="1"/>
              <a:t>Better</a:t>
            </a:r>
            <a:r>
              <a:rPr lang="it-IT" sz="2200" dirty="0"/>
              <a:t> </a:t>
            </a:r>
            <a:r>
              <a:rPr lang="it-IT" sz="2200" dirty="0" err="1"/>
              <a:t>define</a:t>
            </a:r>
            <a:r>
              <a:rPr lang="it-IT" sz="2200" dirty="0"/>
              <a:t> the general </a:t>
            </a:r>
            <a:r>
              <a:rPr lang="it-IT" sz="2200" dirty="0" err="1"/>
              <a:t>strategy</a:t>
            </a:r>
            <a:r>
              <a:rPr lang="it-IT" sz="2200" dirty="0"/>
              <a:t> for </a:t>
            </a:r>
            <a:r>
              <a:rPr lang="it-IT" sz="2200" b="1" dirty="0" err="1"/>
              <a:t>services</a:t>
            </a:r>
            <a:r>
              <a:rPr lang="it-IT" sz="2200" dirty="0"/>
              <a:t> in and out of the detector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873873-B55C-554F-A1B3-858512DC638B}"/>
              </a:ext>
            </a:extLst>
          </p:cNvPr>
          <p:cNvSpPr/>
          <p:nvPr/>
        </p:nvSpPr>
        <p:spPr>
          <a:xfrm>
            <a:off x="151471" y="3248598"/>
            <a:ext cx="909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Goal: </a:t>
            </a:r>
            <a:endParaRPr lang="it-IT" sz="240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9A72DE0-5D65-A14F-BC39-855EC2FF4E43}"/>
              </a:ext>
            </a:extLst>
          </p:cNvPr>
          <p:cNvSpPr txBox="1">
            <a:spLocks/>
          </p:cNvSpPr>
          <p:nvPr/>
        </p:nvSpPr>
        <p:spPr>
          <a:xfrm>
            <a:off x="448032" y="-9647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342892" rtl="0" eaLnBrk="1" latinLnBrk="0" hangingPunct="1">
              <a:spcBef>
                <a:spcPct val="0"/>
              </a:spcBef>
              <a:buNone/>
              <a:defRPr sz="27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Some concerns on the assembly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3C69E6-DE95-7741-A0EB-B5814985BBB9}"/>
              </a:ext>
            </a:extLst>
          </p:cNvPr>
          <p:cNvSpPr txBox="1">
            <a:spLocks/>
          </p:cNvSpPr>
          <p:nvPr/>
        </p:nvSpPr>
        <p:spPr>
          <a:xfrm>
            <a:off x="448032" y="929246"/>
            <a:ext cx="8229600" cy="19836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342892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892" indent="0" algn="ctr" defTabSz="342892" rtl="0" eaLnBrk="1" latinLnBrk="0" hangingPunct="1">
              <a:spcBef>
                <a:spcPct val="20000"/>
              </a:spcBef>
              <a:buFont typeface="Arial"/>
              <a:buNone/>
              <a:defRPr sz="16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ctr" defTabSz="342892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ctr" defTabSz="342892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ctr" defTabSz="342892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ctr" defTabSz="342892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ctr" defTabSz="342892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342892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ctr" defTabSz="342892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000">
                <a:solidFill>
                  <a:schemeClr val="tx1"/>
                </a:solidFill>
              </a:rPr>
              <a:t>Remote vacuum connection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000">
                <a:solidFill>
                  <a:schemeClr val="tx1"/>
                </a:solidFill>
              </a:rPr>
              <a:t>Central chamber support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000">
                <a:solidFill>
                  <a:schemeClr val="tx1"/>
                </a:solidFill>
              </a:rPr>
              <a:t>Cooling pipe space for central detectors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000">
                <a:solidFill>
                  <a:schemeClr val="tx1"/>
                </a:solidFill>
              </a:rPr>
              <a:t>Space for lumical, cryostat, NEG pump, HOM absorbers, shielding</a:t>
            </a:r>
          </a:p>
        </p:txBody>
      </p:sp>
    </p:spTree>
    <p:extLst>
      <p:ext uri="{BB962C8B-B14F-4D97-AF65-F5344CB8AC3E}">
        <p14:creationId xmlns:p14="http://schemas.microsoft.com/office/powerpoint/2010/main" val="2128655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4643FF-EAFA-8C48-A7CE-CF9D8C89B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5635B68-DB82-A540-99F4-88B7459A4A87}"/>
              </a:ext>
            </a:extLst>
          </p:cNvPr>
          <p:cNvSpPr/>
          <p:nvPr/>
        </p:nvSpPr>
        <p:spPr>
          <a:xfrm>
            <a:off x="323528" y="1689438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</a:t>
            </a:r>
            <a:r>
              <a:rPr lang="en-US" sz="2400" dirty="0">
                <a:solidFill>
                  <a:srgbClr val="002060"/>
                </a:solidFill>
              </a:rPr>
              <a:t>BINP is focusing on computer simulation, design and testing of several most critical components of FCC-</a:t>
            </a:r>
            <a:r>
              <a:rPr lang="en-US" sz="2400" dirty="0" err="1">
                <a:solidFill>
                  <a:srgbClr val="002060"/>
                </a:solidFill>
              </a:rPr>
              <a:t>ee</a:t>
            </a:r>
            <a:r>
              <a:rPr lang="en-US" sz="2400" dirty="0">
                <a:solidFill>
                  <a:srgbClr val="002060"/>
                </a:solidFill>
              </a:rPr>
              <a:t> IP region: 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(1)   The anti-solenoid with individual correctors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(2)   The remotely connecting flange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(3)   Multi-layers beam vacuum chamber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(4)   The first FF </a:t>
            </a:r>
            <a:r>
              <a:rPr lang="en-US" sz="2400" dirty="0" err="1">
                <a:solidFill>
                  <a:srgbClr val="002060"/>
                </a:solidFill>
              </a:rPr>
              <a:t>quadrupole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632D91-B2EE-6541-8750-B0B3B164752C}"/>
              </a:ext>
            </a:extLst>
          </p:cNvPr>
          <p:cNvSpPr txBox="1"/>
          <p:nvPr/>
        </p:nvSpPr>
        <p:spPr>
          <a:xfrm>
            <a:off x="212317" y="835663"/>
            <a:ext cx="7806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it-IT" sz="2000">
                <a:solidFill>
                  <a:srgbClr val="0000FF"/>
                </a:solidFill>
              </a:rPr>
              <a:t>BINP group started this engineering activity -&gt; next talk by E. Levichev</a:t>
            </a:r>
          </a:p>
        </p:txBody>
      </p:sp>
    </p:spTree>
    <p:extLst>
      <p:ext uri="{BB962C8B-B14F-4D97-AF65-F5344CB8AC3E}">
        <p14:creationId xmlns:p14="http://schemas.microsoft.com/office/powerpoint/2010/main" val="3238569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6711" y="2792257"/>
            <a:ext cx="3829050" cy="371291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/>
              <a:t>What has been achieved so far</a:t>
            </a:r>
            <a:r>
              <a:rPr lang="en-US" sz="1600" dirty="0"/>
              <a:t>:</a:t>
            </a:r>
          </a:p>
          <a:p>
            <a:r>
              <a:rPr lang="en-US" sz="1600" dirty="0"/>
              <a:t>Conceptual design</a:t>
            </a:r>
          </a:p>
          <a:p>
            <a:r>
              <a:rPr lang="en-US" sz="1600" dirty="0"/>
              <a:t>Final magnetic design</a:t>
            </a:r>
          </a:p>
          <a:p>
            <a:r>
              <a:rPr lang="en-US" sz="1600" dirty="0"/>
              <a:t>Final mechanical design</a:t>
            </a:r>
          </a:p>
          <a:p>
            <a:r>
              <a:rPr lang="en-US" sz="1600" dirty="0"/>
              <a:t>Manufacturing</a:t>
            </a:r>
          </a:p>
          <a:p>
            <a:r>
              <a:rPr lang="en-US" sz="1600" dirty="0"/>
              <a:t>Set up of the winding table (motorized)</a:t>
            </a:r>
          </a:p>
          <a:p>
            <a:pPr marL="0" indent="0">
              <a:buNone/>
            </a:pPr>
            <a:r>
              <a:rPr lang="en-US" sz="1600" b="1" dirty="0"/>
              <a:t>To be performed</a:t>
            </a:r>
            <a:r>
              <a:rPr lang="en-US" sz="1600" dirty="0"/>
              <a:t>:</a:t>
            </a:r>
          </a:p>
          <a:p>
            <a:r>
              <a:rPr lang="en-US" sz="1600" dirty="0"/>
              <a:t>Winding of the magnet</a:t>
            </a:r>
          </a:p>
          <a:p>
            <a:r>
              <a:rPr lang="en-US" sz="1600" dirty="0"/>
              <a:t>Test at warm</a:t>
            </a:r>
          </a:p>
          <a:p>
            <a:r>
              <a:rPr lang="en-US" sz="1600" dirty="0"/>
              <a:t>Test at cold</a:t>
            </a:r>
          </a:p>
          <a:p>
            <a:r>
              <a:rPr lang="en-US" sz="1600" dirty="0"/>
              <a:t>impregnation</a:t>
            </a:r>
          </a:p>
          <a:p>
            <a:r>
              <a:rPr lang="en-US" sz="1600" dirty="0"/>
              <a:t>Test at cold of impregnated magnet</a:t>
            </a:r>
          </a:p>
          <a:p>
            <a:endParaRPr lang="en-GB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55045"/>
            <a:ext cx="4772297" cy="765572"/>
          </a:xfrm>
        </p:spPr>
        <p:txBody>
          <a:bodyPr/>
          <a:lstStyle/>
          <a:p>
            <a:r>
              <a:rPr lang="en-US" dirty="0"/>
              <a:t>Final Focus quadrupole:</a:t>
            </a:r>
            <a:br>
              <a:rPr lang="en-US" dirty="0"/>
            </a:br>
            <a:r>
              <a:rPr lang="en-US" dirty="0"/>
              <a:t>CCT project</a:t>
            </a:r>
            <a:endParaRPr lang="en-GB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772297" y="2707954"/>
            <a:ext cx="4024992" cy="3881517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Timescales</a:t>
            </a:r>
            <a:r>
              <a:rPr lang="en-US" sz="1600" dirty="0"/>
              <a:t>:</a:t>
            </a:r>
          </a:p>
          <a:p>
            <a:pPr marL="0" indent="0">
              <a:buNone/>
            </a:pPr>
            <a:r>
              <a:rPr lang="en-US" sz="1600" dirty="0"/>
              <a:t>The timescale of the project critically depends firstly on the manufacturing of the test (rotating) probe and secondly on the availability of a small cryostat for cold testing</a:t>
            </a:r>
          </a:p>
          <a:p>
            <a:r>
              <a:rPr lang="en-US" sz="1600" dirty="0"/>
              <a:t>Winding of the magnet July 2019 – one week</a:t>
            </a:r>
          </a:p>
          <a:p>
            <a:r>
              <a:rPr lang="en-US" sz="1600" dirty="0"/>
              <a:t>Test at warm: starting when testing probe would be ready – one week</a:t>
            </a:r>
          </a:p>
          <a:p>
            <a:r>
              <a:rPr lang="en-US" sz="1600" dirty="0"/>
              <a:t>Test at cold: starting when cryostat would be ready – one week</a:t>
            </a:r>
          </a:p>
          <a:p>
            <a:r>
              <a:rPr lang="en-US" sz="1600" dirty="0"/>
              <a:t>Impregnation: one week</a:t>
            </a:r>
          </a:p>
          <a:p>
            <a:r>
              <a:rPr lang="en-US" sz="1600" dirty="0"/>
              <a:t>Test at cold of impregnated magnet: starting at next available slot of cryostat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34AB237-2588-6B45-9184-1E17CE624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297" y="239277"/>
            <a:ext cx="4371703" cy="241748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0CE8046-0D4E-F845-9DB6-527903C8C8FA}"/>
              </a:ext>
            </a:extLst>
          </p:cNvPr>
          <p:cNvSpPr txBox="1"/>
          <p:nvPr/>
        </p:nvSpPr>
        <p:spPr>
          <a:xfrm>
            <a:off x="261906" y="1667883"/>
            <a:ext cx="3998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1600">
                <a:solidFill>
                  <a:srgbClr val="0000FF"/>
                </a:solidFill>
              </a:rPr>
              <a:t>more details by M. Koratzinos, this session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25CDA5-642C-424C-998A-586B29C4F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987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3EFA0-D116-BD4C-9CDA-1A33E8681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MDI sessions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B80E89-5F8A-B348-A4EA-36321D9C1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86BAFA2F-0779-AF46-8345-8C37C7E76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51" y="1149771"/>
            <a:ext cx="9068498" cy="474475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Overview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MDI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issues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toward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the TDR (M. Boscolo)</a:t>
            </a:r>
            <a:r>
              <a:rPr lang="it-IT" dirty="0"/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it-IT" b="1" dirty="0" err="1"/>
              <a:t>Mechanical</a:t>
            </a:r>
            <a:r>
              <a:rPr lang="it-IT" b="1" dirty="0"/>
              <a:t> design of the </a:t>
            </a:r>
            <a:r>
              <a:rPr lang="it-IT" b="1" dirty="0" err="1"/>
              <a:t>interaction</a:t>
            </a:r>
            <a:r>
              <a:rPr lang="it-IT" b="1" dirty="0"/>
              <a:t> </a:t>
            </a:r>
            <a:r>
              <a:rPr lang="it-IT" b="1" dirty="0" err="1"/>
              <a:t>region</a:t>
            </a:r>
            <a:r>
              <a:rPr lang="it-IT" b="1" dirty="0"/>
              <a:t> (E. </a:t>
            </a:r>
            <a:r>
              <a:rPr lang="it-IT" b="1" dirty="0" err="1"/>
              <a:t>Levichev</a:t>
            </a:r>
            <a:r>
              <a:rPr lang="it-IT" b="1" dirty="0"/>
              <a:t>) </a:t>
            </a:r>
          </a:p>
          <a:p>
            <a:pPr marL="457200" indent="-457200">
              <a:buFont typeface="+mj-lt"/>
              <a:buAutoNum type="arabicPeriod"/>
            </a:pPr>
            <a:r>
              <a:rPr lang="it-IT" b="1" dirty="0" err="1"/>
              <a:t>Final</a:t>
            </a:r>
            <a:r>
              <a:rPr lang="it-IT" b="1" dirty="0"/>
              <a:t> focus </a:t>
            </a:r>
            <a:r>
              <a:rPr lang="it-IT" b="1" dirty="0" err="1"/>
              <a:t>quadrupoles</a:t>
            </a:r>
            <a:r>
              <a:rPr lang="it-IT" b="1" dirty="0"/>
              <a:t> and </a:t>
            </a:r>
            <a:r>
              <a:rPr lang="it-IT" b="1" dirty="0" err="1"/>
              <a:t>solenoids</a:t>
            </a:r>
            <a:r>
              <a:rPr lang="it-IT" b="1" dirty="0"/>
              <a:t> (</a:t>
            </a:r>
            <a:r>
              <a:rPr lang="it-IT" dirty="0"/>
              <a:t>M. </a:t>
            </a:r>
            <a:r>
              <a:rPr lang="it-IT" dirty="0" err="1"/>
              <a:t>Koratzinos</a:t>
            </a:r>
            <a:r>
              <a:rPr lang="it-IT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it-IT" b="1" dirty="0" err="1">
                <a:solidFill>
                  <a:srgbClr val="000080"/>
                </a:solidFill>
              </a:rPr>
              <a:t>Beam-beam</a:t>
            </a:r>
            <a:r>
              <a:rPr lang="it-IT" b="1" dirty="0">
                <a:solidFill>
                  <a:srgbClr val="000080"/>
                </a:solidFill>
              </a:rPr>
              <a:t> blow-up </a:t>
            </a:r>
            <a:r>
              <a:rPr lang="it-IT" b="1" dirty="0" err="1">
                <a:solidFill>
                  <a:srgbClr val="000080"/>
                </a:solidFill>
              </a:rPr>
              <a:t>issues</a:t>
            </a:r>
            <a:r>
              <a:rPr lang="it-IT" b="1" dirty="0">
                <a:solidFill>
                  <a:srgbClr val="000080"/>
                </a:solidFill>
              </a:rPr>
              <a:t>  </a:t>
            </a:r>
            <a:r>
              <a:rPr lang="it-IT" dirty="0"/>
              <a:t>(D. </a:t>
            </a:r>
            <a:r>
              <a:rPr lang="it-IT" dirty="0" err="1"/>
              <a:t>El</a:t>
            </a:r>
            <a:r>
              <a:rPr lang="it-IT" dirty="0"/>
              <a:t> </a:t>
            </a:r>
            <a:r>
              <a:rPr lang="it-IT" dirty="0" err="1"/>
              <a:t>Khechen</a:t>
            </a:r>
            <a:r>
              <a:rPr lang="it-IT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it-IT" b="1" dirty="0">
                <a:solidFill>
                  <a:srgbClr val="000080"/>
                </a:solidFill>
              </a:rPr>
              <a:t>Impact of </a:t>
            </a:r>
            <a:r>
              <a:rPr lang="it-IT" b="1" dirty="0" err="1">
                <a:solidFill>
                  <a:srgbClr val="000080"/>
                </a:solidFill>
              </a:rPr>
              <a:t>beam-beam</a:t>
            </a:r>
            <a:r>
              <a:rPr lang="it-IT" b="1" dirty="0">
                <a:solidFill>
                  <a:srgbClr val="000080"/>
                </a:solidFill>
              </a:rPr>
              <a:t> </a:t>
            </a:r>
            <a:r>
              <a:rPr lang="it-IT" b="1" dirty="0" err="1">
                <a:solidFill>
                  <a:srgbClr val="000080"/>
                </a:solidFill>
              </a:rPr>
              <a:t>effects</a:t>
            </a:r>
            <a:r>
              <a:rPr lang="it-IT" b="1" dirty="0">
                <a:solidFill>
                  <a:srgbClr val="000080"/>
                </a:solidFill>
              </a:rPr>
              <a:t> on </a:t>
            </a:r>
            <a:r>
              <a:rPr lang="it-IT" b="1" dirty="0" err="1">
                <a:solidFill>
                  <a:srgbClr val="000080"/>
                </a:solidFill>
              </a:rPr>
              <a:t>luminosity</a:t>
            </a:r>
            <a:r>
              <a:rPr lang="it-IT" b="1" dirty="0">
                <a:solidFill>
                  <a:srgbClr val="000080"/>
                </a:solidFill>
              </a:rPr>
              <a:t> </a:t>
            </a:r>
            <a:r>
              <a:rPr lang="it-IT" b="1" dirty="0" err="1">
                <a:solidFill>
                  <a:srgbClr val="000080"/>
                </a:solidFill>
              </a:rPr>
              <a:t>measurement</a:t>
            </a:r>
            <a:r>
              <a:rPr lang="it-IT" b="1" dirty="0">
                <a:solidFill>
                  <a:srgbClr val="000080"/>
                </a:solidFill>
              </a:rPr>
              <a:t>  </a:t>
            </a:r>
            <a:r>
              <a:rPr lang="it-IT" dirty="0"/>
              <a:t>(E. </a:t>
            </a:r>
            <a:r>
              <a:rPr lang="it-IT" dirty="0" err="1"/>
              <a:t>Perez</a:t>
            </a:r>
            <a:r>
              <a:rPr lang="it-IT" dirty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it-IT" dirty="0"/>
          </a:p>
          <a:p>
            <a:pPr marL="457200" indent="-457200">
              <a:buFont typeface="+mj-lt"/>
              <a:buAutoNum type="arabicPeriod"/>
            </a:pPr>
            <a:r>
              <a:rPr lang="it-IT" b="1" dirty="0" err="1">
                <a:solidFill>
                  <a:srgbClr val="7030A0"/>
                </a:solidFill>
              </a:rPr>
              <a:t>Synchrotron</a:t>
            </a:r>
            <a:r>
              <a:rPr lang="it-IT" b="1" dirty="0">
                <a:solidFill>
                  <a:srgbClr val="7030A0"/>
                </a:solidFill>
              </a:rPr>
              <a:t> </a:t>
            </a:r>
            <a:r>
              <a:rPr lang="it-IT" b="1" dirty="0" err="1">
                <a:solidFill>
                  <a:srgbClr val="7030A0"/>
                </a:solidFill>
              </a:rPr>
              <a:t>radiation</a:t>
            </a:r>
            <a:r>
              <a:rPr lang="it-IT" b="1" dirty="0">
                <a:solidFill>
                  <a:srgbClr val="7030A0"/>
                </a:solidFill>
              </a:rPr>
              <a:t> background </a:t>
            </a:r>
            <a:r>
              <a:rPr lang="it-IT" b="1" dirty="0" err="1">
                <a:solidFill>
                  <a:srgbClr val="7030A0"/>
                </a:solidFill>
              </a:rPr>
              <a:t>studies</a:t>
            </a:r>
            <a:r>
              <a:rPr lang="it-IT" b="1" dirty="0">
                <a:solidFill>
                  <a:srgbClr val="7030A0"/>
                </a:solidFill>
              </a:rPr>
              <a:t> </a:t>
            </a:r>
            <a:r>
              <a:rPr lang="it-IT" dirty="0"/>
              <a:t>(M. </a:t>
            </a:r>
            <a:r>
              <a:rPr lang="it-IT" dirty="0" err="1"/>
              <a:t>Luckhof</a:t>
            </a:r>
            <a:r>
              <a:rPr lang="it-IT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it-IT" b="1" dirty="0" err="1">
                <a:solidFill>
                  <a:srgbClr val="008000"/>
                </a:solidFill>
              </a:rPr>
              <a:t>Beam</a:t>
            </a:r>
            <a:r>
              <a:rPr lang="it-IT" b="1" dirty="0">
                <a:solidFill>
                  <a:srgbClr val="008000"/>
                </a:solidFill>
              </a:rPr>
              <a:t> </a:t>
            </a:r>
            <a:r>
              <a:rPr lang="it-IT" b="1" dirty="0" err="1">
                <a:solidFill>
                  <a:srgbClr val="008000"/>
                </a:solidFill>
              </a:rPr>
              <a:t>losses</a:t>
            </a:r>
            <a:r>
              <a:rPr lang="it-IT" b="1" dirty="0">
                <a:solidFill>
                  <a:srgbClr val="008000"/>
                </a:solidFill>
              </a:rPr>
              <a:t> </a:t>
            </a:r>
            <a:r>
              <a:rPr lang="it-IT" b="1" dirty="0" err="1">
                <a:solidFill>
                  <a:srgbClr val="008000"/>
                </a:solidFill>
              </a:rPr>
              <a:t>at</a:t>
            </a:r>
            <a:r>
              <a:rPr lang="it-IT" b="1" dirty="0">
                <a:solidFill>
                  <a:srgbClr val="008000"/>
                </a:solidFill>
              </a:rPr>
              <a:t> IR  </a:t>
            </a:r>
            <a:r>
              <a:rPr lang="it-IT" dirty="0"/>
              <a:t>(H. </a:t>
            </a:r>
            <a:r>
              <a:rPr lang="it-IT" dirty="0" err="1"/>
              <a:t>Burkhardt</a:t>
            </a:r>
            <a:r>
              <a:rPr lang="it-IT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err="1">
                <a:solidFill>
                  <a:srgbClr val="0000FF"/>
                </a:solidFill>
              </a:rPr>
              <a:t>Improvement</a:t>
            </a:r>
            <a:r>
              <a:rPr lang="it-IT" dirty="0">
                <a:solidFill>
                  <a:srgbClr val="0000FF"/>
                </a:solidFill>
              </a:rPr>
              <a:t> of </a:t>
            </a:r>
            <a:r>
              <a:rPr lang="it-IT" b="1" dirty="0">
                <a:solidFill>
                  <a:srgbClr val="0000FF"/>
                </a:solidFill>
              </a:rPr>
              <a:t>detector performance with </a:t>
            </a:r>
            <a:r>
              <a:rPr lang="it-IT" b="1" dirty="0" err="1">
                <a:solidFill>
                  <a:srgbClr val="0000FF"/>
                </a:solidFill>
              </a:rPr>
              <a:t>smaller</a:t>
            </a:r>
            <a:r>
              <a:rPr lang="it-IT" b="1" dirty="0">
                <a:solidFill>
                  <a:srgbClr val="0000FF"/>
                </a:solidFill>
              </a:rPr>
              <a:t> </a:t>
            </a:r>
            <a:r>
              <a:rPr lang="it-IT" b="1" dirty="0" err="1">
                <a:solidFill>
                  <a:srgbClr val="0000FF"/>
                </a:solidFill>
              </a:rPr>
              <a:t>central</a:t>
            </a:r>
            <a:r>
              <a:rPr lang="it-IT" b="1" dirty="0">
                <a:solidFill>
                  <a:srgbClr val="0000FF"/>
                </a:solidFill>
              </a:rPr>
              <a:t> IP </a:t>
            </a:r>
            <a:r>
              <a:rPr lang="it-IT" b="1" dirty="0" err="1">
                <a:solidFill>
                  <a:srgbClr val="0000FF"/>
                </a:solidFill>
              </a:rPr>
              <a:t>beam</a:t>
            </a:r>
            <a:r>
              <a:rPr lang="it-IT" b="1" dirty="0">
                <a:solidFill>
                  <a:srgbClr val="0000FF"/>
                </a:solidFill>
              </a:rPr>
              <a:t> pipe </a:t>
            </a:r>
            <a:r>
              <a:rPr lang="it-IT" dirty="0"/>
              <a:t> (E. </a:t>
            </a:r>
            <a:r>
              <a:rPr lang="it-IT" dirty="0" err="1"/>
              <a:t>Leogrande</a:t>
            </a:r>
            <a:r>
              <a:rPr lang="it-IT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it-IT" b="1" dirty="0">
                <a:solidFill>
                  <a:srgbClr val="0000FF"/>
                </a:solidFill>
              </a:rPr>
              <a:t>HOM</a:t>
            </a:r>
            <a:r>
              <a:rPr lang="it-IT" dirty="0">
                <a:solidFill>
                  <a:srgbClr val="0000FF"/>
                </a:solidFill>
              </a:rPr>
              <a:t> and </a:t>
            </a:r>
            <a:r>
              <a:rPr lang="it-IT" b="1" dirty="0" err="1">
                <a:solidFill>
                  <a:srgbClr val="0000FF"/>
                </a:solidFill>
              </a:rPr>
              <a:t>heating</a:t>
            </a:r>
            <a:r>
              <a:rPr lang="it-IT" dirty="0">
                <a:solidFill>
                  <a:srgbClr val="0000FF"/>
                </a:solidFill>
              </a:rPr>
              <a:t> with </a:t>
            </a:r>
            <a:r>
              <a:rPr lang="it-IT" b="1" dirty="0" err="1">
                <a:solidFill>
                  <a:srgbClr val="0000FF"/>
                </a:solidFill>
              </a:rPr>
              <a:t>smaller</a:t>
            </a:r>
            <a:r>
              <a:rPr lang="it-IT" b="1" dirty="0">
                <a:solidFill>
                  <a:srgbClr val="0000FF"/>
                </a:solidFill>
              </a:rPr>
              <a:t> </a:t>
            </a:r>
            <a:r>
              <a:rPr lang="it-IT" b="1" dirty="0" err="1">
                <a:solidFill>
                  <a:srgbClr val="0000FF"/>
                </a:solidFill>
              </a:rPr>
              <a:t>central</a:t>
            </a:r>
            <a:r>
              <a:rPr lang="it-IT" b="1" dirty="0">
                <a:solidFill>
                  <a:srgbClr val="0000FF"/>
                </a:solidFill>
              </a:rPr>
              <a:t> IP </a:t>
            </a:r>
            <a:r>
              <a:rPr lang="it-IT" b="1" dirty="0" err="1">
                <a:solidFill>
                  <a:srgbClr val="0000FF"/>
                </a:solidFill>
              </a:rPr>
              <a:t>beam</a:t>
            </a:r>
            <a:r>
              <a:rPr lang="it-IT" b="1" dirty="0">
                <a:solidFill>
                  <a:srgbClr val="0000FF"/>
                </a:solidFill>
              </a:rPr>
              <a:t> pipe</a:t>
            </a:r>
            <a:r>
              <a:rPr lang="it-IT" b="1" dirty="0"/>
              <a:t>  </a:t>
            </a:r>
            <a:r>
              <a:rPr lang="it-IT" dirty="0"/>
              <a:t>(A. </a:t>
            </a:r>
            <a:r>
              <a:rPr lang="it-IT" dirty="0" err="1"/>
              <a:t>Novokhatski</a:t>
            </a:r>
            <a:r>
              <a:rPr lang="it-IT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it-IT" b="1" dirty="0" err="1">
                <a:solidFill>
                  <a:srgbClr val="7030A0"/>
                </a:solidFill>
              </a:rPr>
              <a:t>Synchrotron</a:t>
            </a:r>
            <a:r>
              <a:rPr lang="it-IT" b="1" dirty="0">
                <a:solidFill>
                  <a:srgbClr val="7030A0"/>
                </a:solidFill>
              </a:rPr>
              <a:t> </a:t>
            </a:r>
            <a:r>
              <a:rPr lang="it-IT" b="1" dirty="0" err="1">
                <a:solidFill>
                  <a:srgbClr val="7030A0"/>
                </a:solidFill>
              </a:rPr>
              <a:t>radiation</a:t>
            </a:r>
            <a:r>
              <a:rPr lang="it-IT" b="1" dirty="0">
                <a:solidFill>
                  <a:srgbClr val="7030A0"/>
                </a:solidFill>
              </a:rPr>
              <a:t> with </a:t>
            </a:r>
            <a:r>
              <a:rPr lang="it-IT" b="1" dirty="0" err="1">
                <a:solidFill>
                  <a:srgbClr val="7030A0"/>
                </a:solidFill>
              </a:rPr>
              <a:t>smaller</a:t>
            </a:r>
            <a:r>
              <a:rPr lang="it-IT" b="1" dirty="0">
                <a:solidFill>
                  <a:srgbClr val="7030A0"/>
                </a:solidFill>
              </a:rPr>
              <a:t> </a:t>
            </a:r>
            <a:r>
              <a:rPr lang="it-IT" b="1" dirty="0" err="1">
                <a:solidFill>
                  <a:srgbClr val="7030A0"/>
                </a:solidFill>
              </a:rPr>
              <a:t>central</a:t>
            </a:r>
            <a:r>
              <a:rPr lang="it-IT" b="1" dirty="0">
                <a:solidFill>
                  <a:srgbClr val="7030A0"/>
                </a:solidFill>
              </a:rPr>
              <a:t> IP </a:t>
            </a:r>
            <a:r>
              <a:rPr lang="it-IT" b="1" dirty="0" err="1">
                <a:solidFill>
                  <a:srgbClr val="7030A0"/>
                </a:solidFill>
              </a:rPr>
              <a:t>beam</a:t>
            </a:r>
            <a:r>
              <a:rPr lang="it-IT" b="1" dirty="0">
                <a:solidFill>
                  <a:srgbClr val="7030A0"/>
                </a:solidFill>
              </a:rPr>
              <a:t> pipe</a:t>
            </a:r>
            <a:r>
              <a:rPr lang="it-IT" dirty="0"/>
              <a:t> (M. </a:t>
            </a:r>
            <a:r>
              <a:rPr lang="it-IT" dirty="0" err="1"/>
              <a:t>Sullivan</a:t>
            </a:r>
            <a:r>
              <a:rPr 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40337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remarks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393255" y="1820119"/>
            <a:ext cx="8293545" cy="3195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3" indent="-285743">
              <a:buFont typeface="Arial" charset="0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FCC-</a:t>
            </a:r>
            <a:r>
              <a:rPr lang="en-US" sz="2000" b="1" dirty="0" err="1">
                <a:solidFill>
                  <a:srgbClr val="0000FF"/>
                </a:solidFill>
              </a:rPr>
              <a:t>ee </a:t>
            </a:r>
            <a:r>
              <a:rPr lang="en-US" sz="2000" b="1" dirty="0">
                <a:solidFill>
                  <a:srgbClr val="0000FF"/>
                </a:solidFill>
              </a:rPr>
              <a:t>MDI baseline conceptual design is solid </a:t>
            </a:r>
            <a:r>
              <a:rPr lang="en-US" sz="2000" dirty="0"/>
              <a:t>with many details being studied as described in the CDR.</a:t>
            </a:r>
          </a:p>
          <a:p>
            <a:pPr marL="285743" indent="-285743">
              <a:buFont typeface="Arial" charset="0"/>
              <a:buChar char="•"/>
            </a:pPr>
            <a:r>
              <a:rPr lang="en-US" sz="2000" dirty="0"/>
              <a:t>Much work has been done and continues on </a:t>
            </a:r>
            <a:r>
              <a:rPr lang="en-US" sz="2000" b="1" dirty="0"/>
              <a:t>detailed, flexible simulation tools</a:t>
            </a:r>
            <a:r>
              <a:rPr lang="en-US" sz="2000" dirty="0"/>
              <a:t>.</a:t>
            </a:r>
          </a:p>
          <a:p>
            <a:pPr marL="285743" indent="-285743">
              <a:buFont typeface="Arial" charset="0"/>
              <a:buChar char="•"/>
            </a:pPr>
            <a:r>
              <a:rPr lang="en-US" sz="2000" dirty="0"/>
              <a:t>A lot of space for </a:t>
            </a:r>
            <a:r>
              <a:rPr lang="en-US" sz="2000" b="1" dirty="0">
                <a:solidFill>
                  <a:srgbClr val="0000FF"/>
                </a:solidFill>
              </a:rPr>
              <a:t>improvements and optimizations on the simulation level especially for beam backgrounds, SR  and high current issues.</a:t>
            </a:r>
          </a:p>
          <a:p>
            <a:pPr marL="285743" indent="-285743">
              <a:buFont typeface="Arial" charset="0"/>
              <a:buChar char="•"/>
            </a:pPr>
            <a:r>
              <a:rPr lang="en-US" sz="2000" b="1" dirty="0"/>
              <a:t>Prototype</a:t>
            </a:r>
            <a:r>
              <a:rPr lang="en-US" sz="2000" dirty="0"/>
              <a:t> of final focus quad QC1 with CCT design in progress at CERN.</a:t>
            </a:r>
            <a:endParaRPr lang="it-IT" sz="2000" dirty="0"/>
          </a:p>
          <a:p>
            <a:pPr marL="342900" indent="-342900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it-IT" sz="2000" dirty="0"/>
              <a:t>With this MDI layout we can now progress on the </a:t>
            </a:r>
            <a:r>
              <a:rPr lang="it-IT" sz="2000" b="1" dirty="0"/>
              <a:t>MDI </a:t>
            </a:r>
            <a:r>
              <a:rPr lang="it-IT" sz="2000" b="1" dirty="0" err="1"/>
              <a:t>mechanical design and</a:t>
            </a:r>
            <a:r>
              <a:rPr lang="it-IT" sz="2000" b="1" dirty="0"/>
              <a:t> </a:t>
            </a:r>
            <a:r>
              <a:rPr lang="it-IT" sz="2000" b="1" dirty="0" err="1"/>
              <a:t>integration</a:t>
            </a:r>
            <a:r>
              <a:rPr lang="it-IT" sz="2000" dirty="0" err="1"/>
              <a:t> as well as on other important </a:t>
            </a:r>
            <a:r>
              <a:rPr lang="it-IT" sz="2000" b="1" dirty="0" err="1"/>
              <a:t>engineering issues</a:t>
            </a:r>
            <a:r>
              <a:rPr lang="it-IT" sz="2000" dirty="0" err="1"/>
              <a:t>.</a:t>
            </a:r>
            <a:endParaRPr lang="it-IT" sz="2000" dirty="0"/>
          </a:p>
          <a:p>
            <a:pPr marL="342892" indent="-342892">
              <a:spcBef>
                <a:spcPts val="110"/>
              </a:spcBef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7D5CAA-9498-A54E-9643-EFD7004B1CD3}"/>
              </a:ext>
            </a:extLst>
          </p:cNvPr>
          <p:cNvSpPr/>
          <p:nvPr/>
        </p:nvSpPr>
        <p:spPr>
          <a:xfrm>
            <a:off x="230675" y="5686214"/>
            <a:ext cx="8288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110"/>
              </a:spcBef>
            </a:pPr>
            <a:r>
              <a:rPr lang="en-US" b="1" dirty="0">
                <a:solidFill>
                  <a:srgbClr val="FF0000"/>
                </a:solidFill>
              </a:rPr>
              <a:t>Input and strong collaboration from all areas of </a:t>
            </a:r>
            <a:r>
              <a:rPr lang="en-US" b="1" dirty="0" err="1">
                <a:solidFill>
                  <a:srgbClr val="FF0000"/>
                </a:solidFill>
              </a:rPr>
              <a:t>expertize</a:t>
            </a:r>
            <a:r>
              <a:rPr lang="en-US" b="1" dirty="0">
                <a:solidFill>
                  <a:srgbClr val="FF0000"/>
                </a:solidFill>
              </a:rPr>
              <a:t> are crucial to optimize these promising studies and finalize the FCC-</a:t>
            </a:r>
            <a:r>
              <a:rPr lang="en-US" b="1" dirty="0" err="1">
                <a:solidFill>
                  <a:srgbClr val="FF0000"/>
                </a:solidFill>
              </a:rPr>
              <a:t>ee</a:t>
            </a:r>
            <a:r>
              <a:rPr lang="en-US" b="1" dirty="0">
                <a:solidFill>
                  <a:srgbClr val="FF0000"/>
                </a:solidFill>
              </a:rPr>
              <a:t> design for the next phase.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618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2F57F-A432-0447-AE17-1AB306047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281"/>
            <a:ext cx="8229600" cy="1143000"/>
          </a:xfrm>
        </p:spPr>
        <p:txBody>
          <a:bodyPr/>
          <a:lstStyle/>
          <a:p>
            <a:r>
              <a:rPr lang="it-IT" b="1"/>
              <a:t>Thanks to all that are part of  this effort </a:t>
            </a:r>
            <a:br>
              <a:rPr lang="it-IT" b="1"/>
            </a:br>
            <a:r>
              <a:rPr lang="it-IT" b="1"/>
              <a:t>on the MDI design 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2EC1B-47CB-7040-B065-77DBE4FFF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96143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>
                <a:solidFill>
                  <a:srgbClr val="000080"/>
                </a:solidFill>
              </a:rPr>
              <a:t>N. </a:t>
            </a:r>
            <a:r>
              <a:rPr lang="en-US" sz="2800" dirty="0" err="1">
                <a:solidFill>
                  <a:srgbClr val="000080"/>
                </a:solidFill>
              </a:rPr>
              <a:t>Bacchetta</a:t>
            </a:r>
            <a:r>
              <a:rPr lang="en-US" sz="2800" dirty="0">
                <a:solidFill>
                  <a:srgbClr val="000080"/>
                </a:solidFill>
              </a:rPr>
              <a:t>, E. Belli, M. </a:t>
            </a:r>
            <a:r>
              <a:rPr lang="en-US" sz="2800" dirty="0" err="1">
                <a:solidFill>
                  <a:srgbClr val="000080"/>
                </a:solidFill>
              </a:rPr>
              <a:t>Benedikt</a:t>
            </a:r>
            <a:r>
              <a:rPr lang="en-US" sz="2800" dirty="0">
                <a:solidFill>
                  <a:srgbClr val="000080"/>
                </a:solidFill>
              </a:rPr>
              <a:t>, A. </a:t>
            </a:r>
            <a:r>
              <a:rPr lang="en-US" sz="2800" dirty="0" err="1">
                <a:solidFill>
                  <a:srgbClr val="000080"/>
                </a:solidFill>
              </a:rPr>
              <a:t>Blondel</a:t>
            </a:r>
            <a:r>
              <a:rPr lang="en-US" sz="2800" dirty="0">
                <a:solidFill>
                  <a:srgbClr val="000080"/>
                </a:solidFill>
              </a:rPr>
              <a:t>,               O. Blanco, A. </a:t>
            </a:r>
            <a:r>
              <a:rPr lang="en-US" sz="2800" dirty="0" err="1">
                <a:solidFill>
                  <a:srgbClr val="000080"/>
                </a:solidFill>
              </a:rPr>
              <a:t>Bogomyagkov</a:t>
            </a:r>
            <a:r>
              <a:rPr lang="en-US" sz="2800" dirty="0">
                <a:solidFill>
                  <a:srgbClr val="000080"/>
                </a:solidFill>
              </a:rPr>
              <a:t>,  </a:t>
            </a:r>
            <a:r>
              <a:rPr lang="en-US" sz="2800" dirty="0" err="1">
                <a:solidFill>
                  <a:srgbClr val="000080"/>
                </a:solidFill>
              </a:rPr>
              <a:t>H.Burkhardt</a:t>
            </a:r>
            <a:r>
              <a:rPr lang="en-US" sz="2800" dirty="0">
                <a:solidFill>
                  <a:srgbClr val="000080"/>
                </a:solidFill>
              </a:rPr>
              <a:t>, F. </a:t>
            </a:r>
            <a:r>
              <a:rPr lang="en-US" sz="2800" dirty="0" err="1">
                <a:solidFill>
                  <a:srgbClr val="000080"/>
                </a:solidFill>
              </a:rPr>
              <a:t>Collamati</a:t>
            </a:r>
            <a:r>
              <a:rPr lang="en-US" sz="2800" dirty="0">
                <a:solidFill>
                  <a:srgbClr val="000080"/>
                </a:solidFill>
              </a:rPr>
              <a:t>,   M. Gil Costa, M. Dam, K. Elsener, H. Ten Kate, D. El-</a:t>
            </a:r>
            <a:r>
              <a:rPr lang="en-US" sz="2800" dirty="0" err="1">
                <a:solidFill>
                  <a:srgbClr val="000080"/>
                </a:solidFill>
              </a:rPr>
              <a:t>Khechen</a:t>
            </a:r>
            <a:r>
              <a:rPr lang="en-US" sz="2800" dirty="0">
                <a:solidFill>
                  <a:srgbClr val="000080"/>
                </a:solidFill>
              </a:rPr>
              <a:t>, A. </a:t>
            </a:r>
            <a:r>
              <a:rPr lang="en-US" sz="2800" dirty="0" err="1">
                <a:solidFill>
                  <a:srgbClr val="000080"/>
                </a:solidFill>
              </a:rPr>
              <a:t>Kolano</a:t>
            </a:r>
            <a:r>
              <a:rPr lang="en-US" sz="2800" dirty="0">
                <a:solidFill>
                  <a:srgbClr val="000080"/>
                </a:solidFill>
              </a:rPr>
              <a:t>, A. </a:t>
            </a:r>
            <a:r>
              <a:rPr lang="en-US" sz="2800" dirty="0" err="1">
                <a:solidFill>
                  <a:srgbClr val="000080"/>
                </a:solidFill>
              </a:rPr>
              <a:t>Krasnov</a:t>
            </a:r>
            <a:r>
              <a:rPr lang="en-US" sz="2800" dirty="0">
                <a:solidFill>
                  <a:srgbClr val="000080"/>
                </a:solidFill>
              </a:rPr>
              <a:t>, P. </a:t>
            </a:r>
            <a:r>
              <a:rPr lang="en-US" sz="2800" dirty="0" err="1">
                <a:solidFill>
                  <a:srgbClr val="000080"/>
                </a:solidFill>
              </a:rPr>
              <a:t>Janot</a:t>
            </a:r>
            <a:r>
              <a:rPr lang="en-US" sz="2800" dirty="0">
                <a:solidFill>
                  <a:srgbClr val="000080"/>
                </a:solidFill>
              </a:rPr>
              <a:t>, R. </a:t>
            </a:r>
            <a:r>
              <a:rPr lang="en-US" sz="2800" dirty="0" err="1">
                <a:solidFill>
                  <a:srgbClr val="000080"/>
                </a:solidFill>
              </a:rPr>
              <a:t>Kersevan</a:t>
            </a:r>
            <a:r>
              <a:rPr lang="en-US" sz="2800" dirty="0">
                <a:solidFill>
                  <a:srgbClr val="000080"/>
                </a:solidFill>
              </a:rPr>
              <a:t>, M. </a:t>
            </a:r>
            <a:r>
              <a:rPr lang="en-US" sz="2800" dirty="0" err="1">
                <a:solidFill>
                  <a:srgbClr val="000080"/>
                </a:solidFill>
              </a:rPr>
              <a:t>Koratzinos</a:t>
            </a:r>
            <a:r>
              <a:rPr lang="en-US" sz="2800" dirty="0">
                <a:solidFill>
                  <a:srgbClr val="000080"/>
                </a:solidFill>
              </a:rPr>
              <a:t>, E. Leogrande,  E. </a:t>
            </a:r>
            <a:r>
              <a:rPr lang="en-US" sz="2800" dirty="0" err="1">
                <a:solidFill>
                  <a:srgbClr val="000080"/>
                </a:solidFill>
              </a:rPr>
              <a:t>Levichev</a:t>
            </a:r>
            <a:r>
              <a:rPr lang="en-US" sz="2800" dirty="0">
                <a:solidFill>
                  <a:srgbClr val="000080"/>
                </a:solidFill>
              </a:rPr>
              <a:t>, M. </a:t>
            </a:r>
            <a:r>
              <a:rPr lang="en-US" sz="2800" dirty="0" err="1">
                <a:solidFill>
                  <a:srgbClr val="000080"/>
                </a:solidFill>
              </a:rPr>
              <a:t>Lückhof</a:t>
            </a:r>
            <a:r>
              <a:rPr lang="en-US" sz="2800" dirty="0">
                <a:solidFill>
                  <a:srgbClr val="000080"/>
                </a:solidFill>
              </a:rPr>
              <a:t>, M. Migliorati, A. </a:t>
            </a:r>
            <a:r>
              <a:rPr lang="en-US" sz="2800" dirty="0" err="1">
                <a:solidFill>
                  <a:srgbClr val="000080"/>
                </a:solidFill>
              </a:rPr>
              <a:t>Novokhatski</a:t>
            </a:r>
            <a:r>
              <a:rPr lang="en-US" sz="2800" dirty="0">
                <a:solidFill>
                  <a:srgbClr val="000080"/>
                </a:solidFill>
              </a:rPr>
              <a:t>, K. </a:t>
            </a:r>
            <a:r>
              <a:rPr lang="en-US" sz="2800" dirty="0" err="1">
                <a:solidFill>
                  <a:srgbClr val="000080"/>
                </a:solidFill>
              </a:rPr>
              <a:t>Oide</a:t>
            </a:r>
            <a:r>
              <a:rPr lang="en-US" sz="2800" dirty="0">
                <a:solidFill>
                  <a:srgbClr val="000080"/>
                </a:solidFill>
              </a:rPr>
              <a:t>, E. Perez,              S. </a:t>
            </a:r>
            <a:r>
              <a:rPr lang="en-US" sz="2800" dirty="0" err="1">
                <a:solidFill>
                  <a:srgbClr val="000080"/>
                </a:solidFill>
              </a:rPr>
              <a:t>Pivoravov</a:t>
            </a:r>
            <a:r>
              <a:rPr lang="en-US" sz="2800" dirty="0">
                <a:solidFill>
                  <a:srgbClr val="000080"/>
                </a:solidFill>
              </a:rPr>
              <a:t>, S. </a:t>
            </a:r>
            <a:r>
              <a:rPr lang="en-US" sz="2800" dirty="0" err="1">
                <a:solidFill>
                  <a:srgbClr val="000080"/>
                </a:solidFill>
              </a:rPr>
              <a:t>Sinyatkin</a:t>
            </a:r>
            <a:r>
              <a:rPr lang="en-US" sz="2800" dirty="0">
                <a:solidFill>
                  <a:srgbClr val="000080"/>
                </a:solidFill>
              </a:rPr>
              <a:t>, M. Sullivan, N. A. Teherani,    G. </a:t>
            </a:r>
            <a:r>
              <a:rPr lang="en-US" sz="2800" dirty="0" err="1">
                <a:solidFill>
                  <a:srgbClr val="000080"/>
                </a:solidFill>
              </a:rPr>
              <a:t>Voutsinas</a:t>
            </a:r>
            <a:r>
              <a:rPr lang="en-US" sz="2800" dirty="0">
                <a:solidFill>
                  <a:srgbClr val="000080"/>
                </a:solidFill>
              </a:rPr>
              <a:t>, O. Viazlo, G. Voutsinas, J. </a:t>
            </a:r>
            <a:r>
              <a:rPr lang="en-US" sz="2800" dirty="0" err="1">
                <a:solidFill>
                  <a:srgbClr val="000080"/>
                </a:solidFill>
              </a:rPr>
              <a:t>Wenninger</a:t>
            </a:r>
            <a:r>
              <a:rPr lang="en-US" sz="2800" dirty="0">
                <a:solidFill>
                  <a:srgbClr val="000080"/>
                </a:solidFill>
              </a:rPr>
              <a:t>,       F. Zimmermann</a:t>
            </a:r>
            <a:endParaRPr lang="it-IT" sz="28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07F75-75A5-9845-BB2C-4F72BB616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71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5F68D-1EBC-CA48-B296-07E6EEF49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Some related 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313C0-1EC6-7845-9BF9-9FFA5DE55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67" y="829660"/>
            <a:ext cx="8960666" cy="5675507"/>
          </a:xfrm>
        </p:spPr>
        <p:txBody>
          <a:bodyPr/>
          <a:lstStyle/>
          <a:p>
            <a:r>
              <a:rPr lang="it-IT" b="1"/>
              <a:t>CDR</a:t>
            </a:r>
          </a:p>
          <a:p>
            <a:r>
              <a:rPr lang="it-IT"/>
              <a:t>MDI meetings:  </a:t>
            </a:r>
            <a:r>
              <a:rPr lang="it-IT">
                <a:hlinkClick r:id="rId2"/>
              </a:rPr>
              <a:t>https://indico.cern.ch/category/5665/</a:t>
            </a:r>
            <a:endParaRPr lang="it-IT"/>
          </a:p>
          <a:p>
            <a:pPr>
              <a:spcAft>
                <a:spcPts val="450"/>
              </a:spcAft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MDI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workshop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0000"/>
                </a:solidFill>
                <a:hlinkClick r:id="rId3"/>
              </a:rPr>
              <a:t>http://indico.cern.ch/event/596695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MDI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workshop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  <a:hlinkClick r:id="rId4"/>
              </a:rPr>
              <a:t>https://indico.cern.ch/event/694811</a:t>
            </a:r>
            <a:endParaRPr lang="en-US" dirty="0">
              <a:solidFill>
                <a:srgbClr val="000080"/>
              </a:solidFill>
              <a:cs typeface="Calibri"/>
            </a:endParaRPr>
          </a:p>
          <a:p>
            <a:r>
              <a:rPr lang="en-US" dirty="0">
                <a:cs typeface="Calibri"/>
              </a:rPr>
              <a:t>K. Oide et al, </a:t>
            </a:r>
            <a:r>
              <a:rPr lang="en-US" i="1" dirty="0">
                <a:cs typeface="Calibri"/>
              </a:rPr>
              <a:t>Design of beam optics for the future circular e+e- collider rings</a:t>
            </a:r>
            <a:r>
              <a:rPr lang="en-US" dirty="0">
                <a:cs typeface="Calibri"/>
              </a:rPr>
              <a:t>, PR-AB 19, 111005 (2016) </a:t>
            </a:r>
            <a:r>
              <a:rPr lang="en-US" dirty="0">
                <a:cs typeface="Calibri"/>
                <a:hlinkClick r:id="rId5"/>
              </a:rPr>
              <a:t>link</a:t>
            </a:r>
            <a:r>
              <a:rPr lang="en-US" dirty="0">
                <a:cs typeface="Calibri"/>
              </a:rPr>
              <a:t>: </a:t>
            </a:r>
          </a:p>
          <a:p>
            <a:r>
              <a:rPr lang="en-US"/>
              <a:t>M. Boscolo, H. Burkhardt, M. Sullivan, </a:t>
            </a:r>
            <a:r>
              <a:rPr lang="en-US" i="1"/>
              <a:t>Machine detector interface studies: Layout and synchrotron radiation estimate in the future circular collider interaction region</a:t>
            </a:r>
            <a:r>
              <a:rPr lang="en-US"/>
              <a:t>, PR-AB </a:t>
            </a:r>
            <a:r>
              <a:rPr lang="en-US" dirty="0"/>
              <a:t>20, 011008 (2017) </a:t>
            </a:r>
            <a:r>
              <a:rPr lang="it-IT">
                <a:hlinkClick r:id="rId6"/>
              </a:rPr>
              <a:t>link</a:t>
            </a:r>
            <a:endParaRPr lang="it-IT"/>
          </a:p>
          <a:p>
            <a:r>
              <a:rPr lang="it-IT"/>
              <a:t>A. Novokhatski, M. Sullivan, E. Belli, M.G. Costa, R. Kersevan, </a:t>
            </a:r>
            <a:r>
              <a:rPr lang="it-IT" i="1"/>
              <a:t>Unavoidable trapped mode in the interaction region of colliding beams</a:t>
            </a:r>
            <a:r>
              <a:rPr lang="it-IT"/>
              <a:t>, PR-AB 20, 111005 (2017) </a:t>
            </a:r>
            <a:r>
              <a:rPr lang="it-IT">
                <a:solidFill>
                  <a:srgbClr val="009193"/>
                </a:solidFill>
                <a:hlinkClick r:id="rId7"/>
              </a:rPr>
              <a:t>link</a:t>
            </a:r>
            <a:endParaRPr lang="it-IT">
              <a:solidFill>
                <a:srgbClr val="009193"/>
              </a:solidFill>
            </a:endParaRPr>
          </a:p>
          <a:p>
            <a:r>
              <a:rPr lang="en-US" dirty="0"/>
              <a:t>E. Belli et al, PR-AB 21, 111002 (2018) </a:t>
            </a:r>
            <a:r>
              <a:rPr lang="en-US" dirty="0">
                <a:hlinkClick r:id="rId8"/>
              </a:rPr>
              <a:t>link</a:t>
            </a:r>
            <a:endParaRPr lang="en-US" dirty="0"/>
          </a:p>
          <a:p>
            <a:r>
              <a:rPr lang="en-US" dirty="0"/>
              <a:t>H Burkhardt and M Boscolo, </a:t>
            </a:r>
            <a:r>
              <a:rPr lang="en-US" i="1" dirty="0"/>
              <a:t>Tools for flexible optimisation of IR designs with application to FCC</a:t>
            </a:r>
            <a:r>
              <a:rPr lang="en-US" dirty="0"/>
              <a:t>, IPAC15-TUPTY031 (2015)</a:t>
            </a:r>
          </a:p>
          <a:p>
            <a:r>
              <a:rPr lang="en-US" dirty="0"/>
              <a:t>M Boscolo, O R Blanco-Garcia, H Burkhardt, F Collamati, R Kersavn, M Lueckhof, </a:t>
            </a:r>
            <a:r>
              <a:rPr lang="en-US" i="1" dirty="0"/>
              <a:t>Beam-gas background characterization in the FCC-ee IR</a:t>
            </a:r>
            <a:r>
              <a:rPr lang="en-US" dirty="0"/>
              <a:t>, </a:t>
            </a:r>
            <a:r>
              <a:rPr lang="it-IT" i="1"/>
              <a:t>Phys.: Conf. Ser. </a:t>
            </a:r>
            <a:r>
              <a:rPr lang="it-IT" b="1"/>
              <a:t>1067 </a:t>
            </a:r>
            <a:r>
              <a:rPr lang="it-IT"/>
              <a:t>022012 (2018)</a:t>
            </a:r>
            <a:r>
              <a:rPr lang="en-US" dirty="0"/>
              <a:t> </a:t>
            </a:r>
            <a:r>
              <a:rPr lang="en-US" dirty="0">
                <a:hlinkClick r:id="rId9"/>
              </a:rPr>
              <a:t>link</a:t>
            </a:r>
            <a:endParaRPr lang="en-US" dirty="0"/>
          </a:p>
          <a:p>
            <a:r>
              <a:rPr lang="en-US" dirty="0"/>
              <a:t>M Boscolo et al, </a:t>
            </a:r>
            <a:r>
              <a:rPr lang="en-US" i="1" dirty="0"/>
              <a:t>Machine detector interface for the e+e- future circular collider</a:t>
            </a:r>
            <a:r>
              <a:rPr lang="en-US" dirty="0"/>
              <a:t>, 62th ICFA ABDW on high luminosity circular e+e- colliders, eeFACT18, Hong Kong (2019) </a:t>
            </a:r>
            <a:r>
              <a:rPr lang="it-IT">
                <a:solidFill>
                  <a:srgbClr val="009193"/>
                </a:solidFill>
                <a:hlinkClick r:id="rId10"/>
              </a:rPr>
              <a:t>link</a:t>
            </a:r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E4E04-5F3F-6C43-97C2-75E9A97DE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63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140" y="0"/>
            <a:ext cx="6172200" cy="857250"/>
          </a:xfrm>
        </p:spPr>
        <p:txBody>
          <a:bodyPr>
            <a:normAutofit/>
          </a:bodyPr>
          <a:lstStyle/>
          <a:p>
            <a:r>
              <a:rPr lang="en-US" sz="2800" dirty="0"/>
              <a:t>FCC-</a:t>
            </a:r>
            <a:r>
              <a:rPr lang="en-US" sz="2800" dirty="0" err="1"/>
              <a:t>ee</a:t>
            </a:r>
            <a:r>
              <a:rPr lang="en-US" sz="2800" dirty="0"/>
              <a:t> MDI design challenges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161716" y="1027115"/>
                <a:ext cx="8982284" cy="4525546"/>
              </a:xfrm>
            </p:spPr>
            <p:txBody>
              <a:bodyPr>
                <a:noAutofit/>
              </a:bodyPr>
              <a:lstStyle/>
              <a:p>
                <a:pPr>
                  <a:spcAft>
                    <a:spcPts val="500"/>
                  </a:spcAft>
                </a:pPr>
                <a:r>
                  <a:rPr lang="en-US" dirty="0"/>
                  <a:t>We have a </a:t>
                </a:r>
                <a:r>
                  <a:rPr lang="en-US" b="1" dirty="0">
                    <a:solidFill>
                      <a:srgbClr val="0000FF"/>
                    </a:solidFill>
                  </a:rPr>
                  <a:t>flexible layout, common for the wide range of energies</a:t>
                </a:r>
                <a:r>
                  <a:rPr lang="en-US" dirty="0"/>
                  <a:t>, from Z pole to tt</a:t>
                </a:r>
                <a:r>
                  <a:rPr lang="en-US" baseline="-25000" dirty="0"/>
                  <a:t>bar</a:t>
                </a:r>
                <a:r>
                  <a:rPr lang="en-US" sz="1050" b="1" baseline="-25000" dirty="0">
                    <a:solidFill>
                      <a:srgbClr val="0432FF"/>
                    </a:solidFill>
                  </a:rPr>
                  <a:t>  </a:t>
                </a:r>
              </a:p>
              <a:p>
                <a:pPr>
                  <a:spcAft>
                    <a:spcPts val="500"/>
                  </a:spcAft>
                </a:pPr>
                <a:r>
                  <a:rPr lang="en-US" b="1" dirty="0">
                    <a:solidFill>
                      <a:srgbClr val="0432FF"/>
                    </a:solidFill>
                  </a:rPr>
                  <a:t>Crab-waist</a:t>
                </a:r>
                <a:r>
                  <a:rPr lang="en-US" dirty="0"/>
                  <a:t> collision scheme is adopted.</a:t>
                </a:r>
                <a:endParaRPr lang="en-US" b="1" dirty="0">
                  <a:solidFill>
                    <a:srgbClr val="0432FF"/>
                  </a:solidFill>
                </a:endParaRPr>
              </a:p>
              <a:p>
                <a:pPr>
                  <a:spcAft>
                    <a:spcPts val="500"/>
                  </a:spcAft>
                </a:pPr>
                <a:r>
                  <a:rPr lang="en-US" b="1" dirty="0">
                    <a:solidFill>
                      <a:srgbClr val="0432FF"/>
                    </a:solidFill>
                  </a:rPr>
                  <a:t>Synchrotron Radiation </a:t>
                </a:r>
                <a:r>
                  <a:rPr lang="en-US" dirty="0"/>
                  <a:t>needs special care especially at the top energy and also due to the large crossing angle (total 30 </a:t>
                </a:r>
                <a:r>
                  <a:rPr lang="en-US" dirty="0" err="1"/>
                  <a:t>mrad</a:t>
                </a:r>
                <a:r>
                  <a:rPr lang="en-US" dirty="0"/>
                  <a:t>). This topic is a </a:t>
                </a:r>
                <a:r>
                  <a:rPr lang="en-US" b="1" dirty="0"/>
                  <a:t>main driver of the IR layout</a:t>
                </a:r>
                <a:r>
                  <a:rPr lang="en-US" dirty="0"/>
                  <a:t>.</a:t>
                </a:r>
                <a:endParaRPr lang="en-US" b="1" dirty="0"/>
              </a:p>
              <a:p>
                <a:pPr>
                  <a:spcAft>
                    <a:spcPts val="500"/>
                  </a:spcAft>
                </a:pPr>
                <a:r>
                  <a:rPr lang="en-US" b="1" dirty="0">
                    <a:solidFill>
                      <a:srgbClr val="0432FF"/>
                    </a:solidFill>
                    <a:cs typeface="Calibri"/>
                  </a:rPr>
                  <a:t>Small emittances</a:t>
                </a:r>
                <a:r>
                  <a:rPr lang="en-US" dirty="0">
                    <a:cs typeface="Calibri"/>
                  </a:rPr>
                  <a:t>: </a:t>
                </a:r>
                <a:r>
                  <a:rPr lang="en-US" dirty="0">
                    <a:latin typeface="Symbol" charset="2"/>
                    <a:ea typeface="Symbol" charset="2"/>
                    <a:cs typeface="Symbol" charset="2"/>
                  </a:rPr>
                  <a:t>e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aseline="-25000">
                        <a:latin typeface="Cambria Math" charset="0"/>
                        <a:ea typeface="Cambria Math" charset="0"/>
                        <a:cs typeface="Cambria Math" charset="0"/>
                      </a:rPr>
                      <m:t>x</m:t>
                    </m:r>
                    <m:r>
                      <a:rPr lang="en-US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</m:oMath>
                </a14:m>
                <a:r>
                  <a:rPr lang="en-US" dirty="0">
                    <a:cs typeface="Calibri"/>
                  </a:rPr>
                  <a:t>nm , </a:t>
                </a:r>
                <a:r>
                  <a:rPr lang="en-US" dirty="0">
                    <a:latin typeface="Symbol" charset="2"/>
                    <a:ea typeface="Symbol" charset="2"/>
                    <a:cs typeface="Symbol" charset="2"/>
                  </a:rPr>
                  <a:t>e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aseline="-25000">
                        <a:latin typeface="Cambria Math" charset="0"/>
                        <a:ea typeface="Cambria Math" charset="0"/>
                        <a:cs typeface="Cambria Math" charset="0"/>
                      </a:rPr>
                      <m:t>y</m:t>
                    </m:r>
                    <m:r>
                      <a:rPr lang="en-US"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dirty="0">
                    <a:cs typeface="Calibri"/>
                  </a:rPr>
                  <a:t>pm: </a:t>
                </a:r>
              </a:p>
              <a:p>
                <a:pPr lvl="1">
                  <a:spcAft>
                    <a:spcPts val="500"/>
                  </a:spcAft>
                </a:pPr>
                <a:r>
                  <a:rPr lang="en-US" dirty="0">
                    <a:cs typeface="Calibri"/>
                  </a:rPr>
                  <a:t>very good machine alignment, vibration studies</a:t>
                </a:r>
              </a:p>
              <a:p>
                <a:pPr lvl="1">
                  <a:spcAft>
                    <a:spcPts val="500"/>
                  </a:spcAft>
                </a:pPr>
                <a:r>
                  <a:rPr lang="en-US" dirty="0"/>
                  <a:t>The large crossing angle with the pm scale vertically requires a very good </a:t>
                </a:r>
                <a:r>
                  <a:rPr lang="en-US" b="1" dirty="0">
                    <a:solidFill>
                      <a:srgbClr val="0432FF"/>
                    </a:solidFill>
                  </a:rPr>
                  <a:t>solenoid compensation scheme.</a:t>
                </a:r>
                <a:endParaRPr lang="en-US" sz="1050" dirty="0"/>
              </a:p>
              <a:p>
                <a:pPr>
                  <a:spcAft>
                    <a:spcPts val="500"/>
                  </a:spcAft>
                </a:pPr>
                <a:r>
                  <a:rPr lang="en-US" b="1" dirty="0">
                    <a:solidFill>
                      <a:srgbClr val="0432FF"/>
                    </a:solidFill>
                  </a:rPr>
                  <a:t>Luminosity monitor </a:t>
                </a:r>
                <a:r>
                  <a:rPr lang="en-US" dirty="0"/>
                  <a:t>aims at a precision measurement of ≈ 10</a:t>
                </a:r>
                <a:r>
                  <a:rPr lang="en-US" baseline="30000" dirty="0"/>
                  <a:t>-4 </a:t>
                </a:r>
                <a:r>
                  <a:rPr lang="en-US" dirty="0"/>
                  <a:t> at 45.6 GeV.</a:t>
                </a:r>
                <a:endParaRPr lang="en-US" baseline="30000" dirty="0"/>
              </a:p>
              <a:p>
                <a:pPr>
                  <a:spcAft>
                    <a:spcPts val="500"/>
                  </a:spcAft>
                </a:pPr>
                <a:r>
                  <a:rPr lang="en-US" dirty="0"/>
                  <a:t>FCC-ee is the first circular collider </a:t>
                </a:r>
                <a:r>
                  <a:rPr lang="en-US" b="1" dirty="0" err="1"/>
                  <a:t>Beamstrahlung</a:t>
                </a:r>
                <a:r>
                  <a:rPr lang="en-US" b="1" dirty="0"/>
                  <a:t> dominated</a:t>
                </a:r>
                <a:r>
                  <a:rPr lang="en-US" dirty="0"/>
                  <a:t>, with a strong impact on the beam parameters choice and requirements (i.e. optimal </a:t>
                </a:r>
                <a:r>
                  <a:rPr lang="en-US" b="1" dirty="0">
                    <a:latin typeface="Symbol" pitchFamily="2" charset="2"/>
                  </a:rPr>
                  <a:t>b</a:t>
                </a:r>
                <a:r>
                  <a:rPr lang="en-US" b="1" dirty="0"/>
                  <a:t>*</a:t>
                </a:r>
                <a:r>
                  <a:rPr lang="en-US" dirty="0"/>
                  <a:t>, </a:t>
                </a:r>
                <a:r>
                  <a:rPr lang="en-US" dirty="0">
                    <a:cs typeface="Calibri"/>
                  </a:rPr>
                  <a:t>asymmetric energy acceptance at top energy  -2.8/+2.4 %  </a:t>
                </a:r>
                <a:r>
                  <a:rPr lang="en-US" dirty="0" err="1">
                    <a:cs typeface="Calibri"/>
                  </a:rPr>
                  <a:t>beamstrahlung</a:t>
                </a:r>
                <a:r>
                  <a:rPr lang="en-US" dirty="0">
                    <a:cs typeface="Calibri"/>
                  </a:rPr>
                  <a:t> lifetime of about 20 minutes.</a:t>
                </a:r>
                <a:endParaRPr lang="en-US" dirty="0"/>
              </a:p>
              <a:p>
                <a:pPr marL="0" indent="0">
                  <a:spcAft>
                    <a:spcPts val="500"/>
                  </a:spcAft>
                  <a:buNone/>
                </a:pPr>
                <a:endParaRPr lang="en-US" dirty="0">
                  <a:cs typeface="Calibri"/>
                </a:endParaRPr>
              </a:p>
              <a:p>
                <a:pPr>
                  <a:spcAft>
                    <a:spcPts val="500"/>
                  </a:spcAft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716" y="1027115"/>
                <a:ext cx="8982284" cy="4525546"/>
              </a:xfrm>
              <a:blipFill>
                <a:blip r:embed="rId3"/>
                <a:stretch>
                  <a:fillRect l="-424" t="-5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Boscolo, FCCWEEK19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4D48A-5DA5-7441-B132-2F3801AA2683}"/>
              </a:ext>
            </a:extLst>
          </p:cNvPr>
          <p:cNvSpPr/>
          <p:nvPr/>
        </p:nvSpPr>
        <p:spPr>
          <a:xfrm>
            <a:off x="1061128" y="5667736"/>
            <a:ext cx="6754817" cy="64633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The MDI WG </a:t>
            </a:r>
            <a:r>
              <a:rPr lang="it-IT" b="1" dirty="0" err="1">
                <a:solidFill>
                  <a:srgbClr val="FF0000"/>
                </a:solidFill>
              </a:rPr>
              <a:t>has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developed</a:t>
            </a:r>
            <a:r>
              <a:rPr lang="it-IT" b="1" dirty="0">
                <a:solidFill>
                  <a:srgbClr val="FF0000"/>
                </a:solidFill>
              </a:rPr>
              <a:t> a layout </a:t>
            </a:r>
            <a:r>
              <a:rPr lang="it-IT" b="1" dirty="0" err="1">
                <a:solidFill>
                  <a:srgbClr val="FF0000"/>
                </a:solidFill>
              </a:rPr>
              <a:t>that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matches</a:t>
            </a:r>
            <a:r>
              <a:rPr lang="it-IT" b="1" dirty="0">
                <a:solidFill>
                  <a:srgbClr val="FF0000"/>
                </a:solidFill>
              </a:rPr>
              <a:t> the </a:t>
            </a:r>
            <a:r>
              <a:rPr lang="it-IT" b="1" dirty="0" err="1">
                <a:solidFill>
                  <a:srgbClr val="FF0000"/>
                </a:solidFill>
              </a:rPr>
              <a:t>requirements</a:t>
            </a:r>
            <a:r>
              <a:rPr lang="it-IT" b="1" dirty="0">
                <a:solidFill>
                  <a:srgbClr val="FF0000"/>
                </a:solidFill>
              </a:rPr>
              <a:t> both of the machine </a:t>
            </a:r>
            <a:r>
              <a:rPr lang="it-IT" b="1" dirty="0" err="1">
                <a:solidFill>
                  <a:srgbClr val="FF0000"/>
                </a:solidFill>
              </a:rPr>
              <a:t>and</a:t>
            </a:r>
            <a:r>
              <a:rPr lang="it-IT" b="1" dirty="0">
                <a:solidFill>
                  <a:srgbClr val="FF0000"/>
                </a:solidFill>
              </a:rPr>
              <a:t> detector.</a:t>
            </a:r>
          </a:p>
        </p:txBody>
      </p:sp>
    </p:spTree>
    <p:extLst>
      <p:ext uri="{BB962C8B-B14F-4D97-AF65-F5344CB8AC3E}">
        <p14:creationId xmlns:p14="http://schemas.microsoft.com/office/powerpoint/2010/main" val="1270763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6438" y="3138182"/>
            <a:ext cx="6172200" cy="857250"/>
          </a:xfrm>
        </p:spPr>
        <p:txBody>
          <a:bodyPr/>
          <a:lstStyle/>
          <a:p>
            <a:r>
              <a:rPr lang="en-US"/>
              <a:t>Back-up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838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Focus quadrupole SR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039" y="1752600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energy spectrum of the SR from the final focus magnets is much higher than the spectrum from the last bend magnet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2E1B8C71-9A8B-4A8B-92B7-5828D26571B9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40" y="2610151"/>
            <a:ext cx="4584345" cy="32237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384" y="2642865"/>
            <a:ext cx="4225616" cy="31910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1" y="4238400"/>
            <a:ext cx="2603085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Final focus quad radiation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4DD72D-D447-6E40-8F58-61BEB08AE643}"/>
              </a:ext>
            </a:extLst>
          </p:cNvPr>
          <p:cNvSpPr txBox="1"/>
          <p:nvPr/>
        </p:nvSpPr>
        <p:spPr>
          <a:xfrm>
            <a:off x="6252001" y="6262375"/>
            <a:ext cx="121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M. Sullivan</a:t>
            </a:r>
          </a:p>
        </p:txBody>
      </p:sp>
    </p:spTree>
    <p:extLst>
      <p:ext uri="{BB962C8B-B14F-4D97-AF65-F5344CB8AC3E}">
        <p14:creationId xmlns:p14="http://schemas.microsoft.com/office/powerpoint/2010/main" val="1460173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Downstream bend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Distance from IP is 29 m (38 m long)</a:t>
            </a:r>
          </a:p>
          <a:p>
            <a:r>
              <a:rPr lang="en-US" dirty="0"/>
              <a:t>Bend strength is 328 Gauss</a:t>
            </a:r>
          </a:p>
          <a:p>
            <a:pPr lvl="1"/>
            <a:r>
              <a:rPr lang="en-US" dirty="0"/>
              <a:t>Critical energy is higher (668 keV)</a:t>
            </a:r>
          </a:p>
          <a:p>
            <a:pPr lvl="1"/>
            <a:r>
              <a:rPr lang="en-US" dirty="0"/>
              <a:t>Luminosity window?</a:t>
            </a:r>
          </a:p>
          <a:p>
            <a:r>
              <a:rPr lang="en-US" dirty="0"/>
              <a:t>Radiation from the Final Focus magnets</a:t>
            </a:r>
          </a:p>
          <a:p>
            <a:pPr lvl="1"/>
            <a:r>
              <a:rPr lang="en-US" dirty="0"/>
              <a:t>Final Focus Quad radiation is about 2 kW</a:t>
            </a:r>
          </a:p>
          <a:p>
            <a:pPr lvl="1"/>
            <a:r>
              <a:rPr lang="en-US" dirty="0"/>
              <a:t>Quad radiation has high critical energies (~few MeV)</a:t>
            </a:r>
          </a:p>
          <a:p>
            <a:pPr lvl="2"/>
            <a:r>
              <a:rPr lang="en-US" dirty="0"/>
              <a:t>Possible source of neutrons in the detector?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8C71-9A8B-4A8B-92B7-5828D26571B9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F39C71-C9A0-B047-BC1E-F6F8CEA44BC5}"/>
              </a:ext>
            </a:extLst>
          </p:cNvPr>
          <p:cNvSpPr txBox="1"/>
          <p:nvPr/>
        </p:nvSpPr>
        <p:spPr>
          <a:xfrm>
            <a:off x="6252001" y="6262375"/>
            <a:ext cx="121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M. Sullivan</a:t>
            </a:r>
          </a:p>
        </p:txBody>
      </p:sp>
    </p:spTree>
    <p:extLst>
      <p:ext uri="{BB962C8B-B14F-4D97-AF65-F5344CB8AC3E}">
        <p14:creationId xmlns:p14="http://schemas.microsoft.com/office/powerpoint/2010/main" val="3544116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756" y="1641769"/>
            <a:ext cx="6172200" cy="1836526"/>
          </a:xfrm>
        </p:spPr>
        <p:txBody>
          <a:bodyPr>
            <a:normAutofit lnSpcReduction="10000"/>
          </a:bodyPr>
          <a:lstStyle/>
          <a:p>
            <a:r>
              <a:rPr lang="en-US"/>
              <a:t>3 BPMs in the IR:</a:t>
            </a:r>
          </a:p>
          <a:p>
            <a:pPr lvl="1"/>
            <a:r>
              <a:rPr lang="en-US"/>
              <a:t>1 before QC1</a:t>
            </a:r>
          </a:p>
          <a:p>
            <a:pPr lvl="1"/>
            <a:r>
              <a:rPr lang="en-US"/>
              <a:t>1 between first and second section of QC1</a:t>
            </a:r>
          </a:p>
          <a:p>
            <a:pPr lvl="1"/>
            <a:r>
              <a:rPr lang="en-US"/>
              <a:t>1 between QC1 and QC2</a:t>
            </a:r>
          </a:p>
          <a:p>
            <a:r>
              <a:rPr lang="en-US" b="1"/>
              <a:t>Special BMPs </a:t>
            </a:r>
            <a:r>
              <a:rPr lang="en-US"/>
              <a:t>in IR needed due to space constraint: smaller than standard ones (~1 cm long instead of 4-5cm)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287" y="3325540"/>
            <a:ext cx="3232828" cy="2219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476" y="3991326"/>
            <a:ext cx="1533524" cy="200024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67478" y="3723547"/>
            <a:ext cx="14728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/>
              <a:t>BPM-bellows tube</a:t>
            </a:r>
          </a:p>
        </p:txBody>
      </p:sp>
      <p:sp>
        <p:nvSpPr>
          <p:cNvPr id="8" name="Rectangle 7"/>
          <p:cNvSpPr/>
          <p:nvPr/>
        </p:nvSpPr>
        <p:spPr>
          <a:xfrm>
            <a:off x="1485902" y="4288157"/>
            <a:ext cx="2066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57162">
              <a:spcBef>
                <a:spcPct val="20000"/>
              </a:spcBef>
            </a:pPr>
            <a:r>
              <a:rPr lang="en-US" b="1" err="1">
                <a:solidFill>
                  <a:srgbClr val="FF0000"/>
                </a:solidFill>
              </a:rPr>
              <a:t>Superkekb</a:t>
            </a:r>
            <a:r>
              <a:rPr lang="en-US" b="1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rgbClr val="FF0000"/>
                </a:solidFill>
              </a:rPr>
              <a:t>BPMs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2931" y="5363200"/>
            <a:ext cx="491625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transversely fixed to the beam pipe, but longitudinally free to move with temperature variations</a:t>
            </a:r>
            <a:endParaRPr lang="en-US" sz="135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06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499414"/>
            <a:ext cx="81295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Vacuum chamber inside the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cryostat</a:t>
            </a:r>
            <a:endParaRPr lang="en-US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7228" y="1019997"/>
            <a:ext cx="8451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Rough estimation shows for the SCTF MDI vacuum chamber ~100 W/m thermal load due to HOMs and image currents. The task is to develop, produce and test a prototype for the multilayer vacuum chamber inside the cryostat providing tolerable heating of FF magnets. </a:t>
            </a:r>
            <a:endParaRPr lang="ru-RU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7C0C509-6BBD-AF4B-9B37-07C98F43F097}"/>
              </a:ext>
            </a:extLst>
          </p:cNvPr>
          <p:cNvGrpSpPr/>
          <p:nvPr/>
        </p:nvGrpSpPr>
        <p:grpSpPr>
          <a:xfrm>
            <a:off x="572948" y="2328011"/>
            <a:ext cx="8849428" cy="1754326"/>
            <a:chOff x="146756" y="2449265"/>
            <a:chExt cx="8849428" cy="1754326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46756" y="2449683"/>
              <a:ext cx="1620180" cy="1589300"/>
              <a:chOff x="4174904" y="13103523"/>
              <a:chExt cx="4248473" cy="4413863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4174904" y="13103523"/>
                <a:ext cx="4248473" cy="4413863"/>
                <a:chOff x="1301776" y="2248624"/>
                <a:chExt cx="2071920" cy="2055281"/>
              </a:xfrm>
            </p:grpSpPr>
            <p:sp>
              <p:nvSpPr>
                <p:cNvPr id="13" name="Овал 12"/>
                <p:cNvSpPr/>
                <p:nvPr/>
              </p:nvSpPr>
              <p:spPr>
                <a:xfrm>
                  <a:off x="1691680" y="2636912"/>
                  <a:ext cx="1296144" cy="1274440"/>
                </a:xfrm>
                <a:prstGeom prst="ellipse">
                  <a:avLst/>
                </a:prstGeom>
                <a:noFill/>
                <a:ln w="984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4" name="Овал 13"/>
                <p:cNvSpPr/>
                <p:nvPr/>
              </p:nvSpPr>
              <p:spPr>
                <a:xfrm>
                  <a:off x="1619672" y="2554223"/>
                  <a:ext cx="1440160" cy="1439818"/>
                </a:xfrm>
                <a:prstGeom prst="ellipse">
                  <a:avLst/>
                </a:prstGeom>
                <a:noFill/>
                <a:ln w="130175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5" name="Овал 14"/>
                <p:cNvSpPr/>
                <p:nvPr/>
              </p:nvSpPr>
              <p:spPr>
                <a:xfrm>
                  <a:off x="1547664" y="2492896"/>
                  <a:ext cx="1584176" cy="1577345"/>
                </a:xfrm>
                <a:prstGeom prst="ellipse">
                  <a:avLst/>
                </a:prstGeom>
                <a:noFill/>
                <a:ln w="104775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6" name="Овал 15"/>
                <p:cNvSpPr/>
                <p:nvPr/>
              </p:nvSpPr>
              <p:spPr>
                <a:xfrm>
                  <a:off x="1475656" y="2420888"/>
                  <a:ext cx="1728192" cy="1727235"/>
                </a:xfrm>
                <a:prstGeom prst="ellipse">
                  <a:avLst/>
                </a:prstGeom>
                <a:noFill/>
                <a:ln w="133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7" name="Овал 16"/>
                <p:cNvSpPr/>
                <p:nvPr/>
              </p:nvSpPr>
              <p:spPr>
                <a:xfrm>
                  <a:off x="1407840" y="2341750"/>
                  <a:ext cx="1863824" cy="1879635"/>
                </a:xfrm>
                <a:prstGeom prst="ellipse">
                  <a:avLst/>
                </a:prstGeom>
                <a:noFill/>
                <a:ln w="165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8" name="Овал 17"/>
                <p:cNvSpPr/>
                <p:nvPr/>
              </p:nvSpPr>
              <p:spPr>
                <a:xfrm>
                  <a:off x="1301776" y="2248624"/>
                  <a:ext cx="2071920" cy="2055281"/>
                </a:xfrm>
                <a:prstGeom prst="ellipse">
                  <a:avLst/>
                </a:prstGeom>
                <a:noFill/>
                <a:ln w="2540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</p:grpSp>
          <p:sp>
            <p:nvSpPr>
              <p:cNvPr id="7" name="Овал 6"/>
              <p:cNvSpPr/>
              <p:nvPr/>
            </p:nvSpPr>
            <p:spPr>
              <a:xfrm>
                <a:off x="7632297" y="15521062"/>
                <a:ext cx="181378" cy="169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5975103" y="13714051"/>
                <a:ext cx="181378" cy="169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5255023" y="16369822"/>
                <a:ext cx="181378" cy="169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" name="Овал 9"/>
              <p:cNvSpPr/>
              <p:nvPr/>
            </p:nvSpPr>
            <p:spPr>
              <a:xfrm>
                <a:off x="7400324" y="13937400"/>
                <a:ext cx="181377" cy="169875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6900094" y="16897702"/>
                <a:ext cx="181377" cy="169875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4611496" y="14613959"/>
                <a:ext cx="181377" cy="169875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2158490" y="2449265"/>
              <a:ext cx="683769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00CC99"/>
                </a:buClr>
              </a:pPr>
              <a:r>
                <a:rPr lang="en-US" dirty="0"/>
                <a:t>Inner vessel 0.7 mm thick with copper coating</a:t>
              </a:r>
              <a:r>
                <a:rPr lang="ru-RU" dirty="0"/>
                <a:t>, </a:t>
              </a:r>
              <a:r>
                <a:rPr lang="en-GB" dirty="0"/>
                <a:t>T=</a:t>
              </a:r>
              <a:r>
                <a:rPr lang="ru-RU" dirty="0"/>
                <a:t>300</a:t>
              </a:r>
              <a:r>
                <a:rPr lang="en-GB" dirty="0"/>
                <a:t>K</a:t>
              </a:r>
              <a:endParaRPr lang="en-US" dirty="0"/>
            </a:p>
            <a:p>
              <a:pPr>
                <a:buClr>
                  <a:srgbClr val="00CC99"/>
                </a:buClr>
              </a:pPr>
              <a:r>
                <a:rPr lang="en-US" dirty="0"/>
                <a:t>0.7 mm cooling water gap against</a:t>
              </a:r>
              <a:r>
                <a:rPr lang="ru-RU" dirty="0"/>
                <a:t> </a:t>
              </a:r>
              <a:r>
                <a:rPr lang="en-US" dirty="0"/>
                <a:t>HOM &amp; IC</a:t>
              </a:r>
            </a:p>
            <a:p>
              <a:pPr>
                <a:buClr>
                  <a:srgbClr val="00CC99"/>
                </a:buClr>
              </a:pPr>
              <a:r>
                <a:rPr lang="en-US" dirty="0"/>
                <a:t>Vacuum tube 0.7 mm with mirror-like coating</a:t>
              </a:r>
              <a:r>
                <a:rPr lang="ru-RU" dirty="0"/>
                <a:t> </a:t>
              </a:r>
              <a:r>
                <a:rPr lang="en-US" dirty="0"/>
                <a:t>(Cu or</a:t>
              </a:r>
              <a:r>
                <a:rPr lang="ru-RU" dirty="0"/>
                <a:t> </a:t>
              </a:r>
              <a:r>
                <a:rPr lang="en-US" dirty="0"/>
                <a:t>Au),</a:t>
              </a:r>
              <a:r>
                <a:rPr lang="ru-RU" dirty="0"/>
                <a:t> </a:t>
              </a:r>
              <a:r>
                <a:rPr lang="en-GB" dirty="0"/>
                <a:t>T=300K</a:t>
              </a:r>
              <a:endParaRPr lang="en-US" dirty="0"/>
            </a:p>
            <a:p>
              <a:pPr>
                <a:buClr>
                  <a:srgbClr val="00CC99"/>
                </a:buClr>
              </a:pPr>
              <a:r>
                <a:rPr lang="en-US" dirty="0"/>
                <a:t>0.9 mm vacuum gap</a:t>
              </a:r>
            </a:p>
            <a:p>
              <a:pPr>
                <a:buClr>
                  <a:srgbClr val="00CC99"/>
                </a:buClr>
              </a:pPr>
              <a:r>
                <a:rPr lang="en-US" dirty="0"/>
                <a:t>Outer 1 mm vessel coated by Cu, T=4.2K</a:t>
              </a:r>
            </a:p>
            <a:p>
              <a:pPr>
                <a:buClr>
                  <a:srgbClr val="00CC99"/>
                </a:buClr>
              </a:pPr>
              <a:r>
                <a:rPr lang="en-US" dirty="0"/>
                <a:t>Superconducting coil on a mandrel</a:t>
              </a:r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2038593" y="2585185"/>
              <a:ext cx="131782" cy="1479191"/>
              <a:chOff x="1122960" y="5225835"/>
              <a:chExt cx="175709" cy="1972255"/>
            </a:xfrm>
          </p:grpSpPr>
          <p:sp>
            <p:nvSpPr>
              <p:cNvPr id="24" name="Прямоугольник 23"/>
              <p:cNvSpPr/>
              <p:nvPr/>
            </p:nvSpPr>
            <p:spPr>
              <a:xfrm>
                <a:off x="1133705" y="5225835"/>
                <a:ext cx="154218" cy="13212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1138806" y="5563127"/>
                <a:ext cx="144016" cy="14744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1124522" y="5915742"/>
                <a:ext cx="172584" cy="16745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138806" y="6288363"/>
                <a:ext cx="144016" cy="1430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122960" y="6636596"/>
                <a:ext cx="175709" cy="182598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126705" y="7024363"/>
                <a:ext cx="168218" cy="17372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DE607F3-AABA-3147-8EE4-FF74EEE21D68}"/>
              </a:ext>
            </a:extLst>
          </p:cNvPr>
          <p:cNvSpPr txBox="1"/>
          <p:nvPr/>
        </p:nvSpPr>
        <p:spPr>
          <a:xfrm>
            <a:off x="8129588" y="300509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/>
              <a:t>BINP</a:t>
            </a:r>
          </a:p>
        </p:txBody>
      </p:sp>
      <p:pic>
        <p:nvPicPr>
          <p:cNvPr id="33" name="Рисунок 4">
            <a:extLst>
              <a:ext uri="{FF2B5EF4-FFF2-40B4-BE49-F238E27FC236}">
                <a16:creationId xmlns:a16="http://schemas.microsoft.com/office/drawing/2014/main" id="{8D0919F0-C07A-0045-A412-B1C49867B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0" t="5548" r="24013" b="14439"/>
          <a:stretch/>
        </p:blipFill>
        <p:spPr>
          <a:xfrm>
            <a:off x="4352568" y="4273887"/>
            <a:ext cx="3301922" cy="2584113"/>
          </a:xfrm>
          <a:prstGeom prst="rect">
            <a:avLst/>
          </a:prstGeom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F4187AF6-2F4C-5843-A0AD-7E45DCB20BCC}"/>
              </a:ext>
            </a:extLst>
          </p:cNvPr>
          <p:cNvSpPr txBox="1">
            <a:spLocks/>
          </p:cNvSpPr>
          <p:nvPr/>
        </p:nvSpPr>
        <p:spPr>
          <a:xfrm>
            <a:off x="-314144" y="5715000"/>
            <a:ext cx="6074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342892" rtl="0" eaLnBrk="1" latinLnBrk="0" hangingPunct="1">
              <a:spcBef>
                <a:spcPct val="0"/>
              </a:spcBef>
              <a:buNone/>
              <a:defRPr sz="27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+mn-lt"/>
              </a:rPr>
              <a:t>Remote flange prototype</a:t>
            </a:r>
            <a:endParaRPr lang="ru-RU" sz="2400" dirty="0">
              <a:latin typeface="+mn-lt"/>
            </a:endParaRPr>
          </a:p>
        </p:txBody>
      </p:sp>
      <p:cxnSp>
        <p:nvCxnSpPr>
          <p:cNvPr id="35" name="Прямая со стрелкой 3">
            <a:extLst>
              <a:ext uri="{FF2B5EF4-FFF2-40B4-BE49-F238E27FC236}">
                <a16:creationId xmlns:a16="http://schemas.microsoft.com/office/drawing/2014/main" id="{E76B6B44-4904-FE4B-BD66-3F9A55AFD72B}"/>
              </a:ext>
            </a:extLst>
          </p:cNvPr>
          <p:cNvCxnSpPr>
            <a:cxnSpLocks/>
          </p:cNvCxnSpPr>
          <p:nvPr/>
        </p:nvCxnSpPr>
        <p:spPr>
          <a:xfrm>
            <a:off x="7010396" y="4456153"/>
            <a:ext cx="0" cy="169278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5">
            <a:extLst>
              <a:ext uri="{FF2B5EF4-FFF2-40B4-BE49-F238E27FC236}">
                <a16:creationId xmlns:a16="http://schemas.microsoft.com/office/drawing/2014/main" id="{ACE0CD00-0EF5-D04A-91A7-B9D9D4CBBD54}"/>
              </a:ext>
            </a:extLst>
          </p:cNvPr>
          <p:cNvSpPr/>
          <p:nvPr/>
        </p:nvSpPr>
        <p:spPr>
          <a:xfrm>
            <a:off x="6733622" y="4117599"/>
            <a:ext cx="1518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P=100…200 bar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05052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2CC204-4622-FC4E-94FF-A484BECD95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490" y="1043151"/>
            <a:ext cx="8111020" cy="4525963"/>
          </a:xfr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B1DC2A-AB37-0A4F-B927-B2CF6A71D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51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t="11199" r="26375" b="3737"/>
          <a:stretch/>
        </p:blipFill>
        <p:spPr>
          <a:xfrm>
            <a:off x="82209" y="2741081"/>
            <a:ext cx="5331118" cy="345311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18516" r="4326" b="47405"/>
          <a:stretch/>
        </p:blipFill>
        <p:spPr>
          <a:xfrm>
            <a:off x="113386" y="764366"/>
            <a:ext cx="8919765" cy="1709622"/>
          </a:xfrm>
          <a:prstGeom prst="rect">
            <a:avLst/>
          </a:prstGeom>
        </p:spPr>
      </p:pic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5998" y="30346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480245" cy="605008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4" y="41253"/>
            <a:ext cx="563755" cy="56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03200" y="0"/>
            <a:ext cx="8940800" cy="45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3D</a:t>
            </a:r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conceptual design Interaction Region.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1172413" y="4338354"/>
            <a:ext cx="965064" cy="437900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65384" y="4197104"/>
            <a:ext cx="1452652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Correct. sol.(4)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234787" y="3866673"/>
            <a:ext cx="38535" cy="675373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51014" y="3656178"/>
            <a:ext cx="757063" cy="615641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901854" y="4563981"/>
            <a:ext cx="810666" cy="579150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6059640" y="2141593"/>
            <a:ext cx="1388506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Screening sol.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561691" y="4753139"/>
            <a:ext cx="1041170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Anti-sol.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2399194" y="3443506"/>
            <a:ext cx="552431" cy="885224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3873496" y="4114074"/>
            <a:ext cx="364024" cy="424016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2788408" y="3536315"/>
            <a:ext cx="1312200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400" b="1" dirty="0">
                <a:solidFill>
                  <a:srgbClr val="3366FF"/>
                </a:solidFill>
              </a:rPr>
              <a:t>HOM Absorber</a:t>
            </a:r>
            <a:r>
              <a:rPr lang="en-US" sz="1600" b="1" dirty="0">
                <a:solidFill>
                  <a:srgbClr val="3366FF"/>
                </a:solidFill>
              </a:rPr>
              <a:t>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V="1">
            <a:off x="2729345" y="4769224"/>
            <a:ext cx="295374" cy="413365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4100608" y="3954904"/>
            <a:ext cx="955722" cy="29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400" b="1" dirty="0" err="1">
                <a:solidFill>
                  <a:srgbClr val="3366FF"/>
                </a:solidFill>
              </a:rPr>
              <a:t>LumiCal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48" name="Rectangle 2"/>
          <p:cNvSpPr>
            <a:spLocks noChangeArrowheads="1"/>
          </p:cNvSpPr>
          <p:nvPr/>
        </p:nvSpPr>
        <p:spPr bwMode="auto">
          <a:xfrm>
            <a:off x="1582020" y="3129466"/>
            <a:ext cx="1836204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Remote flange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824599" y="5128255"/>
            <a:ext cx="1395566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Two bellows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46" name="Rectangle 2"/>
          <p:cNvSpPr>
            <a:spLocks noChangeArrowheads="1"/>
          </p:cNvSpPr>
          <p:nvPr/>
        </p:nvSpPr>
        <p:spPr bwMode="auto">
          <a:xfrm>
            <a:off x="2344447" y="5146389"/>
            <a:ext cx="582835" cy="29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400" b="1" dirty="0">
                <a:solidFill>
                  <a:srgbClr val="3366FF"/>
                </a:solidFill>
              </a:rPr>
              <a:t>BPM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flipV="1">
            <a:off x="6478696" y="1497764"/>
            <a:ext cx="149930" cy="650165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flipV="1">
            <a:off x="5762745" y="1417571"/>
            <a:ext cx="353313" cy="732027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5365852" y="2147929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QC1.1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79" name="Прямая со стрелкой 78"/>
          <p:cNvCxnSpPr/>
          <p:nvPr/>
        </p:nvCxnSpPr>
        <p:spPr>
          <a:xfrm flipV="1">
            <a:off x="4578469" y="1480550"/>
            <a:ext cx="245720" cy="669048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flipV="1">
            <a:off x="3567033" y="1477663"/>
            <a:ext cx="288944" cy="661574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2"/>
          <p:cNvSpPr>
            <a:spLocks noChangeArrowheads="1"/>
          </p:cNvSpPr>
          <p:nvPr/>
        </p:nvSpPr>
        <p:spPr bwMode="auto">
          <a:xfrm>
            <a:off x="4233943" y="2132886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QC1.2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83" name="Rectangle 2"/>
          <p:cNvSpPr>
            <a:spLocks noChangeArrowheads="1"/>
          </p:cNvSpPr>
          <p:nvPr/>
        </p:nvSpPr>
        <p:spPr bwMode="auto">
          <a:xfrm>
            <a:off x="3296575" y="2138952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QC1.3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84" name="Rectangle 2"/>
          <p:cNvSpPr>
            <a:spLocks noChangeArrowheads="1"/>
          </p:cNvSpPr>
          <p:nvPr/>
        </p:nvSpPr>
        <p:spPr bwMode="auto">
          <a:xfrm>
            <a:off x="2216108" y="2150600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QC2.1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85" name="Rectangle 2"/>
          <p:cNvSpPr>
            <a:spLocks noChangeArrowheads="1"/>
          </p:cNvSpPr>
          <p:nvPr/>
        </p:nvSpPr>
        <p:spPr bwMode="auto">
          <a:xfrm>
            <a:off x="839793" y="2157089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QC2.2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88" name="Прямая со стрелкой 87"/>
          <p:cNvCxnSpPr/>
          <p:nvPr/>
        </p:nvCxnSpPr>
        <p:spPr>
          <a:xfrm flipV="1">
            <a:off x="1255808" y="1484806"/>
            <a:ext cx="330020" cy="700807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flipV="1">
            <a:off x="2584443" y="1480549"/>
            <a:ext cx="300762" cy="721528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2"/>
          <p:cNvSpPr>
            <a:spLocks noChangeArrowheads="1"/>
          </p:cNvSpPr>
          <p:nvPr/>
        </p:nvSpPr>
        <p:spPr bwMode="auto">
          <a:xfrm>
            <a:off x="897832" y="2718517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QC1.1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5651447" y="2660368"/>
            <a:ext cx="2932114" cy="31950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rgbClr val="FF0000"/>
                </a:solidFill>
              </a:rPr>
              <a:t>Cryostat “walls” thickness.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48733" y="4054328"/>
            <a:ext cx="186456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939401" y="3255353"/>
            <a:ext cx="1864568" cy="159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933939" y="3713741"/>
            <a:ext cx="188979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80795" y="4125253"/>
            <a:ext cx="13640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Inner wall 6 mm</a:t>
            </a:r>
            <a:endParaRPr lang="ru-RU" sz="1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014243" y="2955495"/>
            <a:ext cx="16971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Outer SS wall 10 mm</a:t>
            </a:r>
            <a:endParaRPr lang="ru-RU" sz="1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145172" y="3747633"/>
            <a:ext cx="1305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10 mm vacuum</a:t>
            </a:r>
            <a:endParaRPr lang="ru-RU" sz="14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081803" y="3392902"/>
            <a:ext cx="1408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10 mm </a:t>
            </a:r>
            <a:r>
              <a:rPr lang="en-US" sz="1400" dirty="0" err="1"/>
              <a:t>vacuumn</a:t>
            </a:r>
            <a:endParaRPr lang="ru-RU" sz="14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7986320" y="3529229"/>
            <a:ext cx="10851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Thermal shield 3 mm</a:t>
            </a:r>
            <a:endParaRPr lang="ru-RU" sz="14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009477" y="4342438"/>
            <a:ext cx="19114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In total: ~40…45 mm</a:t>
            </a:r>
            <a:endParaRPr lang="ru-RU" sz="1600" dirty="0">
              <a:solidFill>
                <a:srgbClr val="FF0000"/>
              </a:solidFill>
            </a:endParaRPr>
          </a:p>
        </p:txBody>
      </p:sp>
      <p:cxnSp>
        <p:nvCxnSpPr>
          <p:cNvPr id="55" name="Прямая со стрелкой 54"/>
          <p:cNvCxnSpPr/>
          <p:nvPr/>
        </p:nvCxnSpPr>
        <p:spPr>
          <a:xfrm flipV="1">
            <a:off x="3355317" y="5394118"/>
            <a:ext cx="776076" cy="441077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2"/>
          <p:cNvSpPr>
            <a:spLocks noChangeArrowheads="1"/>
          </p:cNvSpPr>
          <p:nvPr/>
        </p:nvSpPr>
        <p:spPr bwMode="auto">
          <a:xfrm>
            <a:off x="2247118" y="5783475"/>
            <a:ext cx="1846302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Connection Be-Cu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56" name="Rectangle 2"/>
          <p:cNvSpPr>
            <a:spLocks noChangeArrowheads="1"/>
          </p:cNvSpPr>
          <p:nvPr/>
        </p:nvSpPr>
        <p:spPr bwMode="auto">
          <a:xfrm>
            <a:off x="4282291" y="4799001"/>
            <a:ext cx="764307" cy="29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400" dirty="0">
                <a:solidFill>
                  <a:srgbClr val="0070C0"/>
                </a:solidFill>
              </a:rPr>
              <a:t>Cooling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57" name="Прямая со стрелкой 56"/>
          <p:cNvCxnSpPr/>
          <p:nvPr/>
        </p:nvCxnSpPr>
        <p:spPr>
          <a:xfrm flipH="1">
            <a:off x="4000727" y="4987417"/>
            <a:ext cx="299179" cy="303693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390" y="5239638"/>
            <a:ext cx="1872208" cy="113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7319054" y="4844274"/>
            <a:ext cx="924616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Anti sol.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65" name="Прямая со стрелкой 64"/>
          <p:cNvCxnSpPr/>
          <p:nvPr/>
        </p:nvCxnSpPr>
        <p:spPr>
          <a:xfrm flipH="1">
            <a:off x="7163961" y="5066864"/>
            <a:ext cx="216351" cy="278928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2"/>
          <p:cNvSpPr>
            <a:spLocks noChangeArrowheads="1"/>
          </p:cNvSpPr>
          <p:nvPr/>
        </p:nvSpPr>
        <p:spPr bwMode="auto">
          <a:xfrm>
            <a:off x="6375137" y="6416047"/>
            <a:ext cx="1595720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 err="1">
                <a:solidFill>
                  <a:srgbClr val="3366FF"/>
                </a:solidFill>
              </a:rPr>
              <a:t>Compens</a:t>
            </a:r>
            <a:r>
              <a:rPr lang="en-US" sz="1600" b="1" dirty="0">
                <a:solidFill>
                  <a:srgbClr val="3366FF"/>
                </a:solidFill>
              </a:rPr>
              <a:t>. </a:t>
            </a:r>
            <a:r>
              <a:rPr lang="en-US" sz="1600" b="1" dirty="0" err="1">
                <a:solidFill>
                  <a:srgbClr val="3366FF"/>
                </a:solidFill>
              </a:rPr>
              <a:t>colls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67" name="Прямая со стрелкой 66"/>
          <p:cNvCxnSpPr/>
          <p:nvPr/>
        </p:nvCxnSpPr>
        <p:spPr>
          <a:xfrm flipV="1">
            <a:off x="7189962" y="6131934"/>
            <a:ext cx="258184" cy="369205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H="1" flipV="1">
            <a:off x="6924635" y="6102143"/>
            <a:ext cx="265327" cy="398996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/>
              <a:t>M. Boscolo, FCCWEEK19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5814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74" y="871084"/>
            <a:ext cx="6172200" cy="642938"/>
          </a:xfrm>
        </p:spPr>
        <p:txBody>
          <a:bodyPr/>
          <a:lstStyle/>
          <a:p>
            <a:pPr algn="ctr"/>
            <a:r>
              <a:rPr lang="en-GB" sz="240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QC1 : CCT approach</a:t>
            </a:r>
          </a:p>
        </p:txBody>
      </p:sp>
      <p:pic>
        <p:nvPicPr>
          <p:cNvPr id="250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375694"/>
            <a:ext cx="5486400" cy="32512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B1AB5B-E0D5-264A-84C4-B6434F2CA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37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>
                <a:solidFill>
                  <a:srgbClr val="000000"/>
                </a:solidFill>
              </a:rPr>
              <a:t>M. Boscolo, FCCWEEK19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15593" y="1343779"/>
            <a:ext cx="3790245" cy="2888366"/>
            <a:chOff x="1038726" y="1417638"/>
            <a:chExt cx="6958443" cy="5334000"/>
          </a:xfrm>
        </p:grpSpPr>
        <p:pic>
          <p:nvPicPr>
            <p:cNvPr id="8" name="Content Placeholder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1417638"/>
              <a:ext cx="6930369" cy="5334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4" r="18284" b="8952"/>
            <a:stretch/>
          </p:blipFill>
          <p:spPr>
            <a:xfrm rot="16200000">
              <a:off x="1054457" y="1660670"/>
              <a:ext cx="2233998" cy="2265459"/>
            </a:xfrm>
            <a:prstGeom prst="rect">
              <a:avLst/>
            </a:prstGeom>
          </p:spPr>
        </p:pic>
      </p:grpSp>
      <p:sp>
        <p:nvSpPr>
          <p:cNvPr id="249" name="Rectangle 248"/>
          <p:cNvSpPr/>
          <p:nvPr/>
        </p:nvSpPr>
        <p:spPr>
          <a:xfrm>
            <a:off x="4950116" y="1474762"/>
            <a:ext cx="3974907" cy="2793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b="1">
                <a:solidFill>
                  <a:prstClr val="black"/>
                </a:solidFill>
              </a:rPr>
              <a:t>Quadrupole with embedded local edges correction and crosstalk correction</a:t>
            </a:r>
          </a:p>
          <a:p>
            <a:r>
              <a:rPr lang="en-GB" sz="1350">
                <a:solidFill>
                  <a:srgbClr val="008000"/>
                </a:solidFill>
              </a:rPr>
              <a:t>Pros:</a:t>
            </a:r>
          </a:p>
          <a:p>
            <a:pPr marL="214308" indent="-214308">
              <a:buFont typeface="Arial" charset="0"/>
              <a:buChar char="•"/>
            </a:pPr>
            <a:r>
              <a:rPr lang="en-GB" sz="1350">
                <a:solidFill>
                  <a:srgbClr val="008000"/>
                </a:solidFill>
              </a:rPr>
              <a:t>Excellent field quality (&lt;0.1 unit for all multipoles) at all field strengths (no saturation problems)</a:t>
            </a:r>
          </a:p>
          <a:p>
            <a:pPr marL="214308" indent="-214308">
              <a:buFont typeface="Arial" charset="0"/>
              <a:buChar char="•"/>
            </a:pPr>
            <a:r>
              <a:rPr lang="en-GB" sz="1350">
                <a:solidFill>
                  <a:srgbClr val="008000"/>
                </a:solidFill>
              </a:rPr>
              <a:t>The design can have embedded correctors (x and y dipole correctors, skew quadrupole correctors, etc.)</a:t>
            </a:r>
          </a:p>
          <a:p>
            <a:pPr marL="214308" indent="-214308">
              <a:buFont typeface="Arial" charset="0"/>
              <a:buChar char="•"/>
            </a:pPr>
            <a:r>
              <a:rPr lang="en-GB" sz="1350">
                <a:solidFill>
                  <a:srgbClr val="008000"/>
                </a:solidFill>
              </a:rPr>
              <a:t>Strengths up to 150T/m possible</a:t>
            </a:r>
          </a:p>
          <a:p>
            <a:pPr marL="214308" indent="-214308">
              <a:buFont typeface="Arial" charset="0"/>
              <a:buChar char="•"/>
            </a:pPr>
            <a:r>
              <a:rPr lang="en-GB" sz="1350">
                <a:solidFill>
                  <a:srgbClr val="008000"/>
                </a:solidFill>
              </a:rPr>
              <a:t>Potentially cheaper than traditional designs</a:t>
            </a:r>
          </a:p>
          <a:p>
            <a:r>
              <a:rPr lang="en-GB" sz="1350">
                <a:solidFill>
                  <a:srgbClr val="FF0000"/>
                </a:solidFill>
              </a:rPr>
              <a:t>Cons: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350">
                <a:solidFill>
                  <a:srgbClr val="FF0000"/>
                </a:solidFill>
              </a:rPr>
              <a:t>Needs prototyping</a:t>
            </a:r>
          </a:p>
          <a:p>
            <a:pPr marL="214308" indent="-214308">
              <a:buFont typeface="Arial" charset="0"/>
              <a:buChar char="•"/>
            </a:pPr>
            <a:endParaRPr lang="en-GB" sz="1350">
              <a:solidFill>
                <a:srgbClr val="008000"/>
              </a:solidFill>
            </a:endParaRPr>
          </a:p>
        </p:txBody>
      </p:sp>
      <p:cxnSp>
        <p:nvCxnSpPr>
          <p:cNvPr id="251" name="Straight Arrow Connector 250"/>
          <p:cNvCxnSpPr/>
          <p:nvPr/>
        </p:nvCxnSpPr>
        <p:spPr>
          <a:xfrm flipH="1">
            <a:off x="3562126" y="4801150"/>
            <a:ext cx="655796" cy="2764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TextBox 251"/>
          <p:cNvSpPr txBox="1"/>
          <p:nvPr/>
        </p:nvSpPr>
        <p:spPr>
          <a:xfrm>
            <a:off x="4217921" y="4636355"/>
            <a:ext cx="335348" cy="32611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defTabSz="514337"/>
            <a:r>
              <a:rPr lang="en-GB" sz="1519">
                <a:solidFill>
                  <a:prstClr val="black"/>
                </a:solidFill>
              </a:rPr>
              <a:t>IP</a:t>
            </a:r>
          </a:p>
        </p:txBody>
      </p:sp>
      <p:cxnSp>
        <p:nvCxnSpPr>
          <p:cNvPr id="254" name="Straight Arrow Connector 253"/>
          <p:cNvCxnSpPr>
            <a:stCxn id="255" idx="0"/>
          </p:cNvCxnSpPr>
          <p:nvPr/>
        </p:nvCxnSpPr>
        <p:spPr>
          <a:xfrm flipH="1" flipV="1">
            <a:off x="5365046" y="5068467"/>
            <a:ext cx="604883" cy="3635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Rectangle 254"/>
          <p:cNvSpPr/>
          <p:nvPr/>
        </p:nvSpPr>
        <p:spPr>
          <a:xfrm>
            <a:off x="5458792" y="5432066"/>
            <a:ext cx="1022270" cy="297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576" tIns="19289" rIns="38576" bIns="192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37"/>
            <a:r>
              <a:rPr lang="en-GB" sz="1181">
                <a:solidFill>
                  <a:prstClr val="black"/>
                </a:solidFill>
              </a:rPr>
              <a:t>A2 corrector</a:t>
            </a:r>
          </a:p>
        </p:txBody>
      </p:sp>
      <p:cxnSp>
        <p:nvCxnSpPr>
          <p:cNvPr id="257" name="Straight Arrow Connector 256"/>
          <p:cNvCxnSpPr>
            <a:stCxn id="258" idx="0"/>
          </p:cNvCxnSpPr>
          <p:nvPr/>
        </p:nvCxnSpPr>
        <p:spPr>
          <a:xfrm flipH="1" flipV="1">
            <a:off x="6169758" y="4801150"/>
            <a:ext cx="558836" cy="3737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Rectangle 257"/>
          <p:cNvSpPr/>
          <p:nvPr/>
        </p:nvSpPr>
        <p:spPr>
          <a:xfrm>
            <a:off x="6217459" y="5174892"/>
            <a:ext cx="1022270" cy="297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576" tIns="19289" rIns="38576" bIns="192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37"/>
            <a:r>
              <a:rPr lang="en-GB" sz="1181">
                <a:solidFill>
                  <a:prstClr val="black"/>
                </a:solidFill>
              </a:rPr>
              <a:t>A1 corrector</a:t>
            </a:r>
          </a:p>
        </p:txBody>
      </p:sp>
      <p:grpSp>
        <p:nvGrpSpPr>
          <p:cNvPr id="259" name="Group 258"/>
          <p:cNvGrpSpPr/>
          <p:nvPr/>
        </p:nvGrpSpPr>
        <p:grpSpPr>
          <a:xfrm>
            <a:off x="6905401" y="4576123"/>
            <a:ext cx="1080134" cy="651878"/>
            <a:chOff x="6903720" y="4922520"/>
            <a:chExt cx="2560318" cy="1545193"/>
          </a:xfrm>
        </p:grpSpPr>
        <p:cxnSp>
          <p:nvCxnSpPr>
            <p:cNvPr id="260" name="Straight Arrow Connector 259"/>
            <p:cNvCxnSpPr/>
            <p:nvPr/>
          </p:nvCxnSpPr>
          <p:spPr>
            <a:xfrm flipH="1" flipV="1">
              <a:off x="6903720" y="4922520"/>
              <a:ext cx="1348739" cy="84018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1" name="Rectangle 260"/>
            <p:cNvSpPr/>
            <p:nvPr/>
          </p:nvSpPr>
          <p:spPr>
            <a:xfrm>
              <a:off x="7040879" y="5762704"/>
              <a:ext cx="2423159" cy="7050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8576" tIns="19289" rIns="38576" bIns="1928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514337"/>
              <a:r>
                <a:rPr lang="en-GB" sz="1181">
                  <a:solidFill>
                    <a:prstClr val="black"/>
                  </a:solidFill>
                </a:rPr>
                <a:t>B1 corrector</a:t>
              </a:r>
            </a:p>
          </p:txBody>
        </p:sp>
      </p:grpSp>
      <p:sp>
        <p:nvSpPr>
          <p:cNvPr id="262" name="TextBox 261"/>
          <p:cNvSpPr txBox="1"/>
          <p:nvPr/>
        </p:nvSpPr>
        <p:spPr>
          <a:xfrm>
            <a:off x="6796101" y="5580782"/>
            <a:ext cx="1298734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37"/>
            <a:r>
              <a:rPr lang="en-GB" sz="760">
                <a:solidFill>
                  <a:prstClr val="black"/>
                </a:solidFill>
              </a:rPr>
              <a:t>0.5mm wire, critical current @3T is 300A, physical length ~20cm</a:t>
            </a:r>
          </a:p>
        </p:txBody>
      </p:sp>
      <p:sp>
        <p:nvSpPr>
          <p:cNvPr id="263" name="TextBox 262"/>
          <p:cNvSpPr txBox="1"/>
          <p:nvPr/>
        </p:nvSpPr>
        <p:spPr>
          <a:xfrm rot="20266199">
            <a:off x="6937234" y="4349321"/>
            <a:ext cx="1074333" cy="2092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14337"/>
            <a:r>
              <a:rPr lang="en-GB" sz="760">
                <a:solidFill>
                  <a:prstClr val="black"/>
                </a:solidFill>
              </a:rPr>
              <a:t>Distance from IP (mm)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094836" y="1044325"/>
            <a:ext cx="9380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sz="1050">
                <a:solidFill>
                  <a:prstClr val="black"/>
                </a:solidFill>
              </a:rPr>
              <a:t>M. </a:t>
            </a:r>
            <a:r>
              <a:rPr lang="en-US" sz="1050" err="1">
                <a:solidFill>
                  <a:prstClr val="black"/>
                </a:solidFill>
              </a:rPr>
              <a:t>Koratzinos</a:t>
            </a:r>
            <a:endParaRPr lang="en-US" sz="105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851" y="4299125"/>
            <a:ext cx="221946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en-GB" sz="1050">
                <a:solidFill>
                  <a:prstClr val="black"/>
                </a:solidFill>
              </a:rPr>
              <a:t>Inner bore: 40mm (diameter)</a:t>
            </a:r>
          </a:p>
          <a:p>
            <a:pPr defTabSz="685783"/>
            <a:r>
              <a:rPr lang="en-GB" sz="1050">
                <a:solidFill>
                  <a:prstClr val="black"/>
                </a:solidFill>
              </a:rPr>
              <a:t>Fits outside the warm water-cooled beam pipe of inner diameter 30mm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t="22821"/>
          <a:stretch/>
        </p:blipFill>
        <p:spPr>
          <a:xfrm>
            <a:off x="196229" y="4853123"/>
            <a:ext cx="2253926" cy="108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8900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EBEC37-8426-024D-A18E-8A63C03D0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FDBBE7-A630-DC42-A8B7-9648E28C1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878" y="857250"/>
            <a:ext cx="4950247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12F1BC-674B-F446-9E2E-6E2824D552CE}"/>
              </a:ext>
            </a:extLst>
          </p:cNvPr>
          <p:cNvSpPr txBox="1"/>
          <p:nvPr/>
        </p:nvSpPr>
        <p:spPr>
          <a:xfrm>
            <a:off x="7315202" y="5599846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[CDR]</a:t>
            </a:r>
          </a:p>
        </p:txBody>
      </p:sp>
    </p:spTree>
    <p:extLst>
      <p:ext uri="{BB962C8B-B14F-4D97-AF65-F5344CB8AC3E}">
        <p14:creationId xmlns:p14="http://schemas.microsoft.com/office/powerpoint/2010/main" val="26729561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M. Boscolo, FCCWEEK19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882653"/>
            <a:ext cx="6705600" cy="4997618"/>
          </a:xfrm>
          <a:prstGeom prst="rect">
            <a:avLst/>
          </a:prstGeom>
        </p:spPr>
      </p:pic>
      <p:sp>
        <p:nvSpPr>
          <p:cNvPr id="24" name="角丸四角形吹き出し 23"/>
          <p:cNvSpPr/>
          <p:nvPr/>
        </p:nvSpPr>
        <p:spPr>
          <a:xfrm>
            <a:off x="5943599" y="882653"/>
            <a:ext cx="1981200" cy="571500"/>
          </a:xfrm>
          <a:prstGeom prst="wedgeRoundRectCallout">
            <a:avLst>
              <a:gd name="adj1" fmla="val -65063"/>
              <a:gd name="adj2" fmla="val 55250"/>
              <a:gd name="adj3" fmla="val 16667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350">
                <a:solidFill>
                  <a:prstClr val="black"/>
                </a:solidFill>
              </a:rPr>
              <a:t>Presented by R. Deng (SINAP)@GM2017@IHEP</a:t>
            </a:r>
            <a:endParaRPr kumimoji="1" lang="ja-JP" altLang="en-US" sz="1350">
              <a:solidFill>
                <a:prstClr val="black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845399" y="4903660"/>
            <a:ext cx="5824342" cy="228600"/>
          </a:xfrm>
          <a:prstGeom prst="roundRect">
            <a:avLst/>
          </a:prstGeom>
          <a:noFill/>
          <a:ln w="38100" cap="flat" cmpd="dbl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52870" y="1561508"/>
            <a:ext cx="25378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rgbClr val="009193"/>
                </a:solidFill>
              </a:rPr>
              <a:t>M. </a:t>
            </a:r>
            <a:r>
              <a:rPr lang="en-US" sz="1200" err="1">
                <a:solidFill>
                  <a:srgbClr val="009193"/>
                </a:solidFill>
              </a:rPr>
              <a:t>Masuzawa</a:t>
            </a:r>
            <a:r>
              <a:rPr lang="en-US" sz="1200">
                <a:solidFill>
                  <a:srgbClr val="009193"/>
                </a:solidFill>
              </a:rPr>
              <a:t> , “</a:t>
            </a:r>
            <a:r>
              <a:rPr lang="en-US" sz="1200" err="1">
                <a:solidFill>
                  <a:srgbClr val="009193"/>
                </a:solidFill>
              </a:rPr>
              <a:t>Superkekb</a:t>
            </a:r>
            <a:r>
              <a:rPr lang="en-US" sz="1200">
                <a:solidFill>
                  <a:srgbClr val="009193"/>
                </a:solidFill>
              </a:rPr>
              <a:t> vibration measurement and collision feedback”</a:t>
            </a:r>
          </a:p>
          <a:p>
            <a:r>
              <a:rPr lang="en-US" sz="1200">
                <a:solidFill>
                  <a:srgbClr val="009193"/>
                </a:solidFill>
              </a:rPr>
              <a:t>2</a:t>
            </a:r>
            <a:r>
              <a:rPr lang="en-US" sz="1200" baseline="30000">
                <a:solidFill>
                  <a:srgbClr val="009193"/>
                </a:solidFill>
              </a:rPr>
              <a:t>nd</a:t>
            </a:r>
            <a:r>
              <a:rPr lang="en-US" sz="1200">
                <a:solidFill>
                  <a:srgbClr val="009193"/>
                </a:solidFill>
              </a:rPr>
              <a:t> MDI workshop 2018</a:t>
            </a:r>
          </a:p>
        </p:txBody>
      </p:sp>
      <p:sp>
        <p:nvSpPr>
          <p:cNvPr id="8" name="角丸四角形 24"/>
          <p:cNvSpPr/>
          <p:nvPr/>
        </p:nvSpPr>
        <p:spPr>
          <a:xfrm>
            <a:off x="845399" y="2894752"/>
            <a:ext cx="5824342" cy="211825"/>
          </a:xfrm>
          <a:prstGeom prst="roundRect">
            <a:avLst/>
          </a:prstGeom>
          <a:noFill/>
          <a:ln w="38100" cap="flat" cmpd="dbl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9" name="角丸四角形 24"/>
          <p:cNvSpPr/>
          <p:nvPr/>
        </p:nvSpPr>
        <p:spPr>
          <a:xfrm>
            <a:off x="845399" y="2382880"/>
            <a:ext cx="5824342" cy="190704"/>
          </a:xfrm>
          <a:prstGeom prst="roundRect">
            <a:avLst/>
          </a:prstGeom>
          <a:noFill/>
          <a:ln w="38100" cap="flat" cmpd="dbl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07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207" y="6118"/>
            <a:ext cx="8229600" cy="857250"/>
          </a:xfrm>
        </p:spPr>
        <p:txBody>
          <a:bodyPr>
            <a:normAutofit/>
          </a:bodyPr>
          <a:lstStyle/>
          <a:p>
            <a:r>
              <a:rPr lang="en-US" sz="2800" dirty="0"/>
              <a:t>Interaction Region Layout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0FDD13-1738-1045-B8F1-78030793AF21}"/>
              </a:ext>
            </a:extLst>
          </p:cNvPr>
          <p:cNvSpPr txBox="1"/>
          <p:nvPr/>
        </p:nvSpPr>
        <p:spPr>
          <a:xfrm>
            <a:off x="1109633" y="4891518"/>
            <a:ext cx="1063112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457154">
              <a:defRPr/>
            </a:pPr>
            <a:r>
              <a:rPr lang="it-IT" sz="1050" b="1">
                <a:solidFill>
                  <a:schemeClr val="accent6">
                    <a:lumMod val="50000"/>
                  </a:schemeClr>
                </a:solidFill>
                <a:latin typeface="Calibri"/>
              </a:rPr>
              <a:t>HOM </a:t>
            </a:r>
            <a:r>
              <a:rPr lang="it-IT" sz="1050" b="1" err="1">
                <a:solidFill>
                  <a:schemeClr val="accent6">
                    <a:lumMod val="50000"/>
                  </a:schemeClr>
                </a:solidFill>
                <a:latin typeface="Calibri"/>
              </a:rPr>
              <a:t>absorbers</a:t>
            </a:r>
            <a:endParaRPr lang="it-IT" sz="1050" b="1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E2700D8-A725-E94D-A796-0DB90F42D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54">
              <a:defRPr/>
            </a:pPr>
            <a:r>
              <a:rPr lang="de-DE">
                <a:solidFill>
                  <a:prstClr val="black">
                    <a:tint val="75000"/>
                  </a:prstClr>
                </a:solidFill>
                <a:latin typeface="Calibri"/>
              </a:rPr>
              <a:t>M. Boscolo, FCCWEEK19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174398" y="1677456"/>
            <a:ext cx="4264139" cy="3240107"/>
            <a:chOff x="4526634" y="1117625"/>
            <a:chExt cx="3711711" cy="285573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6634" y="1117625"/>
              <a:ext cx="3711711" cy="285573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4D95AF4-36EA-5943-8F76-E05DF98E716D}"/>
                </a:ext>
              </a:extLst>
            </p:cNvPr>
            <p:cNvSpPr txBox="1"/>
            <p:nvPr/>
          </p:nvSpPr>
          <p:spPr>
            <a:xfrm>
              <a:off x="6069483" y="2905555"/>
              <a:ext cx="871743" cy="406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54">
                <a:defRPr/>
              </a:pPr>
              <a:r>
                <a:rPr lang="it-IT" sz="1200">
                  <a:solidFill>
                    <a:prstClr val="black"/>
                  </a:solidFill>
                  <a:latin typeface="Calibri"/>
                </a:rPr>
                <a:t>Central detector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62D0CCF-3BE0-2F4A-9454-10B7C8FB6375}"/>
                </a:ext>
              </a:extLst>
            </p:cNvPr>
            <p:cNvCxnSpPr>
              <a:cxnSpLocks/>
            </p:cNvCxnSpPr>
            <p:nvPr/>
          </p:nvCxnSpPr>
          <p:spPr>
            <a:xfrm>
              <a:off x="6110427" y="3130000"/>
              <a:ext cx="789856" cy="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529CF2C-7D1D-BA41-888C-ABAAB8D1990C}"/>
              </a:ext>
            </a:extLst>
          </p:cNvPr>
          <p:cNvSpPr txBox="1"/>
          <p:nvPr/>
        </p:nvSpPr>
        <p:spPr>
          <a:xfrm>
            <a:off x="2760160" y="466707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>
                <a:solidFill>
                  <a:srgbClr val="FF0000"/>
                </a:solidFill>
              </a:rPr>
              <a:t>L*=2.2m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AF5ADB0-9CA1-CE44-B709-0D71CEA7F425}"/>
              </a:ext>
            </a:extLst>
          </p:cNvPr>
          <p:cNvCxnSpPr>
            <a:cxnSpLocks/>
          </p:cNvCxnSpPr>
          <p:nvPr/>
        </p:nvCxnSpPr>
        <p:spPr>
          <a:xfrm>
            <a:off x="2442876" y="4947122"/>
            <a:ext cx="1415052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D3D0D7A-93BE-C847-B2CC-3E5C1B411159}"/>
              </a:ext>
            </a:extLst>
          </p:cNvPr>
          <p:cNvSpPr txBox="1"/>
          <p:nvPr/>
        </p:nvSpPr>
        <p:spPr>
          <a:xfrm>
            <a:off x="3878025" y="1973845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QC1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A57E8D-80F1-F648-9B64-445CD76C020A}"/>
              </a:ext>
            </a:extLst>
          </p:cNvPr>
          <p:cNvSpPr txBox="1"/>
          <p:nvPr/>
        </p:nvSpPr>
        <p:spPr>
          <a:xfrm>
            <a:off x="493405" y="1973845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QC1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2356F7-DC87-D14A-92BB-778C980C9F3F}"/>
              </a:ext>
            </a:extLst>
          </p:cNvPr>
          <p:cNvSpPr txBox="1"/>
          <p:nvPr/>
        </p:nvSpPr>
        <p:spPr>
          <a:xfrm>
            <a:off x="734800" y="1407753"/>
            <a:ext cx="3191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2D-top view with expanded x-coordinate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BDCCE8-63A6-C848-98A1-1D5C5D94B29B}"/>
              </a:ext>
            </a:extLst>
          </p:cNvPr>
          <p:cNvSpPr/>
          <p:nvPr/>
        </p:nvSpPr>
        <p:spPr>
          <a:xfrm rot="2793476">
            <a:off x="816660" y="2016729"/>
            <a:ext cx="11995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54">
              <a:defRPr/>
            </a:pPr>
            <a:r>
              <a:rPr lang="it-IT" sz="1100" b="1" err="1">
                <a:solidFill>
                  <a:schemeClr val="accent3">
                    <a:lumMod val="50000"/>
                  </a:schemeClr>
                </a:solidFill>
              </a:rPr>
              <a:t>Compensating</a:t>
            </a:r>
            <a:r>
              <a:rPr lang="it-IT" sz="1100" b="1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100" b="1" err="1">
                <a:solidFill>
                  <a:schemeClr val="accent3">
                    <a:lumMod val="50000"/>
                  </a:schemeClr>
                </a:solidFill>
              </a:rPr>
              <a:t>solenoid</a:t>
            </a:r>
            <a:endParaRPr lang="it-IT" sz="11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136971-7EED-F14E-934F-C4224310ED49}"/>
              </a:ext>
            </a:extLst>
          </p:cNvPr>
          <p:cNvSpPr/>
          <p:nvPr/>
        </p:nvSpPr>
        <p:spPr>
          <a:xfrm>
            <a:off x="3081648" y="3051923"/>
            <a:ext cx="107962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154">
              <a:defRPr/>
            </a:pPr>
            <a:r>
              <a:rPr lang="it-IT" sz="1050" b="1" dirty="0" err="1">
                <a:solidFill>
                  <a:srgbClr val="0432FF"/>
                </a:solidFill>
              </a:rPr>
              <a:t>shielding</a:t>
            </a:r>
            <a:endParaRPr lang="it-IT" sz="1050" b="1" dirty="0">
              <a:solidFill>
                <a:srgbClr val="0432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4D8F70-4859-234B-91CD-9F81BA52C05F}"/>
              </a:ext>
            </a:extLst>
          </p:cNvPr>
          <p:cNvSpPr/>
          <p:nvPr/>
        </p:nvSpPr>
        <p:spPr>
          <a:xfrm>
            <a:off x="3133757" y="3615452"/>
            <a:ext cx="6742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54">
              <a:defRPr/>
            </a:pPr>
            <a:r>
              <a:rPr lang="it-IT" sz="1200" b="1" dirty="0" err="1">
                <a:solidFill>
                  <a:srgbClr val="FF40FF"/>
                </a:solidFill>
              </a:rPr>
              <a:t>Lumical</a:t>
            </a:r>
            <a:endParaRPr lang="it-IT" sz="1200" b="1" dirty="0">
              <a:solidFill>
                <a:srgbClr val="FF40FF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D309D8C-8F8E-6B46-96A8-1845E3570688}"/>
              </a:ext>
            </a:extLst>
          </p:cNvPr>
          <p:cNvCxnSpPr/>
          <p:nvPr/>
        </p:nvCxnSpPr>
        <p:spPr>
          <a:xfrm>
            <a:off x="1641189" y="3431389"/>
            <a:ext cx="0" cy="1512527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CF9955-D467-AA42-808C-B488C508D51E}"/>
              </a:ext>
            </a:extLst>
          </p:cNvPr>
          <p:cNvGrpSpPr/>
          <p:nvPr/>
        </p:nvGrpSpPr>
        <p:grpSpPr>
          <a:xfrm>
            <a:off x="4515293" y="771235"/>
            <a:ext cx="4525718" cy="4369081"/>
            <a:chOff x="4515293" y="1394086"/>
            <a:chExt cx="4525718" cy="436908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2F5BD7F-3F44-2A49-9B25-203B3E13F858}"/>
                </a:ext>
              </a:extLst>
            </p:cNvPr>
            <p:cNvGrpSpPr/>
            <p:nvPr/>
          </p:nvGrpSpPr>
          <p:grpSpPr>
            <a:xfrm>
              <a:off x="4744222" y="1394086"/>
              <a:ext cx="4296789" cy="4369081"/>
              <a:chOff x="4744222" y="1354329"/>
              <a:chExt cx="4296789" cy="4369081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DB79DA92-4699-5E45-85E9-41E6BC62BC78}"/>
                  </a:ext>
                </a:extLst>
              </p:cNvPr>
              <p:cNvGrpSpPr/>
              <p:nvPr/>
            </p:nvGrpSpPr>
            <p:grpSpPr>
              <a:xfrm>
                <a:off x="5312383" y="1354329"/>
                <a:ext cx="3436410" cy="1846060"/>
                <a:chOff x="1654734" y="619224"/>
                <a:chExt cx="5607369" cy="2713984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EA6B9DFD-C296-2046-9CA4-A68EBB76AF34}"/>
                    </a:ext>
                  </a:extLst>
                </p:cNvPr>
                <p:cNvGrpSpPr/>
                <p:nvPr/>
              </p:nvGrpSpPr>
              <p:grpSpPr>
                <a:xfrm>
                  <a:off x="1654734" y="619224"/>
                  <a:ext cx="5607369" cy="2713984"/>
                  <a:chOff x="1601230" y="589846"/>
                  <a:chExt cx="5607369" cy="2713984"/>
                </a:xfrm>
              </p:grpSpPr>
              <p:pic>
                <p:nvPicPr>
                  <p:cNvPr id="32" name="Content Placeholder 3">
                    <a:extLst>
                      <a:ext uri="{FF2B5EF4-FFF2-40B4-BE49-F238E27FC236}">
                        <a16:creationId xmlns:a16="http://schemas.microsoft.com/office/drawing/2014/main" id="{2CDEA423-5143-E548-8859-1D8AEE323A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601230" y="839899"/>
                    <a:ext cx="5607369" cy="2463931"/>
                  </a:xfrm>
                  <a:prstGeom prst="rect">
                    <a:avLst/>
                  </a:prstGeom>
                </p:spPr>
              </p:pic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A32F56C2-4C58-CD4E-BB39-C00753D69CA5}"/>
                      </a:ext>
                    </a:extLst>
                  </p:cNvPr>
                  <p:cNvSpPr txBox="1"/>
                  <p:nvPr/>
                </p:nvSpPr>
                <p:spPr>
                  <a:xfrm rot="20668023">
                    <a:off x="3309237" y="2363173"/>
                    <a:ext cx="1189249" cy="384606"/>
                  </a:xfrm>
                  <a:prstGeom prst="rect">
                    <a:avLst/>
                  </a:prstGeom>
                  <a:noFill/>
                  <a:ln w="571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 defTabSz="914378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GB" sz="1100" dirty="0" err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a typeface="ＭＳ Ｐゴシック" charset="0"/>
                      </a:rPr>
                      <a:t>Lumical</a:t>
                    </a:r>
                    <a:endParaRPr lang="en-GB" sz="11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ＭＳ Ｐゴシック" charset="0"/>
                    </a:endParaRPr>
                  </a:p>
                </p:txBody>
              </p: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58DD09BD-D10A-C24D-8886-C81EFCB1A08B}"/>
                      </a:ext>
                    </a:extLst>
                  </p:cNvPr>
                  <p:cNvSpPr txBox="1"/>
                  <p:nvPr/>
                </p:nvSpPr>
                <p:spPr>
                  <a:xfrm rot="20331048">
                    <a:off x="3367442" y="1104603"/>
                    <a:ext cx="2037967" cy="633468"/>
                  </a:xfrm>
                  <a:prstGeom prst="rect">
                    <a:avLst/>
                  </a:prstGeom>
                  <a:noFill/>
                  <a:ln w="571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 defTabSz="914378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GB" sz="1100" dirty="0">
                        <a:solidFill>
                          <a:srgbClr val="7030A0"/>
                        </a:solidFill>
                        <a:ea typeface="ＭＳ Ｐゴシック" charset="0"/>
                      </a:rPr>
                      <a:t>Compensating solenoid</a:t>
                    </a:r>
                  </a:p>
                </p:txBody>
              </p: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B12DB784-5117-5140-900E-29D7637F2D80}"/>
                      </a:ext>
                    </a:extLst>
                  </p:cNvPr>
                  <p:cNvSpPr txBox="1"/>
                  <p:nvPr/>
                </p:nvSpPr>
                <p:spPr>
                  <a:xfrm rot="20541562">
                    <a:off x="5000112" y="589846"/>
                    <a:ext cx="1791846" cy="633468"/>
                  </a:xfrm>
                  <a:prstGeom prst="rect">
                    <a:avLst/>
                  </a:prstGeom>
                  <a:noFill/>
                  <a:ln w="571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 defTabSz="914378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GB" sz="1100" dirty="0">
                        <a:solidFill>
                          <a:srgbClr val="0070C0"/>
                        </a:solidFill>
                        <a:ea typeface="ＭＳ Ｐゴシック" charset="0"/>
                      </a:rPr>
                      <a:t>screening</a:t>
                    </a:r>
                  </a:p>
                  <a:p>
                    <a:pPr algn="ctr" defTabSz="914378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GB" sz="1100" dirty="0">
                        <a:solidFill>
                          <a:srgbClr val="0070C0"/>
                        </a:solidFill>
                        <a:ea typeface="ＭＳ Ｐゴシック" charset="0"/>
                      </a:rPr>
                      <a:t> solenoid</a:t>
                    </a:r>
                  </a:p>
                </p:txBody>
              </p:sp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8974D233-A944-CD49-8471-9546D3A2002B}"/>
                      </a:ext>
                    </a:extLst>
                  </p:cNvPr>
                  <p:cNvSpPr txBox="1"/>
                  <p:nvPr/>
                </p:nvSpPr>
                <p:spPr>
                  <a:xfrm rot="20614176">
                    <a:off x="5860031" y="1219697"/>
                    <a:ext cx="982986" cy="409342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defTabSz="914378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GB" sz="1600" b="1">
                        <a:solidFill>
                          <a:schemeClr val="bg1"/>
                        </a:solidFill>
                        <a:ea typeface="ＭＳ Ｐゴシック" charset="0"/>
                      </a:rPr>
                      <a:t>QC1</a:t>
                    </a:r>
                  </a:p>
                </p:txBody>
              </p:sp>
            </p:grp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19FA55B-5664-BD44-A6BB-C972CFC7412C}"/>
                    </a:ext>
                  </a:extLst>
                </p:cNvPr>
                <p:cNvSpPr txBox="1"/>
                <p:nvPr/>
              </p:nvSpPr>
              <p:spPr>
                <a:xfrm rot="20020790">
                  <a:off x="2285717" y="2120022"/>
                  <a:ext cx="1030977" cy="334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/>
                    <a:t>100 </a:t>
                  </a:r>
                  <a:r>
                    <a:rPr lang="en-US" sz="1200" err="1"/>
                    <a:t>mrad</a:t>
                  </a:r>
                  <a:endParaRPr lang="en-US" sz="1200"/>
                </a:p>
              </p:txBody>
            </p: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E03B7131-3D48-FD4F-A7F6-91A88CCDACF8}"/>
                    </a:ext>
                  </a:extLst>
                </p:cNvPr>
                <p:cNvCxnSpPr/>
                <p:nvPr/>
              </p:nvCxnSpPr>
              <p:spPr>
                <a:xfrm flipV="1">
                  <a:off x="2247096" y="2051222"/>
                  <a:ext cx="1418742" cy="65137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9F59A338-3E76-3446-904E-7CF423BA3B4E}"/>
                    </a:ext>
                  </a:extLst>
                </p:cNvPr>
                <p:cNvSpPr txBox="1"/>
                <p:nvPr/>
              </p:nvSpPr>
              <p:spPr>
                <a:xfrm>
                  <a:off x="1927222" y="2744235"/>
                  <a:ext cx="552797" cy="40723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IP</a:t>
                  </a:r>
                </a:p>
              </p:txBody>
            </p:sp>
            <p:sp>
              <p:nvSpPr>
                <p:cNvPr id="31" name="5-Point Star 30">
                  <a:extLst>
                    <a:ext uri="{FF2B5EF4-FFF2-40B4-BE49-F238E27FC236}">
                      <a16:creationId xmlns:a16="http://schemas.microsoft.com/office/drawing/2014/main" id="{F9E1002A-C713-0B4A-B0F0-1EDC4D8128CB}"/>
                    </a:ext>
                  </a:extLst>
                </p:cNvPr>
                <p:cNvSpPr/>
                <p:nvPr/>
              </p:nvSpPr>
              <p:spPr>
                <a:xfrm>
                  <a:off x="2108886" y="2609859"/>
                  <a:ext cx="189470" cy="193283"/>
                </a:xfrm>
                <a:prstGeom prst="star5">
                  <a:avLst/>
                </a:prstGeom>
                <a:solidFill>
                  <a:srgbClr val="FFFD78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4EA2BC18-F0AB-F249-BF32-37428AEF689F}"/>
                  </a:ext>
                </a:extLst>
              </p:cNvPr>
              <p:cNvGrpSpPr/>
              <p:nvPr/>
            </p:nvGrpSpPr>
            <p:grpSpPr>
              <a:xfrm>
                <a:off x="4744222" y="3332211"/>
                <a:ext cx="4296789" cy="2391199"/>
                <a:chOff x="4923406" y="2515892"/>
                <a:chExt cx="4296789" cy="2391199"/>
              </a:xfrm>
            </p:grpSpPr>
            <p:pic>
              <p:nvPicPr>
                <p:cNvPr id="46" name="Immagine 12">
                  <a:extLst>
                    <a:ext uri="{FF2B5EF4-FFF2-40B4-BE49-F238E27FC236}">
                      <a16:creationId xmlns:a16="http://schemas.microsoft.com/office/drawing/2014/main" id="{B0F8A11D-3DE7-EF4F-8546-90A3AD0A85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923406" y="4317978"/>
                  <a:ext cx="4296789" cy="589113"/>
                </a:xfrm>
                <a:prstGeom prst="rect">
                  <a:avLst/>
                </a:prstGeom>
              </p:spPr>
            </p:pic>
            <p:pic>
              <p:nvPicPr>
                <p:cNvPr id="47" name="Picture 46">
                  <a:extLst>
                    <a:ext uri="{FF2B5EF4-FFF2-40B4-BE49-F238E27FC236}">
                      <a16:creationId xmlns:a16="http://schemas.microsoft.com/office/drawing/2014/main" id="{69DE939E-F44A-C447-936D-5CC0F3F3A1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61935" y="2515892"/>
                  <a:ext cx="2478096" cy="1834434"/>
                </a:xfrm>
                <a:prstGeom prst="rect">
                  <a:avLst/>
                </a:prstGeom>
              </p:spPr>
            </p:pic>
          </p:grp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90CEA90-7D76-FD43-8C0B-0469CACD49BF}"/>
                  </a:ext>
                </a:extLst>
              </p:cNvPr>
              <p:cNvSpPr/>
              <p:nvPr/>
            </p:nvSpPr>
            <p:spPr>
              <a:xfrm>
                <a:off x="6359115" y="3351016"/>
                <a:ext cx="671473" cy="1831717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43A6BFA-E741-9A4F-919A-80E2CA587213}"/>
                </a:ext>
              </a:extLst>
            </p:cNvPr>
            <p:cNvCxnSpPr/>
            <p:nvPr/>
          </p:nvCxnSpPr>
          <p:spPr>
            <a:xfrm flipH="1" flipV="1">
              <a:off x="4515293" y="3076767"/>
              <a:ext cx="1843822" cy="274249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FC7A2976-81D2-6240-9C46-DEECF3A20AFA}"/>
              </a:ext>
            </a:extLst>
          </p:cNvPr>
          <p:cNvSpPr/>
          <p:nvPr/>
        </p:nvSpPr>
        <p:spPr>
          <a:xfrm rot="487309">
            <a:off x="1723517" y="2778045"/>
            <a:ext cx="344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6">
                    <a:lumMod val="75000"/>
                  </a:schemeClr>
                </a:solidFill>
              </a:rPr>
              <a:t>Be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7241C7-8E50-CD4C-9B3D-324D66103818}"/>
              </a:ext>
            </a:extLst>
          </p:cNvPr>
          <p:cNvSpPr/>
          <p:nvPr/>
        </p:nvSpPr>
        <p:spPr>
          <a:xfrm>
            <a:off x="395207" y="569160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L* = 2.2 m </a:t>
            </a:r>
            <a:r>
              <a:rPr lang="en-US" dirty="0"/>
              <a:t>distance from IP to first quadrupole </a:t>
            </a:r>
          </a:p>
          <a:p>
            <a:r>
              <a:rPr lang="en-US" b="1" dirty="0"/>
              <a:t>2 T </a:t>
            </a:r>
            <a:r>
              <a:rPr lang="en-US" dirty="0"/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12520653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4744"/>
            <a:ext cx="8229600" cy="857250"/>
          </a:xfrm>
        </p:spPr>
        <p:txBody>
          <a:bodyPr/>
          <a:lstStyle/>
          <a:p>
            <a:r>
              <a:rPr lang="en-US"/>
              <a:t>Asymmetric Interaction Region optics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1332" y="4780325"/>
            <a:ext cx="9042668" cy="900244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marL="257156" indent="-257156">
              <a:buFont typeface="Arial"/>
              <a:buChar char="•"/>
            </a:pPr>
            <a:r>
              <a:rPr lang="en-US"/>
              <a:t>Asymmetric optics suppresses SR toward the IP, </a:t>
            </a:r>
            <a:r>
              <a:rPr lang="en-US" err="1">
                <a:solidFill>
                  <a:srgbClr val="000000"/>
                </a:solidFill>
                <a:cs typeface="Calibri"/>
              </a:rPr>
              <a:t>E</a:t>
            </a:r>
            <a:r>
              <a:rPr lang="en-US" baseline="-25000" err="1">
                <a:solidFill>
                  <a:srgbClr val="000000"/>
                </a:solidFill>
                <a:cs typeface="Calibri"/>
              </a:rPr>
              <a:t>critical</a:t>
            </a:r>
            <a:r>
              <a:rPr lang="en-US">
                <a:solidFill>
                  <a:srgbClr val="000000"/>
                </a:solidFill>
                <a:cs typeface="Calibri"/>
              </a:rPr>
              <a:t> &lt;100 </a:t>
            </a:r>
            <a:r>
              <a:rPr lang="en-US" err="1">
                <a:solidFill>
                  <a:srgbClr val="000000"/>
                </a:solidFill>
                <a:cs typeface="Calibri"/>
              </a:rPr>
              <a:t>keV</a:t>
            </a:r>
            <a:r>
              <a:rPr lang="en-US">
                <a:solidFill>
                  <a:srgbClr val="000000"/>
                </a:solidFill>
                <a:cs typeface="Calibri"/>
              </a:rPr>
              <a:t>  from 450 m from the IP</a:t>
            </a:r>
            <a:endParaRPr lang="en-US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/>
              <a:t>Local chromaticity correction scheme for y-plane (a-d),  incorporated with crab </a:t>
            </a:r>
            <a:r>
              <a:rPr lang="en-US" err="1"/>
              <a:t>sextupoles</a:t>
            </a:r>
            <a:r>
              <a:rPr lang="en-US"/>
              <a:t> (</a:t>
            </a:r>
            <a:r>
              <a:rPr lang="en-US" err="1"/>
              <a:t>a,d</a:t>
            </a:r>
            <a:r>
              <a:rPr lang="en-US"/>
              <a:t>), needed for energy acceptance requirement (up to 2.8%)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96" y="1705671"/>
            <a:ext cx="3856350" cy="27474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73203" y="2935130"/>
            <a:ext cx="552068" cy="284691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400"/>
              <a:t>beam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516265" y="2905312"/>
            <a:ext cx="233066" cy="1013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7" tIns="34289" rIns="68577" bIns="34289" spcCol="0"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4F29CE-1BEF-1146-AFC4-5CA979789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13271" y="4252036"/>
            <a:ext cx="1124918" cy="4385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none" lIns="68577" tIns="34289" rIns="68577" bIns="34289" rtlCol="0"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yellow boxes: </a:t>
            </a:r>
          </a:p>
          <a:p>
            <a:pPr algn="ctr"/>
            <a:r>
              <a:rPr lang="en-US" sz="1200" b="1">
                <a:solidFill>
                  <a:srgbClr val="FFFF00"/>
                </a:solidFill>
              </a:rPr>
              <a:t>dipole magnets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52172" y="1516884"/>
            <a:ext cx="1482579" cy="315469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sz="1600" b="1" err="1">
                <a:solidFill>
                  <a:srgbClr val="FF0000"/>
                </a:solidFill>
              </a:rPr>
              <a:t>ttbar</a:t>
            </a:r>
            <a:r>
              <a:rPr lang="en-US" sz="1600" b="1">
                <a:solidFill>
                  <a:srgbClr val="FF0000"/>
                </a:solidFill>
              </a:rPr>
              <a:t> 182.5 GeV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C1CAF2-2F95-8449-882D-38C522D75115}"/>
              </a:ext>
            </a:extLst>
          </p:cNvPr>
          <p:cNvSpPr/>
          <p:nvPr/>
        </p:nvSpPr>
        <p:spPr>
          <a:xfrm>
            <a:off x="101332" y="1650115"/>
            <a:ext cx="4713402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>
                <a:solidFill>
                  <a:srgbClr val="0432FF"/>
                </a:solidFill>
              </a:rPr>
              <a:t>Optics improvements before FCCWEEK2018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500">
                <a:solidFill>
                  <a:srgbClr val="0432FF"/>
                </a:solidFill>
              </a:rPr>
              <a:t>Increase of beam energy at </a:t>
            </a:r>
            <a:r>
              <a:rPr lang="en-US" sz="1500" err="1">
                <a:solidFill>
                  <a:srgbClr val="0432FF"/>
                </a:solidFill>
              </a:rPr>
              <a:t>ttbar</a:t>
            </a:r>
            <a:r>
              <a:rPr lang="en-US" sz="1500">
                <a:solidFill>
                  <a:srgbClr val="0432FF"/>
                </a:solidFill>
              </a:rPr>
              <a:t> (182.5 GeV): lattice design and parameters set optimized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500">
              <a:solidFill>
                <a:srgbClr val="7030A0"/>
              </a:solidFill>
            </a:endParaRP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500">
              <a:solidFill>
                <a:srgbClr val="7030A0"/>
              </a:solidFill>
            </a:endParaRP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500">
                <a:solidFill>
                  <a:srgbClr val="7030A0"/>
                </a:solidFill>
              </a:rPr>
              <a:t>Further reduction of </a:t>
            </a:r>
            <a:r>
              <a:rPr lang="en-US" sz="150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500">
                <a:solidFill>
                  <a:srgbClr val="7030A0"/>
                </a:solidFill>
              </a:rPr>
              <a:t>* at the IP at Z, W</a:t>
            </a:r>
            <a:r>
              <a:rPr lang="en-US" sz="1500" baseline="30000">
                <a:solidFill>
                  <a:srgbClr val="7030A0"/>
                </a:solidFill>
              </a:rPr>
              <a:t>±</a:t>
            </a:r>
            <a:r>
              <a:rPr lang="en-US" sz="1500">
                <a:solidFill>
                  <a:srgbClr val="7030A0"/>
                </a:solidFill>
              </a:rPr>
              <a:t>, ZH, </a:t>
            </a:r>
            <a:r>
              <a:rPr lang="en-US" sz="1500" err="1">
                <a:solidFill>
                  <a:srgbClr val="7030A0"/>
                </a:solidFill>
              </a:rPr>
              <a:t>ttbar</a:t>
            </a:r>
            <a:r>
              <a:rPr lang="en-US" sz="1500">
                <a:solidFill>
                  <a:srgbClr val="7030A0"/>
                </a:solidFill>
              </a:rPr>
              <a:t>(</a:t>
            </a:r>
            <a:r>
              <a:rPr lang="en-US" sz="150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500" baseline="-25000">
                <a:solidFill>
                  <a:srgbClr val="7030A0"/>
                </a:solidFill>
              </a:rPr>
              <a:t>y</a:t>
            </a:r>
            <a:r>
              <a:rPr lang="en-US" sz="1500">
                <a:solidFill>
                  <a:srgbClr val="7030A0"/>
                </a:solidFill>
              </a:rPr>
              <a:t>)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500">
                <a:solidFill>
                  <a:srgbClr val="7030A0"/>
                </a:solidFill>
              </a:rPr>
              <a:t>Momentum acceptance at </a:t>
            </a:r>
            <a:r>
              <a:rPr lang="en-US" sz="1500" err="1">
                <a:solidFill>
                  <a:srgbClr val="7030A0"/>
                </a:solidFill>
              </a:rPr>
              <a:t>ttbar</a:t>
            </a:r>
            <a:r>
              <a:rPr lang="en-US" sz="1500">
                <a:solidFill>
                  <a:srgbClr val="7030A0"/>
                </a:solidFill>
              </a:rPr>
              <a:t> increased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216C26-455A-BC46-B584-BA8C614C2949}"/>
              </a:ext>
            </a:extLst>
          </p:cNvPr>
          <p:cNvSpPr/>
          <p:nvPr/>
        </p:nvSpPr>
        <p:spPr>
          <a:xfrm>
            <a:off x="408177" y="3348936"/>
            <a:ext cx="3820857" cy="992577"/>
          </a:xfrm>
          <a:prstGeom prst="rect">
            <a:avLst/>
          </a:prstGeom>
          <a:noFill/>
          <a:ln>
            <a:noFill/>
          </a:ln>
        </p:spPr>
        <p:txBody>
          <a:bodyPr wrap="square" lIns="68577" tIns="34289" rIns="68577" bIns="34289">
            <a:spAutoFit/>
          </a:bodyPr>
          <a:lstStyle/>
          <a:p>
            <a:pPr defTabSz="457154">
              <a:defRPr/>
            </a:pPr>
            <a:r>
              <a:rPr lang="en-US" sz="1500" b="1">
                <a:solidFill>
                  <a:srgbClr val="7030A0"/>
                </a:solidFill>
                <a:latin typeface="Calibri"/>
              </a:rPr>
              <a:t>Motivations </a:t>
            </a:r>
            <a:r>
              <a:rPr lang="en-US" sz="1500">
                <a:solidFill>
                  <a:srgbClr val="7030A0"/>
                </a:solidFill>
                <a:latin typeface="Calibri"/>
              </a:rPr>
              <a:t>for these changes:</a:t>
            </a:r>
          </a:p>
          <a:p>
            <a:pPr marL="214298" lvl="1" indent="-214298" defTabSz="457154">
              <a:buFont typeface="Courier New" charset="0"/>
              <a:buChar char="o"/>
              <a:defRPr/>
            </a:pPr>
            <a:r>
              <a:rPr lang="en-US" sz="1500">
                <a:solidFill>
                  <a:srgbClr val="7030A0"/>
                </a:solidFill>
                <a:latin typeface="Calibri"/>
              </a:rPr>
              <a:t>to mitigate the coherent beam-beam instability   also at  W</a:t>
            </a:r>
            <a:r>
              <a:rPr lang="en-US" sz="1500" baseline="30000">
                <a:solidFill>
                  <a:srgbClr val="7030A0"/>
                </a:solidFill>
                <a:latin typeface="Calibri"/>
              </a:rPr>
              <a:t>±</a:t>
            </a:r>
            <a:r>
              <a:rPr lang="en-US" sz="1500">
                <a:solidFill>
                  <a:srgbClr val="7030A0"/>
                </a:solidFill>
                <a:latin typeface="Calibri"/>
              </a:rPr>
              <a:t>, ZH                        </a:t>
            </a:r>
          </a:p>
          <a:p>
            <a:pPr marL="214298" indent="-214298" defTabSz="457154">
              <a:buFont typeface="Courier New" charset="0"/>
              <a:buChar char="o"/>
              <a:defRPr/>
            </a:pPr>
            <a:r>
              <a:rPr lang="en-US" sz="1500">
                <a:solidFill>
                  <a:srgbClr val="7030A0"/>
                </a:solidFill>
                <a:latin typeface="Calibri"/>
              </a:rPr>
              <a:t>to mitigate 3D flip-flop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7697DC-FF85-FB40-AE2E-982A94258BDB}"/>
              </a:ext>
            </a:extLst>
          </p:cNvPr>
          <p:cNvSpPr txBox="1"/>
          <p:nvPr/>
        </p:nvSpPr>
        <p:spPr>
          <a:xfrm>
            <a:off x="8495830" y="3617133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>
                <a:solidFill>
                  <a:srgbClr val="009193"/>
                </a:solidFill>
              </a:rPr>
              <a:t>K. </a:t>
            </a:r>
            <a:r>
              <a:rPr lang="it-IT" sz="1200" err="1">
                <a:solidFill>
                  <a:srgbClr val="009193"/>
                </a:solidFill>
              </a:rPr>
              <a:t>Oide</a:t>
            </a:r>
            <a:endParaRPr lang="it-IT" sz="1200">
              <a:solidFill>
                <a:srgbClr val="0091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1545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 Focus optics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4391" y="5121609"/>
            <a:ext cx="7026089" cy="761745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marL="257162" indent="-257162">
              <a:buFont typeface="Arial" charset="0"/>
              <a:buChar char="•"/>
            </a:pPr>
            <a:r>
              <a:rPr lang="en-US" sz="1500"/>
              <a:t>Flexible optics design: final focus quadrupoles are longitudinally split into three slices</a:t>
            </a:r>
          </a:p>
          <a:p>
            <a:pPr lvl="1"/>
            <a:r>
              <a:rPr lang="en-US" sz="1500"/>
              <a:t>At the Z chromaticity is reduced for the smaller </a:t>
            </a:r>
            <a:r>
              <a:rPr lang="en-US" sz="1500">
                <a:latin typeface="Symbol" pitchFamily="2" charset="2"/>
              </a:rPr>
              <a:t>b</a:t>
            </a:r>
            <a:r>
              <a:rPr lang="en-US" sz="1500"/>
              <a:t>*, smaller beam size</a:t>
            </a:r>
          </a:p>
          <a:p>
            <a:endParaRPr lang="en-US" sz="1500"/>
          </a:p>
        </p:txBody>
      </p:sp>
      <p:sp>
        <p:nvSpPr>
          <p:cNvPr id="15" name="Rectangle 14"/>
          <p:cNvSpPr/>
          <p:nvPr/>
        </p:nvSpPr>
        <p:spPr>
          <a:xfrm>
            <a:off x="4811397" y="4787000"/>
            <a:ext cx="3998497" cy="300080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ctr"/>
            <a:r>
              <a:rPr lang="en-US" sz="1500" b="1">
                <a:solidFill>
                  <a:srgbClr val="7030A0"/>
                </a:solidFill>
              </a:rPr>
              <a:t>All 3 slices of QC1 are defocusing horizontally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84390" y="4786999"/>
            <a:ext cx="3998497" cy="300080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ctr"/>
            <a:r>
              <a:rPr lang="en-US" sz="1500" b="1">
                <a:solidFill>
                  <a:srgbClr val="008000"/>
                </a:solidFill>
              </a:rPr>
              <a:t>Only 1</a:t>
            </a:r>
            <a:r>
              <a:rPr lang="en-US" sz="1500" b="1" baseline="30000">
                <a:solidFill>
                  <a:srgbClr val="008000"/>
                </a:solidFill>
              </a:rPr>
              <a:t>st </a:t>
            </a:r>
            <a:r>
              <a:rPr lang="en-US" sz="1500" b="1">
                <a:solidFill>
                  <a:srgbClr val="008000"/>
                </a:solidFill>
              </a:rPr>
              <a:t>slice of QC1 is defocusing horizontally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F1BC5-6381-3C44-B2B7-1B2E7899C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7C8DBD-D51A-764B-8C85-1D382429C6A9}"/>
              </a:ext>
            </a:extLst>
          </p:cNvPr>
          <p:cNvGrpSpPr/>
          <p:nvPr/>
        </p:nvGrpSpPr>
        <p:grpSpPr>
          <a:xfrm>
            <a:off x="145825" y="1679311"/>
            <a:ext cx="8650687" cy="3186395"/>
            <a:chOff x="145824" y="746644"/>
            <a:chExt cx="8650687" cy="318639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824" y="746644"/>
              <a:ext cx="8650687" cy="318639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flipH="1">
              <a:off x="1324503" y="3284067"/>
              <a:ext cx="5799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QC1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flipH="1">
              <a:off x="619372" y="3284067"/>
              <a:ext cx="5799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QC2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flipH="1">
              <a:off x="5691394" y="3321431"/>
              <a:ext cx="5799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QC1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 flipH="1">
              <a:off x="4986263" y="3268090"/>
              <a:ext cx="5799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QC2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F1268E1-BFC3-1940-AE57-93D45F206299}"/>
                </a:ext>
              </a:extLst>
            </p:cNvPr>
            <p:cNvSpPr txBox="1"/>
            <p:nvPr/>
          </p:nvSpPr>
          <p:spPr>
            <a:xfrm flipH="1">
              <a:off x="2939665" y="3284067"/>
              <a:ext cx="5799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QC1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8DFE8B6-27C0-EB45-9F86-EE0EA325423C}"/>
                </a:ext>
              </a:extLst>
            </p:cNvPr>
            <p:cNvSpPr txBox="1"/>
            <p:nvPr/>
          </p:nvSpPr>
          <p:spPr>
            <a:xfrm flipH="1">
              <a:off x="3679738" y="3284067"/>
              <a:ext cx="5799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QC2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5DE393B-E301-3A41-9AA5-4EBD4234A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863167"/>
              </p:ext>
            </p:extLst>
          </p:nvPr>
        </p:nvGraphicFramePr>
        <p:xfrm>
          <a:off x="6348661" y="958345"/>
          <a:ext cx="2644511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157">
                  <a:extLst>
                    <a:ext uri="{9D8B030D-6E8A-4147-A177-3AD203B41FA5}">
                      <a16:colId xmlns:a16="http://schemas.microsoft.com/office/drawing/2014/main" val="458284284"/>
                    </a:ext>
                  </a:extLst>
                </a:gridCol>
                <a:gridCol w="448164">
                  <a:extLst>
                    <a:ext uri="{9D8B030D-6E8A-4147-A177-3AD203B41FA5}">
                      <a16:colId xmlns:a16="http://schemas.microsoft.com/office/drawing/2014/main" val="2213448749"/>
                    </a:ext>
                  </a:extLst>
                </a:gridCol>
                <a:gridCol w="320492">
                  <a:extLst>
                    <a:ext uri="{9D8B030D-6E8A-4147-A177-3AD203B41FA5}">
                      <a16:colId xmlns:a16="http://schemas.microsoft.com/office/drawing/2014/main" val="2427580127"/>
                    </a:ext>
                  </a:extLst>
                </a:gridCol>
                <a:gridCol w="496558">
                  <a:extLst>
                    <a:ext uri="{9D8B030D-6E8A-4147-A177-3AD203B41FA5}">
                      <a16:colId xmlns:a16="http://schemas.microsoft.com/office/drawing/2014/main" val="2643525420"/>
                    </a:ext>
                  </a:extLst>
                </a:gridCol>
                <a:gridCol w="359569">
                  <a:extLst>
                    <a:ext uri="{9D8B030D-6E8A-4147-A177-3AD203B41FA5}">
                      <a16:colId xmlns:a16="http://schemas.microsoft.com/office/drawing/2014/main" val="3928258704"/>
                    </a:ext>
                  </a:extLst>
                </a:gridCol>
                <a:gridCol w="536571">
                  <a:extLst>
                    <a:ext uri="{9D8B030D-6E8A-4147-A177-3AD203B41FA5}">
                      <a16:colId xmlns:a16="http://schemas.microsoft.com/office/drawing/2014/main" val="1663500717"/>
                    </a:ext>
                  </a:extLst>
                </a:gridCol>
              </a:tblGrid>
              <a:tr h="640080">
                <a:tc gridSpan="2">
                  <a:txBody>
                    <a:bodyPr/>
                    <a:lstStyle/>
                    <a:p>
                      <a:endParaRPr lang="en-US" sz="1100" b="1" baseline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</a:rPr>
                        <a:t>Z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8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lang="en-US" sz="1100" baseline="3000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10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lang="en-US" sz="1100" baseline="3000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chemeClr val="tx1"/>
                          </a:solidFill>
                        </a:rPr>
                        <a:t>ZH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err="1"/>
                        <a:t>ttbar</a:t>
                      </a:r>
                      <a:endParaRPr lang="en-US" sz="180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38919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100" b="1" err="1"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lang="en-US" sz="1100" b="1" baseline="-25000" err="1"/>
                        <a:t>x</a:t>
                      </a:r>
                      <a:r>
                        <a:rPr lang="en-US" sz="1100" b="1" baseline="30000"/>
                        <a:t>* </a:t>
                      </a:r>
                      <a:endParaRPr lang="en-US" sz="1100" b="1" baseline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m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0.1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0.3 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1.0</a:t>
                      </a:r>
                      <a:r>
                        <a:rPr lang="en-US" sz="1100" b="1" baseline="0"/>
                        <a:t> </a:t>
                      </a:r>
                      <a:endParaRPr lang="en-US" sz="1100" b="1"/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0169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100" b="1"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lang="en-US" sz="1100" b="1" baseline="-25000"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100" b="1" baseline="30000"/>
                        <a:t>*</a:t>
                      </a:r>
                      <a:endParaRPr lang="en-US" sz="1100" b="1" baseline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0.8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</a:rPr>
                        <a:t>1.0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1.0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1.6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82087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8156" y="1580981"/>
            <a:ext cx="1762270" cy="346247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86265" y="1580981"/>
            <a:ext cx="615099" cy="346247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b="1" err="1">
                <a:solidFill>
                  <a:srgbClr val="7030A0"/>
                </a:solidFill>
              </a:rPr>
              <a:t>ttbar</a:t>
            </a:r>
            <a:endParaRPr lang="en-US" b="1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8941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359" y="866715"/>
            <a:ext cx="7303873" cy="857250"/>
          </a:xfrm>
        </p:spPr>
        <p:txBody>
          <a:bodyPr>
            <a:noAutofit/>
          </a:bodyPr>
          <a:lstStyle/>
          <a:p>
            <a:r>
              <a:rPr lang="en-US"/>
              <a:t>Baseline for Solenoid Compensation Scheme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34" y="1588358"/>
            <a:ext cx="7750790" cy="96699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1650" b="1">
                <a:solidFill>
                  <a:srgbClr val="0070C0"/>
                </a:solidFill>
              </a:rPr>
              <a:t>screening solenoid          </a:t>
            </a:r>
            <a:r>
              <a:rPr lang="en-US" sz="1650"/>
              <a:t>that shields the detector field inside the quads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50"/>
              <a:t>                                                 (in the FF quad net solenoidal field=0)</a:t>
            </a:r>
          </a:p>
          <a:p>
            <a:pPr>
              <a:lnSpc>
                <a:spcPct val="80000"/>
              </a:lnSpc>
            </a:pPr>
            <a:r>
              <a:rPr lang="en-US" sz="1650" b="1">
                <a:solidFill>
                  <a:srgbClr val="7030A0"/>
                </a:solidFill>
              </a:rPr>
              <a:t>compensating solenoid  </a:t>
            </a:r>
            <a:r>
              <a:rPr lang="en-US" sz="1650"/>
              <a:t>in front of the first quad, as close as possible, to reduce the 						              </a:t>
            </a:r>
            <a:r>
              <a:rPr lang="en-US" sz="1650" err="1">
                <a:latin typeface="Symbol" charset="2"/>
                <a:cs typeface="Symbol" charset="2"/>
              </a:rPr>
              <a:t>e</a:t>
            </a:r>
            <a:r>
              <a:rPr lang="en-US" sz="1650" baseline="-25000" err="1"/>
              <a:t>y</a:t>
            </a:r>
            <a:r>
              <a:rPr lang="en-US" sz="1650" baseline="-25000"/>
              <a:t> </a:t>
            </a:r>
            <a:r>
              <a:rPr lang="en-US" sz="1650"/>
              <a:t>blow-up (integral BL~0)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64735" y="5264606"/>
            <a:ext cx="8482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1400" b="1"/>
              <a:t>detector solenoid </a:t>
            </a:r>
            <a:r>
              <a:rPr lang="en-GB" sz="1400"/>
              <a:t>dimensions  3.76m ( inner radius) (outer radius 3.818m) × </a:t>
            </a:r>
            <a:r>
              <a:rPr lang="en-GB" sz="1400" b="1"/>
              <a:t>4m</a:t>
            </a:r>
            <a:r>
              <a:rPr lang="en-GB" sz="1400"/>
              <a:t> (half-length)</a:t>
            </a:r>
          </a:p>
          <a:p>
            <a:pPr marL="0" lvl="1"/>
            <a:r>
              <a:rPr lang="en-US" sz="1400" b="1"/>
              <a:t>drift chamber </a:t>
            </a:r>
            <a:r>
              <a:rPr lang="en-US" sz="1400"/>
              <a:t>at z=2m with 150 </a:t>
            </a:r>
            <a:r>
              <a:rPr lang="en-US" sz="1400" err="1"/>
              <a:t>mrad</a:t>
            </a:r>
            <a:r>
              <a:rPr lang="en-US" sz="1400"/>
              <a:t> opening angle (IDEA design)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70806" y="2466263"/>
            <a:ext cx="5934907" cy="2553888"/>
            <a:chOff x="1654734" y="779320"/>
            <a:chExt cx="5607369" cy="2553888"/>
          </a:xfrm>
        </p:grpSpPr>
        <p:grpSp>
          <p:nvGrpSpPr>
            <p:cNvPr id="6" name="Group 5"/>
            <p:cNvGrpSpPr/>
            <p:nvPr/>
          </p:nvGrpSpPr>
          <p:grpSpPr>
            <a:xfrm>
              <a:off x="1654734" y="779320"/>
              <a:ext cx="5607369" cy="2553888"/>
              <a:chOff x="1601230" y="749942"/>
              <a:chExt cx="5607369" cy="2553888"/>
            </a:xfrm>
          </p:grpSpPr>
          <p:pic>
            <p:nvPicPr>
              <p:cNvPr id="17" name="Content Placeholder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1230" y="839899"/>
                <a:ext cx="5607369" cy="2463931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3201524" y="1683439"/>
                <a:ext cx="987068" cy="276999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914378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ＭＳ Ｐゴシック" charset="0"/>
                  </a:rPr>
                  <a:t>Lumical</a:t>
                </a:r>
                <a:endParaRPr lang="en-GB" sz="1200" b="1">
                  <a:solidFill>
                    <a:schemeClr val="tx1">
                      <a:lumMod val="65000"/>
                      <a:lumOff val="35000"/>
                    </a:schemeClr>
                  </a:solidFill>
                  <a:ea typeface="ＭＳ Ｐゴシック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721153" y="1253893"/>
                <a:ext cx="1475371" cy="461665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914378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>
                    <a:solidFill>
                      <a:srgbClr val="7030A0"/>
                    </a:solidFill>
                    <a:ea typeface="ＭＳ Ｐゴシック" charset="0"/>
                  </a:rPr>
                  <a:t>Compensating solenoid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010494" y="749942"/>
                <a:ext cx="1251796" cy="461665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914378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>
                    <a:solidFill>
                      <a:srgbClr val="0070C0"/>
                    </a:solidFill>
                    <a:ea typeface="ＭＳ Ｐゴシック" charset="0"/>
                  </a:rPr>
                  <a:t>screening</a:t>
                </a:r>
              </a:p>
              <a:p>
                <a:pPr algn="ctr" defTabSz="914378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>
                    <a:solidFill>
                      <a:srgbClr val="0070C0"/>
                    </a:solidFill>
                    <a:ea typeface="ＭＳ Ｐゴシック" charset="0"/>
                  </a:rPr>
                  <a:t> solenoid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20614176">
                <a:off x="5860031" y="1255090"/>
                <a:ext cx="98298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defTabSz="914378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b="1">
                    <a:solidFill>
                      <a:schemeClr val="bg1"/>
                    </a:solidFill>
                    <a:ea typeface="ＭＳ Ｐゴシック" charset="0"/>
                  </a:rPr>
                  <a:t>FF quads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6262290" y="2360901"/>
              <a:ext cx="9839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solidFill>
                    <a:srgbClr val="002060"/>
                  </a:solidFill>
                </a:rPr>
                <a:t>M. </a:t>
              </a:r>
              <a:r>
                <a:rPr lang="en-US" sz="1200" err="1">
                  <a:solidFill>
                    <a:srgbClr val="002060"/>
                  </a:solidFill>
                </a:rPr>
                <a:t>Koratzinos</a:t>
              </a:r>
              <a:endParaRPr lang="en-US" sz="1200">
                <a:solidFill>
                  <a:srgbClr val="00206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20020790">
              <a:off x="2431479" y="2148982"/>
              <a:ext cx="7394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100 </a:t>
              </a:r>
              <a:r>
                <a:rPr lang="en-US" sz="1200" err="1"/>
                <a:t>mrad</a:t>
              </a:r>
              <a:endParaRPr lang="en-US" sz="1200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2247096" y="2051222"/>
              <a:ext cx="1418742" cy="651372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068333" y="2778428"/>
              <a:ext cx="40301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IP</a:t>
              </a:r>
            </a:p>
          </p:txBody>
        </p:sp>
        <p:sp>
          <p:nvSpPr>
            <p:cNvPr id="27" name="5-Point Star 26"/>
            <p:cNvSpPr/>
            <p:nvPr/>
          </p:nvSpPr>
          <p:spPr>
            <a:xfrm>
              <a:off x="2108886" y="2609859"/>
              <a:ext cx="189470" cy="193283"/>
            </a:xfrm>
            <a:prstGeom prst="star5">
              <a:avLst/>
            </a:prstGeom>
            <a:solidFill>
              <a:srgbClr val="FFFD78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2996569" y="4557605"/>
            <a:ext cx="3256777" cy="584775"/>
          </a:xfrm>
          <a:prstGeom prst="rect">
            <a:avLst/>
          </a:prstGeom>
          <a:solidFill>
            <a:schemeClr val="bg2"/>
          </a:solidFill>
          <a:ln>
            <a:solidFill>
              <a:srgbClr val="FFFD78"/>
            </a:solidFill>
          </a:ln>
        </p:spPr>
        <p:txBody>
          <a:bodyPr wrap="square">
            <a:spAutoFit/>
          </a:bodyPr>
          <a:lstStyle/>
          <a:p>
            <a:pPr marL="342839" lvl="1" algn="ctr"/>
            <a:r>
              <a:rPr lang="en-US" sz="1600"/>
              <a:t>0.34 pm is the overall </a:t>
            </a:r>
            <a:r>
              <a:rPr lang="en-US" sz="1600" err="1">
                <a:latin typeface="Symbol" charset="2"/>
                <a:cs typeface="Symbol" charset="2"/>
              </a:rPr>
              <a:t>e</a:t>
            </a:r>
            <a:r>
              <a:rPr lang="en-US" sz="1600" baseline="-25000" err="1"/>
              <a:t>y</a:t>
            </a:r>
            <a:r>
              <a:rPr lang="en-US" sz="1600" baseline="-25000"/>
              <a:t> </a:t>
            </a:r>
            <a:r>
              <a:rPr lang="en-US" sz="1600"/>
              <a:t> blow-up for 2IPs  @Z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2623F6-9FA2-E746-8D85-9D742F68A933}"/>
              </a:ext>
            </a:extLst>
          </p:cNvPr>
          <p:cNvSpPr txBox="1"/>
          <p:nvPr/>
        </p:nvSpPr>
        <p:spPr>
          <a:xfrm>
            <a:off x="6038518" y="3026874"/>
            <a:ext cx="31665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/>
              <a:t>The </a:t>
            </a:r>
            <a:r>
              <a:rPr lang="it-IT" sz="1600" b="1" err="1"/>
              <a:t>discussion</a:t>
            </a:r>
            <a:r>
              <a:rPr lang="it-IT" sz="1600" b="1"/>
              <a:t> on the </a:t>
            </a:r>
            <a:r>
              <a:rPr lang="it-IT" sz="1600" b="1" err="1"/>
              <a:t>mechanical</a:t>
            </a:r>
            <a:r>
              <a:rPr lang="it-IT" sz="1600" b="1"/>
              <a:t> </a:t>
            </a:r>
            <a:r>
              <a:rPr lang="it-IT" sz="1600" b="1" err="1"/>
              <a:t>integration</a:t>
            </a:r>
            <a:r>
              <a:rPr lang="it-IT" sz="1600" b="1"/>
              <a:t>  </a:t>
            </a:r>
            <a:r>
              <a:rPr lang="it-IT" sz="1600" b="1" err="1"/>
              <a:t>is</a:t>
            </a:r>
            <a:r>
              <a:rPr lang="it-IT" sz="1600" b="1"/>
              <a:t> </a:t>
            </a:r>
            <a:r>
              <a:rPr lang="it-IT" sz="1600" b="1" err="1"/>
              <a:t>actually</a:t>
            </a:r>
            <a:r>
              <a:rPr lang="it-IT" sz="1600" b="1"/>
              <a:t> </a:t>
            </a:r>
            <a:r>
              <a:rPr lang="it-IT" sz="1600" b="1" err="1"/>
              <a:t>bringing</a:t>
            </a:r>
            <a:r>
              <a:rPr lang="it-IT" sz="1600" b="1"/>
              <a:t> to </a:t>
            </a:r>
            <a:r>
              <a:rPr lang="it-IT" sz="1600" b="1" err="1"/>
              <a:t>improvements</a:t>
            </a:r>
            <a:r>
              <a:rPr lang="it-IT" sz="1600" b="1"/>
              <a:t> of </a:t>
            </a:r>
            <a:r>
              <a:rPr lang="it-IT" sz="1600" b="1" err="1"/>
              <a:t>this</a:t>
            </a:r>
            <a:r>
              <a:rPr lang="it-IT" sz="1600" b="1"/>
              <a:t> </a:t>
            </a:r>
            <a:r>
              <a:rPr lang="it-IT" sz="1600" b="1" err="1"/>
              <a:t>scheme</a:t>
            </a:r>
            <a:r>
              <a:rPr lang="it-IT" sz="1600" b="1"/>
              <a:t>,</a:t>
            </a:r>
          </a:p>
          <a:p>
            <a:pPr algn="ctr"/>
            <a:r>
              <a:rPr lang="it-IT" sz="1600" b="1"/>
              <a:t>due to </a:t>
            </a:r>
            <a:r>
              <a:rPr lang="it-IT" sz="1600" b="1" err="1"/>
              <a:t>space</a:t>
            </a:r>
            <a:r>
              <a:rPr lang="it-IT" sz="1600" b="1"/>
              <a:t> </a:t>
            </a:r>
            <a:r>
              <a:rPr lang="it-IT" sz="1600" b="1" err="1"/>
              <a:t>constraints</a:t>
            </a:r>
            <a:endParaRPr lang="it-IT" sz="1600" b="1"/>
          </a:p>
        </p:txBody>
      </p:sp>
    </p:spTree>
    <p:extLst>
      <p:ext uri="{BB962C8B-B14F-4D97-AF65-F5344CB8AC3E}">
        <p14:creationId xmlns:p14="http://schemas.microsoft.com/office/powerpoint/2010/main" val="10682824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7BB60-E990-F545-BEEA-8FD4A0590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induced backgrounds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ABBFA-79A3-214A-8E15-513AC706D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529" y="1055829"/>
            <a:ext cx="8828116" cy="3394472"/>
          </a:xfrm>
        </p:spPr>
        <p:txBody>
          <a:bodyPr/>
          <a:lstStyle/>
          <a:p>
            <a:pPr marL="42861" indent="0">
              <a:buNone/>
            </a:pPr>
            <a:r>
              <a:rPr lang="en-US" dirty="0"/>
              <a:t>Two main classes:</a:t>
            </a:r>
          </a:p>
          <a:p>
            <a:r>
              <a:rPr lang="en-US" b="1" dirty="0">
                <a:solidFill>
                  <a:srgbClr val="FF0000"/>
                </a:solidFill>
              </a:rPr>
              <a:t>Synchrotron Radiation</a:t>
            </a:r>
          </a:p>
          <a:p>
            <a:r>
              <a:rPr lang="en-US" b="1" dirty="0">
                <a:solidFill>
                  <a:srgbClr val="FF0000"/>
                </a:solidFill>
              </a:rPr>
              <a:t>Beam particles effects (e</a:t>
            </a:r>
            <a:r>
              <a:rPr lang="en-US" b="1" baseline="30000" dirty="0">
                <a:solidFill>
                  <a:srgbClr val="FF0000"/>
                </a:solidFill>
              </a:rPr>
              <a:t>+</a:t>
            </a:r>
            <a:r>
              <a:rPr lang="en-US" b="1" dirty="0">
                <a:solidFill>
                  <a:srgbClr val="FF0000"/>
                </a:solidFill>
              </a:rPr>
              <a:t>, e</a:t>
            </a:r>
            <a:r>
              <a:rPr lang="en-US" b="1" baseline="30000" dirty="0">
                <a:solidFill>
                  <a:srgbClr val="FF0000"/>
                </a:solidFill>
              </a:rPr>
              <a:t>-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err="1">
                <a:solidFill>
                  <a:srgbClr val="FF0000"/>
                </a:solidFill>
              </a:rPr>
              <a:t>e</a:t>
            </a:r>
            <a:r>
              <a:rPr lang="en-US" b="1" baseline="30000" dirty="0" err="1">
                <a:solidFill>
                  <a:srgbClr val="FF0000"/>
                </a:solidFill>
              </a:rPr>
              <a:t>+</a:t>
            </a:r>
            <a:r>
              <a:rPr lang="en-US" b="1" dirty="0" err="1">
                <a:solidFill>
                  <a:srgbClr val="FF0000"/>
                </a:solidFill>
              </a:rPr>
              <a:t>e</a:t>
            </a:r>
            <a:r>
              <a:rPr lang="en-US" b="1" baseline="30000" dirty="0">
                <a:solidFill>
                  <a:srgbClr val="FF0000"/>
                </a:solidFill>
              </a:rPr>
              <a:t>-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dirty="0" err="1">
                <a:solidFill>
                  <a:srgbClr val="7030A0"/>
                </a:solidFill>
              </a:rPr>
              <a:t>Beamstrahlung</a:t>
            </a:r>
            <a:endParaRPr lang="en-US" dirty="0">
              <a:solidFill>
                <a:srgbClr val="7030A0"/>
              </a:solidFill>
            </a:endParaRPr>
          </a:p>
          <a:p>
            <a:pPr lvl="2"/>
            <a:r>
              <a:rPr lang="en-US" dirty="0">
                <a:solidFill>
                  <a:srgbClr val="7030A0"/>
                </a:solidFill>
              </a:rPr>
              <a:t> Incoherent/ Coherent </a:t>
            </a:r>
            <a:r>
              <a:rPr lang="en-US" dirty="0" err="1">
                <a:solidFill>
                  <a:srgbClr val="7030A0"/>
                </a:solidFill>
              </a:rPr>
              <a:t>e</a:t>
            </a:r>
            <a:r>
              <a:rPr lang="en-US" baseline="30000" dirty="0" err="1">
                <a:solidFill>
                  <a:srgbClr val="7030A0"/>
                </a:solidFill>
              </a:rPr>
              <a:t>+</a:t>
            </a:r>
            <a:r>
              <a:rPr lang="en-US" dirty="0" err="1">
                <a:solidFill>
                  <a:srgbClr val="7030A0"/>
                </a:solidFill>
              </a:rPr>
              <a:t>e</a:t>
            </a:r>
            <a:r>
              <a:rPr lang="en-US" baseline="30000" dirty="0">
                <a:solidFill>
                  <a:srgbClr val="7030A0"/>
                </a:solidFill>
              </a:rPr>
              <a:t>-</a:t>
            </a:r>
            <a:r>
              <a:rPr lang="en-US" dirty="0">
                <a:solidFill>
                  <a:srgbClr val="7030A0"/>
                </a:solidFill>
              </a:rPr>
              <a:t> Pair Creation</a:t>
            </a:r>
          </a:p>
          <a:p>
            <a:pPr lvl="2"/>
            <a:r>
              <a:rPr lang="en-US" dirty="0">
                <a:solidFill>
                  <a:srgbClr val="7030A0"/>
                </a:solidFill>
                <a:latin typeface="Symbol" pitchFamily="2" charset="2"/>
              </a:rPr>
              <a:t> gg</a:t>
            </a:r>
            <a:r>
              <a:rPr lang="en-US" dirty="0">
                <a:solidFill>
                  <a:srgbClr val="7030A0"/>
                </a:solidFill>
              </a:rPr>
              <a:t> to hadrons 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beam-gas elastic and inelastic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Thermal photon Compton scattering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Radiative Bhabha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F7F844-36F5-1240-8991-5230EF3D7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B01EB8-3DAF-E647-8F9E-3EAEE2168F8C}"/>
              </a:ext>
            </a:extLst>
          </p:cNvPr>
          <p:cNvSpPr/>
          <p:nvPr/>
        </p:nvSpPr>
        <p:spPr>
          <a:xfrm>
            <a:off x="6073406" y="2291159"/>
            <a:ext cx="30272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7030A0"/>
                </a:solidFill>
              </a:rPr>
              <a:t>PURPLE: collision induced backgrounds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BC886D-2444-8340-88E4-5CA65C1030F9}"/>
              </a:ext>
            </a:extLst>
          </p:cNvPr>
          <p:cNvSpPr/>
          <p:nvPr/>
        </p:nvSpPr>
        <p:spPr>
          <a:xfrm>
            <a:off x="6084162" y="2600369"/>
            <a:ext cx="26247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8000"/>
                </a:solidFill>
              </a:rPr>
              <a:t>GREEN: single beam backgrounds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0207C9-94C0-374D-B3A9-EE515B0EA343}"/>
              </a:ext>
            </a:extLst>
          </p:cNvPr>
          <p:cNvSpPr/>
          <p:nvPr/>
        </p:nvSpPr>
        <p:spPr>
          <a:xfrm>
            <a:off x="650327" y="4511440"/>
            <a:ext cx="7843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Impact of backgrounds studied in detector designs CLD &amp; IDEA</a:t>
            </a:r>
          </a:p>
        </p:txBody>
      </p:sp>
    </p:spTree>
    <p:extLst>
      <p:ext uri="{BB962C8B-B14F-4D97-AF65-F5344CB8AC3E}">
        <p14:creationId xmlns:p14="http://schemas.microsoft.com/office/powerpoint/2010/main" val="5018524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4A1CFE-CD70-1243-AF9C-B47FD1D5548D}"/>
              </a:ext>
            </a:extLst>
          </p:cNvPr>
          <p:cNvSpPr txBox="1"/>
          <p:nvPr/>
        </p:nvSpPr>
        <p:spPr>
          <a:xfrm>
            <a:off x="968236" y="940499"/>
            <a:ext cx="6431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/>
            <a:r>
              <a:rPr lang="it-IT" sz="3000" err="1">
                <a:solidFill>
                  <a:srgbClr val="FF0000"/>
                </a:solidFill>
                <a:latin typeface="Calibri" panose="020F0502020204030204"/>
              </a:rPr>
              <a:t>Inelastic</a:t>
            </a:r>
            <a:r>
              <a:rPr lang="it-IT" sz="3000">
                <a:solidFill>
                  <a:srgbClr val="FF0000"/>
                </a:solidFill>
                <a:latin typeface="Calibri" panose="020F0502020204030204"/>
              </a:rPr>
              <a:t> </a:t>
            </a:r>
            <a:r>
              <a:rPr lang="it-IT" sz="3000" err="1">
                <a:solidFill>
                  <a:srgbClr val="FF0000"/>
                </a:solidFill>
                <a:latin typeface="Calibri" panose="020F0502020204030204"/>
              </a:rPr>
              <a:t>Beam</a:t>
            </a:r>
            <a:r>
              <a:rPr lang="it-IT" sz="3000">
                <a:solidFill>
                  <a:srgbClr val="FF0000"/>
                </a:solidFill>
                <a:latin typeface="Calibri" panose="020F0502020204030204"/>
              </a:rPr>
              <a:t> Gas </a:t>
            </a:r>
            <a:r>
              <a:rPr lang="it-IT" sz="3000" err="1">
                <a:solidFill>
                  <a:srgbClr val="FF0000"/>
                </a:solidFill>
                <a:latin typeface="Calibri" panose="020F0502020204030204"/>
              </a:rPr>
              <a:t>scattering</a:t>
            </a:r>
            <a:r>
              <a:rPr lang="it-IT" sz="3000">
                <a:solidFill>
                  <a:srgbClr val="FF0000"/>
                </a:solidFill>
                <a:latin typeface="Calibri" panose="020F0502020204030204"/>
              </a:rPr>
              <a:t> in the IR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F6A0B96-A74C-EE4C-8A42-BB5978D2766A}"/>
              </a:ext>
            </a:extLst>
          </p:cNvPr>
          <p:cNvSpPr txBox="1"/>
          <p:nvPr/>
        </p:nvSpPr>
        <p:spPr>
          <a:xfrm>
            <a:off x="161390" y="1577700"/>
            <a:ext cx="42291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-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MDISim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was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used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to import in Geant4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beam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pipe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geometry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+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magnetic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elements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+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beam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characteristics</a:t>
            </a:r>
            <a:endParaRPr lang="it-IT" sz="135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BC13D33-96D7-7F47-A511-BA8D15E6A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131" y="1531437"/>
            <a:ext cx="2244487" cy="65241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2447BD8-175C-6E46-8302-DDB1D434D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490" y="2486357"/>
            <a:ext cx="4699278" cy="217045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A51A0DB-9992-7747-B991-3ABD025D8E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90" y="2213251"/>
            <a:ext cx="4229100" cy="174307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A3D68AB-3B33-474D-946E-27FADD3B3505}"/>
              </a:ext>
            </a:extLst>
          </p:cNvPr>
          <p:cNvSpPr txBox="1"/>
          <p:nvPr/>
        </p:nvSpPr>
        <p:spPr>
          <a:xfrm>
            <a:off x="774979" y="2738540"/>
            <a:ext cx="267345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Z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position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where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the BG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interaction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that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will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lead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to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particle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loss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happened</a:t>
            </a:r>
            <a:endParaRPr lang="it-IT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D387079-5AF9-FB41-90A4-D4383F97E249}"/>
              </a:ext>
            </a:extLst>
          </p:cNvPr>
          <p:cNvSpPr txBox="1"/>
          <p:nvPr/>
        </p:nvSpPr>
        <p:spPr>
          <a:xfrm>
            <a:off x="6485667" y="2486359"/>
            <a:ext cx="209278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Z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position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where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a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primary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electron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is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lost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after</a:t>
            </a:r>
            <a:r>
              <a:rPr lang="it-IT" sz="1350">
                <a:solidFill>
                  <a:prstClr val="black"/>
                </a:solidFill>
                <a:latin typeface="Calibri" panose="020F0502020204030204"/>
              </a:rPr>
              <a:t> a BG </a:t>
            </a:r>
            <a:r>
              <a:rPr lang="it-IT" sz="1350" err="1">
                <a:solidFill>
                  <a:prstClr val="black"/>
                </a:solidFill>
                <a:latin typeface="Calibri" panose="020F0502020204030204"/>
              </a:rPr>
              <a:t>interaction</a:t>
            </a:r>
            <a:endParaRPr lang="it-IT" sz="135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0444D33-6BA7-544E-9AD5-A3F3AAC766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4907" y="4723105"/>
            <a:ext cx="4369982" cy="4953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C6A601EF-ED9D-A64C-B1C8-3B039F3E48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3883" y="5284695"/>
            <a:ext cx="4098852" cy="561975"/>
          </a:xfrm>
          <a:prstGeom prst="rect">
            <a:avLst/>
          </a:prstGeom>
        </p:spPr>
      </p:pic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069CA984-73C2-0042-AA3A-2AE1AD229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683696"/>
              </p:ext>
            </p:extLst>
          </p:nvPr>
        </p:nvGraphicFramePr>
        <p:xfrm>
          <a:off x="968236" y="4175484"/>
          <a:ext cx="2230189" cy="1645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8017">
                  <a:extLst>
                    <a:ext uri="{9D8B030D-6E8A-4147-A177-3AD203B41FA5}">
                      <a16:colId xmlns:a16="http://schemas.microsoft.com/office/drawing/2014/main" val="1685379571"/>
                    </a:ext>
                  </a:extLst>
                </a:gridCol>
                <a:gridCol w="1492172">
                  <a:extLst>
                    <a:ext uri="{9D8B030D-6E8A-4147-A177-3AD203B41FA5}">
                      <a16:colId xmlns:a16="http://schemas.microsoft.com/office/drawing/2014/main" val="2737408358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it-IT" sz="1400"/>
                        <a:t>Case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err="1"/>
                        <a:t>Loss</a:t>
                      </a:r>
                      <a:r>
                        <a:rPr lang="it-IT" sz="1400"/>
                        <a:t> Rate +/-20m </a:t>
                      </a:r>
                    </a:p>
                    <a:p>
                      <a:pPr algn="ctr"/>
                      <a:r>
                        <a:rPr lang="it-IT" sz="1400"/>
                        <a:t>from IP [MHz]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4794130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it-IT" sz="1400" b="1" err="1"/>
                        <a:t>Z</a:t>
                      </a:r>
                      <a:endParaRPr lang="it-IT" sz="1400" b="1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/>
                        <a:t>147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2241819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it-IT" sz="1400" b="1" err="1"/>
                        <a:t>W</a:t>
                      </a:r>
                      <a:endParaRPr lang="it-IT" sz="1400" b="1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/>
                        <a:t>16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0642886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it-IT" sz="1400" b="1"/>
                        <a:t>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/>
                        <a:t>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1752290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it-IT" sz="1400" b="1"/>
                        <a:t>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/>
                        <a:t>0.5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0608874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A698CEA6-8512-4949-8A62-DCA0D2D94DDE}"/>
              </a:ext>
            </a:extLst>
          </p:cNvPr>
          <p:cNvSpPr txBox="1"/>
          <p:nvPr/>
        </p:nvSpPr>
        <p:spPr>
          <a:xfrm>
            <a:off x="7907139" y="918519"/>
            <a:ext cx="1182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9193"/>
                </a:solidFill>
              </a:rPr>
              <a:t>more details by </a:t>
            </a:r>
          </a:p>
          <a:p>
            <a:r>
              <a:rPr lang="en-US" sz="1200">
                <a:solidFill>
                  <a:srgbClr val="009193"/>
                </a:solidFill>
              </a:rPr>
              <a:t>F. </a:t>
            </a:r>
            <a:r>
              <a:rPr lang="en-US" sz="1200" err="1">
                <a:solidFill>
                  <a:srgbClr val="009193"/>
                </a:solidFill>
              </a:rPr>
              <a:t>Collamati</a:t>
            </a:r>
            <a:endParaRPr lang="en-US" sz="1200">
              <a:solidFill>
                <a:srgbClr val="00919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CC1D86-1D93-0548-AC86-2FBFFE39D4E3}"/>
              </a:ext>
            </a:extLst>
          </p:cNvPr>
          <p:cNvSpPr txBox="1"/>
          <p:nvPr/>
        </p:nvSpPr>
        <p:spPr>
          <a:xfrm>
            <a:off x="4916479" y="2235402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>
                <a:solidFill>
                  <a:srgbClr val="FF0000"/>
                </a:solidFill>
              </a:rPr>
              <a:t>IR </a:t>
            </a:r>
            <a:r>
              <a:rPr lang="it-IT" b="1" err="1">
                <a:solidFill>
                  <a:srgbClr val="FF0000"/>
                </a:solidFill>
              </a:rPr>
              <a:t>Loss</a:t>
            </a:r>
            <a:r>
              <a:rPr lang="it-IT" b="1">
                <a:solidFill>
                  <a:srgbClr val="FF0000"/>
                </a:solidFill>
              </a:rPr>
              <a:t> </a:t>
            </a:r>
            <a:r>
              <a:rPr lang="it-IT" b="1" err="1">
                <a:solidFill>
                  <a:srgbClr val="FF0000"/>
                </a:solidFill>
              </a:rPr>
              <a:t>map</a:t>
            </a:r>
            <a:endParaRPr lang="it-IT" b="1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FBC65D-A59C-FF46-A8A8-F5AEE905BD5A}"/>
              </a:ext>
            </a:extLst>
          </p:cNvPr>
          <p:cNvSpPr txBox="1"/>
          <p:nvPr/>
        </p:nvSpPr>
        <p:spPr>
          <a:xfrm>
            <a:off x="7532059" y="3125712"/>
            <a:ext cx="1305606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/>
              <a:t>Ready for full </a:t>
            </a:r>
            <a:r>
              <a:rPr lang="it-IT" sz="1400" b="1" err="1"/>
              <a:t>simulation</a:t>
            </a:r>
            <a:r>
              <a:rPr lang="it-IT" sz="1400" b="1"/>
              <a:t> in detector and </a:t>
            </a:r>
            <a:r>
              <a:rPr lang="it-IT" sz="1400" b="1" err="1"/>
              <a:t>lumical</a:t>
            </a:r>
            <a:endParaRPr lang="it-IT" sz="1400" b="1"/>
          </a:p>
        </p:txBody>
      </p:sp>
    </p:spTree>
    <p:extLst>
      <p:ext uri="{BB962C8B-B14F-4D97-AF65-F5344CB8AC3E}">
        <p14:creationId xmlns:p14="http://schemas.microsoft.com/office/powerpoint/2010/main" val="2641326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941874"/>
              </p:ext>
            </p:extLst>
          </p:nvPr>
        </p:nvGraphicFramePr>
        <p:xfrm>
          <a:off x="90341" y="1219593"/>
          <a:ext cx="8969504" cy="5097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2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29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2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82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55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8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17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7190"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US" sz="1800" b="1" err="1">
                          <a:solidFill>
                            <a:schemeClr val="bg1"/>
                          </a:solidFill>
                        </a:rPr>
                        <a:t>ee</a:t>
                      </a:r>
                      <a:r>
                        <a:rPr lang="en-US" sz="1800" b="1">
                          <a:solidFill>
                            <a:schemeClr val="bg1"/>
                          </a:solidFill>
                        </a:rPr>
                        <a:t> parameters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Z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8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lang="en-US" sz="2000" baseline="3000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lang="en-US" sz="2000" baseline="3000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ZH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baseline="0" err="1">
                          <a:solidFill>
                            <a:schemeClr val="tx1"/>
                          </a:solidFill>
                        </a:rPr>
                        <a:t>ttbar</a:t>
                      </a:r>
                      <a:endParaRPr lang="en-US" sz="2000" b="1" baseline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b="1"/>
                        <a:t>Beam energy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/>
                        <a:t>GeV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45.6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</a:rPr>
                        <a:t>80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120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175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182.5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558"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>
                          <a:solidFill>
                            <a:srgbClr val="FF0000"/>
                          </a:solidFill>
                        </a:rPr>
                        <a:t>Luminosity / IP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/>
                        <a:t>10</a:t>
                      </a:r>
                      <a:r>
                        <a:rPr lang="en-US" sz="1100" b="1" baseline="30000"/>
                        <a:t>34 </a:t>
                      </a:r>
                      <a:r>
                        <a:rPr lang="en-US" sz="1100" b="1" baseline="0"/>
                        <a:t>cm</a:t>
                      </a:r>
                      <a:r>
                        <a:rPr lang="en-US" sz="1100" b="1" baseline="30000"/>
                        <a:t>-2 </a:t>
                      </a:r>
                      <a:r>
                        <a:rPr lang="en-US" sz="1100" b="1" baseline="0"/>
                        <a:t>s</a:t>
                      </a:r>
                      <a:r>
                        <a:rPr lang="en-US" sz="1100" b="1" baseline="30000"/>
                        <a:t>-1</a:t>
                      </a:r>
                      <a:endParaRPr lang="en-US" sz="1100" b="1" baseline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230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</a:rPr>
                        <a:t>28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8.5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1.8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1.55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/>
                        <a:t>Beam current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mA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1390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147 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29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6.4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5.4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/>
                        <a:t>Bunches per beam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#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16640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2000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328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59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48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/>
                        <a:t>Average bunch spacing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19.6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163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994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2763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3396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/>
                        <a:t>Bunch population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10</a:t>
                      </a:r>
                      <a:r>
                        <a:rPr lang="en-US" sz="1100" baseline="30000"/>
                        <a:t>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1.7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1.8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2.2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2.3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100"/>
                        <a:t>Horizontal emittance </a:t>
                      </a:r>
                      <a:r>
                        <a:rPr lang="en-US" sz="1100">
                          <a:latin typeface="Symbol" charset="2"/>
                          <a:ea typeface="Symbol" charset="2"/>
                          <a:cs typeface="Symbol" charset="2"/>
                        </a:rPr>
                        <a:t>e</a:t>
                      </a:r>
                      <a:r>
                        <a:rPr lang="en-US" sz="1100" baseline="-25000"/>
                        <a:t>x </a:t>
                      </a:r>
                      <a:endParaRPr lang="en-US" sz="1100" baseline="0"/>
                    </a:p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/>
                        <a:t>Vertical emittance </a:t>
                      </a:r>
                      <a:r>
                        <a:rPr lang="en-US" sz="1100" err="1">
                          <a:latin typeface="Symbol" charset="2"/>
                          <a:ea typeface="Symbol" charset="2"/>
                          <a:cs typeface="Symbol" charset="2"/>
                        </a:rPr>
                        <a:t>e</a:t>
                      </a:r>
                      <a:r>
                        <a:rPr lang="en-US" sz="1100" baseline="-25000" err="1"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endParaRPr lang="en-US" sz="1100" baseline="-25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nm</a:t>
                      </a:r>
                    </a:p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/>
                        <a:t>pm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0.27</a:t>
                      </a:r>
                    </a:p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1.0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0.84</a:t>
                      </a:r>
                    </a:p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1.7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0.63</a:t>
                      </a:r>
                    </a:p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1.3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1.34</a:t>
                      </a:r>
                    </a:p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2.7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1.46</a:t>
                      </a:r>
                    </a:p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2.9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b="1" err="1"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lang="en-US" sz="1100" b="1" baseline="-25000" err="1"/>
                        <a:t>x</a:t>
                      </a:r>
                      <a:r>
                        <a:rPr lang="en-US" sz="1100" b="1" baseline="30000"/>
                        <a:t>* </a:t>
                      </a:r>
                      <a:r>
                        <a:rPr lang="en-US" sz="1100" b="1" baseline="0"/>
                        <a:t>/  </a:t>
                      </a:r>
                      <a:r>
                        <a:rPr lang="en-US" sz="1100" b="1"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lang="en-US" sz="1100" b="1" baseline="-25000"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100" b="1" baseline="30000"/>
                        <a:t>*</a:t>
                      </a:r>
                      <a:endParaRPr lang="en-US" sz="1100" b="1" baseline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m / 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0.15 / 0.8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</a:rPr>
                        <a:t>0.2 / 1.0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0.3 / 1.0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1.0</a:t>
                      </a:r>
                      <a:r>
                        <a:rPr lang="en-US" sz="1100" b="1" baseline="0"/>
                        <a:t> / 1.6</a:t>
                      </a:r>
                      <a:endParaRPr lang="en-US" sz="1100" b="1"/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>
                          <a:solidFill>
                            <a:srgbClr val="FF0000"/>
                          </a:solidFill>
                        </a:rPr>
                        <a:t>beam size at IP:</a:t>
                      </a:r>
                      <a:r>
                        <a:rPr lang="en-US" sz="1100" baseline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en-US" sz="11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100" err="1">
                          <a:solidFill>
                            <a:srgbClr val="FF000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sz="1100" baseline="-25000" err="1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1100" baseline="30000">
                          <a:solidFill>
                            <a:srgbClr val="FF0000"/>
                          </a:solidFill>
                        </a:rPr>
                        <a:t>* </a:t>
                      </a:r>
                      <a:r>
                        <a:rPr lang="en-US" sz="1100" baseline="0">
                          <a:solidFill>
                            <a:srgbClr val="FF0000"/>
                          </a:solidFill>
                        </a:rPr>
                        <a:t>/  </a:t>
                      </a:r>
                      <a:r>
                        <a:rPr lang="en-US" sz="1100" baseline="0" err="1">
                          <a:solidFill>
                            <a:srgbClr val="FF000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sz="1100" baseline="-2500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100" baseline="3000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100" baseline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FF000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sz="1100" b="1">
                          <a:solidFill>
                            <a:srgbClr val="FF0000"/>
                          </a:solidFill>
                        </a:rPr>
                        <a:t>m / nm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FF0000"/>
                          </a:solidFill>
                        </a:rPr>
                        <a:t>6.4 / 28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13 / 41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13.7 / 36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36.7 / 66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38.2/68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1498">
                <a:tc>
                  <a:txBody>
                    <a:bodyPr/>
                    <a:lstStyle/>
                    <a:p>
                      <a:r>
                        <a:rPr lang="en-US" sz="1100"/>
                        <a:t>Energy spread:</a:t>
                      </a:r>
                      <a:r>
                        <a:rPr lang="en-US" sz="1100" baseline="0"/>
                        <a:t> SR / total (w BS)</a:t>
                      </a:r>
                      <a:endParaRPr lang="en-US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0.038 / 0.132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0.066 / 0.131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0.099 / 0.165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0.144 / 0.196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0.15 / 0.192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/>
                        <a:t>Bunch length: SR / total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3.5 / 12.1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3 / 6.0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3.15 / 5.3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2.75 / 3.82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1.97 / 2.54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b="1"/>
                        <a:t>Energy loss per</a:t>
                      </a:r>
                      <a:r>
                        <a:rPr lang="en-US" sz="1100" b="1" baseline="0"/>
                        <a:t> </a:t>
                      </a:r>
                      <a:r>
                        <a:rPr lang="en-US" sz="1100" b="1"/>
                        <a:t> turn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GeV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0.036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chemeClr val="tx1"/>
                          </a:solidFill>
                        </a:rPr>
                        <a:t>0.34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1.72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7.8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/>
                        <a:t>9.2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/>
                        <a:t>RF Voltage </a:t>
                      </a:r>
                      <a:r>
                        <a:rPr lang="en-US" sz="1100">
                          <a:solidFill>
                            <a:schemeClr val="tx1"/>
                          </a:solidFill>
                        </a:rPr>
                        <a:t>/station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GV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0.1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0.75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2.0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4/5.4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4/6.9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/>
                        <a:t>Longitudinal damping time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turns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1273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236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70.3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23.1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20.4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/>
                        <a:t>Acceptance   RF / energy (DA)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1.9 / ±1.3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2.3 / ±1.3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2.3 / ±1.7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3.5/ (</a:t>
                      </a:r>
                      <a:r>
                        <a:rPr lang="en-US" sz="1100" b="0" baseline="0"/>
                        <a:t>-2.8; </a:t>
                      </a:r>
                      <a:r>
                        <a:rPr lang="en-US" sz="1100" b="0"/>
                        <a:t>+2.4)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3.36 / (</a:t>
                      </a:r>
                      <a:r>
                        <a:rPr lang="en-US" sz="1100" b="0" baseline="0"/>
                        <a:t>-2.8; </a:t>
                      </a:r>
                      <a:r>
                        <a:rPr lang="en-US" sz="1100" b="0"/>
                        <a:t>+2.4)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100"/>
                        <a:t>Rad. </a:t>
                      </a:r>
                      <a:r>
                        <a:rPr lang="en-US" sz="1100" err="1"/>
                        <a:t>Bhabha</a:t>
                      </a:r>
                      <a:r>
                        <a:rPr lang="en-US" sz="1100"/>
                        <a:t>/ actual </a:t>
                      </a:r>
                      <a:r>
                        <a:rPr lang="en-US" sz="1100" err="1"/>
                        <a:t>Beamstr</a:t>
                      </a:r>
                      <a:r>
                        <a:rPr lang="en-US" sz="1100"/>
                        <a:t>. Lifetime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min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68</a:t>
                      </a:r>
                      <a:r>
                        <a:rPr lang="en-US" sz="1100" b="0" baseline="0"/>
                        <a:t> </a:t>
                      </a:r>
                      <a:r>
                        <a:rPr lang="en-US" sz="1100" b="0"/>
                        <a:t> / &gt; 200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59</a:t>
                      </a:r>
                      <a:r>
                        <a:rPr lang="en-US" sz="1100" b="0" baseline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/ &gt;200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38</a:t>
                      </a:r>
                      <a:r>
                        <a:rPr lang="en-US" sz="1100" b="0" baseline="0"/>
                        <a:t> </a:t>
                      </a:r>
                      <a:r>
                        <a:rPr lang="en-US" sz="1100" b="0"/>
                        <a:t>/ 18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37/</a:t>
                      </a:r>
                      <a:r>
                        <a:rPr lang="en-US" sz="1100" b="0" baseline="0"/>
                        <a:t> </a:t>
                      </a:r>
                      <a:r>
                        <a:rPr lang="en-US" sz="1100" b="0"/>
                        <a:t>24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/>
                        <a:t>40</a:t>
                      </a:r>
                      <a:r>
                        <a:rPr lang="en-US" sz="1100" b="0" baseline="0"/>
                        <a:t> </a:t>
                      </a:r>
                      <a:r>
                        <a:rPr lang="en-US" sz="1100" b="0"/>
                        <a:t>/ 18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2901"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/>
                        <a:t>Beam-beam parameter   </a:t>
                      </a:r>
                      <a:r>
                        <a:rPr lang="en-US" sz="1100">
                          <a:latin typeface="Symbol" charset="2"/>
                          <a:ea typeface="Symbol" charset="2"/>
                          <a:cs typeface="Symbol" charset="2"/>
                        </a:rPr>
                        <a:t>x</a:t>
                      </a:r>
                      <a:r>
                        <a:rPr lang="en-US" sz="1100" baseline="-25000"/>
                        <a:t>x</a:t>
                      </a:r>
                      <a:r>
                        <a:rPr lang="en-US" sz="1100" baseline="30000"/>
                        <a:t> </a:t>
                      </a:r>
                      <a:r>
                        <a:rPr lang="en-US" sz="1100" baseline="0"/>
                        <a:t>/  </a:t>
                      </a:r>
                      <a:r>
                        <a:rPr lang="en-US" sz="1100" baseline="0" err="1">
                          <a:latin typeface="Symbol" charset="2"/>
                          <a:ea typeface="Symbol" charset="2"/>
                          <a:cs typeface="Symbol" charset="2"/>
                        </a:rPr>
                        <a:t>x</a:t>
                      </a:r>
                      <a:r>
                        <a:rPr lang="en-US" sz="1100" baseline="-25000" err="1"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endParaRPr lang="en-US" sz="1100" baseline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0.004 / 0.133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0.01 / 0.141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0.016 / 0.118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0.088 / 0.148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0.099 / 0.126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/>
                        <a:t>Interaction region length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0.42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1"/>
                          </a:solidFill>
                        </a:rPr>
                        <a:t>0.85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0.9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1.8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/>
                        <a:t>1.8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58A8DB8-70C0-4543-9AD1-A758DA601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70348"/>
            <a:ext cx="8229600" cy="1143000"/>
          </a:xfrm>
        </p:spPr>
        <p:txBody>
          <a:bodyPr/>
          <a:lstStyle/>
          <a:p>
            <a:r>
              <a:rPr lang="it-IT"/>
              <a:t>FCC-ee parameters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73BE280-73BD-EE44-ABF1-2554E69BF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0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95C67-0A1D-F548-80D5-FC2719128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Machine Detector Interface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37E68-7D8B-DE4F-8AAE-8EE0FFE96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D2F9D9-BAAC-E647-9C58-043A483A0EDE}"/>
              </a:ext>
            </a:extLst>
          </p:cNvPr>
          <p:cNvSpPr txBox="1"/>
          <p:nvPr/>
        </p:nvSpPr>
        <p:spPr>
          <a:xfrm>
            <a:off x="164880" y="1149771"/>
            <a:ext cx="90793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</a:t>
            </a:r>
            <a:r>
              <a:rPr lang="it-IT" sz="2000" dirty="0" err="1"/>
              <a:t>next</a:t>
            </a:r>
            <a:r>
              <a:rPr lang="it-IT" sz="2000" dirty="0"/>
              <a:t> </a:t>
            </a:r>
            <a:r>
              <a:rPr lang="it-IT" sz="2000" dirty="0" err="1"/>
              <a:t>steps</a:t>
            </a:r>
            <a:r>
              <a:rPr lang="it-IT" sz="2000" dirty="0"/>
              <a:t> </a:t>
            </a:r>
            <a:r>
              <a:rPr lang="it-IT" sz="2000" dirty="0" err="1"/>
              <a:t>can</a:t>
            </a:r>
            <a:r>
              <a:rPr lang="it-IT" sz="2000" dirty="0"/>
              <a:t> be </a:t>
            </a:r>
            <a:r>
              <a:rPr lang="it-IT" sz="2000" dirty="0" err="1"/>
              <a:t>subdivided</a:t>
            </a:r>
            <a:r>
              <a:rPr lang="it-IT" sz="2000" dirty="0"/>
              <a:t> in the </a:t>
            </a:r>
            <a:r>
              <a:rPr lang="it-IT" sz="2000" dirty="0" err="1"/>
              <a:t>following</a:t>
            </a:r>
            <a:r>
              <a:rPr lang="it-IT" sz="2000" dirty="0"/>
              <a:t> macro-</a:t>
            </a:r>
            <a:r>
              <a:rPr lang="it-IT" sz="2000" dirty="0" err="1"/>
              <a:t>areas</a:t>
            </a:r>
            <a:r>
              <a:rPr lang="it-IT" sz="2000" dirty="0"/>
              <a:t>, </a:t>
            </a:r>
            <a:r>
              <a:rPr lang="it-IT" sz="2000" dirty="0" err="1"/>
              <a:t>all</a:t>
            </a:r>
            <a:r>
              <a:rPr lang="it-IT" sz="2000" dirty="0"/>
              <a:t> inter-</a:t>
            </a:r>
            <a:r>
              <a:rPr lang="it-IT" sz="2000" dirty="0" err="1"/>
              <a:t>connected</a:t>
            </a:r>
            <a:r>
              <a:rPr lang="it-IT" sz="2000" dirty="0"/>
              <a:t>:</a:t>
            </a:r>
          </a:p>
          <a:p>
            <a:endParaRPr lang="it-IT" sz="1600" dirty="0"/>
          </a:p>
          <a:p>
            <a:pPr marL="342892" indent="-342892">
              <a:lnSpc>
                <a:spcPct val="150000"/>
              </a:lnSpc>
              <a:buFont typeface="+mj-lt"/>
              <a:buAutoNum type="arabicPeriod"/>
            </a:pPr>
            <a:r>
              <a:rPr lang="it-IT" sz="2000" b="1" dirty="0" err="1">
                <a:solidFill>
                  <a:srgbClr val="008000"/>
                </a:solidFill>
              </a:rPr>
              <a:t>Beam</a:t>
            </a:r>
            <a:r>
              <a:rPr lang="it-IT" sz="2000" b="1" dirty="0">
                <a:solidFill>
                  <a:srgbClr val="008000"/>
                </a:solidFill>
              </a:rPr>
              <a:t> </a:t>
            </a:r>
            <a:r>
              <a:rPr lang="it-IT" sz="2000" b="1" dirty="0" err="1">
                <a:solidFill>
                  <a:srgbClr val="008000"/>
                </a:solidFill>
              </a:rPr>
              <a:t>physics</a:t>
            </a:r>
            <a:r>
              <a:rPr lang="it-IT" sz="2000" b="1" dirty="0">
                <a:solidFill>
                  <a:srgbClr val="008000"/>
                </a:solidFill>
              </a:rPr>
              <a:t> (</a:t>
            </a:r>
            <a:r>
              <a:rPr lang="it-IT" sz="2000" b="1" dirty="0" err="1">
                <a:solidFill>
                  <a:srgbClr val="008000"/>
                </a:solidFill>
              </a:rPr>
              <a:t>optics</a:t>
            </a:r>
            <a:r>
              <a:rPr lang="it-IT" sz="2000" b="1" dirty="0">
                <a:solidFill>
                  <a:srgbClr val="008000"/>
                </a:solidFill>
              </a:rPr>
              <a:t>, </a:t>
            </a:r>
            <a:r>
              <a:rPr lang="it-IT" sz="2000" b="1" dirty="0" err="1">
                <a:solidFill>
                  <a:srgbClr val="008000"/>
                </a:solidFill>
              </a:rPr>
              <a:t>beam</a:t>
            </a:r>
            <a:r>
              <a:rPr lang="it-IT" sz="2000" b="1" dirty="0">
                <a:solidFill>
                  <a:srgbClr val="008000"/>
                </a:solidFill>
              </a:rPr>
              <a:t> </a:t>
            </a:r>
            <a:r>
              <a:rPr lang="it-IT" sz="2000" b="1" dirty="0" err="1">
                <a:solidFill>
                  <a:srgbClr val="008000"/>
                </a:solidFill>
              </a:rPr>
              <a:t>dynamics</a:t>
            </a:r>
            <a:r>
              <a:rPr lang="it-IT" sz="2000" b="1" dirty="0">
                <a:solidFill>
                  <a:srgbClr val="008000"/>
                </a:solidFill>
              </a:rPr>
              <a:t>, </a:t>
            </a:r>
            <a:r>
              <a:rPr lang="it-IT" sz="2000" b="1" dirty="0" err="1">
                <a:solidFill>
                  <a:srgbClr val="008000"/>
                </a:solidFill>
              </a:rPr>
              <a:t>collective</a:t>
            </a:r>
            <a:r>
              <a:rPr lang="it-IT" sz="2000" b="1" dirty="0">
                <a:solidFill>
                  <a:srgbClr val="008000"/>
                </a:solidFill>
              </a:rPr>
              <a:t> </a:t>
            </a:r>
            <a:r>
              <a:rPr lang="it-IT" sz="2000" b="1" dirty="0" err="1">
                <a:solidFill>
                  <a:srgbClr val="008000"/>
                </a:solidFill>
              </a:rPr>
              <a:t>effects</a:t>
            </a:r>
            <a:r>
              <a:rPr lang="it-IT" sz="2000" b="1" dirty="0">
                <a:solidFill>
                  <a:srgbClr val="008000"/>
                </a:solidFill>
              </a:rPr>
              <a:t>) </a:t>
            </a:r>
          </a:p>
          <a:p>
            <a:pPr marL="342892" indent="-342892">
              <a:lnSpc>
                <a:spcPct val="150000"/>
              </a:lnSpc>
              <a:buFont typeface="+mj-lt"/>
              <a:buAutoNum type="arabicPeriod"/>
            </a:pPr>
            <a:r>
              <a:rPr lang="it-IT" sz="2000" b="1" dirty="0" err="1">
                <a:solidFill>
                  <a:srgbClr val="0000FF"/>
                </a:solidFill>
              </a:rPr>
              <a:t>Experimental</a:t>
            </a:r>
            <a:r>
              <a:rPr lang="it-IT" sz="2000" b="1" dirty="0">
                <a:solidFill>
                  <a:srgbClr val="0000FF"/>
                </a:solidFill>
              </a:rPr>
              <a:t> </a:t>
            </a:r>
            <a:r>
              <a:rPr lang="it-IT" sz="2000" b="1" dirty="0" err="1">
                <a:solidFill>
                  <a:srgbClr val="0000FF"/>
                </a:solidFill>
              </a:rPr>
              <a:t>environment</a:t>
            </a:r>
            <a:r>
              <a:rPr lang="it-IT" sz="2000" b="1" dirty="0">
                <a:solidFill>
                  <a:srgbClr val="0000FF"/>
                </a:solidFill>
              </a:rPr>
              <a:t> &amp; </a:t>
            </a:r>
            <a:r>
              <a:rPr lang="it-IT" sz="2000" b="1" dirty="0" err="1">
                <a:solidFill>
                  <a:srgbClr val="0000FF"/>
                </a:solidFill>
              </a:rPr>
              <a:t>luminometer</a:t>
            </a:r>
            <a:endParaRPr lang="it-IT" sz="2000" b="1" dirty="0">
              <a:solidFill>
                <a:srgbClr val="0000FF"/>
              </a:solidFill>
            </a:endParaRPr>
          </a:p>
          <a:p>
            <a:pPr marL="342892" indent="-342892">
              <a:lnSpc>
                <a:spcPct val="150000"/>
              </a:lnSpc>
              <a:buFont typeface="+mj-lt"/>
              <a:buAutoNum type="arabicPeriod"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</a:rPr>
              <a:t>Software</a:t>
            </a:r>
          </a:p>
          <a:p>
            <a:pPr marL="342892" indent="-342892">
              <a:lnSpc>
                <a:spcPct val="150000"/>
              </a:lnSpc>
              <a:buFont typeface="+mj-lt"/>
              <a:buAutoNum type="arabicPeriod"/>
            </a:pPr>
            <a:r>
              <a:rPr lang="it-IT" sz="2000" b="1" dirty="0" err="1">
                <a:solidFill>
                  <a:srgbClr val="7030A0"/>
                </a:solidFill>
              </a:rPr>
              <a:t>Engineering</a:t>
            </a:r>
            <a:r>
              <a:rPr lang="it-IT" sz="2000" b="1" dirty="0">
                <a:solidFill>
                  <a:srgbClr val="7030A0"/>
                </a:solidFill>
              </a:rPr>
              <a:t> (</a:t>
            </a:r>
            <a:r>
              <a:rPr lang="it-IT" sz="2000" b="1" dirty="0" err="1">
                <a:solidFill>
                  <a:srgbClr val="7030A0"/>
                </a:solidFill>
              </a:rPr>
              <a:t>mechanical</a:t>
            </a:r>
            <a:r>
              <a:rPr lang="it-IT" sz="2000" b="1" dirty="0">
                <a:solidFill>
                  <a:srgbClr val="7030A0"/>
                </a:solidFill>
              </a:rPr>
              <a:t>, </a:t>
            </a:r>
            <a:r>
              <a:rPr lang="it-IT" sz="2000" b="1" dirty="0" err="1">
                <a:solidFill>
                  <a:srgbClr val="7030A0"/>
                </a:solidFill>
              </a:rPr>
              <a:t>magnets</a:t>
            </a:r>
            <a:r>
              <a:rPr lang="it-IT" sz="2000" b="1" dirty="0">
                <a:solidFill>
                  <a:srgbClr val="7030A0"/>
                </a:solidFill>
              </a:rPr>
              <a:t>, </a:t>
            </a:r>
            <a:r>
              <a:rPr lang="it-IT" sz="2000" b="1" dirty="0" err="1">
                <a:solidFill>
                  <a:srgbClr val="7030A0"/>
                </a:solidFill>
              </a:rPr>
              <a:t>diagnostics</a:t>
            </a:r>
            <a:r>
              <a:rPr lang="it-IT" sz="2000" b="1" dirty="0">
                <a:solidFill>
                  <a:srgbClr val="7030A0"/>
                </a:solidFill>
              </a:rPr>
              <a:t>, </a:t>
            </a:r>
            <a:r>
              <a:rPr lang="it-IT" sz="2000" b="1" dirty="0" err="1">
                <a:solidFill>
                  <a:srgbClr val="7030A0"/>
                </a:solidFill>
              </a:rPr>
              <a:t>vacuum</a:t>
            </a:r>
            <a:r>
              <a:rPr lang="it-IT" sz="2000" b="1" dirty="0">
                <a:solidFill>
                  <a:srgbClr val="7030A0"/>
                </a:solidFill>
              </a:rPr>
              <a:t>, </a:t>
            </a:r>
            <a:r>
              <a:rPr lang="it-IT" sz="2000" b="1" dirty="0" err="1">
                <a:solidFill>
                  <a:srgbClr val="7030A0"/>
                </a:solidFill>
              </a:rPr>
              <a:t>cooling</a:t>
            </a:r>
            <a:r>
              <a:rPr lang="it-IT" sz="2000" b="1" dirty="0">
                <a:solidFill>
                  <a:srgbClr val="7030A0"/>
                </a:solidFill>
              </a:rPr>
              <a:t>, ...)</a:t>
            </a:r>
            <a:endParaRPr lang="it-IT" sz="20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2000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797CC0-2BD7-9647-8740-4AA77FC6B566}"/>
              </a:ext>
            </a:extLst>
          </p:cNvPr>
          <p:cNvSpPr txBox="1"/>
          <p:nvPr/>
        </p:nvSpPr>
        <p:spPr>
          <a:xfrm>
            <a:off x="398692" y="4812354"/>
            <a:ext cx="8346615" cy="147732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it-IT" b="1" dirty="0" err="1"/>
              <a:t>Our</a:t>
            </a:r>
            <a:r>
              <a:rPr lang="it-IT" b="1" dirty="0"/>
              <a:t> goal </a:t>
            </a:r>
            <a:r>
              <a:rPr lang="it-IT" b="1" dirty="0" err="1"/>
              <a:t>is</a:t>
            </a:r>
            <a:r>
              <a:rPr lang="it-IT" b="1" dirty="0"/>
              <a:t> to </a:t>
            </a:r>
            <a:r>
              <a:rPr lang="it-IT" b="1" dirty="0" err="1"/>
              <a:t>have</a:t>
            </a:r>
            <a:r>
              <a:rPr lang="it-IT" b="1" dirty="0"/>
              <a:t> a </a:t>
            </a:r>
            <a:r>
              <a:rPr lang="it-IT" b="1" dirty="0" err="1"/>
              <a:t>feasible</a:t>
            </a:r>
            <a:r>
              <a:rPr lang="it-IT" b="1" dirty="0"/>
              <a:t> and </a:t>
            </a:r>
            <a:r>
              <a:rPr lang="it-IT" b="1" dirty="0" err="1"/>
              <a:t>engineered</a:t>
            </a:r>
            <a:r>
              <a:rPr lang="it-IT" b="1" dirty="0"/>
              <a:t> design </a:t>
            </a:r>
            <a:r>
              <a:rPr lang="it-IT" b="1" dirty="0" err="1"/>
              <a:t>that</a:t>
            </a:r>
            <a:r>
              <a:rPr lang="it-IT" b="1" dirty="0"/>
              <a:t> </a:t>
            </a:r>
            <a:r>
              <a:rPr lang="it-IT" b="1" dirty="0" err="1"/>
              <a:t>meets</a:t>
            </a:r>
            <a:endParaRPr lang="it-IT" b="1" dirty="0"/>
          </a:p>
          <a:p>
            <a:r>
              <a:rPr lang="it-IT" b="1" dirty="0" err="1"/>
              <a:t>optics</a:t>
            </a:r>
            <a:r>
              <a:rPr lang="it-IT" b="1" dirty="0"/>
              <a:t>, </a:t>
            </a:r>
            <a:r>
              <a:rPr lang="it-IT" b="1" dirty="0" err="1"/>
              <a:t>beam</a:t>
            </a:r>
            <a:r>
              <a:rPr lang="it-IT" b="1" dirty="0"/>
              <a:t> </a:t>
            </a:r>
            <a:r>
              <a:rPr lang="it-IT" b="1" dirty="0" err="1"/>
              <a:t>dynamics</a:t>
            </a:r>
            <a:r>
              <a:rPr lang="it-IT" b="1" dirty="0"/>
              <a:t> and high </a:t>
            </a:r>
            <a:r>
              <a:rPr lang="it-IT" b="1" dirty="0" err="1"/>
              <a:t>current</a:t>
            </a:r>
            <a:r>
              <a:rPr lang="it-IT" b="1" dirty="0"/>
              <a:t> </a:t>
            </a:r>
            <a:r>
              <a:rPr lang="it-IT" b="1" dirty="0" err="1"/>
              <a:t>requirements</a:t>
            </a:r>
            <a:r>
              <a:rPr lang="it-IT" b="1" dirty="0"/>
              <a:t>, </a:t>
            </a:r>
            <a:r>
              <a:rPr lang="it-IT" b="1" dirty="0" err="1"/>
              <a:t>foresees</a:t>
            </a:r>
            <a:r>
              <a:rPr lang="it-IT" b="1" dirty="0"/>
              <a:t> </a:t>
            </a:r>
            <a:r>
              <a:rPr lang="it-IT" b="1" dirty="0" err="1"/>
              <a:t>tolerable</a:t>
            </a:r>
            <a:r>
              <a:rPr lang="it-IT" b="1" dirty="0"/>
              <a:t> </a:t>
            </a:r>
            <a:r>
              <a:rPr lang="it-IT" b="1" dirty="0" err="1"/>
              <a:t>radiation</a:t>
            </a:r>
            <a:r>
              <a:rPr lang="it-IT" b="1" dirty="0"/>
              <a:t> and </a:t>
            </a:r>
            <a:r>
              <a:rPr lang="it-IT" b="1" dirty="0" err="1"/>
              <a:t>meets</a:t>
            </a:r>
            <a:r>
              <a:rPr lang="it-IT" b="1" dirty="0"/>
              <a:t> </a:t>
            </a:r>
            <a:r>
              <a:rPr lang="it-IT" b="1" dirty="0" err="1"/>
              <a:t>as</a:t>
            </a:r>
            <a:r>
              <a:rPr lang="it-IT" b="1" dirty="0"/>
              <a:t> </a:t>
            </a:r>
            <a:r>
              <a:rPr lang="it-IT" b="1" dirty="0" err="1"/>
              <a:t>well</a:t>
            </a:r>
            <a:r>
              <a:rPr lang="it-IT" b="1" dirty="0"/>
              <a:t> the </a:t>
            </a:r>
            <a:r>
              <a:rPr lang="it-IT" b="1" dirty="0" err="1"/>
              <a:t>mechanical</a:t>
            </a:r>
            <a:r>
              <a:rPr lang="it-IT" b="1" dirty="0"/>
              <a:t> </a:t>
            </a:r>
            <a:r>
              <a:rPr lang="it-IT" b="1" dirty="0" err="1"/>
              <a:t>requirements</a:t>
            </a:r>
            <a:r>
              <a:rPr lang="it-IT" b="1" dirty="0"/>
              <a:t> in </a:t>
            </a:r>
            <a:r>
              <a:rPr lang="it-IT" b="1" dirty="0" err="1"/>
              <a:t>terms</a:t>
            </a:r>
            <a:r>
              <a:rPr lang="it-IT" b="1" dirty="0"/>
              <a:t> of </a:t>
            </a:r>
            <a:r>
              <a:rPr lang="it-IT" b="1" dirty="0" err="1"/>
              <a:t>integration</a:t>
            </a:r>
            <a:r>
              <a:rPr lang="it-IT" b="1" dirty="0"/>
              <a:t>, </a:t>
            </a:r>
            <a:r>
              <a:rPr lang="it-IT" b="1" dirty="0" err="1"/>
              <a:t>stability</a:t>
            </a:r>
            <a:r>
              <a:rPr lang="it-IT" b="1" dirty="0"/>
              <a:t>, </a:t>
            </a:r>
            <a:r>
              <a:rPr lang="it-IT" b="1" dirty="0" err="1"/>
              <a:t>assembly</a:t>
            </a:r>
            <a:r>
              <a:rPr lang="it-IT" b="1" dirty="0"/>
              <a:t>.</a:t>
            </a:r>
          </a:p>
          <a:p>
            <a:endParaRPr lang="it-IT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C88778-B357-9D4F-B816-57D840649B5D}"/>
              </a:ext>
            </a:extLst>
          </p:cNvPr>
          <p:cNvSpPr/>
          <p:nvPr/>
        </p:nvSpPr>
        <p:spPr>
          <a:xfrm>
            <a:off x="64672" y="3950538"/>
            <a:ext cx="8288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110"/>
              </a:spcBef>
            </a:pPr>
            <a:r>
              <a:rPr lang="en-US" dirty="0">
                <a:solidFill>
                  <a:srgbClr val="FF0000"/>
                </a:solidFill>
              </a:rPr>
              <a:t>Input and strong collaboration from all areas of </a:t>
            </a:r>
            <a:r>
              <a:rPr lang="en-US" dirty="0" err="1">
                <a:solidFill>
                  <a:srgbClr val="FF0000"/>
                </a:solidFill>
              </a:rPr>
              <a:t>expertize</a:t>
            </a:r>
            <a:r>
              <a:rPr lang="en-US" dirty="0">
                <a:solidFill>
                  <a:srgbClr val="FF0000"/>
                </a:solidFill>
              </a:rPr>
              <a:t> are crucial to optimize the promising studies presented in the CDR and finalize them for the TDR phase.</a:t>
            </a:r>
          </a:p>
        </p:txBody>
      </p:sp>
    </p:spTree>
    <p:extLst>
      <p:ext uri="{BB962C8B-B14F-4D97-AF65-F5344CB8AC3E}">
        <p14:creationId xmlns:p14="http://schemas.microsoft.com/office/powerpoint/2010/main" val="3521243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B352F-C633-174B-84B9-75B662B24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" y="-70163"/>
            <a:ext cx="9139238" cy="1143000"/>
          </a:xfrm>
        </p:spPr>
        <p:txBody>
          <a:bodyPr>
            <a:normAutofit/>
          </a:bodyPr>
          <a:lstStyle/>
          <a:p>
            <a:r>
              <a:rPr lang="it-IT" sz="2800" dirty="0" err="1"/>
              <a:t>MDI &amp; Beam</a:t>
            </a:r>
            <a:r>
              <a:rPr lang="it-IT" sz="2800" dirty="0"/>
              <a:t> </a:t>
            </a:r>
            <a:r>
              <a:rPr lang="it-IT" sz="2800" dirty="0" err="1"/>
              <a:t>physics issues</a:t>
            </a:r>
            <a:endParaRPr lang="it-IT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6F9C37-CEB1-404E-BA30-63541C406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1C9002-8182-D44F-86FF-D1F408D2CD87}"/>
              </a:ext>
            </a:extLst>
          </p:cNvPr>
          <p:cNvSpPr/>
          <p:nvPr/>
        </p:nvSpPr>
        <p:spPr>
          <a:xfrm>
            <a:off x="225287" y="924303"/>
            <a:ext cx="61046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8000"/>
                </a:solidFill>
              </a:rPr>
              <a:t>FCC-</a:t>
            </a:r>
            <a:r>
              <a:rPr lang="it-IT" sz="2000" b="1" dirty="0" err="1">
                <a:solidFill>
                  <a:srgbClr val="008000"/>
                </a:solidFill>
              </a:rPr>
              <a:t>ee</a:t>
            </a:r>
            <a:r>
              <a:rPr lang="it-IT" sz="2000" b="1" dirty="0">
                <a:solidFill>
                  <a:srgbClr val="008000"/>
                </a:solidFill>
              </a:rPr>
              <a:t> </a:t>
            </a:r>
            <a:r>
              <a:rPr lang="it-IT" sz="2000" b="1" dirty="0" err="1">
                <a:solidFill>
                  <a:srgbClr val="008000"/>
                </a:solidFill>
              </a:rPr>
              <a:t>accelerator</a:t>
            </a:r>
            <a:r>
              <a:rPr lang="it-IT" sz="2000" b="1" dirty="0">
                <a:solidFill>
                  <a:srgbClr val="008000"/>
                </a:solidFill>
              </a:rPr>
              <a:t> design </a:t>
            </a:r>
            <a:r>
              <a:rPr lang="it-IT" sz="2000" b="1" dirty="0" err="1">
                <a:solidFill>
                  <a:srgbClr val="008000"/>
                </a:solidFill>
              </a:rPr>
              <a:t>is</a:t>
            </a:r>
            <a:r>
              <a:rPr lang="it-IT" sz="2000" b="1" dirty="0">
                <a:solidFill>
                  <a:srgbClr val="008000"/>
                </a:solidFill>
              </a:rPr>
              <a:t> </a:t>
            </a:r>
            <a:r>
              <a:rPr lang="it-IT" sz="2000" b="1" dirty="0" err="1">
                <a:solidFill>
                  <a:srgbClr val="008000"/>
                </a:solidFill>
              </a:rPr>
              <a:t>continuously</a:t>
            </a:r>
            <a:r>
              <a:rPr lang="it-IT" sz="2000" b="1" dirty="0">
                <a:solidFill>
                  <a:srgbClr val="008000"/>
                </a:solidFill>
              </a:rPr>
              <a:t> </a:t>
            </a:r>
          </a:p>
          <a:p>
            <a:pPr algn="ctr"/>
            <a:r>
              <a:rPr lang="it-IT" sz="2000" b="1" dirty="0" err="1">
                <a:solidFill>
                  <a:srgbClr val="008000"/>
                </a:solidFill>
              </a:rPr>
              <a:t>evolving</a:t>
            </a:r>
            <a:r>
              <a:rPr lang="it-IT" sz="2000" b="1" dirty="0">
                <a:solidFill>
                  <a:srgbClr val="008000"/>
                </a:solidFill>
              </a:rPr>
              <a:t> and </a:t>
            </a:r>
            <a:r>
              <a:rPr lang="it-IT" sz="2000" b="1" dirty="0" err="1">
                <a:solidFill>
                  <a:srgbClr val="008000"/>
                </a:solidFill>
              </a:rPr>
              <a:t>improving</a:t>
            </a:r>
            <a:endParaRPr lang="it-IT" sz="2000" b="1" dirty="0">
              <a:solidFill>
                <a:srgbClr val="008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70A314-0514-D84D-A3E5-352409B209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526987" y="81061"/>
            <a:ext cx="2617013" cy="228472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3B72D-B586-BD46-85EC-6BC83FCE6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30" y="1632189"/>
            <a:ext cx="6993641" cy="1188129"/>
          </a:xfrm>
        </p:spPr>
        <p:txBody>
          <a:bodyPr>
            <a:noAutofit/>
          </a:bodyPr>
          <a:lstStyle/>
          <a:p>
            <a:pPr marL="285743" indent="-285743">
              <a:buFont typeface="Arial" panose="020B0604020202020204" pitchFamily="34" charset="0"/>
              <a:buChar char="•"/>
            </a:pPr>
            <a:r>
              <a:rPr lang="it-IT" b="1" dirty="0"/>
              <a:t>Goal </a:t>
            </a:r>
            <a:r>
              <a:rPr lang="it-IT" b="1" dirty="0" err="1"/>
              <a:t>is</a:t>
            </a:r>
            <a:r>
              <a:rPr lang="it-IT" b="1" dirty="0"/>
              <a:t> to </a:t>
            </a:r>
            <a:r>
              <a:rPr lang="it-IT" b="1" dirty="0" err="1"/>
              <a:t>optimize</a:t>
            </a:r>
            <a:r>
              <a:rPr lang="it-IT" b="1" dirty="0"/>
              <a:t> the design with </a:t>
            </a:r>
            <a:r>
              <a:rPr lang="it-IT" b="1" dirty="0">
                <a:solidFill>
                  <a:srgbClr val="FF0000"/>
                </a:solidFill>
              </a:rPr>
              <a:t>4 </a:t>
            </a:r>
            <a:r>
              <a:rPr lang="it-IT" b="1" dirty="0" err="1">
                <a:solidFill>
                  <a:srgbClr val="FF0000"/>
                </a:solidFill>
              </a:rPr>
              <a:t>IPs: </a:t>
            </a:r>
            <a:r>
              <a:rPr lang="it-IT" dirty="0" err="1"/>
              <a:t>beam-beam</a:t>
            </a:r>
            <a:r>
              <a:rPr lang="it-IT" dirty="0"/>
              <a:t> </a:t>
            </a:r>
            <a:r>
              <a:rPr lang="it-IT" dirty="0" err="1"/>
              <a:t>optimization</a:t>
            </a:r>
            <a:r>
              <a:rPr lang="it-IT" dirty="0"/>
              <a:t> </a:t>
            </a:r>
            <a:r>
              <a:rPr lang="it-IT" dirty="0" err="1"/>
              <a:t>implies</a:t>
            </a:r>
            <a:r>
              <a:rPr lang="it-IT" dirty="0"/>
              <a:t> an </a:t>
            </a:r>
            <a:r>
              <a:rPr lang="it-IT" dirty="0" err="1"/>
              <a:t>evolution</a:t>
            </a:r>
            <a:r>
              <a:rPr lang="it-IT" dirty="0"/>
              <a:t> of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, and </a:t>
            </a:r>
            <a:r>
              <a:rPr lang="it-IT" b="1" dirty="0"/>
              <a:t>MDI layout </a:t>
            </a:r>
            <a:r>
              <a:rPr lang="it-IT" b="1" dirty="0" err="1"/>
              <a:t>will</a:t>
            </a:r>
            <a:r>
              <a:rPr lang="it-IT" b="1" dirty="0"/>
              <a:t> </a:t>
            </a:r>
            <a:r>
              <a:rPr lang="it-IT" b="1" dirty="0" err="1"/>
              <a:t>follow</a:t>
            </a:r>
            <a:r>
              <a:rPr lang="it-IT" b="1" dirty="0"/>
              <a:t> the </a:t>
            </a:r>
            <a:r>
              <a:rPr lang="it-IT" b="1" dirty="0" err="1"/>
              <a:t>optics</a:t>
            </a:r>
            <a:r>
              <a:rPr lang="it-IT" b="1" dirty="0"/>
              <a:t> </a:t>
            </a:r>
            <a:r>
              <a:rPr lang="it-IT" b="1" dirty="0" err="1"/>
              <a:t>updates</a:t>
            </a:r>
            <a:r>
              <a:rPr lang="it-IT" b="1" dirty="0"/>
              <a:t> </a:t>
            </a:r>
            <a:r>
              <a:rPr lang="it-IT" b="1" dirty="0" err="1"/>
              <a:t>that</a:t>
            </a:r>
            <a:r>
              <a:rPr lang="it-IT" b="1" dirty="0"/>
              <a:t> </a:t>
            </a:r>
            <a:r>
              <a:rPr lang="it-IT" b="1" dirty="0" err="1"/>
              <a:t>will</a:t>
            </a:r>
            <a:r>
              <a:rPr lang="it-IT" b="1" dirty="0"/>
              <a:t> come </a:t>
            </a:r>
            <a:r>
              <a:rPr lang="it-IT" dirty="0" err="1"/>
              <a:t>also</a:t>
            </a:r>
            <a:r>
              <a:rPr lang="it-IT" dirty="0"/>
              <a:t> for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dynamics</a:t>
            </a:r>
            <a:r>
              <a:rPr lang="it-IT" dirty="0"/>
              <a:t> </a:t>
            </a:r>
            <a:r>
              <a:rPr lang="it-IT" dirty="0" err="1"/>
              <a:t>studies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come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D1A7FF-10F9-234D-A4DA-F22CFCB5035D}"/>
              </a:ext>
            </a:extLst>
          </p:cNvPr>
          <p:cNvSpPr/>
          <p:nvPr/>
        </p:nvSpPr>
        <p:spPr>
          <a:xfrm>
            <a:off x="48830" y="3687577"/>
            <a:ext cx="8502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342892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rgbClr val="FF0000"/>
                </a:solidFill>
              </a:rPr>
              <a:t>Synchrotron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Radiation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prstClr val="black"/>
                </a:solidFill>
              </a:rPr>
              <a:t>(SR) </a:t>
            </a:r>
            <a:r>
              <a:rPr lang="it-IT" b="1" dirty="0" err="1">
                <a:solidFill>
                  <a:prstClr val="black"/>
                </a:solidFill>
              </a:rPr>
              <a:t>at</a:t>
            </a:r>
            <a:r>
              <a:rPr lang="it-IT" b="1" dirty="0">
                <a:solidFill>
                  <a:prstClr val="black"/>
                </a:solidFill>
              </a:rPr>
              <a:t> the IR</a:t>
            </a:r>
            <a:r>
              <a:rPr lang="it-IT" dirty="0">
                <a:solidFill>
                  <a:prstClr val="black"/>
                </a:solidFill>
              </a:rPr>
              <a:t>, major </a:t>
            </a:r>
            <a:r>
              <a:rPr lang="it-IT" dirty="0" err="1">
                <a:solidFill>
                  <a:prstClr val="black"/>
                </a:solidFill>
              </a:rPr>
              <a:t>issue</a:t>
            </a:r>
            <a:r>
              <a:rPr lang="it-IT" dirty="0">
                <a:solidFill>
                  <a:prstClr val="black"/>
                </a:solidFill>
              </a:rPr>
              <a:t> for the MDI design, </a:t>
            </a:r>
            <a:r>
              <a:rPr lang="it-IT" dirty="0" err="1">
                <a:solidFill>
                  <a:prstClr val="black"/>
                </a:solidFill>
              </a:rPr>
              <a:t>well</a:t>
            </a:r>
            <a:r>
              <a:rPr lang="it-IT" dirty="0">
                <a:solidFill>
                  <a:prstClr val="black"/>
                </a:solidFill>
              </a:rPr>
              <a:t> under control </a:t>
            </a:r>
            <a:r>
              <a:rPr lang="it-IT" dirty="0" err="1">
                <a:solidFill>
                  <a:prstClr val="black"/>
                </a:solidFill>
              </a:rPr>
              <a:t>as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dirty="0" err="1">
                <a:solidFill>
                  <a:prstClr val="black"/>
                </a:solidFill>
              </a:rPr>
              <a:t>reported</a:t>
            </a:r>
            <a:r>
              <a:rPr lang="it-IT" dirty="0">
                <a:solidFill>
                  <a:prstClr val="black"/>
                </a:solidFill>
              </a:rPr>
              <a:t> in CDR, </a:t>
            </a:r>
            <a:r>
              <a:rPr lang="it-IT" dirty="0" err="1">
                <a:solidFill>
                  <a:prstClr val="black"/>
                </a:solidFill>
              </a:rPr>
              <a:t>but</a:t>
            </a:r>
            <a:r>
              <a:rPr lang="it-IT" dirty="0">
                <a:solidFill>
                  <a:prstClr val="black"/>
                </a:solidFill>
              </a:rPr>
              <a:t> work </a:t>
            </a:r>
            <a:r>
              <a:rPr lang="it-IT" dirty="0" err="1">
                <a:solidFill>
                  <a:prstClr val="black"/>
                </a:solidFill>
              </a:rPr>
              <a:t>is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dirty="0" err="1">
                <a:solidFill>
                  <a:prstClr val="black"/>
                </a:solidFill>
              </a:rPr>
              <a:t>not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dirty="0" err="1">
                <a:solidFill>
                  <a:prstClr val="black"/>
                </a:solidFill>
              </a:rPr>
              <a:t>done</a:t>
            </a:r>
            <a:r>
              <a:rPr lang="it-IT" dirty="0">
                <a:solidFill>
                  <a:prstClr val="black"/>
                </a:solidFill>
              </a:rPr>
              <a:t>, on-</a:t>
            </a:r>
            <a:r>
              <a:rPr lang="it-IT" dirty="0" err="1">
                <a:solidFill>
                  <a:prstClr val="black"/>
                </a:solidFill>
              </a:rPr>
              <a:t>going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dirty="0" err="1">
                <a:solidFill>
                  <a:prstClr val="black"/>
                </a:solidFill>
              </a:rPr>
              <a:t>study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F172B6-95B1-4548-AA00-A278314CE190}"/>
              </a:ext>
            </a:extLst>
          </p:cNvPr>
          <p:cNvSpPr/>
          <p:nvPr/>
        </p:nvSpPr>
        <p:spPr>
          <a:xfrm>
            <a:off x="48830" y="4493304"/>
            <a:ext cx="9079706" cy="2117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3" lvl="0" indent="-285743" defTabSz="342892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rgbClr val="FF0000"/>
                </a:solidFill>
              </a:rPr>
              <a:t>Beam</a:t>
            </a:r>
            <a:r>
              <a:rPr lang="it-IT" b="1" dirty="0">
                <a:solidFill>
                  <a:srgbClr val="FF0000"/>
                </a:solidFill>
              </a:rPr>
              <a:t> backgrounds </a:t>
            </a:r>
            <a:r>
              <a:rPr lang="it-IT" b="1" dirty="0" err="1">
                <a:solidFill>
                  <a:prstClr val="black"/>
                </a:solidFill>
              </a:rPr>
              <a:t>simulations</a:t>
            </a:r>
            <a:r>
              <a:rPr lang="it-IT" b="1" dirty="0">
                <a:solidFill>
                  <a:prstClr val="black"/>
                </a:solidFill>
              </a:rPr>
              <a:t>: single </a:t>
            </a:r>
            <a:r>
              <a:rPr lang="it-IT" b="1" dirty="0" err="1">
                <a:solidFill>
                  <a:prstClr val="black"/>
                </a:solidFill>
              </a:rPr>
              <a:t>beam</a:t>
            </a:r>
            <a:r>
              <a:rPr lang="it-IT" b="1" dirty="0">
                <a:solidFill>
                  <a:prstClr val="black"/>
                </a:solidFill>
              </a:rPr>
              <a:t> and IP </a:t>
            </a:r>
            <a:r>
              <a:rPr lang="it-IT" b="1" dirty="0" err="1">
                <a:solidFill>
                  <a:prstClr val="black"/>
                </a:solidFill>
              </a:rPr>
              <a:t>processes</a:t>
            </a:r>
            <a:endParaRPr lang="it-IT" b="1" dirty="0">
              <a:solidFill>
                <a:prstClr val="black"/>
              </a:solidFill>
            </a:endParaRPr>
          </a:p>
          <a:p>
            <a:pPr marL="714368" lvl="1" indent="-257168" defTabSz="342892">
              <a:spcBef>
                <a:spcPct val="20000"/>
              </a:spcBef>
              <a:buFont typeface="Arial"/>
              <a:buChar char="•"/>
            </a:pPr>
            <a:r>
              <a:rPr lang="it-IT" sz="1600" dirty="0" err="1">
                <a:solidFill>
                  <a:prstClr val="black"/>
                </a:solidFill>
              </a:rPr>
              <a:t>Beam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losses</a:t>
            </a:r>
            <a:r>
              <a:rPr lang="it-IT" sz="1600" dirty="0">
                <a:solidFill>
                  <a:prstClr val="black"/>
                </a:solidFill>
              </a:rPr>
              <a:t> from </a:t>
            </a:r>
            <a:r>
              <a:rPr lang="it-IT" sz="1600" dirty="0" err="1">
                <a:solidFill>
                  <a:prstClr val="black"/>
                </a:solidFill>
              </a:rPr>
              <a:t>all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main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processes</a:t>
            </a:r>
            <a:r>
              <a:rPr lang="it-IT" sz="1600" dirty="0">
                <a:solidFill>
                  <a:prstClr val="black"/>
                </a:solidFill>
              </a:rPr>
              <a:t> (</a:t>
            </a:r>
            <a:r>
              <a:rPr lang="it-IT" sz="1600" dirty="0" err="1">
                <a:solidFill>
                  <a:prstClr val="black"/>
                </a:solidFill>
              </a:rPr>
              <a:t>beam</a:t>
            </a:r>
            <a:r>
              <a:rPr lang="it-IT" sz="1600" dirty="0">
                <a:solidFill>
                  <a:prstClr val="black"/>
                </a:solidFill>
              </a:rPr>
              <a:t>-gas, </a:t>
            </a:r>
            <a:r>
              <a:rPr lang="it-IT" sz="1600" dirty="0" err="1">
                <a:solidFill>
                  <a:prstClr val="black"/>
                </a:solidFill>
              </a:rPr>
              <a:t>thermal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photons</a:t>
            </a:r>
            <a:r>
              <a:rPr lang="it-IT" sz="1600" dirty="0">
                <a:solidFill>
                  <a:prstClr val="black"/>
                </a:solidFill>
              </a:rPr>
              <a:t>, ...)</a:t>
            </a:r>
          </a:p>
          <a:p>
            <a:pPr marL="714368" lvl="1" indent="-257168" defTabSz="342892">
              <a:spcBef>
                <a:spcPct val="20000"/>
              </a:spcBef>
              <a:buFont typeface="Arial"/>
              <a:buChar char="•"/>
            </a:pPr>
            <a:r>
              <a:rPr lang="it-IT" sz="1600" dirty="0" err="1">
                <a:solidFill>
                  <a:prstClr val="black"/>
                </a:solidFill>
              </a:rPr>
              <a:t>Collimation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system</a:t>
            </a:r>
            <a:r>
              <a:rPr lang="it-IT" sz="1600" dirty="0">
                <a:solidFill>
                  <a:prstClr val="black"/>
                </a:solidFill>
              </a:rPr>
              <a:t> for </a:t>
            </a:r>
            <a:r>
              <a:rPr lang="it-IT" sz="1600" dirty="0" err="1">
                <a:solidFill>
                  <a:prstClr val="black"/>
                </a:solidFill>
              </a:rPr>
              <a:t>betatron</a:t>
            </a:r>
            <a:r>
              <a:rPr lang="it-IT" sz="1600" dirty="0">
                <a:solidFill>
                  <a:prstClr val="black"/>
                </a:solidFill>
              </a:rPr>
              <a:t> and </a:t>
            </a:r>
            <a:r>
              <a:rPr lang="it-IT" sz="1600" dirty="0" err="1">
                <a:solidFill>
                  <a:prstClr val="black"/>
                </a:solidFill>
              </a:rPr>
              <a:t>momentum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cleaning</a:t>
            </a:r>
            <a:r>
              <a:rPr lang="it-IT" sz="1600" dirty="0">
                <a:solidFill>
                  <a:prstClr val="black"/>
                </a:solidFill>
              </a:rPr>
              <a:t> (</a:t>
            </a:r>
            <a:r>
              <a:rPr lang="it-IT" sz="1600" dirty="0" err="1">
                <a:solidFill>
                  <a:prstClr val="black"/>
                </a:solidFill>
              </a:rPr>
              <a:t>possibly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outside</a:t>
            </a:r>
            <a:r>
              <a:rPr lang="it-IT" sz="1600" dirty="0">
                <a:solidFill>
                  <a:prstClr val="black"/>
                </a:solidFill>
              </a:rPr>
              <a:t> the MDI area, </a:t>
            </a:r>
            <a:r>
              <a:rPr lang="it-IT" sz="1600" dirty="0" err="1">
                <a:solidFill>
                  <a:prstClr val="black"/>
                </a:solidFill>
              </a:rPr>
              <a:t>but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useful</a:t>
            </a:r>
            <a:r>
              <a:rPr lang="it-IT" sz="1600" dirty="0">
                <a:solidFill>
                  <a:prstClr val="black"/>
                </a:solidFill>
              </a:rPr>
              <a:t> to control </a:t>
            </a:r>
            <a:r>
              <a:rPr lang="it-IT" sz="1600" dirty="0" err="1">
                <a:solidFill>
                  <a:prstClr val="black"/>
                </a:solidFill>
              </a:rPr>
              <a:t>losses</a:t>
            </a:r>
            <a:r>
              <a:rPr lang="it-IT" sz="1600" dirty="0">
                <a:solidFill>
                  <a:prstClr val="black"/>
                </a:solidFill>
              </a:rPr>
              <a:t> in the </a:t>
            </a:r>
            <a:r>
              <a:rPr lang="it-IT" sz="1600" dirty="0" err="1">
                <a:solidFill>
                  <a:prstClr val="black"/>
                </a:solidFill>
              </a:rPr>
              <a:t>experiments</a:t>
            </a:r>
            <a:r>
              <a:rPr lang="it-IT" sz="1600" dirty="0">
                <a:solidFill>
                  <a:prstClr val="black"/>
                </a:solidFill>
              </a:rPr>
              <a:t>)</a:t>
            </a:r>
            <a:endParaRPr lang="it-IT" sz="1600" b="1" dirty="0">
              <a:solidFill>
                <a:prstClr val="black"/>
              </a:solidFill>
            </a:endParaRPr>
          </a:p>
          <a:p>
            <a:pPr marL="285743" lvl="0" indent="-285743" defTabSz="342892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rgbClr val="FF0000"/>
                </a:solidFill>
              </a:rPr>
              <a:t>Heat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load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prstClr val="black"/>
                </a:solidFill>
              </a:rPr>
              <a:t>evaluation</a:t>
            </a:r>
            <a:r>
              <a:rPr lang="it-IT" dirty="0">
                <a:solidFill>
                  <a:prstClr val="black"/>
                </a:solidFill>
              </a:rPr>
              <a:t> from RW </a:t>
            </a:r>
            <a:r>
              <a:rPr lang="it-IT" dirty="0" err="1">
                <a:solidFill>
                  <a:prstClr val="black"/>
                </a:solidFill>
              </a:rPr>
              <a:t>impedance</a:t>
            </a:r>
            <a:r>
              <a:rPr lang="it-IT" dirty="0">
                <a:solidFill>
                  <a:prstClr val="black"/>
                </a:solidFill>
              </a:rPr>
              <a:t> and SR </a:t>
            </a:r>
            <a:r>
              <a:rPr lang="it-IT" dirty="0" err="1">
                <a:solidFill>
                  <a:prstClr val="black"/>
                </a:solidFill>
              </a:rPr>
              <a:t>at</a:t>
            </a:r>
            <a:r>
              <a:rPr lang="it-IT" dirty="0">
                <a:solidFill>
                  <a:prstClr val="black"/>
                </a:solidFill>
              </a:rPr>
              <a:t> IR   </a:t>
            </a:r>
            <a:r>
              <a:rPr lang="it-IT" sz="1600" dirty="0">
                <a:solidFill>
                  <a:prstClr val="black"/>
                </a:solidFill>
              </a:rPr>
              <a:t>(</a:t>
            </a:r>
            <a:r>
              <a:rPr lang="it-IT" sz="1600" dirty="0" err="1">
                <a:solidFill>
                  <a:prstClr val="black"/>
                </a:solidFill>
              </a:rPr>
              <a:t>strictly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connected</a:t>
            </a:r>
            <a:r>
              <a:rPr lang="it-IT" sz="1600" dirty="0">
                <a:solidFill>
                  <a:prstClr val="black"/>
                </a:solidFill>
              </a:rPr>
              <a:t> with </a:t>
            </a:r>
            <a:r>
              <a:rPr lang="it-IT" sz="1600" dirty="0" err="1">
                <a:solidFill>
                  <a:prstClr val="black"/>
                </a:solidFill>
              </a:rPr>
              <a:t>engineering</a:t>
            </a:r>
            <a:r>
              <a:rPr lang="it-IT" sz="1600" dirty="0">
                <a:solidFill>
                  <a:prstClr val="black"/>
                </a:solidFill>
              </a:rPr>
              <a:t> </a:t>
            </a:r>
            <a:r>
              <a:rPr lang="it-IT" sz="1600" dirty="0" err="1">
                <a:solidFill>
                  <a:prstClr val="black"/>
                </a:solidFill>
              </a:rPr>
              <a:t>issues</a:t>
            </a:r>
            <a:r>
              <a:rPr lang="it-IT" sz="1600" dirty="0">
                <a:solidFill>
                  <a:prstClr val="black"/>
                </a:solidFill>
              </a:rPr>
              <a:t>)</a:t>
            </a:r>
          </a:p>
          <a:p>
            <a:pPr marL="285743" indent="-285743" defTabSz="342892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rgbClr val="FF0000"/>
                </a:solidFill>
              </a:rPr>
              <a:t>Collective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effects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at</a:t>
            </a:r>
            <a:r>
              <a:rPr lang="it-IT" b="1" dirty="0">
                <a:solidFill>
                  <a:srgbClr val="FF0000"/>
                </a:solidFill>
              </a:rPr>
              <a:t> IR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E43F5D-0DF8-CD4B-9011-7670EAB12F34}"/>
              </a:ext>
            </a:extLst>
          </p:cNvPr>
          <p:cNvSpPr/>
          <p:nvPr/>
        </p:nvSpPr>
        <p:spPr>
          <a:xfrm>
            <a:off x="48830" y="2881850"/>
            <a:ext cx="85045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Optics</a:t>
            </a:r>
            <a:r>
              <a:rPr lang="it-IT" dirty="0"/>
              <a:t> </a:t>
            </a:r>
            <a:r>
              <a:rPr lang="it-IT" dirty="0" err="1"/>
              <a:t>variations</a:t>
            </a:r>
            <a:r>
              <a:rPr lang="it-IT" dirty="0"/>
              <a:t> take </a:t>
            </a:r>
            <a:r>
              <a:rPr lang="it-IT" dirty="0" err="1"/>
              <a:t>into</a:t>
            </a:r>
            <a:r>
              <a:rPr lang="it-IT" dirty="0"/>
              <a:t> account </a:t>
            </a:r>
            <a:r>
              <a:rPr lang="it-IT" dirty="0" err="1"/>
              <a:t>that</a:t>
            </a:r>
            <a:r>
              <a:rPr lang="it-IT" dirty="0"/>
              <a:t> FCC-</a:t>
            </a:r>
            <a:r>
              <a:rPr lang="it-IT" dirty="0" err="1"/>
              <a:t>hh</a:t>
            </a:r>
            <a:r>
              <a:rPr lang="it-IT" dirty="0"/>
              <a:t> </a:t>
            </a:r>
            <a:r>
              <a:rPr lang="it-IT" dirty="0" err="1"/>
              <a:t>footprint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a </a:t>
            </a:r>
            <a:r>
              <a:rPr lang="it-IT" dirty="0" err="1"/>
              <a:t>constraint</a:t>
            </a:r>
            <a:r>
              <a:rPr lang="it-IT" dirty="0"/>
              <a:t> </a:t>
            </a:r>
            <a:r>
              <a:rPr lang="it-IT" dirty="0" err="1"/>
              <a:t>now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prstClr val="black"/>
                </a:solidFill>
              </a:rPr>
              <a:t>Optimization</a:t>
            </a:r>
            <a:r>
              <a:rPr lang="it-IT" dirty="0">
                <a:solidFill>
                  <a:prstClr val="black"/>
                </a:solidFill>
              </a:rPr>
              <a:t> of </a:t>
            </a:r>
            <a:r>
              <a:rPr lang="it-IT" dirty="0" err="1">
                <a:solidFill>
                  <a:prstClr val="black"/>
                </a:solidFill>
              </a:rPr>
              <a:t>beam</a:t>
            </a:r>
            <a:r>
              <a:rPr lang="it-IT" dirty="0">
                <a:solidFill>
                  <a:prstClr val="black"/>
                </a:solidFill>
              </a:rPr>
              <a:t> pipe aperture, </a:t>
            </a:r>
            <a:r>
              <a:rPr lang="it-IT" dirty="0" err="1">
                <a:solidFill>
                  <a:prstClr val="black"/>
                </a:solidFill>
              </a:rPr>
              <a:t>study</a:t>
            </a:r>
            <a:r>
              <a:rPr lang="it-IT" dirty="0">
                <a:solidFill>
                  <a:prstClr val="black"/>
                </a:solidFill>
              </a:rPr>
              <a:t> the </a:t>
            </a:r>
            <a:r>
              <a:rPr lang="it-IT" dirty="0" err="1">
                <a:solidFill>
                  <a:prstClr val="black"/>
                </a:solidFill>
              </a:rPr>
              <a:t>reduction</a:t>
            </a:r>
            <a:r>
              <a:rPr lang="it-IT" dirty="0">
                <a:solidFill>
                  <a:prstClr val="black"/>
                </a:solidFill>
              </a:rPr>
              <a:t> of the </a:t>
            </a:r>
            <a:r>
              <a:rPr lang="it-IT" dirty="0" err="1">
                <a:solidFill>
                  <a:prstClr val="black"/>
                </a:solidFill>
              </a:rPr>
              <a:t>central</a:t>
            </a:r>
            <a:r>
              <a:rPr lang="it-IT" dirty="0">
                <a:solidFill>
                  <a:prstClr val="black"/>
                </a:solidFill>
              </a:rPr>
              <a:t> Be pipe</a:t>
            </a:r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0AB463-6150-4D47-A188-209EA1CA666A}"/>
              </a:ext>
            </a:extLst>
          </p:cNvPr>
          <p:cNvSpPr/>
          <p:nvPr/>
        </p:nvSpPr>
        <p:spPr>
          <a:xfrm>
            <a:off x="4412786" y="2530684"/>
            <a:ext cx="4983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dirty="0" err="1">
                <a:solidFill>
                  <a:srgbClr val="0000FF"/>
                </a:solidFill>
              </a:rPr>
              <a:t>Beam-beam</a:t>
            </a:r>
            <a:r>
              <a:rPr lang="it-IT" dirty="0">
                <a:solidFill>
                  <a:srgbClr val="0000FF"/>
                </a:solidFill>
              </a:rPr>
              <a:t> blow-up </a:t>
            </a:r>
            <a:r>
              <a:rPr lang="it-IT" dirty="0" err="1">
                <a:solidFill>
                  <a:srgbClr val="0000FF"/>
                </a:solidFill>
              </a:rPr>
              <a:t>issues</a:t>
            </a:r>
            <a:r>
              <a:rPr lang="it-IT" dirty="0">
                <a:solidFill>
                  <a:srgbClr val="0000FF"/>
                </a:solidFill>
              </a:rPr>
              <a:t>  (D. </a:t>
            </a:r>
            <a:r>
              <a:rPr lang="it-IT" dirty="0" err="1">
                <a:solidFill>
                  <a:srgbClr val="0000FF"/>
                </a:solidFill>
              </a:rPr>
              <a:t>El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Khechen</a:t>
            </a:r>
            <a:r>
              <a:rPr lang="it-IT" dirty="0">
                <a:solidFill>
                  <a:srgbClr val="0000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07231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F801F-9DC9-284C-89A1-FC4604ECA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5269"/>
            <a:ext cx="8229600" cy="1143000"/>
          </a:xfrm>
        </p:spPr>
        <p:txBody>
          <a:bodyPr>
            <a:normAutofit/>
          </a:bodyPr>
          <a:lstStyle/>
          <a:p>
            <a:r>
              <a:rPr lang="it-IT" sz="2800" dirty="0" err="1"/>
              <a:t>Synchrotron</a:t>
            </a:r>
            <a:r>
              <a:rPr lang="it-IT" sz="2800" dirty="0"/>
              <a:t> </a:t>
            </a:r>
            <a:r>
              <a:rPr lang="it-IT" sz="2800" dirty="0" err="1"/>
              <a:t>Radiation</a:t>
            </a:r>
            <a:r>
              <a:rPr lang="it-IT" sz="2800" dirty="0"/>
              <a:t> in the 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11D98-CF09-B144-9795-523A12CFA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589" y="1029415"/>
            <a:ext cx="8624341" cy="3394472"/>
          </a:xfrm>
        </p:spPr>
        <p:txBody>
          <a:bodyPr/>
          <a:lstStyle/>
          <a:p>
            <a:r>
              <a:rPr lang="it-IT" sz="2000" dirty="0"/>
              <a:t>To </a:t>
            </a:r>
            <a:r>
              <a:rPr lang="it-IT" sz="2000" dirty="0" err="1"/>
              <a:t>fulfil</a:t>
            </a:r>
            <a:r>
              <a:rPr lang="it-IT" sz="2000" dirty="0"/>
              <a:t> the </a:t>
            </a:r>
            <a:r>
              <a:rPr lang="it-IT" sz="2000" dirty="0" err="1"/>
              <a:t>requirement that </a:t>
            </a:r>
            <a:r>
              <a:rPr lang="en-US" sz="2000" b="1" dirty="0" err="1">
                <a:cs typeface="Calibri"/>
              </a:rPr>
              <a:t>E</a:t>
            </a:r>
            <a:r>
              <a:rPr lang="en-US" sz="2000" b="1" baseline="-25000" dirty="0" err="1">
                <a:cs typeface="Calibri"/>
              </a:rPr>
              <a:t>critical</a:t>
            </a:r>
            <a:r>
              <a:rPr lang="en-US" sz="2000" b="1" dirty="0">
                <a:cs typeface="Calibri"/>
              </a:rPr>
              <a:t> from dipoles  is &lt; 100 keV </a:t>
            </a:r>
            <a:r>
              <a:rPr lang="en-US" sz="2000" dirty="0">
                <a:cs typeface="Calibri"/>
              </a:rPr>
              <a:t>from ~ 500m from IP, special optics has been developed                                                                  </a:t>
            </a:r>
            <a:r>
              <a:rPr lang="en-US" sz="1600" dirty="0">
                <a:solidFill>
                  <a:srgbClr val="000080"/>
                </a:solidFill>
                <a:cs typeface="Calibri"/>
              </a:rPr>
              <a:t>[</a:t>
            </a:r>
            <a:r>
              <a:rPr lang="en-US" sz="1600" dirty="0">
                <a:solidFill>
                  <a:srgbClr val="000080"/>
                </a:solidFill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</a:t>
            </a:r>
            <a:r>
              <a:rPr lang="en-US" sz="1600" dirty="0">
                <a:solidFill>
                  <a:srgbClr val="000080"/>
                </a:solidFill>
                <a:cs typeface="Calibri"/>
              </a:rPr>
              <a:t>. : K. Oide et al, PRAB 19, 111005 (2016)]</a:t>
            </a:r>
          </a:p>
          <a:p>
            <a:r>
              <a:rPr lang="en-US" sz="2000" dirty="0">
                <a:cs typeface="Calibri"/>
              </a:rPr>
              <a:t>SR studied with </a:t>
            </a:r>
            <a:r>
              <a:rPr lang="en-US" sz="2000" b="1" dirty="0">
                <a:cs typeface="Calibri"/>
              </a:rPr>
              <a:t>SYNC_BKG, </a:t>
            </a:r>
            <a:r>
              <a:rPr lang="en-US" sz="2000" b="1" dirty="0" err="1">
                <a:cs typeface="Calibri"/>
              </a:rPr>
              <a:t>MDISim</a:t>
            </a:r>
            <a:r>
              <a:rPr lang="en-US" sz="2000" b="1" dirty="0">
                <a:cs typeface="Calibri"/>
              </a:rPr>
              <a:t> </a:t>
            </a:r>
            <a:r>
              <a:rPr lang="en-US" sz="2000" dirty="0">
                <a:cs typeface="Calibri"/>
              </a:rPr>
              <a:t>(MADX/ROOT/Geant4) and </a:t>
            </a:r>
            <a:r>
              <a:rPr lang="en-US" sz="2000" b="1" dirty="0">
                <a:cs typeface="Calibri"/>
              </a:rPr>
              <a:t>SYNRAD+</a:t>
            </a:r>
          </a:p>
          <a:p>
            <a:r>
              <a:rPr lang="it-IT" sz="2000" dirty="0"/>
              <a:t>Different </a:t>
            </a:r>
            <a:r>
              <a:rPr lang="it-IT" sz="2000" b="1" dirty="0"/>
              <a:t>countermeasures</a:t>
            </a:r>
            <a:r>
              <a:rPr lang="it-IT" sz="2000" dirty="0"/>
              <a:t> undertaken to protect IR &amp; detector </a:t>
            </a:r>
          </a:p>
          <a:p>
            <a:pPr lvl="1"/>
            <a:r>
              <a:rPr lang="it-IT" dirty="0"/>
              <a:t>SR </a:t>
            </a:r>
            <a:r>
              <a:rPr lang="it-IT" dirty="0" err="1"/>
              <a:t>mask</a:t>
            </a:r>
            <a:r>
              <a:rPr lang="it-IT" dirty="0"/>
              <a:t> </a:t>
            </a:r>
            <a:r>
              <a:rPr lang="it-IT" dirty="0" err="1"/>
              <a:t>tips</a:t>
            </a:r>
            <a:r>
              <a:rPr lang="it-IT" dirty="0"/>
              <a:t> in front of QC1 and QC2 </a:t>
            </a:r>
          </a:p>
          <a:p>
            <a:pPr lvl="1"/>
            <a:r>
              <a:rPr lang="it-IT" dirty="0"/>
              <a:t>1 cm Tantalum </a:t>
            </a:r>
            <a:r>
              <a:rPr lang="it-IT" dirty="0" err="1"/>
              <a:t>shielding</a:t>
            </a:r>
            <a:r>
              <a:rPr lang="it-IT" dirty="0"/>
              <a:t> </a:t>
            </a:r>
          </a:p>
          <a:p>
            <a:pPr lvl="1"/>
            <a:r>
              <a:rPr lang="en-US" dirty="0"/>
              <a:t>5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 Gold coating in the central chamber</a:t>
            </a:r>
          </a:p>
          <a:p>
            <a:pPr lvl="1"/>
            <a:endParaRPr lang="en-US" dirty="0"/>
          </a:p>
          <a:p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D9BAC-E172-2348-A5A5-4FFFEF5AA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AD0FD6-BDB9-D849-A02C-AE014847C5C2}"/>
              </a:ext>
            </a:extLst>
          </p:cNvPr>
          <p:cNvSpPr/>
          <p:nvPr/>
        </p:nvSpPr>
        <p:spPr>
          <a:xfrm>
            <a:off x="100083" y="5674170"/>
            <a:ext cx="567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0031" lvl="1" indent="0">
              <a:buNone/>
            </a:pPr>
            <a:r>
              <a:rPr lang="it-IT" sz="1600" dirty="0"/>
              <a:t>On-</a:t>
            </a:r>
            <a:r>
              <a:rPr lang="it-IT" sz="1600" dirty="0" err="1"/>
              <a:t>axis</a:t>
            </a:r>
            <a:r>
              <a:rPr lang="it-IT" sz="1600" dirty="0"/>
              <a:t> </a:t>
            </a:r>
            <a:r>
              <a:rPr lang="it-IT" sz="1600" dirty="0" err="1"/>
              <a:t>beam</a:t>
            </a:r>
            <a:r>
              <a:rPr lang="it-IT" sz="1600" dirty="0"/>
              <a:t>, non-</a:t>
            </a:r>
            <a:r>
              <a:rPr lang="it-IT" sz="1600" dirty="0" err="1"/>
              <a:t>Gaussian</a:t>
            </a:r>
            <a:r>
              <a:rPr lang="it-IT" sz="1600" dirty="0"/>
              <a:t> </a:t>
            </a:r>
            <a:r>
              <a:rPr lang="it-IT" sz="1600" dirty="0" err="1"/>
              <a:t>beam</a:t>
            </a:r>
            <a:r>
              <a:rPr lang="it-IT" sz="1600" dirty="0"/>
              <a:t> </a:t>
            </a:r>
            <a:r>
              <a:rPr lang="it-IT" sz="1600" dirty="0" err="1"/>
              <a:t>tails</a:t>
            </a:r>
            <a:r>
              <a:rPr lang="it-IT" sz="1600" dirty="0"/>
              <a:t> to 20 </a:t>
            </a:r>
            <a:r>
              <a:rPr lang="it-IT" sz="1600" dirty="0" err="1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sz="1600" baseline="-25000" dirty="0" err="1"/>
              <a:t>x</a:t>
            </a:r>
            <a:r>
              <a:rPr lang="it-IT" sz="1600" dirty="0"/>
              <a:t> and 60</a:t>
            </a:r>
            <a:r>
              <a:rPr lang="it-IT" sz="1600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sz="1600" baseline="-25000" dirty="0"/>
              <a:t>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81C3AA-44F1-3E46-8847-A7F5F1ABC9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377" y="2776091"/>
            <a:ext cx="3281423" cy="24933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40A1130-787E-CE4B-BB16-32C430FAB448}"/>
              </a:ext>
            </a:extLst>
          </p:cNvPr>
          <p:cNvSpPr/>
          <p:nvPr/>
        </p:nvSpPr>
        <p:spPr>
          <a:xfrm>
            <a:off x="314164" y="3744138"/>
            <a:ext cx="3830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Countermeasures are </a:t>
            </a:r>
            <a:r>
              <a:rPr lang="it-IT" b="1" dirty="0" err="1"/>
              <a:t>effective</a:t>
            </a:r>
            <a:r>
              <a:rPr lang="it-IT" b="1" dirty="0"/>
              <a:t>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2C5354-1670-A040-9345-FD5DCFCBF3CD}"/>
              </a:ext>
            </a:extLst>
          </p:cNvPr>
          <p:cNvSpPr/>
          <p:nvPr/>
        </p:nvSpPr>
        <p:spPr>
          <a:xfrm>
            <a:off x="314164" y="406448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0000FF"/>
                </a:solidFill>
              </a:rPr>
              <a:t>No SR from </a:t>
            </a:r>
            <a:r>
              <a:rPr lang="it-IT" b="1" dirty="0" err="1">
                <a:solidFill>
                  <a:srgbClr val="0000FF"/>
                </a:solidFill>
              </a:rPr>
              <a:t>dipoles</a:t>
            </a:r>
            <a:r>
              <a:rPr lang="it-IT" b="1" dirty="0">
                <a:solidFill>
                  <a:srgbClr val="0000FF"/>
                </a:solidFill>
              </a:rPr>
              <a:t> or from </a:t>
            </a:r>
            <a:r>
              <a:rPr lang="it-IT" b="1" dirty="0" err="1">
                <a:solidFill>
                  <a:srgbClr val="0000FF"/>
                </a:solidFill>
              </a:rPr>
              <a:t>quads</a:t>
            </a:r>
            <a:r>
              <a:rPr lang="it-IT" b="1" dirty="0">
                <a:solidFill>
                  <a:srgbClr val="0000FF"/>
                </a:solidFill>
              </a:rPr>
              <a:t> </a:t>
            </a:r>
            <a:r>
              <a:rPr lang="it-IT" b="1" dirty="0" err="1">
                <a:solidFill>
                  <a:srgbClr val="0000FF"/>
                </a:solidFill>
              </a:rPr>
              <a:t>hits</a:t>
            </a:r>
            <a:r>
              <a:rPr lang="it-IT" b="1" dirty="0">
                <a:solidFill>
                  <a:srgbClr val="0000FF"/>
                </a:solidFill>
              </a:rPr>
              <a:t> </a:t>
            </a:r>
            <a:r>
              <a:rPr lang="it-IT" b="1" dirty="0" err="1">
                <a:solidFill>
                  <a:srgbClr val="0000FF"/>
                </a:solidFill>
              </a:rPr>
              <a:t>directly</a:t>
            </a:r>
            <a:r>
              <a:rPr lang="it-IT" b="1" dirty="0">
                <a:solidFill>
                  <a:srgbClr val="0000FF"/>
                </a:solidFill>
              </a:rPr>
              <a:t> the </a:t>
            </a:r>
            <a:r>
              <a:rPr lang="it-IT" b="1" dirty="0" err="1">
                <a:solidFill>
                  <a:srgbClr val="0000FF"/>
                </a:solidFill>
              </a:rPr>
              <a:t>central</a:t>
            </a:r>
            <a:r>
              <a:rPr lang="it-IT" b="1" dirty="0">
                <a:solidFill>
                  <a:srgbClr val="0000FF"/>
                </a:solidFill>
              </a:rPr>
              <a:t> </a:t>
            </a:r>
            <a:r>
              <a:rPr lang="it-IT" b="1" dirty="0" err="1">
                <a:solidFill>
                  <a:srgbClr val="0000FF"/>
                </a:solidFill>
              </a:rPr>
              <a:t>beam</a:t>
            </a:r>
            <a:r>
              <a:rPr lang="it-IT" b="1" dirty="0">
                <a:solidFill>
                  <a:srgbClr val="0000FF"/>
                </a:solidFill>
              </a:rPr>
              <a:t>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FF"/>
                </a:solidFill>
              </a:rPr>
              <a:t>SR impact on Vertex detector (VXD) and Tracker barrel (TB) small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E86D182-51DF-534A-8584-289B61E2F823}"/>
              </a:ext>
            </a:extLst>
          </p:cNvPr>
          <p:cNvCxnSpPr>
            <a:cxnSpLocks/>
          </p:cNvCxnSpPr>
          <p:nvPr/>
        </p:nvCxnSpPr>
        <p:spPr>
          <a:xfrm>
            <a:off x="6119446" y="4209735"/>
            <a:ext cx="0" cy="1055077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841AD0B-0468-2F4C-9D0E-2E621B1AA93A}"/>
              </a:ext>
            </a:extLst>
          </p:cNvPr>
          <p:cNvSpPr txBox="1"/>
          <p:nvPr/>
        </p:nvSpPr>
        <p:spPr>
          <a:xfrm>
            <a:off x="5548939" y="5264812"/>
            <a:ext cx="2994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>
                <a:solidFill>
                  <a:schemeClr val="accent6">
                    <a:lumMod val="50000"/>
                  </a:schemeClr>
                </a:solidFill>
              </a:rPr>
              <a:t>mask tips prevent FF quad radiation from striking nearby beam pipe elements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60E2CF-9818-3041-9C3F-F5AAEC677673}"/>
              </a:ext>
            </a:extLst>
          </p:cNvPr>
          <p:cNvSpPr txBox="1"/>
          <p:nvPr/>
        </p:nvSpPr>
        <p:spPr>
          <a:xfrm>
            <a:off x="5548938" y="6010481"/>
            <a:ext cx="3377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>
                <a:solidFill>
                  <a:schemeClr val="accent6">
                    <a:lumMod val="50000"/>
                  </a:schemeClr>
                </a:solidFill>
              </a:rPr>
              <a:t>SR bkg comes only from the last soft bend radiation striking the mask tips</a:t>
            </a:r>
          </a:p>
        </p:txBody>
      </p:sp>
    </p:spTree>
    <p:extLst>
      <p:ext uri="{BB962C8B-B14F-4D97-AF65-F5344CB8AC3E}">
        <p14:creationId xmlns:p14="http://schemas.microsoft.com/office/powerpoint/2010/main" val="128181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F801F-9DC9-284C-89A1-FC4604ECA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5269"/>
            <a:ext cx="8229600" cy="1143000"/>
          </a:xfrm>
        </p:spPr>
        <p:txBody>
          <a:bodyPr>
            <a:normAutofit/>
          </a:bodyPr>
          <a:lstStyle/>
          <a:p>
            <a:r>
              <a:rPr lang="it-IT" sz="2800" dirty="0" err="1"/>
              <a:t>Synchrotron</a:t>
            </a:r>
            <a:r>
              <a:rPr lang="it-IT" sz="2800" dirty="0"/>
              <a:t> </a:t>
            </a:r>
            <a:r>
              <a:rPr lang="it-IT" sz="2800" dirty="0" err="1"/>
              <a:t>Radiation</a:t>
            </a:r>
            <a:r>
              <a:rPr lang="it-IT" sz="2800" dirty="0"/>
              <a:t> in the IR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D9BAC-E172-2348-A5A5-4FFFEF5AA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3237AC-5283-A149-BF77-CCEF503EA0F8}"/>
              </a:ext>
            </a:extLst>
          </p:cNvPr>
          <p:cNvSpPr/>
          <p:nvPr/>
        </p:nvSpPr>
        <p:spPr>
          <a:xfrm>
            <a:off x="-101554" y="5223989"/>
            <a:ext cx="9039872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41" lvl="1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solidFill>
                  <a:srgbClr val="0000FF"/>
                </a:solidFill>
              </a:rPr>
              <a:t>M. Luckhof will present last results with MDISim (this session)</a:t>
            </a:r>
          </a:p>
          <a:p>
            <a:pPr marL="628641" lvl="1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solidFill>
                  <a:srgbClr val="0000FF"/>
                </a:solidFill>
              </a:rPr>
              <a:t>M. Sullivan evaluated the impact on SR with a smaller beam pipe (this session)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0B212D-4525-DB4F-9B3A-B3972BF9B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835" y="1593098"/>
            <a:ext cx="8853165" cy="3732030"/>
          </a:xfrm>
        </p:spPr>
        <p:txBody>
          <a:bodyPr>
            <a:noAutofit/>
          </a:bodyPr>
          <a:lstStyle/>
          <a:p>
            <a:pPr marL="382950" lvl="1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2000" b="1" dirty="0" err="1"/>
              <a:t>Refine</a:t>
            </a:r>
            <a:r>
              <a:rPr lang="it-IT" sz="2000" b="1" dirty="0"/>
              <a:t> </a:t>
            </a:r>
            <a:r>
              <a:rPr lang="it-IT" sz="2000" b="1" dirty="0" err="1"/>
              <a:t>simulations</a:t>
            </a:r>
            <a:r>
              <a:rPr lang="it-IT" sz="2000" b="1" dirty="0"/>
              <a:t>  </a:t>
            </a:r>
            <a:r>
              <a:rPr lang="it-IT" sz="2000" dirty="0"/>
              <a:t>(also </a:t>
            </a:r>
            <a:r>
              <a:rPr lang="it-IT" sz="2000" dirty="0" err="1"/>
              <a:t>following</a:t>
            </a:r>
            <a:r>
              <a:rPr lang="it-IT" sz="2000" dirty="0"/>
              <a:t> the </a:t>
            </a:r>
            <a:r>
              <a:rPr lang="it-IT" sz="2000" dirty="0" err="1"/>
              <a:t>optics</a:t>
            </a:r>
            <a:r>
              <a:rPr lang="it-IT" sz="2000" dirty="0"/>
              <a:t> </a:t>
            </a:r>
            <a:r>
              <a:rPr lang="it-IT" sz="2000" dirty="0" err="1"/>
              <a:t>changes)</a:t>
            </a:r>
            <a:endParaRPr lang="it-IT" sz="2000" dirty="0"/>
          </a:p>
          <a:p>
            <a:pPr marL="382950" lvl="1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2000" b="1" dirty="0"/>
              <a:t>More </a:t>
            </a:r>
            <a:r>
              <a:rPr lang="it-IT" sz="2000" b="1" dirty="0" err="1"/>
              <a:t>detailed</a:t>
            </a:r>
            <a:r>
              <a:rPr lang="it-IT" sz="2000" b="1" dirty="0"/>
              <a:t> </a:t>
            </a:r>
            <a:r>
              <a:rPr lang="it-IT" sz="2000" b="1" dirty="0" err="1"/>
              <a:t>studies</a:t>
            </a:r>
            <a:r>
              <a:rPr lang="it-IT" sz="2000" b="1" dirty="0"/>
              <a:t> </a:t>
            </a:r>
            <a:r>
              <a:rPr lang="it-IT" sz="2000" dirty="0"/>
              <a:t>with </a:t>
            </a:r>
            <a:r>
              <a:rPr lang="it-IT" sz="2000" dirty="0" err="1"/>
              <a:t>improvements</a:t>
            </a:r>
            <a:r>
              <a:rPr lang="it-IT" sz="2000" dirty="0"/>
              <a:t> on the </a:t>
            </a:r>
            <a:r>
              <a:rPr lang="it-IT" sz="2000" dirty="0" err="1"/>
              <a:t>simulation</a:t>
            </a:r>
            <a:r>
              <a:rPr lang="it-IT" sz="2000" dirty="0"/>
              <a:t> </a:t>
            </a:r>
            <a:r>
              <a:rPr lang="it-IT" sz="2000" dirty="0" err="1"/>
              <a:t>level:</a:t>
            </a:r>
          </a:p>
          <a:p>
            <a:pPr marL="682979" lvl="2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850" dirty="0" err="1">
                <a:solidFill>
                  <a:srgbClr val="000080"/>
                </a:solidFill>
              </a:rPr>
              <a:t>tracking </a:t>
            </a:r>
            <a:r>
              <a:rPr lang="it-IT" sz="1850" dirty="0">
                <a:solidFill>
                  <a:srgbClr val="000080"/>
                </a:solidFill>
              </a:rPr>
              <a:t>in IR with </a:t>
            </a:r>
            <a:r>
              <a:rPr lang="it-IT" sz="1850" dirty="0" err="1">
                <a:solidFill>
                  <a:srgbClr val="000080"/>
                </a:solidFill>
              </a:rPr>
              <a:t>beams</a:t>
            </a:r>
            <a:r>
              <a:rPr lang="it-IT" sz="1850" dirty="0">
                <a:solidFill>
                  <a:srgbClr val="000080"/>
                </a:solidFill>
              </a:rPr>
              <a:t> </a:t>
            </a:r>
            <a:r>
              <a:rPr lang="it-IT" sz="1850" dirty="0" err="1">
                <a:solidFill>
                  <a:srgbClr val="000080"/>
                </a:solidFill>
              </a:rPr>
              <a:t>tilted</a:t>
            </a:r>
            <a:r>
              <a:rPr lang="it-IT" sz="1850" dirty="0">
                <a:solidFill>
                  <a:srgbClr val="000080"/>
                </a:solidFill>
              </a:rPr>
              <a:t> in </a:t>
            </a:r>
            <a:r>
              <a:rPr lang="it-IT" sz="1850" dirty="0" err="1">
                <a:solidFill>
                  <a:srgbClr val="000080"/>
                </a:solidFill>
              </a:rPr>
              <a:t>solenoid</a:t>
            </a:r>
          </a:p>
          <a:p>
            <a:pPr marL="682979" lvl="2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850" dirty="0">
                <a:solidFill>
                  <a:srgbClr val="000080"/>
                </a:solidFill>
              </a:rPr>
              <a:t> fringe </a:t>
            </a:r>
            <a:r>
              <a:rPr lang="it-IT" sz="1850" dirty="0" err="1">
                <a:solidFill>
                  <a:srgbClr val="000080"/>
                </a:solidFill>
              </a:rPr>
              <a:t>fields</a:t>
            </a:r>
            <a:r>
              <a:rPr lang="it-IT" sz="1850" dirty="0">
                <a:solidFill>
                  <a:srgbClr val="000080"/>
                </a:solidFill>
              </a:rPr>
              <a:t> </a:t>
            </a:r>
            <a:r>
              <a:rPr lang="it-IT" sz="1850" dirty="0" err="1">
                <a:solidFill>
                  <a:srgbClr val="000080"/>
                </a:solidFill>
              </a:rPr>
              <a:t>overlapping</a:t>
            </a:r>
            <a:r>
              <a:rPr lang="it-IT" sz="1850" dirty="0">
                <a:solidFill>
                  <a:srgbClr val="000080"/>
                </a:solidFill>
              </a:rPr>
              <a:t> with </a:t>
            </a:r>
            <a:r>
              <a:rPr lang="it-IT" sz="1850" dirty="0" err="1">
                <a:solidFill>
                  <a:srgbClr val="000080"/>
                </a:solidFill>
              </a:rPr>
              <a:t>quads</a:t>
            </a:r>
          </a:p>
          <a:p>
            <a:pPr marL="682979" lvl="2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850" dirty="0">
                <a:solidFill>
                  <a:srgbClr val="000080"/>
                </a:solidFill>
              </a:rPr>
              <a:t>X-</a:t>
            </a:r>
            <a:r>
              <a:rPr lang="it-IT" sz="1850" dirty="0" err="1">
                <a:solidFill>
                  <a:srgbClr val="000080"/>
                </a:solidFill>
              </a:rPr>
              <a:t>ray</a:t>
            </a:r>
            <a:r>
              <a:rPr lang="it-IT" sz="1850" dirty="0">
                <a:solidFill>
                  <a:srgbClr val="000080"/>
                </a:solidFill>
              </a:rPr>
              <a:t> </a:t>
            </a:r>
            <a:r>
              <a:rPr lang="it-IT" sz="1850" dirty="0" err="1">
                <a:solidFill>
                  <a:srgbClr val="000080"/>
                </a:solidFill>
              </a:rPr>
              <a:t>reflection</a:t>
            </a:r>
            <a:r>
              <a:rPr lang="it-IT" sz="1850" dirty="0">
                <a:solidFill>
                  <a:srgbClr val="000080"/>
                </a:solidFill>
              </a:rPr>
              <a:t> </a:t>
            </a:r>
            <a:r>
              <a:rPr lang="it-IT" sz="1850" dirty="0" err="1">
                <a:solidFill>
                  <a:srgbClr val="000080"/>
                </a:solidFill>
              </a:rPr>
              <a:t>not</a:t>
            </a:r>
            <a:r>
              <a:rPr lang="it-IT" sz="1850" dirty="0">
                <a:solidFill>
                  <a:srgbClr val="000080"/>
                </a:solidFill>
              </a:rPr>
              <a:t> </a:t>
            </a:r>
            <a:r>
              <a:rPr lang="it-IT" sz="1850" dirty="0" err="1">
                <a:solidFill>
                  <a:srgbClr val="000080"/>
                </a:solidFill>
              </a:rPr>
              <a:t>yet</a:t>
            </a:r>
            <a:r>
              <a:rPr lang="it-IT" sz="1850" dirty="0">
                <a:solidFill>
                  <a:srgbClr val="000080"/>
                </a:solidFill>
              </a:rPr>
              <a:t> </a:t>
            </a:r>
            <a:r>
              <a:rPr lang="it-IT" sz="1850" dirty="0" err="1">
                <a:solidFill>
                  <a:srgbClr val="000080"/>
                </a:solidFill>
              </a:rPr>
              <a:t>included</a:t>
            </a:r>
            <a:r>
              <a:rPr lang="it-IT" sz="1850" dirty="0">
                <a:solidFill>
                  <a:srgbClr val="000080"/>
                </a:solidFill>
              </a:rPr>
              <a:t> in Geant4 (and check for </a:t>
            </a:r>
            <a:r>
              <a:rPr lang="it-IT" sz="1850" dirty="0" err="1">
                <a:solidFill>
                  <a:srgbClr val="000080"/>
                </a:solidFill>
              </a:rPr>
              <a:t>giant</a:t>
            </a:r>
            <a:r>
              <a:rPr lang="it-IT" sz="1850" dirty="0">
                <a:solidFill>
                  <a:srgbClr val="000080"/>
                </a:solidFill>
              </a:rPr>
              <a:t> </a:t>
            </a:r>
            <a:r>
              <a:rPr lang="it-IT" sz="1850" dirty="0" err="1">
                <a:solidFill>
                  <a:srgbClr val="000080"/>
                </a:solidFill>
              </a:rPr>
              <a:t>dipole</a:t>
            </a:r>
            <a:r>
              <a:rPr lang="it-IT" sz="1850" dirty="0">
                <a:solidFill>
                  <a:srgbClr val="000080"/>
                </a:solidFill>
              </a:rPr>
              <a:t> </a:t>
            </a:r>
            <a:r>
              <a:rPr lang="it-IT" sz="1850" dirty="0" err="1">
                <a:solidFill>
                  <a:srgbClr val="000080"/>
                </a:solidFill>
              </a:rPr>
              <a:t>resonance)</a:t>
            </a:r>
            <a:endParaRPr lang="it-IT" sz="1850" dirty="0">
              <a:solidFill>
                <a:srgbClr val="000080"/>
              </a:solidFill>
            </a:endParaRPr>
          </a:p>
          <a:p>
            <a:pPr marL="382950" lvl="1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2000" dirty="0"/>
              <a:t>Add </a:t>
            </a:r>
            <a:r>
              <a:rPr lang="it-IT" sz="2000" b="1" dirty="0"/>
              <a:t>SR </a:t>
            </a:r>
            <a:r>
              <a:rPr lang="it-IT" sz="2000" b="1" dirty="0" err="1"/>
              <a:t>collimators</a:t>
            </a:r>
            <a:r>
              <a:rPr lang="it-IT" sz="2000" dirty="0" err="1"/>
              <a:t> upstream the IR</a:t>
            </a:r>
          </a:p>
          <a:p>
            <a:pPr marL="382950" lvl="1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2000" dirty="0" err="1"/>
              <a:t>Neutron production from high-energy tails in FF quads: study has to continue</a:t>
            </a:r>
          </a:p>
          <a:p>
            <a:pPr marL="382950" lvl="1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2000" dirty="0" err="1"/>
              <a:t>Carefully evaluate the </a:t>
            </a:r>
            <a:r>
              <a:rPr lang="it-IT" sz="2000" b="1" dirty="0" err="1"/>
              <a:t>SR from final focus quadrupoles </a:t>
            </a:r>
            <a:r>
              <a:rPr lang="it-IT" sz="2000" dirty="0" err="1"/>
              <a:t>especially at the top energy: hard photons are produced, lost at ~50/60 m downstream the IP</a:t>
            </a:r>
          </a:p>
          <a:p>
            <a:pPr marL="382950" lvl="1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2000" dirty="0" err="1"/>
              <a:t>Primaries under control, </a:t>
            </a:r>
            <a:r>
              <a:rPr lang="it-IT" sz="2000" b="1" dirty="0" err="1"/>
              <a:t>secondary sources </a:t>
            </a:r>
            <a:r>
              <a:rPr lang="it-IT" sz="2000" dirty="0" err="1"/>
              <a:t>to be simulated more carefully</a:t>
            </a:r>
          </a:p>
          <a:p>
            <a:pPr marL="382950" lvl="1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it-IT" sz="2000" dirty="0" err="1"/>
          </a:p>
          <a:p>
            <a:pPr marL="382950" lvl="1" indent="-141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it-IT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A8CAF4-2894-6A45-8792-E235F65B16A9}"/>
              </a:ext>
            </a:extLst>
          </p:cNvPr>
          <p:cNvSpPr txBox="1"/>
          <p:nvPr/>
        </p:nvSpPr>
        <p:spPr>
          <a:xfrm>
            <a:off x="457200" y="1006853"/>
            <a:ext cx="2897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Still a lot of work to be done:</a:t>
            </a:r>
          </a:p>
        </p:txBody>
      </p:sp>
    </p:spTree>
    <p:extLst>
      <p:ext uri="{BB962C8B-B14F-4D97-AF65-F5344CB8AC3E}">
        <p14:creationId xmlns:p14="http://schemas.microsoft.com/office/powerpoint/2010/main" val="248764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6775C8-BAF1-6345-B31B-2DAD13FD2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5887"/>
            <a:ext cx="8229600" cy="1143000"/>
          </a:xfrm>
        </p:spPr>
        <p:txBody>
          <a:bodyPr/>
          <a:lstStyle/>
          <a:p>
            <a:r>
              <a:rPr lang="en-GB" dirty="0"/>
              <a:t>Single Beam induced backgrounds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756443-16DE-EF45-9B07-A234F8A4C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536" y="1081174"/>
            <a:ext cx="8794660" cy="4864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GB" dirty="0">
                <a:solidFill>
                  <a:srgbClr val="0000FF"/>
                </a:solidFill>
              </a:rPr>
              <a:t>Progress on </a:t>
            </a:r>
            <a:r>
              <a:rPr lang="en-GB" b="1" dirty="0">
                <a:solidFill>
                  <a:srgbClr val="0000FF"/>
                </a:solidFill>
              </a:rPr>
              <a:t>Thermal photon</a:t>
            </a:r>
            <a:r>
              <a:rPr lang="en-GB" dirty="0">
                <a:solidFill>
                  <a:srgbClr val="0000FF"/>
                </a:solidFill>
              </a:rPr>
              <a:t> scattering (talk by H. Burkhardt, this session)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F88047-E07B-F64E-BB2E-063876A2E616}"/>
              </a:ext>
            </a:extLst>
          </p:cNvPr>
          <p:cNvSpPr/>
          <p:nvPr/>
        </p:nvSpPr>
        <p:spPr>
          <a:xfrm>
            <a:off x="131047" y="2484346"/>
            <a:ext cx="54143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Inelastic beam-gas </a:t>
            </a:r>
            <a:r>
              <a:rPr lang="en-GB" dirty="0"/>
              <a:t>simulation performed with </a:t>
            </a:r>
            <a:r>
              <a:rPr lang="en-GB" dirty="0" err="1"/>
              <a:t>MDISim,  </a:t>
            </a:r>
            <a:r>
              <a:rPr lang="en-GB" dirty="0"/>
              <a:t>scattered particles tracked into the </a:t>
            </a:r>
            <a:r>
              <a:rPr lang="en-GB" dirty="0" err="1"/>
              <a:t>lumical</a:t>
            </a:r>
            <a:r>
              <a:rPr lang="en-GB" dirty="0"/>
              <a:t>, negligible background source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9921DB0-DB72-9449-89D6-556FF1EA4D99}"/>
              </a:ext>
            </a:extLst>
          </p:cNvPr>
          <p:cNvGrpSpPr/>
          <p:nvPr/>
        </p:nvGrpSpPr>
        <p:grpSpPr>
          <a:xfrm>
            <a:off x="6204821" y="1604404"/>
            <a:ext cx="3124127" cy="3238789"/>
            <a:chOff x="6332361" y="1321412"/>
            <a:chExt cx="3124127" cy="323878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5325341-1C35-CC4F-A60F-567DE091772B}"/>
                </a:ext>
              </a:extLst>
            </p:cNvPr>
            <p:cNvGrpSpPr/>
            <p:nvPr/>
          </p:nvGrpSpPr>
          <p:grpSpPr>
            <a:xfrm>
              <a:off x="6332361" y="1321412"/>
              <a:ext cx="3124127" cy="3238789"/>
              <a:chOff x="5896592" y="1972793"/>
              <a:chExt cx="3124127" cy="3238789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1BB9FF8-7C71-D340-901E-9BC0624A0A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4016" t="12628" r="15267" b="1014"/>
              <a:stretch/>
            </p:blipFill>
            <p:spPr>
              <a:xfrm>
                <a:off x="5896592" y="2249792"/>
                <a:ext cx="2475883" cy="1540354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4586827-3F06-1548-A373-7B5760D90D60}"/>
                  </a:ext>
                </a:extLst>
              </p:cNvPr>
              <p:cNvSpPr txBox="1"/>
              <p:nvPr/>
            </p:nvSpPr>
            <p:spPr>
              <a:xfrm>
                <a:off x="6041288" y="1972793"/>
                <a:ext cx="2497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aperture reduced to 10 mm (20 </a:t>
                </a:r>
                <a:r>
                  <a:rPr lang="en-GB" sz="1200" dirty="0" err="1">
                    <a:latin typeface="Symbol" pitchFamily="2" charset="2"/>
                  </a:rPr>
                  <a:t>s</a:t>
                </a:r>
                <a:r>
                  <a:rPr lang="en-GB" sz="1200" baseline="-25000" dirty="0" err="1"/>
                  <a:t>x</a:t>
                </a:r>
                <a:r>
                  <a:rPr lang="en-GB" sz="1200" dirty="0"/>
                  <a:t>)</a:t>
                </a:r>
              </a:p>
            </p:txBody>
          </p: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914675BD-6C24-5946-877B-7B22150864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27588" t="16437" r="6695" b="12444"/>
              <a:stretch/>
            </p:blipFill>
            <p:spPr>
              <a:xfrm>
                <a:off x="5942523" y="3704418"/>
                <a:ext cx="2762209" cy="1507164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3" name="TextShape 5">
                <a:extLst>
                  <a:ext uri="{FF2B5EF4-FFF2-40B4-BE49-F238E27FC236}">
                    <a16:creationId xmlns:a16="http://schemas.microsoft.com/office/drawing/2014/main" id="{6B3A4D46-7DC1-A044-9D4A-4DAB08F6B9DC}"/>
                  </a:ext>
                </a:extLst>
              </p:cNvPr>
              <p:cNvSpPr txBox="1"/>
              <p:nvPr/>
            </p:nvSpPr>
            <p:spPr>
              <a:xfrm>
                <a:off x="7652719" y="3776065"/>
                <a:ext cx="1368000" cy="2755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>
                <a:spAutoFit/>
              </a:bodyPr>
              <a:lstStyle/>
              <a:p>
                <a:r>
                  <a:rPr lang="it-IT" sz="1200" spc="-1" dirty="0">
                    <a:solidFill>
                      <a:srgbClr val="4E9A06"/>
                    </a:solidFill>
                    <a:latin typeface="Calibri"/>
                  </a:rPr>
                  <a:t>with </a:t>
                </a:r>
                <a:r>
                  <a:rPr lang="it-IT" sz="1200" spc="-1" dirty="0" err="1">
                    <a:solidFill>
                      <a:srgbClr val="4E9A06"/>
                    </a:solidFill>
                    <a:latin typeface="Calibri"/>
                  </a:rPr>
                  <a:t>collimator</a:t>
                </a:r>
                <a:endParaRPr lang="it-IT" sz="1200" spc="-1" dirty="0">
                  <a:latin typeface="Arial"/>
                </a:endParaRPr>
              </a:p>
            </p:txBody>
          </p:sp>
          <p:sp>
            <p:nvSpPr>
              <p:cNvPr id="24" name="TextShape 6">
                <a:extLst>
                  <a:ext uri="{FF2B5EF4-FFF2-40B4-BE49-F238E27FC236}">
                    <a16:creationId xmlns:a16="http://schemas.microsoft.com/office/drawing/2014/main" id="{F4AC2AC6-1246-1F40-9DB9-EB2996FB18EE}"/>
                  </a:ext>
                </a:extLst>
              </p:cNvPr>
              <p:cNvSpPr txBox="1"/>
              <p:nvPr/>
            </p:nvSpPr>
            <p:spPr>
              <a:xfrm>
                <a:off x="7742294" y="4151890"/>
                <a:ext cx="944505" cy="2601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5000" rIns="90000" bIns="45000">
                <a:spAutoFit/>
              </a:bodyPr>
              <a:lstStyle/>
              <a:p>
                <a:r>
                  <a:rPr lang="it-IT" sz="1100" spc="-1" dirty="0">
                    <a:solidFill>
                      <a:srgbClr val="CE181E"/>
                    </a:solidFill>
                    <a:latin typeface="Calibri"/>
                  </a:rPr>
                  <a:t>no </a:t>
                </a:r>
                <a:r>
                  <a:rPr lang="it-IT" sz="1100" spc="-1" dirty="0" err="1">
                    <a:solidFill>
                      <a:srgbClr val="CE181E"/>
                    </a:solidFill>
                    <a:latin typeface="Calibri"/>
                  </a:rPr>
                  <a:t>collimator</a:t>
                </a:r>
                <a:endParaRPr lang="it-IT" sz="1100" spc="-1" dirty="0">
                  <a:latin typeface="Arial"/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8D759F0-5D1D-1045-B99B-4A2433DA0395}"/>
                </a:ext>
              </a:extLst>
            </p:cNvPr>
            <p:cNvSpPr txBox="1"/>
            <p:nvPr/>
          </p:nvSpPr>
          <p:spPr>
            <a:xfrm>
              <a:off x="6584788" y="3684448"/>
              <a:ext cx="7280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O. Blanco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C3149FF-513D-E84F-9047-0584752DBD10}"/>
              </a:ext>
            </a:extLst>
          </p:cNvPr>
          <p:cNvSpPr/>
          <p:nvPr/>
        </p:nvSpPr>
        <p:spPr>
          <a:xfrm>
            <a:off x="131047" y="3832085"/>
            <a:ext cx="63032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Elastic beam-gas </a:t>
            </a:r>
            <a:r>
              <a:rPr lang="en-GB" dirty="0"/>
              <a:t>scattering just started with custom process generator &amp; MADX-PTC </a:t>
            </a:r>
            <a:r>
              <a:rPr lang="en-GB" sz="1600" dirty="0">
                <a:solidFill>
                  <a:srgbClr val="000080"/>
                </a:solidFill>
              </a:rPr>
              <a:t>(LNF)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 err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Touschek</a:t>
            </a:r>
            <a:r>
              <a:rPr lang="en-GB" dirty="0"/>
              <a:t> scattering: expected not to be </a:t>
            </a:r>
            <a:r>
              <a:rPr lang="en-GB" dirty="0" err="1"/>
              <a:t>relevant but</a:t>
            </a:r>
            <a:r>
              <a:rPr lang="en-GB" dirty="0"/>
              <a:t>                  check of IR beam losses planned                                                  </a:t>
            </a:r>
            <a:r>
              <a:rPr lang="en-GB" dirty="0" err="1"/>
              <a:t>Touschek</a:t>
            </a:r>
            <a:r>
              <a:rPr lang="en-GB" dirty="0"/>
              <a:t> lifetime ~15/30 hrs at Z, MADX/SAD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7EB34-8140-5A46-A7C2-0020F3835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M. Boscolo, FCCWEEK19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0C8F55-E13B-C845-950E-F75249D67217}"/>
              </a:ext>
            </a:extLst>
          </p:cNvPr>
          <p:cNvSpPr/>
          <p:nvPr/>
        </p:nvSpPr>
        <p:spPr>
          <a:xfrm>
            <a:off x="5917299" y="4789031"/>
            <a:ext cx="35403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example of </a:t>
            </a:r>
          </a:p>
          <a:p>
            <a:pPr algn="ctr"/>
            <a:r>
              <a:rPr lang="en-GB" sz="1600" dirty="0"/>
              <a:t>off-momentum collimators</a:t>
            </a:r>
            <a:endParaRPr lang="it-IT" sz="1600"/>
          </a:p>
        </p:txBody>
      </p:sp>
    </p:spTree>
    <p:extLst>
      <p:ext uri="{BB962C8B-B14F-4D97-AF65-F5344CB8AC3E}">
        <p14:creationId xmlns:p14="http://schemas.microsoft.com/office/powerpoint/2010/main" val="3960991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Оформление по умолчанию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11267</TotalTime>
  <Words>3661</Words>
  <Application>Microsoft Macintosh PowerPoint</Application>
  <PresentationFormat>On-screen Show (4:3)</PresentationFormat>
  <Paragraphs>569</Paragraphs>
  <Slides>34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34</vt:i4>
      </vt:variant>
    </vt:vector>
  </HeadingPairs>
  <TitlesOfParts>
    <vt:vector size="48" baseType="lpstr">
      <vt:lpstr>ＭＳ Ｐゴシック</vt:lpstr>
      <vt:lpstr>Arial</vt:lpstr>
      <vt:lpstr>Calibri</vt:lpstr>
      <vt:lpstr>Calibri Light</vt:lpstr>
      <vt:lpstr>Cambria Math</vt:lpstr>
      <vt:lpstr>Comic Sans MS</vt:lpstr>
      <vt:lpstr>Courier New</vt:lpstr>
      <vt:lpstr>Symbol</vt:lpstr>
      <vt:lpstr>Times New Roman</vt:lpstr>
      <vt:lpstr>Wingdings</vt:lpstr>
      <vt:lpstr>Office Theme</vt:lpstr>
      <vt:lpstr>Tema di Office</vt:lpstr>
      <vt:lpstr>Оформление по умолчанию</vt:lpstr>
      <vt:lpstr>1_Office Theme</vt:lpstr>
      <vt:lpstr>Overview of MDI issues toward the TDR</vt:lpstr>
      <vt:lpstr>FCC-ee MDI design challenges</vt:lpstr>
      <vt:lpstr>Interaction Region Layout</vt:lpstr>
      <vt:lpstr>FCC-ee parameters</vt:lpstr>
      <vt:lpstr>Machine Detector Interface design</vt:lpstr>
      <vt:lpstr>MDI &amp; Beam physics issues</vt:lpstr>
      <vt:lpstr>Synchrotron Radiation in the IR</vt:lpstr>
      <vt:lpstr>Synchrotron Radiation in the IR</vt:lpstr>
      <vt:lpstr>Single Beam induced backgrounds</vt:lpstr>
      <vt:lpstr>IP backgrounds:  e+e- pairs simulation with GuineaPig</vt:lpstr>
      <vt:lpstr>Experimental environment &amp; luminometer</vt:lpstr>
      <vt:lpstr>Engineering: toward the TDR</vt:lpstr>
      <vt:lpstr>PowerPoint Presentation</vt:lpstr>
      <vt:lpstr>PowerPoint Presentation</vt:lpstr>
      <vt:lpstr>Final Focus quadrupole: CCT project</vt:lpstr>
      <vt:lpstr>MDI sessions</vt:lpstr>
      <vt:lpstr>Concluding remarks</vt:lpstr>
      <vt:lpstr>Thanks to all that are part of  this effort  on the MDI design !</vt:lpstr>
      <vt:lpstr>Some related references </vt:lpstr>
      <vt:lpstr>Back-up</vt:lpstr>
      <vt:lpstr>Final Focus quadrupole SR</vt:lpstr>
      <vt:lpstr>Downstream bend</vt:lpstr>
      <vt:lpstr>BPM</vt:lpstr>
      <vt:lpstr>PowerPoint Presentation</vt:lpstr>
      <vt:lpstr>PowerPoint Presentation</vt:lpstr>
      <vt:lpstr>PowerPoint Presentation</vt:lpstr>
      <vt:lpstr>QC1 : CCT approach</vt:lpstr>
      <vt:lpstr>PowerPoint Presentation</vt:lpstr>
      <vt:lpstr>PowerPoint Presentation</vt:lpstr>
      <vt:lpstr>Asymmetric Interaction Region optics </vt:lpstr>
      <vt:lpstr>Final Focus optics</vt:lpstr>
      <vt:lpstr>Baseline for Solenoid Compensation Scheme</vt:lpstr>
      <vt:lpstr>Beam induced backgrounds</vt:lpstr>
      <vt:lpstr>PowerPoint Presentation</vt:lpstr>
    </vt:vector>
  </TitlesOfParts>
  <Company>INFN-LNF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for FCC-ee MDI</dc:title>
  <dc:creator>Manuela Boscolo</dc:creator>
  <cp:lastModifiedBy>Manuela Boscolo</cp:lastModifiedBy>
  <cp:revision>887</cp:revision>
  <cp:lastPrinted>2017-05-24T08:41:09Z</cp:lastPrinted>
  <dcterms:created xsi:type="dcterms:W3CDTF">2016-04-03T13:32:43Z</dcterms:created>
  <dcterms:modified xsi:type="dcterms:W3CDTF">2019-06-27T06:04:04Z</dcterms:modified>
</cp:coreProperties>
</file>