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6" r:id="rId2"/>
    <p:sldMasterId id="2147483688" r:id="rId3"/>
  </p:sldMasterIdLst>
  <p:notesMasterIdLst>
    <p:notesMasterId r:id="rId10"/>
  </p:notesMasterIdLst>
  <p:sldIdLst>
    <p:sldId id="259" r:id="rId4"/>
    <p:sldId id="260" r:id="rId5"/>
    <p:sldId id="261" r:id="rId6"/>
    <p:sldId id="262" r:id="rId7"/>
    <p:sldId id="264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8" autoAdjust="0"/>
    <p:restoredTop sz="94660"/>
  </p:normalViewPr>
  <p:slideViewPr>
    <p:cSldViewPr snapToGrid="0">
      <p:cViewPr varScale="1">
        <p:scale>
          <a:sx n="59" d="100"/>
          <a:sy n="59" d="100"/>
        </p:scale>
        <p:origin x="762" y="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67A23-384D-4B9F-8B9A-7EE3380BD76D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BA7B8-9D40-498B-84BE-3A1BB72A08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043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317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556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123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648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4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21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90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018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513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410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839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98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16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755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0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34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415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240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385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95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4381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48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43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19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63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295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29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94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4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2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900" smtClean="0"/>
              <a:pPr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6299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510" indent="-238125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544" indent="-275035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64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88F95-9DF2-4F28-990C-B7FC182714F3}" type="datetimeFigureOut">
              <a:rPr lang="en-GB" smtClean="0"/>
              <a:t>25/06/2019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424B9-0402-476F-8FD1-6A0724F861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3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://cern.ch/fcc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437602" y="3928192"/>
            <a:ext cx="4522848" cy="1018719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0619" y="5790612"/>
            <a:ext cx="12923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7830"/>
            <a:ext cx="9243668" cy="699864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223473" y="4045497"/>
            <a:ext cx="2907710" cy="549626"/>
          </a:xfrm>
          <a:prstGeom prst="ellipse">
            <a:avLst/>
          </a:prstGeom>
          <a:noFill/>
          <a:ln w="381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74632" y="4075005"/>
            <a:ext cx="384676" cy="95587"/>
          </a:xfrm>
          <a:prstGeom prst="ellipse">
            <a:avLst/>
          </a:prstGeom>
          <a:noFill/>
          <a:ln w="28575" cap="flat" cmpd="sng" algn="ctr">
            <a:solidFill>
              <a:srgbClr val="33FF00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Arc 22"/>
          <p:cNvSpPr/>
          <p:nvPr/>
        </p:nvSpPr>
        <p:spPr>
          <a:xfrm>
            <a:off x="2699026" y="2543915"/>
            <a:ext cx="10158028" cy="2190719"/>
          </a:xfrm>
          <a:prstGeom prst="arc">
            <a:avLst>
              <a:gd name="adj1" fmla="val 776254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5" name="Arc 24"/>
          <p:cNvSpPr/>
          <p:nvPr/>
        </p:nvSpPr>
        <p:spPr>
          <a:xfrm rot="10800000">
            <a:off x="-481041" y="3912448"/>
            <a:ext cx="5712503" cy="1442767"/>
          </a:xfrm>
          <a:prstGeom prst="arc">
            <a:avLst>
              <a:gd name="adj1" fmla="val 413169"/>
              <a:gd name="adj2" fmla="val 11745777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1026340" y="2096147"/>
            <a:ext cx="7245437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685800">
              <a:spcBef>
                <a:spcPts val="750"/>
              </a:spcBef>
              <a:buNone/>
            </a:pPr>
            <a:r>
              <a:rPr lang="en-US" sz="2700" dirty="0" smtClean="0">
                <a:solidFill>
                  <a:prstClr val="white"/>
                </a:solidFill>
                <a:latin typeface="Calibri" panose="020F0502020204030204"/>
              </a:rPr>
              <a:t>Frank Zimmermann</a:t>
            </a:r>
            <a:endParaRPr lang="en-US" sz="2700" dirty="0">
              <a:solidFill>
                <a:prstClr val="white"/>
              </a:solidFill>
              <a:latin typeface="Calibri" panose="020F0502020204030204"/>
            </a:endParaRPr>
          </a:p>
          <a:p>
            <a:pPr marL="0" indent="0" algn="ctr" defTabSz="685800">
              <a:spcBef>
                <a:spcPts val="750"/>
              </a:spcBef>
              <a:buNone/>
            </a:pPr>
            <a:r>
              <a:rPr lang="en-US" sz="2700" dirty="0" smtClean="0">
                <a:solidFill>
                  <a:prstClr val="white"/>
                </a:solidFill>
                <a:latin typeface="Calibri" panose="020F0502020204030204"/>
              </a:rPr>
              <a:t>Brussels, 25 June 2019</a:t>
            </a:r>
            <a:endParaRPr lang="en-US" sz="2100" dirty="0">
              <a:solidFill>
                <a:prstClr val="white"/>
              </a:solidFill>
              <a:latin typeface="Calibri" panose="020F0502020204030204"/>
            </a:endParaRPr>
          </a:p>
          <a:p>
            <a:pPr marL="0" indent="0" algn="ctr" defTabSz="685800">
              <a:spcBef>
                <a:spcPts val="750"/>
              </a:spcBef>
              <a:buNone/>
            </a:pPr>
            <a:r>
              <a:rPr lang="en-GB" sz="1800" dirty="0">
                <a:solidFill>
                  <a:prstClr val="white"/>
                </a:solidFill>
                <a:latin typeface="Calibri" panose="020F0502020204030204"/>
              </a:rPr>
              <a:t>gratefully acknowledging input from FCC coordination group,</a:t>
            </a:r>
          </a:p>
          <a:p>
            <a:pPr marL="0" indent="0" algn="ctr" defTabSz="685800">
              <a:spcBef>
                <a:spcPts val="750"/>
              </a:spcBef>
              <a:buNone/>
            </a:pPr>
            <a:r>
              <a:rPr lang="en-GB" sz="1800" dirty="0">
                <a:solidFill>
                  <a:prstClr val="white"/>
                </a:solidFill>
                <a:latin typeface="Calibri" panose="020F0502020204030204"/>
              </a:rPr>
              <a:t> global design study team and all contributors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22238" y="401372"/>
            <a:ext cx="9144000" cy="94622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85800"/>
            <a:r>
              <a:rPr lang="en-GB" b="1" dirty="0" smtClean="0">
                <a:solidFill>
                  <a:srgbClr val="FFFF00"/>
                </a:solidFill>
                <a:latin typeface="Calibri Light" panose="020F0302020204030204"/>
              </a:rPr>
              <a:t>HE-LHC Parameter Update</a:t>
            </a:r>
            <a:endParaRPr lang="en-GB" b="1" dirty="0">
              <a:solidFill>
                <a:srgbClr val="FFFF00"/>
              </a:solidFill>
              <a:latin typeface="Calibri Light" panose="020F0302020204030204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16" y="5854798"/>
            <a:ext cx="1163387" cy="4865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Rectangle 29"/>
          <p:cNvSpPr/>
          <p:nvPr/>
        </p:nvSpPr>
        <p:spPr>
          <a:xfrm>
            <a:off x="5540182" y="6102918"/>
            <a:ext cx="129541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/>
            <a:r>
              <a:rPr lang="en-GB" sz="1200" u="sng" dirty="0">
                <a:solidFill>
                  <a:prstClr val="white"/>
                </a:solidFill>
                <a:latin typeface="Calibri" panose="020F0502020204030204"/>
                <a:ea typeface="Calibri"/>
                <a:cs typeface="Times New Roman"/>
                <a:hlinkClick r:id="rId5"/>
              </a:rPr>
              <a:t>http://cern.ch/fcc</a:t>
            </a:r>
            <a:endParaRPr lang="en-GB" sz="12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72143" y="4252885"/>
            <a:ext cx="658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dirty="0">
                <a:solidFill>
                  <a:srgbClr val="FFFF00"/>
                </a:solidFill>
                <a:latin typeface="Arial"/>
              </a:rPr>
              <a:t>FCC</a:t>
            </a:r>
            <a:endParaRPr lang="en-GB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76764" y="3938132"/>
            <a:ext cx="48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dirty="0">
                <a:solidFill>
                  <a:srgbClr val="00B050"/>
                </a:solidFill>
                <a:latin typeface="Arial"/>
              </a:rPr>
              <a:t>PS</a:t>
            </a:r>
            <a:endParaRPr lang="en-GB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77522" y="4187228"/>
            <a:ext cx="665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dirty="0">
                <a:solidFill>
                  <a:srgbClr val="00B0F0"/>
                </a:solidFill>
                <a:latin typeface="Arial"/>
              </a:rPr>
              <a:t>SPS</a:t>
            </a:r>
            <a:endParaRPr lang="en-GB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6589" y="3651880"/>
            <a:ext cx="69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dirty="0">
                <a:solidFill>
                  <a:prstClr val="white"/>
                </a:solidFill>
                <a:latin typeface="Arial"/>
              </a:rPr>
              <a:t>LHC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835" y="5840536"/>
            <a:ext cx="765430" cy="53786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extBox 37"/>
          <p:cNvSpPr txBox="1"/>
          <p:nvPr/>
        </p:nvSpPr>
        <p:spPr>
          <a:xfrm>
            <a:off x="7511202" y="6666894"/>
            <a:ext cx="129234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/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0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7602" y="4094507"/>
            <a:ext cx="1216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de-DE" sz="2400" dirty="0">
                <a:solidFill>
                  <a:srgbClr val="FFFF00"/>
                </a:solidFill>
                <a:latin typeface="Arial"/>
              </a:rPr>
              <a:t>HE-LHC</a:t>
            </a:r>
            <a:endParaRPr lang="en-GB" sz="2400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44516" y="6429409"/>
            <a:ext cx="68580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050" i="1" kern="0" dirty="0">
                <a:solidFill>
                  <a:srgbClr val="0000CC"/>
                </a:solidFill>
                <a:latin typeface="Calibri" panose="020F0502020204030204"/>
              </a:rPr>
              <a:t>Work supported by the </a:t>
            </a:r>
            <a:r>
              <a:rPr lang="en-US" sz="1050" b="1" i="1" kern="0" dirty="0">
                <a:solidFill>
                  <a:srgbClr val="0000CC"/>
                </a:solidFill>
                <a:latin typeface="Calibri" panose="020F0502020204030204"/>
              </a:rPr>
              <a:t>European Commission </a:t>
            </a:r>
            <a:r>
              <a:rPr lang="en-US" sz="1050" i="1" kern="0" dirty="0">
                <a:solidFill>
                  <a:srgbClr val="0000CC"/>
                </a:solidFill>
                <a:latin typeface="Calibri" panose="020F0502020204030204"/>
              </a:rPr>
              <a:t>under </a:t>
            </a:r>
            <a:r>
              <a:rPr lang="en-GB" sz="1050" i="1" kern="0" dirty="0">
                <a:solidFill>
                  <a:srgbClr val="0000CC"/>
                </a:solidFill>
                <a:latin typeface="Calibri" panose="020F0502020204030204"/>
              </a:rPr>
              <a:t>the </a:t>
            </a:r>
            <a:r>
              <a:rPr lang="en-GB" sz="1050" b="1" i="1" kern="0" dirty="0">
                <a:solidFill>
                  <a:srgbClr val="0000CC"/>
                </a:solidFill>
                <a:latin typeface="Calibri" panose="020F0502020204030204"/>
              </a:rPr>
              <a:t>HORIZON 2020 projects </a:t>
            </a:r>
            <a:r>
              <a:rPr lang="en-GB" sz="1050" b="1" i="1" kern="0" dirty="0" err="1">
                <a:solidFill>
                  <a:srgbClr val="0000CC"/>
                </a:solidFill>
                <a:latin typeface="Calibri" panose="020F0502020204030204"/>
              </a:rPr>
              <a:t>EuroCirCol</a:t>
            </a:r>
            <a:r>
              <a:rPr lang="en-GB" sz="1050" i="1" kern="0" dirty="0">
                <a:solidFill>
                  <a:srgbClr val="0000CC"/>
                </a:solidFill>
                <a:latin typeface="Calibri" panose="020F0502020204030204"/>
              </a:rPr>
              <a:t>, grant agreement 654305; </a:t>
            </a:r>
            <a:r>
              <a:rPr lang="en-GB" sz="1050" b="1" i="1" kern="0" dirty="0" err="1">
                <a:solidFill>
                  <a:srgbClr val="0000CC"/>
                </a:solidFill>
                <a:latin typeface="Calibri" panose="020F0502020204030204"/>
              </a:rPr>
              <a:t>EASITrain</a:t>
            </a:r>
            <a:r>
              <a:rPr lang="en-GB" sz="1050" b="1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050" i="1" kern="0" dirty="0">
                <a:solidFill>
                  <a:srgbClr val="0000CC"/>
                </a:solidFill>
                <a:latin typeface="Calibri" panose="020F0502020204030204"/>
              </a:rPr>
              <a:t>grant agreement no. 764879; </a:t>
            </a:r>
            <a:r>
              <a:rPr lang="en-GB" sz="1050" b="1" i="1" kern="0" dirty="0">
                <a:solidFill>
                  <a:srgbClr val="0000CC"/>
                </a:solidFill>
                <a:latin typeface="Calibri" panose="020F0502020204030204"/>
              </a:rPr>
              <a:t>ARIES</a:t>
            </a:r>
            <a:r>
              <a:rPr lang="en-GB" sz="1050" i="1" kern="0" dirty="0">
                <a:solidFill>
                  <a:srgbClr val="0000CC"/>
                </a:solidFill>
                <a:latin typeface="Calibri" panose="020F0502020204030204"/>
              </a:rPr>
              <a:t>, grant agreement 730871; and </a:t>
            </a:r>
            <a:r>
              <a:rPr lang="en-GB" sz="1050" b="1" i="1" kern="0" dirty="0">
                <a:solidFill>
                  <a:srgbClr val="0000CC"/>
                </a:solidFill>
                <a:latin typeface="Calibri" panose="020F0502020204030204"/>
              </a:rPr>
              <a:t>E-JADE,</a:t>
            </a:r>
            <a:r>
              <a:rPr lang="en-GB" sz="1050" i="1" kern="0" dirty="0">
                <a:solidFill>
                  <a:srgbClr val="0000CC"/>
                </a:solidFill>
                <a:latin typeface="Calibri" panose="020F0502020204030204"/>
              </a:rPr>
              <a:t> contract no. 645479</a:t>
            </a: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998" y="6382491"/>
            <a:ext cx="2110524" cy="32942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853" y="5837832"/>
            <a:ext cx="976644" cy="47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867" y="5844077"/>
            <a:ext cx="690152" cy="44912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4284460" y="5851537"/>
            <a:ext cx="364599" cy="54970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254" y="5929694"/>
            <a:ext cx="744733" cy="56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49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46331"/>
            <a:ext cx="91601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D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Amorim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S.A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Antipov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S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Arsenyev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M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Benedikt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R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Bruce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M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Crouch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S. Fartoukh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M. </a:t>
            </a:r>
            <a:r>
              <a:rPr lang="en-US" sz="1600" dirty="0" err="1" smtClean="0">
                <a:solidFill>
                  <a:schemeClr val="bg1"/>
                </a:solidFill>
                <a:latin typeface="Courier New" panose="02070309020205020404" pitchFamily="49" charset="0"/>
              </a:rPr>
              <a:t>Giovannozzi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, B. Goddard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M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Hofer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J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Keintzel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R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Kersevan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V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Mertens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J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Molson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Y. Muttoni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J. Osborne, V. Parma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V. Raginel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S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Redaelli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T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Risselada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I. Ruehl, B. Salvant, D. Schoerling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E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  <a:latin typeface="Courier New" panose="02070309020205020404" pitchFamily="49" charset="0"/>
              </a:rPr>
              <a:t>Shaposhnikova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L. Tavian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E. Todesco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R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Tomas, D. Tommasini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 F. Valchkova-Georgieva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V. Venturi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D. Wollmann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F. Zimmermann, CERN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Geneva,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Switzerland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 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A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Apyan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ANSL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Yerevan,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Armenia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G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Guillermo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CINVESTAV Merida,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Mexico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endParaRPr lang="en-US" sz="1600" dirty="0" smtClean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F. Burkart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DESY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Hamburg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Germany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 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J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Barranco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L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Mether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T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Pieloni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L. Rivkin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C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Tambasco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EPFL,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Lausanne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Switzerland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endParaRPr lang="en-US" sz="1600" dirty="0" smtClean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J.L. Abelleira, E. Cruz-Alaniz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de-DE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A. Seryi</a:t>
            </a:r>
            <a:r>
              <a:rPr lang="de-DE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L</a:t>
            </a:r>
            <a:r>
              <a:rPr lang="de-DE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van </a:t>
            </a:r>
            <a:r>
              <a:rPr lang="de-DE" sz="1600" dirty="0">
                <a:solidFill>
                  <a:schemeClr val="bg1"/>
                </a:solidFill>
                <a:latin typeface="Courier New" panose="02070309020205020404" pitchFamily="49" charset="0"/>
              </a:rPr>
              <a:t>Riesen-Haupt,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JAI 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Oxford, U.K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A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Abramov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 H. Pikhartova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JAI 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RHUL, </a:t>
            </a:r>
            <a:r>
              <a:rPr lang="en-US" sz="1600" dirty="0" err="1">
                <a:solidFill>
                  <a:schemeClr val="bg1"/>
                </a:solidFill>
                <a:latin typeface="Courier New" panose="02070309020205020404" pitchFamily="49" charset="0"/>
              </a:rPr>
              <a:t>Egham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U.K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endParaRPr lang="en-US" sz="1600" dirty="0" smtClean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K. Ohmi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K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Oide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 D. Zhou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KEK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Tsukuba, 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Japan</a:t>
            </a:r>
          </a:p>
          <a:p>
            <a:pPr algn="ctr"/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Y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Cai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Y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 Nosochkov, SLAC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</a:rPr>
              <a:t>, Stanford, U.S.A</a:t>
            </a:r>
            <a:r>
              <a:rPr lang="en-US" sz="1600" dirty="0" smtClean="0">
                <a:solidFill>
                  <a:schemeClr val="bg1"/>
                </a:solidFill>
                <a:latin typeface="Courier New" panose="02070309020205020404" pitchFamily="49" charset="0"/>
              </a:rPr>
              <a:t>.</a:t>
            </a:r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  <a:p>
            <a:pPr algn="ctr"/>
            <a:endParaRPr lang="en-US" sz="1600" dirty="0">
              <a:solidFill>
                <a:schemeClr val="bg1"/>
              </a:solidFill>
              <a:latin typeface="Courier New" panose="020703090202050204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3391" y="0"/>
            <a:ext cx="2488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contributors</a:t>
            </a:r>
            <a:endParaRPr lang="en-GB" sz="3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60" y="5167510"/>
            <a:ext cx="565008" cy="390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635" y="4345988"/>
            <a:ext cx="895313" cy="4283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263" y="3002368"/>
            <a:ext cx="523798" cy="648264"/>
          </a:xfrm>
          <a:prstGeom prst="rect">
            <a:avLst/>
          </a:prstGeom>
        </p:spPr>
      </p:pic>
      <p:pic>
        <p:nvPicPr>
          <p:cNvPr id="7" name="Logo SLAC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15" b="45845"/>
          <a:stretch/>
        </p:blipFill>
        <p:spPr>
          <a:xfrm>
            <a:off x="7354553" y="6506621"/>
            <a:ext cx="1481950" cy="28233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Image 8" descr="Logo-APO-LARP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0913" y="5788796"/>
            <a:ext cx="517536" cy="6159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028" y="2663991"/>
            <a:ext cx="982809" cy="4253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117" y="3380322"/>
            <a:ext cx="623389" cy="6233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59061" y="5929853"/>
            <a:ext cx="787370" cy="4506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249" y="2164942"/>
            <a:ext cx="505792" cy="49904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107" y="5159263"/>
            <a:ext cx="788020" cy="3954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666" y="5148920"/>
            <a:ext cx="412171" cy="49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1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93" y="199538"/>
            <a:ext cx="823364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changes / updates since FCC Week 2018</a:t>
            </a:r>
            <a:endParaRPr lang="en-US" sz="2400" dirty="0" smtClean="0"/>
          </a:p>
          <a:p>
            <a:endParaRPr lang="en-GB" sz="2400" dirty="0" smtClean="0"/>
          </a:p>
          <a:p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more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realistic turnaround time </a:t>
            </a:r>
            <a:endParaRPr lang="en-GB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GB" sz="2400" b="1" dirty="0" smtClean="0">
                <a:solidFill>
                  <a:srgbClr val="FF0000"/>
                </a:solidFill>
              </a:rPr>
              <a:t>→ larger </a:t>
            </a:r>
            <a:r>
              <a:rPr lang="en-GB" sz="24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FF0000"/>
                </a:solidFill>
              </a:rPr>
              <a:t>*, longer physics fills, lower peak luminosity </a:t>
            </a:r>
            <a:endParaRPr lang="en-GB" sz="2400" b="1" dirty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p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ushed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parameters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of Nb</a:t>
            </a:r>
            <a:r>
              <a:rPr lang="en-GB" sz="2400" b="1" baseline="-25000" dirty="0" smtClean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Sn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cable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(APCs) &amp; </a:t>
            </a:r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modified layout of the 16 T dipole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magnets 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→ revised </a:t>
            </a: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field 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</a:rPr>
              <a:t>errors</a:t>
            </a: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+  refined optics 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→ updated </a:t>
            </a:r>
            <a:r>
              <a:rPr lang="en-GB" sz="2400" b="1" dirty="0">
                <a:solidFill>
                  <a:srgbClr val="FF0000"/>
                </a:solidFill>
              </a:rPr>
              <a:t>dynamic-aperture 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r>
              <a:rPr lang="en-GB" sz="2400" b="1" dirty="0" smtClean="0">
                <a:solidFill>
                  <a:srgbClr val="FF0000"/>
                </a:solidFill>
              </a:rPr>
              <a:t>→ re-evaluation </a:t>
            </a:r>
            <a:r>
              <a:rPr lang="en-GB" sz="2400" b="1" dirty="0">
                <a:solidFill>
                  <a:srgbClr val="FF0000"/>
                </a:solidFill>
              </a:rPr>
              <a:t>of injector </a:t>
            </a:r>
            <a:r>
              <a:rPr lang="en-GB" sz="2400" b="1" dirty="0" smtClean="0">
                <a:solidFill>
                  <a:srgbClr val="FF0000"/>
                </a:solidFill>
              </a:rPr>
              <a:t>options (</a:t>
            </a:r>
            <a:r>
              <a:rPr lang="en-GB" sz="2400" b="1" dirty="0" err="1" smtClean="0">
                <a:solidFill>
                  <a:srgbClr val="FF0000"/>
                </a:solidFill>
              </a:rPr>
              <a:t>scSPS</a:t>
            </a:r>
            <a:r>
              <a:rPr lang="en-GB" sz="2400" b="1" dirty="0" smtClean="0">
                <a:solidFill>
                  <a:srgbClr val="FF0000"/>
                </a:solidFill>
              </a:rPr>
              <a:t>)</a:t>
            </a:r>
            <a:endParaRPr lang="en-GB" sz="2400" b="1" dirty="0">
              <a:solidFill>
                <a:srgbClr val="FF0000"/>
              </a:solidFill>
            </a:endParaRPr>
          </a:p>
          <a:p>
            <a:endParaRPr lang="en-GB" sz="2400" dirty="0"/>
          </a:p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longitudinal beam parameters</a:t>
            </a:r>
          </a:p>
          <a:p>
            <a:endParaRPr lang="en-GB" sz="24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</a:rPr>
              <a:t>cleaning &amp; beam-loss studies including dispersion-suppressor collimators,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revised settings</a:t>
            </a:r>
          </a:p>
          <a:p>
            <a:endParaRPr lang="en-US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updated impedance model &amp; instability growth rates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46019" y="5520635"/>
            <a:ext cx="4547722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→ </a:t>
            </a:r>
            <a:r>
              <a:rPr lang="en-US" sz="2000" dirty="0" smtClean="0"/>
              <a:t> M. Crouch, M. </a:t>
            </a:r>
            <a:r>
              <a:rPr lang="en-US" sz="2000" dirty="0" err="1" smtClean="0"/>
              <a:t>Varasteh</a:t>
            </a:r>
            <a:r>
              <a:rPr lang="en-US" sz="2000" dirty="0" smtClean="0"/>
              <a:t>, H. Pikhartova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30191" y="4347648"/>
            <a:ext cx="227421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→ E. </a:t>
            </a:r>
            <a:r>
              <a:rPr lang="en-US" sz="2000" dirty="0" err="1" smtClean="0"/>
              <a:t>Shaposhnikova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472198" y="3239652"/>
            <a:ext cx="140134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→ M. Hofer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714877" y="2888687"/>
            <a:ext cx="370005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→ J. Keintzel, L. Van Riesen</a:t>
            </a:r>
            <a:r>
              <a:rPr lang="en-US" sz="2000" dirty="0"/>
              <a:t>-</a:t>
            </a:r>
            <a:r>
              <a:rPr lang="en-US" sz="2000" dirty="0" smtClean="0"/>
              <a:t>Haupt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347219" y="6293513"/>
            <a:ext cx="15908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→ D. Amorim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6234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200585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dirty="0">
                <a:latin typeface="Arial"/>
              </a:rPr>
              <a:t>   </a:t>
            </a:r>
            <a:r>
              <a:rPr lang="en-US" sz="2700" dirty="0" smtClean="0">
                <a:latin typeface="Arial"/>
              </a:rPr>
              <a:t>Performance Assumptions</a:t>
            </a:r>
            <a:endParaRPr lang="en-US" sz="27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8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2" y="958385"/>
            <a:ext cx="901146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6858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160 days scheduled for physics per year for HL-LHC, HE-LHC, FCC-</a:t>
            </a:r>
            <a:r>
              <a:rPr lang="en-US" sz="280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342900" indent="-342900" defTabSz="685800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342900" indent="-342900" defTabSz="6858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Availability: (LHC 2017: 83%); HL-LHC: 80%; HE-LHC 75 %, FCC-</a:t>
            </a:r>
            <a:r>
              <a:rPr lang="en-US" sz="280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: 70%</a:t>
            </a:r>
          </a:p>
          <a:p>
            <a:pPr defTabSz="685800"/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corresponding to the following </a:t>
            </a:r>
            <a:r>
              <a:rPr lang="en-US" sz="2800" dirty="0" smtClean="0">
                <a:solidFill>
                  <a:prstClr val="black"/>
                </a:solidFill>
                <a:latin typeface="Calibri" panose="020F0502020204030204"/>
              </a:rPr>
              <a:t>fractions 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of </a:t>
            </a:r>
            <a:r>
              <a:rPr lang="en-US" sz="2800" dirty="0" smtClean="0">
                <a:solidFill>
                  <a:prstClr val="black"/>
                </a:solidFill>
                <a:latin typeface="Calibri" panose="020F0502020204030204"/>
              </a:rPr>
              <a:t>“</a:t>
            </a:r>
            <a:r>
              <a:rPr lang="en-US" sz="2800" u="sng" dirty="0" smtClean="0">
                <a:solidFill>
                  <a:prstClr val="black"/>
                </a:solidFill>
                <a:latin typeface="Calibri" panose="020F0502020204030204"/>
              </a:rPr>
              <a:t>time in </a:t>
            </a:r>
            <a:r>
              <a:rPr lang="en-US" sz="2800" u="sng" dirty="0">
                <a:solidFill>
                  <a:prstClr val="black"/>
                </a:solidFill>
                <a:latin typeface="Calibri" panose="020F0502020204030204"/>
              </a:rPr>
              <a:t>physics”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:</a:t>
            </a:r>
          </a:p>
          <a:p>
            <a:pPr defTabSz="685800"/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spcAft>
                <a:spcPts val="900"/>
              </a:spcAft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HL-LHC: 				54%</a:t>
            </a:r>
          </a:p>
          <a:p>
            <a:pPr defTabSz="685800">
              <a:spcAft>
                <a:spcPts val="900"/>
              </a:spcAft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HE-LHC: 				39%</a:t>
            </a:r>
          </a:p>
          <a:p>
            <a:pPr defTabSz="685800">
              <a:spcAft>
                <a:spcPts val="900"/>
              </a:spcAft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FCC-</a:t>
            </a:r>
            <a:r>
              <a:rPr lang="en-US" sz="280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 phase I (initial):		49%</a:t>
            </a:r>
          </a:p>
          <a:p>
            <a:pPr defTabSz="685800">
              <a:spcAft>
                <a:spcPts val="900"/>
              </a:spcAft>
            </a:pP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FCC-</a:t>
            </a:r>
            <a:r>
              <a:rPr lang="en-US" sz="280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US" sz="2800" dirty="0">
                <a:solidFill>
                  <a:prstClr val="black"/>
                </a:solidFill>
                <a:latin typeface="Calibri" panose="020F0502020204030204"/>
              </a:rPr>
              <a:t> phase II (nominal): 	34%</a:t>
            </a:r>
          </a:p>
          <a:p>
            <a:pPr defTabSz="685800"/>
            <a:endParaRPr lang="en-US" sz="28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1" name="Image 11" descr="HLU-logoN-tit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961" y="53936"/>
            <a:ext cx="1609419" cy="65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0035125"/>
                  </p:ext>
                </p:extLst>
              </p:nvPr>
            </p:nvGraphicFramePr>
            <p:xfrm>
              <a:off x="0" y="765392"/>
              <a:ext cx="9144000" cy="46405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55547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681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0124">
                      <a:extLst>
                        <a:ext uri="{9D8B030D-6E8A-4147-A177-3AD203B41FA5}">
                          <a16:colId xmlns:a16="http://schemas.microsoft.com/office/drawing/2014/main" val="1915922545"/>
                        </a:ext>
                      </a:extLst>
                    </a:gridCol>
                    <a:gridCol w="9710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7426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384915">
                      <a:extLst>
                        <a:ext uri="{9D8B030D-6E8A-4147-A177-3AD203B41FA5}">
                          <a16:colId xmlns:a16="http://schemas.microsoft.com/office/drawing/2014/main" val="2362098517"/>
                        </a:ext>
                      </a:extLst>
                    </a:gridCol>
                  </a:tblGrid>
                  <a:tr h="5257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24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  <a:endParaRPr lang="en-GB" sz="2400" b="1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 anchor="ctr">
                        <a:lnL w="12700" cmpd="sng">
                          <a:solidFill>
                            <a:srgbClr val="A26B2D"/>
                          </a:solidFill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FCC-</a:t>
                          </a:r>
                          <a:r>
                            <a:rPr lang="en-US" sz="1800" b="1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hh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nominal</a:t>
                          </a:r>
                          <a:endParaRPr lang="en-GB" sz="1800" b="1" baseline="-25000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68580" marR="68580" marT="34290" marB="34290">
                        <a:lnL>
                          <a:noFill/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FCC-</a:t>
                          </a:r>
                          <a:r>
                            <a:rPr lang="en-US" sz="1800" b="1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hh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initial</a:t>
                          </a:r>
                          <a:endParaRPr lang="en-GB" sz="1800" b="1" baseline="-25000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>
                        <a:lnL>
                          <a:noFill/>
                        </a:lnL>
                        <a:lnR w="12700" cmpd="sng">
                          <a:noFill/>
                          <a:prstDash val="soli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HE-LHC</a:t>
                          </a:r>
                          <a:endParaRPr lang="en-GB" sz="2400" b="1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 anchor="ctr">
                        <a:lnL w="12700" cmpd="sng">
                          <a:noFill/>
                          <a:prstDash val="soli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sz="20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HL-LHC</a:t>
                          </a:r>
                        </a:p>
                      </a:txBody>
                      <a:tcPr marL="68580" marR="68580" marT="34290" marB="3429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sz="20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LHC 2017</a:t>
                          </a:r>
                        </a:p>
                      </a:txBody>
                      <a:tcPr marL="68580" marR="68580" marT="34290" marB="3429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71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allocated physics time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[days]</a:t>
                          </a:r>
                          <a:endParaRPr lang="en-GB" sz="18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257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peak luminosity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sz="1800" i="1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1" i="1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𝑳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[10</a:t>
                          </a:r>
                          <a:r>
                            <a:rPr lang="en-US" sz="1800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34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cm</a:t>
                          </a:r>
                          <a:r>
                            <a:rPr lang="en-US" sz="1800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-2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s</a:t>
                          </a:r>
                          <a:r>
                            <a:rPr lang="en-US" sz="1800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-1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]</a:t>
                          </a:r>
                          <a:endParaRPr lang="en-GB" sz="18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0F0F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 (levelled)</a:t>
                          </a:r>
                        </a:p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[7.5</a:t>
                          </a:r>
                          <a:r>
                            <a:rPr kumimoji="0" lang="de-AT" sz="1800" b="0" kern="120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 ult.]</a:t>
                          </a:r>
                          <a:endParaRPr kumimoji="0" lang="de-AT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1.5 (levelled)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971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availability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[%]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75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80 [85 ult.]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82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9279500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average turnaround </a:t>
                          </a:r>
                          <a:r>
                            <a:rPr kumimoji="0" lang="en-US" sz="1800" b="1" i="1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t</a:t>
                          </a:r>
                          <a:r>
                            <a:rPr kumimoji="0" lang="en-US" sz="1800" b="1" i="1" u="none" strike="noStrike" kern="1200" cap="none" spc="0" normalizeH="0" baseline="-2500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ta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[h]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 [4]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 (w/o faults)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7821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(optimum)</a:t>
                          </a:r>
                          <a:r>
                            <a:rPr lang="en-US" sz="180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run time </a:t>
                          </a:r>
                          <a:r>
                            <a:rPr lang="en-US" sz="1800" b="1" i="1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b="1" i="1" baseline="-2500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run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[h]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3.7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11.6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5.3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8-13 [6.5]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~10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nominal luminosity / day </a:t>
                          </a:r>
                          <a:r>
                            <a:rPr kumimoji="0" lang="en-US" sz="1800" b="1" i="1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L</a:t>
                          </a:r>
                          <a:r>
                            <a:rPr kumimoji="0" lang="en-US" sz="1800" b="1" i="1" u="none" strike="noStrike" kern="1200" cap="none" spc="0" normalizeH="0" baseline="-2500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av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[fb</a:t>
                          </a:r>
                          <a:r>
                            <a:rPr lang="en-US" sz="1800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-1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]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dk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9.0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2.2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4.2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1.9 [2.3]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0.4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9718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time-fraction in physics</a:t>
                          </a:r>
                          <a:r>
                            <a:rPr lang="en-US" sz="1800" b="1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b="1" i="1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phys</a:t>
                          </a:r>
                          <a:r>
                            <a:rPr lang="en-US" sz="1800" baseline="-25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[%]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34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49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39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54 </a:t>
                          </a:r>
                          <a:r>
                            <a:rPr kumimoji="0" lang="en-US" sz="1800" b="0" i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[53]</a:t>
                          </a:r>
                          <a:endParaRPr kumimoji="0" lang="en-GB" sz="1800" b="0" i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55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9530520"/>
                      </a:ext>
                    </a:extLst>
                  </a:tr>
                  <a:tr h="2971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int. luminosity 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L</a:t>
                          </a:r>
                          <a:r>
                            <a:rPr lang="en-US" sz="1800" b="1" i="0" baseline="-25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int</a:t>
                          </a:r>
                          <a:r>
                            <a:rPr lang="en-US" sz="1800" b="1" i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 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[fb</a:t>
                          </a:r>
                          <a:r>
                            <a:rPr lang="en-US" sz="1800" b="1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-1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/ year] </a:t>
                          </a:r>
                          <a:endParaRPr lang="en-GB" sz="1800" b="1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1000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250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500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250 </a:t>
                          </a:r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[310 ult.]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60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202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0035125"/>
                  </p:ext>
                </p:extLst>
              </p:nvPr>
            </p:nvGraphicFramePr>
            <p:xfrm>
              <a:off x="0" y="765392"/>
              <a:ext cx="9144000" cy="464058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55547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681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0124">
                      <a:extLst>
                        <a:ext uri="{9D8B030D-6E8A-4147-A177-3AD203B41FA5}">
                          <a16:colId xmlns:a16="http://schemas.microsoft.com/office/drawing/2014/main" val="1915922545"/>
                        </a:ext>
                      </a:extLst>
                    </a:gridCol>
                    <a:gridCol w="9710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7426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384915">
                      <a:extLst>
                        <a:ext uri="{9D8B030D-6E8A-4147-A177-3AD203B41FA5}">
                          <a16:colId xmlns:a16="http://schemas.microsoft.com/office/drawing/2014/main" val="2362098517"/>
                        </a:ext>
                      </a:extLst>
                    </a:gridCol>
                  </a:tblGrid>
                  <a:tr h="8001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GB" sz="24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parameter</a:t>
                          </a:r>
                          <a:endParaRPr lang="en-GB" sz="2400" b="1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 anchor="ctr">
                        <a:lnL w="12700" cmpd="sng">
                          <a:solidFill>
                            <a:srgbClr val="A26B2D"/>
                          </a:solidFill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FCC-</a:t>
                          </a:r>
                          <a:r>
                            <a:rPr lang="en-US" sz="1800" b="1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hh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</a:rPr>
                            <a:t>nominal</a:t>
                          </a:r>
                          <a:endParaRPr lang="en-GB" sz="1800" b="1" baseline="-25000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 marL="68580" marR="68580" marT="34290" marB="34290">
                        <a:lnL>
                          <a:noFill/>
                        </a:lnL>
                        <a:lnR>
                          <a:noFill/>
                        </a:lnR>
                        <a:lnT w="12700" cmpd="sng">
                          <a:solidFill>
                            <a:srgbClr val="A26B2D"/>
                          </a:solidFill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FCC-</a:t>
                          </a:r>
                          <a:r>
                            <a:rPr lang="en-US" sz="1800" b="1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hh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initial</a:t>
                          </a:r>
                          <a:endParaRPr lang="en-GB" sz="1800" b="1" baseline="-25000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>
                        <a:lnL>
                          <a:noFill/>
                        </a:lnL>
                        <a:lnR w="12700" cmpd="sng">
                          <a:noFill/>
                          <a:prstDash val="soli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HE-LHC</a:t>
                          </a:r>
                          <a:endParaRPr lang="en-GB" sz="2400" b="1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68580" marR="68580" marT="34290" marB="34290" anchor="ctr">
                        <a:lnL w="12700" cmpd="sng">
                          <a:noFill/>
                          <a:prstDash val="soli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sz="20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HL-LHC</a:t>
                          </a:r>
                        </a:p>
                      </a:txBody>
                      <a:tcPr marL="68580" marR="68580" marT="34290" marB="3429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AT" sz="2000" b="1" dirty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</a:rPr>
                            <a:t>LHC 2017</a:t>
                          </a:r>
                        </a:p>
                      </a:txBody>
                      <a:tcPr marL="68580" marR="68580" marT="34290" marB="3429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A26B2D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allocated physics time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[days]</a:t>
                          </a:r>
                          <a:endParaRPr lang="en-GB" sz="18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160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43" t="-194059" r="-157804" b="-48613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16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 (levelled)</a:t>
                          </a:r>
                        </a:p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[7.5</a:t>
                          </a:r>
                          <a:r>
                            <a:rPr kumimoji="0" lang="de-AT" sz="1800" b="0" kern="120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 ult.]</a:t>
                          </a:r>
                          <a:endParaRPr kumimoji="0" lang="de-AT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1.5 (levelled)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429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availability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[%]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70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75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80 [85 ult.]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82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9279500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average turnaround </a:t>
                          </a:r>
                          <a:r>
                            <a:rPr kumimoji="0" lang="en-US" sz="1800" b="1" i="1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t</a:t>
                          </a:r>
                          <a:r>
                            <a:rPr kumimoji="0" lang="en-US" sz="1800" b="1" i="1" u="none" strike="noStrike" kern="1200" cap="none" spc="0" normalizeH="0" baseline="-2500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ta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[h]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>
                            <a:buFontTx/>
                            <a:buNone/>
                          </a:pPr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 [4]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de-AT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 (w/o faults)</a:t>
                          </a:r>
                          <a:endParaRPr kumimoji="0" lang="de-AT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4290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(optimum)</a:t>
                          </a:r>
                          <a:r>
                            <a:rPr lang="en-US" sz="180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run time </a:t>
                          </a:r>
                          <a:r>
                            <a:rPr lang="en-US" sz="1800" b="1" i="1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b="1" i="1" baseline="-2500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run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[h]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3.7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11.6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5.3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8-13 [6.5]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~10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429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nominal luminosity / day </a:t>
                          </a:r>
                          <a:r>
                            <a:rPr kumimoji="0" lang="en-US" sz="1800" b="1" i="1" u="none" strike="noStrike" kern="1200" cap="none" spc="0" normalizeH="0" baseline="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L</a:t>
                          </a:r>
                          <a:r>
                            <a:rPr kumimoji="0" lang="en-US" sz="1800" b="1" i="1" u="none" strike="noStrike" kern="1200" cap="none" spc="0" normalizeH="0" baseline="-25000" noProof="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 body"/>
                              <a:ea typeface="+mn-ea"/>
                              <a:cs typeface="+mn-cs"/>
                            </a:rPr>
                            <a:t>av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[fb</a:t>
                          </a:r>
                          <a:r>
                            <a:rPr lang="en-US" sz="1800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-1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]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dk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9.0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2.2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4.2</a:t>
                          </a:r>
                          <a:endParaRPr kumimoji="0" lang="en-GB" sz="1800" b="0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1.9 [2.3]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0.4</a:t>
                          </a: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617220"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time-fraction in physics</a:t>
                          </a:r>
                          <a:r>
                            <a:rPr lang="en-US" sz="1800" b="1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b="1" i="1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t</a:t>
                          </a:r>
                          <a:r>
                            <a:rPr lang="en-US" sz="1800" b="1" baseline="-25000" dirty="0" err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phys</a:t>
                          </a:r>
                          <a:r>
                            <a:rPr lang="en-US" sz="1800" baseline="-25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</a:t>
                          </a:r>
                          <a:r>
                            <a:rPr lang="en-US" sz="18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[%]</a:t>
                          </a:r>
                          <a:endParaRPr lang="en-GB" sz="18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34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49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39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54 </a:t>
                          </a:r>
                          <a:r>
                            <a:rPr kumimoji="0" lang="en-US" sz="1800" b="0" i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[53]</a:t>
                          </a:r>
                          <a:endParaRPr kumimoji="0" lang="en-GB" sz="1800" b="0" i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55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39530520"/>
                      </a:ext>
                    </a:extLst>
                  </a:tr>
                  <a:tr h="6172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int. luminosity  </a:t>
                          </a:r>
                          <a:r>
                            <a:rPr lang="en-US" sz="1800" b="1" i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L</a:t>
                          </a:r>
                          <a:r>
                            <a:rPr lang="en-US" sz="1800" b="1" i="0" baseline="-25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int</a:t>
                          </a:r>
                          <a:r>
                            <a:rPr lang="en-US" sz="1800" b="1" i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 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[fb</a:t>
                          </a:r>
                          <a:r>
                            <a:rPr lang="en-US" sz="1800" b="1" baseline="300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-1</a:t>
                          </a:r>
                          <a:r>
                            <a:rPr lang="en-US" sz="1800" b="1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</a:rPr>
                            <a:t> / year] </a:t>
                          </a:r>
                          <a:endParaRPr lang="en-GB" sz="1800" b="1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26B2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rtl="0" eaLnBrk="1" latinLnBrk="0" hangingPunct="1">
                            <a:defRPr kumimoji="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1000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250</a:t>
                          </a:r>
                          <a:endParaRPr kumimoji="0" lang="en-GB" sz="1800" b="1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500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250 </a:t>
                          </a:r>
                          <a:r>
                            <a:rPr kumimoji="0" lang="en-US" sz="1800" b="0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[310 ult.]</a:t>
                          </a:r>
                          <a:endParaRPr kumimoji="0" lang="en-GB" sz="1800" b="0" kern="12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800" b="1" kern="120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libri body"/>
                              <a:ea typeface="+mn-ea"/>
                              <a:cs typeface="+mn-cs"/>
                            </a:rPr>
                            <a:t>60</a:t>
                          </a:r>
                          <a:endParaRPr kumimoji="0" lang="en-GB" sz="1800" b="1" kern="120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latin typeface="Calibri body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749202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itle 1"/>
          <p:cNvSpPr txBox="1">
            <a:spLocks/>
          </p:cNvSpPr>
          <p:nvPr/>
        </p:nvSpPr>
        <p:spPr>
          <a:xfrm>
            <a:off x="1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 dirty="0">
                <a:latin typeface="Arial"/>
              </a:rPr>
              <a:t>FCC-</a:t>
            </a:r>
            <a:r>
              <a:rPr lang="en-US" sz="2400" dirty="0" err="1">
                <a:latin typeface="Arial"/>
              </a:rPr>
              <a:t>hh</a:t>
            </a:r>
            <a:r>
              <a:rPr lang="en-US" sz="2400" dirty="0">
                <a:latin typeface="Arial"/>
              </a:rPr>
              <a:t>, HE-LHC, HL-LHC performance </a:t>
            </a:r>
            <a:endParaRPr lang="en-US" sz="24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8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22028" y="5425370"/>
                <a:ext cx="2465034" cy="735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𝐩𝐡𝐲𝐬</m:t>
                          </m:r>
                        </m:sub>
                      </m:sSub>
                      <m:r>
                        <a:rPr lang="en-GB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f>
                        <m:fPr>
                          <m:ctrlPr>
                            <a:rPr lang="en-US" sz="21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𝒓𝒖𝒏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𝒓𝒖𝒏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en-US" sz="21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𝒕𝒂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1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028" y="5425370"/>
                <a:ext cx="2465034" cy="7355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753447" y="5561328"/>
                <a:ext cx="3174715" cy="4451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1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latin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2100" b="1">
                              <a:latin typeface="Cambria Math" panose="02040503050406030204" pitchFamily="18" charset="0"/>
                            </a:rPr>
                            <m:t>𝐢𝐧𝐭</m:t>
                          </m:r>
                        </m:sub>
                      </m:sSub>
                      <m:r>
                        <a:rPr lang="en-GB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</m:t>
                      </m:r>
                      <m:r>
                        <a:rPr lang="en-US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𝑻</m:t>
                      </m:r>
                      <m:r>
                        <a:rPr lang="en-US" sz="21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1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e>
                        <m:sub>
                          <m:r>
                            <a:rPr lang="en-US" sz="21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𝐧𝐨𝐦𝐢𝐧𝐚𝐥</m:t>
                          </m:r>
                          <m:r>
                            <a:rPr lang="en-US" sz="21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1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𝐩𝐞𝐫</m:t>
                          </m:r>
                          <m:r>
                            <a:rPr lang="en-US" sz="21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1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𝐝𝐚𝐲</m:t>
                          </m:r>
                        </m:sub>
                      </m:sSub>
                    </m:oMath>
                  </m:oMathPara>
                </a14:m>
                <a:endParaRPr lang="en-GB" sz="2100" b="1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3447" y="5561328"/>
                <a:ext cx="3174715" cy="445122"/>
              </a:xfrm>
              <a:prstGeom prst="rect">
                <a:avLst/>
              </a:prstGeom>
              <a:blipFill>
                <a:blip r:embed="rId6"/>
                <a:stretch>
                  <a:fillRect b="-109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 11" descr="HLU-logoN-titl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2961" y="53936"/>
            <a:ext cx="1609419" cy="6523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293" y="6192788"/>
            <a:ext cx="859724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all these hadron machines feature two high-luminosity experiments and up to two lower-luminosity (or special) interaction points</a:t>
            </a:r>
          </a:p>
          <a:p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5715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374865"/>
              </p:ext>
            </p:extLst>
          </p:nvPr>
        </p:nvGraphicFramePr>
        <p:xfrm>
          <a:off x="0" y="756084"/>
          <a:ext cx="9213380" cy="6172200"/>
        </p:xfrm>
        <a:graphic>
          <a:graphicData uri="http://schemas.openxmlformats.org/drawingml/2006/table">
            <a:tbl>
              <a:tblPr firstRow="1" bandRow="1"/>
              <a:tblGrid>
                <a:gridCol w="3455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8558">
                  <a:extLst>
                    <a:ext uri="{9D8B030D-6E8A-4147-A177-3AD203B41FA5}">
                      <a16:colId xmlns:a16="http://schemas.microsoft.com/office/drawing/2014/main" val="2798841058"/>
                    </a:ext>
                  </a:extLst>
                </a:gridCol>
                <a:gridCol w="1252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8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</a:rPr>
                        <a:t>LHC 2018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c.o.m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collision energy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injection beam energy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3.3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1.3 (0.9)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927137"/>
                  </a:ext>
                </a:extLst>
              </a:tr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7.74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23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16.1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initial proton burn-off time [h]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3.4</a:t>
                      </a:r>
                      <a:endParaRPr lang="en-GB" b="1" dirty="0"/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15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611925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0.30 (0.25)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r>
                        <a:rPr kumimoji="0" lang="de-AT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</a:t>
                      </a: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(levelling)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int. luminosity / year [fb</a:t>
                      </a:r>
                      <a:r>
                        <a:rPr kumimoji="0" lang="en-US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 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250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797544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B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234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200585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dirty="0" smtClean="0">
                <a:latin typeface="Arial"/>
              </a:rPr>
              <a:t>HE-LHC </a:t>
            </a:r>
            <a:r>
              <a:rPr lang="en-US" sz="2700" dirty="0">
                <a:latin typeface="Arial"/>
              </a:rPr>
              <a:t>parameters </a:t>
            </a:r>
            <a:endParaRPr lang="en-US" sz="27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8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094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HC status presentatio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851</Words>
  <Application>Microsoft Office PowerPoint</Application>
  <PresentationFormat>On-screen Show (4:3)</PresentationFormat>
  <Paragraphs>224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Calibri</vt:lpstr>
      <vt:lpstr>Calibri body</vt:lpstr>
      <vt:lpstr>Calibri Light</vt:lpstr>
      <vt:lpstr>Cambria Math</vt:lpstr>
      <vt:lpstr>Courier New</vt:lpstr>
      <vt:lpstr>Lucida Grande</vt:lpstr>
      <vt:lpstr>Symbol</vt:lpstr>
      <vt:lpstr>Times New Roman</vt:lpstr>
      <vt:lpstr>1_LHC status presentation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12</cp:revision>
  <dcterms:created xsi:type="dcterms:W3CDTF">2019-06-21T07:30:50Z</dcterms:created>
  <dcterms:modified xsi:type="dcterms:W3CDTF">2019-06-25T07:34:16Z</dcterms:modified>
</cp:coreProperties>
</file>