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89" r:id="rId1"/>
    <p:sldMasterId id="2147483707" r:id="rId2"/>
  </p:sldMasterIdLst>
  <p:notesMasterIdLst>
    <p:notesMasterId r:id="rId22"/>
  </p:notesMasterIdLst>
  <p:handoutMasterIdLst>
    <p:handoutMasterId r:id="rId23"/>
  </p:handoutMasterIdLst>
  <p:sldIdLst>
    <p:sldId id="269" r:id="rId3"/>
    <p:sldId id="264" r:id="rId4"/>
    <p:sldId id="266" r:id="rId5"/>
    <p:sldId id="282" r:id="rId6"/>
    <p:sldId id="257" r:id="rId7"/>
    <p:sldId id="272" r:id="rId8"/>
    <p:sldId id="273" r:id="rId9"/>
    <p:sldId id="274" r:id="rId10"/>
    <p:sldId id="267" r:id="rId11"/>
    <p:sldId id="287" r:id="rId12"/>
    <p:sldId id="288" r:id="rId13"/>
    <p:sldId id="276" r:id="rId14"/>
    <p:sldId id="277" r:id="rId15"/>
    <p:sldId id="278" r:id="rId16"/>
    <p:sldId id="279" r:id="rId17"/>
    <p:sldId id="280" r:id="rId18"/>
    <p:sldId id="281" r:id="rId19"/>
    <p:sldId id="284" r:id="rId20"/>
    <p:sldId id="289" r:id="rId2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D88BDE2E-C7B4-4844-A38D-9E471C0414C0}">
          <p14:sldIdLst>
            <p14:sldId id="269"/>
            <p14:sldId id="264"/>
          </p14:sldIdLst>
        </p14:section>
        <p14:section name="Introduction" id="{5075BD95-4650-4DCF-AF62-B8C70106B5D5}">
          <p14:sldIdLst>
            <p14:sldId id="266"/>
          </p14:sldIdLst>
        </p14:section>
        <p14:section name="Electromagnetic design" id="{65AC5717-3C1B-4DEF-9BD6-375A8E22CA01}">
          <p14:sldIdLst>
            <p14:sldId id="282"/>
            <p14:sldId id="257"/>
            <p14:sldId id="272"/>
            <p14:sldId id="273"/>
            <p14:sldId id="274"/>
            <p14:sldId id="267"/>
          </p14:sldIdLst>
        </p14:section>
        <p14:section name="Quench protection" id="{23D8CD55-A84C-4CF4-9800-2DC9781DEDD4}">
          <p14:sldIdLst>
            <p14:sldId id="287"/>
            <p14:sldId id="288"/>
          </p14:sldIdLst>
        </p14:section>
        <p14:section name="Mechanical design" id="{B2BB93B4-C263-42B6-9990-10DF559332D1}">
          <p14:sldIdLst>
            <p14:sldId id="276"/>
            <p14:sldId id="277"/>
            <p14:sldId id="278"/>
            <p14:sldId id="279"/>
            <p14:sldId id="280"/>
            <p14:sldId id="281"/>
            <p14:sldId id="284"/>
            <p14:sldId id="28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Stile medio 1 - Color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E171933-4619-4E11-9A3F-F7608DF75F80}" styleName="Stile medio 1 - Color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00A15C55-8517-42AA-B614-E9B94910E393}" styleName="Stile medio 2 - Colore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Stile chiaro 2 - Colore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Stile chiaro 1 - Color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8" d="100"/>
          <a:sy n="88" d="100"/>
        </p:scale>
        <p:origin x="1291" y="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14T_34str-single.output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14T_34str-single.output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Foglio1!$D$2</c:f>
              <c:strCache>
                <c:ptCount val="1"/>
                <c:pt idx="0">
                  <c:v>B3</c:v>
                </c:pt>
              </c:strCache>
            </c:strRef>
          </c:tx>
          <c:spPr>
            <a:ln w="2222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Foglio1!$C$3:$C$33</c:f>
              <c:numCache>
                <c:formatCode>General</c:formatCode>
                <c:ptCount val="31"/>
                <c:pt idx="0">
                  <c:v>1250</c:v>
                </c:pt>
                <c:pt idx="1">
                  <c:v>2041.7</c:v>
                </c:pt>
                <c:pt idx="2">
                  <c:v>2833.3</c:v>
                </c:pt>
                <c:pt idx="3">
                  <c:v>3625</c:v>
                </c:pt>
                <c:pt idx="4">
                  <c:v>4416.7</c:v>
                </c:pt>
                <c:pt idx="5">
                  <c:v>5208.3</c:v>
                </c:pt>
                <c:pt idx="6">
                  <c:v>6000</c:v>
                </c:pt>
                <c:pt idx="7">
                  <c:v>6791.7</c:v>
                </c:pt>
                <c:pt idx="8">
                  <c:v>7583.3</c:v>
                </c:pt>
                <c:pt idx="9">
                  <c:v>8375</c:v>
                </c:pt>
                <c:pt idx="10">
                  <c:v>9166.7000000000007</c:v>
                </c:pt>
                <c:pt idx="11">
                  <c:v>9958.2999999999993</c:v>
                </c:pt>
                <c:pt idx="12">
                  <c:v>10750</c:v>
                </c:pt>
                <c:pt idx="13">
                  <c:v>11542</c:v>
                </c:pt>
                <c:pt idx="14">
                  <c:v>12333</c:v>
                </c:pt>
                <c:pt idx="15">
                  <c:v>13125</c:v>
                </c:pt>
                <c:pt idx="16">
                  <c:v>13917</c:v>
                </c:pt>
                <c:pt idx="17">
                  <c:v>14708</c:v>
                </c:pt>
                <c:pt idx="18">
                  <c:v>15500</c:v>
                </c:pt>
                <c:pt idx="19">
                  <c:v>16292</c:v>
                </c:pt>
                <c:pt idx="20">
                  <c:v>17083</c:v>
                </c:pt>
                <c:pt idx="21">
                  <c:v>17875</c:v>
                </c:pt>
                <c:pt idx="22">
                  <c:v>18667</c:v>
                </c:pt>
                <c:pt idx="23">
                  <c:v>19458</c:v>
                </c:pt>
                <c:pt idx="24">
                  <c:v>20250</c:v>
                </c:pt>
                <c:pt idx="25">
                  <c:v>21042</c:v>
                </c:pt>
                <c:pt idx="26">
                  <c:v>21833</c:v>
                </c:pt>
                <c:pt idx="27">
                  <c:v>22625</c:v>
                </c:pt>
                <c:pt idx="28">
                  <c:v>23417</c:v>
                </c:pt>
                <c:pt idx="29">
                  <c:v>24208</c:v>
                </c:pt>
                <c:pt idx="30">
                  <c:v>25000</c:v>
                </c:pt>
              </c:numCache>
            </c:numRef>
          </c:xVal>
          <c:yVal>
            <c:numRef>
              <c:f>Foglio1!$D$3:$D$33</c:f>
              <c:numCache>
                <c:formatCode>General</c:formatCode>
                <c:ptCount val="31"/>
                <c:pt idx="0">
                  <c:v>-17.797999999999998</c:v>
                </c:pt>
                <c:pt idx="1">
                  <c:v>-17.797999999999998</c:v>
                </c:pt>
                <c:pt idx="2">
                  <c:v>-17.797999999999998</c:v>
                </c:pt>
                <c:pt idx="3">
                  <c:v>-17.797999999999998</c:v>
                </c:pt>
                <c:pt idx="4">
                  <c:v>-17.797000000000001</c:v>
                </c:pt>
                <c:pt idx="5">
                  <c:v>-17.791</c:v>
                </c:pt>
                <c:pt idx="6">
                  <c:v>-17.751999999999999</c:v>
                </c:pt>
                <c:pt idx="7">
                  <c:v>-17.634</c:v>
                </c:pt>
                <c:pt idx="8">
                  <c:v>-17.305</c:v>
                </c:pt>
                <c:pt idx="9">
                  <c:v>-16.501000000000001</c:v>
                </c:pt>
                <c:pt idx="10">
                  <c:v>-15.339</c:v>
                </c:pt>
                <c:pt idx="11">
                  <c:v>-14.007999999999999</c:v>
                </c:pt>
                <c:pt idx="12">
                  <c:v>-12.621</c:v>
                </c:pt>
                <c:pt idx="13">
                  <c:v>-11.233000000000001</c:v>
                </c:pt>
                <c:pt idx="14">
                  <c:v>-9.8879999999999999</c:v>
                </c:pt>
                <c:pt idx="15">
                  <c:v>-8.6029</c:v>
                </c:pt>
                <c:pt idx="16">
                  <c:v>-7.3853</c:v>
                </c:pt>
                <c:pt idx="17">
                  <c:v>-6.2362000000000002</c:v>
                </c:pt>
                <c:pt idx="18">
                  <c:v>-5.1554000000000002</c:v>
                </c:pt>
                <c:pt idx="19">
                  <c:v>-4.1432000000000002</c:v>
                </c:pt>
                <c:pt idx="20">
                  <c:v>-3.202</c:v>
                </c:pt>
                <c:pt idx="21">
                  <c:v>-2.3460000000000001</c:v>
                </c:pt>
                <c:pt idx="22">
                  <c:v>-1.5912999999999999</c:v>
                </c:pt>
                <c:pt idx="23">
                  <c:v>-0.93981999999999999</c:v>
                </c:pt>
                <c:pt idx="24">
                  <c:v>-0.39001999999999998</c:v>
                </c:pt>
                <c:pt idx="25">
                  <c:v>5.6166000000000001E-2</c:v>
                </c:pt>
                <c:pt idx="26">
                  <c:v>0.43797000000000003</c:v>
                </c:pt>
                <c:pt idx="27">
                  <c:v>0.74587999999999999</c:v>
                </c:pt>
                <c:pt idx="28">
                  <c:v>0.98616000000000004</c:v>
                </c:pt>
                <c:pt idx="29">
                  <c:v>1.1632</c:v>
                </c:pt>
                <c:pt idx="30">
                  <c:v>1.2764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9E73-4DF8-BCEE-60BD5076B52B}"/>
            </c:ext>
          </c:extLst>
        </c:ser>
        <c:ser>
          <c:idx val="1"/>
          <c:order val="1"/>
          <c:tx>
            <c:strRef>
              <c:f>Foglio1!$E$2</c:f>
              <c:strCache>
                <c:ptCount val="1"/>
                <c:pt idx="0">
                  <c:v>B5</c:v>
                </c:pt>
              </c:strCache>
            </c:strRef>
          </c:tx>
          <c:spPr>
            <a:ln w="22225" cap="rnd">
              <a:solidFill>
                <a:schemeClr val="tx2"/>
              </a:solidFill>
              <a:round/>
            </a:ln>
            <a:effectLst/>
          </c:spPr>
          <c:marker>
            <c:symbol val="none"/>
          </c:marker>
          <c:xVal>
            <c:numRef>
              <c:f>Foglio1!$C$3:$C$33</c:f>
              <c:numCache>
                <c:formatCode>General</c:formatCode>
                <c:ptCount val="31"/>
                <c:pt idx="0">
                  <c:v>1250</c:v>
                </c:pt>
                <c:pt idx="1">
                  <c:v>2041.7</c:v>
                </c:pt>
                <c:pt idx="2">
                  <c:v>2833.3</c:v>
                </c:pt>
                <c:pt idx="3">
                  <c:v>3625</c:v>
                </c:pt>
                <c:pt idx="4">
                  <c:v>4416.7</c:v>
                </c:pt>
                <c:pt idx="5">
                  <c:v>5208.3</c:v>
                </c:pt>
                <c:pt idx="6">
                  <c:v>6000</c:v>
                </c:pt>
                <c:pt idx="7">
                  <c:v>6791.7</c:v>
                </c:pt>
                <c:pt idx="8">
                  <c:v>7583.3</c:v>
                </c:pt>
                <c:pt idx="9">
                  <c:v>8375</c:v>
                </c:pt>
                <c:pt idx="10">
                  <c:v>9166.7000000000007</c:v>
                </c:pt>
                <c:pt idx="11">
                  <c:v>9958.2999999999993</c:v>
                </c:pt>
                <c:pt idx="12">
                  <c:v>10750</c:v>
                </c:pt>
                <c:pt idx="13">
                  <c:v>11542</c:v>
                </c:pt>
                <c:pt idx="14">
                  <c:v>12333</c:v>
                </c:pt>
                <c:pt idx="15">
                  <c:v>13125</c:v>
                </c:pt>
                <c:pt idx="16">
                  <c:v>13917</c:v>
                </c:pt>
                <c:pt idx="17">
                  <c:v>14708</c:v>
                </c:pt>
                <c:pt idx="18">
                  <c:v>15500</c:v>
                </c:pt>
                <c:pt idx="19">
                  <c:v>16292</c:v>
                </c:pt>
                <c:pt idx="20">
                  <c:v>17083</c:v>
                </c:pt>
                <c:pt idx="21">
                  <c:v>17875</c:v>
                </c:pt>
                <c:pt idx="22">
                  <c:v>18667</c:v>
                </c:pt>
                <c:pt idx="23">
                  <c:v>19458</c:v>
                </c:pt>
                <c:pt idx="24">
                  <c:v>20250</c:v>
                </c:pt>
                <c:pt idx="25">
                  <c:v>21042</c:v>
                </c:pt>
                <c:pt idx="26">
                  <c:v>21833</c:v>
                </c:pt>
                <c:pt idx="27">
                  <c:v>22625</c:v>
                </c:pt>
                <c:pt idx="28">
                  <c:v>23417</c:v>
                </c:pt>
                <c:pt idx="29">
                  <c:v>24208</c:v>
                </c:pt>
                <c:pt idx="30">
                  <c:v>25000</c:v>
                </c:pt>
              </c:numCache>
            </c:numRef>
          </c:xVal>
          <c:yVal>
            <c:numRef>
              <c:f>Foglio1!$E$3:$E$33</c:f>
              <c:numCache>
                <c:formatCode>General</c:formatCode>
                <c:ptCount val="31"/>
                <c:pt idx="0">
                  <c:v>-5.5526999999999997</c:v>
                </c:pt>
                <c:pt idx="1">
                  <c:v>-5.5526999999999997</c:v>
                </c:pt>
                <c:pt idx="2">
                  <c:v>-5.5526999999999997</c:v>
                </c:pt>
                <c:pt idx="3">
                  <c:v>-5.5526999999999997</c:v>
                </c:pt>
                <c:pt idx="4">
                  <c:v>-5.5526999999999997</c:v>
                </c:pt>
                <c:pt idx="5">
                  <c:v>-5.5529999999999999</c:v>
                </c:pt>
                <c:pt idx="6">
                  <c:v>-5.5548999999999999</c:v>
                </c:pt>
                <c:pt idx="7">
                  <c:v>-5.5602</c:v>
                </c:pt>
                <c:pt idx="8">
                  <c:v>-5.5751999999999997</c:v>
                </c:pt>
                <c:pt idx="9">
                  <c:v>-5.6111000000000004</c:v>
                </c:pt>
                <c:pt idx="10">
                  <c:v>-5.6577000000000002</c:v>
                </c:pt>
                <c:pt idx="11">
                  <c:v>-5.7058</c:v>
                </c:pt>
                <c:pt idx="12">
                  <c:v>-5.7512999999999996</c:v>
                </c:pt>
                <c:pt idx="13">
                  <c:v>-5.7930999999999999</c:v>
                </c:pt>
                <c:pt idx="14">
                  <c:v>-5.8308999999999997</c:v>
                </c:pt>
                <c:pt idx="15">
                  <c:v>-5.8647</c:v>
                </c:pt>
                <c:pt idx="16">
                  <c:v>-5.8952</c:v>
                </c:pt>
                <c:pt idx="17">
                  <c:v>-5.9229000000000003</c:v>
                </c:pt>
                <c:pt idx="18">
                  <c:v>-5.9482999999999997</c:v>
                </c:pt>
                <c:pt idx="19">
                  <c:v>-5.9718</c:v>
                </c:pt>
                <c:pt idx="20">
                  <c:v>-5.9939999999999998</c:v>
                </c:pt>
                <c:pt idx="21">
                  <c:v>-6.0157999999999996</c:v>
                </c:pt>
                <c:pt idx="22">
                  <c:v>-6.0378999999999996</c:v>
                </c:pt>
                <c:pt idx="23">
                  <c:v>-6.0606</c:v>
                </c:pt>
                <c:pt idx="24">
                  <c:v>-6.0843999999999996</c:v>
                </c:pt>
                <c:pt idx="25">
                  <c:v>-6.1093999999999999</c:v>
                </c:pt>
                <c:pt idx="26">
                  <c:v>-6.1345000000000001</c:v>
                </c:pt>
                <c:pt idx="27">
                  <c:v>-6.1600999999999999</c:v>
                </c:pt>
                <c:pt idx="28">
                  <c:v>-6.1863000000000001</c:v>
                </c:pt>
                <c:pt idx="29">
                  <c:v>-6.2130000000000001</c:v>
                </c:pt>
                <c:pt idx="30">
                  <c:v>-6.2403000000000004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9E73-4DF8-BCEE-60BD5076B52B}"/>
            </c:ext>
          </c:extLst>
        </c:ser>
        <c:ser>
          <c:idx val="2"/>
          <c:order val="2"/>
          <c:tx>
            <c:strRef>
              <c:f>Foglio1!$F$2</c:f>
              <c:strCache>
                <c:ptCount val="1"/>
                <c:pt idx="0">
                  <c:v>B7</c:v>
                </c:pt>
              </c:strCache>
            </c:strRef>
          </c:tx>
          <c:spPr>
            <a:ln w="22225" cap="rnd">
              <a:solidFill>
                <a:srgbClr val="FFC000"/>
              </a:solidFill>
              <a:round/>
            </a:ln>
            <a:effectLst/>
          </c:spPr>
          <c:marker>
            <c:symbol val="none"/>
          </c:marker>
          <c:xVal>
            <c:numRef>
              <c:f>Foglio1!$C$3:$C$33</c:f>
              <c:numCache>
                <c:formatCode>General</c:formatCode>
                <c:ptCount val="31"/>
                <c:pt idx="0">
                  <c:v>1250</c:v>
                </c:pt>
                <c:pt idx="1">
                  <c:v>2041.7</c:v>
                </c:pt>
                <c:pt idx="2">
                  <c:v>2833.3</c:v>
                </c:pt>
                <c:pt idx="3">
                  <c:v>3625</c:v>
                </c:pt>
                <c:pt idx="4">
                  <c:v>4416.7</c:v>
                </c:pt>
                <c:pt idx="5">
                  <c:v>5208.3</c:v>
                </c:pt>
                <c:pt idx="6">
                  <c:v>6000</c:v>
                </c:pt>
                <c:pt idx="7">
                  <c:v>6791.7</c:v>
                </c:pt>
                <c:pt idx="8">
                  <c:v>7583.3</c:v>
                </c:pt>
                <c:pt idx="9">
                  <c:v>8375</c:v>
                </c:pt>
                <c:pt idx="10">
                  <c:v>9166.7000000000007</c:v>
                </c:pt>
                <c:pt idx="11">
                  <c:v>9958.2999999999993</c:v>
                </c:pt>
                <c:pt idx="12">
                  <c:v>10750</c:v>
                </c:pt>
                <c:pt idx="13">
                  <c:v>11542</c:v>
                </c:pt>
                <c:pt idx="14">
                  <c:v>12333</c:v>
                </c:pt>
                <c:pt idx="15">
                  <c:v>13125</c:v>
                </c:pt>
                <c:pt idx="16">
                  <c:v>13917</c:v>
                </c:pt>
                <c:pt idx="17">
                  <c:v>14708</c:v>
                </c:pt>
                <c:pt idx="18">
                  <c:v>15500</c:v>
                </c:pt>
                <c:pt idx="19">
                  <c:v>16292</c:v>
                </c:pt>
                <c:pt idx="20">
                  <c:v>17083</c:v>
                </c:pt>
                <c:pt idx="21">
                  <c:v>17875</c:v>
                </c:pt>
                <c:pt idx="22">
                  <c:v>18667</c:v>
                </c:pt>
                <c:pt idx="23">
                  <c:v>19458</c:v>
                </c:pt>
                <c:pt idx="24">
                  <c:v>20250</c:v>
                </c:pt>
                <c:pt idx="25">
                  <c:v>21042</c:v>
                </c:pt>
                <c:pt idx="26">
                  <c:v>21833</c:v>
                </c:pt>
                <c:pt idx="27">
                  <c:v>22625</c:v>
                </c:pt>
                <c:pt idx="28">
                  <c:v>23417</c:v>
                </c:pt>
                <c:pt idx="29">
                  <c:v>24208</c:v>
                </c:pt>
                <c:pt idx="30">
                  <c:v>25000</c:v>
                </c:pt>
              </c:numCache>
            </c:numRef>
          </c:xVal>
          <c:yVal>
            <c:numRef>
              <c:f>Foglio1!$F$3:$F$33</c:f>
              <c:numCache>
                <c:formatCode>General</c:formatCode>
                <c:ptCount val="31"/>
                <c:pt idx="0">
                  <c:v>17.149999999999999</c:v>
                </c:pt>
                <c:pt idx="1">
                  <c:v>17.149999999999999</c:v>
                </c:pt>
                <c:pt idx="2">
                  <c:v>17.149999999999999</c:v>
                </c:pt>
                <c:pt idx="3">
                  <c:v>17.149999999999999</c:v>
                </c:pt>
                <c:pt idx="4">
                  <c:v>17.149999999999999</c:v>
                </c:pt>
                <c:pt idx="5">
                  <c:v>17.149999999999999</c:v>
                </c:pt>
                <c:pt idx="6">
                  <c:v>17.151</c:v>
                </c:pt>
                <c:pt idx="7">
                  <c:v>17.154</c:v>
                </c:pt>
                <c:pt idx="8">
                  <c:v>17.163</c:v>
                </c:pt>
                <c:pt idx="9">
                  <c:v>17.184000000000001</c:v>
                </c:pt>
                <c:pt idx="10">
                  <c:v>17.216999999999999</c:v>
                </c:pt>
                <c:pt idx="11">
                  <c:v>17.256</c:v>
                </c:pt>
                <c:pt idx="12">
                  <c:v>17.3</c:v>
                </c:pt>
                <c:pt idx="13">
                  <c:v>17.347000000000001</c:v>
                </c:pt>
                <c:pt idx="14">
                  <c:v>17.395</c:v>
                </c:pt>
                <c:pt idx="15">
                  <c:v>17.442</c:v>
                </c:pt>
                <c:pt idx="16">
                  <c:v>17.489000000000001</c:v>
                </c:pt>
                <c:pt idx="17">
                  <c:v>17.533999999999999</c:v>
                </c:pt>
                <c:pt idx="18">
                  <c:v>17.579000000000001</c:v>
                </c:pt>
                <c:pt idx="19">
                  <c:v>17.620999999999999</c:v>
                </c:pt>
                <c:pt idx="20">
                  <c:v>17.663</c:v>
                </c:pt>
                <c:pt idx="21">
                  <c:v>17.704000000000001</c:v>
                </c:pt>
                <c:pt idx="22">
                  <c:v>17.742999999999999</c:v>
                </c:pt>
                <c:pt idx="23">
                  <c:v>17.783000000000001</c:v>
                </c:pt>
                <c:pt idx="24">
                  <c:v>17.821999999999999</c:v>
                </c:pt>
                <c:pt idx="25">
                  <c:v>17.861999999999998</c:v>
                </c:pt>
                <c:pt idx="26">
                  <c:v>17.901</c:v>
                </c:pt>
                <c:pt idx="27">
                  <c:v>17.940999999999999</c:v>
                </c:pt>
                <c:pt idx="28">
                  <c:v>17.98</c:v>
                </c:pt>
                <c:pt idx="29">
                  <c:v>18.02</c:v>
                </c:pt>
                <c:pt idx="30">
                  <c:v>18.059999999999999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9E73-4DF8-BCEE-60BD5076B5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433984"/>
        <c:axId val="56467456"/>
      </c:scatterChart>
      <c:valAx>
        <c:axId val="56433984"/>
        <c:scaling>
          <c:orientation val="minMax"/>
          <c:max val="2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 err="1" smtClean="0"/>
                  <a:t>Current</a:t>
                </a:r>
                <a:r>
                  <a:rPr lang="it-IT" dirty="0" smtClean="0"/>
                  <a:t> (A)</a:t>
                </a:r>
                <a:endParaRPr lang="it-IT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6467456"/>
        <c:crosses val="autoZero"/>
        <c:crossBetween val="midCat"/>
      </c:valAx>
      <c:valAx>
        <c:axId val="564674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 err="1" smtClean="0"/>
                  <a:t>Units</a:t>
                </a:r>
                <a:endParaRPr lang="it-IT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64339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Foglio1!$G$2</c:f>
              <c:strCache>
                <c:ptCount val="1"/>
                <c:pt idx="0">
                  <c:v>B9</c:v>
                </c:pt>
              </c:strCache>
            </c:strRef>
          </c:tx>
          <c:spPr>
            <a:ln w="2222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Foglio1!$C$3:$C$33</c:f>
              <c:numCache>
                <c:formatCode>General</c:formatCode>
                <c:ptCount val="31"/>
                <c:pt idx="0">
                  <c:v>1250</c:v>
                </c:pt>
                <c:pt idx="1">
                  <c:v>2041.7</c:v>
                </c:pt>
                <c:pt idx="2">
                  <c:v>2833.3</c:v>
                </c:pt>
                <c:pt idx="3">
                  <c:v>3625</c:v>
                </c:pt>
                <c:pt idx="4">
                  <c:v>4416.7</c:v>
                </c:pt>
                <c:pt idx="5">
                  <c:v>5208.3</c:v>
                </c:pt>
                <c:pt idx="6">
                  <c:v>6000</c:v>
                </c:pt>
                <c:pt idx="7">
                  <c:v>6791.7</c:v>
                </c:pt>
                <c:pt idx="8">
                  <c:v>7583.3</c:v>
                </c:pt>
                <c:pt idx="9">
                  <c:v>8375</c:v>
                </c:pt>
                <c:pt idx="10">
                  <c:v>9166.7000000000007</c:v>
                </c:pt>
                <c:pt idx="11">
                  <c:v>9958.2999999999993</c:v>
                </c:pt>
                <c:pt idx="12">
                  <c:v>10750</c:v>
                </c:pt>
                <c:pt idx="13">
                  <c:v>11542</c:v>
                </c:pt>
                <c:pt idx="14">
                  <c:v>12333</c:v>
                </c:pt>
                <c:pt idx="15">
                  <c:v>13125</c:v>
                </c:pt>
                <c:pt idx="16">
                  <c:v>13917</c:v>
                </c:pt>
                <c:pt idx="17">
                  <c:v>14708</c:v>
                </c:pt>
                <c:pt idx="18">
                  <c:v>15500</c:v>
                </c:pt>
                <c:pt idx="19">
                  <c:v>16292</c:v>
                </c:pt>
                <c:pt idx="20">
                  <c:v>17083</c:v>
                </c:pt>
                <c:pt idx="21">
                  <c:v>17875</c:v>
                </c:pt>
                <c:pt idx="22">
                  <c:v>18667</c:v>
                </c:pt>
                <c:pt idx="23">
                  <c:v>19458</c:v>
                </c:pt>
                <c:pt idx="24">
                  <c:v>20250</c:v>
                </c:pt>
                <c:pt idx="25">
                  <c:v>21042</c:v>
                </c:pt>
                <c:pt idx="26">
                  <c:v>21833</c:v>
                </c:pt>
                <c:pt idx="27">
                  <c:v>22625</c:v>
                </c:pt>
                <c:pt idx="28">
                  <c:v>23417</c:v>
                </c:pt>
                <c:pt idx="29">
                  <c:v>24208</c:v>
                </c:pt>
                <c:pt idx="30">
                  <c:v>25000</c:v>
                </c:pt>
              </c:numCache>
            </c:numRef>
          </c:xVal>
          <c:yVal>
            <c:numRef>
              <c:f>Foglio1!$G$3:$G$33</c:f>
              <c:numCache>
                <c:formatCode>General</c:formatCode>
                <c:ptCount val="31"/>
                <c:pt idx="0">
                  <c:v>1.9539</c:v>
                </c:pt>
                <c:pt idx="1">
                  <c:v>1.9539</c:v>
                </c:pt>
                <c:pt idx="2">
                  <c:v>1.9539</c:v>
                </c:pt>
                <c:pt idx="3">
                  <c:v>1.9539</c:v>
                </c:pt>
                <c:pt idx="4">
                  <c:v>1.9539</c:v>
                </c:pt>
                <c:pt idx="5">
                  <c:v>1.9539</c:v>
                </c:pt>
                <c:pt idx="6">
                  <c:v>1.954</c:v>
                </c:pt>
                <c:pt idx="7">
                  <c:v>1.9543999999999999</c:v>
                </c:pt>
                <c:pt idx="8">
                  <c:v>1.9553</c:v>
                </c:pt>
                <c:pt idx="9">
                  <c:v>1.9576</c:v>
                </c:pt>
                <c:pt idx="10">
                  <c:v>1.9612000000000001</c:v>
                </c:pt>
                <c:pt idx="11">
                  <c:v>1.9657</c:v>
                </c:pt>
                <c:pt idx="12">
                  <c:v>1.9705999999999999</c:v>
                </c:pt>
                <c:pt idx="13">
                  <c:v>1.9759</c:v>
                </c:pt>
                <c:pt idx="14">
                  <c:v>1.9813000000000001</c:v>
                </c:pt>
                <c:pt idx="15">
                  <c:v>1.9866999999999999</c:v>
                </c:pt>
                <c:pt idx="16">
                  <c:v>1.992</c:v>
                </c:pt>
                <c:pt idx="17">
                  <c:v>1.9972000000000001</c:v>
                </c:pt>
                <c:pt idx="18">
                  <c:v>2.0022000000000002</c:v>
                </c:pt>
                <c:pt idx="19">
                  <c:v>2.0070999999999999</c:v>
                </c:pt>
                <c:pt idx="20">
                  <c:v>2.0118999999999998</c:v>
                </c:pt>
                <c:pt idx="21">
                  <c:v>2.0165000000000002</c:v>
                </c:pt>
                <c:pt idx="22">
                  <c:v>2.0209999999999999</c:v>
                </c:pt>
                <c:pt idx="23">
                  <c:v>2.0255000000000001</c:v>
                </c:pt>
                <c:pt idx="24">
                  <c:v>2.0299999999999998</c:v>
                </c:pt>
                <c:pt idx="25">
                  <c:v>2.0346000000000002</c:v>
                </c:pt>
                <c:pt idx="26">
                  <c:v>2.0390000000000001</c:v>
                </c:pt>
                <c:pt idx="27">
                  <c:v>2.0434999999999999</c:v>
                </c:pt>
                <c:pt idx="28">
                  <c:v>2.048</c:v>
                </c:pt>
                <c:pt idx="29">
                  <c:v>2.0526</c:v>
                </c:pt>
                <c:pt idx="30">
                  <c:v>2.0571999999999999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5D34-4A7A-A818-F7E2332EE458}"/>
            </c:ext>
          </c:extLst>
        </c:ser>
        <c:ser>
          <c:idx val="1"/>
          <c:order val="1"/>
          <c:tx>
            <c:strRef>
              <c:f>Foglio1!$H$2</c:f>
              <c:strCache>
                <c:ptCount val="1"/>
                <c:pt idx="0">
                  <c:v>B11</c:v>
                </c:pt>
              </c:strCache>
            </c:strRef>
          </c:tx>
          <c:spPr>
            <a:ln w="22225" cap="rnd">
              <a:solidFill>
                <a:srgbClr val="00B0F0"/>
              </a:solidFill>
              <a:round/>
            </a:ln>
            <a:effectLst/>
          </c:spPr>
          <c:marker>
            <c:symbol val="none"/>
          </c:marker>
          <c:xVal>
            <c:numRef>
              <c:f>Foglio1!$C$3:$C$33</c:f>
              <c:numCache>
                <c:formatCode>General</c:formatCode>
                <c:ptCount val="31"/>
                <c:pt idx="0">
                  <c:v>1250</c:v>
                </c:pt>
                <c:pt idx="1">
                  <c:v>2041.7</c:v>
                </c:pt>
                <c:pt idx="2">
                  <c:v>2833.3</c:v>
                </c:pt>
                <c:pt idx="3">
                  <c:v>3625</c:v>
                </c:pt>
                <c:pt idx="4">
                  <c:v>4416.7</c:v>
                </c:pt>
                <c:pt idx="5">
                  <c:v>5208.3</c:v>
                </c:pt>
                <c:pt idx="6">
                  <c:v>6000</c:v>
                </c:pt>
                <c:pt idx="7">
                  <c:v>6791.7</c:v>
                </c:pt>
                <c:pt idx="8">
                  <c:v>7583.3</c:v>
                </c:pt>
                <c:pt idx="9">
                  <c:v>8375</c:v>
                </c:pt>
                <c:pt idx="10">
                  <c:v>9166.7000000000007</c:v>
                </c:pt>
                <c:pt idx="11">
                  <c:v>9958.2999999999993</c:v>
                </c:pt>
                <c:pt idx="12">
                  <c:v>10750</c:v>
                </c:pt>
                <c:pt idx="13">
                  <c:v>11542</c:v>
                </c:pt>
                <c:pt idx="14">
                  <c:v>12333</c:v>
                </c:pt>
                <c:pt idx="15">
                  <c:v>13125</c:v>
                </c:pt>
                <c:pt idx="16">
                  <c:v>13917</c:v>
                </c:pt>
                <c:pt idx="17">
                  <c:v>14708</c:v>
                </c:pt>
                <c:pt idx="18">
                  <c:v>15500</c:v>
                </c:pt>
                <c:pt idx="19">
                  <c:v>16292</c:v>
                </c:pt>
                <c:pt idx="20">
                  <c:v>17083</c:v>
                </c:pt>
                <c:pt idx="21">
                  <c:v>17875</c:v>
                </c:pt>
                <c:pt idx="22">
                  <c:v>18667</c:v>
                </c:pt>
                <c:pt idx="23">
                  <c:v>19458</c:v>
                </c:pt>
                <c:pt idx="24">
                  <c:v>20250</c:v>
                </c:pt>
                <c:pt idx="25">
                  <c:v>21042</c:v>
                </c:pt>
                <c:pt idx="26">
                  <c:v>21833</c:v>
                </c:pt>
                <c:pt idx="27">
                  <c:v>22625</c:v>
                </c:pt>
                <c:pt idx="28">
                  <c:v>23417</c:v>
                </c:pt>
                <c:pt idx="29">
                  <c:v>24208</c:v>
                </c:pt>
                <c:pt idx="30">
                  <c:v>25000</c:v>
                </c:pt>
              </c:numCache>
            </c:numRef>
          </c:xVal>
          <c:yVal>
            <c:numRef>
              <c:f>Foglio1!$H$3:$H$33</c:f>
              <c:numCache>
                <c:formatCode>General</c:formatCode>
                <c:ptCount val="31"/>
                <c:pt idx="0">
                  <c:v>0.92335999999999996</c:v>
                </c:pt>
                <c:pt idx="1">
                  <c:v>0.92335999999999996</c:v>
                </c:pt>
                <c:pt idx="2">
                  <c:v>0.92335999999999996</c:v>
                </c:pt>
                <c:pt idx="3">
                  <c:v>0.92335999999999996</c:v>
                </c:pt>
                <c:pt idx="4">
                  <c:v>0.92335999999999996</c:v>
                </c:pt>
                <c:pt idx="5">
                  <c:v>0.92337000000000002</c:v>
                </c:pt>
                <c:pt idx="6">
                  <c:v>0.92342000000000002</c:v>
                </c:pt>
                <c:pt idx="7">
                  <c:v>0.92357999999999996</c:v>
                </c:pt>
                <c:pt idx="8">
                  <c:v>0.92403000000000002</c:v>
                </c:pt>
                <c:pt idx="9">
                  <c:v>0.92513000000000001</c:v>
                </c:pt>
                <c:pt idx="10">
                  <c:v>0.92684</c:v>
                </c:pt>
                <c:pt idx="11">
                  <c:v>0.92893999999999999</c:v>
                </c:pt>
                <c:pt idx="12">
                  <c:v>0.93128</c:v>
                </c:pt>
                <c:pt idx="13">
                  <c:v>0.93378000000000005</c:v>
                </c:pt>
                <c:pt idx="14">
                  <c:v>0.93632000000000004</c:v>
                </c:pt>
                <c:pt idx="15">
                  <c:v>0.93886000000000003</c:v>
                </c:pt>
                <c:pt idx="16">
                  <c:v>0.94137000000000004</c:v>
                </c:pt>
                <c:pt idx="17">
                  <c:v>0.94381999999999999</c:v>
                </c:pt>
                <c:pt idx="18">
                  <c:v>0.94621</c:v>
                </c:pt>
                <c:pt idx="19">
                  <c:v>0.94852000000000003</c:v>
                </c:pt>
                <c:pt idx="20">
                  <c:v>0.95076000000000005</c:v>
                </c:pt>
                <c:pt idx="21">
                  <c:v>0.95294000000000001</c:v>
                </c:pt>
                <c:pt idx="22">
                  <c:v>0.95508999999999999</c:v>
                </c:pt>
                <c:pt idx="23">
                  <c:v>0.95721000000000001</c:v>
                </c:pt>
                <c:pt idx="24">
                  <c:v>0.95933999999999997</c:v>
                </c:pt>
                <c:pt idx="25">
                  <c:v>0.96148999999999996</c:v>
                </c:pt>
                <c:pt idx="26">
                  <c:v>0.96360000000000001</c:v>
                </c:pt>
                <c:pt idx="27">
                  <c:v>0.96572000000000002</c:v>
                </c:pt>
                <c:pt idx="28">
                  <c:v>0.96784000000000003</c:v>
                </c:pt>
                <c:pt idx="29">
                  <c:v>0.96999000000000002</c:v>
                </c:pt>
                <c:pt idx="30">
                  <c:v>0.97218000000000004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5D34-4A7A-A818-F7E2332EE458}"/>
            </c:ext>
          </c:extLst>
        </c:ser>
        <c:ser>
          <c:idx val="2"/>
          <c:order val="2"/>
          <c:tx>
            <c:strRef>
              <c:f>Foglio1!$I$2</c:f>
              <c:strCache>
                <c:ptCount val="1"/>
                <c:pt idx="0">
                  <c:v>B13</c:v>
                </c:pt>
              </c:strCache>
            </c:strRef>
          </c:tx>
          <c:spPr>
            <a:ln w="2222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Foglio1!$C$3:$C$33</c:f>
              <c:numCache>
                <c:formatCode>General</c:formatCode>
                <c:ptCount val="31"/>
                <c:pt idx="0">
                  <c:v>1250</c:v>
                </c:pt>
                <c:pt idx="1">
                  <c:v>2041.7</c:v>
                </c:pt>
                <c:pt idx="2">
                  <c:v>2833.3</c:v>
                </c:pt>
                <c:pt idx="3">
                  <c:v>3625</c:v>
                </c:pt>
                <c:pt idx="4">
                  <c:v>4416.7</c:v>
                </c:pt>
                <c:pt idx="5">
                  <c:v>5208.3</c:v>
                </c:pt>
                <c:pt idx="6">
                  <c:v>6000</c:v>
                </c:pt>
                <c:pt idx="7">
                  <c:v>6791.7</c:v>
                </c:pt>
                <c:pt idx="8">
                  <c:v>7583.3</c:v>
                </c:pt>
                <c:pt idx="9">
                  <c:v>8375</c:v>
                </c:pt>
                <c:pt idx="10">
                  <c:v>9166.7000000000007</c:v>
                </c:pt>
                <c:pt idx="11">
                  <c:v>9958.2999999999993</c:v>
                </c:pt>
                <c:pt idx="12">
                  <c:v>10750</c:v>
                </c:pt>
                <c:pt idx="13">
                  <c:v>11542</c:v>
                </c:pt>
                <c:pt idx="14">
                  <c:v>12333</c:v>
                </c:pt>
                <c:pt idx="15">
                  <c:v>13125</c:v>
                </c:pt>
                <c:pt idx="16">
                  <c:v>13917</c:v>
                </c:pt>
                <c:pt idx="17">
                  <c:v>14708</c:v>
                </c:pt>
                <c:pt idx="18">
                  <c:v>15500</c:v>
                </c:pt>
                <c:pt idx="19">
                  <c:v>16292</c:v>
                </c:pt>
                <c:pt idx="20">
                  <c:v>17083</c:v>
                </c:pt>
                <c:pt idx="21">
                  <c:v>17875</c:v>
                </c:pt>
                <c:pt idx="22">
                  <c:v>18667</c:v>
                </c:pt>
                <c:pt idx="23">
                  <c:v>19458</c:v>
                </c:pt>
                <c:pt idx="24">
                  <c:v>20250</c:v>
                </c:pt>
                <c:pt idx="25">
                  <c:v>21042</c:v>
                </c:pt>
                <c:pt idx="26">
                  <c:v>21833</c:v>
                </c:pt>
                <c:pt idx="27">
                  <c:v>22625</c:v>
                </c:pt>
                <c:pt idx="28">
                  <c:v>23417</c:v>
                </c:pt>
                <c:pt idx="29">
                  <c:v>24208</c:v>
                </c:pt>
                <c:pt idx="30">
                  <c:v>25000</c:v>
                </c:pt>
              </c:numCache>
            </c:numRef>
          </c:xVal>
          <c:yVal>
            <c:numRef>
              <c:f>Foglio1!$I$3:$I$33</c:f>
              <c:numCache>
                <c:formatCode>General</c:formatCode>
                <c:ptCount val="31"/>
                <c:pt idx="0">
                  <c:v>-0.68684999999999996</c:v>
                </c:pt>
                <c:pt idx="1">
                  <c:v>-0.68684999999999996</c:v>
                </c:pt>
                <c:pt idx="2">
                  <c:v>-0.68684999999999996</c:v>
                </c:pt>
                <c:pt idx="3">
                  <c:v>-0.68684999999999996</c:v>
                </c:pt>
                <c:pt idx="4">
                  <c:v>-0.68684999999999996</c:v>
                </c:pt>
                <c:pt idx="5">
                  <c:v>-0.68686000000000003</c:v>
                </c:pt>
                <c:pt idx="6">
                  <c:v>-0.68689999999999996</c:v>
                </c:pt>
                <c:pt idx="7">
                  <c:v>-0.68701000000000001</c:v>
                </c:pt>
                <c:pt idx="8">
                  <c:v>-0.68735000000000002</c:v>
                </c:pt>
                <c:pt idx="9">
                  <c:v>-0.68815999999999999</c:v>
                </c:pt>
                <c:pt idx="10">
                  <c:v>-0.68942999999999999</c:v>
                </c:pt>
                <c:pt idx="11">
                  <c:v>-0.69099999999999995</c:v>
                </c:pt>
                <c:pt idx="12">
                  <c:v>-0.69274000000000002</c:v>
                </c:pt>
                <c:pt idx="13">
                  <c:v>-0.6946</c:v>
                </c:pt>
                <c:pt idx="14">
                  <c:v>-0.69649000000000005</c:v>
                </c:pt>
                <c:pt idx="15">
                  <c:v>-0.69838</c:v>
                </c:pt>
                <c:pt idx="16">
                  <c:v>-0.70025000000000004</c:v>
                </c:pt>
                <c:pt idx="17">
                  <c:v>-0.70206999999999997</c:v>
                </c:pt>
                <c:pt idx="18">
                  <c:v>-0.70384000000000002</c:v>
                </c:pt>
                <c:pt idx="19">
                  <c:v>-0.70555999999999996</c:v>
                </c:pt>
                <c:pt idx="20">
                  <c:v>-0.70723000000000003</c:v>
                </c:pt>
                <c:pt idx="21">
                  <c:v>-0.70884999999999998</c:v>
                </c:pt>
                <c:pt idx="22">
                  <c:v>-0.71045000000000003</c:v>
                </c:pt>
                <c:pt idx="23">
                  <c:v>-0.71203000000000005</c:v>
                </c:pt>
                <c:pt idx="24">
                  <c:v>-0.71360999999999997</c:v>
                </c:pt>
                <c:pt idx="25">
                  <c:v>-0.71521000000000001</c:v>
                </c:pt>
                <c:pt idx="26">
                  <c:v>-0.71677999999999997</c:v>
                </c:pt>
                <c:pt idx="27">
                  <c:v>-0.71835000000000004</c:v>
                </c:pt>
                <c:pt idx="28">
                  <c:v>-0.71992999999999996</c:v>
                </c:pt>
                <c:pt idx="29">
                  <c:v>-0.72153</c:v>
                </c:pt>
                <c:pt idx="30">
                  <c:v>-0.72316000000000003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5D34-4A7A-A818-F7E2332EE4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6469184"/>
        <c:axId val="56469760"/>
      </c:scatterChart>
      <c:valAx>
        <c:axId val="56469184"/>
        <c:scaling>
          <c:orientation val="minMax"/>
          <c:max val="250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 err="1" smtClean="0"/>
                  <a:t>Current</a:t>
                </a:r>
                <a:r>
                  <a:rPr lang="it-IT" dirty="0" smtClean="0"/>
                  <a:t> (A)</a:t>
                </a:r>
                <a:endParaRPr lang="it-IT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6469760"/>
        <c:crosses val="autoZero"/>
        <c:crossBetween val="midCat"/>
      </c:valAx>
      <c:valAx>
        <c:axId val="564697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>
              <a:solidFill>
                <a:schemeClr val="tx1">
                  <a:lumMod val="5000"/>
                  <a:lumOff val="95000"/>
                </a:schemeClr>
              </a:solidFill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cap="all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it-IT" dirty="0" err="1" smtClean="0"/>
                  <a:t>units</a:t>
                </a:r>
                <a:endParaRPr lang="it-IT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cap="all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it-IT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it-IT"/>
          </a:p>
        </c:txPr>
        <c:crossAx val="5646918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it-IT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064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45D414-7081-42C7-A074-391B0C90632C}" type="datetimeFigureOut">
              <a:rPr lang="it-IT" smtClean="0"/>
              <a:t>26/06/2019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4A62F-0EF2-4B5F-AF84-195FBEBE8701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1566006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B6E732-7BEA-49BB-89A8-2B0D9C1873CA}" type="datetimeFigureOut">
              <a:rPr lang="it-IT" smtClean="0"/>
              <a:t>26/06/2019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266E2-23B4-4170-87C8-04D05D366BC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436755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81180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61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79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35984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8283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8785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04340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94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9308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892970" y="794743"/>
            <a:ext cx="7358063" cy="2321719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400" baseline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19" name="Line"/>
          <p:cNvSpPr/>
          <p:nvPr/>
        </p:nvSpPr>
        <p:spPr>
          <a:xfrm>
            <a:off x="1315642" y="3224648"/>
            <a:ext cx="6512719" cy="17915"/>
          </a:xfrm>
          <a:prstGeom prst="line">
            <a:avLst/>
          </a:prstGeom>
          <a:ln w="12700">
            <a:solidFill>
              <a:srgbClr val="C7C7C7"/>
            </a:solidFill>
          </a:ln>
        </p:spPr>
        <p:txBody>
          <a:bodyPr lIns="0" tIns="0" rIns="0" bIns="0"/>
          <a:lstStyle/>
          <a:p>
            <a:pPr algn="l" defTabSz="457223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1200"/>
          </a:p>
        </p:txBody>
      </p:sp>
      <p:pic>
        <p:nvPicPr>
          <p:cNvPr id="21" name="getLogo.png" descr="getLogo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34001" y="5186547"/>
            <a:ext cx="2034540" cy="11308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logo.png" descr="logo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92970" y="5186547"/>
            <a:ext cx="1682541" cy="1132800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459649" y="3422286"/>
            <a:ext cx="8224707" cy="605980"/>
          </a:xfrm>
        </p:spPr>
        <p:txBody>
          <a:bodyPr>
            <a:noAutofit/>
          </a:bodyPr>
          <a:lstStyle>
            <a:lvl1pPr marL="0" indent="0" algn="ctr">
              <a:buNone/>
              <a:defRPr sz="2200" baseline="0"/>
            </a:lvl1pPr>
            <a:lvl2pPr marL="457223" indent="0" algn="ctr">
              <a:buNone/>
              <a:defRPr sz="2000"/>
            </a:lvl2pPr>
            <a:lvl3pPr marL="914446" indent="0" algn="ctr">
              <a:buNone/>
              <a:defRPr sz="1800"/>
            </a:lvl3pPr>
            <a:lvl4pPr marL="1371668" indent="0" algn="ctr">
              <a:buNone/>
              <a:defRPr sz="1600"/>
            </a:lvl4pPr>
            <a:lvl5pPr marL="1828892" indent="0" algn="ctr">
              <a:buNone/>
              <a:defRPr sz="1600"/>
            </a:lvl5pPr>
            <a:lvl6pPr marL="2286114" indent="0" algn="ctr">
              <a:buNone/>
              <a:defRPr sz="1600"/>
            </a:lvl6pPr>
            <a:lvl7pPr marL="2743337" indent="0" algn="ctr">
              <a:buNone/>
              <a:defRPr sz="1600"/>
            </a:lvl7pPr>
            <a:lvl8pPr marL="3200560" indent="0" algn="ctr">
              <a:buNone/>
              <a:defRPr sz="1600"/>
            </a:lvl8pPr>
            <a:lvl9pPr marL="3657783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7032" y="5191341"/>
            <a:ext cx="2124000" cy="1132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941784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1" y="2222623"/>
            <a:ext cx="5917679" cy="2554983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866441" y="4777380"/>
            <a:ext cx="5917679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7476937" y="1828799"/>
            <a:ext cx="990599" cy="228659"/>
          </a:xfrm>
        </p:spPr>
        <p:txBody>
          <a:bodyPr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pPr defTabSz="342900">
              <a:defRPr/>
            </a:pPr>
            <a:r>
              <a:rPr lang="it-IT" smtClean="0">
                <a:solidFill>
                  <a:prstClr val="white"/>
                </a:solidFill>
              </a:rPr>
              <a:t>27/06/2019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6236210" y="3264407"/>
            <a:ext cx="3859795" cy="228659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pPr defTabSz="342900">
              <a:defRPr/>
            </a:pPr>
            <a:r>
              <a:rPr lang="en-US" smtClean="0">
                <a:solidFill>
                  <a:prstClr val="white"/>
                </a:solidFill>
              </a:rPr>
              <a:t>INFN-LASA &amp; INFN Genova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3328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28882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0956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92385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316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88801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0517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3252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2140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630570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magine panoramica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Rectangle 8"/>
            <p:cNvSpPr/>
            <p:nvPr/>
          </p:nvSpPr>
          <p:spPr>
            <a:xfrm>
              <a:off x="421503" y="402165"/>
              <a:ext cx="8327939" cy="314113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204164">
              <a:off x="426788" y="456424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0800000">
              <a:off x="485023" y="2670079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5" y="4961453"/>
            <a:ext cx="6422002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1" y="685800"/>
            <a:ext cx="6422004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3" y="5528191"/>
            <a:ext cx="6422003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13205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olo e sotto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2780895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85023" y="4343399"/>
              <a:ext cx="8182128" cy="211243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>
              <a:off x="485023" y="2854646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2004" cy="1692720"/>
          </a:xfrm>
        </p:spPr>
        <p:txBody>
          <a:bodyPr anchor="ctr"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3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3488023"/>
            <a:ext cx="6422005" cy="2536858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93689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687606">
              <a:off x="3320102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9"/>
            <p:cNvSpPr/>
            <p:nvPr/>
          </p:nvSpPr>
          <p:spPr bwMode="gray">
            <a:xfrm rot="16200000">
              <a:off x="3105027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Rectangle 8"/>
            <p:cNvSpPr/>
            <p:nvPr/>
          </p:nvSpPr>
          <p:spPr bwMode="gray"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257588"/>
            <a:ext cx="3101765" cy="3020343"/>
          </a:xfrm>
        </p:spPr>
        <p:txBody>
          <a:bodyPr anchor="ctr"/>
          <a:lstStyle>
            <a:lvl1pPr algn="l">
              <a:defRPr sz="32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19261" y="2257587"/>
            <a:ext cx="3054653" cy="302034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7738039" y="7605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436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itazio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21010068">
              <a:off x="6359946" y="4309201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12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12" name="TextBox 11"/>
          <p:cNvSpPr txBox="1"/>
          <p:nvPr/>
        </p:nvSpPr>
        <p:spPr bwMode="gray">
          <a:xfrm>
            <a:off x="7033422" y="2898648"/>
            <a:ext cx="66055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”</a:t>
            </a:r>
          </a:p>
        </p:txBody>
      </p:sp>
      <p:sp>
        <p:nvSpPr>
          <p:cNvPr id="11" name="TextBox 10"/>
          <p:cNvSpPr txBox="1"/>
          <p:nvPr/>
        </p:nvSpPr>
        <p:spPr bwMode="gray">
          <a:xfrm>
            <a:off x="651683" y="589767"/>
            <a:ext cx="60159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80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8058" y="903421"/>
            <a:ext cx="6160385" cy="2895658"/>
          </a:xfrm>
        </p:spPr>
        <p:txBody>
          <a:bodyPr/>
          <a:lstStyle>
            <a:lvl1pPr>
              <a:defRPr sz="36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387279" y="3809278"/>
            <a:ext cx="5646142" cy="333113"/>
          </a:xfrm>
        </p:spPr>
        <p:txBody>
          <a:bodyPr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0" y="5000815"/>
            <a:ext cx="6422005" cy="1024065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5509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cheda nom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6359946" y="431124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7"/>
            <p:cNvSpPr/>
            <p:nvPr/>
          </p:nvSpPr>
          <p:spPr bwMode="gray">
            <a:xfrm>
              <a:off x="485023" y="4381500"/>
              <a:ext cx="8182128" cy="2130508"/>
            </a:xfrm>
            <a:custGeom>
              <a:avLst/>
              <a:gdLst/>
              <a:ahLst/>
              <a:cxnLst/>
              <a:rect l="l" t="t" r="r" b="b"/>
              <a:pathLst>
                <a:path w="10000" h="9621">
                  <a:moveTo>
                    <a:pt x="0" y="0"/>
                  </a:moveTo>
                  <a:lnTo>
                    <a:pt x="0" y="2411"/>
                  </a:lnTo>
                  <a:lnTo>
                    <a:pt x="0" y="9586"/>
                  </a:lnTo>
                  <a:lnTo>
                    <a:pt x="0" y="9621"/>
                  </a:lnTo>
                  <a:lnTo>
                    <a:pt x="10000" y="9585"/>
                  </a:lnTo>
                  <a:cubicBezTo>
                    <a:pt x="9997" y="8144"/>
                    <a:pt x="10003" y="9571"/>
                    <a:pt x="10000" y="9586"/>
                  </a:cubicBezTo>
                  <a:cubicBezTo>
                    <a:pt x="9997" y="7194"/>
                    <a:pt x="9993" y="4803"/>
                    <a:pt x="9990" y="2411"/>
                  </a:cubicBezTo>
                  <a:lnTo>
                    <a:pt x="9990" y="0"/>
                  </a:lnTo>
                  <a:lnTo>
                    <a:pt x="9990" y="0"/>
                  </a:lnTo>
                  <a:lnTo>
                    <a:pt x="9534" y="253"/>
                  </a:lnTo>
                  <a:lnTo>
                    <a:pt x="9084" y="477"/>
                  </a:lnTo>
                  <a:lnTo>
                    <a:pt x="8628" y="669"/>
                  </a:lnTo>
                  <a:lnTo>
                    <a:pt x="8177" y="847"/>
                  </a:lnTo>
                  <a:lnTo>
                    <a:pt x="7726" y="984"/>
                  </a:lnTo>
                  <a:lnTo>
                    <a:pt x="7279" y="1087"/>
                  </a:lnTo>
                  <a:lnTo>
                    <a:pt x="6832" y="1176"/>
                  </a:lnTo>
                  <a:lnTo>
                    <a:pt x="6393" y="1236"/>
                  </a:lnTo>
                  <a:lnTo>
                    <a:pt x="5962" y="1279"/>
                  </a:lnTo>
                  <a:lnTo>
                    <a:pt x="5534" y="1294"/>
                  </a:lnTo>
                  <a:lnTo>
                    <a:pt x="5120" y="1294"/>
                  </a:lnTo>
                  <a:lnTo>
                    <a:pt x="4709" y="1294"/>
                  </a:lnTo>
                  <a:lnTo>
                    <a:pt x="4311" y="1266"/>
                  </a:lnTo>
                  <a:lnTo>
                    <a:pt x="3923" y="1221"/>
                  </a:lnTo>
                  <a:lnTo>
                    <a:pt x="3548" y="1161"/>
                  </a:lnTo>
                  <a:lnTo>
                    <a:pt x="3187" y="1101"/>
                  </a:lnTo>
                  <a:lnTo>
                    <a:pt x="2840" y="1026"/>
                  </a:lnTo>
                  <a:lnTo>
                    <a:pt x="2505" y="954"/>
                  </a:lnTo>
                  <a:lnTo>
                    <a:pt x="2192" y="865"/>
                  </a:lnTo>
                  <a:lnTo>
                    <a:pt x="1889" y="775"/>
                  </a:lnTo>
                  <a:lnTo>
                    <a:pt x="1346" y="579"/>
                  </a:lnTo>
                  <a:lnTo>
                    <a:pt x="882" y="400"/>
                  </a:lnTo>
                  <a:lnTo>
                    <a:pt x="511" y="253"/>
                  </a:lnTo>
                  <a:lnTo>
                    <a:pt x="234" y="1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7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2057400"/>
            <a:ext cx="6422004" cy="2095500"/>
          </a:xfrm>
        </p:spPr>
        <p:txBody>
          <a:bodyPr anchor="b"/>
          <a:lstStyle>
            <a:lvl1pPr algn="l">
              <a:defRPr sz="3600" b="0" cap="none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5024908"/>
            <a:ext cx="6422004" cy="994891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19770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2305"/>
            <a:ext cx="6423592" cy="714660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2313433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5"/>
          </p:nvPr>
        </p:nvSpPr>
        <p:spPr>
          <a:xfrm>
            <a:off x="866440" y="3147165"/>
            <a:ext cx="2313432" cy="2877714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8472" y="2489200"/>
            <a:ext cx="232675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6"/>
          </p:nvPr>
        </p:nvSpPr>
        <p:spPr>
          <a:xfrm>
            <a:off x="3408472" y="3147165"/>
            <a:ext cx="2326749" cy="2869878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0" y="2489201"/>
            <a:ext cx="231374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63821" y="3147164"/>
            <a:ext cx="2313740" cy="2888366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294530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8276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 immag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927101"/>
            <a:ext cx="6423592" cy="709864"/>
          </a:xfrm>
        </p:spPr>
        <p:txBody>
          <a:bodyPr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1461" y="4180095"/>
            <a:ext cx="229904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2743" y="2486221"/>
            <a:ext cx="2021456" cy="1450321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21"/>
          </p:nvPr>
        </p:nvSpPr>
        <p:spPr>
          <a:xfrm>
            <a:off x="881461" y="4837558"/>
            <a:ext cx="2298410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04318" y="4179596"/>
            <a:ext cx="2317790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16"/>
          </p:nvPr>
        </p:nvSpPr>
        <p:spPr>
          <a:xfrm>
            <a:off x="3550622" y="2509453"/>
            <a:ext cx="2025182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404318" y="4837558"/>
            <a:ext cx="2330903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63821" y="4179595"/>
            <a:ext cx="2299492" cy="6579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17"/>
          </p:nvPr>
        </p:nvSpPr>
        <p:spPr>
          <a:xfrm>
            <a:off x="6104946" y="2509453"/>
            <a:ext cx="2018839" cy="1427089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63821" y="4837558"/>
            <a:ext cx="2299492" cy="1187321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3290019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849521" y="2489201"/>
            <a:ext cx="0" cy="3546328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62149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761253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4966650">
              <a:off x="4673046" y="5107506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8"/>
            <p:cNvSpPr/>
            <p:nvPr/>
          </p:nvSpPr>
          <p:spPr bwMode="gray">
            <a:xfrm rot="5400000">
              <a:off x="1299309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414867" y="402165"/>
              <a:ext cx="46105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168970" y="1447799"/>
            <a:ext cx="1077347" cy="4571999"/>
          </a:xfrm>
        </p:spPr>
        <p:txBody>
          <a:bodyPr vert="eaVert" anchor="b" anchorCtr="0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66440" y="1447799"/>
            <a:ext cx="4417234" cy="4572000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4972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66440" y="2489199"/>
            <a:ext cx="3636980" cy="3530604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0" y="2489199"/>
            <a:ext cx="3636981" cy="3530601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0658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0" y="2494298"/>
            <a:ext cx="3636980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66439" y="3253588"/>
            <a:ext cx="3636981" cy="2766213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0581" y="2489200"/>
            <a:ext cx="3636979" cy="75929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0581" y="3248490"/>
            <a:ext cx="3636980" cy="2771311"/>
          </a:xfrm>
        </p:spPr>
        <p:txBody>
          <a:bodyPr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07670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97512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3442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2769747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548536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0" y="1447800"/>
            <a:ext cx="2712589" cy="1495588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8927" y="1441182"/>
            <a:ext cx="3632850" cy="4572000"/>
          </a:xfrm>
        </p:spPr>
        <p:txBody>
          <a:bodyPr anchor="ctr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66440" y="3086845"/>
            <a:ext cx="2712589" cy="2938036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6948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687606">
              <a:off x="3074559" y="145837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5283673" y="402165"/>
              <a:ext cx="3465769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8"/>
            <p:cNvSpPr/>
            <p:nvPr/>
          </p:nvSpPr>
          <p:spPr bwMode="gray">
            <a:xfrm rot="16200000">
              <a:off x="2852610" y="1765596"/>
              <a:ext cx="5995993" cy="3326809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1591" y="1340000"/>
            <a:ext cx="3001938" cy="161619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722909" y="1320800"/>
            <a:ext cx="2791102" cy="42164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it-IT" smtClean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851591" y="3086100"/>
            <a:ext cx="3001938" cy="24511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66428" y="295730"/>
            <a:ext cx="628813" cy="767687"/>
          </a:xfrm>
          <a:prstGeom prst="rect">
            <a:avLst/>
          </a:prstGeom>
        </p:spPr>
        <p:txBody>
          <a:bodyPr/>
          <a:lstStyle/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520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slideLayout" Target="../slideLayouts/slideLayout31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1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0.xml"/><Relationship Id="rId16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28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20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747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  <p:sldLayoutId id="2147483706" r:id="rId17"/>
    <p:sldLayoutId id="2147483725" r:id="rId18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0"/>
            <a:ext cx="9144000" cy="6860799"/>
            <a:chOff x="0" y="0"/>
            <a:chExt cx="9144000" cy="6860799"/>
          </a:xfrm>
        </p:grpSpPr>
        <p:sp>
          <p:nvSpPr>
            <p:cNvPr id="25" name="Rectangle 24"/>
            <p:cNvSpPr/>
            <p:nvPr/>
          </p:nvSpPr>
          <p:spPr>
            <a:xfrm>
              <a:off x="0" y="0"/>
              <a:ext cx="9118832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rcRect/>
              <a:stretch>
                <a:fillRect l="-16713" r="-16989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629943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5689832" y="0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6299432" y="587019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6359946" y="1790293"/>
              <a:ext cx="2377690" cy="317748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18"/>
            <p:cNvSpPr/>
            <p:nvPr/>
          </p:nvSpPr>
          <p:spPr bwMode="gray">
            <a:xfrm>
              <a:off x="485023" y="1856450"/>
              <a:ext cx="8173954" cy="4535226"/>
            </a:xfrm>
            <a:custGeom>
              <a:avLst/>
              <a:gdLst/>
              <a:ahLst/>
              <a:cxnLst/>
              <a:rect l="0" t="0" r="r" b="b"/>
              <a:pathLst>
                <a:path w="4960" h="2752">
                  <a:moveTo>
                    <a:pt x="0" y="0"/>
                  </a:moveTo>
                  <a:lnTo>
                    <a:pt x="0" y="324"/>
                  </a:lnTo>
                  <a:lnTo>
                    <a:pt x="0" y="1992"/>
                  </a:lnTo>
                  <a:lnTo>
                    <a:pt x="0" y="2752"/>
                  </a:lnTo>
                  <a:lnTo>
                    <a:pt x="4960" y="2752"/>
                  </a:lnTo>
                  <a:lnTo>
                    <a:pt x="4960" y="1992"/>
                  </a:lnTo>
                  <a:lnTo>
                    <a:pt x="4960" y="324"/>
                  </a:lnTo>
                  <a:lnTo>
                    <a:pt x="4960" y="0"/>
                  </a:lnTo>
                  <a:lnTo>
                    <a:pt x="4960" y="0"/>
                  </a:lnTo>
                  <a:lnTo>
                    <a:pt x="4734" y="34"/>
                  </a:lnTo>
                  <a:lnTo>
                    <a:pt x="4510" y="64"/>
                  </a:lnTo>
                  <a:lnTo>
                    <a:pt x="4284" y="90"/>
                  </a:lnTo>
                  <a:lnTo>
                    <a:pt x="4060" y="114"/>
                  </a:lnTo>
                  <a:lnTo>
                    <a:pt x="3836" y="132"/>
                  </a:lnTo>
                  <a:lnTo>
                    <a:pt x="3614" y="146"/>
                  </a:lnTo>
                  <a:lnTo>
                    <a:pt x="3392" y="158"/>
                  </a:lnTo>
                  <a:lnTo>
                    <a:pt x="3174" y="166"/>
                  </a:lnTo>
                  <a:lnTo>
                    <a:pt x="2960" y="172"/>
                  </a:lnTo>
                  <a:lnTo>
                    <a:pt x="2748" y="174"/>
                  </a:lnTo>
                  <a:lnTo>
                    <a:pt x="2542" y="174"/>
                  </a:lnTo>
                  <a:lnTo>
                    <a:pt x="2338" y="174"/>
                  </a:lnTo>
                  <a:lnTo>
                    <a:pt x="2140" y="170"/>
                  </a:lnTo>
                  <a:lnTo>
                    <a:pt x="1948" y="164"/>
                  </a:lnTo>
                  <a:lnTo>
                    <a:pt x="1762" y="156"/>
                  </a:lnTo>
                  <a:lnTo>
                    <a:pt x="1582" y="148"/>
                  </a:lnTo>
                  <a:lnTo>
                    <a:pt x="1410" y="138"/>
                  </a:lnTo>
                  <a:lnTo>
                    <a:pt x="1244" y="128"/>
                  </a:lnTo>
                  <a:lnTo>
                    <a:pt x="1088" y="116"/>
                  </a:lnTo>
                  <a:lnTo>
                    <a:pt x="938" y="104"/>
                  </a:lnTo>
                  <a:lnTo>
                    <a:pt x="668" y="78"/>
                  </a:lnTo>
                  <a:lnTo>
                    <a:pt x="438" y="54"/>
                  </a:lnTo>
                  <a:lnTo>
                    <a:pt x="254" y="34"/>
                  </a:lnTo>
                  <a:lnTo>
                    <a:pt x="116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0"/>
              <a:ext cx="9144000" cy="6858000"/>
            </a:xfrm>
            <a:custGeom>
              <a:avLst/>
              <a:gdLst/>
              <a:ahLst/>
              <a:cxnLst/>
              <a:rect l="0" t="0" r="r" b="b"/>
              <a:pathLst>
                <a:path w="5760" h="4320">
                  <a:moveTo>
                    <a:pt x="0" y="0"/>
                  </a:moveTo>
                  <a:lnTo>
                    <a:pt x="0" y="4320"/>
                  </a:lnTo>
                  <a:lnTo>
                    <a:pt x="5760" y="4320"/>
                  </a:lnTo>
                  <a:lnTo>
                    <a:pt x="5760" y="0"/>
                  </a:lnTo>
                  <a:lnTo>
                    <a:pt x="0" y="0"/>
                  </a:lnTo>
                  <a:close/>
                  <a:moveTo>
                    <a:pt x="5444" y="4004"/>
                  </a:moveTo>
                  <a:lnTo>
                    <a:pt x="324" y="4004"/>
                  </a:lnTo>
                  <a:lnTo>
                    <a:pt x="324" y="324"/>
                  </a:lnTo>
                  <a:lnTo>
                    <a:pt x="5444" y="324"/>
                  </a:lnTo>
                  <a:lnTo>
                    <a:pt x="5444" y="400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866440" y="927099"/>
            <a:ext cx="6343202" cy="7098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1" y="2489200"/>
            <a:ext cx="6343201" cy="353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39638" y="6365499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 b="1" i="0">
                <a:solidFill>
                  <a:schemeClr val="accent1"/>
                </a:solidFill>
                <a:latin typeface="+mn-lt"/>
              </a:defRPr>
            </a:lvl1pPr>
          </a:lstStyle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0843" y="6365498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 b="1" i="0">
                <a:solidFill>
                  <a:schemeClr val="accent1"/>
                </a:solidFill>
              </a:defRPr>
            </a:lvl1pPr>
          </a:lstStyle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678616" y="295730"/>
            <a:ext cx="791308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‹N›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42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720" r:id="rId13"/>
    <p:sldLayoutId id="2147483721" r:id="rId14"/>
    <p:sldLayoutId id="2147483722" r:id="rId15"/>
    <p:sldLayoutId id="2147483723" r:id="rId16"/>
    <p:sldLayoutId id="2147483724" r:id="rId17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2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685800" indent="-283464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96012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3444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0876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0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5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0.png"/><Relationship Id="rId3" Type="http://schemas.microsoft.com/office/2007/relationships/hdphoto" Target="../media/hdphoto1.wdp"/><Relationship Id="rId7" Type="http://schemas.openxmlformats.org/officeDocument/2006/relationships/image" Target="../media/image15.png"/><Relationship Id="rId12" Type="http://schemas.openxmlformats.org/officeDocument/2006/relationships/image" Target="../media/image19.png"/><Relationship Id="rId2" Type="http://schemas.openxmlformats.org/officeDocument/2006/relationships/image" Target="../media/image11.png"/><Relationship Id="rId16" Type="http://schemas.microsoft.com/office/2007/relationships/hdphoto" Target="../media/hdphoto3.wdp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4.png"/><Relationship Id="rId11" Type="http://schemas.microsoft.com/office/2007/relationships/hdphoto" Target="../media/hdphoto2.wdp"/><Relationship Id="rId5" Type="http://schemas.openxmlformats.org/officeDocument/2006/relationships/image" Target="../media/image13.png"/><Relationship Id="rId15" Type="http://schemas.openxmlformats.org/officeDocument/2006/relationships/image" Target="../media/image22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Relationship Id="rId1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4.png"/><Relationship Id="rId7" Type="http://schemas.openxmlformats.org/officeDocument/2006/relationships/image" Target="../media/image27.png"/><Relationship Id="rId12" Type="http://schemas.openxmlformats.org/officeDocument/2006/relationships/image" Target="../media/image3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0.xml"/><Relationship Id="rId6" Type="http://schemas.microsoft.com/office/2007/relationships/hdphoto" Target="../media/hdphoto4.wdp"/><Relationship Id="rId11" Type="http://schemas.openxmlformats.org/officeDocument/2006/relationships/image" Target="../media/image31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microsoft.com/office/2007/relationships/hdphoto" Target="../media/hdphoto7.wdp"/><Relationship Id="rId3" Type="http://schemas.microsoft.com/office/2007/relationships/hdphoto" Target="../media/hdphoto5.wdp"/><Relationship Id="rId7" Type="http://schemas.openxmlformats.org/officeDocument/2006/relationships/image" Target="../media/image37.png"/><Relationship Id="rId12" Type="http://schemas.openxmlformats.org/officeDocument/2006/relationships/image" Target="../media/image41.png"/><Relationship Id="rId2" Type="http://schemas.openxmlformats.org/officeDocument/2006/relationships/image" Target="../media/image33.png"/><Relationship Id="rId16" Type="http://schemas.openxmlformats.org/officeDocument/2006/relationships/image" Target="../media/image44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36.png"/><Relationship Id="rId11" Type="http://schemas.microsoft.com/office/2007/relationships/hdphoto" Target="../media/hdphoto6.wdp"/><Relationship Id="rId5" Type="http://schemas.openxmlformats.org/officeDocument/2006/relationships/image" Target="../media/image35.png"/><Relationship Id="rId15" Type="http://schemas.openxmlformats.org/officeDocument/2006/relationships/image" Target="../media/image43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Relationship Id="rId14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9999" y="1436683"/>
            <a:ext cx="6624000" cy="1741289"/>
          </a:xfrm>
        </p:spPr>
        <p:txBody>
          <a:bodyPr>
            <a:normAutofit/>
          </a:bodyPr>
          <a:lstStyle/>
          <a:p>
            <a:pPr algn="ctr"/>
            <a:r>
              <a:rPr lang="it-IT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Falcon</a:t>
            </a:r>
            <a:r>
              <a:rPr lang="it-IT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b="1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Dipole</a:t>
            </a:r>
            <a:r>
              <a:rPr lang="it-IT" dirty="0" smtClean="0"/>
              <a:t/>
            </a:r>
            <a:br>
              <a:rPr lang="it-IT" dirty="0" smtClean="0"/>
            </a:br>
            <a:r>
              <a:rPr lang="it-IT" sz="2800" dirty="0" smtClean="0">
                <a:solidFill>
                  <a:schemeClr val="tx2"/>
                </a:solidFill>
              </a:rPr>
              <a:t>The INFN dipole model for the FCC</a:t>
            </a:r>
            <a:endParaRPr lang="en-US" sz="2800" dirty="0">
              <a:solidFill>
                <a:schemeClr val="tx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5999" y="3645751"/>
            <a:ext cx="8532001" cy="1150691"/>
          </a:xfrm>
        </p:spPr>
        <p:txBody>
          <a:bodyPr>
            <a:noAutofit/>
          </a:bodyPr>
          <a:lstStyle/>
          <a:p>
            <a:pPr algn="l"/>
            <a:r>
              <a:rPr lang="it-IT" sz="1400" dirty="0"/>
              <a:t>R. U. Valente</a:t>
            </a:r>
          </a:p>
          <a:p>
            <a:pPr algn="l">
              <a:lnSpc>
                <a:spcPct val="170000"/>
              </a:lnSpc>
            </a:pPr>
            <a:r>
              <a:rPr lang="it-IT" sz="1400" dirty="0"/>
              <a:t>G. Bellomo, A. Bersani, P. Fabbricatore, S. Farinon, S. Mariotto, A. Pampaloni, M. Sorbi, M. Statera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7002923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866440" y="744219"/>
            <a:ext cx="4776985" cy="984828"/>
          </a:xfrm>
        </p:spPr>
        <p:txBody>
          <a:bodyPr/>
          <a:lstStyle/>
          <a:p>
            <a:r>
              <a:rPr lang="it-IT" dirty="0" err="1" smtClean="0"/>
              <a:t>Quench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– short model </a:t>
            </a:r>
            <a:r>
              <a:rPr lang="it-IT" dirty="0" err="1" smtClean="0"/>
              <a:t>protection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  <a:latin typeface="Century Gothic" panose="020B0502020202020204"/>
              </a:rPr>
              <a:t>27/06/2019</a:t>
            </a:r>
            <a:endParaRPr lang="en-US" dirty="0">
              <a:solidFill>
                <a:srgbClr val="ACD433"/>
              </a:solidFill>
              <a:latin typeface="Century Gothic" panose="020B0502020202020204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>
                <a:solidFill>
                  <a:srgbClr val="ACD433"/>
                </a:solidFill>
                <a:latin typeface="Century Gothic" panose="020B0502020202020204"/>
              </a:rPr>
              <a:t>INFN-LASA &amp; INFN Genova</a:t>
            </a:r>
            <a:endParaRPr lang="en-US" dirty="0">
              <a:solidFill>
                <a:srgbClr val="ACD433"/>
              </a:solidFill>
              <a:latin typeface="Century Gothic" panose="020B0502020202020204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>
                <a:solidFill>
                  <a:prstClr val="white"/>
                </a:solidFill>
                <a:latin typeface="Century Gothic" panose="020B0502020202020204"/>
              </a:rPr>
              <a:pPr defTabSz="342900">
                <a:defRPr/>
              </a:pPr>
              <a:t>10</a:t>
            </a:fld>
            <a:endParaRPr lang="en-US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pic>
        <p:nvPicPr>
          <p:cNvPr id="10" name="Segnaposto contenuto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44" t="-148" b="-851"/>
          <a:stretch/>
        </p:blipFill>
        <p:spPr>
          <a:xfrm>
            <a:off x="4729942" y="2889917"/>
            <a:ext cx="3956858" cy="3212693"/>
          </a:xfrm>
          <a:prstGeom prst="rect">
            <a:avLst/>
          </a:prstGeom>
        </p:spPr>
      </p:pic>
      <p:sp>
        <p:nvSpPr>
          <p:cNvPr id="11" name="Arco a tutto sesto 10"/>
          <p:cNvSpPr/>
          <p:nvPr/>
        </p:nvSpPr>
        <p:spPr>
          <a:xfrm rot="2568443">
            <a:off x="6917863" y="3923176"/>
            <a:ext cx="665435" cy="132330"/>
          </a:xfrm>
          <a:prstGeom prst="blockArc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Arco a tutto sesto 11"/>
          <p:cNvSpPr/>
          <p:nvPr/>
        </p:nvSpPr>
        <p:spPr>
          <a:xfrm rot="4474599">
            <a:off x="7435040" y="5213337"/>
            <a:ext cx="1057302" cy="145667"/>
          </a:xfrm>
          <a:prstGeom prst="blockArc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Esplosione 1 2"/>
          <p:cNvSpPr/>
          <p:nvPr/>
        </p:nvSpPr>
        <p:spPr>
          <a:xfrm>
            <a:off x="5850717" y="4829695"/>
            <a:ext cx="249381" cy="266007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5489881" y="5163059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QUENCH</a:t>
            </a:r>
            <a:endParaRPr lang="it-IT" sz="1000" b="1" dirty="0"/>
          </a:p>
        </p:txBody>
      </p:sp>
      <p:cxnSp>
        <p:nvCxnSpPr>
          <p:cNvPr id="19" name="Connettore 2 18"/>
          <p:cNvCxnSpPr>
            <a:endCxn id="22" idx="2"/>
          </p:cNvCxnSpPr>
          <p:nvPr/>
        </p:nvCxnSpPr>
        <p:spPr>
          <a:xfrm flipV="1">
            <a:off x="7182987" y="3478203"/>
            <a:ext cx="67593" cy="304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ttore 2 19"/>
          <p:cNvCxnSpPr>
            <a:stCxn id="12" idx="0"/>
          </p:cNvCxnSpPr>
          <p:nvPr/>
        </p:nvCxnSpPr>
        <p:spPr>
          <a:xfrm flipH="1" flipV="1">
            <a:off x="7641277" y="3478203"/>
            <a:ext cx="186662" cy="1315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399992" y="3016538"/>
            <a:ext cx="1701175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200" b="1" dirty="0" err="1" smtClean="0"/>
              <a:t>Quench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heaters</a:t>
            </a:r>
            <a:r>
              <a:rPr lang="it-IT" sz="1200" b="1" dirty="0" smtClean="0"/>
              <a:t> </a:t>
            </a:r>
          </a:p>
          <a:p>
            <a:pPr algn="ctr"/>
            <a:r>
              <a:rPr lang="it-IT" sz="1200" b="1" dirty="0"/>
              <a:t>(</a:t>
            </a:r>
            <a:r>
              <a:rPr lang="it-IT" sz="1200" b="1" dirty="0" err="1" smtClean="0"/>
              <a:t>outer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radius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only</a:t>
            </a:r>
            <a:r>
              <a:rPr lang="it-IT" sz="1200" b="1" dirty="0" smtClean="0"/>
              <a:t>)</a:t>
            </a:r>
            <a:endParaRPr lang="it-IT" sz="1200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5132458" y="2538745"/>
            <a:ext cx="3151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/>
              <a:t>Q</a:t>
            </a:r>
            <a:r>
              <a:rPr lang="it-IT" sz="1200" dirty="0" err="1" smtClean="0"/>
              <a:t>uench</a:t>
            </a:r>
            <a:r>
              <a:rPr lang="it-IT" sz="1200" dirty="0" smtClean="0"/>
              <a:t> </a:t>
            </a:r>
            <a:r>
              <a:rPr lang="it-IT" sz="1200" dirty="0" err="1" smtClean="0"/>
              <a:t>analysis</a:t>
            </a:r>
            <a:r>
              <a:rPr lang="it-IT" sz="1200" dirty="0" smtClean="0"/>
              <a:t> </a:t>
            </a:r>
            <a:r>
              <a:rPr lang="it-IT" sz="1200" dirty="0" err="1" smtClean="0"/>
              <a:t>performed</a:t>
            </a:r>
            <a:r>
              <a:rPr lang="it-IT" sz="1200" dirty="0" smtClean="0"/>
              <a:t> with QLASA</a:t>
            </a:r>
            <a:endParaRPr lang="it-IT" sz="1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4" name="Tabella 3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0941078"/>
                  </p:ext>
                </p:extLst>
              </p:nvPr>
            </p:nvGraphicFramePr>
            <p:xfrm>
              <a:off x="701870" y="2604655"/>
              <a:ext cx="3637375" cy="22250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529205">
                      <a:extLst>
                        <a:ext uri="{9D8B030D-6E8A-4147-A177-3AD203B41FA5}">
                          <a16:colId xmlns:a16="http://schemas.microsoft.com/office/drawing/2014/main" val="745017813"/>
                        </a:ext>
                      </a:extLst>
                    </a:gridCol>
                    <a:gridCol w="1108170">
                      <a:extLst>
                        <a:ext uri="{9D8B030D-6E8A-4147-A177-3AD203B41FA5}">
                          <a16:colId xmlns:a16="http://schemas.microsoft.com/office/drawing/2014/main" val="214051484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Parameter</a:t>
                          </a:r>
                          <a:r>
                            <a:rPr lang="it-IT" sz="1600" dirty="0" smtClean="0"/>
                            <a:t> 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Value 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000819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Magnet</a:t>
                          </a:r>
                          <a:r>
                            <a:rPr lang="it-IT" sz="1600" dirty="0" smtClean="0"/>
                            <a:t> </a:t>
                          </a:r>
                          <a:r>
                            <a:rPr lang="it-IT" sz="1600" dirty="0" err="1" smtClean="0"/>
                            <a:t>length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1.5 m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6575515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Dump</a:t>
                          </a:r>
                          <a:r>
                            <a:rPr lang="it-IT" sz="1600" dirty="0" smtClean="0"/>
                            <a:t> </a:t>
                          </a:r>
                          <a:r>
                            <a:rPr lang="it-IT" sz="1600" dirty="0" err="1" smtClean="0"/>
                            <a:t>resistor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dirty="0" smtClean="0"/>
                            <a:t>35 m</a:t>
                          </a:r>
                          <a:r>
                            <a:rPr lang="el-GR" sz="1600" dirty="0" smtClean="0"/>
                            <a:t>Ω</a:t>
                          </a:r>
                          <a:endParaRPr lang="it-IT" sz="1600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7856932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Max</a:t>
                          </a:r>
                          <a:r>
                            <a:rPr lang="it-IT" sz="1600" baseline="0" dirty="0" smtClean="0"/>
                            <a:t> </a:t>
                          </a:r>
                          <a:r>
                            <a:rPr lang="it-IT" sz="1600" baseline="0" dirty="0" err="1" smtClean="0"/>
                            <a:t>g</a:t>
                          </a:r>
                          <a:r>
                            <a:rPr lang="it-IT" sz="1600" dirty="0" err="1" smtClean="0"/>
                            <a:t>round</a:t>
                          </a:r>
                          <a:r>
                            <a:rPr lang="it-IT" sz="1600" dirty="0" smtClean="0"/>
                            <a:t> </a:t>
                          </a:r>
                          <a:r>
                            <a:rPr lang="it-IT" sz="1600" dirty="0" err="1" smtClean="0"/>
                            <a:t>voltage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it-IT" sz="1600" smtClean="0">
                                  <a:latin typeface="Cambria Math"/>
                                </a:rPr>
                                <m:t>±</m:t>
                              </m:r>
                            </m:oMath>
                          </a14:m>
                          <a:r>
                            <a:rPr lang="it-IT" sz="1600" dirty="0" smtClean="0"/>
                            <a:t>400 V 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80867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Heater</a:t>
                          </a:r>
                          <a:r>
                            <a:rPr lang="it-IT" sz="1600" dirty="0" smtClean="0"/>
                            <a:t> delay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dirty="0" smtClean="0"/>
                            <a:t>40 </a:t>
                          </a:r>
                          <a:r>
                            <a:rPr lang="it-IT" sz="1600" dirty="0" err="1" smtClean="0"/>
                            <a:t>ms</a:t>
                          </a:r>
                          <a:endParaRPr lang="it-IT" sz="1600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4238328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Voltage </a:t>
                          </a:r>
                          <a:r>
                            <a:rPr lang="it-IT" sz="1600" dirty="0" err="1" smtClean="0"/>
                            <a:t>threshold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100 </a:t>
                          </a:r>
                          <a:r>
                            <a:rPr lang="it-IT" sz="1600" dirty="0" err="1" smtClean="0"/>
                            <a:t>mV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8633699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4" name="Tabella 3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90941078"/>
                  </p:ext>
                </p:extLst>
              </p:nvPr>
            </p:nvGraphicFramePr>
            <p:xfrm>
              <a:off x="701870" y="2604655"/>
              <a:ext cx="3637375" cy="2225040"/>
            </p:xfrm>
            <a:graphic>
              <a:graphicData uri="http://schemas.openxmlformats.org/drawingml/2006/table">
                <a:tbl>
                  <a:tblPr firstRow="1" bandRow="1">
                    <a:tableStyleId>{00A15C55-8517-42AA-B614-E9B94910E393}</a:tableStyleId>
                  </a:tblPr>
                  <a:tblGrid>
                    <a:gridCol w="2529205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745017813"/>
                        </a:ext>
                      </a:extLst>
                    </a:gridCol>
                    <a:gridCol w="1108170">
                      <a:extLst>
                        <a:ext uri="{9D8B030D-6E8A-4147-A177-3AD203B41FA5}">
                          <a16:colId xmlns:a16="http://schemas.microsoft.com/office/drawing/2014/main" xmlns:a14="http://schemas.microsoft.com/office/drawing/2010/main" xmlns="" val="2140514846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Parameter</a:t>
                          </a:r>
                          <a:r>
                            <a:rPr lang="it-IT" sz="1600" dirty="0" smtClean="0"/>
                            <a:t> 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Value 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300081904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Magnet</a:t>
                          </a:r>
                          <a:r>
                            <a:rPr lang="it-IT" sz="1600" dirty="0" smtClean="0"/>
                            <a:t> </a:t>
                          </a:r>
                          <a:r>
                            <a:rPr lang="it-IT" sz="1600" dirty="0" err="1" smtClean="0"/>
                            <a:t>length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1.5 m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65755159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Dump</a:t>
                          </a:r>
                          <a:r>
                            <a:rPr lang="it-IT" sz="1600" dirty="0" smtClean="0"/>
                            <a:t> </a:t>
                          </a:r>
                          <a:r>
                            <a:rPr lang="it-IT" sz="1600" dirty="0" err="1" smtClean="0"/>
                            <a:t>resistor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dirty="0" smtClean="0"/>
                            <a:t>35 m</a:t>
                          </a:r>
                          <a:r>
                            <a:rPr lang="el-GR" sz="1600" dirty="0" smtClean="0"/>
                            <a:t>Ω</a:t>
                          </a:r>
                          <a:endParaRPr lang="it-IT" sz="1600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78569327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Max</a:t>
                          </a:r>
                          <a:r>
                            <a:rPr lang="it-IT" sz="1600" baseline="0" dirty="0" smtClean="0"/>
                            <a:t> </a:t>
                          </a:r>
                          <a:r>
                            <a:rPr lang="it-IT" sz="1600" baseline="0" dirty="0" err="1" smtClean="0"/>
                            <a:t>g</a:t>
                          </a:r>
                          <a:r>
                            <a:rPr lang="it-IT" sz="1600" dirty="0" err="1" smtClean="0"/>
                            <a:t>round</a:t>
                          </a:r>
                          <a:r>
                            <a:rPr lang="it-IT" sz="1600" dirty="0" smtClean="0"/>
                            <a:t> </a:t>
                          </a:r>
                          <a:r>
                            <a:rPr lang="it-IT" sz="1600" dirty="0" err="1" smtClean="0"/>
                            <a:t>voltage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228022" t="-305000" b="-2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148086797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err="1" smtClean="0"/>
                            <a:t>Heater</a:t>
                          </a:r>
                          <a:r>
                            <a:rPr lang="it-IT" sz="1600" dirty="0" smtClean="0"/>
                            <a:t> delay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600" dirty="0" smtClean="0"/>
                            <a:t>40 </a:t>
                          </a:r>
                          <a:r>
                            <a:rPr lang="it-IT" sz="1600" dirty="0" err="1" smtClean="0"/>
                            <a:t>ms</a:t>
                          </a:r>
                          <a:endParaRPr lang="it-IT" sz="1600" dirty="0" smtClean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42383286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Voltage </a:t>
                          </a:r>
                          <a:r>
                            <a:rPr lang="it-IT" sz="1600" dirty="0" err="1" smtClean="0"/>
                            <a:t>threshold</a:t>
                          </a:r>
                          <a:endParaRPr lang="it-IT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600" dirty="0" smtClean="0"/>
                            <a:t>100 </a:t>
                          </a:r>
                          <a:r>
                            <a:rPr lang="it-IT" sz="1600" dirty="0" err="1" smtClean="0"/>
                            <a:t>mV</a:t>
                          </a:r>
                          <a:endParaRPr lang="it-IT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:a14="http://schemas.microsoft.com/office/drawing/2010/main" xmlns="" val="28633699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35" name="CasellaDiTesto 34"/>
          <p:cNvSpPr txBox="1"/>
          <p:nvPr/>
        </p:nvSpPr>
        <p:spPr>
          <a:xfrm>
            <a:off x="1217155" y="5272126"/>
            <a:ext cx="2606804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Hot-spot temperature</a:t>
            </a:r>
          </a:p>
          <a:p>
            <a:pPr algn="ctr"/>
            <a:r>
              <a:rPr lang="it-IT" b="1" dirty="0" smtClean="0"/>
              <a:t>175 K</a:t>
            </a:r>
            <a:endParaRPr lang="it-IT" b="1" dirty="0"/>
          </a:p>
        </p:txBody>
      </p:sp>
    </p:spTree>
    <p:extLst>
      <p:ext uri="{BB962C8B-B14F-4D97-AF65-F5344CB8AC3E}">
        <p14:creationId xmlns:p14="http://schemas.microsoft.com/office/powerpoint/2010/main" val="1393092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7"/>
          <p:cNvSpPr>
            <a:spLocks noGrp="1"/>
          </p:cNvSpPr>
          <p:nvPr>
            <p:ph type="title"/>
          </p:nvPr>
        </p:nvSpPr>
        <p:spPr>
          <a:xfrm>
            <a:off x="866440" y="744219"/>
            <a:ext cx="6095083" cy="984828"/>
          </a:xfrm>
        </p:spPr>
        <p:txBody>
          <a:bodyPr/>
          <a:lstStyle/>
          <a:p>
            <a:r>
              <a:rPr lang="it-IT" dirty="0" err="1" smtClean="0"/>
              <a:t>Quench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– </a:t>
            </a:r>
            <a:br>
              <a:rPr lang="it-IT" dirty="0" smtClean="0"/>
            </a:br>
            <a:r>
              <a:rPr lang="it-IT" dirty="0" smtClean="0"/>
              <a:t>long </a:t>
            </a:r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dirty="0" err="1" smtClean="0"/>
              <a:t>protection</a:t>
            </a:r>
            <a:endParaRPr lang="it-IT" dirty="0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  <a:latin typeface="Century Gothic" panose="020B0502020202020204"/>
              </a:rPr>
              <a:t>27/06/2019</a:t>
            </a:r>
            <a:endParaRPr lang="en-US" dirty="0">
              <a:solidFill>
                <a:srgbClr val="ACD433"/>
              </a:solidFill>
              <a:latin typeface="Century Gothic" panose="020B0502020202020204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>
                <a:solidFill>
                  <a:srgbClr val="ACD433"/>
                </a:solidFill>
                <a:latin typeface="Century Gothic" panose="020B0502020202020204"/>
              </a:rPr>
              <a:t>INFN-LASA &amp; INFN Genova</a:t>
            </a:r>
            <a:endParaRPr lang="en-US" dirty="0">
              <a:solidFill>
                <a:srgbClr val="ACD433"/>
              </a:solidFill>
              <a:latin typeface="Century Gothic" panose="020B0502020202020204"/>
            </a:endParaRP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>
                <a:solidFill>
                  <a:prstClr val="white"/>
                </a:solidFill>
                <a:latin typeface="Century Gothic" panose="020B0502020202020204"/>
              </a:rPr>
              <a:pPr defTabSz="342900">
                <a:defRPr/>
              </a:pPr>
              <a:t>11</a:t>
            </a:fld>
            <a:endParaRPr lang="en-US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pic>
        <p:nvPicPr>
          <p:cNvPr id="10" name="Segnaposto contenuto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944" t="-148" b="-851"/>
          <a:stretch/>
        </p:blipFill>
        <p:spPr>
          <a:xfrm>
            <a:off x="4729942" y="2889917"/>
            <a:ext cx="3956858" cy="3212693"/>
          </a:xfrm>
          <a:prstGeom prst="rect">
            <a:avLst/>
          </a:prstGeom>
        </p:spPr>
      </p:pic>
      <p:sp>
        <p:nvSpPr>
          <p:cNvPr id="11" name="Arco a tutto sesto 10"/>
          <p:cNvSpPr/>
          <p:nvPr/>
        </p:nvSpPr>
        <p:spPr>
          <a:xfrm rot="2568443">
            <a:off x="6917863" y="3923176"/>
            <a:ext cx="665435" cy="132330"/>
          </a:xfrm>
          <a:prstGeom prst="blockArc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2" name="Arco a tutto sesto 11"/>
          <p:cNvSpPr/>
          <p:nvPr/>
        </p:nvSpPr>
        <p:spPr>
          <a:xfrm rot="4474599">
            <a:off x="7435040" y="5213337"/>
            <a:ext cx="1057302" cy="145667"/>
          </a:xfrm>
          <a:prstGeom prst="blockArc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" name="Esplosione 1 2"/>
          <p:cNvSpPr/>
          <p:nvPr/>
        </p:nvSpPr>
        <p:spPr>
          <a:xfrm>
            <a:off x="5850717" y="4829695"/>
            <a:ext cx="249381" cy="266007"/>
          </a:xfrm>
          <a:prstGeom prst="irregularSeal1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4" name="CasellaDiTesto 3"/>
          <p:cNvSpPr txBox="1"/>
          <p:nvPr/>
        </p:nvSpPr>
        <p:spPr>
          <a:xfrm>
            <a:off x="5489881" y="5163059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b="1" dirty="0" smtClean="0"/>
              <a:t>QUENCH</a:t>
            </a:r>
            <a:endParaRPr lang="it-IT" sz="1000" b="1" dirty="0"/>
          </a:p>
        </p:txBody>
      </p:sp>
      <p:cxnSp>
        <p:nvCxnSpPr>
          <p:cNvPr id="19" name="Connettore 2 18"/>
          <p:cNvCxnSpPr/>
          <p:nvPr/>
        </p:nvCxnSpPr>
        <p:spPr>
          <a:xfrm flipV="1">
            <a:off x="7363132" y="3241701"/>
            <a:ext cx="218155" cy="7476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Connettore 2 19"/>
          <p:cNvCxnSpPr/>
          <p:nvPr/>
        </p:nvCxnSpPr>
        <p:spPr>
          <a:xfrm flipV="1">
            <a:off x="7963691" y="3271068"/>
            <a:ext cx="0" cy="17117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CasellaDiTesto 21"/>
          <p:cNvSpPr txBox="1"/>
          <p:nvPr/>
        </p:nvSpPr>
        <p:spPr>
          <a:xfrm>
            <a:off x="6773150" y="2964701"/>
            <a:ext cx="140134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it-IT" sz="1200" b="1" dirty="0" err="1" smtClean="0"/>
              <a:t>Quench</a:t>
            </a:r>
            <a:r>
              <a:rPr lang="it-IT" sz="1200" b="1" dirty="0" smtClean="0"/>
              <a:t> </a:t>
            </a:r>
            <a:r>
              <a:rPr lang="it-IT" sz="1200" b="1" dirty="0" err="1" smtClean="0"/>
              <a:t>heaters</a:t>
            </a:r>
            <a:endParaRPr lang="it-IT" sz="1200" b="1" dirty="0"/>
          </a:p>
        </p:txBody>
      </p:sp>
      <p:graphicFrame>
        <p:nvGraphicFramePr>
          <p:cNvPr id="29" name="Tabella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1152048"/>
              </p:ext>
            </p:extLst>
          </p:nvPr>
        </p:nvGraphicFramePr>
        <p:xfrm>
          <a:off x="701870" y="2604655"/>
          <a:ext cx="3637375" cy="18542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529205">
                  <a:extLst>
                    <a:ext uri="{9D8B030D-6E8A-4147-A177-3AD203B41FA5}">
                      <a16:colId xmlns:a16="http://schemas.microsoft.com/office/drawing/2014/main" val="745017813"/>
                    </a:ext>
                  </a:extLst>
                </a:gridCol>
                <a:gridCol w="1108170">
                  <a:extLst>
                    <a:ext uri="{9D8B030D-6E8A-4147-A177-3AD203B41FA5}">
                      <a16:colId xmlns:a16="http://schemas.microsoft.com/office/drawing/2014/main" val="21405148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Parameter</a:t>
                      </a:r>
                      <a:r>
                        <a:rPr lang="it-IT" sz="1600" dirty="0" smtClean="0"/>
                        <a:t> 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Value 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008190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Magnet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length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15 m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57551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Dump</a:t>
                      </a:r>
                      <a:r>
                        <a:rPr lang="it-IT" sz="1600" dirty="0" smtClean="0"/>
                        <a:t> </a:t>
                      </a:r>
                      <a:r>
                        <a:rPr lang="it-IT" sz="1600" dirty="0" err="1" smtClean="0"/>
                        <a:t>resistor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0 m</a:t>
                      </a:r>
                      <a:r>
                        <a:rPr lang="el-GR" sz="1600" dirty="0" smtClean="0"/>
                        <a:t>Ω</a:t>
                      </a:r>
                      <a:endParaRPr lang="it-IT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856932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err="1" smtClean="0"/>
                        <a:t>Heater</a:t>
                      </a:r>
                      <a:r>
                        <a:rPr lang="it-IT" sz="1600" baseline="0" dirty="0" smtClean="0"/>
                        <a:t> </a:t>
                      </a:r>
                      <a:r>
                        <a:rPr lang="it-IT" sz="1600" dirty="0" smtClean="0"/>
                        <a:t>delay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40 </a:t>
                      </a:r>
                      <a:r>
                        <a:rPr lang="it-IT" sz="1600" dirty="0" err="1" smtClean="0"/>
                        <a:t>ms</a:t>
                      </a:r>
                      <a:endParaRPr lang="it-IT" sz="1600" dirty="0" smtClean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238328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Voltage </a:t>
                      </a:r>
                      <a:r>
                        <a:rPr lang="it-IT" sz="1600" dirty="0" err="1" smtClean="0"/>
                        <a:t>threshold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100 </a:t>
                      </a:r>
                      <a:r>
                        <a:rPr lang="it-IT" sz="1600" dirty="0" err="1" smtClean="0"/>
                        <a:t>mV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6336991"/>
                  </a:ext>
                </a:extLst>
              </a:tr>
            </a:tbl>
          </a:graphicData>
        </a:graphic>
      </p:graphicFrame>
      <p:sp>
        <p:nvSpPr>
          <p:cNvPr id="31" name="CasellaDiTesto 30"/>
          <p:cNvSpPr txBox="1"/>
          <p:nvPr/>
        </p:nvSpPr>
        <p:spPr>
          <a:xfrm>
            <a:off x="1217155" y="5272126"/>
            <a:ext cx="2606804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it-IT" dirty="0" smtClean="0"/>
              <a:t>Hot-spot temperature</a:t>
            </a:r>
          </a:p>
          <a:p>
            <a:pPr algn="ctr"/>
            <a:r>
              <a:rPr lang="it-IT" b="1" dirty="0"/>
              <a:t>322</a:t>
            </a:r>
            <a:r>
              <a:rPr lang="it-IT" b="1" dirty="0" smtClean="0"/>
              <a:t> K</a:t>
            </a:r>
            <a:endParaRPr lang="it-IT" b="1" dirty="0"/>
          </a:p>
        </p:txBody>
      </p:sp>
      <p:sp>
        <p:nvSpPr>
          <p:cNvPr id="32" name="CasellaDiTesto 31"/>
          <p:cNvSpPr txBox="1"/>
          <p:nvPr/>
        </p:nvSpPr>
        <p:spPr>
          <a:xfrm>
            <a:off x="5132458" y="2546538"/>
            <a:ext cx="31518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err="1" smtClean="0"/>
              <a:t>Quench</a:t>
            </a:r>
            <a:r>
              <a:rPr lang="it-IT" sz="1200" dirty="0" smtClean="0"/>
              <a:t> </a:t>
            </a:r>
            <a:r>
              <a:rPr lang="it-IT" sz="1200" dirty="0" err="1" smtClean="0"/>
              <a:t>analysis</a:t>
            </a:r>
            <a:r>
              <a:rPr lang="it-IT" sz="1200" dirty="0" smtClean="0"/>
              <a:t> </a:t>
            </a:r>
            <a:r>
              <a:rPr lang="it-IT" sz="1200" dirty="0" err="1" smtClean="0"/>
              <a:t>performed</a:t>
            </a:r>
            <a:r>
              <a:rPr lang="it-IT" sz="1200" dirty="0" smtClean="0"/>
              <a:t> with QLASA</a:t>
            </a:r>
            <a:endParaRPr lang="it-IT" sz="1200" dirty="0"/>
          </a:p>
        </p:txBody>
      </p:sp>
      <p:sp>
        <p:nvSpPr>
          <p:cNvPr id="17" name="Arco a tutto sesto 16"/>
          <p:cNvSpPr/>
          <p:nvPr/>
        </p:nvSpPr>
        <p:spPr>
          <a:xfrm rot="4977404">
            <a:off x="6313543" y="5555296"/>
            <a:ext cx="402811" cy="122795"/>
          </a:xfrm>
          <a:prstGeom prst="blockArc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18" name="Arco a tutto sesto 17"/>
          <p:cNvSpPr/>
          <p:nvPr/>
        </p:nvSpPr>
        <p:spPr>
          <a:xfrm rot="2793070">
            <a:off x="6136751" y="5187190"/>
            <a:ext cx="402811" cy="101600"/>
          </a:xfrm>
          <a:prstGeom prst="blockArc">
            <a:avLst/>
          </a:prstGeom>
          <a:ln/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2" name="Rettangolo 1"/>
          <p:cNvSpPr/>
          <p:nvPr/>
        </p:nvSpPr>
        <p:spPr>
          <a:xfrm rot="1209711" flipH="1" flipV="1">
            <a:off x="6062675" y="5000165"/>
            <a:ext cx="108952" cy="4571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21" name="Connettore 2 20"/>
          <p:cNvCxnSpPr/>
          <p:nvPr/>
        </p:nvCxnSpPr>
        <p:spPr>
          <a:xfrm flipV="1">
            <a:off x="6593957" y="3241701"/>
            <a:ext cx="768232" cy="23535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ttore 2 26"/>
          <p:cNvCxnSpPr/>
          <p:nvPr/>
        </p:nvCxnSpPr>
        <p:spPr>
          <a:xfrm flipV="1">
            <a:off x="6399316" y="3241700"/>
            <a:ext cx="727268" cy="199135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Connettore 2 32"/>
          <p:cNvCxnSpPr/>
          <p:nvPr/>
        </p:nvCxnSpPr>
        <p:spPr>
          <a:xfrm flipV="1">
            <a:off x="6111752" y="3271068"/>
            <a:ext cx="672322" cy="17571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32961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698908" y="882796"/>
            <a:ext cx="7263406" cy="709865"/>
          </a:xfrm>
        </p:spPr>
        <p:txBody>
          <a:bodyPr/>
          <a:lstStyle/>
          <a:p>
            <a:r>
              <a:rPr lang="it-IT" dirty="0" err="1" smtClean="0"/>
              <a:t>Mechanical</a:t>
            </a:r>
            <a:r>
              <a:rPr lang="it-IT" dirty="0" smtClean="0"/>
              <a:t> design – </a:t>
            </a:r>
            <a:r>
              <a:rPr lang="it-IT" dirty="0" err="1" smtClean="0"/>
              <a:t>requirements</a:t>
            </a:r>
            <a:endParaRPr lang="it-IT" dirty="0"/>
          </a:p>
        </p:txBody>
      </p:sp>
      <p:sp>
        <p:nvSpPr>
          <p:cNvPr id="8" name="Segnaposto contenuto 7"/>
          <p:cNvSpPr>
            <a:spLocks noGrp="1"/>
          </p:cNvSpPr>
          <p:nvPr>
            <p:ph idx="1"/>
          </p:nvPr>
        </p:nvSpPr>
        <p:spPr>
          <a:xfrm>
            <a:off x="866441" y="2319251"/>
            <a:ext cx="7762170" cy="189632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Coil in compression up to nominal field</a:t>
            </a:r>
          </a:p>
          <a:p>
            <a:r>
              <a:rPr lang="en-US" dirty="0" smtClean="0"/>
              <a:t>Stress </a:t>
            </a:r>
            <a:r>
              <a:rPr lang="en-US" dirty="0"/>
              <a:t>in the </a:t>
            </a:r>
            <a:r>
              <a:rPr lang="en-US" dirty="0" smtClean="0"/>
              <a:t>conductor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/>
              <a:t>Room temperature, </a:t>
            </a:r>
            <a:r>
              <a:rPr lang="en-US" b="1" dirty="0"/>
              <a:t>&lt; 150 </a:t>
            </a:r>
            <a:r>
              <a:rPr lang="en-US" b="1" dirty="0" smtClean="0"/>
              <a:t>MPa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err="1" smtClean="0"/>
              <a:t>Cryo</a:t>
            </a:r>
            <a:r>
              <a:rPr lang="en-US" dirty="0" smtClean="0"/>
              <a:t> temperature (1.9 K), </a:t>
            </a:r>
            <a:r>
              <a:rPr lang="en-US" b="1" dirty="0"/>
              <a:t>&lt; 200 </a:t>
            </a:r>
            <a:r>
              <a:rPr lang="en-US" b="1" dirty="0" smtClean="0"/>
              <a:t>MPa</a:t>
            </a:r>
            <a:endParaRPr lang="en-US" b="1" dirty="0"/>
          </a:p>
          <a:p>
            <a:r>
              <a:rPr lang="en-US" dirty="0"/>
              <a:t>Stress on mechanical structure &lt; yield </a:t>
            </a:r>
            <a:r>
              <a:rPr lang="en-US" dirty="0" smtClean="0"/>
              <a:t>strength (see Table below)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graphicFrame>
        <p:nvGraphicFramePr>
          <p:cNvPr id="9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8377429"/>
              </p:ext>
            </p:extLst>
          </p:nvPr>
        </p:nvGraphicFramePr>
        <p:xfrm>
          <a:off x="1929157" y="4354536"/>
          <a:ext cx="5636737" cy="1872000"/>
        </p:xfrm>
        <a:graphic>
          <a:graphicData uri="http://schemas.openxmlformats.org/drawingml/2006/table">
            <a:tbl>
              <a:tblPr firstRow="1" bandRow="1" bandCol="1">
                <a:tableStyleId>{17292A2E-F333-43FB-9621-5CBBE7FDCDCB}</a:tableStyleId>
              </a:tblPr>
              <a:tblGrid>
                <a:gridCol w="18348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92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2031">
                  <a:extLst>
                    <a:ext uri="{9D8B030D-6E8A-4147-A177-3AD203B41FA5}">
                      <a16:colId xmlns:a16="http://schemas.microsoft.com/office/drawing/2014/main" val="499515080"/>
                    </a:ext>
                  </a:extLst>
                </a:gridCol>
                <a:gridCol w="631320">
                  <a:extLst>
                    <a:ext uri="{9D8B030D-6E8A-4147-A177-3AD203B41FA5}">
                      <a16:colId xmlns:a16="http://schemas.microsoft.com/office/drawing/2014/main" val="209128916"/>
                    </a:ext>
                  </a:extLst>
                </a:gridCol>
                <a:gridCol w="490220">
                  <a:extLst>
                    <a:ext uri="{9D8B030D-6E8A-4147-A177-3AD203B41FA5}">
                      <a16:colId xmlns:a16="http://schemas.microsoft.com/office/drawing/2014/main" val="1759320087"/>
                    </a:ext>
                  </a:extLst>
                </a:gridCol>
                <a:gridCol w="441008">
                  <a:extLst>
                    <a:ext uri="{9D8B030D-6E8A-4147-A177-3AD203B41FA5}">
                      <a16:colId xmlns:a16="http://schemas.microsoft.com/office/drawing/2014/main" val="2173118177"/>
                    </a:ext>
                  </a:extLst>
                </a:gridCol>
                <a:gridCol w="868075">
                  <a:extLst>
                    <a:ext uri="{9D8B030D-6E8A-4147-A177-3AD203B41FA5}">
                      <a16:colId xmlns:a16="http://schemas.microsoft.com/office/drawing/2014/main" val="3799535553"/>
                    </a:ext>
                  </a:extLst>
                </a:gridCol>
              </a:tblGrid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u="none" dirty="0" err="1" smtClean="0">
                          <a:effectLst/>
                        </a:rPr>
                        <a:t>Material</a:t>
                      </a:r>
                      <a:r>
                        <a:rPr lang="it-IT" sz="1200" u="none" dirty="0" smtClean="0">
                          <a:effectLst/>
                        </a:rPr>
                        <a:t> </a:t>
                      </a:r>
                      <a:endParaRPr lang="it-IT" sz="1200" b="1" i="0" u="none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Stress</a:t>
                      </a:r>
                      <a:r>
                        <a:rPr lang="it-IT" sz="1200" baseline="0" dirty="0" smtClean="0">
                          <a:effectLst/>
                        </a:rPr>
                        <a:t> </a:t>
                      </a:r>
                      <a:r>
                        <a:rPr lang="it-IT" sz="1200" baseline="0" dirty="0" err="1" smtClean="0">
                          <a:effectLst/>
                        </a:rPr>
                        <a:t>limit</a:t>
                      </a:r>
                      <a:r>
                        <a:rPr lang="it-IT" sz="1200" baseline="0" dirty="0" smtClean="0">
                          <a:effectLst/>
                        </a:rPr>
                        <a:t> (</a:t>
                      </a:r>
                      <a:r>
                        <a:rPr lang="it-IT" sz="1200" baseline="0" dirty="0" err="1" smtClean="0">
                          <a:effectLst/>
                        </a:rPr>
                        <a:t>MPa</a:t>
                      </a:r>
                      <a:r>
                        <a:rPr lang="it-IT" sz="1200" baseline="0" dirty="0" smtClean="0">
                          <a:effectLst/>
                        </a:rPr>
                        <a:t>)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E</a:t>
                      </a:r>
                      <a:r>
                        <a:rPr lang="it-IT" sz="1200" baseline="0" dirty="0" smtClean="0">
                          <a:effectLst/>
                        </a:rPr>
                        <a:t> (</a:t>
                      </a:r>
                      <a:r>
                        <a:rPr lang="it-IT" sz="1200" dirty="0" err="1" smtClean="0">
                          <a:effectLst/>
                        </a:rPr>
                        <a:t>GPa</a:t>
                      </a:r>
                      <a:r>
                        <a:rPr lang="it-IT" sz="1200" dirty="0" smtClean="0">
                          <a:effectLst/>
                        </a:rPr>
                        <a:t>)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="1" i="1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ν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l-GR" sz="1200" baseline="0" dirty="0" smtClean="0">
                          <a:effectLst/>
                        </a:rPr>
                        <a:t>α</a:t>
                      </a:r>
                      <a:r>
                        <a:rPr lang="en-US" sz="1200" baseline="0" dirty="0" smtClean="0">
                          <a:effectLst/>
                        </a:rPr>
                        <a:t> (</a:t>
                      </a:r>
                      <a:r>
                        <a:rPr lang="en-US" sz="1200" dirty="0" smtClean="0">
                          <a:effectLst/>
                        </a:rPr>
                        <a:t>mm/m)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RT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1.9 K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RT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1.9 K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RT → 1.9 K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Austenitic steel </a:t>
                      </a:r>
                      <a:r>
                        <a:rPr lang="en-US" sz="1200" b="1" dirty="0" smtClean="0">
                          <a:effectLst/>
                        </a:rPr>
                        <a:t>(316LN)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350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1050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193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210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0.28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2.8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</a:rPr>
                        <a:t>Al7075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480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690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70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79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0.3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4.2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Coil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      Radial dir.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</a:rPr>
                        <a:t>      Azimuthal</a:t>
                      </a:r>
                      <a:r>
                        <a:rPr lang="it-IT" sz="1200" b="1" baseline="0" dirty="0" smtClean="0">
                          <a:effectLst/>
                        </a:rPr>
                        <a:t> dir.</a:t>
                      </a:r>
                      <a:endParaRPr lang="it-IT" sz="1200" b="1" i="1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150</a:t>
                      </a:r>
                      <a:endParaRPr lang="it-IT" sz="12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200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30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25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33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27.5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0.3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it-IT" sz="1200" dirty="0" smtClean="0"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3.1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3.4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194105416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Ferromagnetic iron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200" dirty="0">
                          <a:effectLst/>
                        </a:rPr>
                        <a:t>230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720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213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224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0.28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2.0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16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</a:rPr>
                        <a:t>Ti6Al4V</a:t>
                      </a:r>
                      <a:endParaRPr lang="it-IT" sz="1200" b="1" i="1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800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1650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115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126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0.3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it-IT" sz="1200" dirty="0" smtClean="0">
                          <a:effectLst/>
                        </a:rPr>
                        <a:t>1.7</a:t>
                      </a:r>
                      <a:endParaRPr lang="it-IT" sz="12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51435" marR="51435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48633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1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5236" y="2530690"/>
            <a:ext cx="3745391" cy="3730186"/>
          </a:xfrm>
          <a:prstGeom prst="rect">
            <a:avLst/>
          </a:prstGeom>
        </p:spPr>
      </p:pic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04472" y="908956"/>
            <a:ext cx="7047276" cy="709865"/>
          </a:xfrm>
        </p:spPr>
        <p:txBody>
          <a:bodyPr/>
          <a:lstStyle/>
          <a:p>
            <a:r>
              <a:rPr lang="it-IT" dirty="0" err="1" smtClean="0"/>
              <a:t>Mechanical</a:t>
            </a:r>
            <a:r>
              <a:rPr lang="it-IT" dirty="0" smtClean="0"/>
              <a:t> design - </a:t>
            </a:r>
            <a:r>
              <a:rPr lang="it-IT" dirty="0"/>
              <a:t>ANSYS model</a:t>
            </a:r>
          </a:p>
        </p:txBody>
      </p:sp>
      <p:cxnSp>
        <p:nvCxnSpPr>
          <p:cNvPr id="20" name="Connettore 2 19"/>
          <p:cNvCxnSpPr>
            <a:endCxn id="23" idx="3"/>
          </p:cNvCxnSpPr>
          <p:nvPr/>
        </p:nvCxnSpPr>
        <p:spPr>
          <a:xfrm flipH="1" flipV="1">
            <a:off x="5758495" y="2522830"/>
            <a:ext cx="700496" cy="198898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endCxn id="28" idx="3"/>
          </p:cNvCxnSpPr>
          <p:nvPr/>
        </p:nvCxnSpPr>
        <p:spPr>
          <a:xfrm flipH="1" flipV="1">
            <a:off x="5581080" y="2902754"/>
            <a:ext cx="907570" cy="259298"/>
          </a:xfrm>
          <a:prstGeom prst="straightConnector1">
            <a:avLst/>
          </a:prstGeom>
          <a:ln>
            <a:solidFill>
              <a:srgbClr val="0070C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3541221" y="2384330"/>
            <a:ext cx="2217274" cy="276999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200" b="1" dirty="0" smtClean="0">
                <a:solidFill>
                  <a:schemeClr val="bg1"/>
                </a:solidFill>
              </a:rPr>
              <a:t>AL </a:t>
            </a:r>
            <a:r>
              <a:rPr lang="it-IT" sz="1200" b="1" dirty="0" err="1" smtClean="0">
                <a:solidFill>
                  <a:schemeClr val="bg1"/>
                </a:solidFill>
              </a:rPr>
              <a:t>alloy</a:t>
            </a:r>
            <a:r>
              <a:rPr lang="it-IT" sz="1200" b="1" dirty="0" smtClean="0">
                <a:solidFill>
                  <a:schemeClr val="bg1"/>
                </a:solidFill>
              </a:rPr>
              <a:t> </a:t>
            </a:r>
            <a:r>
              <a:rPr lang="it-IT" sz="1200" b="1" dirty="0" err="1" smtClean="0">
                <a:solidFill>
                  <a:schemeClr val="bg1"/>
                </a:solidFill>
              </a:rPr>
              <a:t>shell</a:t>
            </a:r>
            <a:r>
              <a:rPr lang="it-IT" sz="1200" b="1" dirty="0" smtClean="0">
                <a:solidFill>
                  <a:schemeClr val="bg1"/>
                </a:solidFill>
              </a:rPr>
              <a:t> (50 mm </a:t>
            </a:r>
            <a:r>
              <a:rPr lang="it-IT" sz="1200" b="1" dirty="0" err="1" smtClean="0">
                <a:solidFill>
                  <a:schemeClr val="bg1"/>
                </a:solidFill>
              </a:rPr>
              <a:t>thick</a:t>
            </a:r>
            <a:r>
              <a:rPr lang="it-IT" sz="1200" b="1" dirty="0" smtClean="0">
                <a:solidFill>
                  <a:schemeClr val="bg1"/>
                </a:solidFill>
              </a:rPr>
              <a:t>)</a:t>
            </a:r>
            <a:endParaRPr lang="it-IT" sz="1200" b="1" dirty="0">
              <a:solidFill>
                <a:schemeClr val="bg1"/>
              </a:solidFill>
            </a:endParaRPr>
          </a:p>
        </p:txBody>
      </p:sp>
      <p:sp>
        <p:nvSpPr>
          <p:cNvPr id="28" name="CasellaDiTesto 27"/>
          <p:cNvSpPr txBox="1"/>
          <p:nvPr/>
        </p:nvSpPr>
        <p:spPr>
          <a:xfrm>
            <a:off x="3727688" y="2764254"/>
            <a:ext cx="1853392" cy="276999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sz="1200" b="1" dirty="0" err="1" smtClean="0">
                <a:solidFill>
                  <a:schemeClr val="bg1"/>
                </a:solidFill>
              </a:rPr>
              <a:t>Iron</a:t>
            </a:r>
            <a:r>
              <a:rPr lang="it-IT" sz="1200" b="1" dirty="0" smtClean="0">
                <a:solidFill>
                  <a:schemeClr val="bg1"/>
                </a:solidFill>
              </a:rPr>
              <a:t> </a:t>
            </a:r>
            <a:r>
              <a:rPr lang="it-IT" sz="1200" b="1" dirty="0" err="1" smtClean="0">
                <a:solidFill>
                  <a:schemeClr val="bg1"/>
                </a:solidFill>
              </a:rPr>
              <a:t>yoke</a:t>
            </a:r>
            <a:r>
              <a:rPr lang="it-IT" sz="1200" b="1" dirty="0" smtClean="0">
                <a:solidFill>
                  <a:schemeClr val="bg1"/>
                </a:solidFill>
              </a:rPr>
              <a:t> (Ø 700 mm) </a:t>
            </a:r>
            <a:endParaRPr lang="it-IT" sz="1200" b="1" dirty="0">
              <a:solidFill>
                <a:schemeClr val="bg1"/>
              </a:solidFill>
            </a:endParaRPr>
          </a:p>
        </p:txBody>
      </p:sp>
      <p:cxnSp>
        <p:nvCxnSpPr>
          <p:cNvPr id="37" name="Connettore 7 36"/>
          <p:cNvCxnSpPr>
            <a:endCxn id="10" idx="3"/>
          </p:cNvCxnSpPr>
          <p:nvPr/>
        </p:nvCxnSpPr>
        <p:spPr>
          <a:xfrm rot="10800000" flipV="1">
            <a:off x="4955212" y="4403043"/>
            <a:ext cx="2150514" cy="411833"/>
          </a:xfrm>
          <a:prstGeom prst="curved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Segnaposto contenuto 2"/>
          <p:cNvSpPr txBox="1">
            <a:spLocks/>
          </p:cNvSpPr>
          <p:nvPr/>
        </p:nvSpPr>
        <p:spPr>
          <a:xfrm>
            <a:off x="584702" y="2375890"/>
            <a:ext cx="2801572" cy="6653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b="1" dirty="0" err="1" smtClean="0"/>
              <a:t>Cold</a:t>
            </a:r>
            <a:r>
              <a:rPr lang="it-IT" sz="1200" b="1" dirty="0" smtClean="0"/>
              <a:t> mass: </a:t>
            </a:r>
            <a:r>
              <a:rPr lang="it-IT" sz="1200" dirty="0"/>
              <a:t>Ø </a:t>
            </a:r>
            <a:r>
              <a:rPr lang="it-IT" sz="1200" dirty="0" smtClean="0"/>
              <a:t>800 mm</a:t>
            </a:r>
          </a:p>
          <a:p>
            <a:r>
              <a:rPr lang="it-IT" sz="1200" b="1" dirty="0" smtClean="0"/>
              <a:t>Steel </a:t>
            </a:r>
            <a:r>
              <a:rPr lang="it-IT" sz="1200" b="1" dirty="0" err="1" smtClean="0"/>
              <a:t>pads</a:t>
            </a:r>
            <a:r>
              <a:rPr lang="it-IT" sz="1200" b="1" dirty="0" smtClean="0"/>
              <a:t>: </a:t>
            </a:r>
            <a:r>
              <a:rPr lang="it-IT" sz="1200" dirty="0" smtClean="0"/>
              <a:t>180 mm x 180 mm</a:t>
            </a:r>
            <a:endParaRPr lang="it-IT" sz="1200" b="1" dirty="0" smtClean="0"/>
          </a:p>
        </p:txBody>
      </p:sp>
      <p:sp>
        <p:nvSpPr>
          <p:cNvPr id="65" name="CasellaDiTesto 64"/>
          <p:cNvSpPr txBox="1"/>
          <p:nvPr/>
        </p:nvSpPr>
        <p:spPr>
          <a:xfrm>
            <a:off x="6616564" y="5285054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Ø </a:t>
            </a:r>
            <a:r>
              <a:rPr lang="it-IT" sz="1200" dirty="0" smtClean="0">
                <a:solidFill>
                  <a:schemeClr val="bg1"/>
                </a:solidFill>
              </a:rPr>
              <a:t>70 </a:t>
            </a:r>
            <a:r>
              <a:rPr lang="it-IT" sz="1200" dirty="0">
                <a:solidFill>
                  <a:schemeClr val="bg1"/>
                </a:solidFill>
              </a:rPr>
              <a:t>mm</a:t>
            </a:r>
          </a:p>
        </p:txBody>
      </p:sp>
      <p:sp>
        <p:nvSpPr>
          <p:cNvPr id="66" name="CasellaDiTesto 65"/>
          <p:cNvSpPr txBox="1"/>
          <p:nvPr/>
        </p:nvSpPr>
        <p:spPr>
          <a:xfrm>
            <a:off x="7603568" y="4700756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>
                <a:solidFill>
                  <a:schemeClr val="bg1"/>
                </a:solidFill>
              </a:rPr>
              <a:t>Ø </a:t>
            </a:r>
            <a:r>
              <a:rPr lang="it-IT" sz="1200" dirty="0" smtClean="0">
                <a:solidFill>
                  <a:schemeClr val="bg1"/>
                </a:solidFill>
              </a:rPr>
              <a:t>20 </a:t>
            </a:r>
            <a:r>
              <a:rPr lang="it-IT" sz="1200" dirty="0">
                <a:solidFill>
                  <a:schemeClr val="bg1"/>
                </a:solidFill>
              </a:rPr>
              <a:t>mm</a:t>
            </a:r>
          </a:p>
        </p:txBody>
      </p:sp>
      <p:grpSp>
        <p:nvGrpSpPr>
          <p:cNvPr id="80" name="Gruppo 79"/>
          <p:cNvGrpSpPr/>
          <p:nvPr/>
        </p:nvGrpSpPr>
        <p:grpSpPr>
          <a:xfrm>
            <a:off x="804472" y="3274020"/>
            <a:ext cx="4150740" cy="3110123"/>
            <a:chOff x="590843" y="3586064"/>
            <a:chExt cx="4150740" cy="3110123"/>
          </a:xfrm>
        </p:grpSpPr>
        <p:grpSp>
          <p:nvGrpSpPr>
            <p:cNvPr id="67" name="Gruppo 66"/>
            <p:cNvGrpSpPr/>
            <p:nvPr/>
          </p:nvGrpSpPr>
          <p:grpSpPr>
            <a:xfrm>
              <a:off x="590843" y="4000826"/>
              <a:ext cx="4150740" cy="2252189"/>
              <a:chOff x="590843" y="3733385"/>
              <a:chExt cx="4150740" cy="2252189"/>
            </a:xfrm>
          </p:grpSpPr>
          <p:pic>
            <p:nvPicPr>
              <p:cNvPr id="10" name="Picture 1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498284" y="3733385"/>
                <a:ext cx="2243299" cy="2252189"/>
              </a:xfrm>
              <a:prstGeom prst="rect">
                <a:avLst/>
              </a:prstGeom>
            </p:spPr>
          </p:pic>
          <p:sp>
            <p:nvSpPr>
              <p:cNvPr id="40" name="CasellaDiTesto 39"/>
              <p:cNvSpPr txBox="1"/>
              <p:nvPr/>
            </p:nvSpPr>
            <p:spPr>
              <a:xfrm>
                <a:off x="590843" y="3934736"/>
                <a:ext cx="1547218" cy="276999"/>
              </a:xfrm>
              <a:prstGeom prst="rect">
                <a:avLst/>
              </a:prstGeom>
              <a:solidFill>
                <a:schemeClr val="accent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err="1" smtClean="0"/>
                  <a:t>Stainless</a:t>
                </a:r>
                <a:r>
                  <a:rPr lang="it-IT" sz="1200" b="1" dirty="0" smtClean="0"/>
                  <a:t> </a:t>
                </a:r>
                <a:r>
                  <a:rPr lang="it-IT" sz="1200" b="1" dirty="0" err="1" smtClean="0"/>
                  <a:t>steel</a:t>
                </a:r>
                <a:r>
                  <a:rPr lang="it-IT" sz="1200" b="1" dirty="0" smtClean="0"/>
                  <a:t> </a:t>
                </a:r>
                <a:r>
                  <a:rPr lang="it-IT" sz="1200" b="1" dirty="0" err="1" smtClean="0"/>
                  <a:t>pad</a:t>
                </a:r>
                <a:endParaRPr lang="it-IT" sz="1200" b="1" dirty="0"/>
              </a:p>
            </p:txBody>
          </p:sp>
          <p:cxnSp>
            <p:nvCxnSpPr>
              <p:cNvPr id="42" name="Connettore 2 41"/>
              <p:cNvCxnSpPr>
                <a:endCxn id="40" idx="3"/>
              </p:cNvCxnSpPr>
              <p:nvPr/>
            </p:nvCxnSpPr>
            <p:spPr>
              <a:xfrm flipH="1" flipV="1">
                <a:off x="2138061" y="4073236"/>
                <a:ext cx="655015" cy="8313"/>
              </a:xfrm>
              <a:prstGeom prst="straightConnector1">
                <a:avLst/>
              </a:prstGeom>
              <a:ln>
                <a:solidFill>
                  <a:schemeClr val="accent1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46" name="CasellaDiTesto 45"/>
              <p:cNvSpPr txBox="1"/>
              <p:nvPr/>
            </p:nvSpPr>
            <p:spPr>
              <a:xfrm>
                <a:off x="804472" y="4436826"/>
                <a:ext cx="1176925" cy="276999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err="1" smtClean="0"/>
                  <a:t>Titanium</a:t>
                </a:r>
                <a:r>
                  <a:rPr lang="it-IT" sz="1200" b="1" dirty="0" smtClean="0"/>
                  <a:t> pole</a:t>
                </a:r>
                <a:endParaRPr lang="it-IT" sz="1200" b="1" dirty="0"/>
              </a:p>
            </p:txBody>
          </p:sp>
          <p:cxnSp>
            <p:nvCxnSpPr>
              <p:cNvPr id="47" name="Connettore 2 46"/>
              <p:cNvCxnSpPr>
                <a:endCxn id="46" idx="3"/>
              </p:cNvCxnSpPr>
              <p:nvPr/>
            </p:nvCxnSpPr>
            <p:spPr>
              <a:xfrm flipH="1" flipV="1">
                <a:off x="1981397" y="4575326"/>
                <a:ext cx="745178" cy="16333"/>
              </a:xfrm>
              <a:prstGeom prst="straightConnector1">
                <a:avLst/>
              </a:prstGeom>
              <a:ln>
                <a:solidFill>
                  <a:schemeClr val="bg2">
                    <a:lumMod val="50000"/>
                  </a:schemeClr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2" name="CasellaDiTesto 51"/>
              <p:cNvSpPr txBox="1"/>
              <p:nvPr/>
            </p:nvSpPr>
            <p:spPr>
              <a:xfrm>
                <a:off x="748243" y="5069102"/>
                <a:ext cx="1316386" cy="276999"/>
              </a:xfrm>
              <a:prstGeom prst="rect">
                <a:avLst/>
              </a:prstGeom>
              <a:solidFill>
                <a:srgbClr val="FFC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err="1" smtClean="0"/>
                  <a:t>Copper</a:t>
                </a:r>
                <a:r>
                  <a:rPr lang="it-IT" sz="1200" b="1" dirty="0" smtClean="0"/>
                  <a:t> </a:t>
                </a:r>
                <a:r>
                  <a:rPr lang="it-IT" sz="1200" b="1" dirty="0" err="1" smtClean="0"/>
                  <a:t>wedge</a:t>
                </a:r>
                <a:endParaRPr lang="it-IT" sz="1200" b="1" dirty="0"/>
              </a:p>
            </p:txBody>
          </p:sp>
          <p:cxnSp>
            <p:nvCxnSpPr>
              <p:cNvPr id="53" name="Connettore 2 52"/>
              <p:cNvCxnSpPr>
                <a:endCxn id="52" idx="3"/>
              </p:cNvCxnSpPr>
              <p:nvPr/>
            </p:nvCxnSpPr>
            <p:spPr>
              <a:xfrm flipH="1" flipV="1">
                <a:off x="2064629" y="5207602"/>
                <a:ext cx="1027706" cy="5447"/>
              </a:xfrm>
              <a:prstGeom prst="straightConnector1">
                <a:avLst/>
              </a:prstGeom>
              <a:ln>
                <a:solidFill>
                  <a:schemeClr val="accent3">
                    <a:lumMod val="75000"/>
                  </a:schemeClr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9" name="CasellaDiTesto 58"/>
              <p:cNvSpPr txBox="1"/>
              <p:nvPr/>
            </p:nvSpPr>
            <p:spPr>
              <a:xfrm>
                <a:off x="902254" y="5650774"/>
                <a:ext cx="981359" cy="276999"/>
              </a:xfrm>
              <a:prstGeom prst="rect">
                <a:avLst/>
              </a:prstGeom>
              <a:solidFill>
                <a:srgbClr val="FF00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it-IT" sz="1200" b="1" dirty="0" err="1" smtClean="0">
                    <a:solidFill>
                      <a:schemeClr val="bg1"/>
                    </a:solidFill>
                  </a:rPr>
                  <a:t>Conductor</a:t>
                </a:r>
                <a:endParaRPr lang="it-IT" sz="12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60" name="Connettore 2 59"/>
              <p:cNvCxnSpPr>
                <a:endCxn id="59" idx="3"/>
              </p:cNvCxnSpPr>
              <p:nvPr/>
            </p:nvCxnSpPr>
            <p:spPr>
              <a:xfrm flipH="1">
                <a:off x="1883613" y="5789273"/>
                <a:ext cx="1374976" cy="1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Connettore 2 67"/>
            <p:cNvCxnSpPr>
              <a:endCxn id="72" idx="2"/>
            </p:cNvCxnSpPr>
            <p:nvPr/>
          </p:nvCxnSpPr>
          <p:spPr>
            <a:xfrm flipH="1" flipV="1">
              <a:off x="3012602" y="3863063"/>
              <a:ext cx="245988" cy="232768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2" name="CasellaDiTesto 71"/>
            <p:cNvSpPr txBox="1"/>
            <p:nvPr/>
          </p:nvSpPr>
          <p:spPr>
            <a:xfrm>
              <a:off x="1545694" y="3586064"/>
              <a:ext cx="2933816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it-IT" sz="1200" b="1" dirty="0" err="1" smtClean="0">
                  <a:solidFill>
                    <a:schemeClr val="bg1"/>
                  </a:solidFill>
                </a:rPr>
                <a:t>Horizontal</a:t>
              </a:r>
              <a:r>
                <a:rPr lang="it-IT" sz="1200" b="1" dirty="0" smtClean="0">
                  <a:solidFill>
                    <a:schemeClr val="bg1"/>
                  </a:solidFill>
                </a:rPr>
                <a:t> </a:t>
              </a:r>
              <a:r>
                <a:rPr lang="it-IT" sz="1200" b="1" dirty="0" err="1" smtClean="0">
                  <a:solidFill>
                    <a:schemeClr val="bg1"/>
                  </a:solidFill>
                </a:rPr>
                <a:t>key</a:t>
              </a:r>
              <a:r>
                <a:rPr lang="it-IT" sz="1200" b="1" dirty="0" smtClean="0">
                  <a:solidFill>
                    <a:schemeClr val="bg1"/>
                  </a:solidFill>
                </a:rPr>
                <a:t> (</a:t>
              </a:r>
              <a:r>
                <a:rPr lang="it-IT" sz="1200" b="1" dirty="0" err="1" smtClean="0">
                  <a:solidFill>
                    <a:schemeClr val="bg1"/>
                  </a:solidFill>
                </a:rPr>
                <a:t>interference</a:t>
              </a:r>
              <a:r>
                <a:rPr lang="it-IT" sz="1200" b="1" dirty="0" smtClean="0">
                  <a:solidFill>
                    <a:schemeClr val="bg1"/>
                  </a:solidFill>
                </a:rPr>
                <a:t>: 0.1 mm)</a:t>
              </a:r>
              <a:endParaRPr lang="it-IT" sz="1200" b="1" dirty="0">
                <a:solidFill>
                  <a:schemeClr val="bg1"/>
                </a:solidFill>
              </a:endParaRPr>
            </a:p>
          </p:txBody>
        </p:sp>
        <p:cxnSp>
          <p:nvCxnSpPr>
            <p:cNvPr id="74" name="Connettore 2 73"/>
            <p:cNvCxnSpPr/>
            <p:nvPr/>
          </p:nvCxnSpPr>
          <p:spPr>
            <a:xfrm flipH="1">
              <a:off x="4418596" y="5995856"/>
              <a:ext cx="178503" cy="423332"/>
            </a:xfrm>
            <a:prstGeom prst="straightConnector1">
              <a:avLst/>
            </a:prstGeom>
            <a:ln>
              <a:solidFill>
                <a:schemeClr val="accent3"/>
              </a:solidFill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77" name="CasellaDiTesto 76"/>
            <p:cNvSpPr txBox="1"/>
            <p:nvPr/>
          </p:nvSpPr>
          <p:spPr>
            <a:xfrm>
              <a:off x="2236588" y="6419188"/>
              <a:ext cx="2182008" cy="276999"/>
            </a:xfrm>
            <a:prstGeom prst="rect">
              <a:avLst/>
            </a:prstGeom>
            <a:solidFill>
              <a:schemeClr val="accent3"/>
            </a:solidFill>
          </p:spPr>
          <p:txBody>
            <a:bodyPr wrap="none" rtlCol="0">
              <a:spAutoFit/>
            </a:bodyPr>
            <a:lstStyle/>
            <a:p>
              <a:r>
                <a:rPr lang="it-IT" sz="1200" b="1" dirty="0" smtClean="0">
                  <a:solidFill>
                    <a:schemeClr val="bg1"/>
                  </a:solidFill>
                </a:rPr>
                <a:t>Vertical </a:t>
              </a:r>
              <a:r>
                <a:rPr lang="it-IT" sz="1200" b="1" dirty="0" err="1" smtClean="0">
                  <a:solidFill>
                    <a:schemeClr val="bg1"/>
                  </a:solidFill>
                </a:rPr>
                <a:t>key</a:t>
              </a:r>
              <a:r>
                <a:rPr lang="it-IT" sz="1200" b="1" dirty="0" smtClean="0">
                  <a:solidFill>
                    <a:schemeClr val="bg1"/>
                  </a:solidFill>
                </a:rPr>
                <a:t> (</a:t>
              </a:r>
              <a:r>
                <a:rPr lang="it-IT" sz="1200" b="1" dirty="0" err="1" smtClean="0">
                  <a:solidFill>
                    <a:schemeClr val="bg1"/>
                  </a:solidFill>
                </a:rPr>
                <a:t>interference</a:t>
              </a:r>
              <a:r>
                <a:rPr lang="it-IT" sz="1200" b="1" dirty="0" smtClean="0">
                  <a:solidFill>
                    <a:schemeClr val="bg1"/>
                  </a:solidFill>
                </a:rPr>
                <a:t>)</a:t>
              </a:r>
              <a:endParaRPr lang="it-IT" sz="12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75487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866441" y="2385753"/>
            <a:ext cx="7663796" cy="15876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b="1" dirty="0" err="1" smtClean="0"/>
              <a:t>Simulation</a:t>
            </a:r>
            <a:r>
              <a:rPr lang="it-IT" b="1" dirty="0" smtClean="0"/>
              <a:t> </a:t>
            </a:r>
            <a:r>
              <a:rPr lang="it-IT" b="1" dirty="0" err="1" smtClean="0"/>
              <a:t>steps</a:t>
            </a:r>
            <a:endParaRPr lang="it-IT" b="1" dirty="0" smtClean="0"/>
          </a:p>
          <a:p>
            <a:pPr>
              <a:buFont typeface="+mj-lt"/>
              <a:buAutoNum type="arabicPeriod"/>
            </a:pPr>
            <a:r>
              <a:rPr lang="it-IT" sz="1600" dirty="0" smtClean="0"/>
              <a:t>Assembly </a:t>
            </a:r>
            <a:r>
              <a:rPr lang="it-IT" sz="1600" dirty="0" smtClean="0">
                <a:sym typeface="Wingdings" panose="05000000000000000000" pitchFamily="2" charset="2"/>
              </a:rPr>
              <a:t> </a:t>
            </a:r>
            <a:r>
              <a:rPr lang="it-IT" sz="1600" dirty="0" err="1" smtClean="0"/>
              <a:t>keys</a:t>
            </a:r>
            <a:r>
              <a:rPr lang="it-IT" sz="1600" dirty="0" smtClean="0"/>
              <a:t> </a:t>
            </a:r>
            <a:r>
              <a:rPr lang="it-IT" sz="1600" dirty="0" err="1" smtClean="0"/>
              <a:t>insertion</a:t>
            </a:r>
            <a:endParaRPr lang="it-IT" sz="1600" dirty="0" smtClean="0"/>
          </a:p>
          <a:p>
            <a:pPr>
              <a:buFont typeface="+mj-lt"/>
              <a:buAutoNum type="arabicPeriod"/>
            </a:pPr>
            <a:r>
              <a:rPr lang="it-IT" sz="1600" dirty="0" smtClean="0"/>
              <a:t>Cool down </a:t>
            </a:r>
            <a:r>
              <a:rPr lang="it-IT" sz="1600" dirty="0" smtClean="0">
                <a:sym typeface="Wingdings" panose="05000000000000000000" pitchFamily="2" charset="2"/>
              </a:rPr>
              <a:t> </a:t>
            </a:r>
            <a:r>
              <a:rPr lang="it-IT" sz="1600" dirty="0" err="1" smtClean="0">
                <a:sym typeface="Wingdings" panose="05000000000000000000" pitchFamily="2" charset="2"/>
              </a:rPr>
              <a:t>thermal</a:t>
            </a:r>
            <a:r>
              <a:rPr lang="it-IT" sz="1600" dirty="0" smtClean="0">
                <a:sym typeface="Wingdings" panose="05000000000000000000" pitchFamily="2" charset="2"/>
              </a:rPr>
              <a:t> </a:t>
            </a:r>
            <a:r>
              <a:rPr lang="it-IT" sz="1600" dirty="0" err="1" smtClean="0">
                <a:sym typeface="Wingdings" panose="05000000000000000000" pitchFamily="2" charset="2"/>
              </a:rPr>
              <a:t>contractions</a:t>
            </a:r>
            <a:endParaRPr lang="it-IT" sz="1600" dirty="0" smtClean="0">
              <a:sym typeface="Wingdings" panose="05000000000000000000" pitchFamily="2" charset="2"/>
            </a:endParaRPr>
          </a:p>
          <a:p>
            <a:pPr>
              <a:buFont typeface="+mj-lt"/>
              <a:buAutoNum type="arabicPeriod"/>
            </a:pPr>
            <a:r>
              <a:rPr lang="it-IT" sz="1600" dirty="0" err="1" smtClean="0">
                <a:sym typeface="Wingdings" panose="05000000000000000000" pitchFamily="2" charset="2"/>
              </a:rPr>
              <a:t>Energization</a:t>
            </a:r>
            <a:r>
              <a:rPr lang="it-IT" sz="1600" dirty="0" smtClean="0">
                <a:sym typeface="Wingdings" panose="05000000000000000000" pitchFamily="2" charset="2"/>
              </a:rPr>
              <a:t>  </a:t>
            </a:r>
            <a:r>
              <a:rPr lang="it-IT" sz="1600" dirty="0" err="1" smtClean="0">
                <a:sym typeface="Wingdings" panose="05000000000000000000" pitchFamily="2" charset="2"/>
              </a:rPr>
              <a:t>Lorentz</a:t>
            </a:r>
            <a:r>
              <a:rPr lang="it-IT" sz="1600" dirty="0" smtClean="0">
                <a:sym typeface="Wingdings" panose="05000000000000000000" pitchFamily="2" charset="2"/>
              </a:rPr>
              <a:t> </a:t>
            </a:r>
            <a:r>
              <a:rPr lang="it-IT" sz="1600" dirty="0" err="1" smtClean="0">
                <a:sym typeface="Wingdings" panose="05000000000000000000" pitchFamily="2" charset="2"/>
              </a:rPr>
              <a:t>forces</a:t>
            </a:r>
            <a:r>
              <a:rPr lang="it-IT" sz="1600" dirty="0" smtClean="0">
                <a:sym typeface="Wingdings" panose="05000000000000000000" pitchFamily="2" charset="2"/>
              </a:rPr>
              <a:t> in the </a:t>
            </a:r>
            <a:r>
              <a:rPr lang="it-IT" sz="1600" dirty="0" err="1" smtClean="0">
                <a:sym typeface="Wingdings" panose="05000000000000000000" pitchFamily="2" charset="2"/>
              </a:rPr>
              <a:t>conductor</a:t>
            </a:r>
            <a:r>
              <a:rPr lang="it-IT" sz="1600" dirty="0" smtClean="0">
                <a:sym typeface="Wingdings" panose="05000000000000000000" pitchFamily="2" charset="2"/>
              </a:rPr>
              <a:t> </a:t>
            </a:r>
            <a:r>
              <a:rPr lang="it-IT" sz="1600" dirty="0" err="1" smtClean="0">
                <a:sym typeface="Wingdings" panose="05000000000000000000" pitchFamily="2" charset="2"/>
              </a:rPr>
              <a:t>element</a:t>
            </a:r>
            <a:endParaRPr lang="it-IT" sz="1600" dirty="0" smtClean="0">
              <a:sym typeface="Wingdings" panose="05000000000000000000" pitchFamily="2" charset="2"/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716811" y="943724"/>
            <a:ext cx="7063902" cy="709865"/>
          </a:xfrm>
        </p:spPr>
        <p:txBody>
          <a:bodyPr/>
          <a:lstStyle/>
          <a:p>
            <a:r>
              <a:rPr lang="it-IT" dirty="0" err="1" smtClean="0"/>
              <a:t>Mechanical</a:t>
            </a:r>
            <a:r>
              <a:rPr lang="it-IT" dirty="0" smtClean="0"/>
              <a:t> design - </a:t>
            </a:r>
            <a:r>
              <a:rPr lang="it-IT" dirty="0"/>
              <a:t>ANSYS model</a:t>
            </a:r>
          </a:p>
        </p:txBody>
      </p:sp>
      <p:graphicFrame>
        <p:nvGraphicFramePr>
          <p:cNvPr id="11" name="Tabel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823438"/>
              </p:ext>
            </p:extLst>
          </p:nvPr>
        </p:nvGraphicFramePr>
        <p:xfrm>
          <a:off x="1668451" y="4384585"/>
          <a:ext cx="6059776" cy="156972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830830">
                  <a:extLst>
                    <a:ext uri="{9D8B030D-6E8A-4147-A177-3AD203B41FA5}">
                      <a16:colId xmlns:a16="http://schemas.microsoft.com/office/drawing/2014/main" val="944427359"/>
                    </a:ext>
                  </a:extLst>
                </a:gridCol>
                <a:gridCol w="913130">
                  <a:extLst>
                    <a:ext uri="{9D8B030D-6E8A-4147-A177-3AD203B41FA5}">
                      <a16:colId xmlns:a16="http://schemas.microsoft.com/office/drawing/2014/main" val="250866541"/>
                    </a:ext>
                  </a:extLst>
                </a:gridCol>
                <a:gridCol w="782955">
                  <a:extLst>
                    <a:ext uri="{9D8B030D-6E8A-4147-A177-3AD203B41FA5}">
                      <a16:colId xmlns:a16="http://schemas.microsoft.com/office/drawing/2014/main" val="1783854352"/>
                    </a:ext>
                  </a:extLst>
                </a:gridCol>
                <a:gridCol w="1532861">
                  <a:extLst>
                    <a:ext uri="{9D8B030D-6E8A-4147-A177-3AD203B41FA5}">
                      <a16:colId xmlns:a16="http://schemas.microsoft.com/office/drawing/2014/main" val="331828106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dirty="0" err="1" smtClean="0"/>
                        <a:t>Load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cases</a:t>
                      </a:r>
                      <a:endParaRPr lang="it-IT" sz="12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Bore </a:t>
                      </a:r>
                      <a:r>
                        <a:rPr lang="it-IT" sz="1200" dirty="0" err="1" smtClean="0"/>
                        <a:t>field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Margin</a:t>
                      </a:r>
                      <a:r>
                        <a:rPr lang="it-IT" sz="1200" dirty="0" smtClean="0"/>
                        <a:t> 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Required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v</a:t>
                      </a:r>
                      <a:r>
                        <a:rPr lang="it-IT" sz="1200" dirty="0" err="1" smtClean="0"/>
                        <a:t>ertical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key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interference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00210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err="1" smtClean="0"/>
                        <a:t>Nominal</a:t>
                      </a:r>
                      <a:r>
                        <a:rPr lang="it-IT" sz="1200" b="1" dirty="0" smtClean="0"/>
                        <a:t> </a:t>
                      </a:r>
                      <a:r>
                        <a:rPr lang="it-IT" sz="1200" b="1" dirty="0" err="1" smtClean="0"/>
                        <a:t>field</a:t>
                      </a:r>
                      <a:endParaRPr lang="it-IT" sz="1200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14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14%</a:t>
                      </a:r>
                      <a:endParaRPr lang="it-IT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0.5 mm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99440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/>
                        <a:t>Cable in </a:t>
                      </a:r>
                      <a:r>
                        <a:rPr lang="it-IT" sz="1200" b="1" dirty="0" err="1" smtClean="0"/>
                        <a:t>procurement</a:t>
                      </a:r>
                      <a:r>
                        <a:rPr lang="it-IT" sz="1200" b="1" baseline="0" dirty="0" smtClean="0"/>
                        <a:t> </a:t>
                      </a:r>
                      <a:r>
                        <a:rPr lang="it-IT" sz="1200" b="1" dirty="0" smtClean="0"/>
                        <a:t>short sample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15.5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0.6 mm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957971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err="1" smtClean="0"/>
                        <a:t>EuroCirCol</a:t>
                      </a:r>
                      <a:r>
                        <a:rPr lang="it-IT" sz="1200" b="1" dirty="0" smtClean="0"/>
                        <a:t> </a:t>
                      </a:r>
                      <a:r>
                        <a:rPr lang="it-IT" sz="1200" b="1" dirty="0" err="1" smtClean="0"/>
                        <a:t>cable</a:t>
                      </a:r>
                      <a:r>
                        <a:rPr lang="it-IT" sz="1200" b="1" dirty="0" smtClean="0"/>
                        <a:t> short sample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16 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600" dirty="0" smtClean="0"/>
                        <a:t>0%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600" dirty="0" smtClean="0"/>
                        <a:t>0.7 mm</a:t>
                      </a:r>
                      <a:endParaRPr lang="it-IT" sz="16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27392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043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15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929587" y="674343"/>
            <a:ext cx="5759550" cy="1030800"/>
          </a:xfrm>
        </p:spPr>
        <p:txBody>
          <a:bodyPr/>
          <a:lstStyle/>
          <a:p>
            <a:r>
              <a:rPr lang="it-IT" dirty="0" err="1" smtClean="0"/>
              <a:t>Mechanical</a:t>
            </a:r>
            <a:r>
              <a:rPr lang="it-IT" dirty="0" smtClean="0"/>
              <a:t> design – </a:t>
            </a:r>
            <a:r>
              <a:rPr lang="it-IT" dirty="0" err="1" smtClean="0"/>
              <a:t>contact</a:t>
            </a:r>
            <a:r>
              <a:rPr lang="it-IT" dirty="0" smtClean="0"/>
              <a:t> pressure</a:t>
            </a:r>
            <a:endParaRPr lang="it-IT" dirty="0"/>
          </a:p>
        </p:txBody>
      </p:sp>
      <p:grpSp>
        <p:nvGrpSpPr>
          <p:cNvPr id="8" name="Group 64"/>
          <p:cNvGrpSpPr/>
          <p:nvPr/>
        </p:nvGrpSpPr>
        <p:grpSpPr>
          <a:xfrm>
            <a:off x="1952055" y="2171110"/>
            <a:ext cx="4737082" cy="287258"/>
            <a:chOff x="1852728" y="724702"/>
            <a:chExt cx="4737082" cy="287258"/>
          </a:xfrm>
        </p:grpSpPr>
        <p:sp>
          <p:nvSpPr>
            <p:cNvPr id="9" name="TextBox 4"/>
            <p:cNvSpPr txBox="1"/>
            <p:nvPr/>
          </p:nvSpPr>
          <p:spPr>
            <a:xfrm>
              <a:off x="1852728" y="724702"/>
              <a:ext cx="956993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1" u="sng" strike="noStrike" cap="none" spc="0" normalizeH="0" baseline="0" dirty="0" smtClean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latin typeface="+mn-lt"/>
                  <a:ea typeface="Cantarell Regular"/>
                  <a:cs typeface="Cantarell Regular"/>
                  <a:sym typeface="Cantarell Regular"/>
                </a:rPr>
                <a:t>ASSEMBLY</a:t>
              </a:r>
              <a:endParaRPr kumimoji="0" lang="en-US" sz="1200" b="1" i="1" u="sng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latin typeface="+mn-lt"/>
                <a:ea typeface="Cantarell Regular"/>
                <a:cs typeface="Cantarell Regular"/>
                <a:sym typeface="Cantarell Regular"/>
              </a:endParaRPr>
            </a:p>
          </p:txBody>
        </p:sp>
        <p:sp>
          <p:nvSpPr>
            <p:cNvPr id="10" name="TextBox 29"/>
            <p:cNvSpPr txBox="1"/>
            <p:nvPr/>
          </p:nvSpPr>
          <p:spPr>
            <a:xfrm>
              <a:off x="3602824" y="724702"/>
              <a:ext cx="1078820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b="1" i="1" u="sng" dirty="0" smtClean="0">
                  <a:solidFill>
                    <a:srgbClr val="011993"/>
                  </a:solidFill>
                  <a:latin typeface="+mn-lt"/>
                </a:rPr>
                <a:t>COOL DOWN</a:t>
              </a:r>
              <a:endParaRPr kumimoji="0" lang="en-US" sz="1200" b="1" i="1" u="sng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latin typeface="+mn-lt"/>
                <a:sym typeface="Cantarell Regular"/>
              </a:endParaRPr>
            </a:p>
          </p:txBody>
        </p:sp>
        <p:sp>
          <p:nvSpPr>
            <p:cNvPr id="11" name="TextBox 30"/>
            <p:cNvSpPr txBox="1"/>
            <p:nvPr/>
          </p:nvSpPr>
          <p:spPr>
            <a:xfrm>
              <a:off x="5323438" y="724702"/>
              <a:ext cx="1266372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b="1" i="1" u="sng" dirty="0" smtClean="0">
                  <a:solidFill>
                    <a:srgbClr val="011993"/>
                  </a:solidFill>
                  <a:latin typeface="+mn-lt"/>
                </a:rPr>
                <a:t>ENERGIZATION</a:t>
              </a:r>
              <a:endParaRPr kumimoji="0" lang="en-US" sz="1200" b="1" i="1" u="sng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latin typeface="+mn-lt"/>
                <a:sym typeface="Cantarell Regular"/>
              </a:endParaRPr>
            </a:p>
          </p:txBody>
        </p:sp>
      </p:grpSp>
      <p:grpSp>
        <p:nvGrpSpPr>
          <p:cNvPr id="12" name="Group 85"/>
          <p:cNvGrpSpPr/>
          <p:nvPr/>
        </p:nvGrpSpPr>
        <p:grpSpPr>
          <a:xfrm>
            <a:off x="170523" y="2484956"/>
            <a:ext cx="8385910" cy="1382852"/>
            <a:chOff x="266595" y="983039"/>
            <a:chExt cx="8385910" cy="1382852"/>
          </a:xfrm>
        </p:grpSpPr>
        <p:grpSp>
          <p:nvGrpSpPr>
            <p:cNvPr id="14" name="Group 39"/>
            <p:cNvGrpSpPr/>
            <p:nvPr/>
          </p:nvGrpSpPr>
          <p:grpSpPr>
            <a:xfrm>
              <a:off x="7284505" y="1069039"/>
              <a:ext cx="1368000" cy="1188000"/>
              <a:chOff x="7055001" y="1145201"/>
              <a:chExt cx="1368000" cy="1188000"/>
            </a:xfrm>
          </p:grpSpPr>
          <p:pic>
            <p:nvPicPr>
              <p:cNvPr id="21" name="Picture 3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harpenSoften amount="50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433070" y="1325201"/>
                <a:ext cx="611862" cy="1008000"/>
              </a:xfrm>
              <a:prstGeom prst="rect">
                <a:avLst/>
              </a:prstGeom>
            </p:spPr>
          </p:pic>
          <p:sp>
            <p:nvSpPr>
              <p:cNvPr id="22" name="TextBox 38"/>
              <p:cNvSpPr txBox="1"/>
              <p:nvPr/>
            </p:nvSpPr>
            <p:spPr>
              <a:xfrm>
                <a:off x="7055001" y="1145201"/>
                <a:ext cx="1368000" cy="180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000" i="1" dirty="0" smtClean="0">
                    <a:latin typeface="+mn-lt"/>
                  </a:rPr>
                  <a:t>Contact pressure [MPa]</a:t>
                </a:r>
                <a:endParaRPr kumimoji="0" lang="en-US" sz="1000" i="1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sym typeface="Cantarell Regular"/>
                </a:endParaRPr>
              </a:p>
            </p:txBody>
          </p:sp>
        </p:grpSp>
        <p:grpSp>
          <p:nvGrpSpPr>
            <p:cNvPr id="15" name="Group 42"/>
            <p:cNvGrpSpPr/>
            <p:nvPr/>
          </p:nvGrpSpPr>
          <p:grpSpPr>
            <a:xfrm>
              <a:off x="1730465" y="983039"/>
              <a:ext cx="5245398" cy="1382852"/>
              <a:chOff x="1521225" y="1275139"/>
              <a:chExt cx="5245398" cy="1382852"/>
            </a:xfrm>
          </p:grpSpPr>
          <p:grpSp>
            <p:nvGrpSpPr>
              <p:cNvPr id="16" name="Group 41"/>
              <p:cNvGrpSpPr/>
              <p:nvPr/>
            </p:nvGrpSpPr>
            <p:grpSpPr>
              <a:xfrm>
                <a:off x="1521225" y="1275139"/>
                <a:ext cx="5245398" cy="1200150"/>
                <a:chOff x="1521225" y="1275139"/>
                <a:chExt cx="5245398" cy="1200150"/>
              </a:xfrm>
            </p:grpSpPr>
            <p:pic>
              <p:nvPicPr>
                <p:cNvPr id="18" name="Picture 7"/>
                <p:cNvPicPr>
                  <a:picLocks noChangeAspect="1"/>
                </p:cNvPicPr>
                <p:nvPr/>
              </p:nvPicPr>
              <p:blipFill>
                <a:blip r:embed="rId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21225" y="1277023"/>
                  <a:ext cx="1620000" cy="1196383"/>
                </a:xfrm>
                <a:prstGeom prst="rect">
                  <a:avLst/>
                </a:prstGeom>
              </p:spPr>
            </p:pic>
            <p:pic>
              <p:nvPicPr>
                <p:cNvPr id="19" name="Picture 8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32235" y="1275451"/>
                  <a:ext cx="1620000" cy="1199526"/>
                </a:xfrm>
                <a:prstGeom prst="rect">
                  <a:avLst/>
                </a:prstGeom>
              </p:spPr>
            </p:pic>
            <p:pic>
              <p:nvPicPr>
                <p:cNvPr id="20" name="Picture 36"/>
                <p:cNvPicPr>
                  <a:picLocks noChangeAspect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86" b="495"/>
                <a:stretch/>
              </p:blipFill>
              <p:spPr>
                <a:xfrm>
                  <a:off x="5146623" y="1275139"/>
                  <a:ext cx="1620000" cy="1200150"/>
                </a:xfrm>
                <a:prstGeom prst="rect">
                  <a:avLst/>
                </a:prstGeom>
              </p:spPr>
            </p:pic>
          </p:grpSp>
          <p:sp>
            <p:nvSpPr>
              <p:cNvPr id="17" name="TextBox 40"/>
              <p:cNvSpPr txBox="1"/>
              <p:nvPr/>
            </p:nvSpPr>
            <p:spPr>
              <a:xfrm>
                <a:off x="2911215" y="2432288"/>
                <a:ext cx="2465419" cy="22570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800" b="1" i="1" dirty="0" smtClean="0">
                    <a:latin typeface="+mn-lt"/>
                  </a:rPr>
                  <a:t>Gap (where contact pressure = 0 MPa) &lt; 3.2 </a:t>
                </a:r>
                <a:r>
                  <a:rPr lang="el-GR" sz="800" b="1" i="1" dirty="0" smtClean="0">
                    <a:latin typeface="+mn-lt"/>
                    <a:cs typeface="Arial" panose="020B0604020202020204" pitchFamily="34" charset="0"/>
                  </a:rPr>
                  <a:t>μ</a:t>
                </a:r>
                <a:r>
                  <a:rPr lang="it-IT" sz="800" b="1" i="1" dirty="0" smtClean="0">
                    <a:latin typeface="+mn-lt"/>
                    <a:cs typeface="Arial" panose="020B0604020202020204" pitchFamily="34" charset="0"/>
                  </a:rPr>
                  <a:t>m</a:t>
                </a:r>
                <a:endParaRPr lang="it-IT" sz="800" b="1" i="1" dirty="0" smtClean="0">
                  <a:latin typeface="+mn-lt"/>
                </a:endParaRPr>
              </a:p>
            </p:txBody>
          </p:sp>
        </p:grpSp>
        <p:sp>
          <p:nvSpPr>
            <p:cNvPr id="13" name="TextBox 31"/>
            <p:cNvSpPr txBox="1"/>
            <p:nvPr/>
          </p:nvSpPr>
          <p:spPr>
            <a:xfrm>
              <a:off x="266595" y="1363271"/>
              <a:ext cx="1934614" cy="44114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b="1" dirty="0" smtClean="0">
                  <a:solidFill>
                    <a:srgbClr val="011993"/>
                  </a:solidFill>
                </a:rPr>
                <a:t>14 T</a:t>
              </a:r>
            </a:p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000" b="1" strike="noStrike" cap="none" spc="0" normalizeH="0" baseline="0" dirty="0" err="1" smtClean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sym typeface="Cantarell Regular"/>
                </a:rPr>
                <a:t>Key</a:t>
              </a:r>
              <a:r>
                <a:rPr kumimoji="0" lang="it-IT" sz="1000" b="1" strike="noStrike" cap="none" spc="0" normalizeH="0" baseline="0" dirty="0" smtClean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sym typeface="Cantarell Regular"/>
                </a:rPr>
                <a:t> </a:t>
              </a:r>
              <a:r>
                <a:rPr kumimoji="0" lang="it-IT" sz="1000" b="1" strike="noStrike" cap="none" spc="0" normalizeH="0" baseline="0" dirty="0" err="1" smtClean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sym typeface="Cantarell Regular"/>
                </a:rPr>
                <a:t>interference</a:t>
              </a:r>
              <a:r>
                <a:rPr kumimoji="0" lang="it-IT" sz="1000" b="1" strike="noStrike" cap="none" spc="0" normalizeH="0" dirty="0" smtClean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sym typeface="Cantarell Regular"/>
                </a:rPr>
                <a:t> 0.5 mm</a:t>
              </a:r>
              <a:endParaRPr kumimoji="0" lang="en-US" sz="1000" b="1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endParaRPr>
            </a:p>
          </p:txBody>
        </p:sp>
      </p:grpSp>
      <p:grpSp>
        <p:nvGrpSpPr>
          <p:cNvPr id="23" name="Group 88"/>
          <p:cNvGrpSpPr/>
          <p:nvPr/>
        </p:nvGrpSpPr>
        <p:grpSpPr>
          <a:xfrm>
            <a:off x="333924" y="3850540"/>
            <a:ext cx="8254569" cy="1377268"/>
            <a:chOff x="397936" y="2348623"/>
            <a:chExt cx="8254569" cy="1377268"/>
          </a:xfrm>
        </p:grpSpPr>
        <p:grpSp>
          <p:nvGrpSpPr>
            <p:cNvPr id="24" name="Group 86"/>
            <p:cNvGrpSpPr/>
            <p:nvPr/>
          </p:nvGrpSpPr>
          <p:grpSpPr>
            <a:xfrm>
              <a:off x="397936" y="2348623"/>
              <a:ext cx="8254569" cy="1201034"/>
              <a:chOff x="397936" y="2348623"/>
              <a:chExt cx="8254569" cy="1201034"/>
            </a:xfrm>
          </p:grpSpPr>
          <p:grpSp>
            <p:nvGrpSpPr>
              <p:cNvPr id="27" name="Group 75"/>
              <p:cNvGrpSpPr/>
              <p:nvPr/>
            </p:nvGrpSpPr>
            <p:grpSpPr>
              <a:xfrm>
                <a:off x="1766670" y="2348623"/>
                <a:ext cx="5241253" cy="1201034"/>
                <a:chOff x="1525370" y="2348623"/>
                <a:chExt cx="5241253" cy="1201034"/>
              </a:xfrm>
            </p:grpSpPr>
            <p:pic>
              <p:nvPicPr>
                <p:cNvPr id="31" name="Picture 69"/>
                <p:cNvPicPr>
                  <a:picLocks noChangeAspect="1"/>
                </p:cNvPicPr>
                <p:nvPr/>
              </p:nvPicPr>
              <p:blipFill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25370" y="2349889"/>
                  <a:ext cx="1620000" cy="1198502"/>
                </a:xfrm>
                <a:prstGeom prst="rect">
                  <a:avLst/>
                </a:prstGeom>
              </p:spPr>
            </p:pic>
            <p:pic>
              <p:nvPicPr>
                <p:cNvPr id="32" name="Picture 70"/>
                <p:cNvPicPr>
                  <a:picLocks noChangeAspect="1"/>
                </p:cNvPicPr>
                <p:nvPr/>
              </p:nvPicPr>
              <p:blipFill>
                <a:blip r:embed="rId8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32235" y="2348623"/>
                  <a:ext cx="1620000" cy="1201034"/>
                </a:xfrm>
                <a:prstGeom prst="rect">
                  <a:avLst/>
                </a:prstGeom>
              </p:spPr>
            </p:pic>
            <p:pic>
              <p:nvPicPr>
                <p:cNvPr id="33" name="Picture 71"/>
                <p:cNvPicPr>
                  <a:picLocks noChangeAspect="1"/>
                </p:cNvPicPr>
                <p:nvPr/>
              </p:nvPicPr>
              <p:blipFill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904" b="669"/>
                <a:stretch/>
              </p:blipFill>
              <p:spPr>
                <a:xfrm>
                  <a:off x="5146623" y="2349065"/>
                  <a:ext cx="1620000" cy="1200151"/>
                </a:xfrm>
                <a:prstGeom prst="rect">
                  <a:avLst/>
                </a:prstGeom>
              </p:spPr>
            </p:pic>
          </p:grpSp>
          <p:grpSp>
            <p:nvGrpSpPr>
              <p:cNvPr id="28" name="Group 67"/>
              <p:cNvGrpSpPr/>
              <p:nvPr/>
            </p:nvGrpSpPr>
            <p:grpSpPr>
              <a:xfrm>
                <a:off x="7284505" y="2355140"/>
                <a:ext cx="1368000" cy="1188000"/>
                <a:chOff x="6957635" y="2349114"/>
                <a:chExt cx="1368000" cy="1188000"/>
              </a:xfrm>
            </p:grpSpPr>
            <p:pic>
              <p:nvPicPr>
                <p:cNvPr id="29" name="Picture 66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harpenSoften amount="50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32092" y="2529114"/>
                  <a:ext cx="619087" cy="1008000"/>
                </a:xfrm>
                <a:prstGeom prst="rect">
                  <a:avLst/>
                </a:prstGeom>
              </p:spPr>
            </p:pic>
            <p:sp>
              <p:nvSpPr>
                <p:cNvPr id="30" name="TextBox 53"/>
                <p:cNvSpPr txBox="1"/>
                <p:nvPr/>
              </p:nvSpPr>
              <p:spPr>
                <a:xfrm>
                  <a:off x="6957635" y="2349114"/>
                  <a:ext cx="1368000" cy="1800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it-IT" sz="1000" i="1" dirty="0" smtClean="0">
                      <a:latin typeface="+mn-lt"/>
                    </a:rPr>
                    <a:t>Contact pressure [MPa]</a:t>
                  </a:r>
                  <a:endParaRPr kumimoji="0" lang="en-US" sz="1000" i="1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sym typeface="Cantarell Regular"/>
                  </a:endParaRPr>
                </a:p>
              </p:txBody>
            </p:sp>
          </p:grpSp>
          <p:sp>
            <p:nvSpPr>
              <p:cNvPr id="26" name="TextBox 32"/>
              <p:cNvSpPr txBox="1"/>
              <p:nvPr/>
            </p:nvSpPr>
            <p:spPr>
              <a:xfrm>
                <a:off x="397936" y="2728255"/>
                <a:ext cx="1607812" cy="4411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200" b="1" dirty="0" smtClean="0">
                    <a:solidFill>
                      <a:srgbClr val="011993"/>
                    </a:solidFill>
                    <a:latin typeface="+mn-lt"/>
                  </a:rPr>
                  <a:t>15.5 T</a:t>
                </a:r>
              </a:p>
              <a:p>
                <a:pPr algn="ctr" defTabSz="584200" hangingPunct="0"/>
                <a:r>
                  <a:rPr lang="it-IT" sz="1000" b="1" dirty="0" err="1" smtClean="0">
                    <a:solidFill>
                      <a:srgbClr val="011993"/>
                    </a:solidFill>
                    <a:sym typeface="Cantarell Regular"/>
                  </a:rPr>
                  <a:t>Key</a:t>
                </a:r>
                <a:r>
                  <a:rPr lang="it-IT" sz="1000" b="1" dirty="0" smtClean="0">
                    <a:solidFill>
                      <a:srgbClr val="011993"/>
                    </a:solidFill>
                    <a:sym typeface="Cantarell Regular"/>
                  </a:rPr>
                  <a:t> </a:t>
                </a:r>
                <a:r>
                  <a:rPr lang="it-IT" sz="1000" b="1" dirty="0" err="1" smtClean="0">
                    <a:solidFill>
                      <a:srgbClr val="011993"/>
                    </a:solidFill>
                    <a:sym typeface="Cantarell Regular"/>
                  </a:rPr>
                  <a:t>interference</a:t>
                </a:r>
                <a:r>
                  <a:rPr lang="it-IT" sz="1000" b="1" dirty="0" smtClean="0">
                    <a:solidFill>
                      <a:srgbClr val="011993"/>
                    </a:solidFill>
                    <a:sym typeface="Cantarell Regular"/>
                  </a:rPr>
                  <a:t> 0.6 mm</a:t>
                </a:r>
                <a:endParaRPr lang="en-US" sz="1000" b="1" dirty="0">
                  <a:solidFill>
                    <a:srgbClr val="011993"/>
                  </a:solidFill>
                  <a:sym typeface="Cantarell Regular"/>
                </a:endParaRPr>
              </a:p>
            </p:txBody>
          </p:sp>
        </p:grpSp>
        <p:sp>
          <p:nvSpPr>
            <p:cNvPr id="25" name="TextBox 48"/>
            <p:cNvSpPr txBox="1"/>
            <p:nvPr/>
          </p:nvSpPr>
          <p:spPr>
            <a:xfrm>
              <a:off x="3125733" y="3500188"/>
              <a:ext cx="252312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Gap (where contact pressure = 0 MPa) &lt; 11.3 </a:t>
              </a:r>
              <a:r>
                <a:rPr lang="el-GR" sz="800" b="1" i="1" dirty="0" smtClean="0">
                  <a:latin typeface="+mn-lt"/>
                  <a:cs typeface="Arial" panose="020B0604020202020204" pitchFamily="34" charset="0"/>
                </a:rPr>
                <a:t>μ</a:t>
              </a:r>
              <a:r>
                <a:rPr lang="it-IT" sz="800" b="1" i="1" dirty="0" smtClean="0">
                  <a:latin typeface="+mn-lt"/>
                  <a:cs typeface="Arial" panose="020B0604020202020204" pitchFamily="34" charset="0"/>
                </a:rPr>
                <a:t>m</a:t>
              </a:r>
              <a:endParaRPr lang="it-IT" sz="800" b="1" i="1" dirty="0" smtClean="0">
                <a:latin typeface="+mn-lt"/>
              </a:endParaRPr>
            </a:p>
          </p:txBody>
        </p:sp>
      </p:grpSp>
      <p:grpSp>
        <p:nvGrpSpPr>
          <p:cNvPr id="34" name="Group 89"/>
          <p:cNvGrpSpPr/>
          <p:nvPr/>
        </p:nvGrpSpPr>
        <p:grpSpPr>
          <a:xfrm>
            <a:off x="333924" y="5216790"/>
            <a:ext cx="8222509" cy="1377368"/>
            <a:chOff x="397936" y="3714873"/>
            <a:chExt cx="8222509" cy="1377368"/>
          </a:xfrm>
        </p:grpSpPr>
        <p:grpSp>
          <p:nvGrpSpPr>
            <p:cNvPr id="35" name="Group 87"/>
            <p:cNvGrpSpPr/>
            <p:nvPr/>
          </p:nvGrpSpPr>
          <p:grpSpPr>
            <a:xfrm>
              <a:off x="397936" y="3714873"/>
              <a:ext cx="8222509" cy="1193799"/>
              <a:chOff x="429996" y="3714873"/>
              <a:chExt cx="8222509" cy="1193799"/>
            </a:xfrm>
          </p:grpSpPr>
          <p:grpSp>
            <p:nvGrpSpPr>
              <p:cNvPr id="38" name="Group 83"/>
              <p:cNvGrpSpPr/>
              <p:nvPr/>
            </p:nvGrpSpPr>
            <p:grpSpPr>
              <a:xfrm>
                <a:off x="1736836" y="3714873"/>
                <a:ext cx="5239027" cy="1193799"/>
                <a:chOff x="1527596" y="3714873"/>
                <a:chExt cx="5239027" cy="1193799"/>
              </a:xfrm>
            </p:grpSpPr>
            <p:pic>
              <p:nvPicPr>
                <p:cNvPr id="42" name="Picture 80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527596" y="3714873"/>
                  <a:ext cx="1620000" cy="1193799"/>
                </a:xfrm>
                <a:prstGeom prst="rect">
                  <a:avLst/>
                </a:prstGeom>
              </p:spPr>
            </p:pic>
            <p:pic>
              <p:nvPicPr>
                <p:cNvPr id="43" name="Picture 81"/>
                <p:cNvPicPr>
                  <a:picLocks noChangeAspect="1"/>
                </p:cNvPicPr>
                <p:nvPr/>
              </p:nvPicPr>
              <p:blipFill>
                <a:blip r:embed="rId1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3332234" y="3719514"/>
                  <a:ext cx="1620000" cy="1184516"/>
                </a:xfrm>
                <a:prstGeom prst="rect">
                  <a:avLst/>
                </a:prstGeom>
              </p:spPr>
            </p:pic>
            <p:pic>
              <p:nvPicPr>
                <p:cNvPr id="44" name="Picture 82"/>
                <p:cNvPicPr>
                  <a:picLocks noChangeAspect="1"/>
                </p:cNvPicPr>
                <p:nvPr/>
              </p:nvPicPr>
              <p:blipFill>
                <a:blip r:embed="rId14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5146623" y="3719433"/>
                  <a:ext cx="1620000" cy="1184679"/>
                </a:xfrm>
                <a:prstGeom prst="rect">
                  <a:avLst/>
                </a:prstGeom>
              </p:spPr>
            </p:pic>
          </p:grpSp>
          <p:grpSp>
            <p:nvGrpSpPr>
              <p:cNvPr id="39" name="Group 78"/>
              <p:cNvGrpSpPr/>
              <p:nvPr/>
            </p:nvGrpSpPr>
            <p:grpSpPr>
              <a:xfrm>
                <a:off x="7284505" y="3717772"/>
                <a:ext cx="1368000" cy="1188000"/>
                <a:chOff x="6957635" y="3715464"/>
                <a:chExt cx="1368000" cy="1188000"/>
              </a:xfrm>
            </p:grpSpPr>
            <p:pic>
              <p:nvPicPr>
                <p:cNvPr id="40" name="Picture 77"/>
                <p:cNvPicPr>
                  <a:picLocks noChangeAspect="1"/>
                </p:cNvPicPr>
                <p:nvPr/>
              </p:nvPicPr>
              <p:blipFill>
                <a:blip r:embed="rId15" cstate="print">
                  <a:extLst>
                    <a:ext uri="{BEBA8EAE-BF5A-486C-A8C5-ECC9F3942E4B}">
                      <a14:imgProps xmlns:a14="http://schemas.microsoft.com/office/drawing/2010/main">
                        <a14:imgLayer r:embed="rId16">
                          <a14:imgEffect>
                            <a14:sharpenSoften amount="50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334510" y="3895464"/>
                  <a:ext cx="614250" cy="1008000"/>
                </a:xfrm>
                <a:prstGeom prst="rect">
                  <a:avLst/>
                </a:prstGeom>
              </p:spPr>
            </p:pic>
            <p:sp>
              <p:nvSpPr>
                <p:cNvPr id="41" name="TextBox 63"/>
                <p:cNvSpPr txBox="1"/>
                <p:nvPr/>
              </p:nvSpPr>
              <p:spPr>
                <a:xfrm>
                  <a:off x="6957635" y="3715464"/>
                  <a:ext cx="1368000" cy="18000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it-IT" sz="1000" i="1" dirty="0" smtClean="0">
                      <a:latin typeface="+mn-lt"/>
                    </a:rPr>
                    <a:t>Contact pressure [MPa]</a:t>
                  </a:r>
                  <a:endParaRPr kumimoji="0" lang="en-US" sz="1000" i="1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sym typeface="Cantarell Regular"/>
                  </a:endParaRPr>
                </a:p>
              </p:txBody>
            </p:sp>
          </p:grpSp>
          <p:sp>
            <p:nvSpPr>
              <p:cNvPr id="37" name="TextBox 33"/>
              <p:cNvSpPr txBox="1"/>
              <p:nvPr/>
            </p:nvSpPr>
            <p:spPr>
              <a:xfrm>
                <a:off x="429996" y="4091199"/>
                <a:ext cx="1607812" cy="44114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200" b="1" dirty="0" smtClean="0">
                    <a:solidFill>
                      <a:srgbClr val="011993"/>
                    </a:solidFill>
                    <a:latin typeface="+mn-lt"/>
                  </a:rPr>
                  <a:t>16 T</a:t>
                </a:r>
              </a:p>
              <a:p>
                <a:pPr algn="ctr" defTabSz="584200" hangingPunct="0"/>
                <a:r>
                  <a:rPr lang="it-IT" sz="1000" b="1" dirty="0" err="1" smtClean="0">
                    <a:solidFill>
                      <a:srgbClr val="011993"/>
                    </a:solidFill>
                    <a:sym typeface="Cantarell Regular"/>
                  </a:rPr>
                  <a:t>Key</a:t>
                </a:r>
                <a:r>
                  <a:rPr lang="it-IT" sz="1000" b="1" dirty="0" smtClean="0">
                    <a:solidFill>
                      <a:srgbClr val="011993"/>
                    </a:solidFill>
                    <a:sym typeface="Cantarell Regular"/>
                  </a:rPr>
                  <a:t> </a:t>
                </a:r>
                <a:r>
                  <a:rPr lang="it-IT" sz="1000" b="1" dirty="0" err="1" smtClean="0">
                    <a:solidFill>
                      <a:srgbClr val="011993"/>
                    </a:solidFill>
                    <a:sym typeface="Cantarell Regular"/>
                  </a:rPr>
                  <a:t>interference</a:t>
                </a:r>
                <a:r>
                  <a:rPr lang="it-IT" sz="1000" b="1" dirty="0" smtClean="0">
                    <a:solidFill>
                      <a:srgbClr val="011993"/>
                    </a:solidFill>
                    <a:sym typeface="Cantarell Regular"/>
                  </a:rPr>
                  <a:t> 0.7 mm</a:t>
                </a:r>
                <a:endParaRPr lang="en-US" sz="1000" b="1" dirty="0">
                  <a:solidFill>
                    <a:srgbClr val="011993"/>
                  </a:solidFill>
                  <a:sym typeface="Cantarell Regular"/>
                </a:endParaRPr>
              </a:p>
            </p:txBody>
          </p:sp>
        </p:grpSp>
        <p:sp>
          <p:nvSpPr>
            <p:cNvPr id="36" name="TextBox 58"/>
            <p:cNvSpPr txBox="1"/>
            <p:nvPr/>
          </p:nvSpPr>
          <p:spPr>
            <a:xfrm>
              <a:off x="3094786" y="4866538"/>
              <a:ext cx="252312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Gap (where contact pressure = 0 MPa) &lt; 10.6 </a:t>
              </a:r>
              <a:r>
                <a:rPr lang="el-GR" sz="800" b="1" i="1" dirty="0" smtClean="0">
                  <a:latin typeface="+mn-lt"/>
                  <a:cs typeface="Arial" panose="020B0604020202020204" pitchFamily="34" charset="0"/>
                </a:rPr>
                <a:t>μ</a:t>
              </a:r>
              <a:r>
                <a:rPr lang="it-IT" sz="800" b="1" i="1" dirty="0" smtClean="0">
                  <a:latin typeface="+mn-lt"/>
                  <a:cs typeface="Arial" panose="020B0604020202020204" pitchFamily="34" charset="0"/>
                </a:rPr>
                <a:t>m</a:t>
              </a:r>
              <a:endParaRPr lang="it-IT" sz="800" b="1" i="1" dirty="0" smtClean="0">
                <a:latin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8400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66441" y="679573"/>
            <a:ext cx="6673197" cy="1034705"/>
          </a:xfrm>
        </p:spPr>
        <p:txBody>
          <a:bodyPr/>
          <a:lstStyle/>
          <a:p>
            <a:r>
              <a:rPr lang="it-IT" dirty="0" err="1" smtClean="0"/>
              <a:t>Mechanical</a:t>
            </a:r>
            <a:r>
              <a:rPr lang="it-IT" dirty="0" smtClean="0"/>
              <a:t> design – </a:t>
            </a:r>
            <a:br>
              <a:rPr lang="it-IT" dirty="0" smtClean="0"/>
            </a:br>
            <a:r>
              <a:rPr lang="it-IT" dirty="0" smtClean="0"/>
              <a:t>Von </a:t>
            </a:r>
            <a:r>
              <a:rPr lang="it-IT" dirty="0" err="1" smtClean="0"/>
              <a:t>Mises</a:t>
            </a:r>
            <a:r>
              <a:rPr lang="it-IT" dirty="0" smtClean="0"/>
              <a:t> stress in </a:t>
            </a:r>
            <a:r>
              <a:rPr lang="it-IT" dirty="0" err="1" smtClean="0"/>
              <a:t>conductors</a:t>
            </a:r>
            <a:r>
              <a:rPr lang="it-IT" dirty="0" smtClean="0"/>
              <a:t> </a:t>
            </a:r>
            <a:endParaRPr lang="it-IT" dirty="0"/>
          </a:p>
        </p:txBody>
      </p:sp>
      <p:grpSp>
        <p:nvGrpSpPr>
          <p:cNvPr id="8" name="Group 21"/>
          <p:cNvGrpSpPr/>
          <p:nvPr/>
        </p:nvGrpSpPr>
        <p:grpSpPr>
          <a:xfrm>
            <a:off x="2301159" y="2228502"/>
            <a:ext cx="4730646" cy="287258"/>
            <a:chOff x="2068403" y="705652"/>
            <a:chExt cx="4730646" cy="287258"/>
          </a:xfrm>
        </p:grpSpPr>
        <p:sp>
          <p:nvSpPr>
            <p:cNvPr id="9" name="TextBox 4"/>
            <p:cNvSpPr txBox="1"/>
            <p:nvPr/>
          </p:nvSpPr>
          <p:spPr>
            <a:xfrm>
              <a:off x="2068403" y="705652"/>
              <a:ext cx="956993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it-IT" sz="1200" b="1" i="1" u="sng" strike="noStrike" cap="none" spc="0" normalizeH="0" baseline="0" dirty="0" smtClean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latin typeface="+mn-lt"/>
                  <a:ea typeface="Cantarell Regular"/>
                  <a:cs typeface="Cantarell Regular"/>
                  <a:sym typeface="Cantarell Regular"/>
                </a:rPr>
                <a:t>ASSEMBLY</a:t>
              </a:r>
              <a:endParaRPr kumimoji="0" lang="en-US" sz="1200" b="1" i="1" u="sng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latin typeface="+mn-lt"/>
                <a:ea typeface="Cantarell Regular"/>
                <a:cs typeface="Cantarell Regular"/>
                <a:sym typeface="Cantarell Regular"/>
              </a:endParaRPr>
            </a:p>
          </p:txBody>
        </p:sp>
        <p:sp>
          <p:nvSpPr>
            <p:cNvPr id="10" name="TextBox 29"/>
            <p:cNvSpPr txBox="1"/>
            <p:nvPr/>
          </p:nvSpPr>
          <p:spPr>
            <a:xfrm>
              <a:off x="3859349" y="705652"/>
              <a:ext cx="1078820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b="1" i="1" u="sng" dirty="0" smtClean="0">
                  <a:solidFill>
                    <a:srgbClr val="011993"/>
                  </a:solidFill>
                  <a:latin typeface="+mn-lt"/>
                </a:rPr>
                <a:t>COOL DOWN</a:t>
              </a:r>
              <a:endParaRPr kumimoji="0" lang="en-US" sz="1200" b="1" i="1" u="sng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latin typeface="+mn-lt"/>
                <a:sym typeface="Cantarell Regular"/>
              </a:endParaRPr>
            </a:p>
          </p:txBody>
        </p:sp>
        <p:sp>
          <p:nvSpPr>
            <p:cNvPr id="11" name="TextBox 30"/>
            <p:cNvSpPr txBox="1"/>
            <p:nvPr/>
          </p:nvSpPr>
          <p:spPr>
            <a:xfrm>
              <a:off x="5532677" y="705652"/>
              <a:ext cx="1266372" cy="2872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1200" b="1" i="1" u="sng" dirty="0" smtClean="0">
                  <a:solidFill>
                    <a:srgbClr val="011993"/>
                  </a:solidFill>
                  <a:latin typeface="+mn-lt"/>
                </a:rPr>
                <a:t>ENERGIZATION</a:t>
              </a:r>
              <a:endParaRPr kumimoji="0" lang="en-US" sz="1200" b="1" i="1" u="sng" strike="noStrike" cap="none" spc="0" normalizeH="0" baseline="0" dirty="0">
                <a:ln>
                  <a:noFill/>
                </a:ln>
                <a:solidFill>
                  <a:srgbClr val="011993"/>
                </a:solidFill>
                <a:effectLst/>
                <a:uFillTx/>
                <a:latin typeface="+mn-lt"/>
                <a:sym typeface="Cantarell Regular"/>
              </a:endParaRPr>
            </a:p>
          </p:txBody>
        </p:sp>
      </p:grpSp>
      <p:pic>
        <p:nvPicPr>
          <p:cNvPr id="12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813" y="2486839"/>
            <a:ext cx="1205401" cy="1195200"/>
          </a:xfrm>
          <a:prstGeom prst="rect">
            <a:avLst/>
          </a:prstGeom>
        </p:spPr>
      </p:pic>
      <p:pic>
        <p:nvPicPr>
          <p:cNvPr id="13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714" y="2486839"/>
            <a:ext cx="1209032" cy="1198800"/>
          </a:xfrm>
          <a:prstGeom prst="rect">
            <a:avLst/>
          </a:prstGeom>
        </p:spPr>
      </p:pic>
      <p:pic>
        <p:nvPicPr>
          <p:cNvPr id="14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389" y="2486839"/>
            <a:ext cx="1212461" cy="1198800"/>
          </a:xfrm>
          <a:prstGeom prst="rect">
            <a:avLst/>
          </a:prstGeom>
        </p:spPr>
      </p:pic>
      <p:grpSp>
        <p:nvGrpSpPr>
          <p:cNvPr id="15" name="Group 18"/>
          <p:cNvGrpSpPr/>
          <p:nvPr/>
        </p:nvGrpSpPr>
        <p:grpSpPr>
          <a:xfrm>
            <a:off x="2160925" y="2499052"/>
            <a:ext cx="6512421" cy="1377812"/>
            <a:chOff x="1944199" y="969852"/>
            <a:chExt cx="6512421" cy="1377812"/>
          </a:xfrm>
        </p:grpSpPr>
        <p:grpSp>
          <p:nvGrpSpPr>
            <p:cNvPr id="17" name="Group 6"/>
            <p:cNvGrpSpPr/>
            <p:nvPr/>
          </p:nvGrpSpPr>
          <p:grpSpPr>
            <a:xfrm>
              <a:off x="7416271" y="975252"/>
              <a:ext cx="1040349" cy="1188000"/>
              <a:chOff x="7416272" y="1011749"/>
              <a:chExt cx="1040349" cy="1188000"/>
            </a:xfrm>
          </p:grpSpPr>
          <p:pic>
            <p:nvPicPr>
              <p:cNvPr id="24" name="Picture 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7780" y="1191749"/>
                <a:ext cx="597333" cy="1008000"/>
              </a:xfrm>
              <a:prstGeom prst="rect">
                <a:avLst/>
              </a:prstGeom>
            </p:spPr>
          </p:pic>
          <p:sp>
            <p:nvSpPr>
              <p:cNvPr id="25" name="TextBox 38"/>
              <p:cNvSpPr txBox="1"/>
              <p:nvPr/>
            </p:nvSpPr>
            <p:spPr>
              <a:xfrm>
                <a:off x="7416272" y="1011749"/>
                <a:ext cx="1040349" cy="180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000" i="1" dirty="0" smtClean="0">
                    <a:latin typeface="+mn-lt"/>
                  </a:rPr>
                  <a:t>VM stress [MPa]</a:t>
                </a:r>
                <a:endParaRPr kumimoji="0" lang="en-US" sz="1000" i="1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sym typeface="Cantarell Regular"/>
                </a:endParaRPr>
              </a:p>
            </p:txBody>
          </p:sp>
        </p:grpSp>
        <p:sp>
          <p:nvSpPr>
            <p:cNvPr id="18" name="TextBox 40"/>
            <p:cNvSpPr txBox="1"/>
            <p:nvPr/>
          </p:nvSpPr>
          <p:spPr>
            <a:xfrm>
              <a:off x="2037144" y="2121961"/>
              <a:ext cx="1019511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72.4 MPa</a:t>
              </a:r>
            </a:p>
          </p:txBody>
        </p:sp>
        <p:sp>
          <p:nvSpPr>
            <p:cNvPr id="19" name="TextBox 50"/>
            <p:cNvSpPr txBox="1"/>
            <p:nvPr/>
          </p:nvSpPr>
          <p:spPr>
            <a:xfrm>
              <a:off x="3903431" y="2121961"/>
              <a:ext cx="99065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172 MPa</a:t>
              </a:r>
            </a:p>
          </p:txBody>
        </p:sp>
        <p:sp>
          <p:nvSpPr>
            <p:cNvPr id="20" name="TextBox 51"/>
            <p:cNvSpPr txBox="1"/>
            <p:nvPr/>
          </p:nvSpPr>
          <p:spPr>
            <a:xfrm>
              <a:off x="5670535" y="2121961"/>
              <a:ext cx="99065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177 MPa</a:t>
              </a:r>
            </a:p>
          </p:txBody>
        </p:sp>
        <p:pic>
          <p:nvPicPr>
            <p:cNvPr id="21" name="Picture 6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4199" y="971652"/>
              <a:ext cx="1205401" cy="1195200"/>
            </a:xfrm>
            <a:prstGeom prst="rect">
              <a:avLst/>
            </a:prstGeom>
          </p:spPr>
        </p:pic>
        <p:pic>
          <p:nvPicPr>
            <p:cNvPr id="22" name="Picture 6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4243" y="969852"/>
              <a:ext cx="1209032" cy="1198800"/>
            </a:xfrm>
            <a:prstGeom prst="rect">
              <a:avLst/>
            </a:prstGeom>
          </p:spPr>
        </p:pic>
        <p:pic>
          <p:nvPicPr>
            <p:cNvPr id="23" name="Picture 6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9633" y="969852"/>
              <a:ext cx="1212461" cy="1198800"/>
            </a:xfrm>
            <a:prstGeom prst="rect">
              <a:avLst/>
            </a:prstGeom>
          </p:spPr>
        </p:pic>
      </p:grpSp>
      <p:grpSp>
        <p:nvGrpSpPr>
          <p:cNvPr id="26" name="Group 19"/>
          <p:cNvGrpSpPr/>
          <p:nvPr/>
        </p:nvGrpSpPr>
        <p:grpSpPr>
          <a:xfrm>
            <a:off x="2172592" y="3856153"/>
            <a:ext cx="6516784" cy="1383009"/>
            <a:chOff x="1939836" y="2320603"/>
            <a:chExt cx="6516784" cy="1383009"/>
          </a:xfrm>
        </p:grpSpPr>
        <p:grpSp>
          <p:nvGrpSpPr>
            <p:cNvPr id="27" name="Group 43"/>
            <p:cNvGrpSpPr/>
            <p:nvPr/>
          </p:nvGrpSpPr>
          <p:grpSpPr>
            <a:xfrm>
              <a:off x="7416271" y="2327803"/>
              <a:ext cx="1040349" cy="1188000"/>
              <a:chOff x="7416272" y="1011749"/>
              <a:chExt cx="1040349" cy="1188000"/>
            </a:xfrm>
          </p:grpSpPr>
          <p:pic>
            <p:nvPicPr>
              <p:cNvPr id="35" name="Picture 4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7780" y="1191749"/>
                <a:ext cx="597333" cy="1008000"/>
              </a:xfrm>
              <a:prstGeom prst="rect">
                <a:avLst/>
              </a:prstGeom>
            </p:spPr>
          </p:pic>
          <p:sp>
            <p:nvSpPr>
              <p:cNvPr id="36" name="TextBox 45"/>
              <p:cNvSpPr txBox="1"/>
              <p:nvPr/>
            </p:nvSpPr>
            <p:spPr>
              <a:xfrm>
                <a:off x="7416272" y="1011749"/>
                <a:ext cx="1040349" cy="180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000" i="1" dirty="0" smtClean="0">
                    <a:latin typeface="+mn-lt"/>
                  </a:rPr>
                  <a:t>VM stress [MPa]</a:t>
                </a:r>
                <a:endParaRPr kumimoji="0" lang="en-US" sz="1000" i="1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sym typeface="Cantarell Regular"/>
                </a:endParaRPr>
              </a:p>
            </p:txBody>
          </p:sp>
        </p:grpSp>
        <p:sp>
          <p:nvSpPr>
            <p:cNvPr id="29" name="TextBox 52"/>
            <p:cNvSpPr txBox="1"/>
            <p:nvPr/>
          </p:nvSpPr>
          <p:spPr>
            <a:xfrm>
              <a:off x="2080425" y="3477909"/>
              <a:ext cx="932949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86 MPa</a:t>
              </a:r>
            </a:p>
          </p:txBody>
        </p:sp>
        <p:sp>
          <p:nvSpPr>
            <p:cNvPr id="30" name="TextBox 54"/>
            <p:cNvSpPr txBox="1"/>
            <p:nvPr/>
          </p:nvSpPr>
          <p:spPr>
            <a:xfrm>
              <a:off x="3903431" y="3477909"/>
              <a:ext cx="99065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192 MPa</a:t>
              </a:r>
            </a:p>
          </p:txBody>
        </p:sp>
        <p:sp>
          <p:nvSpPr>
            <p:cNvPr id="31" name="TextBox 55"/>
            <p:cNvSpPr txBox="1"/>
            <p:nvPr/>
          </p:nvSpPr>
          <p:spPr>
            <a:xfrm>
              <a:off x="5670535" y="3477909"/>
              <a:ext cx="99065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201 MPa</a:t>
              </a:r>
            </a:p>
          </p:txBody>
        </p:sp>
        <p:pic>
          <p:nvPicPr>
            <p:cNvPr id="32" name="Picture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39836" y="2322403"/>
              <a:ext cx="1214126" cy="1198800"/>
            </a:xfrm>
            <a:prstGeom prst="rect">
              <a:avLst/>
            </a:prstGeom>
          </p:spPr>
        </p:pic>
        <p:pic>
          <p:nvPicPr>
            <p:cNvPr id="33" name="Picture 13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93289" y="2320603"/>
              <a:ext cx="1210940" cy="1202400"/>
            </a:xfrm>
            <a:prstGeom prst="rect">
              <a:avLst/>
            </a:prstGeom>
          </p:spPr>
        </p:pic>
        <p:pic>
          <p:nvPicPr>
            <p:cNvPr id="34" name="Picture 14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58757" y="2322403"/>
              <a:ext cx="1214213" cy="1198800"/>
            </a:xfrm>
            <a:prstGeom prst="rect">
              <a:avLst/>
            </a:prstGeom>
          </p:spPr>
        </p:pic>
      </p:grpSp>
      <p:grpSp>
        <p:nvGrpSpPr>
          <p:cNvPr id="37" name="Group 20"/>
          <p:cNvGrpSpPr/>
          <p:nvPr/>
        </p:nvGrpSpPr>
        <p:grpSpPr>
          <a:xfrm>
            <a:off x="2163485" y="5217520"/>
            <a:ext cx="6509860" cy="1376638"/>
            <a:chOff x="1946760" y="3694670"/>
            <a:chExt cx="6509860" cy="1376638"/>
          </a:xfrm>
        </p:grpSpPr>
        <p:grpSp>
          <p:nvGrpSpPr>
            <p:cNvPr id="38" name="Group 46"/>
            <p:cNvGrpSpPr/>
            <p:nvPr/>
          </p:nvGrpSpPr>
          <p:grpSpPr>
            <a:xfrm>
              <a:off x="7416271" y="3698270"/>
              <a:ext cx="1040349" cy="1188000"/>
              <a:chOff x="7416272" y="1011749"/>
              <a:chExt cx="1040349" cy="1188000"/>
            </a:xfrm>
          </p:grpSpPr>
          <p:pic>
            <p:nvPicPr>
              <p:cNvPr id="46" name="Picture 47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sharpenSoften amount="50000"/>
                        </a14:imgEffect>
                        <a14:imgEffect>
                          <a14:brightnessContrast contrast="-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37780" y="1191749"/>
                <a:ext cx="597333" cy="1008000"/>
              </a:xfrm>
              <a:prstGeom prst="rect">
                <a:avLst/>
              </a:prstGeom>
            </p:spPr>
          </p:pic>
          <p:sp>
            <p:nvSpPr>
              <p:cNvPr id="47" name="TextBox 49"/>
              <p:cNvSpPr txBox="1"/>
              <p:nvPr/>
            </p:nvSpPr>
            <p:spPr>
              <a:xfrm>
                <a:off x="7416272" y="1011749"/>
                <a:ext cx="1040349" cy="1800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000" i="1" dirty="0" smtClean="0">
                    <a:latin typeface="+mn-lt"/>
                  </a:rPr>
                  <a:t>VM stress [MPa]</a:t>
                </a:r>
                <a:endParaRPr kumimoji="0" lang="en-US" sz="1000" i="1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sym typeface="Cantarell Regular"/>
                </a:endParaRPr>
              </a:p>
            </p:txBody>
          </p:sp>
        </p:grpSp>
        <p:sp>
          <p:nvSpPr>
            <p:cNvPr id="40" name="TextBox 56"/>
            <p:cNvSpPr txBox="1"/>
            <p:nvPr/>
          </p:nvSpPr>
          <p:spPr>
            <a:xfrm>
              <a:off x="2037144" y="4845605"/>
              <a:ext cx="1019511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99.5 MPa</a:t>
              </a:r>
            </a:p>
          </p:txBody>
        </p:sp>
        <p:sp>
          <p:nvSpPr>
            <p:cNvPr id="41" name="TextBox 57"/>
            <p:cNvSpPr txBox="1"/>
            <p:nvPr/>
          </p:nvSpPr>
          <p:spPr>
            <a:xfrm>
              <a:off x="3903431" y="4845605"/>
              <a:ext cx="99065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210 MPa</a:t>
              </a:r>
            </a:p>
          </p:txBody>
        </p:sp>
        <p:sp>
          <p:nvSpPr>
            <p:cNvPr id="42" name="TextBox 59"/>
            <p:cNvSpPr txBox="1"/>
            <p:nvPr/>
          </p:nvSpPr>
          <p:spPr>
            <a:xfrm>
              <a:off x="5670535" y="4845605"/>
              <a:ext cx="990657" cy="2257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lang="it-IT" sz="800" b="1" i="1" dirty="0" smtClean="0">
                  <a:latin typeface="+mn-lt"/>
                </a:rPr>
                <a:t>σ</a:t>
              </a:r>
              <a:r>
                <a:rPr lang="it-IT" sz="800" b="1" i="1" baseline="-25000" dirty="0" smtClean="0">
                  <a:latin typeface="+mn-lt"/>
                </a:rPr>
                <a:t>VM,max</a:t>
              </a:r>
              <a:r>
                <a:rPr lang="it-IT" sz="800" b="1" i="1" dirty="0" smtClean="0">
                  <a:latin typeface="+mn-lt"/>
                </a:rPr>
                <a:t> = 209 MPa</a:t>
              </a:r>
            </a:p>
          </p:txBody>
        </p:sp>
        <p:pic>
          <p:nvPicPr>
            <p:cNvPr id="43" name="Picture 15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46760" y="3694670"/>
              <a:ext cx="1200279" cy="1195200"/>
            </a:xfrm>
            <a:prstGeom prst="rect">
              <a:avLst/>
            </a:prstGeom>
          </p:spPr>
        </p:pic>
        <p:pic>
          <p:nvPicPr>
            <p:cNvPr id="44" name="Picture 16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05720" y="3700070"/>
              <a:ext cx="1186078" cy="1184400"/>
            </a:xfrm>
            <a:prstGeom prst="rect">
              <a:avLst/>
            </a:prstGeom>
          </p:spPr>
        </p:pic>
        <p:pic>
          <p:nvPicPr>
            <p:cNvPr id="45" name="Picture 17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66060" y="3700070"/>
              <a:ext cx="1199606" cy="1184400"/>
            </a:xfrm>
            <a:prstGeom prst="rect">
              <a:avLst/>
            </a:prstGeom>
          </p:spPr>
        </p:pic>
      </p:grpSp>
      <p:sp>
        <p:nvSpPr>
          <p:cNvPr id="52" name="TextBox 31"/>
          <p:cNvSpPr txBox="1"/>
          <p:nvPr/>
        </p:nvSpPr>
        <p:spPr>
          <a:xfrm>
            <a:off x="170523" y="2865188"/>
            <a:ext cx="1934614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rgbClr val="011993"/>
                </a:solidFill>
              </a:rPr>
              <a:t>14 T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000" b="1" strike="noStrike" cap="none" spc="0" normalizeH="0" baseline="0" dirty="0" err="1" smtClean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rPr>
              <a:t>Key</a:t>
            </a:r>
            <a:r>
              <a:rPr kumimoji="0" lang="it-IT" sz="1000" b="1" strike="noStrike" cap="none" spc="0" normalizeH="0" baseline="0" dirty="0" smtClean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rPr>
              <a:t> </a:t>
            </a:r>
            <a:r>
              <a:rPr kumimoji="0" lang="it-IT" sz="1000" b="1" strike="noStrike" cap="none" spc="0" normalizeH="0" baseline="0" dirty="0" err="1" smtClean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rPr>
              <a:t>interference</a:t>
            </a:r>
            <a:r>
              <a:rPr kumimoji="0" lang="it-IT" sz="1000" b="1" strike="noStrike" cap="none" spc="0" normalizeH="0" dirty="0" smtClean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rPr>
              <a:t> 0.5 mm</a:t>
            </a:r>
            <a:endParaRPr kumimoji="0" lang="en-US" sz="1000" b="1" strike="noStrike" cap="none" spc="0" normalizeH="0" baseline="0" dirty="0">
              <a:ln>
                <a:noFill/>
              </a:ln>
              <a:solidFill>
                <a:srgbClr val="011993"/>
              </a:solidFill>
              <a:effectLst/>
              <a:uFillTx/>
              <a:sym typeface="Cantarell Regular"/>
            </a:endParaRPr>
          </a:p>
        </p:txBody>
      </p:sp>
      <p:sp>
        <p:nvSpPr>
          <p:cNvPr id="53" name="TextBox 32"/>
          <p:cNvSpPr txBox="1"/>
          <p:nvPr/>
        </p:nvSpPr>
        <p:spPr>
          <a:xfrm>
            <a:off x="333924" y="4230172"/>
            <a:ext cx="1607812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rgbClr val="011993"/>
                </a:solidFill>
                <a:latin typeface="+mn-lt"/>
              </a:rPr>
              <a:t>15.5 T</a:t>
            </a:r>
          </a:p>
          <a:p>
            <a:pPr algn="ctr" defTabSz="584200" hangingPunct="0"/>
            <a:r>
              <a:rPr lang="it-IT" sz="1000" b="1" dirty="0" err="1" smtClean="0">
                <a:solidFill>
                  <a:srgbClr val="011993"/>
                </a:solidFill>
                <a:sym typeface="Cantarell Regular"/>
              </a:rPr>
              <a:t>Key</a:t>
            </a:r>
            <a:r>
              <a:rPr lang="it-IT" sz="1000" b="1" dirty="0" smtClean="0">
                <a:solidFill>
                  <a:srgbClr val="011993"/>
                </a:solidFill>
                <a:sym typeface="Cantarell Regular"/>
              </a:rPr>
              <a:t> </a:t>
            </a:r>
            <a:r>
              <a:rPr lang="it-IT" sz="1000" b="1" dirty="0" err="1" smtClean="0">
                <a:solidFill>
                  <a:srgbClr val="011993"/>
                </a:solidFill>
                <a:sym typeface="Cantarell Regular"/>
              </a:rPr>
              <a:t>interference</a:t>
            </a:r>
            <a:r>
              <a:rPr lang="it-IT" sz="1000" b="1" dirty="0" smtClean="0">
                <a:solidFill>
                  <a:srgbClr val="011993"/>
                </a:solidFill>
                <a:sym typeface="Cantarell Regular"/>
              </a:rPr>
              <a:t> 0.6 mm</a:t>
            </a:r>
            <a:endParaRPr lang="en-US" sz="1000" b="1" dirty="0">
              <a:solidFill>
                <a:srgbClr val="011993"/>
              </a:solidFill>
              <a:sym typeface="Cantarell Regular"/>
            </a:endParaRPr>
          </a:p>
        </p:txBody>
      </p:sp>
      <p:sp>
        <p:nvSpPr>
          <p:cNvPr id="54" name="TextBox 33"/>
          <p:cNvSpPr txBox="1"/>
          <p:nvPr/>
        </p:nvSpPr>
        <p:spPr>
          <a:xfrm>
            <a:off x="333924" y="5593116"/>
            <a:ext cx="1607812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rgbClr val="011993"/>
                </a:solidFill>
                <a:latin typeface="+mn-lt"/>
              </a:rPr>
              <a:t>16 T</a:t>
            </a:r>
          </a:p>
          <a:p>
            <a:pPr algn="ctr" defTabSz="584200" hangingPunct="0"/>
            <a:r>
              <a:rPr lang="it-IT" sz="1000" b="1" dirty="0" err="1" smtClean="0">
                <a:solidFill>
                  <a:srgbClr val="011993"/>
                </a:solidFill>
                <a:sym typeface="Cantarell Regular"/>
              </a:rPr>
              <a:t>Key</a:t>
            </a:r>
            <a:r>
              <a:rPr lang="it-IT" sz="1000" b="1" dirty="0" smtClean="0">
                <a:solidFill>
                  <a:srgbClr val="011993"/>
                </a:solidFill>
                <a:sym typeface="Cantarell Regular"/>
              </a:rPr>
              <a:t> </a:t>
            </a:r>
            <a:r>
              <a:rPr lang="it-IT" sz="1000" b="1" dirty="0" err="1" smtClean="0">
                <a:solidFill>
                  <a:srgbClr val="011993"/>
                </a:solidFill>
                <a:sym typeface="Cantarell Regular"/>
              </a:rPr>
              <a:t>interference</a:t>
            </a:r>
            <a:r>
              <a:rPr lang="it-IT" sz="1000" b="1" dirty="0" smtClean="0">
                <a:solidFill>
                  <a:srgbClr val="011993"/>
                </a:solidFill>
                <a:sym typeface="Cantarell Regular"/>
              </a:rPr>
              <a:t> 0.7 mm</a:t>
            </a:r>
            <a:endParaRPr lang="en-US" sz="1000" b="1" dirty="0">
              <a:solidFill>
                <a:srgbClr val="011993"/>
              </a:solidFill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131952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6440" y="852285"/>
            <a:ext cx="6343202" cy="709865"/>
          </a:xfrm>
        </p:spPr>
        <p:txBody>
          <a:bodyPr/>
          <a:lstStyle/>
          <a:p>
            <a:r>
              <a:rPr lang="it-IT" dirty="0" err="1" smtClean="0"/>
              <a:t>Conclusion</a:t>
            </a:r>
            <a:r>
              <a:rPr lang="it-IT" dirty="0" err="1"/>
              <a:t>s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73331" y="2489200"/>
            <a:ext cx="7856906" cy="3377565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it-IT" dirty="0" err="1" smtClean="0"/>
              <a:t>We</a:t>
            </a:r>
            <a:r>
              <a:rPr lang="it-IT" dirty="0" smtClean="0"/>
              <a:t> </a:t>
            </a:r>
            <a:r>
              <a:rPr lang="it-IT" dirty="0" err="1" smtClean="0"/>
              <a:t>designed</a:t>
            </a:r>
            <a:r>
              <a:rPr lang="it-IT" dirty="0" smtClean="0"/>
              <a:t> a model </a:t>
            </a:r>
            <a:r>
              <a:rPr lang="it-IT" dirty="0" err="1" smtClean="0"/>
              <a:t>dipole</a:t>
            </a:r>
            <a:r>
              <a:rPr lang="it-IT" dirty="0" smtClean="0"/>
              <a:t> for FCC (</a:t>
            </a:r>
            <a:r>
              <a:rPr lang="it-IT" dirty="0" err="1" smtClean="0"/>
              <a:t>named</a:t>
            </a:r>
            <a:r>
              <a:rPr lang="it-IT" dirty="0" smtClean="0"/>
              <a:t> </a:t>
            </a:r>
            <a:r>
              <a:rPr lang="it-IT" i="1" dirty="0" err="1" smtClean="0"/>
              <a:t>Falcon</a:t>
            </a:r>
            <a:r>
              <a:rPr lang="it-IT" i="1" dirty="0" smtClean="0"/>
              <a:t> </a:t>
            </a:r>
            <a:r>
              <a:rPr lang="it-IT" i="1" dirty="0" err="1" smtClean="0"/>
              <a:t>Dipole</a:t>
            </a:r>
            <a:r>
              <a:rPr lang="it-IT" dirty="0"/>
              <a:t>)</a:t>
            </a:r>
            <a:r>
              <a:rPr lang="it-IT" dirty="0" smtClean="0"/>
              <a:t> with the goal of </a:t>
            </a:r>
            <a:r>
              <a:rPr lang="it-IT" dirty="0" err="1" smtClean="0"/>
              <a:t>making</a:t>
            </a:r>
            <a:r>
              <a:rPr lang="it-IT" dirty="0" smtClean="0"/>
              <a:t> the </a:t>
            </a:r>
            <a:r>
              <a:rPr lang="it-IT" dirty="0" err="1" smtClean="0"/>
              <a:t>winding</a:t>
            </a:r>
            <a:r>
              <a:rPr lang="it-IT" dirty="0" smtClean="0"/>
              <a:t> and </a:t>
            </a:r>
            <a:r>
              <a:rPr lang="it-IT" dirty="0" err="1" smtClean="0"/>
              <a:t>assembly</a:t>
            </a:r>
            <a:r>
              <a:rPr lang="it-IT" dirty="0" smtClean="0"/>
              <a:t> procedure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 smtClean="0"/>
              <a:t>feasible</a:t>
            </a:r>
            <a:r>
              <a:rPr lang="it-IT" dirty="0" smtClean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 smtClean="0"/>
              <a:t>possible</a:t>
            </a:r>
            <a:r>
              <a:rPr lang="it-IT" dirty="0" smtClean="0"/>
              <a:t>.</a:t>
            </a:r>
          </a:p>
          <a:p>
            <a:pPr marL="0" indent="0">
              <a:buNone/>
            </a:pPr>
            <a:r>
              <a:rPr lang="it-IT" dirty="0" smtClean="0"/>
              <a:t>The </a:t>
            </a:r>
            <a:r>
              <a:rPr lang="it-IT" dirty="0" err="1" smtClean="0"/>
              <a:t>results</a:t>
            </a:r>
            <a:r>
              <a:rPr lang="it-IT" dirty="0" smtClean="0"/>
              <a:t> of </a:t>
            </a:r>
            <a:r>
              <a:rPr lang="it-IT" dirty="0" err="1" smtClean="0"/>
              <a:t>our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</a:t>
            </a:r>
            <a:r>
              <a:rPr lang="it-IT" dirty="0" err="1" smtClean="0"/>
              <a:t>satisfy</a:t>
            </a:r>
            <a:r>
              <a:rPr lang="it-IT" dirty="0" smtClean="0"/>
              <a:t> the </a:t>
            </a:r>
            <a:r>
              <a:rPr lang="it-IT" dirty="0" err="1" smtClean="0"/>
              <a:t>requirements</a:t>
            </a:r>
            <a:r>
              <a:rPr lang="it-IT" dirty="0" smtClean="0"/>
              <a:t>:  </a:t>
            </a:r>
          </a:p>
          <a:p>
            <a:r>
              <a:rPr lang="it-IT" dirty="0" smtClean="0"/>
              <a:t>The </a:t>
            </a:r>
            <a:r>
              <a:rPr lang="it-IT" dirty="0" err="1" smtClean="0"/>
              <a:t>magnet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/>
              <a:t> </a:t>
            </a:r>
            <a:r>
              <a:rPr lang="it-IT" dirty="0" err="1" smtClean="0"/>
              <a:t>able</a:t>
            </a:r>
            <a:r>
              <a:rPr lang="it-IT" dirty="0" smtClean="0"/>
              <a:t> to </a:t>
            </a:r>
            <a:r>
              <a:rPr lang="it-IT" dirty="0" err="1" smtClean="0"/>
              <a:t>reach</a:t>
            </a:r>
            <a:r>
              <a:rPr lang="it-IT" dirty="0" smtClean="0"/>
              <a:t> </a:t>
            </a:r>
            <a:r>
              <a:rPr lang="it-IT" b="1" dirty="0" smtClean="0"/>
              <a:t>14 T</a:t>
            </a:r>
            <a:r>
              <a:rPr lang="it-IT" dirty="0" smtClean="0"/>
              <a:t> in the bore </a:t>
            </a:r>
            <a:r>
              <a:rPr lang="it-IT" dirty="0" err="1" smtClean="0"/>
              <a:t>within</a:t>
            </a:r>
            <a:r>
              <a:rPr lang="it-IT" dirty="0" smtClean="0"/>
              <a:t> the </a:t>
            </a:r>
            <a:r>
              <a:rPr lang="it-IT" dirty="0" err="1" smtClean="0"/>
              <a:t>margin</a:t>
            </a:r>
            <a:r>
              <a:rPr lang="it-IT" dirty="0" smtClean="0"/>
              <a:t> of </a:t>
            </a:r>
            <a:r>
              <a:rPr lang="it-IT" b="1" dirty="0" smtClean="0"/>
              <a:t>14%</a:t>
            </a:r>
            <a:r>
              <a:rPr lang="it-IT" dirty="0" smtClean="0"/>
              <a:t>, </a:t>
            </a:r>
            <a:r>
              <a:rPr lang="it-IT" dirty="0" err="1" smtClean="0"/>
              <a:t>using</a:t>
            </a:r>
            <a:r>
              <a:rPr lang="it-IT" dirty="0" smtClean="0"/>
              <a:t> the </a:t>
            </a:r>
            <a:r>
              <a:rPr lang="it-IT" u="sng" dirty="0" err="1" smtClean="0"/>
              <a:t>conductor</a:t>
            </a:r>
            <a:r>
              <a:rPr lang="it-IT" u="sng" dirty="0" smtClean="0"/>
              <a:t> with </a:t>
            </a:r>
            <a:r>
              <a:rPr lang="it-IT" u="sng" dirty="0" err="1" smtClean="0"/>
              <a:t>EuroCirCol</a:t>
            </a:r>
            <a:r>
              <a:rPr lang="it-IT" dirty="0" smtClean="0"/>
              <a:t> </a:t>
            </a:r>
            <a:r>
              <a:rPr lang="it-IT" dirty="0" err="1" smtClean="0"/>
              <a:t>specs</a:t>
            </a:r>
            <a:endParaRPr lang="it-IT" dirty="0" smtClean="0"/>
          </a:p>
          <a:p>
            <a:r>
              <a:rPr lang="it-IT" dirty="0" smtClean="0"/>
              <a:t>In </a:t>
            </a:r>
            <a:r>
              <a:rPr lang="it-IT" dirty="0" err="1" smtClean="0"/>
              <a:t>principle</a:t>
            </a:r>
            <a:r>
              <a:rPr lang="it-IT" dirty="0" smtClean="0"/>
              <a:t> the </a:t>
            </a:r>
            <a:r>
              <a:rPr lang="it-IT" dirty="0" err="1" smtClean="0"/>
              <a:t>same</a:t>
            </a:r>
            <a:r>
              <a:rPr lang="it-IT" dirty="0" smtClean="0"/>
              <a:t> target of </a:t>
            </a:r>
            <a:r>
              <a:rPr lang="it-IT" b="1" dirty="0" smtClean="0"/>
              <a:t>14 T</a:t>
            </a:r>
            <a:r>
              <a:rPr lang="it-IT" dirty="0" smtClean="0"/>
              <a:t> </a:t>
            </a:r>
            <a:r>
              <a:rPr lang="it-IT" dirty="0" err="1" smtClean="0"/>
              <a:t>may</a:t>
            </a:r>
            <a:r>
              <a:rPr lang="it-IT" dirty="0" smtClean="0"/>
              <a:t> be </a:t>
            </a:r>
            <a:r>
              <a:rPr lang="it-IT" dirty="0" err="1" smtClean="0"/>
              <a:t>reached</a:t>
            </a:r>
            <a:r>
              <a:rPr lang="it-IT" dirty="0"/>
              <a:t> </a:t>
            </a:r>
            <a:r>
              <a:rPr lang="it-IT" dirty="0" err="1" smtClean="0"/>
              <a:t>using</a:t>
            </a:r>
            <a:r>
              <a:rPr lang="it-IT" dirty="0" smtClean="0"/>
              <a:t> </a:t>
            </a:r>
            <a:r>
              <a:rPr lang="it-IT" dirty="0"/>
              <a:t>the </a:t>
            </a:r>
            <a:r>
              <a:rPr lang="it-IT" dirty="0" err="1"/>
              <a:t>specs</a:t>
            </a:r>
            <a:r>
              <a:rPr lang="it-IT" dirty="0"/>
              <a:t> of the </a:t>
            </a:r>
            <a:r>
              <a:rPr lang="it-IT" u="sng" dirty="0" err="1"/>
              <a:t>conductor</a:t>
            </a:r>
            <a:r>
              <a:rPr lang="it-IT" u="sng" dirty="0"/>
              <a:t> under </a:t>
            </a:r>
            <a:r>
              <a:rPr lang="it-IT" u="sng" dirty="0" err="1"/>
              <a:t>procurement</a:t>
            </a:r>
            <a:r>
              <a:rPr lang="it-IT" dirty="0"/>
              <a:t>, </a:t>
            </a:r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smtClean="0"/>
              <a:t>with a </a:t>
            </a:r>
            <a:r>
              <a:rPr lang="it-IT" dirty="0" err="1" smtClean="0"/>
              <a:t>reduced</a:t>
            </a:r>
            <a:r>
              <a:rPr lang="it-IT" dirty="0" smtClean="0"/>
              <a:t> </a:t>
            </a:r>
            <a:r>
              <a:rPr lang="it-IT" dirty="0" err="1" smtClean="0"/>
              <a:t>margin</a:t>
            </a:r>
            <a:r>
              <a:rPr lang="it-IT" dirty="0" smtClean="0"/>
              <a:t> of </a:t>
            </a:r>
            <a:r>
              <a:rPr lang="it-IT" b="1" dirty="0"/>
              <a:t>9.5</a:t>
            </a:r>
            <a:r>
              <a:rPr lang="it-IT" b="1" dirty="0" smtClean="0"/>
              <a:t>%</a:t>
            </a:r>
          </a:p>
          <a:p>
            <a:r>
              <a:rPr lang="it-IT" dirty="0" smtClean="0"/>
              <a:t> </a:t>
            </a:r>
            <a:r>
              <a:rPr lang="it-IT" dirty="0" err="1" smtClean="0"/>
              <a:t>All</a:t>
            </a:r>
            <a:r>
              <a:rPr lang="it-IT" dirty="0" smtClean="0"/>
              <a:t> </a:t>
            </a:r>
            <a:r>
              <a:rPr lang="it-IT" dirty="0" smtClean="0"/>
              <a:t>the stress in the </a:t>
            </a:r>
            <a:r>
              <a:rPr lang="it-IT" dirty="0" err="1" smtClean="0"/>
              <a:t>magnet</a:t>
            </a:r>
            <a:r>
              <a:rPr lang="it-IT" dirty="0" smtClean="0"/>
              <a:t> are </a:t>
            </a:r>
            <a:r>
              <a:rPr lang="it-IT" dirty="0" err="1" smtClean="0"/>
              <a:t>always</a:t>
            </a:r>
            <a:r>
              <a:rPr lang="it-IT" dirty="0" smtClean="0"/>
              <a:t> </a:t>
            </a:r>
            <a:r>
              <a:rPr lang="it-IT" dirty="0" err="1" smtClean="0"/>
              <a:t>below</a:t>
            </a:r>
            <a:r>
              <a:rPr lang="it-IT" dirty="0" smtClean="0"/>
              <a:t> the </a:t>
            </a:r>
            <a:r>
              <a:rPr lang="it-IT" dirty="0" err="1" smtClean="0"/>
              <a:t>limits</a:t>
            </a:r>
            <a:r>
              <a:rPr lang="it-IT" dirty="0" smtClean="0"/>
              <a:t>, in </a:t>
            </a:r>
            <a:r>
              <a:rPr lang="it-IT" dirty="0" err="1" smtClean="0"/>
              <a:t>particular</a:t>
            </a:r>
            <a:r>
              <a:rPr lang="it-IT" dirty="0" smtClean="0"/>
              <a:t> in the coil the maximum stress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b="1" dirty="0" smtClean="0"/>
              <a:t>177 </a:t>
            </a:r>
            <a:r>
              <a:rPr lang="it-IT" b="1" dirty="0" err="1" smtClean="0"/>
              <a:t>MPa</a:t>
            </a:r>
            <a:r>
              <a:rPr lang="it-IT" b="1" dirty="0" smtClean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</a:t>
            </a:r>
            <a:r>
              <a:rPr lang="it-IT" dirty="0" err="1" smtClean="0"/>
              <a:t>energization</a:t>
            </a:r>
            <a:endParaRPr lang="it-IT" dirty="0" smtClean="0"/>
          </a:p>
          <a:p>
            <a:pPr marL="0" indent="0">
              <a:buNone/>
            </a:pPr>
            <a:r>
              <a:rPr lang="it-IT" dirty="0" err="1" smtClean="0"/>
              <a:t>Notice</a:t>
            </a:r>
            <a:r>
              <a:rPr lang="it-IT" dirty="0" smtClean="0"/>
              <a:t> </a:t>
            </a:r>
            <a:r>
              <a:rPr lang="it-IT" dirty="0" err="1" smtClean="0"/>
              <a:t>that</a:t>
            </a:r>
            <a:r>
              <a:rPr lang="it-IT" dirty="0" smtClean="0"/>
              <a:t>:</a:t>
            </a:r>
          </a:p>
          <a:p>
            <a:r>
              <a:rPr lang="it-IT" dirty="0" smtClean="0"/>
              <a:t>A </a:t>
            </a:r>
            <a:r>
              <a:rPr lang="it-IT" dirty="0"/>
              <a:t>bore </a:t>
            </a:r>
            <a:r>
              <a:rPr lang="it-IT" dirty="0" err="1"/>
              <a:t>field</a:t>
            </a:r>
            <a:r>
              <a:rPr lang="it-IT" dirty="0"/>
              <a:t> of </a:t>
            </a:r>
            <a:r>
              <a:rPr lang="it-IT" b="1" dirty="0"/>
              <a:t>16 T</a:t>
            </a:r>
            <a:r>
              <a:rPr lang="it-IT" dirty="0"/>
              <a:t> </a:t>
            </a:r>
            <a:r>
              <a:rPr lang="it-IT" dirty="0" err="1"/>
              <a:t>theoretically</a:t>
            </a:r>
            <a:r>
              <a:rPr lang="it-IT" dirty="0"/>
              <a:t> </a:t>
            </a:r>
            <a:r>
              <a:rPr lang="it-IT" dirty="0" err="1"/>
              <a:t>may</a:t>
            </a:r>
            <a:r>
              <a:rPr lang="it-IT" dirty="0"/>
              <a:t> be </a:t>
            </a:r>
            <a:r>
              <a:rPr lang="it-IT" dirty="0" err="1"/>
              <a:t>reached</a:t>
            </a:r>
            <a:r>
              <a:rPr lang="it-IT" dirty="0"/>
              <a:t> </a:t>
            </a:r>
            <a:r>
              <a:rPr lang="it-IT" dirty="0" smtClean="0"/>
              <a:t>with the </a:t>
            </a:r>
            <a:r>
              <a:rPr lang="it-IT" dirty="0" err="1"/>
              <a:t>current</a:t>
            </a:r>
            <a:r>
              <a:rPr lang="it-IT" dirty="0"/>
              <a:t> </a:t>
            </a:r>
            <a:r>
              <a:rPr lang="it-IT" dirty="0" err="1" smtClean="0"/>
              <a:t>at</a:t>
            </a:r>
            <a:r>
              <a:rPr lang="it-IT" dirty="0" smtClean="0"/>
              <a:t> the ‘short </a:t>
            </a:r>
            <a:r>
              <a:rPr lang="it-IT" dirty="0"/>
              <a:t>sample </a:t>
            </a:r>
            <a:r>
              <a:rPr lang="it-IT" dirty="0" err="1" smtClean="0"/>
              <a:t>limit</a:t>
            </a:r>
            <a:r>
              <a:rPr lang="it-IT" dirty="0" smtClean="0"/>
              <a:t>’ (</a:t>
            </a:r>
            <a:r>
              <a:rPr lang="it-IT" dirty="0" err="1" smtClean="0"/>
              <a:t>EuroCirCol</a:t>
            </a:r>
            <a:r>
              <a:rPr lang="it-IT" dirty="0" smtClean="0"/>
              <a:t> target </a:t>
            </a:r>
            <a:r>
              <a:rPr lang="it-IT" dirty="0" err="1" smtClean="0"/>
              <a:t>cable</a:t>
            </a:r>
            <a:r>
              <a:rPr lang="it-IT" dirty="0" smtClean="0"/>
              <a:t>)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17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506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2268817" y="2209070"/>
            <a:ext cx="4828566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it-IT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Thank</a:t>
            </a:r>
            <a:r>
              <a:rPr lang="it-IT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it-IT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you</a:t>
            </a:r>
            <a:r>
              <a:rPr lang="it-IT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</a:p>
          <a:p>
            <a:pPr algn="ctr"/>
            <a:r>
              <a:rPr lang="it-IT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for </a:t>
            </a:r>
          </a:p>
          <a:p>
            <a:pPr algn="ctr"/>
            <a:r>
              <a:rPr lang="it-IT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your</a:t>
            </a:r>
            <a:r>
              <a:rPr lang="it-IT" sz="5400" b="1" cap="none" spc="0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</a:t>
            </a:r>
            <a:r>
              <a:rPr lang="it-IT" sz="5400" b="1" cap="none" spc="0" dirty="0" err="1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attention</a:t>
            </a:r>
            <a:endParaRPr lang="it-IT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2" name="Segnaposto numero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18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58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34"/>
          <p:cNvGrpSpPr/>
          <p:nvPr/>
        </p:nvGrpSpPr>
        <p:grpSpPr>
          <a:xfrm>
            <a:off x="2084078" y="2144684"/>
            <a:ext cx="6278527" cy="4220814"/>
            <a:chOff x="1988213" y="705652"/>
            <a:chExt cx="6316604" cy="4179328"/>
          </a:xfrm>
        </p:grpSpPr>
        <p:grpSp>
          <p:nvGrpSpPr>
            <p:cNvPr id="7" name="Group 25"/>
            <p:cNvGrpSpPr/>
            <p:nvPr/>
          </p:nvGrpSpPr>
          <p:grpSpPr>
            <a:xfrm>
              <a:off x="2049807" y="705652"/>
              <a:ext cx="4781303" cy="287258"/>
              <a:chOff x="2049807" y="705652"/>
              <a:chExt cx="4781303" cy="287258"/>
            </a:xfrm>
          </p:grpSpPr>
          <p:sp>
            <p:nvSpPr>
              <p:cNvPr id="32" name="TextBox 4"/>
              <p:cNvSpPr txBox="1"/>
              <p:nvPr/>
            </p:nvSpPr>
            <p:spPr>
              <a:xfrm>
                <a:off x="2049807" y="705652"/>
                <a:ext cx="956993" cy="287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it-IT" sz="1200" b="1" i="1" u="sng" strike="noStrike" cap="none" spc="0" normalizeH="0" baseline="0" dirty="0" smtClean="0">
                    <a:ln>
                      <a:noFill/>
                    </a:ln>
                    <a:solidFill>
                      <a:srgbClr val="011993"/>
                    </a:solidFill>
                    <a:effectLst/>
                    <a:uFillTx/>
                    <a:latin typeface="+mn-lt"/>
                    <a:ea typeface="Cantarell Regular"/>
                    <a:cs typeface="Cantarell Regular"/>
                    <a:sym typeface="Cantarell Regular"/>
                  </a:rPr>
                  <a:t>ASSEMBLY</a:t>
                </a:r>
                <a:endParaRPr kumimoji="0" lang="en-US" sz="1200" b="1" i="1" u="sng" strike="noStrike" cap="none" spc="0" normalizeH="0" baseline="0" dirty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latin typeface="+mn-lt"/>
                  <a:ea typeface="Cantarell Regular"/>
                  <a:cs typeface="Cantarell Regular"/>
                  <a:sym typeface="Cantarell Regular"/>
                </a:endParaRPr>
              </a:p>
            </p:txBody>
          </p:sp>
          <p:sp>
            <p:nvSpPr>
              <p:cNvPr id="33" name="TextBox 29"/>
              <p:cNvSpPr txBox="1"/>
              <p:nvPr/>
            </p:nvSpPr>
            <p:spPr>
              <a:xfrm>
                <a:off x="3805791" y="705652"/>
                <a:ext cx="1078820" cy="287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200" b="1" i="1" u="sng" dirty="0" smtClean="0">
                    <a:solidFill>
                      <a:srgbClr val="011993"/>
                    </a:solidFill>
                    <a:latin typeface="+mn-lt"/>
                  </a:rPr>
                  <a:t>COOL DOWN</a:t>
                </a:r>
                <a:endParaRPr kumimoji="0" lang="en-US" sz="1200" b="1" i="1" u="sng" strike="noStrike" cap="none" spc="0" normalizeH="0" baseline="0" dirty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latin typeface="+mn-lt"/>
                  <a:sym typeface="Cantarell Regular"/>
                </a:endParaRPr>
              </a:p>
            </p:txBody>
          </p:sp>
          <p:sp>
            <p:nvSpPr>
              <p:cNvPr id="34" name="TextBox 30"/>
              <p:cNvSpPr txBox="1"/>
              <p:nvPr/>
            </p:nvSpPr>
            <p:spPr>
              <a:xfrm>
                <a:off x="5564738" y="705652"/>
                <a:ext cx="1266372" cy="28725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50800" tIns="50800" rIns="50800" bIns="50800" numCol="1" spcCol="38100" rtlCol="0" anchor="ctr">
                <a:spAutoFit/>
              </a:bodyPr>
              <a:lstStyle/>
              <a:p>
                <a:pPr marL="0" marR="0" indent="0" algn="ctr" defTabSz="5842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it-IT" sz="1200" b="1" i="1" u="sng" dirty="0" smtClean="0">
                    <a:solidFill>
                      <a:srgbClr val="011993"/>
                    </a:solidFill>
                    <a:latin typeface="+mn-lt"/>
                  </a:rPr>
                  <a:t>ENERGIZATION</a:t>
                </a:r>
                <a:endParaRPr kumimoji="0" lang="en-US" sz="1200" b="1" i="1" u="sng" strike="noStrike" cap="none" spc="0" normalizeH="0" baseline="0" dirty="0">
                  <a:ln>
                    <a:noFill/>
                  </a:ln>
                  <a:solidFill>
                    <a:srgbClr val="011993"/>
                  </a:solidFill>
                  <a:effectLst/>
                  <a:uFillTx/>
                  <a:latin typeface="+mn-lt"/>
                  <a:sym typeface="Cantarell Regular"/>
                </a:endParaRPr>
              </a:p>
            </p:txBody>
          </p:sp>
        </p:grpSp>
        <p:grpSp>
          <p:nvGrpSpPr>
            <p:cNvPr id="8" name="Group 26"/>
            <p:cNvGrpSpPr/>
            <p:nvPr/>
          </p:nvGrpSpPr>
          <p:grpSpPr>
            <a:xfrm>
              <a:off x="1988213" y="989214"/>
              <a:ext cx="6316604" cy="1226240"/>
              <a:chOff x="1988213" y="989214"/>
              <a:chExt cx="6316604" cy="1226240"/>
            </a:xfrm>
          </p:grpSpPr>
          <p:grpSp>
            <p:nvGrpSpPr>
              <p:cNvPr id="26" name="Group 6"/>
              <p:cNvGrpSpPr/>
              <p:nvPr/>
            </p:nvGrpSpPr>
            <p:grpSpPr>
              <a:xfrm>
                <a:off x="7623058" y="989214"/>
                <a:ext cx="681759" cy="1226240"/>
                <a:chOff x="7623058" y="1011749"/>
                <a:chExt cx="681759" cy="1226240"/>
              </a:xfrm>
            </p:grpSpPr>
            <p:pic>
              <p:nvPicPr>
                <p:cNvPr id="30" name="Picture 1"/>
                <p:cNvPicPr>
                  <a:picLocks noChangeAspect="1"/>
                </p:cNvPicPr>
                <p:nvPr/>
              </p:nvPicPr>
              <p:blipFill>
                <a:blip r:embed="rId2">
                  <a:extLst>
                    <a:ext uri="{BEBA8EAE-BF5A-486C-A8C5-ECC9F3942E4B}">
                      <a14:imgProps xmlns:a14="http://schemas.microsoft.com/office/drawing/2010/main">
                        <a14:imgLayer r:embed="rId3">
                          <a14:imgEffect>
                            <a14:sharpenSoften amount="50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23058" y="1229989"/>
                  <a:ext cx="681759" cy="1008000"/>
                </a:xfrm>
                <a:prstGeom prst="rect">
                  <a:avLst/>
                </a:prstGeom>
              </p:spPr>
            </p:pic>
            <p:sp>
              <p:nvSpPr>
                <p:cNvPr id="31" name="TextBox 38"/>
                <p:cNvSpPr txBox="1"/>
                <p:nvPr/>
              </p:nvSpPr>
              <p:spPr>
                <a:xfrm>
                  <a:off x="7650550" y="1011749"/>
                  <a:ext cx="626775" cy="25648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it-IT" sz="1000" i="1" dirty="0" smtClean="0">
                      <a:latin typeface="+mn-lt"/>
                    </a:rPr>
                    <a:t>Gap [</a:t>
                  </a:r>
                  <a:r>
                    <a:rPr lang="it-IT" sz="1000" i="1" dirty="0" smtClean="0">
                      <a:latin typeface="+mn-lt"/>
                      <a:cs typeface="Arial" panose="020B0604020202020204" pitchFamily="34" charset="0"/>
                    </a:rPr>
                    <a:t>μm</a:t>
                  </a:r>
                  <a:r>
                    <a:rPr lang="it-IT" sz="1000" i="1" dirty="0" smtClean="0">
                      <a:latin typeface="+mn-lt"/>
                    </a:rPr>
                    <a:t>]</a:t>
                  </a:r>
                  <a:endParaRPr kumimoji="0" lang="en-US" sz="1000" i="1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sym typeface="Cantarell Regular"/>
                  </a:endParaRPr>
                </a:p>
              </p:txBody>
            </p:sp>
          </p:grpSp>
          <p:pic>
            <p:nvPicPr>
              <p:cNvPr id="27" name="Picture 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8213" y="1004734"/>
                <a:ext cx="1080181" cy="1195200"/>
              </a:xfrm>
              <a:prstGeom prst="rect">
                <a:avLst/>
              </a:prstGeom>
            </p:spPr>
          </p:pic>
          <p:pic>
            <p:nvPicPr>
              <p:cNvPr id="28" name="Picture 10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08360" y="1004734"/>
                <a:ext cx="1073683" cy="1195200"/>
              </a:xfrm>
              <a:prstGeom prst="rect">
                <a:avLst/>
              </a:prstGeom>
            </p:spPr>
          </p:pic>
          <p:pic>
            <p:nvPicPr>
              <p:cNvPr id="29" name="Picture 11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53276" y="1004734"/>
                <a:ext cx="1089296" cy="1195200"/>
              </a:xfrm>
              <a:prstGeom prst="rect">
                <a:avLst/>
              </a:prstGeom>
            </p:spPr>
          </p:pic>
        </p:grpSp>
        <p:grpSp>
          <p:nvGrpSpPr>
            <p:cNvPr id="9" name="Group 27"/>
            <p:cNvGrpSpPr/>
            <p:nvPr/>
          </p:nvGrpSpPr>
          <p:grpSpPr>
            <a:xfrm>
              <a:off x="1991378" y="2304396"/>
              <a:ext cx="6285947" cy="1227716"/>
              <a:chOff x="1991378" y="2304396"/>
              <a:chExt cx="6285947" cy="1227716"/>
            </a:xfrm>
          </p:grpSpPr>
          <p:pic>
            <p:nvPicPr>
              <p:cNvPr id="19" name="Picture 12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91378" y="2320654"/>
                <a:ext cx="1073851" cy="1195200"/>
              </a:xfrm>
              <a:prstGeom prst="rect">
                <a:avLst/>
              </a:prstGeom>
            </p:spPr>
          </p:pic>
          <p:pic>
            <p:nvPicPr>
              <p:cNvPr id="20" name="Picture 13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03153" y="2320654"/>
                <a:ext cx="1084097" cy="1195200"/>
              </a:xfrm>
              <a:prstGeom prst="rect">
                <a:avLst/>
              </a:prstGeom>
            </p:spPr>
          </p:pic>
          <p:pic>
            <p:nvPicPr>
              <p:cNvPr id="21" name="Picture 14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55111" y="2320654"/>
                <a:ext cx="1085626" cy="1195200"/>
              </a:xfrm>
              <a:prstGeom prst="rect">
                <a:avLst/>
              </a:prstGeom>
            </p:spPr>
          </p:pic>
          <p:grpSp>
            <p:nvGrpSpPr>
              <p:cNvPr id="22" name="Group 17"/>
              <p:cNvGrpSpPr/>
              <p:nvPr/>
            </p:nvGrpSpPr>
            <p:grpSpPr>
              <a:xfrm>
                <a:off x="7650550" y="2304396"/>
                <a:ext cx="626775" cy="1227716"/>
                <a:chOff x="7623058" y="2304396"/>
                <a:chExt cx="626775" cy="1227716"/>
              </a:xfrm>
            </p:grpSpPr>
            <p:pic>
              <p:nvPicPr>
                <p:cNvPr id="23" name="Picture 16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BEBA8EAE-BF5A-486C-A8C5-ECC9F3942E4B}">
                      <a14:imgProps xmlns:a14="http://schemas.microsoft.com/office/drawing/2010/main">
                        <a14:imgLayer r:embed="rId11">
                          <a14:imgEffect>
                            <a14:sharpenSoften amount="50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35161" y="2524112"/>
                  <a:ext cx="602568" cy="1008000"/>
                </a:xfrm>
                <a:prstGeom prst="rect">
                  <a:avLst/>
                </a:prstGeom>
              </p:spPr>
            </p:pic>
            <p:sp>
              <p:nvSpPr>
                <p:cNvPr id="24" name="TextBox 56"/>
                <p:cNvSpPr txBox="1"/>
                <p:nvPr/>
              </p:nvSpPr>
              <p:spPr>
                <a:xfrm>
                  <a:off x="7623058" y="2304396"/>
                  <a:ext cx="626775" cy="25648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it-IT" sz="1000" i="1" dirty="0" smtClean="0">
                      <a:latin typeface="+mn-lt"/>
                    </a:rPr>
                    <a:t>Gap [</a:t>
                  </a:r>
                  <a:r>
                    <a:rPr lang="it-IT" sz="1000" i="1" dirty="0" smtClean="0">
                      <a:latin typeface="+mn-lt"/>
                      <a:cs typeface="Arial" panose="020B0604020202020204" pitchFamily="34" charset="0"/>
                    </a:rPr>
                    <a:t>μm</a:t>
                  </a:r>
                  <a:r>
                    <a:rPr lang="it-IT" sz="1000" i="1" dirty="0" smtClean="0">
                      <a:latin typeface="+mn-lt"/>
                    </a:rPr>
                    <a:t>]</a:t>
                  </a:r>
                  <a:endParaRPr kumimoji="0" lang="en-US" sz="1000" i="1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sym typeface="Cantarell Regular"/>
                  </a:endParaRPr>
                </a:p>
              </p:txBody>
            </p:sp>
          </p:grpSp>
        </p:grpSp>
        <p:grpSp>
          <p:nvGrpSpPr>
            <p:cNvPr id="10" name="Group 28"/>
            <p:cNvGrpSpPr/>
            <p:nvPr/>
          </p:nvGrpSpPr>
          <p:grpSpPr>
            <a:xfrm>
              <a:off x="1988455" y="3657264"/>
              <a:ext cx="6296757" cy="1227716"/>
              <a:chOff x="1988455" y="3657264"/>
              <a:chExt cx="6296757" cy="1227716"/>
            </a:xfrm>
          </p:grpSpPr>
          <p:grpSp>
            <p:nvGrpSpPr>
              <p:cNvPr id="12" name="Group 20"/>
              <p:cNvGrpSpPr/>
              <p:nvPr/>
            </p:nvGrpSpPr>
            <p:grpSpPr>
              <a:xfrm>
                <a:off x="7642662" y="3657264"/>
                <a:ext cx="642550" cy="1227716"/>
                <a:chOff x="7656601" y="3657264"/>
                <a:chExt cx="642550" cy="1227716"/>
              </a:xfrm>
            </p:grpSpPr>
            <p:pic>
              <p:nvPicPr>
                <p:cNvPr id="16" name="Picture 19"/>
                <p:cNvPicPr>
                  <a:picLocks noChangeAspect="1"/>
                </p:cNvPicPr>
                <p:nvPr/>
              </p:nvPicPr>
              <p:blipFill>
                <a:blip r:embed="rId12" cstate="print">
                  <a:extLst>
                    <a:ext uri="{BEBA8EAE-BF5A-486C-A8C5-ECC9F3942E4B}">
                      <a14:imgProps xmlns:a14="http://schemas.microsoft.com/office/drawing/2010/main">
                        <a14:imgLayer r:embed="rId13">
                          <a14:imgEffect>
                            <a14:sharpenSoften amount="50000"/>
                          </a14:imgEffect>
                          <a14:imgEffect>
                            <a14:brightnessContrast contrast="-40000"/>
                          </a14:imgEffect>
                        </a14:imgLayer>
                      </a14:imgProps>
                    </a:ex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7656601" y="3876980"/>
                  <a:ext cx="642550" cy="1008000"/>
                </a:xfrm>
                <a:prstGeom prst="rect">
                  <a:avLst/>
                </a:prstGeom>
              </p:spPr>
            </p:pic>
            <p:sp>
              <p:nvSpPr>
                <p:cNvPr id="17" name="TextBox 61"/>
                <p:cNvSpPr txBox="1"/>
                <p:nvPr/>
              </p:nvSpPr>
              <p:spPr>
                <a:xfrm>
                  <a:off x="7664489" y="3657264"/>
                  <a:ext cx="626775" cy="25648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50800" tIns="50800" rIns="50800" bIns="50800" numCol="1" spcCol="38100" rtlCol="0" anchor="ctr">
                  <a:spAutoFit/>
                </a:bodyPr>
                <a:lstStyle/>
                <a:p>
                  <a:pPr marL="0" marR="0" indent="0" algn="ctr" defTabSz="5842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it-IT" sz="1000" i="1" dirty="0" smtClean="0">
                      <a:latin typeface="+mn-lt"/>
                    </a:rPr>
                    <a:t>Gap [</a:t>
                  </a:r>
                  <a:r>
                    <a:rPr lang="it-IT" sz="1000" i="1" dirty="0" smtClean="0">
                      <a:latin typeface="+mn-lt"/>
                      <a:cs typeface="Arial" panose="020B0604020202020204" pitchFamily="34" charset="0"/>
                    </a:rPr>
                    <a:t>μm</a:t>
                  </a:r>
                  <a:r>
                    <a:rPr lang="it-IT" sz="1000" i="1" dirty="0" smtClean="0">
                      <a:latin typeface="+mn-lt"/>
                    </a:rPr>
                    <a:t>]</a:t>
                  </a:r>
                  <a:endParaRPr kumimoji="0" lang="en-US" sz="1000" i="1" strike="noStrike" cap="none" spc="0" normalizeH="0" baseline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sym typeface="Cantarell Regular"/>
                  </a:endParaRPr>
                </a:p>
              </p:txBody>
            </p:sp>
          </p:grpSp>
          <p:pic>
            <p:nvPicPr>
              <p:cNvPr id="13" name="Picture 22"/>
              <p:cNvPicPr>
                <a:picLocks noChangeAspect="1"/>
              </p:cNvPicPr>
              <p:nvPr/>
            </p:nvPicPr>
            <p:blipFill>
              <a:blip r:embed="rId1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988455" y="3673522"/>
                <a:ext cx="1079697" cy="1195200"/>
              </a:xfrm>
              <a:prstGeom prst="rect">
                <a:avLst/>
              </a:prstGeom>
            </p:spPr>
          </p:pic>
          <p:pic>
            <p:nvPicPr>
              <p:cNvPr id="14" name="Picture 23"/>
              <p:cNvPicPr>
                <a:picLocks noChangeAspect="1"/>
              </p:cNvPicPr>
              <p:nvPr/>
            </p:nvPicPr>
            <p:blipFill>
              <a:blip r:embed="rId1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804675" y="3673522"/>
                <a:ext cx="1081052" cy="1195200"/>
              </a:xfrm>
              <a:prstGeom prst="rect">
                <a:avLst/>
              </a:prstGeom>
            </p:spPr>
          </p:pic>
          <p:pic>
            <p:nvPicPr>
              <p:cNvPr id="15" name="Picture 24"/>
              <p:cNvPicPr>
                <a:picLocks noChangeAspect="1"/>
              </p:cNvPicPr>
              <p:nvPr/>
            </p:nvPicPr>
            <p:blipFill>
              <a:blip r:embed="rId1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654345" y="3673522"/>
                <a:ext cx="1087159" cy="1195200"/>
              </a:xfrm>
              <a:prstGeom prst="rect">
                <a:avLst/>
              </a:prstGeom>
            </p:spPr>
          </p:pic>
        </p:grpSp>
      </p:grpSp>
      <p:sp>
        <p:nvSpPr>
          <p:cNvPr id="5" name="Titolo 4"/>
          <p:cNvSpPr>
            <a:spLocks noGrp="1"/>
          </p:cNvSpPr>
          <p:nvPr>
            <p:ph type="title"/>
          </p:nvPr>
        </p:nvSpPr>
        <p:spPr>
          <a:xfrm>
            <a:off x="883065" y="769157"/>
            <a:ext cx="6343202" cy="1026392"/>
          </a:xfrm>
        </p:spPr>
        <p:txBody>
          <a:bodyPr/>
          <a:lstStyle/>
          <a:p>
            <a:r>
              <a:rPr lang="it-IT" dirty="0" err="1" smtClean="0"/>
              <a:t>Mechanical</a:t>
            </a:r>
            <a:r>
              <a:rPr lang="it-IT" dirty="0" smtClean="0"/>
              <a:t> </a:t>
            </a:r>
            <a:r>
              <a:rPr lang="it-IT" dirty="0" err="1" smtClean="0"/>
              <a:t>analysis</a:t>
            </a:r>
            <a:r>
              <a:rPr lang="it-IT" dirty="0" smtClean="0"/>
              <a:t> – </a:t>
            </a:r>
            <a:br>
              <a:rPr lang="it-IT" dirty="0" smtClean="0"/>
            </a:br>
            <a:r>
              <a:rPr lang="it-IT" dirty="0" smtClean="0"/>
              <a:t>gap </a:t>
            </a:r>
            <a:r>
              <a:rPr lang="it-IT" dirty="0" err="1" smtClean="0"/>
              <a:t>at</a:t>
            </a:r>
            <a:r>
              <a:rPr lang="it-IT" dirty="0" smtClean="0"/>
              <a:t> pole</a:t>
            </a:r>
            <a:endParaRPr lang="it-IT" dirty="0"/>
          </a:p>
        </p:txBody>
      </p:sp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</a:rPr>
              <a:t>27/06/2019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smtClean="0">
                <a:solidFill>
                  <a:srgbClr val="ACD433"/>
                </a:solidFill>
              </a:rPr>
              <a:t>INFN-LASA &amp; INFN Genova</a:t>
            </a:r>
            <a:endParaRPr lang="en-US" dirty="0">
              <a:solidFill>
                <a:srgbClr val="ACD433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 smtClean="0">
                <a:solidFill>
                  <a:prstClr val="white"/>
                </a:solidFill>
              </a:rPr>
              <a:pPr defTabSz="342900">
                <a:defRPr/>
              </a:pPr>
              <a:t>19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8" name="TextBox 31"/>
          <p:cNvSpPr txBox="1"/>
          <p:nvPr/>
        </p:nvSpPr>
        <p:spPr>
          <a:xfrm>
            <a:off x="170523" y="2865188"/>
            <a:ext cx="1934614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rgbClr val="011993"/>
                </a:solidFill>
              </a:rPr>
              <a:t>14 T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it-IT" sz="1000" b="1" strike="noStrike" cap="none" spc="0" normalizeH="0" baseline="0" dirty="0" err="1" smtClean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rPr>
              <a:t>interference</a:t>
            </a:r>
            <a:r>
              <a:rPr kumimoji="0" lang="it-IT" sz="1000" b="1" strike="noStrike" cap="none" spc="0" normalizeH="0" dirty="0" smtClean="0">
                <a:ln>
                  <a:noFill/>
                </a:ln>
                <a:solidFill>
                  <a:srgbClr val="011993"/>
                </a:solidFill>
                <a:effectLst/>
                <a:uFillTx/>
                <a:sym typeface="Cantarell Regular"/>
              </a:rPr>
              <a:t> 0.5 mm</a:t>
            </a:r>
            <a:endParaRPr kumimoji="0" lang="en-US" sz="1000" b="1" strike="noStrike" cap="none" spc="0" normalizeH="0" baseline="0" dirty="0">
              <a:ln>
                <a:noFill/>
              </a:ln>
              <a:solidFill>
                <a:srgbClr val="011993"/>
              </a:solidFill>
              <a:effectLst/>
              <a:uFillTx/>
              <a:sym typeface="Cantarell Regular"/>
            </a:endParaRPr>
          </a:p>
        </p:txBody>
      </p:sp>
      <p:sp>
        <p:nvSpPr>
          <p:cNvPr id="39" name="TextBox 32"/>
          <p:cNvSpPr txBox="1"/>
          <p:nvPr/>
        </p:nvSpPr>
        <p:spPr>
          <a:xfrm>
            <a:off x="466172" y="4230172"/>
            <a:ext cx="1343316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rgbClr val="011993"/>
                </a:solidFill>
                <a:latin typeface="+mn-lt"/>
              </a:rPr>
              <a:t>15.5 T</a:t>
            </a:r>
          </a:p>
          <a:p>
            <a:pPr algn="ctr" defTabSz="584200" hangingPunct="0"/>
            <a:r>
              <a:rPr lang="it-IT" sz="1000" b="1" dirty="0" err="1" smtClean="0">
                <a:solidFill>
                  <a:srgbClr val="011993"/>
                </a:solidFill>
                <a:sym typeface="Cantarell Regular"/>
              </a:rPr>
              <a:t>interference</a:t>
            </a:r>
            <a:r>
              <a:rPr lang="it-IT" sz="1000" b="1" dirty="0" smtClean="0">
                <a:solidFill>
                  <a:srgbClr val="011993"/>
                </a:solidFill>
                <a:sym typeface="Cantarell Regular"/>
              </a:rPr>
              <a:t> 0.6 mm</a:t>
            </a:r>
            <a:endParaRPr lang="en-US" sz="1000" b="1" dirty="0">
              <a:solidFill>
                <a:srgbClr val="011993"/>
              </a:solidFill>
              <a:sym typeface="Cantarell Regular"/>
            </a:endParaRPr>
          </a:p>
        </p:txBody>
      </p:sp>
      <p:sp>
        <p:nvSpPr>
          <p:cNvPr id="40" name="TextBox 33"/>
          <p:cNvSpPr txBox="1"/>
          <p:nvPr/>
        </p:nvSpPr>
        <p:spPr>
          <a:xfrm>
            <a:off x="466172" y="5593116"/>
            <a:ext cx="1343316" cy="4411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it-IT" sz="1200" b="1" dirty="0" smtClean="0">
                <a:solidFill>
                  <a:srgbClr val="011993"/>
                </a:solidFill>
                <a:latin typeface="+mn-lt"/>
              </a:rPr>
              <a:t>16 T</a:t>
            </a:r>
          </a:p>
          <a:p>
            <a:pPr algn="ctr" defTabSz="584200" hangingPunct="0"/>
            <a:r>
              <a:rPr lang="it-IT" sz="1000" b="1" dirty="0" err="1" smtClean="0">
                <a:solidFill>
                  <a:srgbClr val="011993"/>
                </a:solidFill>
                <a:sym typeface="Cantarell Regular"/>
              </a:rPr>
              <a:t>interference</a:t>
            </a:r>
            <a:r>
              <a:rPr lang="it-IT" sz="1000" b="1" dirty="0" smtClean="0">
                <a:solidFill>
                  <a:srgbClr val="011993"/>
                </a:solidFill>
                <a:sym typeface="Cantarell Regular"/>
              </a:rPr>
              <a:t> 0.7 mm</a:t>
            </a:r>
            <a:endParaRPr lang="en-US" sz="1000" b="1" dirty="0">
              <a:solidFill>
                <a:srgbClr val="011993"/>
              </a:solidFill>
              <a:sym typeface="Cantarell Regular"/>
            </a:endParaRPr>
          </a:p>
        </p:txBody>
      </p:sp>
    </p:spTree>
    <p:extLst>
      <p:ext uri="{BB962C8B-B14F-4D97-AF65-F5344CB8AC3E}">
        <p14:creationId xmlns:p14="http://schemas.microsoft.com/office/powerpoint/2010/main" val="295426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5400" dirty="0" err="1" smtClean="0"/>
              <a:t>Outline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Introduction</a:t>
            </a:r>
            <a:endParaRPr lang="it-IT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Electromagnetic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design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Quench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protection</a:t>
            </a:r>
            <a:endParaRPr lang="it-IT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Mechanical</a:t>
            </a:r>
            <a:r>
              <a:rPr lang="it-IT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design</a:t>
            </a: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Conclusions</a:t>
            </a:r>
            <a:endParaRPr lang="it-IT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3104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Introduction</a:t>
            </a:r>
            <a:endParaRPr lang="it-IT" dirty="0"/>
          </a:p>
        </p:txBody>
      </p:sp>
      <p:sp>
        <p:nvSpPr>
          <p:cNvPr id="11" name="Segnaposto contenuto 10"/>
          <p:cNvSpPr>
            <a:spLocks noGrp="1"/>
          </p:cNvSpPr>
          <p:nvPr>
            <p:ph idx="1"/>
          </p:nvPr>
        </p:nvSpPr>
        <p:spPr>
          <a:xfrm>
            <a:off x="866441" y="2489200"/>
            <a:ext cx="7603483" cy="3530600"/>
          </a:xfrm>
        </p:spPr>
        <p:txBody>
          <a:bodyPr>
            <a:normAutofit fontScale="92500" lnSpcReduction="10000"/>
          </a:bodyPr>
          <a:lstStyle/>
          <a:p>
            <a:r>
              <a:rPr lang="it-IT" b="1" dirty="0" err="1" smtClean="0"/>
              <a:t>Who</a:t>
            </a:r>
            <a:r>
              <a:rPr lang="it-IT" b="1" dirty="0" smtClean="0"/>
              <a:t>?</a:t>
            </a:r>
          </a:p>
          <a:p>
            <a:pPr marL="300038" lvl="1" indent="0">
              <a:buNone/>
            </a:pPr>
            <a:r>
              <a:rPr lang="it-IT" dirty="0"/>
              <a:t>Agreement </a:t>
            </a:r>
            <a:r>
              <a:rPr lang="it-IT" dirty="0" err="1"/>
              <a:t>between</a:t>
            </a:r>
            <a:r>
              <a:rPr lang="it-IT" dirty="0"/>
              <a:t> CERN and INFN </a:t>
            </a:r>
            <a:endParaRPr lang="it-IT" dirty="0" smtClean="0"/>
          </a:p>
          <a:p>
            <a:r>
              <a:rPr lang="it-IT" b="1" dirty="0" err="1" smtClean="0"/>
              <a:t>What</a:t>
            </a:r>
            <a:r>
              <a:rPr lang="it-IT" b="1" dirty="0" smtClean="0"/>
              <a:t>?</a:t>
            </a:r>
          </a:p>
          <a:p>
            <a:pPr marL="300038" lvl="1" indent="0">
              <a:buNone/>
            </a:pPr>
            <a:r>
              <a:rPr lang="it-IT" dirty="0" smtClean="0"/>
              <a:t>Construction of a </a:t>
            </a:r>
            <a:r>
              <a:rPr lang="it-IT" dirty="0" err="1" smtClean="0"/>
              <a:t>demonstrator</a:t>
            </a:r>
            <a:r>
              <a:rPr lang="it-IT" dirty="0" smtClean="0"/>
              <a:t>/model cos-theta </a:t>
            </a:r>
            <a:r>
              <a:rPr lang="en-US" dirty="0" smtClean="0"/>
              <a:t>dipole</a:t>
            </a:r>
            <a:r>
              <a:rPr lang="it-IT" dirty="0" smtClean="0"/>
              <a:t> </a:t>
            </a:r>
            <a:r>
              <a:rPr lang="it-IT" dirty="0" err="1" smtClean="0"/>
              <a:t>able</a:t>
            </a:r>
            <a:r>
              <a:rPr lang="it-IT" dirty="0" smtClean="0"/>
              <a:t> to </a:t>
            </a:r>
            <a:r>
              <a:rPr lang="it-IT" dirty="0" err="1" smtClean="0"/>
              <a:t>reach</a:t>
            </a:r>
            <a:r>
              <a:rPr lang="it-IT" dirty="0" smtClean="0"/>
              <a:t> 14 T</a:t>
            </a:r>
          </a:p>
          <a:p>
            <a:r>
              <a:rPr lang="it-IT" b="1" dirty="0" err="1" smtClean="0"/>
              <a:t>When</a:t>
            </a:r>
            <a:r>
              <a:rPr lang="it-IT" b="1" dirty="0" smtClean="0"/>
              <a:t>?</a:t>
            </a:r>
          </a:p>
          <a:p>
            <a:pPr marL="342900" lvl="1" indent="0">
              <a:buNone/>
            </a:pPr>
            <a:r>
              <a:rPr lang="it-IT" dirty="0" err="1" smtClean="0"/>
              <a:t>Next</a:t>
            </a:r>
            <a:r>
              <a:rPr lang="it-IT" dirty="0" smtClean="0"/>
              <a:t> 5 </a:t>
            </a:r>
            <a:r>
              <a:rPr lang="it-IT" dirty="0" err="1" smtClean="0"/>
              <a:t>years</a:t>
            </a:r>
            <a:endParaRPr lang="it-IT" dirty="0" smtClean="0"/>
          </a:p>
          <a:p>
            <a:pPr indent="-214313"/>
            <a:r>
              <a:rPr lang="it-IT" b="1" dirty="0" err="1" smtClean="0"/>
              <a:t>Where</a:t>
            </a:r>
            <a:r>
              <a:rPr lang="it-IT" b="1" dirty="0" smtClean="0"/>
              <a:t>?</a:t>
            </a:r>
          </a:p>
          <a:p>
            <a:pPr marL="342900" lvl="1" indent="0">
              <a:buNone/>
            </a:pPr>
            <a:r>
              <a:rPr lang="it-IT" dirty="0" smtClean="0"/>
              <a:t>INFN-LASA &amp; INFN Genova (</a:t>
            </a:r>
            <a:r>
              <a:rPr lang="it-IT" dirty="0" err="1" smtClean="0"/>
              <a:t>Italy</a:t>
            </a:r>
            <a:r>
              <a:rPr lang="it-IT" dirty="0" smtClean="0"/>
              <a:t>)</a:t>
            </a:r>
          </a:p>
          <a:p>
            <a:pPr indent="-214313"/>
            <a:r>
              <a:rPr lang="it-IT" b="1" dirty="0" err="1" smtClean="0"/>
              <a:t>Why</a:t>
            </a:r>
            <a:r>
              <a:rPr lang="it-IT" b="1" dirty="0" smtClean="0"/>
              <a:t>?</a:t>
            </a:r>
          </a:p>
          <a:p>
            <a:pPr marL="342900" lvl="1" indent="0">
              <a:buNone/>
            </a:pPr>
            <a:r>
              <a:rPr lang="it-IT" dirty="0" err="1" smtClean="0"/>
              <a:t>Milestone</a:t>
            </a:r>
            <a:r>
              <a:rPr lang="it-IT" dirty="0" smtClean="0"/>
              <a:t> </a:t>
            </a:r>
            <a:r>
              <a:rPr lang="it-IT" dirty="0" err="1" smtClean="0"/>
              <a:t>technology</a:t>
            </a:r>
            <a:r>
              <a:rPr lang="it-IT" dirty="0" smtClean="0"/>
              <a:t> for the FCC </a:t>
            </a:r>
            <a:r>
              <a:rPr lang="it-IT" dirty="0" err="1" smtClean="0"/>
              <a:t>main</a:t>
            </a:r>
            <a:r>
              <a:rPr lang="it-IT" dirty="0" smtClean="0"/>
              <a:t> </a:t>
            </a:r>
            <a:r>
              <a:rPr lang="it-IT" dirty="0" err="1" smtClean="0"/>
              <a:t>dipole</a:t>
            </a:r>
            <a:r>
              <a:rPr lang="it-IT" dirty="0" smtClean="0"/>
              <a:t> 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10" name="Segnaposto piè di pagina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0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6"/>
          <p:cNvSpPr>
            <a:spLocks noGrp="1"/>
          </p:cNvSpPr>
          <p:nvPr>
            <p:ph type="title"/>
          </p:nvPr>
        </p:nvSpPr>
        <p:spPr>
          <a:xfrm>
            <a:off x="866441" y="679573"/>
            <a:ext cx="6343202" cy="1109519"/>
          </a:xfrm>
        </p:spPr>
        <p:txBody>
          <a:bodyPr/>
          <a:lstStyle/>
          <a:p>
            <a:r>
              <a:rPr lang="it-IT" dirty="0" err="1"/>
              <a:t>Electromagnetic</a:t>
            </a:r>
            <a:r>
              <a:rPr lang="it-IT" dirty="0"/>
              <a:t> design - </a:t>
            </a:r>
            <a:r>
              <a:rPr lang="it-IT" dirty="0" err="1" smtClean="0"/>
              <a:t>requirements</a:t>
            </a:r>
            <a:endParaRPr lang="it-IT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Segnaposto contenuto 7"/>
              <p:cNvSpPr>
                <a:spLocks noGrp="1"/>
              </p:cNvSpPr>
              <p:nvPr>
                <p:ph idx="1"/>
              </p:nvPr>
            </p:nvSpPr>
            <p:spPr>
              <a:xfrm>
                <a:off x="2381785" y="2391616"/>
                <a:ext cx="5024855" cy="4088212"/>
              </a:xfrm>
            </p:spPr>
            <p:txBody>
              <a:bodyPr>
                <a:noAutofit/>
              </a:bodyPr>
              <a:lstStyle/>
              <a:p>
                <a:r>
                  <a:rPr lang="it-IT" b="1" dirty="0" smtClean="0"/>
                  <a:t>General </a:t>
                </a:r>
                <a:r>
                  <a:rPr lang="it-IT" b="1" dirty="0" err="1" smtClean="0"/>
                  <a:t>magnet</a:t>
                </a:r>
                <a:r>
                  <a:rPr lang="it-IT" b="1" dirty="0" smtClean="0"/>
                  <a:t> </a:t>
                </a:r>
                <a:r>
                  <a:rPr lang="it-IT" b="1" dirty="0" err="1" smtClean="0"/>
                  <a:t>characteristics</a:t>
                </a:r>
                <a:r>
                  <a:rPr lang="it-IT" b="1" dirty="0" smtClean="0"/>
                  <a:t>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smtClean="0"/>
                  <a:t>Cos-theta </a:t>
                </a:r>
                <a:r>
                  <a:rPr lang="it-IT" sz="1800" dirty="0" err="1" smtClean="0"/>
                  <a:t>dipole</a:t>
                </a:r>
                <a:r>
                  <a:rPr lang="it-IT" sz="1800" dirty="0" smtClean="0"/>
                  <a:t>,</a:t>
                </a:r>
                <a:r>
                  <a:rPr lang="it-IT" sz="1800" dirty="0" smtClean="0"/>
                  <a:t> </a:t>
                </a:r>
                <a:r>
                  <a:rPr lang="it-IT" sz="1800" dirty="0"/>
                  <a:t>1.5 m </a:t>
                </a:r>
                <a:r>
                  <a:rPr lang="it-IT" sz="1800" dirty="0" smtClean="0"/>
                  <a:t>long</a:t>
                </a:r>
                <a:endParaRPr lang="it-IT" sz="1800" dirty="0" smtClean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err="1" smtClean="0"/>
                  <a:t>One</a:t>
                </a:r>
                <a:r>
                  <a:rPr lang="it-IT" sz="1800" dirty="0" smtClean="0"/>
                  <a:t> aperture </a:t>
                </a:r>
                <a:r>
                  <a:rPr lang="it-IT" sz="1800" dirty="0"/>
                  <a:t>of </a:t>
                </a:r>
                <a:r>
                  <a:rPr lang="it-IT" sz="1800" dirty="0" smtClean="0"/>
                  <a:t>Ø 50 </a:t>
                </a:r>
                <a:r>
                  <a:rPr lang="it-IT" sz="1800" dirty="0" smtClean="0"/>
                  <a:t>mm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err="1" smtClean="0"/>
                  <a:t>Winding</a:t>
                </a:r>
                <a:r>
                  <a:rPr lang="it-IT" sz="1800" dirty="0" smtClean="0"/>
                  <a:t> </a:t>
                </a:r>
                <a:r>
                  <a:rPr lang="it-IT" sz="1800" dirty="0" err="1" smtClean="0"/>
                  <a:t>type</a:t>
                </a:r>
                <a:r>
                  <a:rPr lang="it-IT" sz="1800" dirty="0" smtClean="0"/>
                  <a:t>: 1 double pancake</a:t>
                </a:r>
                <a:endParaRPr lang="it-IT" sz="1800" dirty="0" smtClean="0"/>
              </a:p>
              <a:p>
                <a:r>
                  <a:rPr lang="it-IT" b="1" dirty="0" smtClean="0"/>
                  <a:t>Rutherford </a:t>
                </a:r>
                <a:r>
                  <a:rPr lang="it-IT" b="1" dirty="0" err="1" smtClean="0"/>
                  <a:t>cable</a:t>
                </a:r>
                <a:r>
                  <a:rPr lang="it-IT" b="1" dirty="0" smtClean="0"/>
                  <a:t>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smtClean="0"/>
                  <a:t>Nb</a:t>
                </a:r>
                <a:r>
                  <a:rPr lang="it-IT" sz="1800" baseline="-25000" dirty="0" smtClean="0"/>
                  <a:t>3</a:t>
                </a:r>
                <a:r>
                  <a:rPr lang="it-IT" sz="1800" dirty="0" smtClean="0"/>
                  <a:t>Sn, J</a:t>
                </a:r>
                <a:r>
                  <a:rPr lang="it-IT" sz="1800" baseline="-25000" dirty="0" smtClean="0"/>
                  <a:t>C</a:t>
                </a:r>
                <a:r>
                  <a:rPr lang="it-IT" sz="1800" dirty="0" smtClean="0"/>
                  <a:t> </a:t>
                </a:r>
                <a:r>
                  <a:rPr lang="it-IT" sz="1800" dirty="0"/>
                  <a:t>(@ 4.2K, 16T) = 1500 </a:t>
                </a:r>
                <a:r>
                  <a:rPr lang="it-IT" sz="1800" dirty="0" smtClean="0"/>
                  <a:t>A/mm</a:t>
                </a:r>
                <a:r>
                  <a:rPr lang="it-IT" sz="1800" baseline="30000" dirty="0" smtClean="0"/>
                  <a:t>2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smtClean="0"/>
                  <a:t>Minimum bending </a:t>
                </a:r>
                <a:r>
                  <a:rPr lang="it-IT" sz="1800" dirty="0" err="1" smtClean="0"/>
                  <a:t>radius</a:t>
                </a:r>
                <a:r>
                  <a:rPr lang="it-IT" sz="1800" dirty="0" smtClean="0"/>
                  <a:t> </a:t>
                </a:r>
                <a14:m>
                  <m:oMath xmlns:m="http://schemas.openxmlformats.org/officeDocument/2006/math">
                    <m:r>
                      <a:rPr lang="it-IT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it-IT" sz="1800" dirty="0" smtClean="0"/>
                  <a:t> 10 mm </a:t>
                </a:r>
                <a:endParaRPr lang="it-IT" sz="1800" dirty="0"/>
              </a:p>
              <a:p>
                <a:r>
                  <a:rPr lang="it-IT" b="1" dirty="0" err="1" smtClean="0"/>
                  <a:t>Magnet</a:t>
                </a:r>
                <a:r>
                  <a:rPr lang="it-IT" b="1" dirty="0" smtClean="0"/>
                  <a:t> performance: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smtClean="0"/>
                  <a:t>14 T bore </a:t>
                </a:r>
                <a:r>
                  <a:rPr lang="it-IT" sz="1800" dirty="0" err="1" smtClean="0"/>
                  <a:t>field</a:t>
                </a:r>
                <a:r>
                  <a:rPr lang="it-IT" sz="1800" dirty="0" smtClean="0"/>
                  <a:t>, with a </a:t>
                </a:r>
                <a:r>
                  <a:rPr lang="it-IT" sz="1800" dirty="0" err="1"/>
                  <a:t>m</a:t>
                </a:r>
                <a:r>
                  <a:rPr lang="it-IT" sz="1800" dirty="0" err="1" smtClean="0"/>
                  <a:t>argin</a:t>
                </a:r>
                <a:r>
                  <a:rPr lang="it-IT" sz="1800" dirty="0" smtClean="0"/>
                  <a:t> </a:t>
                </a:r>
                <a:r>
                  <a:rPr lang="it-IT" dirty="0"/>
                  <a:t>≥</a:t>
                </a:r>
                <a:r>
                  <a:rPr lang="it-IT" sz="1800" dirty="0" smtClean="0"/>
                  <a:t> 14%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it-IT" sz="1800" dirty="0" err="1" smtClean="0"/>
                  <a:t>All</a:t>
                </a:r>
                <a:r>
                  <a:rPr lang="it-IT" sz="1800" dirty="0" smtClean="0"/>
                  <a:t> high </a:t>
                </a:r>
                <a:r>
                  <a:rPr lang="it-IT" sz="1800" dirty="0" err="1" smtClean="0"/>
                  <a:t>order</a:t>
                </a:r>
                <a:r>
                  <a:rPr lang="it-IT" sz="1800" dirty="0" smtClean="0"/>
                  <a:t> </a:t>
                </a:r>
                <a:r>
                  <a:rPr lang="it-IT" sz="1800" dirty="0" err="1" smtClean="0"/>
                  <a:t>harmonics</a:t>
                </a:r>
                <a:r>
                  <a:rPr lang="it-IT" sz="1800" dirty="0" smtClean="0"/>
                  <a:t> </a:t>
                </a:r>
                <a:r>
                  <a:rPr lang="it-IT" sz="1800" dirty="0"/>
                  <a:t>&lt; 40 </a:t>
                </a:r>
                <a:r>
                  <a:rPr lang="it-IT" sz="1800" dirty="0" err="1"/>
                  <a:t>units</a:t>
                </a:r>
                <a:r>
                  <a:rPr lang="it-IT" sz="1800" dirty="0"/>
                  <a:t> </a:t>
                </a:r>
                <a:endParaRPr lang="it-IT" sz="1800" dirty="0" smtClean="0"/>
              </a:p>
            </p:txBody>
          </p:sp>
        </mc:Choice>
        <mc:Fallback>
          <p:sp>
            <p:nvSpPr>
              <p:cNvPr id="8" name="Segnaposto contenuto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381785" y="2391616"/>
                <a:ext cx="5024855" cy="4088212"/>
              </a:xfrm>
              <a:blipFill>
                <a:blip r:embed="rId2"/>
                <a:stretch>
                  <a:fillRect l="-364" t="-745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32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66439" y="927099"/>
            <a:ext cx="6713411" cy="709865"/>
          </a:xfrm>
        </p:spPr>
        <p:txBody>
          <a:bodyPr/>
          <a:lstStyle/>
          <a:p>
            <a:r>
              <a:rPr lang="it-IT" dirty="0" err="1" smtClean="0"/>
              <a:t>Electromagnetic</a:t>
            </a:r>
            <a:r>
              <a:rPr lang="it-IT" dirty="0"/>
              <a:t> </a:t>
            </a:r>
            <a:r>
              <a:rPr lang="it-IT" dirty="0" smtClean="0"/>
              <a:t>design - </a:t>
            </a:r>
            <a:r>
              <a:rPr lang="it-IT" dirty="0" err="1" smtClean="0"/>
              <a:t>cable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8" name="Segnaposto contenuto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0506639"/>
              </p:ext>
            </p:extLst>
          </p:nvPr>
        </p:nvGraphicFramePr>
        <p:xfrm>
          <a:off x="646543" y="2701924"/>
          <a:ext cx="3400309" cy="32689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15185">
                  <a:extLst>
                    <a:ext uri="{9D8B030D-6E8A-4147-A177-3AD203B41FA5}">
                      <a16:colId xmlns:a16="http://schemas.microsoft.com/office/drawing/2014/main" val="3330326488"/>
                    </a:ext>
                  </a:extLst>
                </a:gridCol>
                <a:gridCol w="1285124">
                  <a:extLst>
                    <a:ext uri="{9D8B030D-6E8A-4147-A177-3AD203B41FA5}">
                      <a16:colId xmlns:a16="http://schemas.microsoft.com/office/drawing/2014/main" val="1328894404"/>
                    </a:ext>
                  </a:extLst>
                </a:gridCol>
              </a:tblGrid>
              <a:tr h="19431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Rutherford Cable </a:t>
                      </a:r>
                      <a:r>
                        <a:rPr lang="it-IT" sz="1200" dirty="0" err="1" smtClean="0"/>
                        <a:t>Parameter</a:t>
                      </a:r>
                      <a:r>
                        <a:rPr lang="it-IT" sz="1200" dirty="0" err="1"/>
                        <a:t>s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it-IT" sz="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523226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baseline="0" dirty="0" err="1" smtClean="0"/>
                        <a:t>Superconducting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material</a:t>
                      </a:r>
                      <a:endParaRPr lang="it-IT" sz="1200" baseline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Nb</a:t>
                      </a:r>
                      <a:r>
                        <a:rPr lang="it-IT" sz="1200" baseline="-25000" dirty="0" smtClean="0"/>
                        <a:t>3</a:t>
                      </a:r>
                      <a:r>
                        <a:rPr lang="it-IT" sz="1200" dirty="0" smtClean="0"/>
                        <a:t>Sn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92458722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baseline="0" dirty="0" err="1" smtClean="0"/>
                        <a:t>J</a:t>
                      </a:r>
                      <a:r>
                        <a:rPr lang="it-IT" sz="1200" baseline="-25000" dirty="0" err="1" smtClean="0"/>
                        <a:t>c</a:t>
                      </a:r>
                      <a:r>
                        <a:rPr lang="it-IT" sz="1200" baseline="0" dirty="0" smtClean="0"/>
                        <a:t> @4.2K,16T (A/mm</a:t>
                      </a:r>
                      <a:r>
                        <a:rPr lang="it-IT" sz="1200" baseline="30000" dirty="0" smtClean="0"/>
                        <a:t>2</a:t>
                      </a:r>
                      <a:r>
                        <a:rPr lang="it-IT" sz="1200" baseline="0" dirty="0" smtClean="0"/>
                        <a:t>)</a:t>
                      </a:r>
                      <a:endParaRPr lang="it-IT" sz="1200" baseline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1500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182077704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Filament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diameter</a:t>
                      </a:r>
                      <a:r>
                        <a:rPr lang="it-IT" sz="1200" dirty="0" smtClean="0"/>
                        <a:t> (</a:t>
                      </a:r>
                      <a:r>
                        <a:rPr lang="it-IT" sz="1200" i="0" dirty="0" err="1" smtClean="0">
                          <a:latin typeface="+mn-lt"/>
                          <a:cs typeface="Arial" panose="020B0604020202020204" pitchFamily="34" charset="0"/>
                        </a:rPr>
                        <a:t>μm</a:t>
                      </a:r>
                      <a:r>
                        <a:rPr lang="it-IT" sz="1200" i="0" dirty="0" smtClean="0">
                          <a:latin typeface="+mn-lt"/>
                          <a:cs typeface="Arial" panose="020B0604020202020204" pitchFamily="34" charset="0"/>
                        </a:rPr>
                        <a:t>)</a:t>
                      </a:r>
                      <a:endParaRPr lang="it-IT" sz="1200" i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20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1463787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Cu/non-Cu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64112775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Strand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number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34 (2x17)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02946877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Strand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diameter</a:t>
                      </a:r>
                      <a:r>
                        <a:rPr lang="it-IT" sz="1200" dirty="0" smtClean="0"/>
                        <a:t> (mm)</a:t>
                      </a:r>
                      <a:endParaRPr lang="it-IT" sz="1200" b="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1.1</a:t>
                      </a:r>
                      <a:endParaRPr lang="it-IT" sz="1200" b="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97599625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Height</a:t>
                      </a:r>
                      <a:r>
                        <a:rPr lang="it-IT" sz="120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19.8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0571861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Inner </a:t>
                      </a:r>
                      <a:r>
                        <a:rPr lang="it-IT" sz="1200" dirty="0" err="1" smtClean="0"/>
                        <a:t>width</a:t>
                      </a:r>
                      <a:r>
                        <a:rPr lang="it-IT" sz="120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1.892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053940550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Outer </a:t>
                      </a:r>
                      <a:r>
                        <a:rPr lang="it-IT" sz="1200" dirty="0" err="1" smtClean="0"/>
                        <a:t>width</a:t>
                      </a:r>
                      <a:r>
                        <a:rPr lang="it-IT" sz="120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2.065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86314419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Keystone</a:t>
                      </a:r>
                      <a:r>
                        <a:rPr lang="it-IT" sz="1200" dirty="0" smtClean="0"/>
                        <a:t> angle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0.5°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94332885"/>
                  </a:ext>
                </a:extLst>
              </a:tr>
              <a:tr h="23197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Twist </a:t>
                      </a:r>
                      <a:r>
                        <a:rPr lang="it-IT" sz="1200" dirty="0" err="1" smtClean="0"/>
                        <a:t>pitch</a:t>
                      </a:r>
                      <a:r>
                        <a:rPr lang="it-IT" sz="120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100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162989196"/>
                  </a:ext>
                </a:extLst>
              </a:tr>
              <a:tr h="231977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Insulation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thickness</a:t>
                      </a:r>
                      <a:r>
                        <a:rPr lang="it-IT" sz="1200" baseline="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0.15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649183029"/>
                  </a:ext>
                </a:extLst>
              </a:tr>
            </a:tbl>
          </a:graphicData>
        </a:graphic>
      </p:graphicFrame>
      <p:grpSp>
        <p:nvGrpSpPr>
          <p:cNvPr id="153" name="Gruppo 152"/>
          <p:cNvGrpSpPr/>
          <p:nvPr/>
        </p:nvGrpSpPr>
        <p:grpSpPr>
          <a:xfrm>
            <a:off x="4205227" y="3286101"/>
            <a:ext cx="4656370" cy="856713"/>
            <a:chOff x="4421370" y="3842839"/>
            <a:chExt cx="4656370" cy="856713"/>
          </a:xfrm>
        </p:grpSpPr>
        <p:grpSp>
          <p:nvGrpSpPr>
            <p:cNvPr id="125" name="Gruppo 124"/>
            <p:cNvGrpSpPr/>
            <p:nvPr/>
          </p:nvGrpSpPr>
          <p:grpSpPr>
            <a:xfrm>
              <a:off x="5195454" y="4161982"/>
              <a:ext cx="3050772" cy="537570"/>
              <a:chOff x="5411585" y="4214554"/>
              <a:chExt cx="2487702" cy="379628"/>
            </a:xfrm>
          </p:grpSpPr>
          <p:sp>
            <p:nvSpPr>
              <p:cNvPr id="52" name="Ovale 51"/>
              <p:cNvSpPr/>
              <p:nvPr/>
            </p:nvSpPr>
            <p:spPr>
              <a:xfrm>
                <a:off x="5520289" y="4278283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3" name="Ovale 52"/>
              <p:cNvSpPr/>
              <p:nvPr/>
            </p:nvSpPr>
            <p:spPr>
              <a:xfrm>
                <a:off x="5647561" y="4278282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4" name="Ovale 53"/>
              <p:cNvSpPr/>
              <p:nvPr/>
            </p:nvSpPr>
            <p:spPr>
              <a:xfrm>
                <a:off x="5782460" y="4278280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5" name="Ovale 54"/>
              <p:cNvSpPr/>
              <p:nvPr/>
            </p:nvSpPr>
            <p:spPr>
              <a:xfrm>
                <a:off x="5912480" y="4278281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6" name="Ovale 55"/>
              <p:cNvSpPr/>
              <p:nvPr/>
            </p:nvSpPr>
            <p:spPr>
              <a:xfrm>
                <a:off x="6050941" y="4286597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7" name="Ovale 56"/>
              <p:cNvSpPr/>
              <p:nvPr/>
            </p:nvSpPr>
            <p:spPr>
              <a:xfrm>
                <a:off x="6183092" y="4278280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8" name="Ovale 57"/>
              <p:cNvSpPr/>
              <p:nvPr/>
            </p:nvSpPr>
            <p:spPr>
              <a:xfrm>
                <a:off x="6311727" y="4272742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59" name="Ovale 58"/>
              <p:cNvSpPr/>
              <p:nvPr/>
            </p:nvSpPr>
            <p:spPr>
              <a:xfrm>
                <a:off x="6599837" y="4277823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0" name="Ovale 59"/>
              <p:cNvSpPr/>
              <p:nvPr/>
            </p:nvSpPr>
            <p:spPr>
              <a:xfrm>
                <a:off x="6451230" y="4269970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1" name="Ovale 60"/>
              <p:cNvSpPr/>
              <p:nvPr/>
            </p:nvSpPr>
            <p:spPr>
              <a:xfrm>
                <a:off x="6737955" y="4269969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2" name="Ovale 61"/>
              <p:cNvSpPr/>
              <p:nvPr/>
            </p:nvSpPr>
            <p:spPr>
              <a:xfrm>
                <a:off x="6865053" y="4277822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3" name="Ovale 62"/>
              <p:cNvSpPr/>
              <p:nvPr/>
            </p:nvSpPr>
            <p:spPr>
              <a:xfrm>
                <a:off x="7000126" y="4269969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4" name="Ovale 63"/>
              <p:cNvSpPr/>
              <p:nvPr/>
            </p:nvSpPr>
            <p:spPr>
              <a:xfrm>
                <a:off x="7128994" y="4269968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5" name="Ovale 64"/>
              <p:cNvSpPr/>
              <p:nvPr/>
            </p:nvSpPr>
            <p:spPr>
              <a:xfrm>
                <a:off x="7270738" y="4277821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6" name="Ovale 65"/>
              <p:cNvSpPr/>
              <p:nvPr/>
            </p:nvSpPr>
            <p:spPr>
              <a:xfrm>
                <a:off x="7404659" y="4277821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7" name="Ovale 66"/>
              <p:cNvSpPr/>
              <p:nvPr/>
            </p:nvSpPr>
            <p:spPr>
              <a:xfrm>
                <a:off x="7532153" y="4269968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8" name="Ovale 67"/>
              <p:cNvSpPr/>
              <p:nvPr/>
            </p:nvSpPr>
            <p:spPr>
              <a:xfrm>
                <a:off x="7659646" y="4269968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69" name="Ovale 68"/>
              <p:cNvSpPr/>
              <p:nvPr/>
            </p:nvSpPr>
            <p:spPr>
              <a:xfrm>
                <a:off x="5520289" y="4427917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0" name="Ovale 69"/>
              <p:cNvSpPr/>
              <p:nvPr/>
            </p:nvSpPr>
            <p:spPr>
              <a:xfrm>
                <a:off x="5647561" y="4427916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1" name="Ovale 70"/>
              <p:cNvSpPr/>
              <p:nvPr/>
            </p:nvSpPr>
            <p:spPr>
              <a:xfrm>
                <a:off x="5782460" y="4427914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2" name="Ovale 71"/>
              <p:cNvSpPr/>
              <p:nvPr/>
            </p:nvSpPr>
            <p:spPr>
              <a:xfrm>
                <a:off x="5912480" y="4427915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3" name="Ovale 72"/>
              <p:cNvSpPr/>
              <p:nvPr/>
            </p:nvSpPr>
            <p:spPr>
              <a:xfrm>
                <a:off x="6050941" y="4436231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4" name="Ovale 73"/>
              <p:cNvSpPr/>
              <p:nvPr/>
            </p:nvSpPr>
            <p:spPr>
              <a:xfrm>
                <a:off x="6183092" y="4427914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5" name="Ovale 74"/>
              <p:cNvSpPr/>
              <p:nvPr/>
            </p:nvSpPr>
            <p:spPr>
              <a:xfrm>
                <a:off x="6311727" y="4422376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6" name="Ovale 75"/>
              <p:cNvSpPr/>
              <p:nvPr/>
            </p:nvSpPr>
            <p:spPr>
              <a:xfrm>
                <a:off x="6599837" y="4427457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7" name="Ovale 76"/>
              <p:cNvSpPr/>
              <p:nvPr/>
            </p:nvSpPr>
            <p:spPr>
              <a:xfrm>
                <a:off x="6451230" y="4419604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Ovale 77"/>
              <p:cNvSpPr/>
              <p:nvPr/>
            </p:nvSpPr>
            <p:spPr>
              <a:xfrm>
                <a:off x="6737955" y="4419603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9" name="Ovale 78"/>
              <p:cNvSpPr/>
              <p:nvPr/>
            </p:nvSpPr>
            <p:spPr>
              <a:xfrm>
                <a:off x="6865053" y="4427456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0" name="Ovale 79"/>
              <p:cNvSpPr/>
              <p:nvPr/>
            </p:nvSpPr>
            <p:spPr>
              <a:xfrm>
                <a:off x="7000126" y="4419603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1" name="Ovale 80"/>
              <p:cNvSpPr/>
              <p:nvPr/>
            </p:nvSpPr>
            <p:spPr>
              <a:xfrm>
                <a:off x="7128994" y="4419602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2" name="Ovale 81"/>
              <p:cNvSpPr/>
              <p:nvPr/>
            </p:nvSpPr>
            <p:spPr>
              <a:xfrm>
                <a:off x="7270738" y="4427455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3" name="Ovale 82"/>
              <p:cNvSpPr/>
              <p:nvPr/>
            </p:nvSpPr>
            <p:spPr>
              <a:xfrm>
                <a:off x="7404659" y="4427455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4" name="Ovale 83"/>
              <p:cNvSpPr/>
              <p:nvPr/>
            </p:nvSpPr>
            <p:spPr>
              <a:xfrm>
                <a:off x="7532153" y="4419602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85" name="Ovale 84"/>
              <p:cNvSpPr/>
              <p:nvPr/>
            </p:nvSpPr>
            <p:spPr>
              <a:xfrm>
                <a:off x="7659646" y="4419602"/>
                <a:ext cx="130020" cy="133003"/>
              </a:xfrm>
              <a:prstGeom prst="ellipse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21" name="Connettore diritto 120"/>
              <p:cNvCxnSpPr/>
              <p:nvPr/>
            </p:nvCxnSpPr>
            <p:spPr>
              <a:xfrm flipV="1">
                <a:off x="5430407" y="4214554"/>
                <a:ext cx="2468880" cy="63728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Connettore diritto 121"/>
              <p:cNvCxnSpPr/>
              <p:nvPr/>
            </p:nvCxnSpPr>
            <p:spPr>
              <a:xfrm>
                <a:off x="5411585" y="4552605"/>
                <a:ext cx="2468880" cy="41577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8" name="CasellaDiTesto 127"/>
            <p:cNvSpPr txBox="1"/>
            <p:nvPr/>
          </p:nvSpPr>
          <p:spPr>
            <a:xfrm>
              <a:off x="6350705" y="3842839"/>
              <a:ext cx="7072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dirty="0" smtClean="0"/>
                <a:t>19.8 mm</a:t>
              </a:r>
              <a:endParaRPr lang="it-IT" sz="1000" dirty="0"/>
            </a:p>
          </p:txBody>
        </p:sp>
        <p:cxnSp>
          <p:nvCxnSpPr>
            <p:cNvPr id="130" name="Connettore 2 129"/>
            <p:cNvCxnSpPr>
              <a:stCxn id="128" idx="3"/>
            </p:cNvCxnSpPr>
            <p:nvPr/>
          </p:nvCxnSpPr>
          <p:spPr>
            <a:xfrm>
              <a:off x="7057950" y="3965950"/>
              <a:ext cx="1175413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33" name="Connettore 2 132"/>
            <p:cNvCxnSpPr>
              <a:stCxn id="128" idx="1"/>
            </p:cNvCxnSpPr>
            <p:nvPr/>
          </p:nvCxnSpPr>
          <p:spPr>
            <a:xfrm flipH="1">
              <a:off x="5218537" y="3965950"/>
              <a:ext cx="1132168" cy="769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37" name="CasellaDiTesto 136"/>
            <p:cNvSpPr txBox="1"/>
            <p:nvPr/>
          </p:nvSpPr>
          <p:spPr>
            <a:xfrm>
              <a:off x="8299963" y="4300287"/>
              <a:ext cx="7777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dirty="0" smtClean="0"/>
                <a:t>2.065 mm</a:t>
              </a:r>
              <a:endParaRPr lang="it-IT" sz="1000" dirty="0"/>
            </a:p>
          </p:txBody>
        </p:sp>
        <p:cxnSp>
          <p:nvCxnSpPr>
            <p:cNvPr id="146" name="Connettore 2 145"/>
            <p:cNvCxnSpPr/>
            <p:nvPr/>
          </p:nvCxnSpPr>
          <p:spPr>
            <a:xfrm flipH="1">
              <a:off x="8299963" y="4161982"/>
              <a:ext cx="4452" cy="537570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9" name="Connettore 2 148"/>
            <p:cNvCxnSpPr/>
            <p:nvPr/>
          </p:nvCxnSpPr>
          <p:spPr>
            <a:xfrm flipH="1">
              <a:off x="5159896" y="4240451"/>
              <a:ext cx="8195" cy="411346"/>
            </a:xfrm>
            <a:prstGeom prst="straightConnector1">
              <a:avLst/>
            </a:prstGeom>
            <a:ln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52" name="CasellaDiTesto 151"/>
            <p:cNvSpPr txBox="1"/>
            <p:nvPr/>
          </p:nvSpPr>
          <p:spPr>
            <a:xfrm>
              <a:off x="4421370" y="4311407"/>
              <a:ext cx="7777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000" dirty="0" smtClean="0"/>
                <a:t>1.892 mm</a:t>
              </a:r>
              <a:endParaRPr lang="it-IT" sz="1000" dirty="0"/>
            </a:p>
          </p:txBody>
        </p:sp>
      </p:grpSp>
      <p:cxnSp>
        <p:nvCxnSpPr>
          <p:cNvPr id="155" name="Connettore 7 154"/>
          <p:cNvCxnSpPr/>
          <p:nvPr/>
        </p:nvCxnSpPr>
        <p:spPr>
          <a:xfrm rot="16200000" flipH="1">
            <a:off x="5668637" y="4116313"/>
            <a:ext cx="697128" cy="589833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56" name="CasellaDiTesto 155"/>
          <p:cNvSpPr txBox="1"/>
          <p:nvPr/>
        </p:nvSpPr>
        <p:spPr>
          <a:xfrm>
            <a:off x="6076444" y="4759792"/>
            <a:ext cx="1042273" cy="52322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it-IT" sz="1400" dirty="0" smtClean="0"/>
              <a:t>34 </a:t>
            </a:r>
            <a:r>
              <a:rPr lang="it-IT" sz="1400" dirty="0" err="1" smtClean="0"/>
              <a:t>strands</a:t>
            </a:r>
            <a:endParaRPr lang="it-IT" sz="1400" dirty="0" smtClean="0"/>
          </a:p>
          <a:p>
            <a:pPr algn="ctr"/>
            <a:r>
              <a:rPr lang="it-IT" sz="1400" dirty="0" smtClean="0"/>
              <a:t>Ø 1.1 mm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90946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8438" y="2574539"/>
            <a:ext cx="4536833" cy="3790959"/>
          </a:xfrm>
          <a:prstGeom prst="rect">
            <a:avLst/>
          </a:prstGeom>
        </p:spPr>
      </p:pic>
      <p:sp>
        <p:nvSpPr>
          <p:cNvPr id="9" name="CasellaDiTesto 8"/>
          <p:cNvSpPr txBox="1"/>
          <p:nvPr/>
        </p:nvSpPr>
        <p:spPr>
          <a:xfrm>
            <a:off x="1271331" y="4100687"/>
            <a:ext cx="852057" cy="73866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it-IT" sz="1050" dirty="0" smtClean="0"/>
              <a:t>Minimum bending </a:t>
            </a:r>
          </a:p>
          <a:p>
            <a:pPr algn="ctr"/>
            <a:r>
              <a:rPr lang="it-IT" sz="1050" dirty="0" err="1" smtClean="0"/>
              <a:t>radius</a:t>
            </a:r>
            <a:r>
              <a:rPr lang="it-IT" sz="1050" dirty="0" smtClean="0"/>
              <a:t> </a:t>
            </a:r>
          </a:p>
          <a:p>
            <a:pPr algn="ctr"/>
            <a:r>
              <a:rPr lang="it-IT" sz="1050" b="1" dirty="0" smtClean="0"/>
              <a:t>9.7 </a:t>
            </a:r>
            <a:r>
              <a:rPr lang="it-IT" sz="1050" b="1" dirty="0"/>
              <a:t>mm</a:t>
            </a:r>
          </a:p>
        </p:txBody>
      </p:sp>
      <p:cxnSp>
        <p:nvCxnSpPr>
          <p:cNvPr id="10" name="Connettore 2 9"/>
          <p:cNvCxnSpPr/>
          <p:nvPr/>
        </p:nvCxnSpPr>
        <p:spPr>
          <a:xfrm flipH="1">
            <a:off x="1541496" y="5054138"/>
            <a:ext cx="45720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12" name="Segnaposto contenut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19249320"/>
              </p:ext>
            </p:extLst>
          </p:nvPr>
        </p:nvGraphicFramePr>
        <p:xfrm>
          <a:off x="5235271" y="2421014"/>
          <a:ext cx="3294966" cy="12573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2810">
                  <a:extLst>
                    <a:ext uri="{9D8B030D-6E8A-4147-A177-3AD203B41FA5}">
                      <a16:colId xmlns:a16="http://schemas.microsoft.com/office/drawing/2014/main" val="3330326488"/>
                    </a:ext>
                  </a:extLst>
                </a:gridCol>
                <a:gridCol w="1132156">
                  <a:extLst>
                    <a:ext uri="{9D8B030D-6E8A-4147-A177-3AD203B41FA5}">
                      <a16:colId xmlns:a16="http://schemas.microsoft.com/office/drawing/2014/main" val="1328894404"/>
                    </a:ext>
                  </a:extLst>
                </a:gridCol>
              </a:tblGrid>
              <a:tr h="19431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Input </a:t>
                      </a:r>
                      <a:r>
                        <a:rPr lang="it-IT" sz="1200" dirty="0" err="1" smtClean="0"/>
                        <a:t>Magnet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Parameter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523226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Aperture </a:t>
                      </a:r>
                      <a:r>
                        <a:rPr lang="it-IT" sz="1200" dirty="0" err="1" smtClean="0"/>
                        <a:t>number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257637724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Aperture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radius</a:t>
                      </a:r>
                      <a:r>
                        <a:rPr lang="it-IT" sz="1200" baseline="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25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863756764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Current</a:t>
                      </a:r>
                      <a:r>
                        <a:rPr lang="it-IT" sz="1200" dirty="0" smtClean="0"/>
                        <a:t> (A)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25000</a:t>
                      </a:r>
                      <a:endParaRPr lang="it-IT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797599625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Operation</a:t>
                      </a:r>
                      <a:r>
                        <a:rPr lang="it-IT" sz="1200" dirty="0" smtClean="0"/>
                        <a:t> temperature</a:t>
                      </a:r>
                      <a:r>
                        <a:rPr lang="it-IT" sz="1200" baseline="0" dirty="0" smtClean="0"/>
                        <a:t> (K)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1.9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229059534"/>
                  </a:ext>
                </a:extLst>
              </a:tr>
            </a:tbl>
          </a:graphicData>
        </a:graphic>
      </p:graphicFrame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3967656"/>
              </p:ext>
            </p:extLst>
          </p:nvPr>
        </p:nvGraphicFramePr>
        <p:xfrm>
          <a:off x="1770095" y="2421014"/>
          <a:ext cx="2852185" cy="100584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654685">
                  <a:extLst>
                    <a:ext uri="{9D8B030D-6E8A-4147-A177-3AD203B41FA5}">
                      <a16:colId xmlns:a16="http://schemas.microsoft.com/office/drawing/2014/main" val="4064584858"/>
                    </a:ext>
                  </a:extLst>
                </a:gridCol>
                <a:gridCol w="2197500">
                  <a:extLst>
                    <a:ext uri="{9D8B030D-6E8A-4147-A177-3AD203B41FA5}">
                      <a16:colId xmlns:a16="http://schemas.microsoft.com/office/drawing/2014/main" val="1264363201"/>
                    </a:ext>
                  </a:extLst>
                </a:gridCol>
              </a:tblGrid>
              <a:tr h="2188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Blocks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Min.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w</a:t>
                      </a:r>
                      <a:r>
                        <a:rPr lang="it-IT" sz="1200" dirty="0" err="1" smtClean="0"/>
                        <a:t>edge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thickness</a:t>
                      </a:r>
                      <a:r>
                        <a:rPr lang="it-IT" sz="1200" dirty="0" smtClean="0"/>
                        <a:t> (mm)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3065181"/>
                  </a:ext>
                </a:extLst>
              </a:tr>
              <a:tr h="2188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1-2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1.08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4268993"/>
                  </a:ext>
                </a:extLst>
              </a:tr>
              <a:tr h="2188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2-3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1.35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062123941"/>
                  </a:ext>
                </a:extLst>
              </a:tr>
              <a:tr h="218811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4-5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1.77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90565095"/>
                  </a:ext>
                </a:extLst>
              </a:tr>
            </a:tbl>
          </a:graphicData>
        </a:graphic>
      </p:graphicFrame>
      <p:sp>
        <p:nvSpPr>
          <p:cNvPr id="15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Electromagnetic</a:t>
            </a:r>
            <a:r>
              <a:rPr lang="it-IT" dirty="0"/>
              <a:t> </a:t>
            </a:r>
            <a:r>
              <a:rPr lang="it-IT" dirty="0" smtClean="0"/>
              <a:t>design - coils</a:t>
            </a:r>
            <a:endParaRPr lang="it-IT" dirty="0"/>
          </a:p>
        </p:txBody>
      </p:sp>
      <p:graphicFrame>
        <p:nvGraphicFramePr>
          <p:cNvPr id="17" name="Segnaposto contenuto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2494411"/>
              </p:ext>
            </p:extLst>
          </p:nvPr>
        </p:nvGraphicFramePr>
        <p:xfrm>
          <a:off x="5235271" y="4393256"/>
          <a:ext cx="3294966" cy="12573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62810">
                  <a:extLst>
                    <a:ext uri="{9D8B030D-6E8A-4147-A177-3AD203B41FA5}">
                      <a16:colId xmlns:a16="http://schemas.microsoft.com/office/drawing/2014/main" val="3330326488"/>
                    </a:ext>
                  </a:extLst>
                </a:gridCol>
                <a:gridCol w="1132156">
                  <a:extLst>
                    <a:ext uri="{9D8B030D-6E8A-4147-A177-3AD203B41FA5}">
                      <a16:colId xmlns:a16="http://schemas.microsoft.com/office/drawing/2014/main" val="1328894404"/>
                    </a:ext>
                  </a:extLst>
                </a:gridCol>
              </a:tblGrid>
              <a:tr h="194310">
                <a:tc gridSpan="2"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FEM </a:t>
                      </a:r>
                      <a:r>
                        <a:rPr lang="it-IT" sz="1200" dirty="0" err="1" smtClean="0"/>
                        <a:t>analysis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results</a:t>
                      </a:r>
                      <a:r>
                        <a:rPr lang="it-IT" sz="1200" dirty="0" smtClean="0"/>
                        <a:t> (ROXIE 10.2)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algn="ctr"/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55232261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Bore </a:t>
                      </a:r>
                      <a:r>
                        <a:rPr lang="it-IT" sz="1200" dirty="0" err="1" smtClean="0"/>
                        <a:t>field</a:t>
                      </a:r>
                      <a:r>
                        <a:rPr lang="it-IT" sz="1200" dirty="0" smtClean="0"/>
                        <a:t> (T)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14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264112775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Minimum </a:t>
                      </a:r>
                      <a:r>
                        <a:rPr lang="it-IT" sz="1200" dirty="0" err="1" smtClean="0"/>
                        <a:t>margin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14% (</a:t>
                      </a:r>
                      <a:r>
                        <a:rPr lang="it-IT" sz="1200" dirty="0" err="1" smtClean="0"/>
                        <a:t>block</a:t>
                      </a:r>
                      <a:r>
                        <a:rPr lang="it-IT" sz="1200" dirty="0" smtClean="0"/>
                        <a:t> 3)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902946877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J</a:t>
                      </a:r>
                      <a:r>
                        <a:rPr lang="it-IT" sz="1200" baseline="-25000" dirty="0" err="1" smtClean="0"/>
                        <a:t>cu</a:t>
                      </a:r>
                      <a:r>
                        <a:rPr lang="it-IT" sz="1200" dirty="0" smtClean="0"/>
                        <a:t> (A/mm</a:t>
                      </a:r>
                      <a:r>
                        <a:rPr lang="it-IT" sz="1200" baseline="30000" dirty="0" smtClean="0"/>
                        <a:t>2</a:t>
                      </a:r>
                      <a:r>
                        <a:rPr lang="it-IT" sz="1200" dirty="0" smtClean="0"/>
                        <a:t>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1547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99964173"/>
                  </a:ext>
                </a:extLst>
              </a:tr>
              <a:tr h="19431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Stored</a:t>
                      </a:r>
                      <a:r>
                        <a:rPr lang="it-IT" sz="1200" dirty="0" smtClean="0"/>
                        <a:t> </a:t>
                      </a:r>
                      <a:r>
                        <a:rPr lang="it-IT" sz="1200" dirty="0" err="1" smtClean="0"/>
                        <a:t>energy</a:t>
                      </a:r>
                      <a:r>
                        <a:rPr lang="it-IT" sz="1200" dirty="0" smtClean="0"/>
                        <a:t> (MJ/m)</a:t>
                      </a:r>
                      <a:endParaRPr lang="it-IT" sz="12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smtClean="0"/>
                        <a:t>0.68</a:t>
                      </a: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529391002"/>
                  </a:ext>
                </a:extLst>
              </a:tr>
            </a:tbl>
          </a:graphicData>
        </a:graphic>
      </p:graphicFrame>
      <p:cxnSp>
        <p:nvCxnSpPr>
          <p:cNvPr id="19" name="Connettore 2 18"/>
          <p:cNvCxnSpPr/>
          <p:nvPr/>
        </p:nvCxnSpPr>
        <p:spPr>
          <a:xfrm>
            <a:off x="6882754" y="3773978"/>
            <a:ext cx="0" cy="544463"/>
          </a:xfrm>
          <a:prstGeom prst="straightConnector1">
            <a:avLst/>
          </a:prstGeom>
          <a:ln>
            <a:headEnd type="none" w="med" len="med"/>
            <a:tailEnd type="arrow" w="med" len="med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5785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888722" y="3429306"/>
            <a:ext cx="3641515" cy="1798406"/>
          </a:xfrm>
        </p:spPr>
        <p:txBody>
          <a:bodyPr>
            <a:normAutofit/>
          </a:bodyPr>
          <a:lstStyle/>
          <a:p>
            <a:r>
              <a:rPr lang="it-IT" sz="1400" b="1" dirty="0" err="1" smtClean="0"/>
              <a:t>Square</a:t>
            </a:r>
            <a:r>
              <a:rPr lang="it-IT" sz="1400" b="1" dirty="0" smtClean="0"/>
              <a:t> </a:t>
            </a:r>
            <a:r>
              <a:rPr lang="it-IT" sz="1400" b="1" dirty="0" err="1" smtClean="0"/>
              <a:t>window</a:t>
            </a:r>
            <a:r>
              <a:rPr lang="it-IT" sz="1400" b="1" dirty="0" smtClean="0"/>
              <a:t> </a:t>
            </a:r>
            <a:r>
              <a:rPr lang="it-IT" sz="1400" dirty="0" smtClean="0"/>
              <a:t>(180 mm x 180 mm) </a:t>
            </a:r>
            <a:r>
              <a:rPr lang="it-IT" sz="1400" dirty="0" err="1" smtClean="0"/>
              <a:t>is</a:t>
            </a:r>
            <a:r>
              <a:rPr lang="it-IT" sz="1400" dirty="0" smtClean="0"/>
              <a:t> </a:t>
            </a:r>
            <a:r>
              <a:rPr lang="it-IT" sz="1400" u="sng" dirty="0" err="1" smtClean="0"/>
              <a:t>needed</a:t>
            </a:r>
            <a:r>
              <a:rPr lang="it-IT" sz="1400" dirty="0" smtClean="0"/>
              <a:t> </a:t>
            </a:r>
            <a:r>
              <a:rPr lang="it-IT" sz="1400" dirty="0" smtClean="0"/>
              <a:t>to use </a:t>
            </a:r>
            <a:r>
              <a:rPr lang="it-IT" sz="1400" dirty="0" err="1" smtClean="0"/>
              <a:t>bladder</a:t>
            </a:r>
            <a:r>
              <a:rPr lang="it-IT" sz="1400" dirty="0" smtClean="0"/>
              <a:t> &amp; </a:t>
            </a:r>
            <a:r>
              <a:rPr lang="it-IT" sz="1400" dirty="0" err="1" smtClean="0"/>
              <a:t>keys</a:t>
            </a:r>
            <a:r>
              <a:rPr lang="it-IT" sz="1400" dirty="0" smtClean="0"/>
              <a:t> </a:t>
            </a:r>
            <a:r>
              <a:rPr lang="it-IT" sz="1400" dirty="0" err="1" smtClean="0"/>
              <a:t>technology</a:t>
            </a:r>
            <a:endParaRPr lang="it-IT" sz="1400" dirty="0" smtClean="0"/>
          </a:p>
          <a:p>
            <a:r>
              <a:rPr lang="it-IT" sz="1400" b="1" dirty="0" err="1" smtClean="0"/>
              <a:t>Holes</a:t>
            </a:r>
            <a:r>
              <a:rPr lang="it-IT" sz="1400" dirty="0" smtClean="0"/>
              <a:t> (Ø 70 mm, </a:t>
            </a:r>
            <a:r>
              <a:rPr lang="it-IT" sz="1400" dirty="0"/>
              <a:t>Ø </a:t>
            </a:r>
            <a:r>
              <a:rPr lang="it-IT" sz="1400" dirty="0" smtClean="0"/>
              <a:t>20 mm) for the </a:t>
            </a:r>
            <a:r>
              <a:rPr lang="it-IT" sz="1400" dirty="0" err="1" smtClean="0"/>
              <a:t>coolant</a:t>
            </a:r>
            <a:r>
              <a:rPr lang="it-IT" sz="1400" dirty="0" smtClean="0"/>
              <a:t> </a:t>
            </a:r>
            <a:r>
              <a:rPr lang="it-IT" sz="1400" dirty="0" err="1" smtClean="0"/>
              <a:t>system</a:t>
            </a:r>
            <a:r>
              <a:rPr lang="it-IT" sz="1400" dirty="0" smtClean="0"/>
              <a:t> </a:t>
            </a:r>
            <a:r>
              <a:rPr lang="it-IT" sz="1400" dirty="0" err="1" smtClean="0"/>
              <a:t>have</a:t>
            </a:r>
            <a:r>
              <a:rPr lang="it-IT" sz="1400" dirty="0" smtClean="0"/>
              <a:t> no </a:t>
            </a:r>
            <a:r>
              <a:rPr lang="it-IT" sz="1400" dirty="0" err="1" smtClean="0"/>
              <a:t>effect</a:t>
            </a:r>
            <a:r>
              <a:rPr lang="it-IT" sz="1400" dirty="0" smtClean="0"/>
              <a:t> on the </a:t>
            </a:r>
            <a:r>
              <a:rPr lang="it-IT" sz="1400" dirty="0" err="1" smtClean="0"/>
              <a:t>field</a:t>
            </a:r>
            <a:r>
              <a:rPr lang="it-IT" sz="1400" dirty="0" smtClean="0"/>
              <a:t> </a:t>
            </a:r>
            <a:r>
              <a:rPr lang="it-IT" sz="1400" dirty="0" err="1" smtClean="0"/>
              <a:t>quality</a:t>
            </a:r>
            <a:endParaRPr lang="it-IT" sz="1400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Immagin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843" y="2632642"/>
            <a:ext cx="4148392" cy="3396380"/>
          </a:xfrm>
          <a:prstGeom prst="rect">
            <a:avLst/>
          </a:prstGeom>
        </p:spPr>
      </p:pic>
      <p:sp>
        <p:nvSpPr>
          <p:cNvPr id="8" name="CasellaDiTesto 7"/>
          <p:cNvSpPr txBox="1"/>
          <p:nvPr/>
        </p:nvSpPr>
        <p:spPr>
          <a:xfrm>
            <a:off x="2665039" y="5009958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180 </a:t>
            </a:r>
            <a:r>
              <a:rPr lang="it-IT" sz="1200" dirty="0"/>
              <a:t>mm</a:t>
            </a:r>
          </a:p>
        </p:txBody>
      </p:sp>
      <p:sp>
        <p:nvSpPr>
          <p:cNvPr id="9" name="CasellaDiTesto 8"/>
          <p:cNvSpPr txBox="1"/>
          <p:nvPr/>
        </p:nvSpPr>
        <p:spPr>
          <a:xfrm>
            <a:off x="1743046" y="4190010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180 </a:t>
            </a:r>
            <a:r>
              <a:rPr lang="it-IT" sz="1200" dirty="0"/>
              <a:t>mm</a:t>
            </a:r>
          </a:p>
        </p:txBody>
      </p:sp>
      <p:cxnSp>
        <p:nvCxnSpPr>
          <p:cNvPr id="10" name="Connettore 2 9"/>
          <p:cNvCxnSpPr/>
          <p:nvPr/>
        </p:nvCxnSpPr>
        <p:spPr>
          <a:xfrm>
            <a:off x="2514411" y="3981797"/>
            <a:ext cx="0" cy="69342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Connettore 2 11"/>
          <p:cNvCxnSpPr/>
          <p:nvPr/>
        </p:nvCxnSpPr>
        <p:spPr>
          <a:xfrm flipV="1">
            <a:off x="2665039" y="4904509"/>
            <a:ext cx="771365" cy="801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4" name="CasellaDiTesto 13"/>
          <p:cNvSpPr txBox="1"/>
          <p:nvPr/>
        </p:nvSpPr>
        <p:spPr>
          <a:xfrm>
            <a:off x="4307866" y="2632642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Ø </a:t>
            </a:r>
            <a:r>
              <a:rPr lang="it-IT" sz="1200" dirty="0" smtClean="0"/>
              <a:t>70 </a:t>
            </a:r>
            <a:r>
              <a:rPr lang="it-IT" sz="1200" dirty="0"/>
              <a:t>mm</a:t>
            </a:r>
          </a:p>
        </p:txBody>
      </p:sp>
      <p:sp>
        <p:nvSpPr>
          <p:cNvPr id="15" name="CasellaDiTesto 14"/>
          <p:cNvSpPr txBox="1"/>
          <p:nvPr/>
        </p:nvSpPr>
        <p:spPr>
          <a:xfrm>
            <a:off x="3666752" y="4152757"/>
            <a:ext cx="7713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 smtClean="0"/>
              <a:t>260 </a:t>
            </a:r>
            <a:r>
              <a:rPr lang="it-IT" sz="1200" dirty="0"/>
              <a:t>mm</a:t>
            </a:r>
          </a:p>
        </p:txBody>
      </p:sp>
      <p:cxnSp>
        <p:nvCxnSpPr>
          <p:cNvPr id="16" name="Connettore 2 15"/>
          <p:cNvCxnSpPr/>
          <p:nvPr/>
        </p:nvCxnSpPr>
        <p:spPr>
          <a:xfrm>
            <a:off x="3507971" y="4398471"/>
            <a:ext cx="1073352" cy="32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CasellaDiTesto 17"/>
          <p:cNvSpPr txBox="1"/>
          <p:nvPr/>
        </p:nvSpPr>
        <p:spPr>
          <a:xfrm>
            <a:off x="4307865" y="5548258"/>
            <a:ext cx="8627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Ø </a:t>
            </a:r>
            <a:r>
              <a:rPr lang="it-IT" sz="1200" dirty="0" smtClean="0"/>
              <a:t>20 </a:t>
            </a:r>
            <a:r>
              <a:rPr lang="it-IT" sz="1200" dirty="0"/>
              <a:t>mm</a:t>
            </a:r>
          </a:p>
        </p:txBody>
      </p:sp>
      <p:cxnSp>
        <p:nvCxnSpPr>
          <p:cNvPr id="19" name="Connettore 2 18"/>
          <p:cNvCxnSpPr>
            <a:endCxn id="14" idx="1"/>
          </p:cNvCxnSpPr>
          <p:nvPr/>
        </p:nvCxnSpPr>
        <p:spPr>
          <a:xfrm flipV="1">
            <a:off x="3050721" y="2771142"/>
            <a:ext cx="1257145" cy="1978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Connettore 2 20"/>
          <p:cNvCxnSpPr>
            <a:endCxn id="18" idx="0"/>
          </p:cNvCxnSpPr>
          <p:nvPr/>
        </p:nvCxnSpPr>
        <p:spPr>
          <a:xfrm>
            <a:off x="3906982" y="4633521"/>
            <a:ext cx="832252" cy="91473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5" name="Titolo 1"/>
          <p:cNvSpPr>
            <a:spLocks noGrp="1"/>
          </p:cNvSpPr>
          <p:nvPr>
            <p:ph type="title"/>
          </p:nvPr>
        </p:nvSpPr>
        <p:spPr>
          <a:xfrm>
            <a:off x="666933" y="946287"/>
            <a:ext cx="7105465" cy="709865"/>
          </a:xfrm>
        </p:spPr>
        <p:txBody>
          <a:bodyPr/>
          <a:lstStyle/>
          <a:p>
            <a:r>
              <a:rPr lang="it-IT" dirty="0" err="1" smtClean="0"/>
              <a:t>Electromagnetic</a:t>
            </a:r>
            <a:r>
              <a:rPr lang="it-IT" dirty="0"/>
              <a:t> </a:t>
            </a:r>
            <a:r>
              <a:rPr lang="it-IT" dirty="0" smtClean="0"/>
              <a:t>design – </a:t>
            </a:r>
            <a:r>
              <a:rPr lang="it-IT" dirty="0" err="1" smtClean="0"/>
              <a:t>iron</a:t>
            </a:r>
            <a:r>
              <a:rPr lang="it-IT" dirty="0" smtClean="0"/>
              <a:t> </a:t>
            </a:r>
            <a:r>
              <a:rPr lang="it-IT" dirty="0" err="1" smtClean="0"/>
              <a:t>yoke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1394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27/06/2019</a:t>
            </a:r>
            <a:endParaRPr lang="en-US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INFN-LASA &amp; INFN Genova</a:t>
            </a:r>
            <a:endParaRPr lang="en-US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3694258"/>
              </p:ext>
            </p:extLst>
          </p:nvPr>
        </p:nvGraphicFramePr>
        <p:xfrm>
          <a:off x="590843" y="2419004"/>
          <a:ext cx="4213913" cy="20532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31938725"/>
              </p:ext>
            </p:extLst>
          </p:nvPr>
        </p:nvGraphicFramePr>
        <p:xfrm>
          <a:off x="585185" y="4295632"/>
          <a:ext cx="4286073" cy="20698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Titolo 1"/>
          <p:cNvSpPr>
            <a:spLocks noGrp="1"/>
          </p:cNvSpPr>
          <p:nvPr>
            <p:ph type="title"/>
          </p:nvPr>
        </p:nvSpPr>
        <p:spPr>
          <a:xfrm>
            <a:off x="726502" y="1121309"/>
            <a:ext cx="7803735" cy="709865"/>
          </a:xfrm>
        </p:spPr>
        <p:txBody>
          <a:bodyPr/>
          <a:lstStyle/>
          <a:p>
            <a:r>
              <a:rPr lang="it-IT" dirty="0" err="1" smtClean="0"/>
              <a:t>Electromagnetic</a:t>
            </a:r>
            <a:r>
              <a:rPr lang="it-IT" dirty="0"/>
              <a:t> </a:t>
            </a:r>
            <a:r>
              <a:rPr lang="it-IT" dirty="0" smtClean="0"/>
              <a:t>design – </a:t>
            </a:r>
            <a:r>
              <a:rPr lang="it-IT" dirty="0" err="1" smtClean="0"/>
              <a:t>field</a:t>
            </a:r>
            <a:r>
              <a:rPr lang="it-IT" dirty="0" smtClean="0"/>
              <a:t> </a:t>
            </a:r>
            <a:r>
              <a:rPr lang="it-IT" dirty="0" err="1" smtClean="0"/>
              <a:t>quality</a:t>
            </a:r>
            <a:endParaRPr lang="it-IT" dirty="0"/>
          </a:p>
        </p:txBody>
      </p: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046427"/>
              </p:ext>
            </p:extLst>
          </p:nvPr>
        </p:nvGraphicFramePr>
        <p:xfrm>
          <a:off x="5734966" y="4128228"/>
          <a:ext cx="2362561" cy="179113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624330">
                  <a:extLst>
                    <a:ext uri="{9D8B030D-6E8A-4147-A177-3AD203B41FA5}">
                      <a16:colId xmlns:a16="http://schemas.microsoft.com/office/drawing/2014/main" val="2717809976"/>
                    </a:ext>
                  </a:extLst>
                </a:gridCol>
                <a:gridCol w="738231">
                  <a:extLst>
                    <a:ext uri="{9D8B030D-6E8A-4147-A177-3AD203B41FA5}">
                      <a16:colId xmlns:a16="http://schemas.microsoft.com/office/drawing/2014/main" val="244636644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Harmonics</a:t>
                      </a:r>
                      <a:r>
                        <a:rPr lang="it-IT" sz="1200" dirty="0" smtClean="0"/>
                        <a:t> @ 25 </a:t>
                      </a:r>
                      <a:r>
                        <a:rPr lang="it-IT" sz="1200" dirty="0" err="1" smtClean="0"/>
                        <a:t>kA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200" dirty="0" err="1" smtClean="0"/>
                        <a:t>units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39707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</a:t>
                      </a:r>
                      <a:r>
                        <a:rPr kumimoji="0" lang="it-IT" sz="12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3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1.3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25259294"/>
                  </a:ext>
                </a:extLst>
              </a:tr>
              <a:tr h="307772"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</a:t>
                      </a:r>
                      <a:r>
                        <a:rPr kumimoji="0" lang="it-IT" sz="12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-6.2</a:t>
                      </a:r>
                      <a:endParaRPr kumimoji="0" lang="it-IT" sz="12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200742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</a:t>
                      </a:r>
                      <a:r>
                        <a:rPr kumimoji="0" lang="it-IT" sz="12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5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18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2377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b</a:t>
                      </a:r>
                      <a:r>
                        <a:rPr kumimoji="0" lang="it-IT" sz="1200" u="none" strike="noStrike" kern="1200" cap="none" spc="0" normalizeH="0" baseline="-2500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9</a:t>
                      </a:r>
                      <a:endParaRPr lang="it-IT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it-IT" sz="1200" u="none" strike="noStrike" kern="1200" cap="none" spc="0" normalizeH="0" baseline="0" noProof="0" dirty="0" smtClean="0">
                          <a:ln>
                            <a:noFill/>
                          </a:ln>
                          <a:effectLst/>
                          <a:uLnTx/>
                          <a:uFillTx/>
                        </a:rPr>
                        <a:t>2</a:t>
                      </a:r>
                      <a:endParaRPr lang="it-IT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85133523"/>
                  </a:ext>
                </a:extLst>
              </a:tr>
            </a:tbl>
          </a:graphicData>
        </a:graphic>
      </p:graphicFrame>
      <p:sp>
        <p:nvSpPr>
          <p:cNvPr id="21" name="Segnaposto contenuto 2"/>
          <p:cNvSpPr>
            <a:spLocks noGrp="1"/>
          </p:cNvSpPr>
          <p:nvPr>
            <p:ph idx="1"/>
          </p:nvPr>
        </p:nvSpPr>
        <p:spPr>
          <a:xfrm>
            <a:off x="4979719" y="2521076"/>
            <a:ext cx="3873057" cy="149070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200" dirty="0"/>
              <a:t>The field quality has been optimized keeping constructive parameters within safe limits:</a:t>
            </a:r>
          </a:p>
          <a:p>
            <a:r>
              <a:rPr lang="it-IT" sz="1200" dirty="0" smtClean="0"/>
              <a:t>Minimum </a:t>
            </a:r>
            <a:r>
              <a:rPr lang="it-IT" sz="1200" dirty="0" err="1" smtClean="0"/>
              <a:t>wedge</a:t>
            </a:r>
            <a:r>
              <a:rPr lang="it-IT" sz="1200" dirty="0" smtClean="0"/>
              <a:t> </a:t>
            </a:r>
            <a:r>
              <a:rPr lang="it-IT" sz="1200" dirty="0" err="1" smtClean="0"/>
              <a:t>thickness</a:t>
            </a:r>
            <a:r>
              <a:rPr lang="it-IT" sz="1200" dirty="0" smtClean="0"/>
              <a:t> &gt; 1 mm</a:t>
            </a:r>
          </a:p>
          <a:p>
            <a:r>
              <a:rPr lang="it-IT" sz="1200" dirty="0" smtClean="0"/>
              <a:t>Minimum bending </a:t>
            </a:r>
            <a:r>
              <a:rPr lang="it-IT" sz="1200" dirty="0" err="1" smtClean="0"/>
              <a:t>radius</a:t>
            </a:r>
            <a:r>
              <a:rPr lang="it-IT" sz="1200" dirty="0" smtClean="0"/>
              <a:t> </a:t>
            </a:r>
            <a:r>
              <a:rPr lang="it-IT" sz="1200" dirty="0" err="1" smtClean="0"/>
              <a:t>around</a:t>
            </a:r>
            <a:r>
              <a:rPr lang="it-IT" sz="1200" dirty="0" smtClean="0"/>
              <a:t> 10 mm</a:t>
            </a:r>
          </a:p>
          <a:p>
            <a:r>
              <a:rPr lang="it-IT" sz="1200" dirty="0" smtClean="0"/>
              <a:t>Minimum </a:t>
            </a:r>
            <a:r>
              <a:rPr lang="it-IT" sz="1200" dirty="0" err="1" smtClean="0"/>
              <a:t>steel</a:t>
            </a:r>
            <a:r>
              <a:rPr lang="it-IT" sz="1200" dirty="0" smtClean="0"/>
              <a:t> </a:t>
            </a:r>
            <a:r>
              <a:rPr lang="it-IT" sz="1200" dirty="0" err="1" smtClean="0"/>
              <a:t>pad</a:t>
            </a:r>
            <a:r>
              <a:rPr lang="it-IT" sz="1200" dirty="0" smtClean="0"/>
              <a:t> </a:t>
            </a:r>
            <a:r>
              <a:rPr lang="it-IT" sz="1200" dirty="0" err="1" smtClean="0"/>
              <a:t>thickness</a:t>
            </a:r>
            <a:r>
              <a:rPr lang="it-IT" sz="1200" dirty="0" smtClean="0"/>
              <a:t> </a:t>
            </a:r>
            <a:r>
              <a:rPr lang="it-IT" sz="1200" dirty="0" err="1" smtClean="0"/>
              <a:t>around</a:t>
            </a:r>
            <a:r>
              <a:rPr lang="it-IT" sz="1200" dirty="0" smtClean="0"/>
              <a:t> 20 mm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5338498" y="6035803"/>
            <a:ext cx="38055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/>
              <a:t>(</a:t>
            </a:r>
            <a:r>
              <a:rPr lang="it-IT" sz="1000" dirty="0" err="1" smtClean="0"/>
              <a:t>superconductor</a:t>
            </a:r>
            <a:r>
              <a:rPr lang="it-IT" sz="1000" dirty="0" smtClean="0"/>
              <a:t> </a:t>
            </a:r>
            <a:r>
              <a:rPr lang="it-IT" sz="1000" dirty="0" err="1" smtClean="0"/>
              <a:t>magnetization</a:t>
            </a:r>
            <a:r>
              <a:rPr lang="it-IT" sz="1000" dirty="0" smtClean="0"/>
              <a:t> </a:t>
            </a:r>
            <a:r>
              <a:rPr lang="it-IT" sz="1000" u="sng" dirty="0" err="1" smtClean="0"/>
              <a:t>not</a:t>
            </a:r>
            <a:r>
              <a:rPr lang="it-IT" sz="1000" dirty="0" smtClean="0"/>
              <a:t> </a:t>
            </a:r>
            <a:r>
              <a:rPr lang="it-IT" sz="1000" dirty="0" err="1" smtClean="0"/>
              <a:t>considered</a:t>
            </a:r>
            <a:r>
              <a:rPr lang="it-IT" sz="1000" dirty="0" smtClean="0"/>
              <a:t>)</a:t>
            </a:r>
            <a:endParaRPr lang="it-IT" sz="1000" dirty="0"/>
          </a:p>
        </p:txBody>
      </p:sp>
    </p:spTree>
    <p:extLst>
      <p:ext uri="{BB962C8B-B14F-4D97-AF65-F5344CB8AC3E}">
        <p14:creationId xmlns:p14="http://schemas.microsoft.com/office/powerpoint/2010/main" val="332420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83395" y="403781"/>
            <a:ext cx="6930899" cy="1508530"/>
          </a:xfrm>
        </p:spPr>
        <p:txBody>
          <a:bodyPr/>
          <a:lstStyle/>
          <a:p>
            <a:r>
              <a:rPr lang="it-IT" dirty="0" err="1" smtClean="0"/>
              <a:t>Electromagnetic</a:t>
            </a:r>
            <a:r>
              <a:rPr lang="it-IT" dirty="0" smtClean="0"/>
              <a:t> design – </a:t>
            </a:r>
            <a:r>
              <a:rPr lang="it-IT" dirty="0" err="1" smtClean="0"/>
              <a:t>different</a:t>
            </a:r>
            <a:r>
              <a:rPr lang="it-IT" dirty="0" smtClean="0"/>
              <a:t> </a:t>
            </a:r>
            <a:r>
              <a:rPr lang="it-IT" dirty="0" err="1" smtClean="0"/>
              <a:t>conductor</a:t>
            </a:r>
            <a:r>
              <a:rPr lang="it-IT" dirty="0" smtClean="0"/>
              <a:t> performances</a:t>
            </a:r>
            <a:endParaRPr lang="it-IT" dirty="0"/>
          </a:p>
        </p:txBody>
      </p:sp>
      <p:sp>
        <p:nvSpPr>
          <p:cNvPr id="12" name="Segnaposto contenuto 11"/>
          <p:cNvSpPr>
            <a:spLocks noGrp="1"/>
          </p:cNvSpPr>
          <p:nvPr>
            <p:ph sz="half" idx="1"/>
          </p:nvPr>
        </p:nvSpPr>
        <p:spPr>
          <a:xfrm>
            <a:off x="702250" y="2541837"/>
            <a:ext cx="3636980" cy="75738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it-IT" sz="2400" b="1" dirty="0" err="1" smtClean="0">
                <a:solidFill>
                  <a:schemeClr val="accent3"/>
                </a:solidFill>
              </a:rPr>
              <a:t>EuroCirCol</a:t>
            </a:r>
            <a:r>
              <a:rPr lang="it-IT" sz="2400" b="1" dirty="0" smtClean="0">
                <a:solidFill>
                  <a:schemeClr val="accent3"/>
                </a:solidFill>
              </a:rPr>
              <a:t> target </a:t>
            </a:r>
            <a:r>
              <a:rPr lang="it-IT" sz="2400" b="1" dirty="0" err="1" smtClean="0">
                <a:solidFill>
                  <a:schemeClr val="accent3"/>
                </a:solidFill>
              </a:rPr>
              <a:t>cable</a:t>
            </a:r>
            <a:endParaRPr lang="it-IT" sz="2400" b="1" dirty="0" smtClean="0">
              <a:solidFill>
                <a:schemeClr val="accent3"/>
              </a:solidFill>
            </a:endParaRPr>
          </a:p>
          <a:p>
            <a:pPr marL="0" indent="0" algn="ctr">
              <a:buNone/>
            </a:pPr>
            <a:r>
              <a:rPr lang="it-IT" sz="1400" dirty="0" smtClean="0"/>
              <a:t>(</a:t>
            </a:r>
            <a:r>
              <a:rPr lang="it-IT" sz="1400" dirty="0" err="1" smtClean="0"/>
              <a:t>actually</a:t>
            </a:r>
            <a:r>
              <a:rPr lang="it-IT" sz="1400" dirty="0" smtClean="0"/>
              <a:t> </a:t>
            </a:r>
            <a:r>
              <a:rPr lang="it-IT" sz="1400" dirty="0" err="1" smtClean="0"/>
              <a:t>reached</a:t>
            </a:r>
            <a:r>
              <a:rPr lang="it-IT" sz="1400" dirty="0" smtClean="0"/>
              <a:t> </a:t>
            </a:r>
            <a:r>
              <a:rPr lang="it-IT" sz="1400" dirty="0" err="1" smtClean="0"/>
              <a:t>only</a:t>
            </a:r>
            <a:r>
              <a:rPr lang="it-IT" sz="1400" dirty="0" smtClean="0"/>
              <a:t> in </a:t>
            </a:r>
            <a:r>
              <a:rPr lang="it-IT" sz="1400" dirty="0" smtClean="0"/>
              <a:t>short </a:t>
            </a:r>
            <a:r>
              <a:rPr lang="it-IT" sz="1400" dirty="0" err="1" smtClean="0"/>
              <a:t>units</a:t>
            </a:r>
            <a:r>
              <a:rPr lang="it-IT" sz="1400" dirty="0" smtClean="0"/>
              <a:t>)</a:t>
            </a:r>
            <a:endParaRPr lang="it-IT" sz="1400" dirty="0"/>
          </a:p>
        </p:txBody>
      </p:sp>
      <p:sp>
        <p:nvSpPr>
          <p:cNvPr id="13" name="Segnaposto contenuto 12"/>
          <p:cNvSpPr>
            <a:spLocks noGrp="1"/>
          </p:cNvSpPr>
          <p:nvPr>
            <p:ph sz="half" idx="2"/>
          </p:nvPr>
        </p:nvSpPr>
        <p:spPr>
          <a:xfrm>
            <a:off x="4804770" y="2541837"/>
            <a:ext cx="3636981" cy="75738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it-IT" sz="2400" b="1" dirty="0" err="1" smtClean="0">
                <a:solidFill>
                  <a:schemeClr val="accent3"/>
                </a:solidFill>
              </a:rPr>
              <a:t>Conductor</a:t>
            </a:r>
            <a:r>
              <a:rPr lang="it-IT" sz="2400" b="1" dirty="0" smtClean="0">
                <a:solidFill>
                  <a:schemeClr val="accent3"/>
                </a:solidFill>
              </a:rPr>
              <a:t> in </a:t>
            </a:r>
            <a:r>
              <a:rPr lang="it-IT" sz="2400" b="1" dirty="0" err="1" smtClean="0">
                <a:solidFill>
                  <a:schemeClr val="accent3"/>
                </a:solidFill>
              </a:rPr>
              <a:t>procurement</a:t>
            </a:r>
            <a:endParaRPr lang="it-IT" sz="2400" b="1" dirty="0" smtClean="0">
              <a:solidFill>
                <a:schemeClr val="accent3"/>
              </a:solidFill>
            </a:endParaRPr>
          </a:p>
          <a:p>
            <a:pPr marL="0" indent="0" algn="ctr">
              <a:buNone/>
            </a:pPr>
            <a:r>
              <a:rPr lang="it-IT" sz="1500" dirty="0" smtClean="0">
                <a:solidFill>
                  <a:schemeClr val="tx1"/>
                </a:solidFill>
              </a:rPr>
              <a:t>(</a:t>
            </a:r>
            <a:r>
              <a:rPr lang="it-IT" sz="1500" dirty="0" err="1" smtClean="0">
                <a:solidFill>
                  <a:schemeClr val="tx1"/>
                </a:solidFill>
              </a:rPr>
              <a:t>v</a:t>
            </a:r>
            <a:r>
              <a:rPr lang="it-IT" sz="1500" dirty="0" err="1" smtClean="0">
                <a:solidFill>
                  <a:schemeClr val="tx1"/>
                </a:solidFill>
              </a:rPr>
              <a:t>alue</a:t>
            </a:r>
            <a:r>
              <a:rPr lang="it-IT" sz="1500" dirty="0" smtClean="0">
                <a:solidFill>
                  <a:schemeClr val="tx1"/>
                </a:solidFill>
              </a:rPr>
              <a:t> </a:t>
            </a:r>
            <a:r>
              <a:rPr lang="it-IT" sz="1500" dirty="0" err="1" smtClean="0">
                <a:solidFill>
                  <a:schemeClr val="tx1"/>
                </a:solidFill>
              </a:rPr>
              <a:t>requested</a:t>
            </a:r>
            <a:r>
              <a:rPr lang="it-IT" sz="1500" dirty="0" smtClean="0">
                <a:solidFill>
                  <a:schemeClr val="tx1"/>
                </a:solidFill>
              </a:rPr>
              <a:t> in </a:t>
            </a:r>
            <a:r>
              <a:rPr lang="it-IT" sz="1500" dirty="0" err="1" smtClean="0">
                <a:solidFill>
                  <a:schemeClr val="tx1"/>
                </a:solidFill>
              </a:rPr>
              <a:t>specs</a:t>
            </a:r>
            <a:r>
              <a:rPr lang="it-IT" sz="1500" dirty="0" smtClean="0">
                <a:solidFill>
                  <a:schemeClr val="tx1"/>
                </a:solidFill>
              </a:rPr>
              <a:t>)</a:t>
            </a:r>
          </a:p>
          <a:p>
            <a:pPr marL="0" indent="0" algn="ctr">
              <a:buNone/>
            </a:pPr>
            <a:endParaRPr lang="it-IT" sz="1400" b="1" dirty="0" smtClean="0">
              <a:solidFill>
                <a:schemeClr val="accent3"/>
              </a:solidFill>
            </a:endParaRPr>
          </a:p>
          <a:p>
            <a:pPr marL="0" indent="0" algn="ctr">
              <a:buNone/>
            </a:pPr>
            <a:endParaRPr lang="it-IT" sz="2400" b="1" dirty="0" smtClean="0">
              <a:solidFill>
                <a:schemeClr val="accent3"/>
              </a:solidFill>
            </a:endParaRP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342900">
              <a:defRPr/>
            </a:pPr>
            <a:r>
              <a:rPr lang="it-IT" smtClean="0">
                <a:solidFill>
                  <a:srgbClr val="ACD433"/>
                </a:solidFill>
                <a:latin typeface="Century Gothic" panose="020B0502020202020204"/>
              </a:rPr>
              <a:t>27/06/2019</a:t>
            </a:r>
            <a:endParaRPr lang="en-US" dirty="0">
              <a:solidFill>
                <a:srgbClr val="ACD433"/>
              </a:solidFill>
              <a:latin typeface="Century Gothic" panose="020B0502020202020204"/>
            </a:endParaRP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342900">
              <a:defRPr/>
            </a:pPr>
            <a:r>
              <a:rPr lang="en-US" dirty="0">
                <a:solidFill>
                  <a:srgbClr val="ACD433"/>
                </a:solidFill>
                <a:latin typeface="Century Gothic" panose="020B0502020202020204"/>
              </a:rPr>
              <a:t>INFN-LASA &amp; INFN Genova</a:t>
            </a:r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defTabSz="342900">
              <a:defRPr/>
            </a:pPr>
            <a:fld id="{D57F1E4F-1CFF-5643-939E-217C01CDF565}" type="slidenum">
              <a:rPr lang="en-US">
                <a:solidFill>
                  <a:prstClr val="white"/>
                </a:solidFill>
                <a:latin typeface="Century Gothic" panose="020B0502020202020204"/>
              </a:rPr>
              <a:pPr defTabSz="342900">
                <a:defRPr/>
              </a:pPr>
              <a:t>9</a:t>
            </a:fld>
            <a:endParaRPr lang="en-US" dirty="0">
              <a:solidFill>
                <a:prstClr val="white"/>
              </a:solidFill>
              <a:latin typeface="Century Gothic" panose="020B0502020202020204"/>
            </a:endParaRPr>
          </a:p>
        </p:txBody>
      </p:sp>
      <p:cxnSp>
        <p:nvCxnSpPr>
          <p:cNvPr id="15" name="Connettore diritto 14"/>
          <p:cNvCxnSpPr/>
          <p:nvPr/>
        </p:nvCxnSpPr>
        <p:spPr>
          <a:xfrm>
            <a:off x="4559531" y="2534453"/>
            <a:ext cx="24938" cy="3459023"/>
          </a:xfrm>
          <a:prstGeom prst="line">
            <a:avLst/>
          </a:prstGeom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83032476"/>
              </p:ext>
            </p:extLst>
          </p:nvPr>
        </p:nvGraphicFramePr>
        <p:xfrm>
          <a:off x="4885915" y="3406714"/>
          <a:ext cx="3451860" cy="17145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46831">
                  <a:extLst>
                    <a:ext uri="{9D8B030D-6E8A-4147-A177-3AD203B41FA5}">
                      <a16:colId xmlns:a16="http://schemas.microsoft.com/office/drawing/2014/main" val="2324893875"/>
                    </a:ext>
                  </a:extLst>
                </a:gridCol>
                <a:gridCol w="1012467">
                  <a:extLst>
                    <a:ext uri="{9D8B030D-6E8A-4147-A177-3AD203B41FA5}">
                      <a16:colId xmlns:a16="http://schemas.microsoft.com/office/drawing/2014/main" val="4062429478"/>
                    </a:ext>
                  </a:extLst>
                </a:gridCol>
                <a:gridCol w="1592562">
                  <a:extLst>
                    <a:ext uri="{9D8B030D-6E8A-4147-A177-3AD203B41FA5}">
                      <a16:colId xmlns:a16="http://schemas.microsoft.com/office/drawing/2014/main" val="1459175253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J</a:t>
                      </a:r>
                      <a:r>
                        <a:rPr lang="it-IT" sz="1800" baseline="-25000" dirty="0"/>
                        <a:t>C</a:t>
                      </a:r>
                      <a:r>
                        <a:rPr lang="it-IT" sz="1800" dirty="0"/>
                        <a:t> </a:t>
                      </a:r>
                      <a:r>
                        <a:rPr lang="it-IT" sz="1800" dirty="0" smtClean="0"/>
                        <a:t>(@ 4.2K, 16T) = 1200 A/mm</a:t>
                      </a:r>
                      <a:r>
                        <a:rPr lang="it-IT" sz="1800" baseline="30000" dirty="0" smtClean="0"/>
                        <a:t>2</a:t>
                      </a:r>
                      <a:endParaRPr lang="en-US" sz="1800" baseline="30000" dirty="0"/>
                    </a:p>
                  </a:txBody>
                  <a:tcPr marL="68580" marR="68580" marT="34290" marB="34290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7678746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/>
                        <a:t>B</a:t>
                      </a:r>
                      <a:r>
                        <a:rPr lang="it-IT" sz="1800" b="1" baseline="-25000" dirty="0"/>
                        <a:t>0</a:t>
                      </a:r>
                      <a:endParaRPr lang="en-US" sz="1800" b="1" baseline="-25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err="1" smtClean="0"/>
                        <a:t>margin</a:t>
                      </a:r>
                      <a:endParaRPr lang="en-US" sz="1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Current (kA)</a:t>
                      </a:r>
                      <a:endParaRPr lang="en-US" sz="18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283372531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13.3 </a:t>
                      </a:r>
                      <a:r>
                        <a:rPr lang="it-IT" sz="1800" dirty="0"/>
                        <a:t>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/>
                        <a:t>14</a:t>
                      </a:r>
                      <a:r>
                        <a:rPr lang="it-IT" sz="1800" dirty="0" smtClean="0"/>
                        <a:t>%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23.7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2477644969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14 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9.5%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25.0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8310192"/>
                  </a:ext>
                </a:extLst>
              </a:tr>
              <a:tr h="259353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15.4 </a:t>
                      </a:r>
                      <a:r>
                        <a:rPr lang="it-IT" sz="1800" dirty="0"/>
                        <a:t>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0%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27.8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4061493293"/>
                  </a:ext>
                </a:extLst>
              </a:tr>
            </a:tbl>
          </a:graphicData>
        </a:graphic>
      </p:graphicFrame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5143756"/>
              </p:ext>
            </p:extLst>
          </p:nvPr>
        </p:nvGraphicFramePr>
        <p:xfrm>
          <a:off x="783395" y="3406714"/>
          <a:ext cx="3474690" cy="17145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805498">
                  <a:extLst>
                    <a:ext uri="{9D8B030D-6E8A-4147-A177-3AD203B41FA5}">
                      <a16:colId xmlns:a16="http://schemas.microsoft.com/office/drawing/2014/main" val="3865661605"/>
                    </a:ext>
                  </a:extLst>
                </a:gridCol>
                <a:gridCol w="981710">
                  <a:extLst>
                    <a:ext uri="{9D8B030D-6E8A-4147-A177-3AD203B41FA5}">
                      <a16:colId xmlns:a16="http://schemas.microsoft.com/office/drawing/2014/main" val="2374842179"/>
                    </a:ext>
                  </a:extLst>
                </a:gridCol>
                <a:gridCol w="1687482">
                  <a:extLst>
                    <a:ext uri="{9D8B030D-6E8A-4147-A177-3AD203B41FA5}">
                      <a16:colId xmlns:a16="http://schemas.microsoft.com/office/drawing/2014/main" val="1146931309"/>
                    </a:ext>
                  </a:extLst>
                </a:gridCol>
              </a:tblGrid>
              <a:tr h="228600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dirty="0"/>
                        <a:t>J</a:t>
                      </a:r>
                      <a:r>
                        <a:rPr lang="it-IT" sz="1800" baseline="-25000" dirty="0"/>
                        <a:t>C</a:t>
                      </a:r>
                      <a:r>
                        <a:rPr lang="it-IT" sz="1800" dirty="0"/>
                        <a:t> </a:t>
                      </a:r>
                      <a:r>
                        <a:rPr lang="it-IT" sz="1800" dirty="0" smtClean="0"/>
                        <a:t>(@ 4.2K, 16T) = 1500 A/mm</a:t>
                      </a:r>
                      <a:r>
                        <a:rPr lang="it-IT" sz="1800" baseline="30000" dirty="0" smtClean="0"/>
                        <a:t>2</a:t>
                      </a:r>
                      <a:endParaRPr lang="en-US" sz="1800" baseline="30000" dirty="0" smtClean="0"/>
                    </a:p>
                  </a:txBody>
                  <a:tcPr marL="68580" marR="68580" marT="34290" marB="34290" anchor="ctr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aseline="300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3812059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it-IT" sz="1800" b="1" dirty="0" smtClean="0"/>
                        <a:t>B</a:t>
                      </a:r>
                      <a:r>
                        <a:rPr lang="it-IT" sz="1800" b="1" baseline="-25000" dirty="0" smtClean="0"/>
                        <a:t>0</a:t>
                      </a:r>
                      <a:endParaRPr lang="en-US" sz="1800" b="1" baseline="-25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800" b="1" dirty="0" err="1" smtClean="0"/>
                        <a:t>margin</a:t>
                      </a:r>
                      <a:endParaRPr lang="en-US" sz="1800" b="1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/>
                        <a:t>Current (kA)</a:t>
                      </a:r>
                      <a:endParaRPr lang="en-US" sz="1800" b="1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14969932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14 </a:t>
                      </a:r>
                      <a:r>
                        <a:rPr lang="it-IT" sz="1800" dirty="0"/>
                        <a:t>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14%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25.0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827023701"/>
                  </a:ext>
                </a:extLst>
              </a:tr>
              <a:tr h="228600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16 </a:t>
                      </a:r>
                      <a:r>
                        <a:rPr lang="it-IT" sz="1800" dirty="0"/>
                        <a:t>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1.3%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28.9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05304785"/>
                  </a:ext>
                </a:extLst>
              </a:tr>
              <a:tr h="259353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16.2 </a:t>
                      </a:r>
                      <a:r>
                        <a:rPr lang="it-IT" sz="1800" dirty="0"/>
                        <a:t>T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0%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29.3</a:t>
                      </a:r>
                      <a:endParaRPr lang="en-US" sz="18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43030447"/>
                  </a:ext>
                </a:extLst>
              </a:tr>
            </a:tbl>
          </a:graphicData>
        </a:graphic>
      </p:graphicFrame>
      <p:sp>
        <p:nvSpPr>
          <p:cNvPr id="18" name="Segnaposto contenuto 2"/>
          <p:cNvSpPr txBox="1">
            <a:spLocks/>
          </p:cNvSpPr>
          <p:nvPr/>
        </p:nvSpPr>
        <p:spPr>
          <a:xfrm>
            <a:off x="1043660" y="5342326"/>
            <a:ext cx="2954160" cy="65115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1600" dirty="0" smtClean="0"/>
              <a:t>Conductor used to design Falcon Dipole short model</a:t>
            </a:r>
          </a:p>
        </p:txBody>
      </p:sp>
      <p:sp>
        <p:nvSpPr>
          <p:cNvPr id="19" name="Segnaposto contenuto 2"/>
          <p:cNvSpPr txBox="1">
            <a:spLocks/>
          </p:cNvSpPr>
          <p:nvPr/>
        </p:nvSpPr>
        <p:spPr>
          <a:xfrm>
            <a:off x="5146180" y="5495373"/>
            <a:ext cx="2954160" cy="345056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83464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6012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50876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8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0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25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en-US" sz="1600" dirty="0" smtClean="0"/>
              <a:t>Conductor now available</a:t>
            </a:r>
          </a:p>
        </p:txBody>
      </p:sp>
    </p:spTree>
    <p:extLst>
      <p:ext uri="{BB962C8B-B14F-4D97-AF65-F5344CB8AC3E}">
        <p14:creationId xmlns:p14="http://schemas.microsoft.com/office/powerpoint/2010/main" val="297685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la riunioni ione">
  <a:themeElements>
    <a:clrScheme name="Sala riunioni ione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Sala riunioni ione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riunioni ione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1_Sala riunioni ione">
  <a:themeElements>
    <a:clrScheme name="Sala riunioni ione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Sala riunioni ione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la riunioni ione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tint val="100000"/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34012</TotalTime>
  <Words>1305</Words>
  <Application>Microsoft Office PowerPoint</Application>
  <PresentationFormat>Presentazione su schermo (4:3)</PresentationFormat>
  <Paragraphs>397</Paragraphs>
  <Slides>19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19</vt:i4>
      </vt:variant>
    </vt:vector>
  </HeadingPairs>
  <TitlesOfParts>
    <vt:vector size="30" baseType="lpstr">
      <vt:lpstr>Arial</vt:lpstr>
      <vt:lpstr>Calibri</vt:lpstr>
      <vt:lpstr>Cambria Math</vt:lpstr>
      <vt:lpstr>Cantarell Regular</vt:lpstr>
      <vt:lpstr>Century Gothic</vt:lpstr>
      <vt:lpstr>Helvetica</vt:lpstr>
      <vt:lpstr>Times New Roman</vt:lpstr>
      <vt:lpstr>Wingdings</vt:lpstr>
      <vt:lpstr>Wingdings 3</vt:lpstr>
      <vt:lpstr>Sala riunioni ione</vt:lpstr>
      <vt:lpstr>1_Sala riunioni ione</vt:lpstr>
      <vt:lpstr>Falcon Dipole The INFN dipole model for the FCC</vt:lpstr>
      <vt:lpstr>Outline </vt:lpstr>
      <vt:lpstr>Introduction</vt:lpstr>
      <vt:lpstr>Electromagnetic design - requirements</vt:lpstr>
      <vt:lpstr>Electromagnetic design - cable</vt:lpstr>
      <vt:lpstr>Electromagnetic design - coils</vt:lpstr>
      <vt:lpstr>Electromagnetic design – iron yoke</vt:lpstr>
      <vt:lpstr>Electromagnetic design – field quality</vt:lpstr>
      <vt:lpstr>Electromagnetic design – different conductor performances</vt:lpstr>
      <vt:lpstr>Quench analysis – short model protection</vt:lpstr>
      <vt:lpstr>Quench analysis –  long magnet protection</vt:lpstr>
      <vt:lpstr>Mechanical design – requirements</vt:lpstr>
      <vt:lpstr>Mechanical design - ANSYS model</vt:lpstr>
      <vt:lpstr>Mechanical design - ANSYS model</vt:lpstr>
      <vt:lpstr>Mechanical design – contact pressure</vt:lpstr>
      <vt:lpstr>Mechanical design –  Von Mises stress in conductors </vt:lpstr>
      <vt:lpstr>Conclusions</vt:lpstr>
      <vt:lpstr>Presentazione standard di PowerPoint</vt:lpstr>
      <vt:lpstr>Mechanical analysis –  gap at pole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FalconD:  preliminary study</dc:title>
  <dc:creator>Riccardo Valente</dc:creator>
  <cp:lastModifiedBy>Riccardo Valente</cp:lastModifiedBy>
  <cp:revision>275</cp:revision>
  <dcterms:created xsi:type="dcterms:W3CDTF">2019-03-20T15:56:40Z</dcterms:created>
  <dcterms:modified xsi:type="dcterms:W3CDTF">2019-06-26T16:41:45Z</dcterms:modified>
</cp:coreProperties>
</file>