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0" r:id="rId4"/>
    <p:sldId id="265" r:id="rId5"/>
    <p:sldId id="278" r:id="rId6"/>
    <p:sldId id="268" r:id="rId7"/>
    <p:sldId id="258" r:id="rId8"/>
    <p:sldId id="262" r:id="rId9"/>
    <p:sldId id="260" r:id="rId10"/>
    <p:sldId id="263" r:id="rId11"/>
    <p:sldId id="272" r:id="rId12"/>
    <p:sldId id="271" r:id="rId13"/>
    <p:sldId id="261" r:id="rId14"/>
    <p:sldId id="273" r:id="rId15"/>
    <p:sldId id="266" r:id="rId16"/>
    <p:sldId id="27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5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92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1763-752B-414D-8F37-09B14F836B6E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F6840-4EC0-4CE4-A84D-823C6913A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418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69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322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319" y="476852"/>
            <a:ext cx="10971657" cy="73725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5323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319" y="3362247"/>
            <a:ext cx="10971657" cy="461601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3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096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97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165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76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85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0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877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127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086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27/06/2019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FCCW19, Crowne Plaza Brussels Le Palace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BDABB-3DC0-40BF-A908-80AE48546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8500" y="1435099"/>
            <a:ext cx="10795000" cy="18081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FCC-</a:t>
            </a:r>
            <a:r>
              <a:rPr lang="en-US" b="1" dirty="0" err="1">
                <a:solidFill>
                  <a:srgbClr val="FF0000"/>
                </a:solidFill>
              </a:rPr>
              <a:t>ee</a:t>
            </a:r>
            <a:r>
              <a:rPr lang="en-US" b="1" dirty="0">
                <a:solidFill>
                  <a:srgbClr val="FF0000"/>
                </a:solidFill>
              </a:rPr>
              <a:t> Beam Dump System Concept and Technological Challenges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4100" y="3602038"/>
            <a:ext cx="10033000" cy="741362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A. Apyan</a:t>
            </a:r>
            <a:r>
              <a:rPr lang="en-GB" b="1" baseline="30000" dirty="0"/>
              <a:t>1</a:t>
            </a:r>
            <a:r>
              <a:rPr lang="en-GB" b="1" dirty="0"/>
              <a:t>, W. Bartmann</a:t>
            </a:r>
            <a:r>
              <a:rPr lang="en-GB" b="1" baseline="30000" dirty="0"/>
              <a:t>2</a:t>
            </a:r>
            <a:r>
              <a:rPr lang="en-GB" b="1" dirty="0"/>
              <a:t>, B. Goddard</a:t>
            </a:r>
            <a:r>
              <a:rPr lang="en-GB" b="1" baseline="30000" dirty="0"/>
              <a:t>2</a:t>
            </a:r>
            <a:r>
              <a:rPr lang="en-GB" b="1" dirty="0"/>
              <a:t>, A. Lechner</a:t>
            </a:r>
            <a:r>
              <a:rPr lang="en-GB" b="1" baseline="30000" dirty="0"/>
              <a:t>2</a:t>
            </a:r>
            <a:r>
              <a:rPr lang="en-GB" b="1" dirty="0"/>
              <a:t>, S. Ogur</a:t>
            </a:r>
            <a:r>
              <a:rPr lang="en-GB" b="1" baseline="30000" dirty="0"/>
              <a:t>2</a:t>
            </a:r>
            <a:r>
              <a:rPr lang="en-GB" b="1" dirty="0"/>
              <a:t>, K. Oide</a:t>
            </a:r>
            <a:r>
              <a:rPr lang="en-GB" b="1" baseline="30000" dirty="0"/>
              <a:t>3</a:t>
            </a:r>
            <a:r>
              <a:rPr lang="en-GB" b="1" dirty="0"/>
              <a:t>, F. Zimmermann</a:t>
            </a:r>
            <a:r>
              <a:rPr lang="en-GB" b="1" baseline="30000" dirty="0"/>
              <a:t>2</a:t>
            </a:r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30CEA4-FBC0-614A-9672-8C0B19AFCFD2}"/>
              </a:ext>
            </a:extLst>
          </p:cNvPr>
          <p:cNvSpPr txBox="1"/>
          <p:nvPr/>
        </p:nvSpPr>
        <p:spPr>
          <a:xfrm>
            <a:off x="1493130" y="5057775"/>
            <a:ext cx="3058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ANSL, Yerevan, Armenia</a:t>
            </a:r>
          </a:p>
          <a:p>
            <a:pPr marL="342900" indent="-342900">
              <a:buAutoNum type="arabicPeriod"/>
            </a:pPr>
            <a:r>
              <a:rPr lang="en-US" dirty="0"/>
              <a:t>CERN, Geneva, Switzerland</a:t>
            </a:r>
          </a:p>
          <a:p>
            <a:pPr marL="342900" indent="-342900">
              <a:buAutoNum type="arabicPeriod"/>
            </a:pPr>
            <a:r>
              <a:rPr lang="en-US" dirty="0"/>
              <a:t>KEK, Tsukuba, Japan </a:t>
            </a:r>
          </a:p>
        </p:txBody>
      </p:sp>
    </p:spTree>
    <p:extLst>
      <p:ext uri="{BB962C8B-B14F-4D97-AF65-F5344CB8AC3E}">
        <p14:creationId xmlns:p14="http://schemas.microsoft.com/office/powerpoint/2010/main" val="3181304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9839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125AEB"/>
                </a:solidFill>
              </a:rPr>
              <a:t>External dump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8" y="1825625"/>
            <a:ext cx="4941945" cy="4351338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/>
              <a:t>Use triplet to blow up betas in dump line</a:t>
            </a:r>
          </a:p>
          <a:p>
            <a:r>
              <a:rPr lang="en-GB" sz="2400" dirty="0"/>
              <a:t>If spoiler is deployed the full extraction system (kicker to dump) takes 350 m </a:t>
            </a:r>
          </a:p>
          <a:p>
            <a:pPr lvl="1"/>
            <a:r>
              <a:rPr lang="en-GB" sz="2000" dirty="0"/>
              <a:t>Spoiler must not be too thick </a:t>
            </a:r>
            <a:r>
              <a:rPr lang="en-US" sz="2000" dirty="0"/>
              <a:t>(say &lt; X</a:t>
            </a:r>
            <a:r>
              <a:rPr lang="en-US" sz="2000" baseline="-25000" dirty="0"/>
              <a:t>0</a:t>
            </a:r>
            <a:r>
              <a:rPr lang="en-US" sz="2000" dirty="0"/>
              <a:t>/4) and transverse spot size needs to be large enough such temperatures remain acceptable</a:t>
            </a:r>
          </a:p>
          <a:p>
            <a:pPr lvl="1"/>
            <a:r>
              <a:rPr lang="en-GB" sz="2000" dirty="0"/>
              <a:t>Need 400 km betas at spoiler </a:t>
            </a:r>
          </a:p>
          <a:p>
            <a:pPr lvl="1"/>
            <a:r>
              <a:rPr lang="en-GB" sz="2000" dirty="0"/>
              <a:t>70 m distance between spoiler and dump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/>
              <a:t>Without spoiler the system requires 700 m</a:t>
            </a:r>
          </a:p>
          <a:p>
            <a:pPr lvl="1"/>
            <a:r>
              <a:rPr lang="en-GB" sz="2000" dirty="0"/>
              <a:t>Need 5000 km betas at dump</a:t>
            </a:r>
          </a:p>
          <a:p>
            <a:pPr lvl="1"/>
            <a:endParaRPr lang="en-GB" sz="2000" dirty="0"/>
          </a:p>
          <a:p>
            <a:pPr lvl="1"/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6374892" y="2028249"/>
            <a:ext cx="4978908" cy="2931795"/>
          </a:xfrm>
          <a:prstGeom prst="rect">
            <a:avLst/>
          </a:prstGeom>
          <a:ln>
            <a:noFill/>
          </a:ln>
        </p:spPr>
      </p:pic>
      <p:sp>
        <p:nvSpPr>
          <p:cNvPr id="8" name="TextShape 1"/>
          <p:cNvSpPr txBox="1"/>
          <p:nvPr/>
        </p:nvSpPr>
        <p:spPr>
          <a:xfrm>
            <a:off x="5780144" y="1208346"/>
            <a:ext cx="5832908" cy="983431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r>
              <a:rPr lang="en-US" sz="1600" b="1" i="1" u="sng" strike="noStrike" spc="-1" dirty="0">
                <a:uFillTx/>
                <a:latin typeface="Arial"/>
              </a:rPr>
              <a:t>Option 1:</a:t>
            </a:r>
            <a:r>
              <a:rPr lang="en-US" sz="1600" b="1" i="1" strike="noStrike" spc="-1" dirty="0">
                <a:latin typeface="Arial"/>
              </a:rPr>
              <a:t> blow up transverse beam size such</a:t>
            </a:r>
            <a:endParaRPr lang="en-US" sz="1600" b="0" strike="noStrike" spc="-1" dirty="0">
              <a:latin typeface="Arial"/>
            </a:endParaRPr>
          </a:p>
          <a:p>
            <a:r>
              <a:rPr lang="en-US" sz="1600" b="1" i="1" strike="noStrike" spc="-1" dirty="0">
                <a:latin typeface="Arial"/>
              </a:rPr>
              <a:t>that the dump can sustain the impact of the </a:t>
            </a:r>
            <a:endParaRPr lang="en-US" sz="1600" b="0" strike="noStrike" spc="-1" dirty="0">
              <a:latin typeface="Arial"/>
            </a:endParaRPr>
          </a:p>
          <a:p>
            <a:r>
              <a:rPr lang="en-US" sz="1600" b="1" i="1" strike="noStrike" spc="-1" dirty="0">
                <a:latin typeface="Arial"/>
              </a:rPr>
              <a:t>full beam on a single spot</a:t>
            </a:r>
            <a:endParaRPr lang="en-US" sz="1600" b="0" strike="noStrike" spc="-1" dirty="0">
              <a:latin typeface="Arial"/>
            </a:endParaRPr>
          </a:p>
          <a:p>
            <a:endParaRPr lang="en-US" sz="1000" b="0" strike="noStrike" spc="-1" dirty="0">
              <a:latin typeface="Arial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5713592" y="5243425"/>
            <a:ext cx="5966012" cy="82954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r>
              <a:rPr lang="en-US" sz="1600" b="1" i="1" u="sng" strike="noStrike" spc="-1" dirty="0">
                <a:uFillTx/>
                <a:latin typeface="Arial"/>
              </a:rPr>
              <a:t>Option 2:</a:t>
            </a:r>
            <a:r>
              <a:rPr lang="en-US" sz="1600" b="1" i="1" strike="noStrike" spc="-1" dirty="0">
                <a:latin typeface="Arial"/>
              </a:rPr>
              <a:t> in addition to option 1, use a spoiler upstream </a:t>
            </a:r>
            <a:endParaRPr lang="en-US" sz="1600" b="0" strike="noStrike" spc="-1" dirty="0">
              <a:latin typeface="Arial"/>
            </a:endParaRPr>
          </a:p>
          <a:p>
            <a:r>
              <a:rPr lang="en-US" sz="1600" b="1" i="1" strike="noStrike" spc="-1" dirty="0">
                <a:latin typeface="Arial"/>
              </a:rPr>
              <a:t>of the dump which enhances the transverse distribution </a:t>
            </a:r>
            <a:endParaRPr lang="en-US" sz="1600" b="0" strike="noStrike" spc="-1" dirty="0">
              <a:latin typeface="Arial"/>
            </a:endParaRPr>
          </a:p>
          <a:p>
            <a:r>
              <a:rPr lang="en-US" sz="1600" b="1" i="1" strike="noStrike" spc="-1" dirty="0">
                <a:latin typeface="Arial"/>
              </a:rPr>
              <a:t>and hence reduces length of dump line</a:t>
            </a:r>
            <a:endParaRPr lang="en-US" sz="1600" b="0" strike="noStrike" spc="-1" dirty="0"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10789-19F6-6946-BD18-002450B67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DF14F4-A837-0145-A09B-77988B25A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10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4624B6-CCCB-7C40-AA2E-A2EB2DBFE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</p:spTree>
    <p:extLst>
      <p:ext uri="{BB962C8B-B14F-4D97-AF65-F5344CB8AC3E}">
        <p14:creationId xmlns:p14="http://schemas.microsoft.com/office/powerpoint/2010/main" val="3063488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166286" cy="1325563"/>
          </a:xfrm>
        </p:spPr>
        <p:txBody>
          <a:bodyPr/>
          <a:lstStyle/>
          <a:p>
            <a:r>
              <a:rPr lang="en-GB" b="1" dirty="0">
                <a:solidFill>
                  <a:srgbClr val="125AEB"/>
                </a:solidFill>
              </a:rPr>
              <a:t>External dump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11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54FC9D5-2525-9E4F-8292-DADB7C698227}"/>
              </a:ext>
            </a:extLst>
          </p:cNvPr>
          <p:cNvGrpSpPr/>
          <p:nvPr/>
        </p:nvGrpSpPr>
        <p:grpSpPr>
          <a:xfrm>
            <a:off x="4278870" y="365125"/>
            <a:ext cx="5531297" cy="6015992"/>
            <a:chOff x="5523470" y="365125"/>
            <a:chExt cx="5531297" cy="6015992"/>
          </a:xfrm>
        </p:grpSpPr>
        <p:sp>
          <p:nvSpPr>
            <p:cNvPr id="6" name="TextShape 1"/>
            <p:cNvSpPr txBox="1"/>
            <p:nvPr/>
          </p:nvSpPr>
          <p:spPr>
            <a:xfrm>
              <a:off x="5764207" y="4314325"/>
              <a:ext cx="1741320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spAutoFit/>
            </a:bodyPr>
            <a:lstStyle/>
            <a:p>
              <a:r>
                <a:rPr lang="en-US" sz="1800" b="1" i="1" strike="noStrike" spc="-1">
                  <a:latin typeface="Arial"/>
                </a:rPr>
                <a:t>With spoiler: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7" name="TextShape 3"/>
            <p:cNvSpPr txBox="1"/>
            <p:nvPr/>
          </p:nvSpPr>
          <p:spPr>
            <a:xfrm>
              <a:off x="8292487" y="4310725"/>
              <a:ext cx="1920960" cy="60228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spAutoFit/>
            </a:bodyPr>
            <a:lstStyle/>
            <a:p>
              <a:r>
                <a:rPr lang="en-US" sz="1800" b="1" i="1" strike="noStrike" spc="-1">
                  <a:latin typeface="Arial"/>
                </a:rPr>
                <a:t>Without spoiler: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8" name="TextShape 4"/>
            <p:cNvSpPr txBox="1"/>
            <p:nvPr/>
          </p:nvSpPr>
          <p:spPr>
            <a:xfrm>
              <a:off x="5523470" y="4628245"/>
              <a:ext cx="2239817" cy="1752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5000" rIns="90000" bIns="45000">
              <a:spAutoFit/>
            </a:bodyPr>
            <a:lstStyle/>
            <a:p>
              <a:r>
                <a:rPr lang="en-US" sz="1800" b="0" strike="noStrike" spc="-1" dirty="0">
                  <a:latin typeface="Arial"/>
                </a:rPr>
                <a:t>Spoiler at </a:t>
              </a:r>
              <a:r>
                <a:rPr lang="en-US" sz="1800" b="1" strike="noStrike" spc="-1" dirty="0">
                  <a:latin typeface="Arial"/>
                </a:rPr>
                <a:t>270 m</a:t>
              </a:r>
              <a:endParaRPr lang="en-US" sz="1800" b="0" strike="noStrike" spc="-1" dirty="0">
                <a:latin typeface="Arial"/>
              </a:endParaRPr>
            </a:p>
            <a:p>
              <a:r>
                <a:rPr lang="en-US" sz="1800" b="0" strike="noStrike" spc="-1" dirty="0">
                  <a:latin typeface="Arial"/>
                  <a:ea typeface="Droid Sans Fallback"/>
                </a:rPr>
                <a:t>(</a:t>
              </a:r>
              <a:r>
                <a:rPr lang="en-US" sz="1800" b="1" strike="noStrike" spc="-1" dirty="0">
                  <a:solidFill>
                    <a:srgbClr val="FF0000"/>
                  </a:solidFill>
                  <a:latin typeface="Arial"/>
                  <a:ea typeface="Arial"/>
                </a:rPr>
                <a:t>β</a:t>
              </a:r>
              <a:r>
                <a:rPr lang="en-US" sz="1800" b="1" strike="noStrike" spc="-1" dirty="0">
                  <a:solidFill>
                    <a:srgbClr val="FF0000"/>
                  </a:solidFill>
                  <a:latin typeface="Arial"/>
                </a:rPr>
                <a:t>=400 km</a:t>
              </a:r>
              <a:r>
                <a:rPr lang="en-US" sz="1800" b="0" strike="noStrike" spc="-1" dirty="0">
                  <a:latin typeface="Arial"/>
                </a:rPr>
                <a:t>)</a:t>
              </a:r>
            </a:p>
            <a:p>
              <a:endParaRPr lang="en-US" sz="1800" b="0" strike="noStrike" spc="-1" dirty="0">
                <a:latin typeface="Arial"/>
              </a:endParaRPr>
            </a:p>
            <a:p>
              <a:r>
                <a:rPr lang="en-US" sz="1800" b="0" strike="noStrike" spc="-1" dirty="0">
                  <a:latin typeface="Arial"/>
                </a:rPr>
                <a:t>Dump at </a:t>
              </a:r>
              <a:r>
                <a:rPr lang="en-US" sz="1800" b="1" strike="noStrike" spc="-1" dirty="0">
                  <a:latin typeface="Arial"/>
                </a:rPr>
                <a:t>340 m</a:t>
              </a:r>
              <a:endParaRPr lang="en-US" sz="1800" b="0" strike="noStrike" spc="-1" dirty="0">
                <a:latin typeface="Arial"/>
              </a:endParaRPr>
            </a:p>
            <a:p>
              <a:r>
                <a:rPr lang="en-US" sz="1800" b="0" strike="noStrike" spc="-1" dirty="0">
                  <a:latin typeface="Arial"/>
                  <a:ea typeface="Droid Sans Fallback"/>
                </a:rPr>
                <a:t>(</a:t>
              </a:r>
              <a:r>
                <a:rPr lang="en-US" sz="1800" b="1" strike="noStrike" spc="-1" dirty="0">
                  <a:solidFill>
                    <a:srgbClr val="FF0000"/>
                  </a:solidFill>
                  <a:latin typeface="Arial"/>
                  <a:ea typeface="Arial"/>
                </a:rPr>
                <a:t>β</a:t>
              </a:r>
              <a:r>
                <a:rPr lang="en-US" sz="1800" b="1" strike="noStrike" spc="-1" dirty="0">
                  <a:solidFill>
                    <a:srgbClr val="FF0000"/>
                  </a:solidFill>
                  <a:latin typeface="Arial"/>
                </a:rPr>
                <a:t>=800 km</a:t>
              </a:r>
              <a:r>
                <a:rPr lang="en-US" sz="1800" b="1" strike="noStrike" spc="-1" dirty="0">
                  <a:latin typeface="Arial"/>
                </a:rPr>
                <a:t>)</a:t>
              </a:r>
              <a:endParaRPr lang="en-US" sz="1800" b="0" strike="noStrike" spc="-1" dirty="0">
                <a:latin typeface="Arial"/>
              </a:endParaRPr>
            </a:p>
            <a:p>
              <a:endParaRPr lang="en-US" sz="1800" b="0" strike="noStrike" spc="-1" dirty="0">
                <a:latin typeface="Arial"/>
              </a:endParaRPr>
            </a:p>
          </p:txBody>
        </p:sp>
        <p:sp>
          <p:nvSpPr>
            <p:cNvPr id="9" name="TextShape 5"/>
            <p:cNvSpPr txBox="1"/>
            <p:nvPr/>
          </p:nvSpPr>
          <p:spPr>
            <a:xfrm>
              <a:off x="8412007" y="4616725"/>
              <a:ext cx="1969920" cy="111420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spAutoFit/>
            </a:bodyPr>
            <a:lstStyle/>
            <a:p>
              <a:r>
                <a:rPr lang="en-US" sz="1800" b="0" strike="noStrike" spc="-1">
                  <a:latin typeface="Arial"/>
                </a:rPr>
                <a:t>Dump at </a:t>
              </a:r>
              <a:r>
                <a:rPr lang="en-US" sz="1800" b="1" strike="noStrike" spc="-1">
                  <a:latin typeface="Arial"/>
                </a:rPr>
                <a:t>700 m</a:t>
              </a:r>
              <a:endParaRPr lang="en-US" sz="1800" b="0" strike="noStrike" spc="-1">
                <a:latin typeface="Arial"/>
              </a:endParaRPr>
            </a:p>
            <a:p>
              <a:r>
                <a:rPr lang="en-US" sz="1800" b="0" strike="noStrike" spc="-1">
                  <a:latin typeface="Arial"/>
                  <a:ea typeface="Droid Sans Fallback"/>
                </a:rPr>
                <a:t>(</a:t>
              </a:r>
              <a:r>
                <a:rPr lang="en-US" sz="1800" b="1" strike="noStrike" spc="-1">
                  <a:solidFill>
                    <a:srgbClr val="FF0000"/>
                  </a:solidFill>
                  <a:latin typeface="Arial"/>
                  <a:ea typeface="Arial"/>
                </a:rPr>
                <a:t>β</a:t>
              </a:r>
              <a:r>
                <a:rPr lang="en-US" sz="1800" b="1" strike="noStrike" spc="-1">
                  <a:solidFill>
                    <a:srgbClr val="FF0000"/>
                  </a:solidFill>
                  <a:latin typeface="Arial"/>
                </a:rPr>
                <a:t>=5000 km</a:t>
              </a:r>
              <a:r>
                <a:rPr lang="en-US" sz="1800" b="0" strike="noStrike" spc="-1">
                  <a:latin typeface="Arial"/>
                </a:rPr>
                <a:t>)</a:t>
              </a:r>
            </a:p>
            <a:p>
              <a:endParaRPr lang="en-US" sz="1800" b="0" strike="noStrike" spc="-1">
                <a:latin typeface="Arial"/>
              </a:endParaRPr>
            </a:p>
          </p:txBody>
        </p:sp>
        <p:pic>
          <p:nvPicPr>
            <p:cNvPr id="10" name="Picture 9"/>
            <p:cNvPicPr/>
            <p:nvPr/>
          </p:nvPicPr>
          <p:blipFill>
            <a:blip r:embed="rId2"/>
            <a:stretch/>
          </p:blipFill>
          <p:spPr>
            <a:xfrm>
              <a:off x="5949247" y="471441"/>
              <a:ext cx="4963680" cy="3606480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Line 7"/>
            <p:cNvSpPr/>
            <p:nvPr/>
          </p:nvSpPr>
          <p:spPr>
            <a:xfrm flipV="1">
              <a:off x="7417687" y="3687205"/>
              <a:ext cx="299160" cy="1009440"/>
            </a:xfrm>
            <a:prstGeom prst="line">
              <a:avLst/>
            </a:prstGeom>
            <a:ln w="1836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" name="Line 8"/>
            <p:cNvSpPr/>
            <p:nvPr/>
          </p:nvSpPr>
          <p:spPr>
            <a:xfrm flipV="1">
              <a:off x="7598767" y="3679645"/>
              <a:ext cx="522720" cy="1739160"/>
            </a:xfrm>
            <a:prstGeom prst="line">
              <a:avLst/>
            </a:prstGeom>
            <a:ln w="1836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" name="Line 9"/>
            <p:cNvSpPr/>
            <p:nvPr/>
          </p:nvSpPr>
          <p:spPr>
            <a:xfrm flipV="1">
              <a:off x="9590287" y="3703765"/>
              <a:ext cx="194400" cy="660240"/>
            </a:xfrm>
            <a:prstGeom prst="line">
              <a:avLst/>
            </a:prstGeom>
            <a:ln w="1836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" name="CustomShape 11"/>
            <p:cNvSpPr/>
            <p:nvPr/>
          </p:nvSpPr>
          <p:spPr>
            <a:xfrm>
              <a:off x="10291207" y="365125"/>
              <a:ext cx="763560" cy="3447720"/>
            </a:xfrm>
            <a:prstGeom prst="ellipse">
              <a:avLst/>
            </a:prstGeom>
            <a:noFill/>
            <a:ln w="3672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9D0364-B9FE-324C-B697-C130BE15A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5B4C300-1C1A-6F4E-B715-CCD93BA8C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</p:spTree>
    <p:extLst>
      <p:ext uri="{BB962C8B-B14F-4D97-AF65-F5344CB8AC3E}">
        <p14:creationId xmlns:p14="http://schemas.microsoft.com/office/powerpoint/2010/main" val="2200751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6296"/>
          </a:xfrm>
        </p:spPr>
        <p:txBody>
          <a:bodyPr/>
          <a:lstStyle/>
          <a:p>
            <a:r>
              <a:rPr lang="en-GB" b="1" dirty="0">
                <a:solidFill>
                  <a:srgbClr val="125AEB"/>
                </a:solidFill>
              </a:rPr>
              <a:t>External dump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391" y="4016703"/>
            <a:ext cx="3258266" cy="1081333"/>
          </a:xfrm>
        </p:spPr>
        <p:txBody>
          <a:bodyPr>
            <a:normAutofit lnSpcReduction="10000"/>
          </a:bodyPr>
          <a:lstStyle/>
          <a:p>
            <a:r>
              <a:rPr lang="en-US" sz="2000" b="1" spc="-1" dirty="0">
                <a:latin typeface="Arial"/>
              </a:rPr>
              <a:t>The two options are equivalent in terms of peak temperature inside the dump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8275800" y="365125"/>
            <a:ext cx="3175920" cy="225936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/>
        </p:blipFill>
        <p:spPr>
          <a:xfrm>
            <a:off x="7494960" y="2525089"/>
            <a:ext cx="3858840" cy="4096440"/>
          </a:xfrm>
          <a:prstGeom prst="rect">
            <a:avLst/>
          </a:prstGeom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/>
          <a:stretch/>
        </p:blipFill>
        <p:spPr>
          <a:xfrm>
            <a:off x="3513497" y="2505909"/>
            <a:ext cx="3861720" cy="4102920"/>
          </a:xfrm>
          <a:prstGeom prst="rect">
            <a:avLst/>
          </a:prstGeom>
          <a:ln>
            <a:noFill/>
          </a:ln>
        </p:spPr>
      </p:pic>
      <p:sp>
        <p:nvSpPr>
          <p:cNvPr id="8" name="Line 4"/>
          <p:cNvSpPr/>
          <p:nvPr/>
        </p:nvSpPr>
        <p:spPr>
          <a:xfrm flipV="1">
            <a:off x="6552120" y="695965"/>
            <a:ext cx="2971080" cy="1078200"/>
          </a:xfrm>
          <a:prstGeom prst="line">
            <a:avLst/>
          </a:prstGeom>
          <a:ln w="183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TextShape 5"/>
          <p:cNvSpPr txBox="1"/>
          <p:nvPr/>
        </p:nvSpPr>
        <p:spPr>
          <a:xfrm>
            <a:off x="2666640" y="1625125"/>
            <a:ext cx="3885480" cy="302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1500" b="0" i="1" strike="noStrike" spc="-1" dirty="0">
                <a:latin typeface="Arial"/>
              </a:rPr>
              <a:t>Transverse dose map at a depth of 170 cm)</a:t>
            </a:r>
            <a:endParaRPr lang="en-US" sz="1500" b="0" strike="noStrike" spc="-1" dirty="0">
              <a:latin typeface="Arial"/>
            </a:endParaRPr>
          </a:p>
        </p:txBody>
      </p:sp>
      <p:sp>
        <p:nvSpPr>
          <p:cNvPr id="10" name="TextShape 1"/>
          <p:cNvSpPr txBox="1"/>
          <p:nvPr/>
        </p:nvSpPr>
        <p:spPr>
          <a:xfrm>
            <a:off x="4156950" y="2637217"/>
            <a:ext cx="174132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1800" b="1" i="1" strike="noStrike" spc="-1" dirty="0">
                <a:latin typeface="Arial"/>
              </a:rPr>
              <a:t>With spoiler: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1" name="TextShape 3"/>
          <p:cNvSpPr txBox="1"/>
          <p:nvPr/>
        </p:nvSpPr>
        <p:spPr>
          <a:xfrm>
            <a:off x="7602240" y="2505909"/>
            <a:ext cx="192096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US" sz="1800" b="1" i="1" strike="noStrike" spc="-1" dirty="0">
                <a:latin typeface="Arial"/>
              </a:rPr>
              <a:t>Without spoiler: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D6661715-87A0-0840-94D3-07CAA2BF5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E2421D3-8DBA-8848-91F3-187D8608B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</p:spTree>
    <p:extLst>
      <p:ext uri="{BB962C8B-B14F-4D97-AF65-F5344CB8AC3E}">
        <p14:creationId xmlns:p14="http://schemas.microsoft.com/office/powerpoint/2010/main" val="88295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627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125AEB"/>
                </a:solidFill>
              </a:rPr>
              <a:t>Internal dump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Deflect/dilute like for the SPS dump system</a:t>
            </a:r>
          </a:p>
          <a:p>
            <a:pPr lvl="1"/>
            <a:r>
              <a:rPr lang="en-GB" sz="2000" dirty="0"/>
              <a:t>Extraction/dilution system combined or separated</a:t>
            </a:r>
          </a:p>
          <a:p>
            <a:pPr lvl="1"/>
            <a:r>
              <a:rPr lang="en-GB" sz="2000" dirty="0"/>
              <a:t>Betas at dump &gt; 1 km for suggested dilution pattern </a:t>
            </a:r>
            <a:r>
              <a:rPr lang="en-GB" sz="2000" dirty="0">
                <a:sym typeface="Wingdings" panose="05000000000000000000" pitchFamily="2" charset="2"/>
              </a:rPr>
              <a:t> 150 – 180 m system length</a:t>
            </a:r>
            <a:endParaRPr lang="en-GB" sz="2000" dirty="0"/>
          </a:p>
          <a:p>
            <a:r>
              <a:rPr lang="en-GB" sz="2400" dirty="0"/>
              <a:t>Active dilution system</a:t>
            </a:r>
          </a:p>
          <a:p>
            <a:r>
              <a:rPr lang="en-GB" sz="2400" dirty="0"/>
              <a:t>RP considerations to define needs of shielding/alcove</a:t>
            </a:r>
          </a:p>
          <a:p>
            <a:pPr lvl="1"/>
            <a:r>
              <a:rPr lang="en-GB" sz="2000" dirty="0"/>
              <a:t>Into alcove where the tunnel starts bending away or along the LSS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13</a:t>
            </a:fld>
            <a:endParaRPr lang="en-GB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4203287"/>
            <a:ext cx="10515600" cy="24535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78236" y="5897325"/>
            <a:ext cx="1616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150-180 m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323114" y="6356350"/>
            <a:ext cx="1322615" cy="4445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C85325-C489-0A4E-849A-05CF8A444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0BFC63-6AFF-684E-91BF-A49A5C546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FCCW19, Crowne Plaza Brussels Le Palace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ECA0CF74-9D0F-B948-A43B-ECC1DA0412FB}"/>
              </a:ext>
            </a:extLst>
          </p:cNvPr>
          <p:cNvSpPr/>
          <p:nvPr/>
        </p:nvSpPr>
        <p:spPr>
          <a:xfrm>
            <a:off x="10058399" y="5626100"/>
            <a:ext cx="1524001" cy="665575"/>
          </a:xfrm>
          <a:prstGeom prst="arc">
            <a:avLst>
              <a:gd name="adj1" fmla="val 16200000"/>
              <a:gd name="adj2" fmla="val 59266"/>
            </a:avLst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668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/>
          <p:cNvPicPr/>
          <p:nvPr/>
        </p:nvPicPr>
        <p:blipFill>
          <a:blip r:embed="rId2"/>
          <a:stretch/>
        </p:blipFill>
        <p:spPr>
          <a:xfrm>
            <a:off x="1479731" y="2494246"/>
            <a:ext cx="4087322" cy="4087322"/>
          </a:xfrm>
          <a:prstGeom prst="rect">
            <a:avLst/>
          </a:prstGeom>
          <a:ln>
            <a:noFill/>
          </a:ln>
        </p:spPr>
      </p:pic>
      <p:pic>
        <p:nvPicPr>
          <p:cNvPr id="73" name="Picture 72"/>
          <p:cNvPicPr/>
          <p:nvPr/>
        </p:nvPicPr>
        <p:blipFill>
          <a:blip r:embed="rId3"/>
          <a:stretch/>
        </p:blipFill>
        <p:spPr>
          <a:xfrm>
            <a:off x="847450" y="278264"/>
            <a:ext cx="10496756" cy="2151854"/>
          </a:xfrm>
          <a:prstGeom prst="rect">
            <a:avLst/>
          </a:prstGeom>
          <a:ln>
            <a:noFill/>
          </a:ln>
        </p:spPr>
      </p:pic>
      <p:sp>
        <p:nvSpPr>
          <p:cNvPr id="74" name="Line 1"/>
          <p:cNvSpPr/>
          <p:nvPr/>
        </p:nvSpPr>
        <p:spPr>
          <a:xfrm flipV="1">
            <a:off x="1069836" y="1798962"/>
            <a:ext cx="4219328" cy="631155"/>
          </a:xfrm>
          <a:prstGeom prst="line">
            <a:avLst/>
          </a:prstGeom>
          <a:ln w="3672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" name="Line 2"/>
          <p:cNvSpPr/>
          <p:nvPr/>
        </p:nvSpPr>
        <p:spPr>
          <a:xfrm flipV="1">
            <a:off x="1060460" y="1585577"/>
            <a:ext cx="4265456" cy="751161"/>
          </a:xfrm>
          <a:prstGeom prst="line">
            <a:avLst/>
          </a:prstGeom>
          <a:ln w="36720">
            <a:solidFill>
              <a:srgbClr val="32CD32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" name="TextShape 3"/>
          <p:cNvSpPr txBox="1"/>
          <p:nvPr/>
        </p:nvSpPr>
        <p:spPr>
          <a:xfrm rot="20974200">
            <a:off x="1627863" y="1714612"/>
            <a:ext cx="2080600" cy="383210"/>
          </a:xfrm>
          <a:prstGeom prst="rect">
            <a:avLst/>
          </a:prstGeom>
          <a:noFill/>
          <a:ln>
            <a:noFill/>
          </a:ln>
        </p:spPr>
        <p:txBody>
          <a:bodyPr lIns="93755" tIns="46877" rIns="93755" bIns="46877">
            <a:spAutoFit/>
          </a:bodyPr>
          <a:lstStyle/>
          <a:p>
            <a:r>
              <a:rPr lang="en-US" sz="1875" b="1" i="1" spc="-1">
                <a:solidFill>
                  <a:srgbClr val="32CD32"/>
                </a:solidFill>
                <a:latin typeface="Arial"/>
              </a:rPr>
              <a:t>circulating beam</a:t>
            </a:r>
            <a:endParaRPr lang="en-US" sz="1875" spc="-1">
              <a:latin typeface="Arial"/>
            </a:endParaRPr>
          </a:p>
        </p:txBody>
      </p:sp>
      <p:sp>
        <p:nvSpPr>
          <p:cNvPr id="77" name="TextShape 4"/>
          <p:cNvSpPr txBox="1"/>
          <p:nvPr/>
        </p:nvSpPr>
        <p:spPr>
          <a:xfrm rot="21105000">
            <a:off x="1777120" y="2128632"/>
            <a:ext cx="1802712" cy="383210"/>
          </a:xfrm>
          <a:prstGeom prst="rect">
            <a:avLst/>
          </a:prstGeom>
          <a:noFill/>
          <a:ln>
            <a:noFill/>
          </a:ln>
        </p:spPr>
        <p:txBody>
          <a:bodyPr lIns="93755" tIns="46877" rIns="93755" bIns="46877">
            <a:spAutoFit/>
          </a:bodyPr>
          <a:lstStyle/>
          <a:p>
            <a:r>
              <a:rPr lang="en-US" sz="1875" b="1" i="1" spc="-1">
                <a:solidFill>
                  <a:srgbClr val="FF0000"/>
                </a:solidFill>
                <a:latin typeface="Arial"/>
              </a:rPr>
              <a:t>dumped beam</a:t>
            </a:r>
            <a:endParaRPr lang="en-US" sz="1875" spc="-1">
              <a:latin typeface="Arial"/>
            </a:endParaRPr>
          </a:p>
        </p:txBody>
      </p:sp>
      <p:sp>
        <p:nvSpPr>
          <p:cNvPr id="78" name="TextShape 5"/>
          <p:cNvSpPr txBox="1"/>
          <p:nvPr/>
        </p:nvSpPr>
        <p:spPr>
          <a:xfrm>
            <a:off x="215900" y="137186"/>
            <a:ext cx="11684000" cy="710223"/>
          </a:xfrm>
          <a:prstGeom prst="rect">
            <a:avLst/>
          </a:prstGeom>
          <a:noFill/>
          <a:ln>
            <a:noFill/>
          </a:ln>
        </p:spPr>
        <p:txBody>
          <a:bodyPr wrap="square" lIns="93755" tIns="46877" rIns="93755" bIns="46877">
            <a:spAutoFit/>
          </a:bodyPr>
          <a:lstStyle/>
          <a:p>
            <a:r>
              <a:rPr lang="en-US" sz="4000" b="1" spc="-1" dirty="0">
                <a:solidFill>
                  <a:srgbClr val="125AEB"/>
                </a:solidFill>
                <a:latin typeface="Arial"/>
              </a:rPr>
              <a:t>Internal beam dump (with dilution system</a:t>
            </a:r>
            <a:r>
              <a:rPr lang="en-US" sz="3000" b="1" i="1" spc="-1" dirty="0">
                <a:latin typeface="Arial"/>
              </a:rPr>
              <a:t>)</a:t>
            </a:r>
            <a:endParaRPr lang="en-US" sz="3000" spc="-1" dirty="0">
              <a:latin typeface="Arial"/>
            </a:endParaRPr>
          </a:p>
        </p:txBody>
      </p:sp>
      <p:sp>
        <p:nvSpPr>
          <p:cNvPr id="79" name="TextShape 6"/>
          <p:cNvSpPr txBox="1"/>
          <p:nvPr/>
        </p:nvSpPr>
        <p:spPr>
          <a:xfrm>
            <a:off x="8039101" y="1587161"/>
            <a:ext cx="3551948" cy="383210"/>
          </a:xfrm>
          <a:prstGeom prst="rect">
            <a:avLst/>
          </a:prstGeom>
          <a:noFill/>
          <a:ln>
            <a:noFill/>
          </a:ln>
        </p:spPr>
        <p:txBody>
          <a:bodyPr wrap="square" lIns="93755" tIns="46877" rIns="93755" bIns="46877">
            <a:spAutoFit/>
          </a:bodyPr>
          <a:lstStyle/>
          <a:p>
            <a:r>
              <a:rPr lang="en-US" sz="1875" b="1" spc="-1" dirty="0">
                <a:latin typeface="Arial"/>
              </a:rPr>
              <a:t>Absorber: Graphite, 1 g/cm</a:t>
            </a:r>
            <a:r>
              <a:rPr lang="en-US" sz="1875" b="1" spc="-1" baseline="101000" dirty="0">
                <a:latin typeface="Arial"/>
              </a:rPr>
              <a:t>3</a:t>
            </a:r>
            <a:endParaRPr lang="en-US" sz="1875" spc="-1" dirty="0">
              <a:latin typeface="Arial"/>
            </a:endParaRPr>
          </a:p>
        </p:txBody>
      </p:sp>
      <p:sp>
        <p:nvSpPr>
          <p:cNvPr id="80" name="Line 7"/>
          <p:cNvSpPr/>
          <p:nvPr/>
        </p:nvSpPr>
        <p:spPr>
          <a:xfrm flipV="1">
            <a:off x="5289164" y="1891592"/>
            <a:ext cx="36752" cy="445146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TextShape 10"/>
          <p:cNvSpPr txBox="1"/>
          <p:nvPr/>
        </p:nvSpPr>
        <p:spPr>
          <a:xfrm>
            <a:off x="1069836" y="886014"/>
            <a:ext cx="3304659" cy="395247"/>
          </a:xfrm>
          <a:prstGeom prst="rect">
            <a:avLst/>
          </a:prstGeom>
          <a:noFill/>
          <a:ln>
            <a:noFill/>
          </a:ln>
        </p:spPr>
        <p:txBody>
          <a:bodyPr lIns="93755" tIns="46877" rIns="93755" bIns="46877">
            <a:spAutoFit/>
          </a:bodyPr>
          <a:lstStyle/>
          <a:p>
            <a:r>
              <a:rPr lang="en-US" sz="1875" b="1" spc="-1">
                <a:latin typeface="Arial"/>
              </a:rPr>
              <a:t>Total length: ~6-7 m </a:t>
            </a:r>
            <a:endParaRPr lang="en-US" sz="1875" spc="-1">
              <a:latin typeface="Arial"/>
            </a:endParaRPr>
          </a:p>
        </p:txBody>
      </p:sp>
      <p:sp>
        <p:nvSpPr>
          <p:cNvPr id="84" name="Line 11"/>
          <p:cNvSpPr/>
          <p:nvPr/>
        </p:nvSpPr>
        <p:spPr>
          <a:xfrm flipV="1">
            <a:off x="3545705" y="5025993"/>
            <a:ext cx="537776" cy="1471571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TextShape 12"/>
          <p:cNvSpPr txBox="1"/>
          <p:nvPr/>
        </p:nvSpPr>
        <p:spPr>
          <a:xfrm>
            <a:off x="1588861" y="6497564"/>
            <a:ext cx="3755431" cy="383210"/>
          </a:xfrm>
          <a:prstGeom prst="rect">
            <a:avLst/>
          </a:prstGeom>
          <a:noFill/>
          <a:ln>
            <a:noFill/>
          </a:ln>
        </p:spPr>
        <p:txBody>
          <a:bodyPr lIns="93755" tIns="46877" rIns="93755" bIns="46877">
            <a:spAutoFit/>
          </a:bodyPr>
          <a:lstStyle/>
          <a:p>
            <a:r>
              <a:rPr lang="en-US" sz="1875" spc="-1" dirty="0">
                <a:latin typeface="Arial"/>
              </a:rPr>
              <a:t>About 1500 </a:t>
            </a:r>
            <a:r>
              <a:rPr lang="en-US" sz="1875" spc="-1" dirty="0" err="1">
                <a:latin typeface="Arial"/>
              </a:rPr>
              <a:t>deg</a:t>
            </a:r>
            <a:r>
              <a:rPr lang="en-US" sz="1875" spc="-1" dirty="0">
                <a:latin typeface="Arial"/>
              </a:rPr>
              <a:t> C at return points</a:t>
            </a:r>
          </a:p>
        </p:txBody>
      </p:sp>
      <p:sp>
        <p:nvSpPr>
          <p:cNvPr id="86" name="TextShape 13"/>
          <p:cNvSpPr txBox="1"/>
          <p:nvPr/>
        </p:nvSpPr>
        <p:spPr>
          <a:xfrm>
            <a:off x="5714600" y="2610977"/>
            <a:ext cx="5690907" cy="1440807"/>
          </a:xfrm>
          <a:prstGeom prst="rect">
            <a:avLst/>
          </a:prstGeom>
          <a:noFill/>
          <a:ln>
            <a:noFill/>
          </a:ln>
        </p:spPr>
        <p:txBody>
          <a:bodyPr wrap="square" lIns="93755" tIns="46877" rIns="93755" bIns="46877">
            <a:spAutoFit/>
          </a:bodyPr>
          <a:lstStyle/>
          <a:p>
            <a:r>
              <a:rPr lang="en-US" sz="1458" b="1" spc="-1" dirty="0">
                <a:latin typeface="Arial"/>
              </a:rPr>
              <a:t>Assumed dilution pattern:</a:t>
            </a:r>
          </a:p>
          <a:p>
            <a:endParaRPr lang="en-US" sz="1458" spc="-1" dirty="0">
              <a:latin typeface="Arial"/>
            </a:endParaRPr>
          </a:p>
          <a:p>
            <a:r>
              <a:rPr lang="en-US" sz="1458" b="1" spc="-1" dirty="0">
                <a:latin typeface="Arial"/>
              </a:rPr>
              <a:t>Vertical speed v= 350 m/sec on dump surface </a:t>
            </a:r>
            <a:r>
              <a:rPr lang="en-US" sz="1458" b="1" spc="-1" dirty="0">
                <a:latin typeface="Arial"/>
                <a:sym typeface="Wingdings" panose="05000000000000000000" pitchFamily="2" charset="2"/>
              </a:rPr>
              <a:t> 1 </a:t>
            </a:r>
            <a:r>
              <a:rPr lang="en-US" sz="1458" b="1" spc="-1" dirty="0" err="1">
                <a:latin typeface="Arial"/>
                <a:sym typeface="Wingdings" panose="05000000000000000000" pitchFamily="2" charset="2"/>
              </a:rPr>
              <a:t>mrad</a:t>
            </a:r>
            <a:r>
              <a:rPr lang="en-US" sz="1458" b="1" spc="-1" dirty="0">
                <a:latin typeface="Arial"/>
                <a:sym typeface="Wingdings" panose="05000000000000000000" pitchFamily="2" charset="2"/>
              </a:rPr>
              <a:t>, 3 us rise time</a:t>
            </a:r>
          </a:p>
          <a:p>
            <a:r>
              <a:rPr lang="en-US" sz="1458" b="1" spc="-1" dirty="0">
                <a:latin typeface="Arial"/>
              </a:rPr>
              <a:t>Horizontal dilution= 8 kHz, amplitude = 5 cm, 0.5 </a:t>
            </a:r>
            <a:r>
              <a:rPr lang="en-US" sz="1458" b="1" spc="-1" dirty="0" err="1">
                <a:latin typeface="Arial"/>
              </a:rPr>
              <a:t>mrad</a:t>
            </a:r>
            <a:r>
              <a:rPr lang="en-US" sz="1458" b="1" spc="-1" dirty="0">
                <a:latin typeface="Arial"/>
              </a:rPr>
              <a:t> </a:t>
            </a:r>
          </a:p>
          <a:p>
            <a:r>
              <a:rPr lang="en-US" sz="1458" b="1" spc="-1" dirty="0">
                <a:latin typeface="Arial"/>
                <a:sym typeface="Wingdings" panose="05000000000000000000" pitchFamily="2" charset="2"/>
              </a:rPr>
              <a:t> reasonable kicker parameters</a:t>
            </a:r>
            <a:endParaRPr lang="en-US" sz="1458" spc="-1" dirty="0">
              <a:latin typeface="Arial"/>
            </a:endParaRPr>
          </a:p>
        </p:txBody>
      </p:sp>
      <p:pic>
        <p:nvPicPr>
          <p:cNvPr id="87" name="Picture 86"/>
          <p:cNvPicPr/>
          <p:nvPr/>
        </p:nvPicPr>
        <p:blipFill>
          <a:blip r:embed="rId4"/>
          <a:stretch/>
        </p:blipFill>
        <p:spPr>
          <a:xfrm>
            <a:off x="7045779" y="4234425"/>
            <a:ext cx="3099938" cy="234714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1032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87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125AEB"/>
                </a:solidFill>
              </a:rPr>
              <a:t>Layout for both alternatives to CDR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91986" y="4089200"/>
            <a:ext cx="93970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the shortest system – internal dump with active dilution – and minimum needed extraction angles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beam separation of 0.5 m at the end of the straight, directly on the beam 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 good km of free space between extraction systems for other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With alcove of several 10 m where arc starts get reasonable distance for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Both internal options are modular, </a:t>
            </a:r>
            <a:r>
              <a:rPr lang="en-GB" dirty="0" err="1"/>
              <a:t>ie</a:t>
            </a:r>
            <a:r>
              <a:rPr lang="en-GB" dirty="0"/>
              <a:t> can also be placed at any other location in the straight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Then RP integration, etc needs to be checked carefully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15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3839"/>
            <a:ext cx="12192000" cy="1002500"/>
          </a:xfrm>
          <a:prstGeom prst="rect">
            <a:avLst/>
          </a:prstGeom>
        </p:spPr>
      </p:pic>
      <p:sp>
        <p:nvSpPr>
          <p:cNvPr id="17" name="Left Brace 16"/>
          <p:cNvSpPr/>
          <p:nvPr/>
        </p:nvSpPr>
        <p:spPr>
          <a:xfrm rot="16200000">
            <a:off x="2502754" y="793282"/>
            <a:ext cx="344088" cy="36731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 Brace 17"/>
          <p:cNvSpPr/>
          <p:nvPr/>
        </p:nvSpPr>
        <p:spPr>
          <a:xfrm rot="16200000">
            <a:off x="9345158" y="865033"/>
            <a:ext cx="344088" cy="36731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 Brace 18"/>
          <p:cNvSpPr/>
          <p:nvPr/>
        </p:nvSpPr>
        <p:spPr>
          <a:xfrm rot="16200000">
            <a:off x="5923956" y="1537300"/>
            <a:ext cx="344088" cy="22186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2016579" y="2873676"/>
            <a:ext cx="1077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150 m</a:t>
            </a:r>
          </a:p>
          <a:p>
            <a:r>
              <a:rPr lang="en-GB" dirty="0"/>
              <a:t>350 m</a:t>
            </a:r>
          </a:p>
          <a:p>
            <a:r>
              <a:rPr lang="en-GB" dirty="0"/>
              <a:t>700 m</a:t>
            </a:r>
          </a:p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9147037" y="2890886"/>
            <a:ext cx="1077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150 m</a:t>
            </a:r>
          </a:p>
          <a:p>
            <a:r>
              <a:rPr lang="en-GB" dirty="0"/>
              <a:t>350 m</a:t>
            </a:r>
          </a:p>
          <a:p>
            <a:r>
              <a:rPr lang="en-GB" dirty="0"/>
              <a:t>700 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68450" y="2873676"/>
            <a:ext cx="1077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1100 m</a:t>
            </a:r>
          </a:p>
          <a:p>
            <a:pPr algn="r"/>
            <a:r>
              <a:rPr lang="en-GB" dirty="0"/>
              <a:t>700 m</a:t>
            </a:r>
          </a:p>
          <a:p>
            <a:pPr algn="r"/>
            <a:r>
              <a:rPr lang="en-GB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50461" y="2873676"/>
            <a:ext cx="31595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Internal with dilution</a:t>
            </a:r>
          </a:p>
          <a:p>
            <a:r>
              <a:rPr lang="en-GB" dirty="0"/>
              <a:t>External with spoiler</a:t>
            </a:r>
          </a:p>
          <a:p>
            <a:r>
              <a:rPr lang="en-GB" dirty="0"/>
              <a:t>External without spoiler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446714-B030-DD43-ADCE-F311A0016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323066-DE41-F444-B1D9-76E60D0AA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</p:spTree>
    <p:extLst>
      <p:ext uri="{BB962C8B-B14F-4D97-AF65-F5344CB8AC3E}">
        <p14:creationId xmlns:p14="http://schemas.microsoft.com/office/powerpoint/2010/main" val="4056368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GB" b="1" dirty="0">
                <a:solidFill>
                  <a:srgbClr val="125AEB"/>
                </a:solidFill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6024"/>
            <a:ext cx="10515600" cy="4791075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/>
              <a:t>Two alternatives to CDR beam dump option suggested</a:t>
            </a:r>
          </a:p>
          <a:p>
            <a:r>
              <a:rPr lang="en-GB" b="1" dirty="0"/>
              <a:t>CDR option is very capable and heavy in terms of HW and tunnel length</a:t>
            </a:r>
          </a:p>
          <a:p>
            <a:r>
              <a:rPr lang="en-GB" b="1" dirty="0"/>
              <a:t>Alternatives with greatly reduced HW needs for kickers/septum and it does not need a tunnel</a:t>
            </a:r>
          </a:p>
          <a:p>
            <a:r>
              <a:rPr lang="en-GB" b="1" dirty="0"/>
              <a:t>System without active dilution possible </a:t>
            </a:r>
            <a:r>
              <a:rPr lang="en-GB" b="1" dirty="0">
                <a:sym typeface="Wingdings" panose="05000000000000000000" pitchFamily="2" charset="2"/>
              </a:rPr>
              <a:t> robust for machine protection</a:t>
            </a:r>
          </a:p>
          <a:p>
            <a:r>
              <a:rPr lang="en-GB" b="1" dirty="0">
                <a:sym typeface="Wingdings" panose="05000000000000000000" pitchFamily="2" charset="2"/>
              </a:rPr>
              <a:t>System with active dilution of ~180 m length  leaves ~1 km of LSS free for other systems. But </a:t>
            </a:r>
            <a:r>
              <a:rPr lang="en-US" b="1" dirty="0">
                <a:sym typeface="Wingdings" panose="05000000000000000000" pitchFamily="2" charset="2"/>
              </a:rPr>
              <a:t>o</a:t>
            </a:r>
            <a:r>
              <a:rPr lang="en-US" b="1" dirty="0"/>
              <a:t>perational experience from the internal dump at the SPS shows, that an internal dump on the beam line is not the preferred solution (engineering-wise it is much more challenging and a less robust solution).</a:t>
            </a:r>
            <a:endParaRPr lang="en-GB" b="1" dirty="0">
              <a:sym typeface="Wingdings" panose="05000000000000000000" pitchFamily="2" charset="2"/>
            </a:endParaRPr>
          </a:p>
          <a:p>
            <a:r>
              <a:rPr lang="en-GB" b="1" dirty="0">
                <a:sym typeface="Wingdings" panose="05000000000000000000" pitchFamily="2" charset="2"/>
              </a:rPr>
              <a:t>To be studied: protection devices, failure scenarios, full optimisation of all options (CDR dump pattern to reduce, </a:t>
            </a:r>
            <a:r>
              <a:rPr lang="en-GB" b="1" dirty="0" err="1">
                <a:sym typeface="Wingdings" panose="05000000000000000000" pitchFamily="2" charset="2"/>
              </a:rPr>
              <a:t>extr</a:t>
            </a:r>
            <a:r>
              <a:rPr lang="en-GB" b="1" dirty="0">
                <a:sym typeface="Wingdings" panose="05000000000000000000" pitchFamily="2" charset="2"/>
              </a:rPr>
              <a:t>/dilution kickers combined, spoilers, civil engineering, integration, RP …..…)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16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0CA616-1488-3046-BC6A-BD549F5B4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27/06/2019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78E72D-94D0-1140-9F1C-EA9DA85CF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</p:spTree>
    <p:extLst>
      <p:ext uri="{BB962C8B-B14F-4D97-AF65-F5344CB8AC3E}">
        <p14:creationId xmlns:p14="http://schemas.microsoft.com/office/powerpoint/2010/main" val="4037657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0575"/>
          </a:xfrm>
        </p:spPr>
        <p:txBody>
          <a:bodyPr/>
          <a:lstStyle/>
          <a:p>
            <a:r>
              <a:rPr lang="en-GB" b="1" dirty="0">
                <a:solidFill>
                  <a:srgbClr val="125AEB"/>
                </a:solidFill>
              </a:rPr>
              <a:t>Different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32075"/>
          </a:xfrm>
        </p:spPr>
        <p:txBody>
          <a:bodyPr/>
          <a:lstStyle/>
          <a:p>
            <a:r>
              <a:rPr lang="en-GB" b="1" dirty="0"/>
              <a:t>CDR option: Using FCC-</a:t>
            </a:r>
            <a:r>
              <a:rPr lang="en-GB" b="1" dirty="0" err="1"/>
              <a:t>hh</a:t>
            </a:r>
            <a:r>
              <a:rPr lang="en-GB" b="1" dirty="0"/>
              <a:t> tunnel with dilution</a:t>
            </a:r>
          </a:p>
          <a:p>
            <a:endParaRPr lang="en-GB" dirty="0"/>
          </a:p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External dump in short alcove without dilution</a:t>
            </a:r>
          </a:p>
          <a:p>
            <a:pPr lvl="1"/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Internal dump with dilution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2E213-B24C-BC43-86AF-BD1F51A90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00E072-D335-B34A-93DB-8ADA9CC44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</p:spTree>
    <p:extLst>
      <p:ext uri="{BB962C8B-B14F-4D97-AF65-F5344CB8AC3E}">
        <p14:creationId xmlns:p14="http://schemas.microsoft.com/office/powerpoint/2010/main" val="1269246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7163"/>
          </a:xfrm>
        </p:spPr>
        <p:txBody>
          <a:bodyPr/>
          <a:lstStyle/>
          <a:p>
            <a:r>
              <a:rPr lang="en-GB" b="1" dirty="0">
                <a:solidFill>
                  <a:srgbClr val="125AEB"/>
                </a:solidFill>
              </a:rPr>
              <a:t>Dump 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0025"/>
            <a:ext cx="10515600" cy="1006475"/>
          </a:xfrm>
        </p:spPr>
        <p:txBody>
          <a:bodyPr>
            <a:normAutofit/>
          </a:bodyPr>
          <a:lstStyle/>
          <a:p>
            <a:r>
              <a:rPr lang="en-US" sz="1800" b="1" i="1" spc="-1" dirty="0">
                <a:solidFill>
                  <a:srgbClr val="696969"/>
                </a:solidFill>
                <a:latin typeface="Arial"/>
                <a:ea typeface="Droid Sans Fallback"/>
              </a:rPr>
              <a:t>Graphite is the material of choice for many particle dumps because of its excellent material properties</a:t>
            </a:r>
            <a:endParaRPr lang="en-US" sz="1800" spc="-1" dirty="0">
              <a:latin typeface="Arial"/>
            </a:endParaRPr>
          </a:p>
          <a:p>
            <a:r>
              <a:rPr lang="en-US" sz="1800" b="1" i="1" spc="-1" dirty="0">
                <a:solidFill>
                  <a:srgbClr val="696969"/>
                </a:solidFill>
                <a:latin typeface="Arial"/>
              </a:rPr>
              <a:t>For CDR option of beam dump a density of </a:t>
            </a:r>
            <a:r>
              <a:rPr lang="en-US" sz="1800" b="1" i="1" spc="-1" dirty="0">
                <a:solidFill>
                  <a:srgbClr val="125AEB"/>
                </a:solidFill>
                <a:latin typeface="Arial"/>
              </a:rPr>
              <a:t>1.7 g/cm</a:t>
            </a:r>
            <a:r>
              <a:rPr lang="en-US" sz="1800" b="1" i="1" spc="-1" baseline="30000" dirty="0">
                <a:solidFill>
                  <a:srgbClr val="125AEB"/>
                </a:solidFill>
                <a:latin typeface="Arial"/>
              </a:rPr>
              <a:t>3</a:t>
            </a:r>
            <a:r>
              <a:rPr lang="en-US" sz="1800" b="1" i="1" spc="-1" dirty="0">
                <a:solidFill>
                  <a:srgbClr val="696969"/>
                </a:solidFill>
                <a:latin typeface="Arial"/>
              </a:rPr>
              <a:t> was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3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157914" y="2704237"/>
            <a:ext cx="8325686" cy="3084801"/>
          </a:xfrm>
          <a:prstGeom prst="rect">
            <a:avLst/>
          </a:prstGeom>
          <a:ln>
            <a:noFill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5924928-E043-3741-BEC2-F7F1D31011B3}"/>
              </a:ext>
            </a:extLst>
          </p:cNvPr>
          <p:cNvSpPr txBox="1">
            <a:spLocks/>
          </p:cNvSpPr>
          <p:nvPr/>
        </p:nvSpPr>
        <p:spPr>
          <a:xfrm>
            <a:off x="8674100" y="3086100"/>
            <a:ext cx="2679700" cy="1616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98CDE7-7CF5-814A-BFD4-1CA3C61B285D}"/>
              </a:ext>
            </a:extLst>
          </p:cNvPr>
          <p:cNvSpPr/>
          <p:nvPr/>
        </p:nvSpPr>
        <p:spPr>
          <a:xfrm>
            <a:off x="8483600" y="3115012"/>
            <a:ext cx="32893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100" b="1" spc="-1" dirty="0">
                <a:latin typeface="Arial"/>
                <a:ea typeface="Droid Sans Fallback"/>
              </a:rPr>
              <a:t>For the alternative FCC-</a:t>
            </a:r>
            <a:r>
              <a:rPr lang="en-US" sz="2100" b="1" spc="-1" dirty="0" err="1">
                <a:latin typeface="Arial"/>
                <a:ea typeface="Droid Sans Fallback"/>
              </a:rPr>
              <a:t>ee</a:t>
            </a:r>
            <a:r>
              <a:rPr lang="en-US" sz="2100" b="1" spc="-1" dirty="0">
                <a:latin typeface="Arial"/>
                <a:ea typeface="Droid Sans Fallback"/>
              </a:rPr>
              <a:t> studies, we assume a low density Graphite grade (</a:t>
            </a:r>
            <a:r>
              <a:rPr lang="en-US" sz="2100" b="1" spc="-1" dirty="0">
                <a:solidFill>
                  <a:srgbClr val="FF0000"/>
                </a:solidFill>
                <a:latin typeface="Arial"/>
                <a:ea typeface="Droid Sans Fallback"/>
              </a:rPr>
              <a:t>1 g/cm</a:t>
            </a:r>
            <a:r>
              <a:rPr lang="en-US" sz="2100" b="1" spc="-1" baseline="60000" dirty="0">
                <a:solidFill>
                  <a:srgbClr val="FF0000"/>
                </a:solidFill>
                <a:latin typeface="Arial"/>
                <a:ea typeface="Droid Sans Fallback"/>
              </a:rPr>
              <a:t>3</a:t>
            </a:r>
            <a:r>
              <a:rPr lang="en-US" sz="2100" b="1" spc="-1" dirty="0">
                <a:latin typeface="Arial"/>
                <a:ea typeface="Droid Sans Fallback"/>
              </a:rPr>
              <a:t>) similar to the one already used in the LHC dump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B088E49-91A4-2F48-8A23-B30B017A6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CAE9AFD-40C6-D04A-9C3E-6F7F402EF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</p:spTree>
    <p:extLst>
      <p:ext uri="{BB962C8B-B14F-4D97-AF65-F5344CB8AC3E}">
        <p14:creationId xmlns:p14="http://schemas.microsoft.com/office/powerpoint/2010/main" val="2003718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599" y="3371621"/>
            <a:ext cx="6287008" cy="28234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7325"/>
            <a:ext cx="10515600" cy="1044575"/>
          </a:xfrm>
        </p:spPr>
        <p:txBody>
          <a:bodyPr>
            <a:noAutofit/>
          </a:bodyPr>
          <a:lstStyle/>
          <a:p>
            <a:pPr algn="ctr"/>
            <a:r>
              <a:rPr lang="en-GB" b="1" dirty="0">
                <a:solidFill>
                  <a:srgbClr val="125AEB"/>
                </a:solidFill>
              </a:rPr>
              <a:t>Present Baseline </a:t>
            </a:r>
            <a:br>
              <a:rPr lang="en-GB" b="1" dirty="0"/>
            </a:br>
            <a:r>
              <a:rPr lang="en-GB" b="1" dirty="0">
                <a:solidFill>
                  <a:srgbClr val="125AEB"/>
                </a:solidFill>
              </a:rPr>
              <a:t>Use of FCC-</a:t>
            </a:r>
            <a:r>
              <a:rPr lang="en-GB" b="1" dirty="0" err="1">
                <a:solidFill>
                  <a:srgbClr val="125AEB"/>
                </a:solidFill>
              </a:rPr>
              <a:t>hh</a:t>
            </a:r>
            <a:r>
              <a:rPr lang="en-GB" b="1" dirty="0">
                <a:solidFill>
                  <a:srgbClr val="125AEB"/>
                </a:solidFill>
              </a:rPr>
              <a:t> tunnel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3824"/>
            <a:ext cx="10515600" cy="2125776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Assuming the 2.5 km dump tunnel for FCC-</a:t>
            </a:r>
            <a:r>
              <a:rPr lang="en-GB" dirty="0" err="1"/>
              <a:t>hh</a:t>
            </a:r>
            <a:r>
              <a:rPr lang="en-GB" dirty="0"/>
              <a:t> is built</a:t>
            </a:r>
          </a:p>
          <a:p>
            <a:pPr lvl="1"/>
            <a:r>
              <a:rPr lang="en-GB" dirty="0"/>
              <a:t>Design existing with HW parameters for kickers (extraction and dilution), septa and dump block</a:t>
            </a:r>
          </a:p>
          <a:p>
            <a:pPr lvl="1"/>
            <a:r>
              <a:rPr lang="en-GB" dirty="0"/>
              <a:t>Very similar to FCC-</a:t>
            </a:r>
            <a:r>
              <a:rPr lang="en-GB" dirty="0" err="1"/>
              <a:t>hh</a:t>
            </a:r>
            <a:r>
              <a:rPr lang="en-GB" dirty="0"/>
              <a:t> dump system – apart from dump line focussing not needed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4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C81EEF2-C39E-1249-B528-8F327A938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5B52905-3068-3043-BF0E-62159742E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41F6F1-3384-1443-BBAB-2A90437EE86E}"/>
              </a:ext>
            </a:extLst>
          </p:cNvPr>
          <p:cNvSpPr txBox="1">
            <a:spLocks/>
          </p:cNvSpPr>
          <p:nvPr/>
        </p:nvSpPr>
        <p:spPr>
          <a:xfrm>
            <a:off x="419100" y="3371621"/>
            <a:ext cx="4800599" cy="27317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dirty="0"/>
              <a:t>The system of extraction kickers and a septum deflects the beam by 12 </a:t>
            </a:r>
            <a:r>
              <a:rPr lang="en-US" sz="2400" dirty="0" err="1"/>
              <a:t>mrad</a:t>
            </a:r>
            <a:r>
              <a:rPr lang="en-US" sz="2400" dirty="0"/>
              <a:t>. </a:t>
            </a:r>
          </a:p>
          <a:p>
            <a:pPr marL="0" indent="0" algn="just">
              <a:buNone/>
            </a:pPr>
            <a:r>
              <a:rPr lang="en-US" sz="2400" dirty="0"/>
              <a:t>The beam is spread over the front surface of the dump in a spiral pattern by means of horizontal and vertical dilution kicker magnets.</a:t>
            </a:r>
          </a:p>
          <a:p>
            <a:pPr marL="0" indent="0" algn="just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0769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7801"/>
            <a:ext cx="10515600" cy="662781"/>
          </a:xfrm>
        </p:spPr>
        <p:txBody>
          <a:bodyPr>
            <a:noAutofit/>
          </a:bodyPr>
          <a:lstStyle/>
          <a:p>
            <a:r>
              <a:rPr lang="en-GB" altLang="en-US" b="1" dirty="0">
                <a:solidFill>
                  <a:srgbClr val="125AEB"/>
                </a:solidFill>
              </a:rPr>
              <a:t>Dilution system and sweep on dump</a:t>
            </a:r>
            <a:endParaRPr lang="en-GB" b="1" dirty="0">
              <a:solidFill>
                <a:srgbClr val="125AE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76">
            <a:extLst>
              <a:ext uri="{FF2B5EF4-FFF2-40B4-BE49-F238E27FC236}">
                <a16:creationId xmlns:a16="http://schemas.microsoft.com/office/drawing/2014/main" id="{3C066E77-15D0-9C46-B79F-C2D853FE3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00" y="1009704"/>
            <a:ext cx="3163700" cy="2137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8">
            <a:extLst>
              <a:ext uri="{FF2B5EF4-FFF2-40B4-BE49-F238E27FC236}">
                <a16:creationId xmlns:a16="http://schemas.microsoft.com/office/drawing/2014/main" id="{C1211846-E5F1-414A-B847-2DF10BB545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557" y="3247432"/>
            <a:ext cx="2902839" cy="2034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9">
            <a:extLst>
              <a:ext uri="{FF2B5EF4-FFF2-40B4-BE49-F238E27FC236}">
                <a16:creationId xmlns:a16="http://schemas.microsoft.com/office/drawing/2014/main" id="{85447394-3E55-FF40-BE19-75A89EDF87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18" y="3205196"/>
            <a:ext cx="2902839" cy="2034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>
            <a:extLst>
              <a:ext uri="{FF2B5EF4-FFF2-40B4-BE49-F238E27FC236}">
                <a16:creationId xmlns:a16="http://schemas.microsoft.com/office/drawing/2014/main" id="{91EB31F6-9AB8-9D47-978D-B72ECA5DE0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624" y="3168177"/>
            <a:ext cx="3684214" cy="2871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5352019F-F55B-6348-B9A9-01077D2ED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603EE3ED-37B1-DA47-9572-E1D8F7366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2C06F1-422B-004D-95ED-40DB4322E901}"/>
              </a:ext>
            </a:extLst>
          </p:cNvPr>
          <p:cNvSpPr/>
          <p:nvPr/>
        </p:nvSpPr>
        <p:spPr>
          <a:xfrm>
            <a:off x="4289881" y="1008225"/>
            <a:ext cx="5552619" cy="169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dirty="0">
                <a:solidFill>
                  <a:srgbClr val="3333FF"/>
                </a:solidFill>
              </a:rPr>
              <a:t>Archimedean spiral with equal spacing between turns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dirty="0">
                <a:solidFill>
                  <a:srgbClr val="3333FF"/>
                </a:solidFill>
              </a:rPr>
              <a:t>Fixed outer sweep radius as 200 mm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dirty="0">
                <a:solidFill>
                  <a:srgbClr val="3333FF"/>
                </a:solidFill>
              </a:rPr>
              <a:t>Bunch spacing depends on inner radius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dirty="0">
                <a:solidFill>
                  <a:srgbClr val="3333FF"/>
                </a:solidFill>
              </a:rPr>
              <a:t>Maximum kicker frequency 200 kHz 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altLang="en-US" dirty="0">
                <a:solidFill>
                  <a:srgbClr val="3333FF"/>
                </a:solidFill>
              </a:rPr>
              <a:t>57 turns optimum – 0.89 mm spacing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7CDBA2-7564-654D-A2D0-0478C744CEE9}"/>
              </a:ext>
            </a:extLst>
          </p:cNvPr>
          <p:cNvSpPr txBox="1"/>
          <p:nvPr/>
        </p:nvSpPr>
        <p:spPr>
          <a:xfrm>
            <a:off x="279400" y="5356300"/>
            <a:ext cx="69840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The pattern are constructed such that the temperature in the dump remains acceptable (below 2000 </a:t>
            </a:r>
            <a:r>
              <a:rPr lang="en-US" sz="2300" b="1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208011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6275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125AEB"/>
                </a:solidFill>
              </a:rPr>
              <a:t>Deposited energy density in Graphite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6</a:t>
            </a:fld>
            <a:endParaRPr lang="en-GB"/>
          </a:p>
        </p:txBody>
      </p:sp>
      <p:pic>
        <p:nvPicPr>
          <p:cNvPr id="5" name="Picture 3" descr="Grid_XZ_coil70.gif">
            <a:extLst>
              <a:ext uri="{FF2B5EF4-FFF2-40B4-BE49-F238E27FC236}">
                <a16:creationId xmlns:a16="http://schemas.microsoft.com/office/drawing/2014/main" id="{334EF6F5-EAE9-2C49-BA1E-9BD5C3135D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88" y="1293394"/>
            <a:ext cx="5067300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817182D-43CF-FE40-AC09-A6C84C24D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0A3FA82-32DE-8840-8E8C-EAE9BD93E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pic>
        <p:nvPicPr>
          <p:cNvPr id="8" name="Picture 5" descr="Grid_XY_coil70.gif">
            <a:extLst>
              <a:ext uri="{FF2B5EF4-FFF2-40B4-BE49-F238E27FC236}">
                <a16:creationId xmlns:a16="http://schemas.microsoft.com/office/drawing/2014/main" id="{DC069AA8-71CE-C444-A525-AB5A016D11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488" y="1295621"/>
            <a:ext cx="4459224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87">
            <a:extLst>
              <a:ext uri="{FF2B5EF4-FFF2-40B4-BE49-F238E27FC236}">
                <a16:creationId xmlns:a16="http://schemas.microsoft.com/office/drawing/2014/main" id="{C25CE980-945E-A24F-9DA8-0FB9AAA6B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921" y="4994476"/>
            <a:ext cx="3947436" cy="923330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/>
            <a:r>
              <a:rPr lang="en-US" altLang="en-US" sz="1800" dirty="0"/>
              <a:t>The energy density deposited in the graphite beam dump in the vertical-longitudinal (x-z) plane. </a:t>
            </a:r>
          </a:p>
        </p:txBody>
      </p:sp>
      <p:sp>
        <p:nvSpPr>
          <p:cNvPr id="11" name="TextBox 87">
            <a:extLst>
              <a:ext uri="{FF2B5EF4-FFF2-40B4-BE49-F238E27FC236}">
                <a16:creationId xmlns:a16="http://schemas.microsoft.com/office/drawing/2014/main" id="{6A7B9EB2-C46E-8A42-99E3-9BCAF91CD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5050" y="5070897"/>
            <a:ext cx="4030662" cy="923330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/>
            <a:r>
              <a:rPr lang="en-US" altLang="en-US" sz="1800" dirty="0"/>
              <a:t>The energy density deposited on the graphite beam dump in the transverse (x-y) plane.</a:t>
            </a:r>
          </a:p>
        </p:txBody>
      </p:sp>
      <p:sp>
        <p:nvSpPr>
          <p:cNvPr id="12" name="TextBox 87">
            <a:extLst>
              <a:ext uri="{FF2B5EF4-FFF2-40B4-BE49-F238E27FC236}">
                <a16:creationId xmlns:a16="http://schemas.microsoft.com/office/drawing/2014/main" id="{F4E89881-824C-B24A-95DA-23E38C65A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8210" y="1705306"/>
            <a:ext cx="1963707" cy="2246769"/>
          </a:xfrm>
          <a:prstGeom prst="rect">
            <a:avLst/>
          </a:prstGeom>
          <a:noFill/>
          <a:ln w="508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/>
            <a:r>
              <a:rPr lang="en-US" altLang="en-US" sz="2000" dirty="0">
                <a:solidFill>
                  <a:schemeClr val="tx1"/>
                </a:solidFill>
              </a:rPr>
              <a:t>Number of turns in spiral is </a:t>
            </a:r>
            <a:r>
              <a:rPr lang="en-US" altLang="en-US" sz="2000" dirty="0">
                <a:solidFill>
                  <a:srgbClr val="FF0000"/>
                </a:solidFill>
              </a:rPr>
              <a:t>57</a:t>
            </a:r>
            <a:r>
              <a:rPr lang="en-US" altLang="en-US" sz="2000" dirty="0">
                <a:solidFill>
                  <a:schemeClr val="tx1"/>
                </a:solidFill>
              </a:rPr>
              <a:t>, distance between the center of bunches is </a:t>
            </a:r>
            <a:r>
              <a:rPr lang="en-US" altLang="en-US" sz="2000" dirty="0">
                <a:solidFill>
                  <a:srgbClr val="FF0000"/>
                </a:solidFill>
              </a:rPr>
              <a:t>890 </a:t>
            </a:r>
            <a:r>
              <a:rPr lang="en-US" altLang="en-US" sz="2000" dirty="0" err="1">
                <a:solidFill>
                  <a:srgbClr val="FF0000"/>
                </a:solidFill>
              </a:rPr>
              <a:t>μm</a:t>
            </a:r>
            <a:r>
              <a:rPr lang="en-US" altLang="en-US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908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6775"/>
          </a:xfrm>
        </p:spPr>
        <p:txBody>
          <a:bodyPr/>
          <a:lstStyle/>
          <a:p>
            <a:r>
              <a:rPr lang="en-GB" b="1" dirty="0">
                <a:solidFill>
                  <a:srgbClr val="125AEB"/>
                </a:solidFill>
              </a:rPr>
              <a:t>FCC-</a:t>
            </a:r>
            <a:r>
              <a:rPr lang="en-GB" b="1" dirty="0" err="1">
                <a:solidFill>
                  <a:srgbClr val="125AEB"/>
                </a:solidFill>
              </a:rPr>
              <a:t>hh</a:t>
            </a:r>
            <a:r>
              <a:rPr lang="en-GB" b="1" dirty="0">
                <a:solidFill>
                  <a:srgbClr val="125AEB"/>
                </a:solidFill>
              </a:rPr>
              <a:t> tunnel option -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2.5 km tunnel branching of in extended straight section PD - not compatible with RF</a:t>
            </a:r>
          </a:p>
          <a:p>
            <a:r>
              <a:rPr lang="en-GB" dirty="0"/>
              <a:t>Septum strength defined by hadron cryostats </a:t>
            </a:r>
            <a:r>
              <a:rPr lang="en-GB" dirty="0">
                <a:sym typeface="Wingdings" panose="05000000000000000000" pitchFamily="2" charset="2"/>
              </a:rPr>
              <a:t> factor 4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larger deflection angles than needed for extracting from </a:t>
            </a:r>
            <a:r>
              <a:rPr lang="en-GB" dirty="0" err="1">
                <a:sym typeface="Wingdings" panose="05000000000000000000" pitchFamily="2" charset="2"/>
              </a:rPr>
              <a:t>ee</a:t>
            </a:r>
            <a:r>
              <a:rPr lang="en-GB" dirty="0">
                <a:sym typeface="Wingdings" panose="05000000000000000000" pitchFamily="2" charset="2"/>
              </a:rPr>
              <a:t> machine</a:t>
            </a:r>
          </a:p>
          <a:p>
            <a:r>
              <a:rPr lang="en-GB" dirty="0">
                <a:sym typeface="Wingdings" panose="05000000000000000000" pitchFamily="2" charset="2"/>
              </a:rPr>
              <a:t>Original dilution pattern leads to ~500 </a:t>
            </a:r>
            <a:r>
              <a:rPr lang="en-GB" dirty="0" err="1">
                <a:sym typeface="Wingdings" panose="05000000000000000000" pitchFamily="2" charset="2"/>
              </a:rPr>
              <a:t>deg</a:t>
            </a:r>
            <a:r>
              <a:rPr lang="en-GB" dirty="0">
                <a:sym typeface="Wingdings" panose="05000000000000000000" pitchFamily="2" charset="2"/>
              </a:rPr>
              <a:t> on dump; up to 2000 </a:t>
            </a:r>
            <a:r>
              <a:rPr lang="en-GB" dirty="0" err="1">
                <a:sym typeface="Wingdings" panose="05000000000000000000" pitchFamily="2" charset="2"/>
              </a:rPr>
              <a:t>deg</a:t>
            </a:r>
            <a:r>
              <a:rPr lang="en-GB" dirty="0">
                <a:sym typeface="Wingdings" panose="05000000000000000000" pitchFamily="2" charset="2"/>
              </a:rPr>
              <a:t> still acceptable for damage limits  could reduce tunnel length, dilution kicker strength or frequency</a:t>
            </a:r>
          </a:p>
          <a:p>
            <a:r>
              <a:rPr lang="en-GB" dirty="0">
                <a:sym typeface="Wingdings" panose="05000000000000000000" pitchFamily="2" charset="2"/>
              </a:rPr>
              <a:t>Most ‘capable’ option in case beam parameters change for the worse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7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6E6CA6-294F-B948-818C-9BD08A169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82CB-A0C8-D44D-AE36-F8ABEFC8B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</p:spTree>
    <p:extLst>
      <p:ext uri="{BB962C8B-B14F-4D97-AF65-F5344CB8AC3E}">
        <p14:creationId xmlns:p14="http://schemas.microsoft.com/office/powerpoint/2010/main" val="659100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0825"/>
            <a:ext cx="10515600" cy="625475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125AEB"/>
                </a:solidFill>
              </a:rPr>
              <a:t>Beam parameters relevant for dump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549632"/>
            <a:ext cx="5217098" cy="4579144"/>
          </a:xfrm>
        </p:spPr>
        <p:txBody>
          <a:bodyPr>
            <a:normAutofit fontScale="77500" lnSpcReduction="20000"/>
          </a:bodyPr>
          <a:lstStyle/>
          <a:p>
            <a:r>
              <a:rPr lang="en-GB" sz="3000" b="1" dirty="0"/>
              <a:t>Z, WW operation most critical for beam power on absorbers</a:t>
            </a:r>
          </a:p>
          <a:p>
            <a:pPr lvl="1"/>
            <a:r>
              <a:rPr lang="en-GB" sz="2300" dirty="0"/>
              <a:t>In case of dilution this drives the dump pattern and dilution kicker frequency</a:t>
            </a:r>
          </a:p>
          <a:p>
            <a:pPr lvl="1"/>
            <a:endParaRPr lang="en-GB" sz="1800" dirty="0"/>
          </a:p>
          <a:p>
            <a:r>
              <a:rPr lang="en-GB" sz="3000" b="1" dirty="0" err="1"/>
              <a:t>tt</a:t>
            </a:r>
            <a:r>
              <a:rPr lang="en-GB" sz="3000" b="1" dirty="0"/>
              <a:t> operation with highest energy drives kicker/septum/diluter strength</a:t>
            </a:r>
          </a:p>
          <a:p>
            <a:pPr lvl="1"/>
            <a:r>
              <a:rPr lang="en-GB" sz="2300" dirty="0"/>
              <a:t>Here we would not even need dilution on the dump</a:t>
            </a:r>
          </a:p>
          <a:p>
            <a:endParaRPr lang="en-GB" sz="2000" dirty="0"/>
          </a:p>
          <a:p>
            <a:r>
              <a:rPr lang="en-GB" sz="3000" b="1" dirty="0"/>
              <a:t>Envisage system optimisation</a:t>
            </a:r>
          </a:p>
          <a:p>
            <a:pPr lvl="1"/>
            <a:r>
              <a:rPr lang="en-GB" sz="2300" dirty="0"/>
              <a:t>Dilution: allow for reduced beam pattern for </a:t>
            </a:r>
            <a:r>
              <a:rPr lang="en-GB" sz="2300" dirty="0" err="1"/>
              <a:t>tt</a:t>
            </a:r>
            <a:r>
              <a:rPr lang="en-GB" sz="2300" dirty="0"/>
              <a:t> operation where energy is highest but beam power lowest</a:t>
            </a:r>
          </a:p>
          <a:p>
            <a:pPr lvl="1"/>
            <a:r>
              <a:rPr lang="en-GB" sz="2300" dirty="0"/>
              <a:t>Extraction through coil window</a:t>
            </a:r>
          </a:p>
          <a:p>
            <a:pPr lvl="1"/>
            <a:r>
              <a:rPr lang="en-GB" dirty="0"/>
              <a:t>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298" y="1103874"/>
            <a:ext cx="5937529" cy="526620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8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3588D19-B662-244E-872E-E6E840DA1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F9F5FF-17BE-CB4A-86CC-25AFD9713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</p:spTree>
    <p:extLst>
      <p:ext uri="{BB962C8B-B14F-4D97-AF65-F5344CB8AC3E}">
        <p14:creationId xmlns:p14="http://schemas.microsoft.com/office/powerpoint/2010/main" val="567562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GB" b="1" dirty="0">
                <a:solidFill>
                  <a:srgbClr val="125AEB"/>
                </a:solidFill>
              </a:rPr>
              <a:t>External dump without dilution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706" y="1329928"/>
            <a:ext cx="10515600" cy="2667568"/>
          </a:xfrm>
        </p:spPr>
        <p:txBody>
          <a:bodyPr>
            <a:normAutofit lnSpcReduction="10000"/>
          </a:bodyPr>
          <a:lstStyle/>
          <a:p>
            <a:r>
              <a:rPr lang="en-GB" sz="2400" b="1" dirty="0"/>
              <a:t>Extract beam – blow up with focussing structure and possibly spoilers in dump line – place dump in an alcove at the end of the LSS</a:t>
            </a:r>
          </a:p>
          <a:p>
            <a:r>
              <a:rPr lang="en-GB" sz="2400" b="1" dirty="0"/>
              <a:t>No active dilution system required </a:t>
            </a:r>
            <a:r>
              <a:rPr lang="en-GB" sz="2400" b="1" dirty="0">
                <a:sym typeface="Wingdings" panose="05000000000000000000" pitchFamily="2" charset="2"/>
              </a:rPr>
              <a:t> robust </a:t>
            </a:r>
            <a:r>
              <a:rPr lang="en-GB" sz="2400" b="1" dirty="0" err="1">
                <a:sym typeface="Wingdings" panose="05000000000000000000" pitchFamily="2" charset="2"/>
              </a:rPr>
              <a:t>wrt</a:t>
            </a:r>
            <a:r>
              <a:rPr lang="en-GB" sz="2400" b="1" dirty="0">
                <a:sym typeface="Wingdings" panose="05000000000000000000" pitchFamily="2" charset="2"/>
              </a:rPr>
              <a:t> machine protection</a:t>
            </a:r>
          </a:p>
          <a:p>
            <a:r>
              <a:rPr lang="en-GB" sz="2400" b="1" dirty="0">
                <a:sym typeface="Wingdings" panose="05000000000000000000" pitchFamily="2" charset="2"/>
              </a:rPr>
              <a:t>Location of the dump system</a:t>
            </a:r>
          </a:p>
          <a:p>
            <a:pPr lvl="1"/>
            <a:r>
              <a:rPr lang="en-GB" sz="2000" dirty="0">
                <a:sym typeface="Wingdings" panose="05000000000000000000" pitchFamily="2" charset="2"/>
              </a:rPr>
              <a:t>Suggest placing kicker/septum 350 m upstream the end of the LSS and place dump in an alcove (short tunnel/cavern of 10-20 m length) where the arc tunnel is bending away</a:t>
            </a:r>
            <a:endParaRPr lang="en-GB" sz="2000" dirty="0"/>
          </a:p>
          <a:p>
            <a:pPr lvl="1"/>
            <a:r>
              <a:rPr lang="en-GB" sz="2000" dirty="0">
                <a:sym typeface="Wingdings" panose="05000000000000000000" pitchFamily="2" charset="2"/>
              </a:rPr>
              <a:t>Alternatively can extract anywhere in the LSS and place the dump in middle of straight – RP, integration, </a:t>
            </a:r>
            <a:r>
              <a:rPr lang="en-GB" sz="2000" dirty="0" err="1">
                <a:sym typeface="Wingdings" panose="05000000000000000000" pitchFamily="2" charset="2"/>
              </a:rPr>
              <a:t>etc</a:t>
            </a:r>
            <a:r>
              <a:rPr lang="en-GB" sz="2000" dirty="0">
                <a:sym typeface="Wingdings" panose="05000000000000000000" pitchFamily="2" charset="2"/>
              </a:rPr>
              <a:t> to be checked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DABB-3DC0-40BF-A908-80AE48546F41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613" y="4222524"/>
            <a:ext cx="9287787" cy="208937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1A84EF-8322-8342-A5FA-F95C0CF03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27/06/2019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C8AF1-77B7-A949-9999-EB2358662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FCCW19, Crowne Plaza Brussels Le Palace</a:t>
            </a: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B898C05F-7904-8840-92D7-549E0A4E2E30}"/>
              </a:ext>
            </a:extLst>
          </p:cNvPr>
          <p:cNvSpPr/>
          <p:nvPr/>
        </p:nvSpPr>
        <p:spPr>
          <a:xfrm>
            <a:off x="9220199" y="5486400"/>
            <a:ext cx="1524001" cy="665575"/>
          </a:xfrm>
          <a:prstGeom prst="arc">
            <a:avLst>
              <a:gd name="adj1" fmla="val 16200000"/>
              <a:gd name="adj2" fmla="val 59266"/>
            </a:avLst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91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4696</TotalTime>
  <Words>1320</Words>
  <Application>Microsoft Macintosh PowerPoint</Application>
  <PresentationFormat>Widescreen</PresentationFormat>
  <Paragraphs>170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ＭＳ Ｐゴシック</vt:lpstr>
      <vt:lpstr>Arial</vt:lpstr>
      <vt:lpstr>Calibri</vt:lpstr>
      <vt:lpstr>Calibri Light</vt:lpstr>
      <vt:lpstr>Droid Sans Fallback</vt:lpstr>
      <vt:lpstr>Wingdings</vt:lpstr>
      <vt:lpstr>Office Theme</vt:lpstr>
      <vt:lpstr>FCC-ee Beam Dump System Concept and Technological Challenges</vt:lpstr>
      <vt:lpstr>Different options</vt:lpstr>
      <vt:lpstr>Dump material</vt:lpstr>
      <vt:lpstr>Present Baseline  Use of FCC-hh tunnel</vt:lpstr>
      <vt:lpstr>Dilution system and sweep on dump</vt:lpstr>
      <vt:lpstr>Deposited energy density in Graphite</vt:lpstr>
      <vt:lpstr>FCC-hh tunnel option - features</vt:lpstr>
      <vt:lpstr>Beam parameters relevant for dump system</vt:lpstr>
      <vt:lpstr>External dump without dilution</vt:lpstr>
      <vt:lpstr>External dump</vt:lpstr>
      <vt:lpstr>External dump</vt:lpstr>
      <vt:lpstr>External dump</vt:lpstr>
      <vt:lpstr>Internal dump</vt:lpstr>
      <vt:lpstr>PowerPoint Presentation</vt:lpstr>
      <vt:lpstr>Layout for both alternatives to CDR</vt:lpstr>
      <vt:lpstr>Conclusion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FCC-ee dump concept</dc:title>
  <dc:creator>Wolfgang Bartmann</dc:creator>
  <cp:lastModifiedBy>Armen Apyan</cp:lastModifiedBy>
  <cp:revision>102</cp:revision>
  <dcterms:created xsi:type="dcterms:W3CDTF">2019-06-19T09:17:10Z</dcterms:created>
  <dcterms:modified xsi:type="dcterms:W3CDTF">2019-06-26T15:46:57Z</dcterms:modified>
</cp:coreProperties>
</file>