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1"/>
  </p:notesMasterIdLst>
  <p:sldIdLst>
    <p:sldId id="257" r:id="rId2"/>
    <p:sldId id="275" r:id="rId3"/>
    <p:sldId id="320" r:id="rId4"/>
    <p:sldId id="308" r:id="rId5"/>
    <p:sldId id="301" r:id="rId6"/>
    <p:sldId id="280" r:id="rId7"/>
    <p:sldId id="309" r:id="rId8"/>
    <p:sldId id="312" r:id="rId9"/>
    <p:sldId id="314" r:id="rId10"/>
    <p:sldId id="313" r:id="rId11"/>
    <p:sldId id="259" r:id="rId12"/>
    <p:sldId id="315" r:id="rId13"/>
    <p:sldId id="316" r:id="rId14"/>
    <p:sldId id="278" r:id="rId15"/>
    <p:sldId id="319" r:id="rId16"/>
    <p:sldId id="300" r:id="rId17"/>
    <p:sldId id="287" r:id="rId18"/>
    <p:sldId id="318" r:id="rId19"/>
    <p:sldId id="269" r:id="rId20"/>
  </p:sldIdLst>
  <p:sldSz cx="9144000" cy="5143500" type="screen16x9"/>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FFFF99"/>
    <a:srgbClr val="0055A0"/>
    <a:srgbClr val="000000"/>
    <a:srgbClr val="808080"/>
    <a:srgbClr val="B0B0B0"/>
    <a:srgbClr val="DDDDDD"/>
    <a:srgbClr val="F2F2F2"/>
    <a:srgbClr val="F9F9F9"/>
    <a:srgbClr val="0B38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197" autoAdjust="0"/>
    <p:restoredTop sz="94660"/>
  </p:normalViewPr>
  <p:slideViewPr>
    <p:cSldViewPr snapToGrid="0" snapToObjects="1">
      <p:cViewPr varScale="1">
        <p:scale>
          <a:sx n="105" d="100"/>
          <a:sy n="105" d="100"/>
        </p:scale>
        <p:origin x="208" y="480"/>
      </p:cViewPr>
      <p:guideLst>
        <p:guide orient="horz" pos="1620"/>
        <p:guide pos="2896"/>
      </p:guideLst>
    </p:cSldViewPr>
  </p:slideViewPr>
  <p:notesTextViewPr>
    <p:cViewPr>
      <p:scale>
        <a:sx n="3" d="2"/>
        <a:sy n="3" d="2"/>
      </p:scale>
      <p:origin x="0" y="0"/>
    </p:cViewPr>
  </p:notesTextViewPr>
  <p:notesViewPr>
    <p:cSldViewPr snapToGrid="0" snapToObjects="1" showGuides="1">
      <p:cViewPr varScale="1">
        <p:scale>
          <a:sx n="136" d="100"/>
          <a:sy n="136" d="100"/>
        </p:scale>
        <p:origin x="-3872" y="-112"/>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F7DA8CDB-4CDB-0047-B0A3-926A8FE44A35}" type="datetimeFigureOut">
              <a:rPr lang="fr-FR" smtClean="0"/>
              <a:t>27/06/2019</a:t>
            </a:fld>
            <a:endParaRPr lang="fr-FR"/>
          </a:p>
        </p:txBody>
      </p:sp>
      <p:sp>
        <p:nvSpPr>
          <p:cNvPr id="4" name="Espace réservé de l'image des diapositives 3"/>
          <p:cNvSpPr>
            <a:spLocks noGrp="1" noRot="1" noChangeAspect="1"/>
          </p:cNvSpPr>
          <p:nvPr>
            <p:ph type="sldImg" idx="2"/>
          </p:nvPr>
        </p:nvSpPr>
        <p:spPr>
          <a:xfrm>
            <a:off x="107950" y="739775"/>
            <a:ext cx="658177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B62418B-DEE2-404B-A02B-78B1F74A4E20}" type="slidenum">
              <a:rPr lang="en-GB" smtClean="0"/>
              <a:t>6</a:t>
            </a:fld>
            <a:endParaRPr lang="en-GB"/>
          </a:p>
        </p:txBody>
      </p:sp>
    </p:spTree>
    <p:extLst>
      <p:ext uri="{BB962C8B-B14F-4D97-AF65-F5344CB8AC3E}">
        <p14:creationId xmlns:p14="http://schemas.microsoft.com/office/powerpoint/2010/main" val="3753783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B62418B-DEE2-404B-A02B-78B1F74A4E20}" type="slidenum">
              <a:rPr lang="en-GB" smtClean="0"/>
              <a:t>11</a:t>
            </a:fld>
            <a:endParaRPr lang="en-GB"/>
          </a:p>
        </p:txBody>
      </p:sp>
    </p:spTree>
    <p:extLst>
      <p:ext uri="{BB962C8B-B14F-4D97-AF65-F5344CB8AC3E}">
        <p14:creationId xmlns:p14="http://schemas.microsoft.com/office/powerpoint/2010/main" val="2409340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B62418B-DEE2-404B-A02B-78B1F74A4E20}" type="slidenum">
              <a:rPr lang="en-GB" smtClean="0"/>
              <a:t>17</a:t>
            </a:fld>
            <a:endParaRPr lang="en-GB"/>
          </a:p>
        </p:txBody>
      </p:sp>
    </p:spTree>
    <p:extLst>
      <p:ext uri="{BB962C8B-B14F-4D97-AF65-F5344CB8AC3E}">
        <p14:creationId xmlns:p14="http://schemas.microsoft.com/office/powerpoint/2010/main" val="26279406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B62418B-DEE2-404B-A02B-78B1F74A4E20}" type="slidenum">
              <a:rPr lang="en-GB" smtClean="0"/>
              <a:t>18</a:t>
            </a:fld>
            <a:endParaRPr lang="en-GB"/>
          </a:p>
        </p:txBody>
      </p:sp>
    </p:spTree>
    <p:extLst>
      <p:ext uri="{BB962C8B-B14F-4D97-AF65-F5344CB8AC3E}">
        <p14:creationId xmlns:p14="http://schemas.microsoft.com/office/powerpoint/2010/main" val="17078984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B62418B-DEE2-404B-A02B-78B1F74A4E20}" type="slidenum">
              <a:rPr lang="en-GB" smtClean="0"/>
              <a:t>19</a:t>
            </a:fld>
            <a:endParaRPr lang="en-GB"/>
          </a:p>
        </p:txBody>
      </p:sp>
    </p:spTree>
    <p:extLst>
      <p:ext uri="{BB962C8B-B14F-4D97-AF65-F5344CB8AC3E}">
        <p14:creationId xmlns:p14="http://schemas.microsoft.com/office/powerpoint/2010/main" val="11821335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6/27/19</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6/27/19</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6/27/19</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6/27/19</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6/27/19</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6/27/19</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6/27/19</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6/27/19</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1" name="Image 10" descr="bande-02.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648" y="4527550"/>
            <a:ext cx="8243343" cy="6159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9.emf"/><Relationship Id="rId2" Type="http://schemas.openxmlformats.org/officeDocument/2006/relationships/image" Target="../media/image6.png"/><Relationship Id="rId1" Type="http://schemas.openxmlformats.org/officeDocument/2006/relationships/slideLayout" Target="../slideLayouts/slideLayout6.xml"/><Relationship Id="rId6" Type="http://schemas.microsoft.com/office/2007/relationships/hdphoto" Target="../media/hdphoto2.wdp"/><Relationship Id="rId5" Type="http://schemas.openxmlformats.org/officeDocument/2006/relationships/image" Target="../media/image8.png"/><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image" Target="../media/image17.tiff"/><Relationship Id="rId1" Type="http://schemas.openxmlformats.org/officeDocument/2006/relationships/slideLayout" Target="../slideLayouts/slideLayout7.xml"/><Relationship Id="rId4" Type="http://schemas.openxmlformats.org/officeDocument/2006/relationships/image" Target="../media/image19.tiff"/></Relationships>
</file>

<file path=ppt/slides/_rels/slide16.xml.rels><?xml version="1.0" encoding="UTF-8" standalone="yes"?>
<Relationships xmlns="http://schemas.openxmlformats.org/package/2006/relationships"><Relationship Id="rId3" Type="http://schemas.openxmlformats.org/officeDocument/2006/relationships/image" Target="../media/image20.tif"/><Relationship Id="rId7" Type="http://schemas.openxmlformats.org/officeDocument/2006/relationships/image" Target="../media/image24.pn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246" y="1792211"/>
            <a:ext cx="7903923" cy="876800"/>
          </a:xfrm>
        </p:spPr>
        <p:txBody>
          <a:bodyPr>
            <a:noAutofit/>
          </a:bodyPr>
          <a:lstStyle/>
          <a:p>
            <a:pPr algn="ctr"/>
            <a:r>
              <a:rPr lang="en-GB" sz="2700" b="1" dirty="0"/>
              <a:t>Status of FCC-</a:t>
            </a:r>
            <a:r>
              <a:rPr lang="en-GB" sz="2700" b="1" dirty="0" err="1"/>
              <a:t>hh</a:t>
            </a:r>
            <a:r>
              <a:rPr lang="en-GB" sz="2700" b="1" dirty="0"/>
              <a:t> main magnet circuit </a:t>
            </a:r>
            <a:br>
              <a:rPr lang="en-GB" sz="2700" b="1" dirty="0"/>
            </a:br>
            <a:r>
              <a:rPr lang="en-GB" sz="2700" b="1" dirty="0"/>
              <a:t>layout, powering and protection</a:t>
            </a:r>
            <a:endParaRPr lang="en-GB" sz="1500" b="1" i="1" dirty="0"/>
          </a:p>
        </p:txBody>
      </p:sp>
      <p:sp>
        <p:nvSpPr>
          <p:cNvPr id="3" name="Text Placeholder 2"/>
          <p:cNvSpPr>
            <a:spLocks noGrp="1"/>
          </p:cNvSpPr>
          <p:nvPr>
            <p:ph type="body" idx="10"/>
          </p:nvPr>
        </p:nvSpPr>
        <p:spPr>
          <a:xfrm>
            <a:off x="720246" y="2781214"/>
            <a:ext cx="7903923" cy="926268"/>
          </a:xfrm>
        </p:spPr>
        <p:txBody>
          <a:bodyPr>
            <a:noAutofit/>
          </a:bodyPr>
          <a:lstStyle/>
          <a:p>
            <a:pPr algn="ctr">
              <a:lnSpc>
                <a:spcPct val="130000"/>
              </a:lnSpc>
              <a:spcAft>
                <a:spcPts val="1200"/>
              </a:spcAft>
            </a:pPr>
            <a:r>
              <a:rPr lang="en-GB" sz="1600" dirty="0"/>
              <a:t>Arjan Verweij, CERN-TE-MPE</a:t>
            </a:r>
          </a:p>
          <a:p>
            <a:pPr algn="ctr">
              <a:lnSpc>
                <a:spcPct val="130000"/>
              </a:lnSpc>
            </a:pPr>
            <a:r>
              <a:rPr lang="en-GB" sz="1300" dirty="0"/>
              <a:t>with input from: B. Auchmann, L. Bortot, M. Maciejewski, M. Prioli, T. Salmi, R. Schmidt,  A. Siemko</a:t>
            </a:r>
          </a:p>
          <a:p>
            <a:pPr algn="ctr">
              <a:lnSpc>
                <a:spcPct val="130000"/>
              </a:lnSpc>
            </a:pPr>
            <a:endParaRPr lang="en-GB" sz="900" dirty="0"/>
          </a:p>
        </p:txBody>
      </p:sp>
      <p:sp>
        <p:nvSpPr>
          <p:cNvPr id="9" name="Rectangle 8"/>
          <p:cNvSpPr/>
          <p:nvPr/>
        </p:nvSpPr>
        <p:spPr>
          <a:xfrm>
            <a:off x="1791868" y="4117671"/>
            <a:ext cx="5830866" cy="707886"/>
          </a:xfrm>
          <a:prstGeom prst="rect">
            <a:avLst/>
          </a:prstGeom>
        </p:spPr>
        <p:txBody>
          <a:bodyPr wrap="square">
            <a:spAutoFit/>
          </a:bodyPr>
          <a:lstStyle/>
          <a:p>
            <a:pPr algn="just"/>
            <a:r>
              <a:rPr lang="en-GB" sz="1000" i="1" dirty="0">
                <a:solidFill>
                  <a:srgbClr val="444444"/>
                </a:solidFill>
                <a:latin typeface="Segoe UI" panose="020B0502040204020203" pitchFamily="34" charset="0"/>
              </a:rPr>
              <a:t>The European Circular Energy-Frontier Collider Study (EuroCirCol) project has received funding from the European Union's Horizon 2020 research and innovation programme under grant No 654305. The information herein only reflects the views of its authors and the European Commission is not responsible for any use that may be made of the information.</a:t>
            </a:r>
            <a:endParaRPr lang="en-GB" sz="1000" dirty="0"/>
          </a:p>
        </p:txBody>
      </p:sp>
      <p:pic>
        <p:nvPicPr>
          <p:cNvPr id="1028" name="Picture 4" descr="Bildergebnis fÃ¼r eurocircol logo"/>
          <p:cNvPicPr>
            <a:picLocks noChangeAspect="1" noChangeArrowheads="1"/>
          </p:cNvPicPr>
          <p:nvPr/>
        </p:nvPicPr>
        <p:blipFill>
          <a:blip r:embed="rId2" cstate="hqprint">
            <a:extLst>
              <a:ext uri="{BEBA8EAE-BF5A-486C-A8C5-ECC9F3942E4B}">
                <a14:imgProps xmlns:a14="http://schemas.microsoft.com/office/drawing/2010/main">
                  <a14:imgLayer r:embed="rId3">
                    <a14:imgEffect>
                      <a14:brightnessContrast bright="20000" contrast="-10000"/>
                    </a14:imgEffect>
                  </a14:imgLayer>
                </a14:imgProps>
              </a:ext>
              <a:ext uri="{28A0092B-C50C-407E-A947-70E740481C1C}">
                <a14:useLocalDpi xmlns:a14="http://schemas.microsoft.com/office/drawing/2010/main"/>
              </a:ext>
            </a:extLst>
          </a:blip>
          <a:srcRect/>
          <a:stretch>
            <a:fillRect/>
          </a:stretch>
        </p:blipFill>
        <p:spPr bwMode="auto">
          <a:xfrm>
            <a:off x="7730237" y="4147614"/>
            <a:ext cx="893932" cy="648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europa.eu/european-union/sites/europaeu/files/docs/body/flag_white_high.jpg"/>
          <p:cNvPicPr>
            <a:picLocks noChangeAspect="1" noChangeArrowheads="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720246" y="4147614"/>
            <a:ext cx="978868" cy="648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a:blip r:embed="rId5">
            <a:extLst>
              <a:ext uri="{BEBA8EAE-BF5A-486C-A8C5-ECC9F3942E4B}">
                <a14:imgProps xmlns:a14="http://schemas.microsoft.com/office/drawing/2010/main">
                  <a14:imgLayer r:embed="rId6">
                    <a14:imgEffect>
                      <a14:brightnessContrast bright="13000"/>
                    </a14:imgEffect>
                  </a14:imgLayer>
                </a14:imgProps>
              </a:ext>
              <a:ext uri="{28A0092B-C50C-407E-A947-70E740481C1C}">
                <a14:useLocalDpi xmlns:a14="http://schemas.microsoft.com/office/drawing/2010/main" val="0"/>
              </a:ext>
            </a:extLst>
          </a:blip>
          <a:stretch>
            <a:fillRect/>
          </a:stretch>
        </p:blipFill>
        <p:spPr>
          <a:xfrm>
            <a:off x="7559566" y="483258"/>
            <a:ext cx="1064603" cy="373545"/>
          </a:xfrm>
          <a:prstGeom prst="rect">
            <a:avLst/>
          </a:prstGeom>
        </p:spPr>
      </p:pic>
      <p:pic>
        <p:nvPicPr>
          <p:cNvPr id="5" name="Picture 4"/>
          <p:cNvPicPr>
            <a:picLocks noChangeAspect="1"/>
          </p:cNvPicPr>
          <p:nvPr/>
        </p:nvPicPr>
        <p:blipFill>
          <a:blip r:embed="rId7"/>
          <a:stretch>
            <a:fillRect/>
          </a:stretch>
        </p:blipFill>
        <p:spPr>
          <a:xfrm>
            <a:off x="0" y="142140"/>
            <a:ext cx="6660282" cy="1366400"/>
          </a:xfrm>
          <a:prstGeom prst="rect">
            <a:avLst/>
          </a:prstGeom>
        </p:spPr>
      </p:pic>
      <p:sp>
        <p:nvSpPr>
          <p:cNvPr id="4" name="TextBox 3">
            <a:extLst>
              <a:ext uri="{FF2B5EF4-FFF2-40B4-BE49-F238E27FC236}">
                <a16:creationId xmlns:a16="http://schemas.microsoft.com/office/drawing/2014/main" id="{D025F888-5F03-7D43-8798-933F03F356FB}"/>
              </a:ext>
            </a:extLst>
          </p:cNvPr>
          <p:cNvSpPr txBox="1"/>
          <p:nvPr/>
        </p:nvSpPr>
        <p:spPr>
          <a:xfrm>
            <a:off x="3499104" y="4937760"/>
            <a:ext cx="2379177" cy="215444"/>
          </a:xfrm>
          <a:prstGeom prst="rect">
            <a:avLst/>
          </a:prstGeom>
          <a:noFill/>
        </p:spPr>
        <p:txBody>
          <a:bodyPr wrap="none" rtlCol="0">
            <a:spAutoFit/>
          </a:bodyPr>
          <a:lstStyle/>
          <a:p>
            <a:r>
              <a:rPr lang="en-US" sz="800" dirty="0">
                <a:solidFill>
                  <a:schemeClr val="bg1">
                    <a:lumMod val="50000"/>
                  </a:schemeClr>
                </a:solidFill>
              </a:rPr>
              <a:t>Arjan Verweij, CERN-TE-MPE, FCC Week 2019</a:t>
            </a:r>
          </a:p>
        </p:txBody>
      </p:sp>
    </p:spTree>
    <p:extLst>
      <p:ext uri="{BB962C8B-B14F-4D97-AF65-F5344CB8AC3E}">
        <p14:creationId xmlns:p14="http://schemas.microsoft.com/office/powerpoint/2010/main" val="15312020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r>
              <a:rPr lang="en-US"/>
              <a:t>2</a:t>
            </a:r>
            <a:endParaRPr lang="en-US" dirty="0"/>
          </a:p>
        </p:txBody>
      </p:sp>
      <p:sp>
        <p:nvSpPr>
          <p:cNvPr id="15" name="Title 1"/>
          <p:cNvSpPr>
            <a:spLocks noGrp="1"/>
          </p:cNvSpPr>
          <p:nvPr>
            <p:ph type="title"/>
          </p:nvPr>
        </p:nvSpPr>
        <p:spPr>
          <a:xfrm>
            <a:off x="5508702" y="0"/>
            <a:ext cx="3635298" cy="596157"/>
          </a:xfrm>
          <a:solidFill>
            <a:schemeClr val="bg1">
              <a:lumMod val="95000"/>
            </a:schemeClr>
          </a:solidFill>
        </p:spPr>
        <p:txBody>
          <a:bodyPr>
            <a:normAutofit/>
          </a:bodyPr>
          <a:lstStyle/>
          <a:p>
            <a:pPr algn="ctr"/>
            <a:r>
              <a:rPr lang="en-GB" sz="3200" dirty="0"/>
              <a:t>Circuit topology</a:t>
            </a:r>
          </a:p>
        </p:txBody>
      </p:sp>
      <p:sp>
        <p:nvSpPr>
          <p:cNvPr id="4" name="TextBox 3"/>
          <p:cNvSpPr txBox="1"/>
          <p:nvPr/>
        </p:nvSpPr>
        <p:spPr>
          <a:xfrm>
            <a:off x="682752" y="831011"/>
            <a:ext cx="7863840" cy="3370153"/>
          </a:xfrm>
          <a:prstGeom prst="rect">
            <a:avLst/>
          </a:prstGeom>
          <a:noFill/>
        </p:spPr>
        <p:txBody>
          <a:bodyPr wrap="square" rtlCol="0">
            <a:spAutoFit/>
          </a:bodyPr>
          <a:lstStyle/>
          <a:p>
            <a:r>
              <a:rPr lang="en-GB" dirty="0"/>
              <a:t>Reducing the VWL (</a:t>
            </a:r>
            <a:r>
              <a:rPr lang="en-GB" dirty="0">
                <a:sym typeface="Symbol" panose="05050102010706020507" pitchFamily="18" charset="2"/>
              </a:rPr>
              <a:t> reducing </a:t>
            </a:r>
            <a:r>
              <a:rPr lang="en-GB" i="1" dirty="0">
                <a:sym typeface="Symbol" panose="05050102010706020507" pitchFamily="18" charset="2"/>
              </a:rPr>
              <a:t>R</a:t>
            </a:r>
            <a:r>
              <a:rPr lang="en-GB" baseline="-25000" dirty="0">
                <a:sym typeface="Symbol" panose="05050102010706020507" pitchFamily="18" charset="2"/>
              </a:rPr>
              <a:t>EE</a:t>
            </a:r>
            <a:r>
              <a:rPr lang="en-GB" dirty="0">
                <a:sym typeface="Symbol" panose="05050102010706020507" pitchFamily="18" charset="2"/>
              </a:rPr>
              <a:t>) </a:t>
            </a:r>
            <a:r>
              <a:rPr lang="en-GB" dirty="0"/>
              <a:t>and reducing as well </a:t>
            </a:r>
            <a:r>
              <a:rPr lang="en-GB" i="1" dirty="0" err="1"/>
              <a:t>t</a:t>
            </a:r>
            <a:r>
              <a:rPr lang="en-GB" baseline="-25000" dirty="0" err="1"/>
              <a:t>decay</a:t>
            </a:r>
            <a:r>
              <a:rPr lang="en-GB" dirty="0"/>
              <a:t> (</a:t>
            </a:r>
            <a:r>
              <a:rPr lang="en-GB" dirty="0">
                <a:sym typeface="Symbol" panose="05050102010706020507" pitchFamily="18" charset="2"/>
              </a:rPr>
              <a:t> increasing </a:t>
            </a:r>
            <a:r>
              <a:rPr lang="en-GB" i="1" dirty="0">
                <a:sym typeface="Symbol" panose="05050102010706020507" pitchFamily="18" charset="2"/>
              </a:rPr>
              <a:t>N</a:t>
            </a:r>
            <a:r>
              <a:rPr lang="en-GB" baseline="-25000" dirty="0">
                <a:sym typeface="Symbol" panose="05050102010706020507" pitchFamily="18" charset="2"/>
              </a:rPr>
              <a:t>EE</a:t>
            </a:r>
            <a:r>
              <a:rPr lang="en-GB" i="1" dirty="0">
                <a:sym typeface="Symbol" panose="05050102010706020507" pitchFamily="18" charset="2"/>
              </a:rPr>
              <a:t>R</a:t>
            </a:r>
            <a:r>
              <a:rPr lang="en-GB" baseline="-25000" dirty="0">
                <a:sym typeface="Symbol" panose="05050102010706020507" pitchFamily="18" charset="2"/>
              </a:rPr>
              <a:t>EE</a:t>
            </a:r>
            <a:r>
              <a:rPr lang="en-GB" dirty="0">
                <a:sym typeface="Symbol" panose="05050102010706020507" pitchFamily="18" charset="2"/>
              </a:rPr>
              <a:t>) can be met by two circuit topologies:</a:t>
            </a:r>
            <a:endParaRPr lang="en-GB" dirty="0"/>
          </a:p>
          <a:p>
            <a:endParaRPr lang="en-GB" dirty="0"/>
          </a:p>
          <a:p>
            <a:pPr marL="342900" indent="-342900">
              <a:buFont typeface="+mj-lt"/>
              <a:buAutoNum type="arabicPeriod"/>
            </a:pPr>
            <a:r>
              <a:rPr lang="en-GB" dirty="0">
                <a:solidFill>
                  <a:srgbClr val="C00000"/>
                </a:solidFill>
              </a:rPr>
              <a:t>Increase the number of EE systems per circuit (uniformly distributed along the circuit) in order to have an acceptable decay time.</a:t>
            </a:r>
          </a:p>
          <a:p>
            <a:pPr marL="342900" indent="-342900">
              <a:spcBef>
                <a:spcPts val="1800"/>
              </a:spcBef>
              <a:buFont typeface="+mj-lt"/>
              <a:buAutoNum type="arabicPeriod"/>
            </a:pPr>
            <a:r>
              <a:rPr lang="en-GB" dirty="0">
                <a:solidFill>
                  <a:srgbClr val="C00000"/>
                </a:solidFill>
              </a:rPr>
              <a:t>Subdivide each circuit in </a:t>
            </a:r>
            <a:r>
              <a:rPr lang="en-GB" i="1" dirty="0">
                <a:solidFill>
                  <a:srgbClr val="C00000"/>
                </a:solidFill>
              </a:rPr>
              <a:t>N </a:t>
            </a:r>
            <a:r>
              <a:rPr lang="en-GB" dirty="0">
                <a:solidFill>
                  <a:srgbClr val="C00000"/>
                </a:solidFill>
              </a:rPr>
              <a:t>sub-circuits, each with one EE system, located close to the power converter.</a:t>
            </a:r>
          </a:p>
          <a:p>
            <a:endParaRPr lang="en-GB" dirty="0"/>
          </a:p>
          <a:p>
            <a:r>
              <a:rPr lang="en-GB" dirty="0"/>
              <a:t>Also taking into account the advantages of having less magnets per circuit (smaller damage potential, smaller ramp voltage of the converter, shorter training campaign) makes </a:t>
            </a:r>
            <a:r>
              <a:rPr lang="en-GB" dirty="0">
                <a:solidFill>
                  <a:srgbClr val="C00000"/>
                </a:solidFill>
              </a:rPr>
              <a:t>option 2</a:t>
            </a:r>
            <a:r>
              <a:rPr lang="en-GB" dirty="0"/>
              <a:t> the preferred topology.</a:t>
            </a:r>
          </a:p>
        </p:txBody>
      </p:sp>
      <p:sp>
        <p:nvSpPr>
          <p:cNvPr id="6" name="TextBox 5">
            <a:extLst>
              <a:ext uri="{FF2B5EF4-FFF2-40B4-BE49-F238E27FC236}">
                <a16:creationId xmlns:a16="http://schemas.microsoft.com/office/drawing/2014/main" id="{2A7BE942-1B72-BB44-AC58-9CEA6100CC82}"/>
              </a:ext>
            </a:extLst>
          </p:cNvPr>
          <p:cNvSpPr txBox="1"/>
          <p:nvPr/>
        </p:nvSpPr>
        <p:spPr>
          <a:xfrm>
            <a:off x="3499104" y="4937760"/>
            <a:ext cx="2379177" cy="215444"/>
          </a:xfrm>
          <a:prstGeom prst="rect">
            <a:avLst/>
          </a:prstGeom>
          <a:noFill/>
        </p:spPr>
        <p:txBody>
          <a:bodyPr wrap="none" rtlCol="0">
            <a:spAutoFit/>
          </a:bodyPr>
          <a:lstStyle/>
          <a:p>
            <a:r>
              <a:rPr lang="en-US" sz="800" dirty="0">
                <a:solidFill>
                  <a:schemeClr val="bg1">
                    <a:lumMod val="50000"/>
                  </a:schemeClr>
                </a:solidFill>
              </a:rPr>
              <a:t>Arjan Verweij, CERN-TE-MPE, FCC Week 2019</a:t>
            </a:r>
          </a:p>
        </p:txBody>
      </p:sp>
    </p:spTree>
    <p:extLst>
      <p:ext uri="{BB962C8B-B14F-4D97-AF65-F5344CB8AC3E}">
        <p14:creationId xmlns:p14="http://schemas.microsoft.com/office/powerpoint/2010/main" val="2524317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r>
              <a:rPr lang="en-US"/>
              <a:t>3</a:t>
            </a:r>
            <a:endParaRPr lang="en-US" dirty="0"/>
          </a:p>
        </p:txBody>
      </p:sp>
      <p:sp>
        <p:nvSpPr>
          <p:cNvPr id="9" name="Content Placeholder 4">
            <a:extLst>
              <a:ext uri="{FF2B5EF4-FFF2-40B4-BE49-F238E27FC236}">
                <a16:creationId xmlns:a16="http://schemas.microsoft.com/office/drawing/2014/main" id="{92C591C5-83DC-4F00-8073-08D28160ED71}"/>
              </a:ext>
            </a:extLst>
          </p:cNvPr>
          <p:cNvSpPr>
            <a:spLocks noGrp="1"/>
          </p:cNvSpPr>
          <p:nvPr>
            <p:ph idx="1"/>
          </p:nvPr>
        </p:nvSpPr>
        <p:spPr>
          <a:xfrm>
            <a:off x="468287" y="714921"/>
            <a:ext cx="4149924" cy="907780"/>
          </a:xfrm>
          <a:prstGeom prst="roundRect">
            <a:avLst/>
          </a:prstGeom>
          <a:effectLst/>
        </p:spPr>
        <p:style>
          <a:lnRef idx="1">
            <a:schemeClr val="accent1"/>
          </a:lnRef>
          <a:fillRef idx="2">
            <a:schemeClr val="accent1"/>
          </a:fillRef>
          <a:effectRef idx="1">
            <a:schemeClr val="accent1"/>
          </a:effectRef>
          <a:fontRef idx="minor">
            <a:schemeClr val="dk1"/>
          </a:fontRef>
        </p:style>
        <p:txBody>
          <a:bodyPr>
            <a:normAutofit/>
          </a:bodyPr>
          <a:lstStyle/>
          <a:p>
            <a:pPr marL="27432" indent="0">
              <a:buNone/>
            </a:pPr>
            <a:r>
              <a:rPr lang="en-GB" sz="1500" dirty="0">
                <a:solidFill>
                  <a:srgbClr val="000000"/>
                </a:solidFill>
              </a:rPr>
              <a:t>Power converters (PC) and energy extraction (EE) systems close to access points</a:t>
            </a:r>
          </a:p>
          <a:p>
            <a:pPr marL="446088" lvl="1" indent="-177800">
              <a:buClrTx/>
              <a:buFont typeface="Wingdings" panose="05000000000000000000" pitchFamily="2" charset="2"/>
              <a:buChar char="Ø"/>
            </a:pPr>
            <a:r>
              <a:rPr lang="en-GB" sz="1200" dirty="0">
                <a:solidFill>
                  <a:srgbClr val="000000"/>
                </a:solidFill>
              </a:rPr>
              <a:t>Space optimization and easier maintenance</a:t>
            </a:r>
          </a:p>
        </p:txBody>
      </p:sp>
      <p:pic>
        <p:nvPicPr>
          <p:cNvPr id="2" name="Picture 1"/>
          <p:cNvPicPr>
            <a:picLocks noChangeAspect="1"/>
          </p:cNvPicPr>
          <p:nvPr/>
        </p:nvPicPr>
        <p:blipFill>
          <a:blip r:embed="rId3"/>
          <a:stretch>
            <a:fillRect/>
          </a:stretch>
        </p:blipFill>
        <p:spPr>
          <a:xfrm>
            <a:off x="4618211" y="1148341"/>
            <a:ext cx="4320000" cy="1270786"/>
          </a:xfrm>
          <a:prstGeom prst="rect">
            <a:avLst/>
          </a:prstGeom>
        </p:spPr>
      </p:pic>
      <p:pic>
        <p:nvPicPr>
          <p:cNvPr id="3" name="Picture 2"/>
          <p:cNvPicPr>
            <a:picLocks noChangeAspect="1"/>
          </p:cNvPicPr>
          <p:nvPr/>
        </p:nvPicPr>
        <p:blipFill>
          <a:blip r:embed="rId4"/>
          <a:stretch>
            <a:fillRect/>
          </a:stretch>
        </p:blipFill>
        <p:spPr>
          <a:xfrm>
            <a:off x="4618211" y="2816985"/>
            <a:ext cx="4320000" cy="2033934"/>
          </a:xfrm>
          <a:prstGeom prst="rect">
            <a:avLst/>
          </a:prstGeom>
        </p:spPr>
      </p:pic>
      <p:sp>
        <p:nvSpPr>
          <p:cNvPr id="109" name="Title 1"/>
          <p:cNvSpPr>
            <a:spLocks noGrp="1"/>
          </p:cNvSpPr>
          <p:nvPr>
            <p:ph type="title"/>
          </p:nvPr>
        </p:nvSpPr>
        <p:spPr>
          <a:xfrm>
            <a:off x="5653668" y="0"/>
            <a:ext cx="3490332" cy="596157"/>
          </a:xfrm>
          <a:solidFill>
            <a:schemeClr val="bg1">
              <a:lumMod val="95000"/>
            </a:schemeClr>
          </a:solidFill>
        </p:spPr>
        <p:txBody>
          <a:bodyPr>
            <a:normAutofit/>
          </a:bodyPr>
          <a:lstStyle/>
          <a:p>
            <a:pPr algn="ctr"/>
            <a:r>
              <a:rPr lang="en-GB" sz="3200" dirty="0"/>
              <a:t>Circuit topology</a:t>
            </a:r>
          </a:p>
        </p:txBody>
      </p:sp>
      <p:sp>
        <p:nvSpPr>
          <p:cNvPr id="5" name="Rounded Rectangle 4"/>
          <p:cNvSpPr/>
          <p:nvPr/>
        </p:nvSpPr>
        <p:spPr>
          <a:xfrm>
            <a:off x="6184218" y="2763827"/>
            <a:ext cx="1187987" cy="322117"/>
          </a:xfrm>
          <a:prstGeom prst="roundRect">
            <a:avLst>
              <a:gd name="adj" fmla="val 22581"/>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r>
              <a:rPr lang="en-GB" sz="1000" dirty="0">
                <a:solidFill>
                  <a:schemeClr val="tx1"/>
                </a:solidFill>
              </a:rPr>
              <a:t>Example for </a:t>
            </a:r>
            <a:r>
              <a:rPr lang="en-GB" sz="1000" i="1" dirty="0">
                <a:solidFill>
                  <a:schemeClr val="tx1"/>
                </a:solidFill>
              </a:rPr>
              <a:t>N</a:t>
            </a:r>
            <a:r>
              <a:rPr lang="en-GB" sz="1000" dirty="0">
                <a:solidFill>
                  <a:schemeClr val="tx1"/>
                </a:solidFill>
              </a:rPr>
              <a:t>=5</a:t>
            </a:r>
          </a:p>
        </p:txBody>
      </p:sp>
      <p:sp>
        <p:nvSpPr>
          <p:cNvPr id="108" name="Content Placeholder 4">
            <a:extLst>
              <a:ext uri="{FF2B5EF4-FFF2-40B4-BE49-F238E27FC236}">
                <a16:creationId xmlns:a16="http://schemas.microsoft.com/office/drawing/2014/main" id="{99C96BC1-B413-4A33-B098-A47847E856FE}"/>
              </a:ext>
            </a:extLst>
          </p:cNvPr>
          <p:cNvSpPr txBox="1">
            <a:spLocks/>
          </p:cNvSpPr>
          <p:nvPr/>
        </p:nvSpPr>
        <p:spPr>
          <a:xfrm>
            <a:off x="487680" y="2020559"/>
            <a:ext cx="4236720" cy="2339102"/>
          </a:xfrm>
          <a:prstGeom prst="rect">
            <a:avLst/>
          </a:prstGeom>
        </p:spPr>
        <p:txBody>
          <a:bodyPr vert="horz" wrap="square">
            <a:sp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68288" indent="-231775">
              <a:spcBef>
                <a:spcPts val="1200"/>
              </a:spcBef>
              <a:buFont typeface="+mj-lt"/>
              <a:buAutoNum type="arabicPeriod"/>
            </a:pPr>
            <a:r>
              <a:rPr lang="en-GB" sz="1200" dirty="0"/>
              <a:t>Power each 8 km long Arc from two sides, obtaining powering sectors (</a:t>
            </a:r>
            <a:r>
              <a:rPr lang="en-GB" sz="1200" dirty="0">
                <a:solidFill>
                  <a:srgbClr val="00B050"/>
                </a:solidFill>
              </a:rPr>
              <a:t>PS</a:t>
            </a:r>
            <a:r>
              <a:rPr lang="en-GB" sz="1200" dirty="0"/>
              <a:t>) of 4 km</a:t>
            </a:r>
          </a:p>
          <a:p>
            <a:pPr marL="268288" indent="-231775">
              <a:spcBef>
                <a:spcPts val="1200"/>
              </a:spcBef>
              <a:buFont typeface="+mj-lt"/>
              <a:buAutoNum type="arabicPeriod"/>
            </a:pPr>
            <a:r>
              <a:rPr lang="en-GB" sz="1200" dirty="0"/>
              <a:t>Power each 3.2 km long Mini-arc from one side, so </a:t>
            </a:r>
            <a:r>
              <a:rPr lang="en-GB" sz="1200" dirty="0" err="1">
                <a:solidFill>
                  <a:srgbClr val="00B050"/>
                </a:solidFill>
              </a:rPr>
              <a:t>PS</a:t>
            </a:r>
            <a:r>
              <a:rPr lang="en-GB" sz="1200" baseline="-25000" dirty="0" err="1">
                <a:solidFill>
                  <a:srgbClr val="00B050"/>
                </a:solidFill>
              </a:rPr>
              <a:t>mini</a:t>
            </a:r>
            <a:r>
              <a:rPr lang="en-GB" sz="1200" dirty="0"/>
              <a:t>=3.2 km</a:t>
            </a:r>
          </a:p>
          <a:p>
            <a:pPr marL="268288" indent="-231775">
              <a:spcBef>
                <a:spcPts val="1200"/>
              </a:spcBef>
              <a:buFont typeface="+mj-lt"/>
              <a:buAutoNum type="arabicPeriod"/>
            </a:pPr>
            <a:r>
              <a:rPr lang="en-GB" sz="1200" dirty="0"/>
              <a:t>Subdivide </a:t>
            </a:r>
            <a:r>
              <a:rPr lang="en-GB" sz="1200" dirty="0">
                <a:solidFill>
                  <a:srgbClr val="00B050"/>
                </a:solidFill>
              </a:rPr>
              <a:t>PS</a:t>
            </a:r>
            <a:r>
              <a:rPr lang="en-GB" sz="1200" dirty="0"/>
              <a:t> in </a:t>
            </a:r>
            <a:r>
              <a:rPr lang="en-GB" sz="1200" i="1" dirty="0"/>
              <a:t>N</a:t>
            </a:r>
            <a:r>
              <a:rPr lang="en-GB" sz="1200" dirty="0"/>
              <a:t> circuits (16</a:t>
            </a:r>
            <a:r>
              <a:rPr lang="en-GB" sz="1200" i="1" dirty="0"/>
              <a:t>N</a:t>
            </a:r>
            <a:r>
              <a:rPr lang="en-GB" sz="1200" dirty="0"/>
              <a:t> circuits in total)</a:t>
            </a:r>
          </a:p>
          <a:p>
            <a:pPr marL="268288" indent="-231775">
              <a:spcBef>
                <a:spcPts val="1200"/>
              </a:spcBef>
              <a:buFont typeface="+mj-lt"/>
              <a:buAutoNum type="arabicPeriod"/>
            </a:pPr>
            <a:r>
              <a:rPr lang="en-GB" sz="1200" dirty="0"/>
              <a:t>Subdivide </a:t>
            </a:r>
            <a:r>
              <a:rPr lang="en-GB" sz="1200" dirty="0" err="1">
                <a:solidFill>
                  <a:srgbClr val="00B050"/>
                </a:solidFill>
              </a:rPr>
              <a:t>PS</a:t>
            </a:r>
            <a:r>
              <a:rPr lang="en-GB" sz="1200" baseline="-25000" dirty="0" err="1">
                <a:solidFill>
                  <a:srgbClr val="00B050"/>
                </a:solidFill>
              </a:rPr>
              <a:t>mini</a:t>
            </a:r>
            <a:r>
              <a:rPr lang="en-GB" sz="1200" dirty="0"/>
              <a:t> in </a:t>
            </a:r>
            <a:r>
              <a:rPr lang="en-GB" sz="1200" i="1" dirty="0" err="1"/>
              <a:t>N</a:t>
            </a:r>
            <a:r>
              <a:rPr lang="en-GB" sz="1200" baseline="-25000" dirty="0" err="1"/>
              <a:t>mini</a:t>
            </a:r>
            <a:r>
              <a:rPr lang="en-GB" sz="1200" dirty="0"/>
              <a:t> circuits (4</a:t>
            </a:r>
            <a:r>
              <a:rPr lang="en-GB" sz="1200" i="1" dirty="0"/>
              <a:t>N</a:t>
            </a:r>
            <a:r>
              <a:rPr lang="en-GB" sz="1200" baseline="-25000" dirty="0"/>
              <a:t>mini</a:t>
            </a:r>
            <a:r>
              <a:rPr lang="en-GB" sz="1200" dirty="0"/>
              <a:t> circuits in total)</a:t>
            </a:r>
          </a:p>
          <a:p>
            <a:pPr marL="268288" indent="-231775">
              <a:spcBef>
                <a:spcPts val="1200"/>
              </a:spcBef>
              <a:buFont typeface="+mj-lt"/>
              <a:buAutoNum type="arabicPeriod"/>
            </a:pPr>
            <a:r>
              <a:rPr lang="en-GB" sz="1200" dirty="0"/>
              <a:t>Equip each circuit with one PC and one EE system</a:t>
            </a:r>
          </a:p>
          <a:p>
            <a:pPr marL="268288" indent="-231775">
              <a:spcBef>
                <a:spcPts val="1200"/>
              </a:spcBef>
              <a:buFont typeface="+mj-lt"/>
              <a:buAutoNum type="arabicPeriod"/>
            </a:pPr>
            <a:r>
              <a:rPr lang="en-GB" sz="1200" dirty="0"/>
              <a:t>Power the circuits through superconducting links</a:t>
            </a:r>
          </a:p>
        </p:txBody>
      </p:sp>
      <p:sp>
        <p:nvSpPr>
          <p:cNvPr id="10" name="TextBox 9">
            <a:extLst>
              <a:ext uri="{FF2B5EF4-FFF2-40B4-BE49-F238E27FC236}">
                <a16:creationId xmlns:a16="http://schemas.microsoft.com/office/drawing/2014/main" id="{93AE1357-C1DB-4648-8D3C-236D43C042D8}"/>
              </a:ext>
            </a:extLst>
          </p:cNvPr>
          <p:cNvSpPr txBox="1"/>
          <p:nvPr/>
        </p:nvSpPr>
        <p:spPr>
          <a:xfrm>
            <a:off x="3499104" y="4937760"/>
            <a:ext cx="2379177" cy="215444"/>
          </a:xfrm>
          <a:prstGeom prst="rect">
            <a:avLst/>
          </a:prstGeom>
          <a:noFill/>
        </p:spPr>
        <p:txBody>
          <a:bodyPr wrap="none" rtlCol="0">
            <a:spAutoFit/>
          </a:bodyPr>
          <a:lstStyle/>
          <a:p>
            <a:r>
              <a:rPr lang="en-US" sz="800" dirty="0">
                <a:solidFill>
                  <a:schemeClr val="bg1">
                    <a:lumMod val="50000"/>
                  </a:schemeClr>
                </a:solidFill>
              </a:rPr>
              <a:t>Arjan Verweij, CERN-TE-MPE, FCC Week 2019</a:t>
            </a:r>
          </a:p>
        </p:txBody>
      </p:sp>
    </p:spTree>
    <p:extLst>
      <p:ext uri="{BB962C8B-B14F-4D97-AF65-F5344CB8AC3E}">
        <p14:creationId xmlns:p14="http://schemas.microsoft.com/office/powerpoint/2010/main" val="13744213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r>
              <a:rPr lang="en-US"/>
              <a:t>2</a:t>
            </a:r>
            <a:endParaRPr lang="en-US" dirty="0"/>
          </a:p>
        </p:txBody>
      </p:sp>
      <p:sp>
        <p:nvSpPr>
          <p:cNvPr id="15" name="Title 1"/>
          <p:cNvSpPr>
            <a:spLocks noGrp="1"/>
          </p:cNvSpPr>
          <p:nvPr>
            <p:ph type="title"/>
          </p:nvPr>
        </p:nvSpPr>
        <p:spPr>
          <a:xfrm>
            <a:off x="5363736" y="0"/>
            <a:ext cx="3780263" cy="596157"/>
          </a:xfrm>
          <a:solidFill>
            <a:schemeClr val="bg1">
              <a:lumMod val="95000"/>
            </a:schemeClr>
          </a:solidFill>
        </p:spPr>
        <p:txBody>
          <a:bodyPr>
            <a:normAutofit/>
          </a:bodyPr>
          <a:lstStyle/>
          <a:p>
            <a:pPr algn="ctr"/>
            <a:r>
              <a:rPr lang="en-GB" sz="3200" dirty="0"/>
              <a:t>Circuit topology</a:t>
            </a:r>
          </a:p>
        </p:txBody>
      </p:sp>
      <p:graphicFrame>
        <p:nvGraphicFramePr>
          <p:cNvPr id="2" name="Table 1"/>
          <p:cNvGraphicFramePr>
            <a:graphicFrameLocks noGrp="1"/>
          </p:cNvGraphicFramePr>
          <p:nvPr>
            <p:extLst>
              <p:ext uri="{D42A27DB-BD31-4B8C-83A1-F6EECF244321}">
                <p14:modId xmlns:p14="http://schemas.microsoft.com/office/powerpoint/2010/main" val="252939797"/>
              </p:ext>
            </p:extLst>
          </p:nvPr>
        </p:nvGraphicFramePr>
        <p:xfrm>
          <a:off x="430474" y="963558"/>
          <a:ext cx="7957623" cy="3606800"/>
        </p:xfrm>
        <a:graphic>
          <a:graphicData uri="http://schemas.openxmlformats.org/drawingml/2006/table">
            <a:tbl>
              <a:tblPr firstRow="1" bandRow="1">
                <a:tableStyleId>{5C22544A-7EE6-4342-B048-85BDC9FD1C3A}</a:tableStyleId>
              </a:tblPr>
              <a:tblGrid>
                <a:gridCol w="1117910">
                  <a:extLst>
                    <a:ext uri="{9D8B030D-6E8A-4147-A177-3AD203B41FA5}">
                      <a16:colId xmlns:a16="http://schemas.microsoft.com/office/drawing/2014/main" val="1700420690"/>
                    </a:ext>
                  </a:extLst>
                </a:gridCol>
                <a:gridCol w="2218944">
                  <a:extLst>
                    <a:ext uri="{9D8B030D-6E8A-4147-A177-3AD203B41FA5}">
                      <a16:colId xmlns:a16="http://schemas.microsoft.com/office/drawing/2014/main" val="3248594888"/>
                    </a:ext>
                  </a:extLst>
                </a:gridCol>
                <a:gridCol w="1146048">
                  <a:extLst>
                    <a:ext uri="{9D8B030D-6E8A-4147-A177-3AD203B41FA5}">
                      <a16:colId xmlns:a16="http://schemas.microsoft.com/office/drawing/2014/main" val="4251646299"/>
                    </a:ext>
                  </a:extLst>
                </a:gridCol>
                <a:gridCol w="1165516">
                  <a:extLst>
                    <a:ext uri="{9D8B030D-6E8A-4147-A177-3AD203B41FA5}">
                      <a16:colId xmlns:a16="http://schemas.microsoft.com/office/drawing/2014/main" val="821048871"/>
                    </a:ext>
                  </a:extLst>
                </a:gridCol>
                <a:gridCol w="1287506">
                  <a:extLst>
                    <a:ext uri="{9D8B030D-6E8A-4147-A177-3AD203B41FA5}">
                      <a16:colId xmlns:a16="http://schemas.microsoft.com/office/drawing/2014/main" val="844579867"/>
                    </a:ext>
                  </a:extLst>
                </a:gridCol>
                <a:gridCol w="1021699">
                  <a:extLst>
                    <a:ext uri="{9D8B030D-6E8A-4147-A177-3AD203B41FA5}">
                      <a16:colId xmlns:a16="http://schemas.microsoft.com/office/drawing/2014/main" val="1247139335"/>
                    </a:ext>
                  </a:extLst>
                </a:gridCol>
              </a:tblGrid>
              <a:tr h="370840">
                <a:tc>
                  <a:txBody>
                    <a:bodyPr/>
                    <a:lstStyle/>
                    <a:p>
                      <a:endParaRPr lang="en-GB" dirty="0">
                        <a:solidFill>
                          <a:schemeClr val="accent6">
                            <a:lumMod val="50000"/>
                          </a:schemeClr>
                        </a:solidFill>
                      </a:endParaRPr>
                    </a:p>
                  </a:txBody>
                  <a:tcPr/>
                </a:tc>
                <a:tc>
                  <a:txBody>
                    <a:bodyPr/>
                    <a:lstStyle/>
                    <a:p>
                      <a:endParaRPr lang="en-GB" dirty="0">
                        <a:solidFill>
                          <a:schemeClr val="accent6">
                            <a:lumMod val="50000"/>
                          </a:schemeClr>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solidFill>
                            <a:schemeClr val="accent6">
                              <a:lumMod val="50000"/>
                            </a:schemeClr>
                          </a:solidFill>
                          <a:latin typeface="+mn-lt"/>
                        </a:rPr>
                        <a:t>Cos</a:t>
                      </a:r>
                      <a:r>
                        <a:rPr lang="en-GB" sz="1800" dirty="0">
                          <a:solidFill>
                            <a:schemeClr val="accent6">
                              <a:lumMod val="50000"/>
                            </a:schemeClr>
                          </a:solidFill>
                          <a:latin typeface="+mn-lt"/>
                          <a:sym typeface="Symbol" panose="05050102010706020507" pitchFamily="18" charset="2"/>
                        </a:rPr>
                        <a:t></a:t>
                      </a:r>
                      <a:endParaRPr lang="en-GB" sz="1800" dirty="0">
                        <a:solidFill>
                          <a:schemeClr val="accent6">
                            <a:lumMod val="50000"/>
                          </a:schemeClr>
                        </a:solidFill>
                        <a:latin typeface="+mn-lt"/>
                      </a:endParaRPr>
                    </a:p>
                  </a:txBody>
                  <a:tcPr/>
                </a:tc>
                <a:tc>
                  <a:txBody>
                    <a:bodyPr/>
                    <a:lstStyle/>
                    <a:p>
                      <a:pPr algn="ctr"/>
                      <a:r>
                        <a:rPr lang="en-GB" dirty="0">
                          <a:solidFill>
                            <a:schemeClr val="accent6">
                              <a:lumMod val="50000"/>
                            </a:schemeClr>
                          </a:solidFill>
                        </a:rPr>
                        <a:t>Block</a:t>
                      </a:r>
                    </a:p>
                  </a:txBody>
                  <a:tcPr/>
                </a:tc>
                <a:tc>
                  <a:txBody>
                    <a:bodyPr/>
                    <a:lstStyle/>
                    <a:p>
                      <a:pPr algn="ctr"/>
                      <a:r>
                        <a:rPr lang="en-GB" dirty="0">
                          <a:solidFill>
                            <a:schemeClr val="accent6">
                              <a:lumMod val="50000"/>
                            </a:schemeClr>
                          </a:solidFill>
                        </a:rPr>
                        <a:t>Common Coil</a:t>
                      </a:r>
                    </a:p>
                  </a:txBody>
                  <a:tcPr/>
                </a:tc>
                <a:tc>
                  <a:txBody>
                    <a:bodyPr/>
                    <a:lstStyle/>
                    <a:p>
                      <a:pPr algn="ctr"/>
                      <a:r>
                        <a:rPr lang="en-GB" dirty="0">
                          <a:solidFill>
                            <a:schemeClr val="accent6">
                              <a:lumMod val="50000"/>
                            </a:schemeClr>
                          </a:solidFill>
                        </a:rPr>
                        <a:t>CCT</a:t>
                      </a:r>
                    </a:p>
                  </a:txBody>
                  <a:tcPr/>
                </a:tc>
                <a:extLst>
                  <a:ext uri="{0D108BD9-81ED-4DB2-BD59-A6C34878D82A}">
                    <a16:rowId xmlns:a16="http://schemas.microsoft.com/office/drawing/2014/main" val="1334712651"/>
                  </a:ext>
                </a:extLst>
              </a:tr>
              <a:tr h="370840">
                <a:tc>
                  <a:txBody>
                    <a:bodyPr/>
                    <a:lstStyle/>
                    <a:p>
                      <a:endParaRPr lang="en-GB" dirty="0"/>
                    </a:p>
                  </a:txBody>
                  <a:tcPr/>
                </a:tc>
                <a:tc>
                  <a:txBody>
                    <a:bodyPr/>
                    <a:lstStyle/>
                    <a:p>
                      <a:r>
                        <a:rPr lang="en-GB" i="1" dirty="0"/>
                        <a:t>L</a:t>
                      </a:r>
                      <a:r>
                        <a:rPr lang="en-GB" dirty="0"/>
                        <a:t> [H]</a:t>
                      </a:r>
                    </a:p>
                  </a:txBody>
                  <a:tcPr/>
                </a:tc>
                <a:tc>
                  <a:txBody>
                    <a:bodyPr/>
                    <a:lstStyle/>
                    <a:p>
                      <a:pPr algn="ctr"/>
                      <a:r>
                        <a:rPr lang="en-GB" dirty="0"/>
                        <a:t>0.591</a:t>
                      </a:r>
                    </a:p>
                  </a:txBody>
                  <a:tcPr/>
                </a:tc>
                <a:tc>
                  <a:txBody>
                    <a:bodyPr/>
                    <a:lstStyle/>
                    <a:p>
                      <a:pPr algn="ctr"/>
                      <a:r>
                        <a:rPr lang="en-GB" dirty="0"/>
                        <a:t>0.745</a:t>
                      </a:r>
                    </a:p>
                  </a:txBody>
                  <a:tcPr/>
                </a:tc>
                <a:tc>
                  <a:txBody>
                    <a:bodyPr/>
                    <a:lstStyle/>
                    <a:p>
                      <a:pPr algn="ctr"/>
                      <a:r>
                        <a:rPr lang="en-GB" dirty="0"/>
                        <a:t>0.339</a:t>
                      </a:r>
                    </a:p>
                  </a:txBody>
                  <a:tcPr/>
                </a:tc>
                <a:tc>
                  <a:txBody>
                    <a:bodyPr/>
                    <a:lstStyle/>
                    <a:p>
                      <a:pPr algn="ctr"/>
                      <a:r>
                        <a:rPr lang="en-GB" dirty="0"/>
                        <a:t>0.284</a:t>
                      </a:r>
                    </a:p>
                  </a:txBody>
                  <a:tcPr/>
                </a:tc>
                <a:extLst>
                  <a:ext uri="{0D108BD9-81ED-4DB2-BD59-A6C34878D82A}">
                    <a16:rowId xmlns:a16="http://schemas.microsoft.com/office/drawing/2014/main" val="1922928286"/>
                  </a:ext>
                </a:extLst>
              </a:tr>
              <a:tr h="370840">
                <a:tc>
                  <a:txBody>
                    <a:bodyPr/>
                    <a:lstStyle/>
                    <a:p>
                      <a:endParaRPr lang="en-GB" dirty="0"/>
                    </a:p>
                  </a:txBody>
                  <a:tcPr/>
                </a:tc>
                <a:tc>
                  <a:txBody>
                    <a:bodyPr/>
                    <a:lstStyle/>
                    <a:p>
                      <a:r>
                        <a:rPr lang="en-GB" i="1" dirty="0"/>
                        <a:t>I</a:t>
                      </a:r>
                      <a:r>
                        <a:rPr lang="en-GB" dirty="0"/>
                        <a:t> [A]</a:t>
                      </a:r>
                    </a:p>
                  </a:txBody>
                  <a:tcPr/>
                </a:tc>
                <a:tc>
                  <a:txBody>
                    <a:bodyPr/>
                    <a:lstStyle/>
                    <a:p>
                      <a:pPr algn="ctr"/>
                      <a:r>
                        <a:rPr lang="en-GB" dirty="0"/>
                        <a:t>11390</a:t>
                      </a:r>
                    </a:p>
                  </a:txBody>
                  <a:tcPr/>
                </a:tc>
                <a:tc>
                  <a:txBody>
                    <a:bodyPr/>
                    <a:lstStyle/>
                    <a:p>
                      <a:pPr algn="ctr"/>
                      <a:r>
                        <a:rPr lang="en-GB" dirty="0"/>
                        <a:t>10100</a:t>
                      </a:r>
                    </a:p>
                  </a:txBody>
                  <a:tcPr/>
                </a:tc>
                <a:tc>
                  <a:txBody>
                    <a:bodyPr/>
                    <a:lstStyle/>
                    <a:p>
                      <a:pPr algn="ctr"/>
                      <a:r>
                        <a:rPr lang="en-GB" dirty="0"/>
                        <a:t>16100</a:t>
                      </a:r>
                    </a:p>
                  </a:txBody>
                  <a:tcPr/>
                </a:tc>
                <a:tc>
                  <a:txBody>
                    <a:bodyPr/>
                    <a:lstStyle/>
                    <a:p>
                      <a:pPr algn="ctr"/>
                      <a:r>
                        <a:rPr lang="en-GB" dirty="0"/>
                        <a:t>18000</a:t>
                      </a:r>
                    </a:p>
                  </a:txBody>
                  <a:tcPr/>
                </a:tc>
                <a:extLst>
                  <a:ext uri="{0D108BD9-81ED-4DB2-BD59-A6C34878D82A}">
                    <a16:rowId xmlns:a16="http://schemas.microsoft.com/office/drawing/2014/main" val="2141213360"/>
                  </a:ext>
                </a:extLst>
              </a:tr>
              <a:tr h="370840">
                <a:tc>
                  <a:txBody>
                    <a:bodyPr/>
                    <a:lstStyle/>
                    <a:p>
                      <a:endParaRPr lang="en-GB" dirty="0"/>
                    </a:p>
                  </a:txBody>
                  <a:tcPr/>
                </a:tc>
                <a:tc>
                  <a:txBody>
                    <a:bodyPr/>
                    <a:lstStyle/>
                    <a:p>
                      <a:r>
                        <a:rPr lang="en-GB" i="1" dirty="0"/>
                        <a:t>E</a:t>
                      </a:r>
                      <a:r>
                        <a:rPr lang="en-GB" dirty="0"/>
                        <a:t> [MJ]</a:t>
                      </a:r>
                    </a:p>
                  </a:txBody>
                  <a:tcPr/>
                </a:tc>
                <a:tc>
                  <a:txBody>
                    <a:bodyPr/>
                    <a:lstStyle/>
                    <a:p>
                      <a:pPr algn="ctr"/>
                      <a:r>
                        <a:rPr lang="en-GB" dirty="0"/>
                        <a:t>38</a:t>
                      </a:r>
                    </a:p>
                  </a:txBody>
                  <a:tcPr/>
                </a:tc>
                <a:tc>
                  <a:txBody>
                    <a:bodyPr/>
                    <a:lstStyle/>
                    <a:p>
                      <a:pPr algn="ctr"/>
                      <a:r>
                        <a:rPr lang="en-GB" dirty="0"/>
                        <a:t>38</a:t>
                      </a:r>
                    </a:p>
                  </a:txBody>
                  <a:tcPr/>
                </a:tc>
                <a:tc>
                  <a:txBody>
                    <a:bodyPr/>
                    <a:lstStyle/>
                    <a:p>
                      <a:pPr algn="ctr"/>
                      <a:r>
                        <a:rPr lang="en-GB" dirty="0"/>
                        <a:t>44</a:t>
                      </a:r>
                    </a:p>
                  </a:txBody>
                  <a:tcPr/>
                </a:tc>
                <a:tc>
                  <a:txBody>
                    <a:bodyPr/>
                    <a:lstStyle/>
                    <a:p>
                      <a:pPr algn="ctr"/>
                      <a:r>
                        <a:rPr lang="en-GB" dirty="0"/>
                        <a:t>46</a:t>
                      </a:r>
                    </a:p>
                  </a:txBody>
                  <a:tcPr/>
                </a:tc>
                <a:extLst>
                  <a:ext uri="{0D108BD9-81ED-4DB2-BD59-A6C34878D82A}">
                    <a16:rowId xmlns:a16="http://schemas.microsoft.com/office/drawing/2014/main" val="3522514160"/>
                  </a:ext>
                </a:extLst>
              </a:tr>
              <a:tr h="370840">
                <a:tc rowSpan="2">
                  <a:txBody>
                    <a:bodyPr/>
                    <a:lstStyle/>
                    <a:p>
                      <a:pPr algn="ctr"/>
                      <a:r>
                        <a:rPr lang="en-GB" i="0" baseline="0" dirty="0">
                          <a:solidFill>
                            <a:srgbClr val="C00000"/>
                          </a:solidFill>
                        </a:rPr>
                        <a:t>Arc</a:t>
                      </a:r>
                    </a:p>
                  </a:txBody>
                  <a:tcPr anchor="ctr"/>
                </a:tc>
                <a:tc>
                  <a:txBody>
                    <a:bodyPr/>
                    <a:lstStyle/>
                    <a:p>
                      <a:r>
                        <a:rPr lang="en-GB" dirty="0" err="1">
                          <a:solidFill>
                            <a:srgbClr val="C00000"/>
                          </a:solidFill>
                        </a:rPr>
                        <a:t>Nr</a:t>
                      </a:r>
                      <a:r>
                        <a:rPr lang="en-GB" dirty="0">
                          <a:solidFill>
                            <a:srgbClr val="C00000"/>
                          </a:solidFill>
                        </a:rPr>
                        <a:t> of circuits </a:t>
                      </a:r>
                      <a:r>
                        <a:rPr lang="en-GB" i="1" dirty="0">
                          <a:solidFill>
                            <a:srgbClr val="C00000"/>
                          </a:solidFill>
                        </a:rPr>
                        <a:t>N</a:t>
                      </a:r>
                      <a:endParaRPr lang="en-GB" i="1" baseline="-25000" dirty="0">
                        <a:solidFill>
                          <a:srgbClr val="C00000"/>
                        </a:solidFill>
                      </a:endParaRPr>
                    </a:p>
                  </a:txBody>
                  <a:tcPr/>
                </a:tc>
                <a:tc>
                  <a:txBody>
                    <a:bodyPr/>
                    <a:lstStyle/>
                    <a:p>
                      <a:pPr algn="ctr"/>
                      <a:r>
                        <a:rPr lang="en-GB" dirty="0">
                          <a:solidFill>
                            <a:srgbClr val="C00000"/>
                          </a:solidFill>
                        </a:rPr>
                        <a:t>5</a:t>
                      </a:r>
                    </a:p>
                  </a:txBody>
                  <a:tcPr/>
                </a:tc>
                <a:tc>
                  <a:txBody>
                    <a:bodyPr/>
                    <a:lstStyle/>
                    <a:p>
                      <a:pPr algn="ctr"/>
                      <a:r>
                        <a:rPr lang="en-GB" dirty="0">
                          <a:solidFill>
                            <a:srgbClr val="C00000"/>
                          </a:solidFill>
                        </a:rPr>
                        <a:t>6</a:t>
                      </a:r>
                    </a:p>
                  </a:txBody>
                  <a:tcPr/>
                </a:tc>
                <a:tc>
                  <a:txBody>
                    <a:bodyPr/>
                    <a:lstStyle/>
                    <a:p>
                      <a:pPr algn="ctr"/>
                      <a:r>
                        <a:rPr lang="en-GB" dirty="0">
                          <a:solidFill>
                            <a:srgbClr val="C00000"/>
                          </a:solidFill>
                        </a:rPr>
                        <a:t>4</a:t>
                      </a:r>
                    </a:p>
                  </a:txBody>
                  <a:tcPr/>
                </a:tc>
                <a:tc>
                  <a:txBody>
                    <a:bodyPr/>
                    <a:lstStyle/>
                    <a:p>
                      <a:pPr algn="ctr"/>
                      <a:r>
                        <a:rPr lang="en-GB" dirty="0">
                          <a:solidFill>
                            <a:srgbClr val="C00000"/>
                          </a:solidFill>
                        </a:rPr>
                        <a:t>4</a:t>
                      </a:r>
                    </a:p>
                  </a:txBody>
                  <a:tcPr/>
                </a:tc>
                <a:extLst>
                  <a:ext uri="{0D108BD9-81ED-4DB2-BD59-A6C34878D82A}">
                    <a16:rowId xmlns:a16="http://schemas.microsoft.com/office/drawing/2014/main" val="1266260140"/>
                  </a:ext>
                </a:extLst>
              </a:tr>
              <a:tr h="370840">
                <a:tc vMerge="1">
                  <a:txBody>
                    <a:bodyPr/>
                    <a:lstStyle/>
                    <a:p>
                      <a:endParaRPr lang="en-GB" baseline="0" dirty="0"/>
                    </a:p>
                  </a:txBody>
                  <a:tcPr/>
                </a:tc>
                <a:tc>
                  <a:txBody>
                    <a:bodyPr/>
                    <a:lstStyle/>
                    <a:p>
                      <a:r>
                        <a:rPr lang="en-GB" i="1" baseline="0" dirty="0" err="1">
                          <a:solidFill>
                            <a:srgbClr val="C00000"/>
                          </a:solidFill>
                        </a:rPr>
                        <a:t>U</a:t>
                      </a:r>
                      <a:r>
                        <a:rPr lang="en-GB" baseline="-25000" dirty="0" err="1">
                          <a:solidFill>
                            <a:srgbClr val="C00000"/>
                          </a:solidFill>
                        </a:rPr>
                        <a:t>circ,max</a:t>
                      </a:r>
                      <a:r>
                        <a:rPr lang="en-GB" baseline="0" dirty="0">
                          <a:solidFill>
                            <a:srgbClr val="C00000"/>
                          </a:solidFill>
                        </a:rPr>
                        <a:t> [V]</a:t>
                      </a:r>
                    </a:p>
                  </a:txBody>
                  <a:tcPr/>
                </a:tc>
                <a:tc>
                  <a:txBody>
                    <a:bodyPr/>
                    <a:lstStyle/>
                    <a:p>
                      <a:pPr algn="ctr"/>
                      <a:r>
                        <a:rPr lang="en-GB" dirty="0">
                          <a:solidFill>
                            <a:srgbClr val="C00000"/>
                          </a:solidFill>
                        </a:rPr>
                        <a:t>1230</a:t>
                      </a:r>
                    </a:p>
                  </a:txBody>
                  <a:tcPr/>
                </a:tc>
                <a:tc>
                  <a:txBody>
                    <a:bodyPr/>
                    <a:lstStyle/>
                    <a:p>
                      <a:pPr algn="ctr"/>
                      <a:r>
                        <a:rPr lang="en-GB" dirty="0">
                          <a:solidFill>
                            <a:srgbClr val="C00000"/>
                          </a:solidFill>
                        </a:rPr>
                        <a:t>1140</a:t>
                      </a:r>
                    </a:p>
                  </a:txBody>
                  <a:tcPr/>
                </a:tc>
                <a:tc>
                  <a:txBody>
                    <a:bodyPr/>
                    <a:lstStyle/>
                    <a:p>
                      <a:pPr algn="ctr"/>
                      <a:r>
                        <a:rPr lang="en-GB" dirty="0">
                          <a:solidFill>
                            <a:srgbClr val="C00000"/>
                          </a:solidFill>
                        </a:rPr>
                        <a:t>1250</a:t>
                      </a:r>
                    </a:p>
                  </a:txBody>
                  <a:tcPr/>
                </a:tc>
                <a:tc>
                  <a:txBody>
                    <a:bodyPr/>
                    <a:lstStyle/>
                    <a:p>
                      <a:pPr algn="ctr"/>
                      <a:r>
                        <a:rPr lang="en-GB" dirty="0">
                          <a:solidFill>
                            <a:srgbClr val="C00000"/>
                          </a:solidFill>
                        </a:rPr>
                        <a:t>1170</a:t>
                      </a:r>
                    </a:p>
                  </a:txBody>
                  <a:tcPr/>
                </a:tc>
                <a:extLst>
                  <a:ext uri="{0D108BD9-81ED-4DB2-BD59-A6C34878D82A}">
                    <a16:rowId xmlns:a16="http://schemas.microsoft.com/office/drawing/2014/main" val="492377370"/>
                  </a:ext>
                </a:extLst>
              </a:tr>
              <a:tr h="370840">
                <a:tc rowSpan="2">
                  <a:txBody>
                    <a:bodyPr/>
                    <a:lstStyle/>
                    <a:p>
                      <a:pPr algn="ctr"/>
                      <a:r>
                        <a:rPr lang="en-GB" baseline="0" dirty="0">
                          <a:solidFill>
                            <a:schemeClr val="accent6">
                              <a:lumMod val="50000"/>
                            </a:schemeClr>
                          </a:solidFill>
                        </a:rPr>
                        <a:t>Mini-arc</a:t>
                      </a:r>
                    </a:p>
                  </a:txBody>
                  <a:tcPr anchor="ctr"/>
                </a:tc>
                <a:tc>
                  <a:txBody>
                    <a:bodyPr/>
                    <a:lstStyle/>
                    <a:p>
                      <a:r>
                        <a:rPr lang="en-GB" dirty="0" err="1">
                          <a:solidFill>
                            <a:schemeClr val="accent6">
                              <a:lumMod val="50000"/>
                            </a:schemeClr>
                          </a:solidFill>
                        </a:rPr>
                        <a:t>Nr</a:t>
                      </a:r>
                      <a:r>
                        <a:rPr lang="en-GB" dirty="0">
                          <a:solidFill>
                            <a:schemeClr val="accent6">
                              <a:lumMod val="50000"/>
                            </a:schemeClr>
                          </a:solidFill>
                        </a:rPr>
                        <a:t> of circuits </a:t>
                      </a:r>
                      <a:r>
                        <a:rPr lang="en-GB" i="1" dirty="0" err="1">
                          <a:solidFill>
                            <a:schemeClr val="accent6">
                              <a:lumMod val="50000"/>
                            </a:schemeClr>
                          </a:solidFill>
                        </a:rPr>
                        <a:t>N</a:t>
                      </a:r>
                      <a:r>
                        <a:rPr lang="en-GB" baseline="-25000" dirty="0" err="1">
                          <a:solidFill>
                            <a:schemeClr val="accent6">
                              <a:lumMod val="50000"/>
                            </a:schemeClr>
                          </a:solidFill>
                        </a:rPr>
                        <a:t>mini</a:t>
                      </a:r>
                      <a:endParaRPr lang="en-GB" baseline="-25000" dirty="0">
                        <a:solidFill>
                          <a:schemeClr val="accent6">
                            <a:lumMod val="50000"/>
                          </a:schemeClr>
                        </a:solidFill>
                      </a:endParaRPr>
                    </a:p>
                  </a:txBody>
                  <a:tcPr/>
                </a:tc>
                <a:tc>
                  <a:txBody>
                    <a:bodyPr/>
                    <a:lstStyle/>
                    <a:p>
                      <a:pPr algn="ctr"/>
                      <a:r>
                        <a:rPr lang="en-GB" dirty="0">
                          <a:solidFill>
                            <a:schemeClr val="accent6">
                              <a:lumMod val="50000"/>
                            </a:schemeClr>
                          </a:solidFill>
                        </a:rPr>
                        <a:t>4</a:t>
                      </a:r>
                    </a:p>
                  </a:txBody>
                  <a:tcPr/>
                </a:tc>
                <a:tc>
                  <a:txBody>
                    <a:bodyPr/>
                    <a:lstStyle/>
                    <a:p>
                      <a:pPr algn="ctr"/>
                      <a:r>
                        <a:rPr lang="en-GB" dirty="0">
                          <a:solidFill>
                            <a:schemeClr val="accent6">
                              <a:lumMod val="50000"/>
                            </a:schemeClr>
                          </a:solidFill>
                        </a:rPr>
                        <a:t>5</a:t>
                      </a:r>
                    </a:p>
                  </a:txBody>
                  <a:tcPr/>
                </a:tc>
                <a:tc>
                  <a:txBody>
                    <a:bodyPr/>
                    <a:lstStyle/>
                    <a:p>
                      <a:pPr algn="ctr"/>
                      <a:r>
                        <a:rPr lang="en-GB" dirty="0">
                          <a:solidFill>
                            <a:schemeClr val="accent6">
                              <a:lumMod val="50000"/>
                            </a:schemeClr>
                          </a:solidFill>
                        </a:rPr>
                        <a:t>4</a:t>
                      </a:r>
                    </a:p>
                  </a:txBody>
                  <a:tcPr/>
                </a:tc>
                <a:tc>
                  <a:txBody>
                    <a:bodyPr/>
                    <a:lstStyle/>
                    <a:p>
                      <a:pPr algn="ctr"/>
                      <a:r>
                        <a:rPr lang="en-GB" dirty="0">
                          <a:solidFill>
                            <a:schemeClr val="accent6">
                              <a:lumMod val="50000"/>
                            </a:schemeClr>
                          </a:solidFill>
                        </a:rPr>
                        <a:t>3</a:t>
                      </a:r>
                    </a:p>
                  </a:txBody>
                  <a:tcPr/>
                </a:tc>
                <a:extLst>
                  <a:ext uri="{0D108BD9-81ED-4DB2-BD59-A6C34878D82A}">
                    <a16:rowId xmlns:a16="http://schemas.microsoft.com/office/drawing/2014/main" val="4059151775"/>
                  </a:ext>
                </a:extLst>
              </a:tr>
              <a:tr h="370840">
                <a:tc vMerge="1">
                  <a:txBody>
                    <a:bodyPr/>
                    <a:lstStyle/>
                    <a:p>
                      <a:endParaRPr lang="en-GB" baseline="-25000" dirty="0"/>
                    </a:p>
                  </a:txBody>
                  <a:tcPr/>
                </a:tc>
                <a:tc>
                  <a:txBody>
                    <a:bodyPr/>
                    <a:lstStyle/>
                    <a:p>
                      <a:r>
                        <a:rPr lang="en-GB" i="1" baseline="0" dirty="0" err="1">
                          <a:solidFill>
                            <a:schemeClr val="accent6">
                              <a:lumMod val="50000"/>
                            </a:schemeClr>
                          </a:solidFill>
                        </a:rPr>
                        <a:t>U</a:t>
                      </a:r>
                      <a:r>
                        <a:rPr lang="en-GB" baseline="-25000" dirty="0" err="1">
                          <a:solidFill>
                            <a:schemeClr val="accent6">
                              <a:lumMod val="50000"/>
                            </a:schemeClr>
                          </a:solidFill>
                        </a:rPr>
                        <a:t>circ,max</a:t>
                      </a:r>
                      <a:r>
                        <a:rPr lang="en-GB" baseline="0" dirty="0">
                          <a:solidFill>
                            <a:schemeClr val="accent6">
                              <a:lumMod val="50000"/>
                            </a:schemeClr>
                          </a:solidFill>
                        </a:rPr>
                        <a:t> [V]</a:t>
                      </a:r>
                      <a:endParaRPr lang="en-GB" baseline="-25000" dirty="0">
                        <a:solidFill>
                          <a:schemeClr val="accent6">
                            <a:lumMod val="50000"/>
                          </a:schemeClr>
                        </a:solidFill>
                      </a:endParaRPr>
                    </a:p>
                  </a:txBody>
                  <a:tcPr/>
                </a:tc>
                <a:tc>
                  <a:txBody>
                    <a:bodyPr/>
                    <a:lstStyle/>
                    <a:p>
                      <a:pPr algn="ctr"/>
                      <a:r>
                        <a:rPr lang="en-GB" dirty="0">
                          <a:solidFill>
                            <a:schemeClr val="accent6">
                              <a:lumMod val="50000"/>
                            </a:schemeClr>
                          </a:solidFill>
                        </a:rPr>
                        <a:t>1260</a:t>
                      </a:r>
                    </a:p>
                  </a:txBody>
                  <a:tcPr/>
                </a:tc>
                <a:tc>
                  <a:txBody>
                    <a:bodyPr/>
                    <a:lstStyle/>
                    <a:p>
                      <a:pPr algn="ctr"/>
                      <a:r>
                        <a:rPr lang="en-GB" dirty="0">
                          <a:solidFill>
                            <a:schemeClr val="accent6">
                              <a:lumMod val="50000"/>
                            </a:schemeClr>
                          </a:solidFill>
                        </a:rPr>
                        <a:t>1130</a:t>
                      </a:r>
                    </a:p>
                  </a:txBody>
                  <a:tcPr/>
                </a:tc>
                <a:tc>
                  <a:txBody>
                    <a:bodyPr/>
                    <a:lstStyle/>
                    <a:p>
                      <a:pPr algn="ctr"/>
                      <a:r>
                        <a:rPr lang="en-GB" dirty="0">
                          <a:solidFill>
                            <a:schemeClr val="accent6">
                              <a:lumMod val="50000"/>
                            </a:schemeClr>
                          </a:solidFill>
                        </a:rPr>
                        <a:t>1020</a:t>
                      </a:r>
                    </a:p>
                  </a:txBody>
                  <a:tcPr/>
                </a:tc>
                <a:tc>
                  <a:txBody>
                    <a:bodyPr/>
                    <a:lstStyle/>
                    <a:p>
                      <a:pPr algn="ctr"/>
                      <a:r>
                        <a:rPr lang="en-GB" dirty="0">
                          <a:solidFill>
                            <a:schemeClr val="accent6">
                              <a:lumMod val="50000"/>
                            </a:schemeClr>
                          </a:solidFill>
                        </a:rPr>
                        <a:t>1280</a:t>
                      </a:r>
                    </a:p>
                  </a:txBody>
                  <a:tcPr/>
                </a:tc>
                <a:extLst>
                  <a:ext uri="{0D108BD9-81ED-4DB2-BD59-A6C34878D82A}">
                    <a16:rowId xmlns:a16="http://schemas.microsoft.com/office/drawing/2014/main" val="3363107561"/>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i="0" baseline="0" dirty="0">
                          <a:solidFill>
                            <a:srgbClr val="0055A0"/>
                          </a:solidFill>
                        </a:rPr>
                        <a:t>Total</a:t>
                      </a:r>
                    </a:p>
                  </a:txBody>
                  <a:tcPr>
                    <a:solidFill>
                      <a:srgbClr val="FFFF99"/>
                    </a:solidFill>
                  </a:tcPr>
                </a:tc>
                <a:tc>
                  <a:txBody>
                    <a:bodyPr/>
                    <a:lstStyle/>
                    <a:p>
                      <a:r>
                        <a:rPr lang="en-GB" baseline="0" dirty="0">
                          <a:solidFill>
                            <a:srgbClr val="0055A0"/>
                          </a:solidFill>
                        </a:rPr>
                        <a:t>Total </a:t>
                      </a:r>
                      <a:r>
                        <a:rPr lang="en-GB" baseline="0" dirty="0" err="1">
                          <a:solidFill>
                            <a:srgbClr val="0055A0"/>
                          </a:solidFill>
                        </a:rPr>
                        <a:t>nr</a:t>
                      </a:r>
                      <a:r>
                        <a:rPr lang="en-GB" baseline="0" dirty="0">
                          <a:solidFill>
                            <a:srgbClr val="0055A0"/>
                          </a:solidFill>
                        </a:rPr>
                        <a:t> of circuits</a:t>
                      </a:r>
                      <a:endParaRPr lang="en-GB" baseline="-25000" dirty="0">
                        <a:solidFill>
                          <a:srgbClr val="0055A0"/>
                        </a:solidFill>
                      </a:endParaRPr>
                    </a:p>
                  </a:txBody>
                  <a:tcPr>
                    <a:solidFill>
                      <a:srgbClr val="FFFF99"/>
                    </a:solidFill>
                  </a:tcPr>
                </a:tc>
                <a:tc>
                  <a:txBody>
                    <a:bodyPr/>
                    <a:lstStyle/>
                    <a:p>
                      <a:pPr algn="ctr"/>
                      <a:r>
                        <a:rPr lang="en-GB" dirty="0"/>
                        <a:t>96</a:t>
                      </a:r>
                    </a:p>
                  </a:txBody>
                  <a:tcPr>
                    <a:solidFill>
                      <a:srgbClr val="FFFF99"/>
                    </a:solidFill>
                  </a:tcPr>
                </a:tc>
                <a:tc>
                  <a:txBody>
                    <a:bodyPr/>
                    <a:lstStyle/>
                    <a:p>
                      <a:pPr algn="ctr"/>
                      <a:r>
                        <a:rPr lang="en-GB" dirty="0"/>
                        <a:t>116</a:t>
                      </a:r>
                    </a:p>
                  </a:txBody>
                  <a:tcPr>
                    <a:solidFill>
                      <a:srgbClr val="FFFF99"/>
                    </a:solidFill>
                  </a:tcPr>
                </a:tc>
                <a:tc>
                  <a:txBody>
                    <a:bodyPr/>
                    <a:lstStyle/>
                    <a:p>
                      <a:pPr algn="ctr"/>
                      <a:r>
                        <a:rPr lang="en-GB" dirty="0"/>
                        <a:t>80</a:t>
                      </a:r>
                    </a:p>
                  </a:txBody>
                  <a:tcPr>
                    <a:solidFill>
                      <a:srgbClr val="FFFF99"/>
                    </a:solidFill>
                  </a:tcPr>
                </a:tc>
                <a:tc>
                  <a:txBody>
                    <a:bodyPr/>
                    <a:lstStyle/>
                    <a:p>
                      <a:pPr algn="ctr"/>
                      <a:r>
                        <a:rPr lang="en-GB" dirty="0"/>
                        <a:t>76</a:t>
                      </a:r>
                    </a:p>
                  </a:txBody>
                  <a:tcPr>
                    <a:solidFill>
                      <a:srgbClr val="FFFF99"/>
                    </a:solidFill>
                  </a:tcPr>
                </a:tc>
                <a:extLst>
                  <a:ext uri="{0D108BD9-81ED-4DB2-BD59-A6C34878D82A}">
                    <a16:rowId xmlns:a16="http://schemas.microsoft.com/office/drawing/2014/main" val="1095094405"/>
                  </a:ext>
                </a:extLst>
              </a:tr>
            </a:tbl>
          </a:graphicData>
        </a:graphic>
      </p:graphicFrame>
      <p:sp>
        <p:nvSpPr>
          <p:cNvPr id="3" name="TextBox 2"/>
          <p:cNvSpPr txBox="1"/>
          <p:nvPr/>
        </p:nvSpPr>
        <p:spPr>
          <a:xfrm>
            <a:off x="430474" y="561074"/>
            <a:ext cx="5351530" cy="338554"/>
          </a:xfrm>
          <a:prstGeom prst="rect">
            <a:avLst/>
          </a:prstGeom>
          <a:solidFill>
            <a:srgbClr val="92D050">
              <a:alpha val="50000"/>
            </a:srgbClr>
          </a:solidFill>
        </p:spPr>
        <p:txBody>
          <a:bodyPr wrap="none" rtlCol="0">
            <a:spAutoFit/>
          </a:bodyPr>
          <a:lstStyle/>
          <a:p>
            <a:r>
              <a:rPr lang="en-GB" sz="1600" dirty="0"/>
              <a:t>Setting </a:t>
            </a:r>
            <a:r>
              <a:rPr lang="en-GB" sz="1600" i="1" dirty="0" err="1"/>
              <a:t>t</a:t>
            </a:r>
            <a:r>
              <a:rPr lang="en-GB" sz="1600" baseline="-25000" dirty="0" err="1"/>
              <a:t>decay</a:t>
            </a:r>
            <a:r>
              <a:rPr lang="en-GB" sz="1600" dirty="0"/>
              <a:t>=120 s, and requiring </a:t>
            </a:r>
            <a:r>
              <a:rPr lang="en-GB" sz="1600" i="1" dirty="0" err="1"/>
              <a:t>U</a:t>
            </a:r>
            <a:r>
              <a:rPr lang="en-GB" sz="1600" baseline="-25000" dirty="0" err="1"/>
              <a:t>circ,max</a:t>
            </a:r>
            <a:r>
              <a:rPr lang="en-GB" sz="1600" dirty="0"/>
              <a:t>&lt;1300 V, gives:</a:t>
            </a:r>
          </a:p>
        </p:txBody>
      </p:sp>
      <p:sp>
        <p:nvSpPr>
          <p:cNvPr id="6" name="TextBox 5">
            <a:extLst>
              <a:ext uri="{FF2B5EF4-FFF2-40B4-BE49-F238E27FC236}">
                <a16:creationId xmlns:a16="http://schemas.microsoft.com/office/drawing/2014/main" id="{5328E127-FC4E-CE45-80F7-E49EA8682545}"/>
              </a:ext>
            </a:extLst>
          </p:cNvPr>
          <p:cNvSpPr txBox="1"/>
          <p:nvPr/>
        </p:nvSpPr>
        <p:spPr>
          <a:xfrm>
            <a:off x="3499104" y="4937760"/>
            <a:ext cx="2379177" cy="215444"/>
          </a:xfrm>
          <a:prstGeom prst="rect">
            <a:avLst/>
          </a:prstGeom>
          <a:noFill/>
        </p:spPr>
        <p:txBody>
          <a:bodyPr wrap="none" rtlCol="0">
            <a:spAutoFit/>
          </a:bodyPr>
          <a:lstStyle/>
          <a:p>
            <a:r>
              <a:rPr lang="en-US" sz="800" dirty="0">
                <a:solidFill>
                  <a:schemeClr val="bg1">
                    <a:lumMod val="50000"/>
                  </a:schemeClr>
                </a:solidFill>
              </a:rPr>
              <a:t>Arjan Verweij, CERN-TE-MPE, FCC Week 2019</a:t>
            </a:r>
          </a:p>
        </p:txBody>
      </p:sp>
    </p:spTree>
    <p:extLst>
      <p:ext uri="{BB962C8B-B14F-4D97-AF65-F5344CB8AC3E}">
        <p14:creationId xmlns:p14="http://schemas.microsoft.com/office/powerpoint/2010/main" val="17460152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r>
              <a:rPr lang="en-US"/>
              <a:t>2</a:t>
            </a:r>
            <a:endParaRPr lang="en-US" dirty="0"/>
          </a:p>
        </p:txBody>
      </p:sp>
      <p:sp>
        <p:nvSpPr>
          <p:cNvPr id="15" name="Title 1"/>
          <p:cNvSpPr>
            <a:spLocks noGrp="1"/>
          </p:cNvSpPr>
          <p:nvPr>
            <p:ph type="title"/>
          </p:nvPr>
        </p:nvSpPr>
        <p:spPr>
          <a:xfrm>
            <a:off x="5285678" y="0"/>
            <a:ext cx="3858322" cy="596157"/>
          </a:xfrm>
          <a:solidFill>
            <a:schemeClr val="bg1">
              <a:lumMod val="95000"/>
            </a:schemeClr>
          </a:solidFill>
        </p:spPr>
        <p:txBody>
          <a:bodyPr>
            <a:normAutofit/>
          </a:bodyPr>
          <a:lstStyle/>
          <a:p>
            <a:pPr algn="ctr"/>
            <a:r>
              <a:rPr lang="en-GB" sz="3200" dirty="0"/>
              <a:t>Circuit topology</a:t>
            </a:r>
          </a:p>
        </p:txBody>
      </p:sp>
      <p:graphicFrame>
        <p:nvGraphicFramePr>
          <p:cNvPr id="2" name="Table 1"/>
          <p:cNvGraphicFramePr>
            <a:graphicFrameLocks noGrp="1"/>
          </p:cNvGraphicFramePr>
          <p:nvPr>
            <p:extLst>
              <p:ext uri="{D42A27DB-BD31-4B8C-83A1-F6EECF244321}">
                <p14:modId xmlns:p14="http://schemas.microsoft.com/office/powerpoint/2010/main" val="3432761748"/>
              </p:ext>
            </p:extLst>
          </p:nvPr>
        </p:nvGraphicFramePr>
        <p:xfrm>
          <a:off x="277906" y="723066"/>
          <a:ext cx="8633011" cy="4023360"/>
        </p:xfrm>
        <a:graphic>
          <a:graphicData uri="http://schemas.openxmlformats.org/drawingml/2006/table">
            <a:tbl>
              <a:tblPr firstRow="1" bandRow="1">
                <a:tableStyleId>{5C22544A-7EE6-4342-B048-85BDC9FD1C3A}</a:tableStyleId>
              </a:tblPr>
              <a:tblGrid>
                <a:gridCol w="1093694">
                  <a:extLst>
                    <a:ext uri="{9D8B030D-6E8A-4147-A177-3AD203B41FA5}">
                      <a16:colId xmlns:a16="http://schemas.microsoft.com/office/drawing/2014/main" val="38673627"/>
                    </a:ext>
                  </a:extLst>
                </a:gridCol>
                <a:gridCol w="2097741">
                  <a:extLst>
                    <a:ext uri="{9D8B030D-6E8A-4147-A177-3AD203B41FA5}">
                      <a16:colId xmlns:a16="http://schemas.microsoft.com/office/drawing/2014/main" val="3248594888"/>
                    </a:ext>
                  </a:extLst>
                </a:gridCol>
                <a:gridCol w="1308847">
                  <a:extLst>
                    <a:ext uri="{9D8B030D-6E8A-4147-A177-3AD203B41FA5}">
                      <a16:colId xmlns:a16="http://schemas.microsoft.com/office/drawing/2014/main" val="4251646299"/>
                    </a:ext>
                  </a:extLst>
                </a:gridCol>
                <a:gridCol w="1344706">
                  <a:extLst>
                    <a:ext uri="{9D8B030D-6E8A-4147-A177-3AD203B41FA5}">
                      <a16:colId xmlns:a16="http://schemas.microsoft.com/office/drawing/2014/main" val="821048871"/>
                    </a:ext>
                  </a:extLst>
                </a:gridCol>
                <a:gridCol w="1730188">
                  <a:extLst>
                    <a:ext uri="{9D8B030D-6E8A-4147-A177-3AD203B41FA5}">
                      <a16:colId xmlns:a16="http://schemas.microsoft.com/office/drawing/2014/main" val="844579867"/>
                    </a:ext>
                  </a:extLst>
                </a:gridCol>
                <a:gridCol w="1057835">
                  <a:extLst>
                    <a:ext uri="{9D8B030D-6E8A-4147-A177-3AD203B41FA5}">
                      <a16:colId xmlns:a16="http://schemas.microsoft.com/office/drawing/2014/main" val="1247139335"/>
                    </a:ext>
                  </a:extLst>
                </a:gridCol>
              </a:tblGrid>
              <a:tr h="302418">
                <a:tc>
                  <a:txBody>
                    <a:bodyPr/>
                    <a:lstStyle/>
                    <a:p>
                      <a:endParaRPr lang="en-GB" dirty="0">
                        <a:solidFill>
                          <a:schemeClr val="accent6">
                            <a:lumMod val="50000"/>
                          </a:schemeClr>
                        </a:solidFill>
                      </a:endParaRPr>
                    </a:p>
                  </a:txBody>
                  <a:tcPr/>
                </a:tc>
                <a:tc>
                  <a:txBody>
                    <a:bodyPr/>
                    <a:lstStyle/>
                    <a:p>
                      <a:endParaRPr lang="en-GB" dirty="0">
                        <a:solidFill>
                          <a:schemeClr val="accent6">
                            <a:lumMod val="50000"/>
                          </a:schemeClr>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solidFill>
                            <a:schemeClr val="accent6">
                              <a:lumMod val="50000"/>
                            </a:schemeClr>
                          </a:solidFill>
                          <a:latin typeface="+mn-lt"/>
                        </a:rPr>
                        <a:t>Cos</a:t>
                      </a:r>
                      <a:r>
                        <a:rPr lang="en-GB" sz="1800" dirty="0">
                          <a:solidFill>
                            <a:schemeClr val="accent6">
                              <a:lumMod val="50000"/>
                            </a:schemeClr>
                          </a:solidFill>
                          <a:latin typeface="+mn-lt"/>
                          <a:sym typeface="Symbol" panose="05050102010706020507" pitchFamily="18" charset="2"/>
                        </a:rPr>
                        <a:t></a:t>
                      </a:r>
                      <a:endParaRPr lang="en-GB" sz="1800" dirty="0">
                        <a:solidFill>
                          <a:schemeClr val="accent6">
                            <a:lumMod val="50000"/>
                          </a:schemeClr>
                        </a:solidFill>
                        <a:latin typeface="+mn-lt"/>
                      </a:endParaRPr>
                    </a:p>
                  </a:txBody>
                  <a:tcPr/>
                </a:tc>
                <a:tc>
                  <a:txBody>
                    <a:bodyPr/>
                    <a:lstStyle/>
                    <a:p>
                      <a:pPr algn="ctr"/>
                      <a:r>
                        <a:rPr lang="en-GB" dirty="0">
                          <a:solidFill>
                            <a:schemeClr val="accent6">
                              <a:lumMod val="50000"/>
                            </a:schemeClr>
                          </a:solidFill>
                        </a:rPr>
                        <a:t>Block</a:t>
                      </a:r>
                    </a:p>
                  </a:txBody>
                  <a:tcPr/>
                </a:tc>
                <a:tc>
                  <a:txBody>
                    <a:bodyPr/>
                    <a:lstStyle/>
                    <a:p>
                      <a:pPr algn="ctr"/>
                      <a:r>
                        <a:rPr lang="en-GB" dirty="0">
                          <a:solidFill>
                            <a:schemeClr val="accent6">
                              <a:lumMod val="50000"/>
                            </a:schemeClr>
                          </a:solidFill>
                        </a:rPr>
                        <a:t>Common Coil</a:t>
                      </a:r>
                    </a:p>
                  </a:txBody>
                  <a:tcPr/>
                </a:tc>
                <a:tc>
                  <a:txBody>
                    <a:bodyPr/>
                    <a:lstStyle/>
                    <a:p>
                      <a:pPr algn="ctr"/>
                      <a:r>
                        <a:rPr lang="en-GB" dirty="0">
                          <a:solidFill>
                            <a:schemeClr val="accent6">
                              <a:lumMod val="50000"/>
                            </a:schemeClr>
                          </a:solidFill>
                        </a:rPr>
                        <a:t>CCT</a:t>
                      </a:r>
                    </a:p>
                  </a:txBody>
                  <a:tcPr/>
                </a:tc>
                <a:extLst>
                  <a:ext uri="{0D108BD9-81ED-4DB2-BD59-A6C34878D82A}">
                    <a16:rowId xmlns:a16="http://schemas.microsoft.com/office/drawing/2014/main" val="1334712651"/>
                  </a:ext>
                </a:extLst>
              </a:tr>
              <a:tr h="302418">
                <a:tc>
                  <a:txBody>
                    <a:bodyPr/>
                    <a:lstStyle/>
                    <a:p>
                      <a:endParaRPr lang="en-GB" dirty="0"/>
                    </a:p>
                  </a:txBody>
                  <a:tcPr/>
                </a:tc>
                <a:tc>
                  <a:txBody>
                    <a:bodyPr/>
                    <a:lstStyle/>
                    <a:p>
                      <a:r>
                        <a:rPr lang="en-GB" i="1" dirty="0"/>
                        <a:t>L</a:t>
                      </a:r>
                      <a:r>
                        <a:rPr lang="en-GB" dirty="0"/>
                        <a:t> [H]</a:t>
                      </a:r>
                    </a:p>
                  </a:txBody>
                  <a:tcPr/>
                </a:tc>
                <a:tc>
                  <a:txBody>
                    <a:bodyPr/>
                    <a:lstStyle/>
                    <a:p>
                      <a:pPr algn="ctr"/>
                      <a:r>
                        <a:rPr lang="en-GB" dirty="0"/>
                        <a:t>0.591</a:t>
                      </a:r>
                    </a:p>
                  </a:txBody>
                  <a:tcPr/>
                </a:tc>
                <a:tc>
                  <a:txBody>
                    <a:bodyPr/>
                    <a:lstStyle/>
                    <a:p>
                      <a:pPr algn="ctr"/>
                      <a:r>
                        <a:rPr lang="en-GB" dirty="0"/>
                        <a:t>0.745</a:t>
                      </a:r>
                    </a:p>
                  </a:txBody>
                  <a:tcPr/>
                </a:tc>
                <a:tc>
                  <a:txBody>
                    <a:bodyPr/>
                    <a:lstStyle/>
                    <a:p>
                      <a:pPr algn="ctr"/>
                      <a:r>
                        <a:rPr lang="en-GB" dirty="0"/>
                        <a:t>0.339</a:t>
                      </a:r>
                    </a:p>
                  </a:txBody>
                  <a:tcPr/>
                </a:tc>
                <a:tc>
                  <a:txBody>
                    <a:bodyPr/>
                    <a:lstStyle/>
                    <a:p>
                      <a:pPr algn="ctr"/>
                      <a:r>
                        <a:rPr lang="en-GB" dirty="0"/>
                        <a:t>0.284</a:t>
                      </a:r>
                    </a:p>
                  </a:txBody>
                  <a:tcPr/>
                </a:tc>
                <a:extLst>
                  <a:ext uri="{0D108BD9-81ED-4DB2-BD59-A6C34878D82A}">
                    <a16:rowId xmlns:a16="http://schemas.microsoft.com/office/drawing/2014/main" val="1922928286"/>
                  </a:ext>
                </a:extLst>
              </a:tr>
              <a:tr h="302418">
                <a:tc>
                  <a:txBody>
                    <a:bodyPr/>
                    <a:lstStyle/>
                    <a:p>
                      <a:endParaRPr lang="en-GB" dirty="0"/>
                    </a:p>
                  </a:txBody>
                  <a:tcPr/>
                </a:tc>
                <a:tc>
                  <a:txBody>
                    <a:bodyPr/>
                    <a:lstStyle/>
                    <a:p>
                      <a:r>
                        <a:rPr lang="en-GB" i="1" dirty="0"/>
                        <a:t>I</a:t>
                      </a:r>
                      <a:r>
                        <a:rPr lang="en-GB" dirty="0"/>
                        <a:t> [A]</a:t>
                      </a:r>
                    </a:p>
                  </a:txBody>
                  <a:tcPr/>
                </a:tc>
                <a:tc>
                  <a:txBody>
                    <a:bodyPr/>
                    <a:lstStyle/>
                    <a:p>
                      <a:pPr algn="ctr"/>
                      <a:r>
                        <a:rPr lang="en-GB" dirty="0"/>
                        <a:t>11390</a:t>
                      </a:r>
                    </a:p>
                  </a:txBody>
                  <a:tcPr/>
                </a:tc>
                <a:tc>
                  <a:txBody>
                    <a:bodyPr/>
                    <a:lstStyle/>
                    <a:p>
                      <a:pPr algn="ctr"/>
                      <a:r>
                        <a:rPr lang="en-GB" dirty="0"/>
                        <a:t>10100</a:t>
                      </a:r>
                    </a:p>
                  </a:txBody>
                  <a:tcPr/>
                </a:tc>
                <a:tc>
                  <a:txBody>
                    <a:bodyPr/>
                    <a:lstStyle/>
                    <a:p>
                      <a:pPr algn="ctr"/>
                      <a:r>
                        <a:rPr lang="en-GB" dirty="0"/>
                        <a:t>16100</a:t>
                      </a:r>
                    </a:p>
                  </a:txBody>
                  <a:tcPr/>
                </a:tc>
                <a:tc>
                  <a:txBody>
                    <a:bodyPr/>
                    <a:lstStyle/>
                    <a:p>
                      <a:pPr algn="ctr"/>
                      <a:r>
                        <a:rPr lang="en-GB" dirty="0"/>
                        <a:t>18000</a:t>
                      </a:r>
                    </a:p>
                  </a:txBody>
                  <a:tcPr/>
                </a:tc>
                <a:extLst>
                  <a:ext uri="{0D108BD9-81ED-4DB2-BD59-A6C34878D82A}">
                    <a16:rowId xmlns:a16="http://schemas.microsoft.com/office/drawing/2014/main" val="2141213360"/>
                  </a:ext>
                </a:extLst>
              </a:tr>
              <a:tr h="302418">
                <a:tc>
                  <a:txBody>
                    <a:bodyPr/>
                    <a:lstStyle/>
                    <a:p>
                      <a:endParaRPr lang="en-GB" dirty="0"/>
                    </a:p>
                  </a:txBody>
                  <a:tcPr/>
                </a:tc>
                <a:tc>
                  <a:txBody>
                    <a:bodyPr/>
                    <a:lstStyle/>
                    <a:p>
                      <a:r>
                        <a:rPr lang="en-GB" i="1" dirty="0"/>
                        <a:t>E</a:t>
                      </a:r>
                      <a:r>
                        <a:rPr lang="en-GB" dirty="0"/>
                        <a:t> [MJ]</a:t>
                      </a:r>
                    </a:p>
                  </a:txBody>
                  <a:tcPr/>
                </a:tc>
                <a:tc>
                  <a:txBody>
                    <a:bodyPr/>
                    <a:lstStyle/>
                    <a:p>
                      <a:pPr algn="ctr"/>
                      <a:r>
                        <a:rPr lang="en-GB" dirty="0"/>
                        <a:t>38</a:t>
                      </a:r>
                    </a:p>
                  </a:txBody>
                  <a:tcPr/>
                </a:tc>
                <a:tc>
                  <a:txBody>
                    <a:bodyPr/>
                    <a:lstStyle/>
                    <a:p>
                      <a:pPr algn="ctr"/>
                      <a:r>
                        <a:rPr lang="en-GB" dirty="0"/>
                        <a:t>38</a:t>
                      </a:r>
                    </a:p>
                  </a:txBody>
                  <a:tcPr/>
                </a:tc>
                <a:tc>
                  <a:txBody>
                    <a:bodyPr/>
                    <a:lstStyle/>
                    <a:p>
                      <a:pPr algn="ctr"/>
                      <a:r>
                        <a:rPr lang="en-GB" dirty="0"/>
                        <a:t>44</a:t>
                      </a:r>
                    </a:p>
                  </a:txBody>
                  <a:tcPr/>
                </a:tc>
                <a:tc>
                  <a:txBody>
                    <a:bodyPr/>
                    <a:lstStyle/>
                    <a:p>
                      <a:pPr algn="ctr"/>
                      <a:r>
                        <a:rPr lang="en-GB" dirty="0"/>
                        <a:t>46</a:t>
                      </a:r>
                    </a:p>
                  </a:txBody>
                  <a:tcPr/>
                </a:tc>
                <a:extLst>
                  <a:ext uri="{0D108BD9-81ED-4DB2-BD59-A6C34878D82A}">
                    <a16:rowId xmlns:a16="http://schemas.microsoft.com/office/drawing/2014/main" val="3522514160"/>
                  </a:ext>
                </a:extLst>
              </a:tr>
              <a:tr h="302418">
                <a:tc>
                  <a:txBody>
                    <a:bodyPr/>
                    <a:lstStyle/>
                    <a:p>
                      <a:endParaRPr lang="en-GB" dirty="0"/>
                    </a:p>
                  </a:txBody>
                  <a:tcPr>
                    <a:solidFill>
                      <a:srgbClr val="FFFF99"/>
                    </a:solidFill>
                  </a:tcPr>
                </a:tc>
                <a:tc>
                  <a:txBody>
                    <a:bodyPr/>
                    <a:lstStyle/>
                    <a:p>
                      <a:r>
                        <a:rPr lang="en-GB" baseline="0" dirty="0" err="1"/>
                        <a:t>U</a:t>
                      </a:r>
                      <a:r>
                        <a:rPr lang="en-GB" baseline="-25000" dirty="0" err="1"/>
                        <a:t>M,ramp</a:t>
                      </a:r>
                      <a:r>
                        <a:rPr lang="en-GB" baseline="0" dirty="0"/>
                        <a:t> [s]</a:t>
                      </a:r>
                      <a:endParaRPr lang="en-GB" dirty="0"/>
                    </a:p>
                  </a:txBody>
                  <a:tcPr>
                    <a:solidFill>
                      <a:srgbClr val="FFFF99"/>
                    </a:solidFill>
                  </a:tcPr>
                </a:tc>
                <a:tc>
                  <a:txBody>
                    <a:bodyPr/>
                    <a:lstStyle/>
                    <a:p>
                      <a:pPr algn="ctr"/>
                      <a:r>
                        <a:rPr lang="en-GB" dirty="0"/>
                        <a:t>5.6</a:t>
                      </a:r>
                    </a:p>
                  </a:txBody>
                  <a:tcPr>
                    <a:solidFill>
                      <a:srgbClr val="FFFF99"/>
                    </a:solidFill>
                  </a:tcPr>
                </a:tc>
                <a:tc>
                  <a:txBody>
                    <a:bodyPr/>
                    <a:lstStyle/>
                    <a:p>
                      <a:pPr algn="ctr"/>
                      <a:r>
                        <a:rPr lang="en-GB" dirty="0"/>
                        <a:t>6.3</a:t>
                      </a:r>
                    </a:p>
                  </a:txBody>
                  <a:tcPr>
                    <a:solidFill>
                      <a:srgbClr val="FFFF99"/>
                    </a:solidFill>
                  </a:tcPr>
                </a:tc>
                <a:tc>
                  <a:txBody>
                    <a:bodyPr/>
                    <a:lstStyle/>
                    <a:p>
                      <a:pPr algn="ctr"/>
                      <a:r>
                        <a:rPr lang="en-GB" dirty="0"/>
                        <a:t>4.5</a:t>
                      </a:r>
                    </a:p>
                  </a:txBody>
                  <a:tcPr>
                    <a:solidFill>
                      <a:srgbClr val="FFFF99"/>
                    </a:solidFill>
                  </a:tcPr>
                </a:tc>
                <a:tc>
                  <a:txBody>
                    <a:bodyPr/>
                    <a:lstStyle/>
                    <a:p>
                      <a:pPr algn="ctr"/>
                      <a:r>
                        <a:rPr lang="en-GB" dirty="0"/>
                        <a:t>4.3</a:t>
                      </a:r>
                    </a:p>
                  </a:txBody>
                  <a:tcPr>
                    <a:solidFill>
                      <a:srgbClr val="FFFF99"/>
                    </a:solidFill>
                  </a:tcPr>
                </a:tc>
                <a:extLst>
                  <a:ext uri="{0D108BD9-81ED-4DB2-BD59-A6C34878D82A}">
                    <a16:rowId xmlns:a16="http://schemas.microsoft.com/office/drawing/2014/main" val="3145134168"/>
                  </a:ext>
                </a:extLst>
              </a:tr>
              <a:tr h="302418">
                <a:tc rowSpan="3">
                  <a:txBody>
                    <a:bodyPr/>
                    <a:lstStyle/>
                    <a:p>
                      <a:r>
                        <a:rPr lang="en-GB" baseline="0" dirty="0"/>
                        <a:t>Arc</a:t>
                      </a:r>
                    </a:p>
                  </a:txBody>
                  <a:tcPr anchor="ctr"/>
                </a:tc>
                <a:tc>
                  <a:txBody>
                    <a:bodyPr/>
                    <a:lstStyle/>
                    <a:p>
                      <a:r>
                        <a:rPr lang="en-GB" dirty="0" err="1"/>
                        <a:t>Nr</a:t>
                      </a:r>
                      <a:r>
                        <a:rPr lang="en-GB" dirty="0"/>
                        <a:t> of circuits </a:t>
                      </a:r>
                      <a:r>
                        <a:rPr lang="en-GB" i="1" dirty="0"/>
                        <a:t>N</a:t>
                      </a:r>
                      <a:endParaRPr lang="en-GB" i="1" baseline="-25000" dirty="0"/>
                    </a:p>
                  </a:txBody>
                  <a:tcPr/>
                </a:tc>
                <a:tc>
                  <a:txBody>
                    <a:bodyPr/>
                    <a:lstStyle/>
                    <a:p>
                      <a:pPr algn="ctr"/>
                      <a:r>
                        <a:rPr lang="en-GB" dirty="0"/>
                        <a:t>5</a:t>
                      </a:r>
                    </a:p>
                  </a:txBody>
                  <a:tcPr/>
                </a:tc>
                <a:tc>
                  <a:txBody>
                    <a:bodyPr/>
                    <a:lstStyle/>
                    <a:p>
                      <a:pPr algn="ctr"/>
                      <a:r>
                        <a:rPr lang="en-GB" dirty="0"/>
                        <a:t>6</a:t>
                      </a:r>
                    </a:p>
                  </a:txBody>
                  <a:tcPr/>
                </a:tc>
                <a:tc>
                  <a:txBody>
                    <a:bodyPr/>
                    <a:lstStyle/>
                    <a:p>
                      <a:pPr algn="ctr"/>
                      <a:r>
                        <a:rPr lang="en-GB" dirty="0"/>
                        <a:t>4</a:t>
                      </a:r>
                    </a:p>
                  </a:txBody>
                  <a:tcPr/>
                </a:tc>
                <a:tc>
                  <a:txBody>
                    <a:bodyPr/>
                    <a:lstStyle/>
                    <a:p>
                      <a:pPr algn="ctr"/>
                      <a:r>
                        <a:rPr lang="en-GB" dirty="0"/>
                        <a:t>4</a:t>
                      </a:r>
                    </a:p>
                  </a:txBody>
                  <a:tcPr/>
                </a:tc>
                <a:extLst>
                  <a:ext uri="{0D108BD9-81ED-4DB2-BD59-A6C34878D82A}">
                    <a16:rowId xmlns:a16="http://schemas.microsoft.com/office/drawing/2014/main" val="1266260140"/>
                  </a:ext>
                </a:extLst>
              </a:tr>
              <a:tr h="302418">
                <a:tc vMerge="1">
                  <a:txBody>
                    <a:bodyPr/>
                    <a:lstStyle/>
                    <a:p>
                      <a:endParaRPr lang="en-GB" baseline="0" dirty="0"/>
                    </a:p>
                  </a:txBody>
                  <a:tcPr/>
                </a:tc>
                <a:tc>
                  <a:txBody>
                    <a:bodyPr/>
                    <a:lstStyle/>
                    <a:p>
                      <a:r>
                        <a:rPr lang="en-GB" i="1" baseline="0" dirty="0" err="1"/>
                        <a:t>U</a:t>
                      </a:r>
                      <a:r>
                        <a:rPr lang="en-GB" baseline="-25000" dirty="0" err="1"/>
                        <a:t>Circ,ramp</a:t>
                      </a:r>
                      <a:r>
                        <a:rPr lang="en-GB" baseline="0" dirty="0"/>
                        <a:t> [V]</a:t>
                      </a:r>
                    </a:p>
                  </a:txBody>
                  <a:tcPr/>
                </a:tc>
                <a:tc>
                  <a:txBody>
                    <a:bodyPr/>
                    <a:lstStyle/>
                    <a:p>
                      <a:pPr algn="ctr"/>
                      <a:r>
                        <a:rPr lang="en-GB" dirty="0"/>
                        <a:t>246</a:t>
                      </a:r>
                    </a:p>
                  </a:txBody>
                  <a:tcPr/>
                </a:tc>
                <a:tc>
                  <a:txBody>
                    <a:bodyPr/>
                    <a:lstStyle/>
                    <a:p>
                      <a:pPr algn="ctr"/>
                      <a:r>
                        <a:rPr lang="en-GB" dirty="0"/>
                        <a:t>229</a:t>
                      </a:r>
                    </a:p>
                  </a:txBody>
                  <a:tcPr/>
                </a:tc>
                <a:tc>
                  <a:txBody>
                    <a:bodyPr/>
                    <a:lstStyle/>
                    <a:p>
                      <a:pPr algn="ctr"/>
                      <a:r>
                        <a:rPr lang="en-GB" dirty="0"/>
                        <a:t>249</a:t>
                      </a:r>
                    </a:p>
                  </a:txBody>
                  <a:tcPr/>
                </a:tc>
                <a:tc>
                  <a:txBody>
                    <a:bodyPr/>
                    <a:lstStyle/>
                    <a:p>
                      <a:pPr algn="ctr"/>
                      <a:r>
                        <a:rPr lang="en-GB" dirty="0"/>
                        <a:t>233</a:t>
                      </a:r>
                    </a:p>
                  </a:txBody>
                  <a:tcPr/>
                </a:tc>
                <a:extLst>
                  <a:ext uri="{0D108BD9-81ED-4DB2-BD59-A6C34878D82A}">
                    <a16:rowId xmlns:a16="http://schemas.microsoft.com/office/drawing/2014/main" val="492377370"/>
                  </a:ext>
                </a:extLst>
              </a:tr>
              <a:tr h="302418">
                <a:tc vMerge="1">
                  <a:txBody>
                    <a:bodyPr/>
                    <a:lstStyle/>
                    <a:p>
                      <a:endParaRPr lang="en-GB" baseline="0" dirty="0"/>
                    </a:p>
                  </a:txBody>
                  <a:tcPr/>
                </a:tc>
                <a:tc>
                  <a:txBody>
                    <a:bodyPr/>
                    <a:lstStyle/>
                    <a:p>
                      <a:r>
                        <a:rPr lang="en-GB" baseline="0" dirty="0"/>
                        <a:t>Max </a:t>
                      </a:r>
                      <a:r>
                        <a:rPr lang="en-GB" i="1" baseline="0" dirty="0"/>
                        <a:t>P</a:t>
                      </a:r>
                      <a:r>
                        <a:rPr lang="en-GB" baseline="-25000" dirty="0"/>
                        <a:t>PC</a:t>
                      </a:r>
                      <a:r>
                        <a:rPr lang="en-GB" baseline="0" dirty="0"/>
                        <a:t> [MW]</a:t>
                      </a:r>
                    </a:p>
                  </a:txBody>
                  <a:tcPr/>
                </a:tc>
                <a:tc>
                  <a:txBody>
                    <a:bodyPr/>
                    <a:lstStyle/>
                    <a:p>
                      <a:pPr algn="ctr"/>
                      <a:r>
                        <a:rPr lang="en-GB" dirty="0"/>
                        <a:t>2.8</a:t>
                      </a:r>
                    </a:p>
                  </a:txBody>
                  <a:tcPr/>
                </a:tc>
                <a:tc>
                  <a:txBody>
                    <a:bodyPr/>
                    <a:lstStyle/>
                    <a:p>
                      <a:pPr algn="ctr"/>
                      <a:r>
                        <a:rPr lang="en-GB" dirty="0"/>
                        <a:t>2.3</a:t>
                      </a:r>
                    </a:p>
                  </a:txBody>
                  <a:tcPr/>
                </a:tc>
                <a:tc>
                  <a:txBody>
                    <a:bodyPr/>
                    <a:lstStyle/>
                    <a:p>
                      <a:pPr algn="ctr"/>
                      <a:r>
                        <a:rPr lang="en-GB" dirty="0"/>
                        <a:t>4.0</a:t>
                      </a:r>
                    </a:p>
                  </a:txBody>
                  <a:tcPr/>
                </a:tc>
                <a:tc>
                  <a:txBody>
                    <a:bodyPr/>
                    <a:lstStyle/>
                    <a:p>
                      <a:pPr algn="ctr"/>
                      <a:r>
                        <a:rPr lang="en-GB" dirty="0"/>
                        <a:t>4.2</a:t>
                      </a:r>
                    </a:p>
                  </a:txBody>
                  <a:tcPr/>
                </a:tc>
                <a:extLst>
                  <a:ext uri="{0D108BD9-81ED-4DB2-BD59-A6C34878D82A}">
                    <a16:rowId xmlns:a16="http://schemas.microsoft.com/office/drawing/2014/main" val="1671501828"/>
                  </a:ext>
                </a:extLst>
              </a:tr>
              <a:tr h="302418">
                <a:tc rowSpan="3">
                  <a:txBody>
                    <a:bodyPr/>
                    <a:lstStyle/>
                    <a:p>
                      <a:r>
                        <a:rPr lang="en-GB" baseline="0" dirty="0"/>
                        <a:t>Mini-arc</a:t>
                      </a:r>
                    </a:p>
                  </a:txBody>
                  <a:tcPr anchor="ctr"/>
                </a:tc>
                <a:tc>
                  <a:txBody>
                    <a:bodyPr/>
                    <a:lstStyle/>
                    <a:p>
                      <a:r>
                        <a:rPr lang="en-GB" dirty="0" err="1"/>
                        <a:t>Nr</a:t>
                      </a:r>
                      <a:r>
                        <a:rPr lang="en-GB" dirty="0"/>
                        <a:t> of circuits </a:t>
                      </a:r>
                      <a:r>
                        <a:rPr lang="en-GB" i="1" dirty="0" err="1"/>
                        <a:t>N</a:t>
                      </a:r>
                      <a:r>
                        <a:rPr lang="en-GB" baseline="-25000" dirty="0" err="1"/>
                        <a:t>mini</a:t>
                      </a:r>
                      <a:endParaRPr lang="en-GB" baseline="-25000" dirty="0"/>
                    </a:p>
                  </a:txBody>
                  <a:tcPr/>
                </a:tc>
                <a:tc>
                  <a:txBody>
                    <a:bodyPr/>
                    <a:lstStyle/>
                    <a:p>
                      <a:pPr algn="ctr"/>
                      <a:r>
                        <a:rPr lang="en-GB" dirty="0"/>
                        <a:t>4</a:t>
                      </a:r>
                    </a:p>
                  </a:txBody>
                  <a:tcPr/>
                </a:tc>
                <a:tc>
                  <a:txBody>
                    <a:bodyPr/>
                    <a:lstStyle/>
                    <a:p>
                      <a:pPr algn="ctr"/>
                      <a:r>
                        <a:rPr lang="en-GB" dirty="0"/>
                        <a:t>5</a:t>
                      </a:r>
                    </a:p>
                  </a:txBody>
                  <a:tcPr/>
                </a:tc>
                <a:tc>
                  <a:txBody>
                    <a:bodyPr/>
                    <a:lstStyle/>
                    <a:p>
                      <a:pPr algn="ctr"/>
                      <a:r>
                        <a:rPr lang="en-GB" dirty="0"/>
                        <a:t>4</a:t>
                      </a:r>
                    </a:p>
                  </a:txBody>
                  <a:tcPr/>
                </a:tc>
                <a:tc>
                  <a:txBody>
                    <a:bodyPr/>
                    <a:lstStyle/>
                    <a:p>
                      <a:pPr algn="ctr"/>
                      <a:r>
                        <a:rPr lang="en-GB" dirty="0"/>
                        <a:t>3</a:t>
                      </a:r>
                    </a:p>
                  </a:txBody>
                  <a:tcPr/>
                </a:tc>
                <a:extLst>
                  <a:ext uri="{0D108BD9-81ED-4DB2-BD59-A6C34878D82A}">
                    <a16:rowId xmlns:a16="http://schemas.microsoft.com/office/drawing/2014/main" val="4059151775"/>
                  </a:ext>
                </a:extLst>
              </a:tr>
              <a:tr h="302418">
                <a:tc vMerge="1">
                  <a:txBody>
                    <a:bodyPr/>
                    <a:lstStyle/>
                    <a:p>
                      <a:endParaRPr lang="en-GB" baseline="-25000" dirty="0"/>
                    </a:p>
                  </a:txBody>
                  <a:tcPr/>
                </a:tc>
                <a:tc>
                  <a:txBody>
                    <a:bodyPr/>
                    <a:lstStyle/>
                    <a:p>
                      <a:r>
                        <a:rPr lang="en-GB" i="1" baseline="0" dirty="0" err="1"/>
                        <a:t>U</a:t>
                      </a:r>
                      <a:r>
                        <a:rPr lang="en-GB" i="0" baseline="-25000" dirty="0" err="1"/>
                        <a:t>ramp</a:t>
                      </a:r>
                      <a:r>
                        <a:rPr lang="en-GB" baseline="0" dirty="0"/>
                        <a:t> [V]</a:t>
                      </a:r>
                      <a:endParaRPr lang="en-GB" baseline="-25000" dirty="0"/>
                    </a:p>
                  </a:txBody>
                  <a:tcPr/>
                </a:tc>
                <a:tc>
                  <a:txBody>
                    <a:bodyPr/>
                    <a:lstStyle/>
                    <a:p>
                      <a:pPr algn="ctr"/>
                      <a:r>
                        <a:rPr lang="en-GB" dirty="0"/>
                        <a:t>252</a:t>
                      </a:r>
                    </a:p>
                  </a:txBody>
                  <a:tcPr/>
                </a:tc>
                <a:tc>
                  <a:txBody>
                    <a:bodyPr/>
                    <a:lstStyle/>
                    <a:p>
                      <a:pPr algn="ctr"/>
                      <a:r>
                        <a:rPr lang="en-GB" dirty="0"/>
                        <a:t>226</a:t>
                      </a:r>
                    </a:p>
                  </a:txBody>
                  <a:tcPr/>
                </a:tc>
                <a:tc>
                  <a:txBody>
                    <a:bodyPr/>
                    <a:lstStyle/>
                    <a:p>
                      <a:pPr algn="ctr"/>
                      <a:r>
                        <a:rPr lang="en-GB" dirty="0"/>
                        <a:t>205</a:t>
                      </a:r>
                    </a:p>
                  </a:txBody>
                  <a:tcPr/>
                </a:tc>
                <a:tc>
                  <a:txBody>
                    <a:bodyPr/>
                    <a:lstStyle/>
                    <a:p>
                      <a:pPr algn="ctr"/>
                      <a:r>
                        <a:rPr lang="en-GB" dirty="0"/>
                        <a:t>256</a:t>
                      </a:r>
                    </a:p>
                  </a:txBody>
                  <a:tcPr/>
                </a:tc>
                <a:extLst>
                  <a:ext uri="{0D108BD9-81ED-4DB2-BD59-A6C34878D82A}">
                    <a16:rowId xmlns:a16="http://schemas.microsoft.com/office/drawing/2014/main" val="3363107561"/>
                  </a:ext>
                </a:extLst>
              </a:tr>
              <a:tr h="302418">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25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Max </a:t>
                      </a:r>
                      <a:r>
                        <a:rPr lang="en-GB" i="1" baseline="0" dirty="0"/>
                        <a:t>P</a:t>
                      </a:r>
                      <a:r>
                        <a:rPr lang="en-GB" baseline="-25000" dirty="0"/>
                        <a:t>PC</a:t>
                      </a:r>
                      <a:r>
                        <a:rPr lang="en-GB" baseline="0" dirty="0"/>
                        <a:t> [MW] </a:t>
                      </a:r>
                      <a:endParaRPr lang="en-GB" baseline="-25000" dirty="0"/>
                    </a:p>
                  </a:txBody>
                  <a:tcPr/>
                </a:tc>
                <a:tc>
                  <a:txBody>
                    <a:bodyPr/>
                    <a:lstStyle/>
                    <a:p>
                      <a:pPr algn="ctr"/>
                      <a:r>
                        <a:rPr lang="en-GB" dirty="0"/>
                        <a:t>2.9</a:t>
                      </a:r>
                    </a:p>
                  </a:txBody>
                  <a:tcPr/>
                </a:tc>
                <a:tc>
                  <a:txBody>
                    <a:bodyPr/>
                    <a:lstStyle/>
                    <a:p>
                      <a:pPr algn="ctr"/>
                      <a:r>
                        <a:rPr lang="en-GB" dirty="0"/>
                        <a:t>2.3</a:t>
                      </a:r>
                    </a:p>
                  </a:txBody>
                  <a:tcPr/>
                </a:tc>
                <a:tc>
                  <a:txBody>
                    <a:bodyPr/>
                    <a:lstStyle/>
                    <a:p>
                      <a:pPr algn="ctr"/>
                      <a:r>
                        <a:rPr lang="en-GB" dirty="0"/>
                        <a:t>3.3</a:t>
                      </a:r>
                    </a:p>
                  </a:txBody>
                  <a:tcPr/>
                </a:tc>
                <a:tc>
                  <a:txBody>
                    <a:bodyPr/>
                    <a:lstStyle/>
                    <a:p>
                      <a:pPr algn="ctr"/>
                      <a:r>
                        <a:rPr lang="en-GB" dirty="0"/>
                        <a:t>4.6</a:t>
                      </a:r>
                    </a:p>
                  </a:txBody>
                  <a:tcPr/>
                </a:tc>
                <a:extLst>
                  <a:ext uri="{0D108BD9-81ED-4DB2-BD59-A6C34878D82A}">
                    <a16:rowId xmlns:a16="http://schemas.microsoft.com/office/drawing/2014/main" val="1095094405"/>
                  </a:ext>
                </a:extLst>
              </a:tr>
            </a:tbl>
          </a:graphicData>
        </a:graphic>
      </p:graphicFrame>
      <p:sp>
        <p:nvSpPr>
          <p:cNvPr id="3" name="TextBox 2"/>
          <p:cNvSpPr txBox="1"/>
          <p:nvPr/>
        </p:nvSpPr>
        <p:spPr>
          <a:xfrm>
            <a:off x="277906" y="288845"/>
            <a:ext cx="4477893" cy="338554"/>
          </a:xfrm>
          <a:prstGeom prst="rect">
            <a:avLst/>
          </a:prstGeom>
          <a:solidFill>
            <a:srgbClr val="92D050">
              <a:alpha val="50000"/>
            </a:srgbClr>
          </a:solidFill>
        </p:spPr>
        <p:txBody>
          <a:bodyPr wrap="none" rtlCol="0">
            <a:spAutoFit/>
          </a:bodyPr>
          <a:lstStyle/>
          <a:p>
            <a:r>
              <a:rPr lang="en-GB" sz="1600" dirty="0"/>
              <a:t>Setting </a:t>
            </a:r>
            <a:r>
              <a:rPr lang="en-GB" sz="1600" i="1" dirty="0"/>
              <a:t>t</a:t>
            </a:r>
            <a:r>
              <a:rPr lang="en-GB" sz="1600" baseline="-25000" dirty="0"/>
              <a:t>ramp</a:t>
            </a:r>
            <a:r>
              <a:rPr lang="en-GB" sz="1600" dirty="0"/>
              <a:t>=1200 V, constant ramp rate, gives:</a:t>
            </a:r>
          </a:p>
        </p:txBody>
      </p:sp>
      <p:sp>
        <p:nvSpPr>
          <p:cNvPr id="6" name="TextBox 5">
            <a:extLst>
              <a:ext uri="{FF2B5EF4-FFF2-40B4-BE49-F238E27FC236}">
                <a16:creationId xmlns:a16="http://schemas.microsoft.com/office/drawing/2014/main" id="{87DD1030-4DF9-7E4E-A180-C0D934F937AB}"/>
              </a:ext>
            </a:extLst>
          </p:cNvPr>
          <p:cNvSpPr txBox="1"/>
          <p:nvPr/>
        </p:nvSpPr>
        <p:spPr>
          <a:xfrm>
            <a:off x="3499104" y="4937760"/>
            <a:ext cx="2379177" cy="215444"/>
          </a:xfrm>
          <a:prstGeom prst="rect">
            <a:avLst/>
          </a:prstGeom>
          <a:noFill/>
        </p:spPr>
        <p:txBody>
          <a:bodyPr wrap="none" rtlCol="0">
            <a:spAutoFit/>
          </a:bodyPr>
          <a:lstStyle/>
          <a:p>
            <a:r>
              <a:rPr lang="en-US" sz="800" dirty="0">
                <a:solidFill>
                  <a:schemeClr val="bg1">
                    <a:lumMod val="50000"/>
                  </a:schemeClr>
                </a:solidFill>
              </a:rPr>
              <a:t>Arjan Verweij, CERN-TE-MPE, FCC Week 2019</a:t>
            </a:r>
          </a:p>
        </p:txBody>
      </p:sp>
    </p:spTree>
    <p:extLst>
      <p:ext uri="{BB962C8B-B14F-4D97-AF65-F5344CB8AC3E}">
        <p14:creationId xmlns:p14="http://schemas.microsoft.com/office/powerpoint/2010/main" val="5473967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r>
              <a:rPr lang="en-US"/>
              <a:t>11</a:t>
            </a:r>
            <a:endParaRPr lang="en-US" dirty="0"/>
          </a:p>
        </p:txBody>
      </p:sp>
      <p:sp>
        <p:nvSpPr>
          <p:cNvPr id="8" name="Content Placeholder 7"/>
          <p:cNvSpPr>
            <a:spLocks noGrp="1"/>
          </p:cNvSpPr>
          <p:nvPr>
            <p:ph idx="1"/>
          </p:nvPr>
        </p:nvSpPr>
        <p:spPr>
          <a:xfrm>
            <a:off x="5417926" y="3011626"/>
            <a:ext cx="3116084" cy="627354"/>
          </a:xfrm>
        </p:spPr>
        <p:txBody>
          <a:bodyPr>
            <a:noAutofit/>
          </a:bodyPr>
          <a:lstStyle/>
          <a:p>
            <a:pPr marL="36513" indent="0">
              <a:buNone/>
            </a:pPr>
            <a:r>
              <a:rPr lang="en-GB" sz="1600" dirty="0"/>
              <a:t>Values do not take into account losses and inefficiency</a:t>
            </a:r>
          </a:p>
        </p:txBody>
      </p:sp>
      <p:grpSp>
        <p:nvGrpSpPr>
          <p:cNvPr id="3" name="Group 2"/>
          <p:cNvGrpSpPr/>
          <p:nvPr/>
        </p:nvGrpSpPr>
        <p:grpSpPr>
          <a:xfrm>
            <a:off x="-2541" y="1143209"/>
            <a:ext cx="4655223" cy="2996706"/>
            <a:chOff x="596154" y="826708"/>
            <a:chExt cx="4822547" cy="3100209"/>
          </a:xfrm>
        </p:grpSpPr>
        <p:pic>
          <p:nvPicPr>
            <p:cNvPr id="29" name="Picture 2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154" y="826708"/>
              <a:ext cx="4822547" cy="3100209"/>
            </a:xfrm>
            <a:prstGeom prst="rect">
              <a:avLst/>
            </a:prstGeom>
          </p:spPr>
        </p:pic>
        <p:sp>
          <p:nvSpPr>
            <p:cNvPr id="2" name="Right Arrow 1"/>
            <p:cNvSpPr/>
            <p:nvPr/>
          </p:nvSpPr>
          <p:spPr>
            <a:xfrm rot="17369657">
              <a:off x="3115339" y="1385463"/>
              <a:ext cx="370553" cy="193472"/>
            </a:xfrm>
            <a:prstGeom prst="rightArrow">
              <a:avLst/>
            </a:prstGeom>
            <a:solidFill>
              <a:srgbClr val="00B05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 name="Right Arrow 37"/>
            <p:cNvSpPr/>
            <p:nvPr/>
          </p:nvSpPr>
          <p:spPr>
            <a:xfrm rot="10800000">
              <a:off x="1795310" y="2271724"/>
              <a:ext cx="370553" cy="235568"/>
            </a:xfrm>
            <a:prstGeom prst="rightArrow">
              <a:avLst/>
            </a:prstGeom>
            <a:solidFill>
              <a:srgbClr val="FFC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 name="Right Arrow 42"/>
            <p:cNvSpPr/>
            <p:nvPr/>
          </p:nvSpPr>
          <p:spPr>
            <a:xfrm>
              <a:off x="3751521" y="2271724"/>
              <a:ext cx="370553" cy="235568"/>
            </a:xfrm>
            <a:prstGeom prst="rightArrow">
              <a:avLst/>
            </a:prstGeom>
            <a:solidFill>
              <a:srgbClr val="FFC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 name="Right Arrow 45"/>
            <p:cNvSpPr/>
            <p:nvPr/>
          </p:nvSpPr>
          <p:spPr>
            <a:xfrm rot="2126383">
              <a:off x="3566245" y="2895926"/>
              <a:ext cx="370553" cy="235568"/>
            </a:xfrm>
            <a:prstGeom prst="rightArrow">
              <a:avLst/>
            </a:prstGeom>
            <a:solidFill>
              <a:srgbClr val="FFC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 name="Right Arrow 46"/>
            <p:cNvSpPr/>
            <p:nvPr/>
          </p:nvSpPr>
          <p:spPr>
            <a:xfrm rot="13023255">
              <a:off x="2014145" y="1649548"/>
              <a:ext cx="370553" cy="235568"/>
            </a:xfrm>
            <a:prstGeom prst="rightArrow">
              <a:avLst/>
            </a:prstGeom>
            <a:solidFill>
              <a:srgbClr val="FFC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 name="Right Arrow 47"/>
            <p:cNvSpPr/>
            <p:nvPr/>
          </p:nvSpPr>
          <p:spPr>
            <a:xfrm rot="8817212">
              <a:off x="2013448" y="2892296"/>
              <a:ext cx="370553" cy="235568"/>
            </a:xfrm>
            <a:prstGeom prst="rightArrow">
              <a:avLst/>
            </a:prstGeom>
            <a:solidFill>
              <a:srgbClr val="FFC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Right Arrow 48"/>
            <p:cNvSpPr/>
            <p:nvPr/>
          </p:nvSpPr>
          <p:spPr>
            <a:xfrm rot="19592406">
              <a:off x="3565981" y="1650500"/>
              <a:ext cx="370553" cy="235568"/>
            </a:xfrm>
            <a:prstGeom prst="rightArrow">
              <a:avLst/>
            </a:prstGeom>
            <a:solidFill>
              <a:srgbClr val="FFC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 name="Right Arrow 49"/>
            <p:cNvSpPr/>
            <p:nvPr/>
          </p:nvSpPr>
          <p:spPr>
            <a:xfrm rot="6521854">
              <a:off x="2427767" y="3236060"/>
              <a:ext cx="370553" cy="193472"/>
            </a:xfrm>
            <a:prstGeom prst="rightArrow">
              <a:avLst/>
            </a:prstGeom>
            <a:solidFill>
              <a:srgbClr val="00B05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Right Arrow 50"/>
            <p:cNvSpPr/>
            <p:nvPr/>
          </p:nvSpPr>
          <p:spPr>
            <a:xfrm rot="4025561">
              <a:off x="3107136" y="3237868"/>
              <a:ext cx="370553" cy="193472"/>
            </a:xfrm>
            <a:prstGeom prst="rightArrow">
              <a:avLst/>
            </a:prstGeom>
            <a:solidFill>
              <a:srgbClr val="00B05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 name="Right Arrow 53"/>
            <p:cNvSpPr/>
            <p:nvPr/>
          </p:nvSpPr>
          <p:spPr>
            <a:xfrm rot="14717961">
              <a:off x="2476398" y="1383653"/>
              <a:ext cx="370553" cy="193472"/>
            </a:xfrm>
            <a:prstGeom prst="rightArrow">
              <a:avLst/>
            </a:prstGeom>
            <a:solidFill>
              <a:srgbClr val="00B05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57" name="Title 1"/>
          <p:cNvSpPr>
            <a:spLocks noGrp="1"/>
          </p:cNvSpPr>
          <p:nvPr>
            <p:ph type="title"/>
          </p:nvPr>
        </p:nvSpPr>
        <p:spPr>
          <a:xfrm>
            <a:off x="3401043" y="0"/>
            <a:ext cx="5735618" cy="596157"/>
          </a:xfrm>
          <a:solidFill>
            <a:schemeClr val="bg1">
              <a:lumMod val="95000"/>
            </a:schemeClr>
          </a:solidFill>
        </p:spPr>
        <p:txBody>
          <a:bodyPr>
            <a:normAutofit/>
          </a:bodyPr>
          <a:lstStyle/>
          <a:p>
            <a:pPr algn="ctr"/>
            <a:r>
              <a:rPr lang="en-GB" sz="3200" dirty="0"/>
              <a:t>Distribution of peak power</a:t>
            </a:r>
          </a:p>
        </p:txBody>
      </p:sp>
      <p:graphicFrame>
        <p:nvGraphicFramePr>
          <p:cNvPr id="21" name="Table 20"/>
          <p:cNvGraphicFramePr>
            <a:graphicFrameLocks noGrp="1"/>
          </p:cNvGraphicFramePr>
          <p:nvPr>
            <p:extLst>
              <p:ext uri="{D42A27DB-BD31-4B8C-83A1-F6EECF244321}">
                <p14:modId xmlns:p14="http://schemas.microsoft.com/office/powerpoint/2010/main" val="2198974272"/>
              </p:ext>
            </p:extLst>
          </p:nvPr>
        </p:nvGraphicFramePr>
        <p:xfrm>
          <a:off x="4537217" y="1346361"/>
          <a:ext cx="4434014" cy="1310640"/>
        </p:xfrm>
        <a:graphic>
          <a:graphicData uri="http://schemas.openxmlformats.org/drawingml/2006/table">
            <a:tbl>
              <a:tblPr firstRow="1" bandRow="1">
                <a:tableStyleId>{5C22544A-7EE6-4342-B048-85BDC9FD1C3A}</a:tableStyleId>
              </a:tblPr>
              <a:tblGrid>
                <a:gridCol w="1164336">
                  <a:extLst>
                    <a:ext uri="{9D8B030D-6E8A-4147-A177-3AD203B41FA5}">
                      <a16:colId xmlns:a16="http://schemas.microsoft.com/office/drawing/2014/main" val="3248594888"/>
                    </a:ext>
                  </a:extLst>
                </a:gridCol>
                <a:gridCol w="699247">
                  <a:extLst>
                    <a:ext uri="{9D8B030D-6E8A-4147-A177-3AD203B41FA5}">
                      <a16:colId xmlns:a16="http://schemas.microsoft.com/office/drawing/2014/main" val="4251646299"/>
                    </a:ext>
                  </a:extLst>
                </a:gridCol>
                <a:gridCol w="815788">
                  <a:extLst>
                    <a:ext uri="{9D8B030D-6E8A-4147-A177-3AD203B41FA5}">
                      <a16:colId xmlns:a16="http://schemas.microsoft.com/office/drawing/2014/main" val="821048871"/>
                    </a:ext>
                  </a:extLst>
                </a:gridCol>
                <a:gridCol w="1077565">
                  <a:extLst>
                    <a:ext uri="{9D8B030D-6E8A-4147-A177-3AD203B41FA5}">
                      <a16:colId xmlns:a16="http://schemas.microsoft.com/office/drawing/2014/main" val="844579867"/>
                    </a:ext>
                  </a:extLst>
                </a:gridCol>
                <a:gridCol w="677078">
                  <a:extLst>
                    <a:ext uri="{9D8B030D-6E8A-4147-A177-3AD203B41FA5}">
                      <a16:colId xmlns:a16="http://schemas.microsoft.com/office/drawing/2014/main" val="1247139335"/>
                    </a:ext>
                  </a:extLst>
                </a:gridCol>
              </a:tblGrid>
              <a:tr h="302418">
                <a:tc>
                  <a:txBody>
                    <a:bodyPr/>
                    <a:lstStyle/>
                    <a:p>
                      <a:endParaRPr lang="en-GB" sz="1600" dirty="0">
                        <a:solidFill>
                          <a:schemeClr val="accent6">
                            <a:lumMod val="50000"/>
                          </a:schemeClr>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accent6">
                              <a:lumMod val="50000"/>
                            </a:schemeClr>
                          </a:solidFill>
                          <a:latin typeface="+mn-lt"/>
                        </a:rPr>
                        <a:t>Cos</a:t>
                      </a:r>
                      <a:r>
                        <a:rPr lang="en-GB" sz="1600" dirty="0">
                          <a:solidFill>
                            <a:schemeClr val="accent6">
                              <a:lumMod val="50000"/>
                            </a:schemeClr>
                          </a:solidFill>
                          <a:latin typeface="+mn-lt"/>
                          <a:sym typeface="Symbol" panose="05050102010706020507" pitchFamily="18" charset="2"/>
                        </a:rPr>
                        <a:t></a:t>
                      </a:r>
                      <a:endParaRPr lang="en-GB" sz="1600" dirty="0">
                        <a:solidFill>
                          <a:schemeClr val="accent6">
                            <a:lumMod val="50000"/>
                          </a:schemeClr>
                        </a:solidFill>
                        <a:latin typeface="+mn-lt"/>
                      </a:endParaRPr>
                    </a:p>
                  </a:txBody>
                  <a:tcPr/>
                </a:tc>
                <a:tc>
                  <a:txBody>
                    <a:bodyPr/>
                    <a:lstStyle/>
                    <a:p>
                      <a:r>
                        <a:rPr lang="en-GB" sz="1600" dirty="0">
                          <a:solidFill>
                            <a:schemeClr val="accent6">
                              <a:lumMod val="50000"/>
                            </a:schemeClr>
                          </a:solidFill>
                        </a:rPr>
                        <a:t>Block</a:t>
                      </a:r>
                    </a:p>
                  </a:txBody>
                  <a:tcPr/>
                </a:tc>
                <a:tc>
                  <a:txBody>
                    <a:bodyPr/>
                    <a:lstStyle/>
                    <a:p>
                      <a:r>
                        <a:rPr lang="en-GB" sz="1600" dirty="0">
                          <a:solidFill>
                            <a:schemeClr val="accent6">
                              <a:lumMod val="50000"/>
                            </a:schemeClr>
                          </a:solidFill>
                        </a:rPr>
                        <a:t>Common Coil</a:t>
                      </a:r>
                    </a:p>
                  </a:txBody>
                  <a:tcPr/>
                </a:tc>
                <a:tc>
                  <a:txBody>
                    <a:bodyPr/>
                    <a:lstStyle/>
                    <a:p>
                      <a:r>
                        <a:rPr lang="en-GB" sz="1600" dirty="0">
                          <a:solidFill>
                            <a:schemeClr val="accent6">
                              <a:lumMod val="50000"/>
                            </a:schemeClr>
                          </a:solidFill>
                        </a:rPr>
                        <a:t>CCT</a:t>
                      </a:r>
                    </a:p>
                  </a:txBody>
                  <a:tcPr/>
                </a:tc>
                <a:extLst>
                  <a:ext uri="{0D108BD9-81ED-4DB2-BD59-A6C34878D82A}">
                    <a16:rowId xmlns:a16="http://schemas.microsoft.com/office/drawing/2014/main" val="1334712651"/>
                  </a:ext>
                </a:extLst>
              </a:tr>
              <a:tr h="302418">
                <a:tc>
                  <a:txBody>
                    <a:bodyPr/>
                    <a:lstStyle/>
                    <a:p>
                      <a:r>
                        <a:rPr lang="en-GB" baseline="0" dirty="0"/>
                        <a:t>       [MW]</a:t>
                      </a:r>
                    </a:p>
                  </a:txBody>
                  <a:tcPr/>
                </a:tc>
                <a:tc>
                  <a:txBody>
                    <a:bodyPr/>
                    <a:lstStyle/>
                    <a:p>
                      <a:pPr algn="ctr"/>
                      <a:r>
                        <a:rPr lang="en-GB" sz="1600" dirty="0"/>
                        <a:t>25.5</a:t>
                      </a:r>
                    </a:p>
                  </a:txBody>
                  <a:tcPr/>
                </a:tc>
                <a:tc>
                  <a:txBody>
                    <a:bodyPr/>
                    <a:lstStyle/>
                    <a:p>
                      <a:pPr algn="ctr"/>
                      <a:r>
                        <a:rPr lang="en-GB" sz="1600" dirty="0"/>
                        <a:t>25.3</a:t>
                      </a:r>
                    </a:p>
                  </a:txBody>
                  <a:tcPr/>
                </a:tc>
                <a:tc>
                  <a:txBody>
                    <a:bodyPr/>
                    <a:lstStyle/>
                    <a:p>
                      <a:pPr algn="ctr"/>
                      <a:r>
                        <a:rPr lang="en-GB" sz="1600" dirty="0"/>
                        <a:t>29.1</a:t>
                      </a:r>
                    </a:p>
                  </a:txBody>
                  <a:tcPr/>
                </a:tc>
                <a:tc>
                  <a:txBody>
                    <a:bodyPr/>
                    <a:lstStyle/>
                    <a:p>
                      <a:pPr algn="ctr"/>
                      <a:r>
                        <a:rPr lang="en-GB" sz="1600" dirty="0"/>
                        <a:t>30.6</a:t>
                      </a:r>
                    </a:p>
                  </a:txBody>
                  <a:tcPr/>
                </a:tc>
                <a:extLst>
                  <a:ext uri="{0D108BD9-81ED-4DB2-BD59-A6C34878D82A}">
                    <a16:rowId xmlns:a16="http://schemas.microsoft.com/office/drawing/2014/main" val="492377370"/>
                  </a:ext>
                </a:extLst>
              </a:tr>
              <a:tr h="302418">
                <a:tc>
                  <a:txBody>
                    <a:bodyPr/>
                    <a:lstStyle/>
                    <a:p>
                      <a:r>
                        <a:rPr lang="en-GB" baseline="0" dirty="0"/>
                        <a:t>       [MW]</a:t>
                      </a:r>
                    </a:p>
                  </a:txBody>
                  <a:tcPr/>
                </a:tc>
                <a:tc>
                  <a:txBody>
                    <a:bodyPr/>
                    <a:lstStyle/>
                    <a:p>
                      <a:pPr algn="ctr"/>
                      <a:r>
                        <a:rPr lang="en-GB" sz="1600" dirty="0"/>
                        <a:t>28.0</a:t>
                      </a:r>
                    </a:p>
                  </a:txBody>
                  <a:tcPr/>
                </a:tc>
                <a:tc>
                  <a:txBody>
                    <a:bodyPr/>
                    <a:lstStyle/>
                    <a:p>
                      <a:pPr algn="ctr"/>
                      <a:r>
                        <a:rPr lang="en-GB" sz="1600" dirty="0"/>
                        <a:t>27.7</a:t>
                      </a:r>
                    </a:p>
                  </a:txBody>
                  <a:tcPr/>
                </a:tc>
                <a:tc>
                  <a:txBody>
                    <a:bodyPr/>
                    <a:lstStyle/>
                    <a:p>
                      <a:pPr algn="ctr"/>
                      <a:r>
                        <a:rPr lang="en-GB" sz="1600" dirty="0"/>
                        <a:t>32.1</a:t>
                      </a:r>
                    </a:p>
                  </a:txBody>
                  <a:tcPr/>
                </a:tc>
                <a:tc>
                  <a:txBody>
                    <a:bodyPr/>
                    <a:lstStyle/>
                    <a:p>
                      <a:pPr algn="ctr"/>
                      <a:r>
                        <a:rPr lang="en-GB" sz="1600" dirty="0"/>
                        <a:t>33.6</a:t>
                      </a:r>
                    </a:p>
                  </a:txBody>
                  <a:tcPr/>
                </a:tc>
                <a:extLst>
                  <a:ext uri="{0D108BD9-81ED-4DB2-BD59-A6C34878D82A}">
                    <a16:rowId xmlns:a16="http://schemas.microsoft.com/office/drawing/2014/main" val="1671501828"/>
                  </a:ext>
                </a:extLst>
              </a:tr>
            </a:tbl>
          </a:graphicData>
        </a:graphic>
      </p:graphicFrame>
      <p:sp>
        <p:nvSpPr>
          <p:cNvPr id="62" name="Right Arrow 61"/>
          <p:cNvSpPr/>
          <p:nvPr/>
        </p:nvSpPr>
        <p:spPr>
          <a:xfrm>
            <a:off x="4652682" y="1994973"/>
            <a:ext cx="370553" cy="193472"/>
          </a:xfrm>
          <a:prstGeom prst="rightArrow">
            <a:avLst/>
          </a:prstGeom>
          <a:solidFill>
            <a:srgbClr val="00B05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0" name="Right Arrow 59"/>
          <p:cNvSpPr/>
          <p:nvPr/>
        </p:nvSpPr>
        <p:spPr>
          <a:xfrm>
            <a:off x="4652681" y="2316514"/>
            <a:ext cx="370553" cy="235568"/>
          </a:xfrm>
          <a:prstGeom prst="rightArrow">
            <a:avLst/>
          </a:prstGeom>
          <a:solidFill>
            <a:srgbClr val="FFC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79F8F388-6268-C74D-81AD-6921C09B35C0}"/>
              </a:ext>
            </a:extLst>
          </p:cNvPr>
          <p:cNvSpPr txBox="1"/>
          <p:nvPr/>
        </p:nvSpPr>
        <p:spPr>
          <a:xfrm>
            <a:off x="5023234" y="912995"/>
            <a:ext cx="1425390" cy="369332"/>
          </a:xfrm>
          <a:prstGeom prst="rect">
            <a:avLst/>
          </a:prstGeom>
          <a:noFill/>
        </p:spPr>
        <p:txBody>
          <a:bodyPr wrap="none" rtlCol="0">
            <a:spAutoFit/>
          </a:bodyPr>
          <a:lstStyle/>
          <a:p>
            <a:r>
              <a:rPr lang="en-US" dirty="0"/>
              <a:t>t</a:t>
            </a:r>
            <a:r>
              <a:rPr lang="en-US" baseline="-25000" dirty="0"/>
              <a:t>ramp</a:t>
            </a:r>
            <a:r>
              <a:rPr lang="en-US" dirty="0"/>
              <a:t>=1200 s</a:t>
            </a:r>
          </a:p>
        </p:txBody>
      </p:sp>
      <p:sp>
        <p:nvSpPr>
          <p:cNvPr id="25" name="TextBox 24">
            <a:extLst>
              <a:ext uri="{FF2B5EF4-FFF2-40B4-BE49-F238E27FC236}">
                <a16:creationId xmlns:a16="http://schemas.microsoft.com/office/drawing/2014/main" id="{9606C3C9-0AC1-304D-B2B2-F99B9D4D50E8}"/>
              </a:ext>
            </a:extLst>
          </p:cNvPr>
          <p:cNvSpPr txBox="1"/>
          <p:nvPr/>
        </p:nvSpPr>
        <p:spPr>
          <a:xfrm>
            <a:off x="3499104" y="4937760"/>
            <a:ext cx="2379177" cy="215444"/>
          </a:xfrm>
          <a:prstGeom prst="rect">
            <a:avLst/>
          </a:prstGeom>
          <a:noFill/>
        </p:spPr>
        <p:txBody>
          <a:bodyPr wrap="none" rtlCol="0">
            <a:spAutoFit/>
          </a:bodyPr>
          <a:lstStyle/>
          <a:p>
            <a:r>
              <a:rPr lang="en-US" sz="800" dirty="0">
                <a:solidFill>
                  <a:schemeClr val="bg1">
                    <a:lumMod val="50000"/>
                  </a:schemeClr>
                </a:solidFill>
              </a:rPr>
              <a:t>Arjan Verweij, CERN-TE-MPE, FCC Week 2019</a:t>
            </a:r>
          </a:p>
        </p:txBody>
      </p:sp>
    </p:spTree>
    <p:extLst>
      <p:ext uri="{BB962C8B-B14F-4D97-AF65-F5344CB8AC3E}">
        <p14:creationId xmlns:p14="http://schemas.microsoft.com/office/powerpoint/2010/main" val="36405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r>
              <a:rPr lang="en-US"/>
              <a:t>11</a:t>
            </a:r>
            <a:endParaRPr lang="en-US" dirty="0"/>
          </a:p>
        </p:txBody>
      </p:sp>
      <p:sp>
        <p:nvSpPr>
          <p:cNvPr id="57" name="Title 1"/>
          <p:cNvSpPr>
            <a:spLocks noGrp="1"/>
          </p:cNvSpPr>
          <p:nvPr>
            <p:ph type="title"/>
          </p:nvPr>
        </p:nvSpPr>
        <p:spPr>
          <a:xfrm>
            <a:off x="6266688" y="0"/>
            <a:ext cx="2869972" cy="633984"/>
          </a:xfrm>
          <a:solidFill>
            <a:schemeClr val="bg1">
              <a:lumMod val="95000"/>
            </a:schemeClr>
          </a:solidFill>
        </p:spPr>
        <p:txBody>
          <a:bodyPr>
            <a:normAutofit/>
          </a:bodyPr>
          <a:lstStyle/>
          <a:p>
            <a:pPr algn="ctr"/>
            <a:r>
              <a:rPr lang="en-GB" sz="3200" dirty="0"/>
              <a:t>Peak power</a:t>
            </a:r>
          </a:p>
        </p:txBody>
      </p:sp>
      <p:sp>
        <p:nvSpPr>
          <p:cNvPr id="23" name="Content Placeholder 7">
            <a:extLst>
              <a:ext uri="{FF2B5EF4-FFF2-40B4-BE49-F238E27FC236}">
                <a16:creationId xmlns:a16="http://schemas.microsoft.com/office/drawing/2014/main" id="{71125C69-7DE8-8F48-8DCB-3F8B39B05C80}"/>
              </a:ext>
            </a:extLst>
          </p:cNvPr>
          <p:cNvSpPr>
            <a:spLocks noGrp="1"/>
          </p:cNvSpPr>
          <p:nvPr>
            <p:ph idx="1"/>
          </p:nvPr>
        </p:nvSpPr>
        <p:spPr>
          <a:xfrm>
            <a:off x="5010912" y="823147"/>
            <a:ext cx="3889248" cy="1372683"/>
          </a:xfrm>
        </p:spPr>
        <p:txBody>
          <a:bodyPr wrap="square" lIns="90000">
            <a:spAutoFit/>
          </a:bodyPr>
          <a:lstStyle/>
          <a:p>
            <a:pPr marL="36513" indent="0">
              <a:buNone/>
            </a:pPr>
            <a:r>
              <a:rPr lang="en-GB" sz="1600" dirty="0"/>
              <a:t>Peak powers can be reduced significantly using an adaptive ramp rate, requiring however a higher voltage (to keep </a:t>
            </a:r>
            <a:r>
              <a:rPr lang="en-GB" sz="1600" i="1" dirty="0"/>
              <a:t>t</a:t>
            </a:r>
            <a:r>
              <a:rPr lang="en-GB" sz="1600" baseline="-25000" dirty="0"/>
              <a:t>ramp</a:t>
            </a:r>
            <a:r>
              <a:rPr lang="en-GB" sz="1600" dirty="0"/>
              <a:t> constant).</a:t>
            </a:r>
          </a:p>
          <a:p>
            <a:pPr marL="36513" indent="0">
              <a:buNone/>
            </a:pPr>
            <a:endParaRPr lang="en-GB" sz="1600" dirty="0"/>
          </a:p>
        </p:txBody>
      </p:sp>
      <p:pic>
        <p:nvPicPr>
          <p:cNvPr id="9" name="Picture 8">
            <a:extLst>
              <a:ext uri="{FF2B5EF4-FFF2-40B4-BE49-F238E27FC236}">
                <a16:creationId xmlns:a16="http://schemas.microsoft.com/office/drawing/2014/main" id="{C23A0ACE-F4D2-2A40-BD69-E42F16610314}"/>
              </a:ext>
            </a:extLst>
          </p:cNvPr>
          <p:cNvPicPr>
            <a:picLocks noChangeAspect="1"/>
          </p:cNvPicPr>
          <p:nvPr/>
        </p:nvPicPr>
        <p:blipFill>
          <a:blip r:embed="rId2"/>
          <a:stretch>
            <a:fillRect/>
          </a:stretch>
        </p:blipFill>
        <p:spPr>
          <a:xfrm>
            <a:off x="701786" y="2560320"/>
            <a:ext cx="4099187" cy="2464054"/>
          </a:xfrm>
          <a:prstGeom prst="rect">
            <a:avLst/>
          </a:prstGeom>
        </p:spPr>
      </p:pic>
      <p:pic>
        <p:nvPicPr>
          <p:cNvPr id="11" name="Picture 10">
            <a:extLst>
              <a:ext uri="{FF2B5EF4-FFF2-40B4-BE49-F238E27FC236}">
                <a16:creationId xmlns:a16="http://schemas.microsoft.com/office/drawing/2014/main" id="{49EF7464-E44C-8546-90ED-D1967D069AFD}"/>
              </a:ext>
            </a:extLst>
          </p:cNvPr>
          <p:cNvPicPr>
            <a:picLocks noChangeAspect="1"/>
          </p:cNvPicPr>
          <p:nvPr/>
        </p:nvPicPr>
        <p:blipFill>
          <a:blip r:embed="rId3"/>
          <a:stretch>
            <a:fillRect/>
          </a:stretch>
        </p:blipFill>
        <p:spPr>
          <a:xfrm>
            <a:off x="4800973" y="2150071"/>
            <a:ext cx="4099187" cy="2464054"/>
          </a:xfrm>
          <a:prstGeom prst="rect">
            <a:avLst/>
          </a:prstGeom>
        </p:spPr>
      </p:pic>
      <p:sp>
        <p:nvSpPr>
          <p:cNvPr id="28" name="TextBox 27">
            <a:extLst>
              <a:ext uri="{FF2B5EF4-FFF2-40B4-BE49-F238E27FC236}">
                <a16:creationId xmlns:a16="http://schemas.microsoft.com/office/drawing/2014/main" id="{27B2AD01-FD57-C04A-937F-B33E6481372F}"/>
              </a:ext>
            </a:extLst>
          </p:cNvPr>
          <p:cNvSpPr txBox="1"/>
          <p:nvPr/>
        </p:nvSpPr>
        <p:spPr>
          <a:xfrm>
            <a:off x="3499104" y="4937760"/>
            <a:ext cx="2379177" cy="215444"/>
          </a:xfrm>
          <a:prstGeom prst="rect">
            <a:avLst/>
          </a:prstGeom>
          <a:noFill/>
        </p:spPr>
        <p:txBody>
          <a:bodyPr wrap="none" rtlCol="0">
            <a:spAutoFit/>
          </a:bodyPr>
          <a:lstStyle/>
          <a:p>
            <a:r>
              <a:rPr lang="en-US" sz="800" dirty="0">
                <a:solidFill>
                  <a:schemeClr val="bg1">
                    <a:lumMod val="50000"/>
                  </a:schemeClr>
                </a:solidFill>
              </a:rPr>
              <a:t>Arjan Verweij, CERN-TE-MPE, FCC Week 2019</a:t>
            </a:r>
          </a:p>
        </p:txBody>
      </p:sp>
      <p:pic>
        <p:nvPicPr>
          <p:cNvPr id="13" name="Picture 12">
            <a:extLst>
              <a:ext uri="{FF2B5EF4-FFF2-40B4-BE49-F238E27FC236}">
                <a16:creationId xmlns:a16="http://schemas.microsoft.com/office/drawing/2014/main" id="{A1DA8A37-E760-454B-A28D-5D5D3DB89905}"/>
              </a:ext>
            </a:extLst>
          </p:cNvPr>
          <p:cNvPicPr>
            <a:picLocks noChangeAspect="1"/>
          </p:cNvPicPr>
          <p:nvPr/>
        </p:nvPicPr>
        <p:blipFill>
          <a:blip r:embed="rId4"/>
          <a:stretch>
            <a:fillRect/>
          </a:stretch>
        </p:blipFill>
        <p:spPr>
          <a:xfrm>
            <a:off x="701786" y="96266"/>
            <a:ext cx="4099187" cy="2464054"/>
          </a:xfrm>
          <a:prstGeom prst="rect">
            <a:avLst/>
          </a:prstGeom>
        </p:spPr>
      </p:pic>
      <p:cxnSp>
        <p:nvCxnSpPr>
          <p:cNvPr id="15" name="Straight Arrow Connector 14">
            <a:extLst>
              <a:ext uri="{FF2B5EF4-FFF2-40B4-BE49-F238E27FC236}">
                <a16:creationId xmlns:a16="http://schemas.microsoft.com/office/drawing/2014/main" id="{F44EB105-864B-B84F-84CD-EE32A5587E79}"/>
              </a:ext>
            </a:extLst>
          </p:cNvPr>
          <p:cNvCxnSpPr/>
          <p:nvPr/>
        </p:nvCxnSpPr>
        <p:spPr>
          <a:xfrm>
            <a:off x="8778240" y="2560320"/>
            <a:ext cx="0" cy="707136"/>
          </a:xfrm>
          <a:prstGeom prst="straightConnector1">
            <a:avLst/>
          </a:prstGeom>
          <a:ln w="5715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36376736-1A96-DF45-AADF-3883EDAD8852}"/>
              </a:ext>
            </a:extLst>
          </p:cNvPr>
          <p:cNvCxnSpPr>
            <a:cxnSpLocks/>
          </p:cNvCxnSpPr>
          <p:nvPr/>
        </p:nvCxnSpPr>
        <p:spPr>
          <a:xfrm flipV="1">
            <a:off x="1432560" y="2865120"/>
            <a:ext cx="0" cy="633984"/>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860532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descr=" 5"/>
          <p:cNvSpPr>
            <a:spLocks noGrp="1"/>
          </p:cNvSpPr>
          <p:nvPr>
            <p:ph type="sldNum" sz="quarter" idx="4"/>
          </p:nvPr>
        </p:nvSpPr>
        <p:spPr>
          <a:xfrm>
            <a:off x="8185376" y="4861208"/>
            <a:ext cx="501424" cy="273844"/>
          </a:xfrm>
        </p:spPr>
        <p:txBody>
          <a:bodyPr/>
          <a:lstStyle/>
          <a:p>
            <a:r>
              <a:rPr lang="en-US"/>
              <a:t>12</a:t>
            </a:r>
            <a:endParaRPr lang="en-US" dirty="0"/>
          </a:p>
        </p:txBody>
      </p:sp>
      <p:sp>
        <p:nvSpPr>
          <p:cNvPr id="57" name="Title 1" descr=" 57"/>
          <p:cNvSpPr>
            <a:spLocks noGrp="1"/>
          </p:cNvSpPr>
          <p:nvPr>
            <p:ph type="title"/>
          </p:nvPr>
        </p:nvSpPr>
        <p:spPr>
          <a:xfrm>
            <a:off x="4123352" y="0"/>
            <a:ext cx="5020648" cy="773029"/>
          </a:xfrm>
          <a:solidFill>
            <a:schemeClr val="bg1">
              <a:lumMod val="95000"/>
            </a:schemeClr>
          </a:solidFill>
        </p:spPr>
        <p:txBody>
          <a:bodyPr>
            <a:noAutofit/>
          </a:bodyPr>
          <a:lstStyle/>
          <a:p>
            <a:pPr algn="ctr"/>
            <a:r>
              <a:rPr lang="en-GB" sz="2400" dirty="0"/>
              <a:t>Response of the QDS if a  </a:t>
            </a:r>
            <a:br>
              <a:rPr lang="en-GB" sz="2400" dirty="0"/>
            </a:br>
            <a:r>
              <a:rPr lang="en-GB" sz="2400" dirty="0"/>
              <a:t>neighbouring magnet quenches</a:t>
            </a:r>
          </a:p>
        </p:txBody>
      </p:sp>
      <p:pic>
        <p:nvPicPr>
          <p:cNvPr id="22" name="Picture 21" descr=" 22"/>
          <p:cNvPicPr>
            <a:picLocks noChangeAspect="1"/>
          </p:cNvPicPr>
          <p:nvPr/>
        </p:nvPicPr>
        <p:blipFill>
          <a:blip r:embed="rId2"/>
          <a:stretch>
            <a:fillRect/>
          </a:stretch>
        </p:blipFill>
        <p:spPr>
          <a:xfrm>
            <a:off x="1659600" y="1058206"/>
            <a:ext cx="7300800" cy="1569693"/>
          </a:xfrm>
          <a:prstGeom prst="rect">
            <a:avLst/>
          </a:prstGeom>
        </p:spPr>
      </p:pic>
      <p:pic>
        <p:nvPicPr>
          <p:cNvPr id="26" name="Picture 25" descr="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15495" y="4691391"/>
            <a:ext cx="1110950" cy="389807"/>
          </a:xfrm>
          <a:prstGeom prst="rect">
            <a:avLst/>
          </a:prstGeom>
        </p:spPr>
      </p:pic>
      <p:sp>
        <p:nvSpPr>
          <p:cNvPr id="27" name="Rectangle 26" descr=" 27"/>
          <p:cNvSpPr/>
          <p:nvPr/>
        </p:nvSpPr>
        <p:spPr>
          <a:xfrm>
            <a:off x="1381339" y="1676731"/>
            <a:ext cx="372218" cy="276999"/>
          </a:xfrm>
          <a:prstGeom prst="rect">
            <a:avLst/>
          </a:prstGeom>
        </p:spPr>
        <p:txBody>
          <a:bodyPr wrap="none">
            <a:spAutoFit/>
          </a:bodyPr>
          <a:lstStyle/>
          <a:p>
            <a:r>
              <a:rPr lang="en-GB" sz="1200" dirty="0">
                <a:solidFill>
                  <a:srgbClr val="000000"/>
                </a:solidFill>
                <a:latin typeface="Times New Roman" panose="02020603050405020304" pitchFamily="18" charset="0"/>
                <a:cs typeface="Times New Roman" panose="02020603050405020304" pitchFamily="18" charset="0"/>
              </a:rPr>
              <a:t>PC</a:t>
            </a:r>
            <a:endParaRPr lang="en-GB" sz="1200" baseline="-25000" dirty="0">
              <a:solidFill>
                <a:srgbClr val="000000"/>
              </a:solidFill>
              <a:latin typeface="Times New Roman" panose="02020603050405020304" pitchFamily="18" charset="0"/>
              <a:cs typeface="Times New Roman" panose="02020603050405020304" pitchFamily="18" charset="0"/>
            </a:endParaRPr>
          </a:p>
        </p:txBody>
      </p:sp>
      <p:sp>
        <p:nvSpPr>
          <p:cNvPr id="28" name="Rectangle 27" descr=" 28"/>
          <p:cNvSpPr/>
          <p:nvPr/>
        </p:nvSpPr>
        <p:spPr>
          <a:xfrm>
            <a:off x="2001440" y="1853761"/>
            <a:ext cx="399468" cy="276999"/>
          </a:xfrm>
          <a:prstGeom prst="rect">
            <a:avLst/>
          </a:prstGeom>
        </p:spPr>
        <p:txBody>
          <a:bodyPr wrap="none">
            <a:spAutoFit/>
          </a:bodyPr>
          <a:lstStyle/>
          <a:p>
            <a:r>
              <a:rPr lang="en-GB" sz="1200" i="1" dirty="0" err="1">
                <a:solidFill>
                  <a:srgbClr val="000000"/>
                </a:solidFill>
                <a:latin typeface="Times New Roman" panose="02020603050405020304" pitchFamily="18" charset="0"/>
                <a:cs typeface="Times New Roman" panose="02020603050405020304" pitchFamily="18" charset="0"/>
              </a:rPr>
              <a:t>R</a:t>
            </a:r>
            <a:r>
              <a:rPr lang="en-GB" sz="1200" baseline="-25000" dirty="0" err="1">
                <a:solidFill>
                  <a:srgbClr val="000000"/>
                </a:solidFill>
                <a:latin typeface="Times New Roman" panose="02020603050405020304" pitchFamily="18" charset="0"/>
                <a:cs typeface="Times New Roman" panose="02020603050405020304" pitchFamily="18" charset="0"/>
              </a:rPr>
              <a:t>filt</a:t>
            </a:r>
            <a:endParaRPr lang="en-GB" sz="1200" baseline="-25000" dirty="0">
              <a:solidFill>
                <a:srgbClr val="000000"/>
              </a:solidFill>
              <a:latin typeface="Times New Roman" panose="02020603050405020304" pitchFamily="18" charset="0"/>
              <a:cs typeface="Times New Roman" panose="02020603050405020304" pitchFamily="18" charset="0"/>
            </a:endParaRPr>
          </a:p>
        </p:txBody>
      </p:sp>
      <p:sp>
        <p:nvSpPr>
          <p:cNvPr id="30" name="Rectangle 29" descr=" 30"/>
          <p:cNvSpPr/>
          <p:nvPr/>
        </p:nvSpPr>
        <p:spPr>
          <a:xfrm>
            <a:off x="1971614" y="1504645"/>
            <a:ext cx="407484" cy="276999"/>
          </a:xfrm>
          <a:prstGeom prst="rect">
            <a:avLst/>
          </a:prstGeom>
        </p:spPr>
        <p:txBody>
          <a:bodyPr wrap="none">
            <a:spAutoFit/>
          </a:bodyPr>
          <a:lstStyle/>
          <a:p>
            <a:r>
              <a:rPr lang="en-GB" sz="1200" i="1" dirty="0" err="1">
                <a:solidFill>
                  <a:srgbClr val="000000"/>
                </a:solidFill>
                <a:latin typeface="Times New Roman" panose="02020603050405020304" pitchFamily="18" charset="0"/>
                <a:cs typeface="Times New Roman" panose="02020603050405020304" pitchFamily="18" charset="0"/>
              </a:rPr>
              <a:t>C</a:t>
            </a:r>
            <a:r>
              <a:rPr lang="en-GB" sz="1200" baseline="-25000" dirty="0" err="1">
                <a:solidFill>
                  <a:srgbClr val="000000"/>
                </a:solidFill>
                <a:latin typeface="Times New Roman" panose="02020603050405020304" pitchFamily="18" charset="0"/>
                <a:cs typeface="Times New Roman" panose="02020603050405020304" pitchFamily="18" charset="0"/>
              </a:rPr>
              <a:t>filt</a:t>
            </a:r>
            <a:endParaRPr lang="en-GB" sz="1200" baseline="-25000" dirty="0">
              <a:solidFill>
                <a:srgbClr val="000000"/>
              </a:solidFill>
              <a:latin typeface="Times New Roman" panose="02020603050405020304" pitchFamily="18" charset="0"/>
              <a:cs typeface="Times New Roman" panose="02020603050405020304" pitchFamily="18" charset="0"/>
            </a:endParaRPr>
          </a:p>
        </p:txBody>
      </p:sp>
      <p:sp>
        <p:nvSpPr>
          <p:cNvPr id="31" name="Rectangle 30" descr=" 31"/>
          <p:cNvSpPr/>
          <p:nvPr/>
        </p:nvSpPr>
        <p:spPr>
          <a:xfrm>
            <a:off x="2623249" y="1728535"/>
            <a:ext cx="404278" cy="276999"/>
          </a:xfrm>
          <a:prstGeom prst="rect">
            <a:avLst/>
          </a:prstGeom>
        </p:spPr>
        <p:txBody>
          <a:bodyPr wrap="none">
            <a:spAutoFit/>
          </a:bodyPr>
          <a:lstStyle/>
          <a:p>
            <a:r>
              <a:rPr lang="en-GB" sz="1200" i="1" dirty="0">
                <a:solidFill>
                  <a:srgbClr val="000000"/>
                </a:solidFill>
                <a:latin typeface="Times New Roman" panose="02020603050405020304" pitchFamily="18" charset="0"/>
                <a:cs typeface="Times New Roman" panose="02020603050405020304" pitchFamily="18" charset="0"/>
              </a:rPr>
              <a:t>R</a:t>
            </a:r>
            <a:r>
              <a:rPr lang="en-GB" sz="1200" baseline="-25000" dirty="0">
                <a:solidFill>
                  <a:srgbClr val="000000"/>
                </a:solidFill>
                <a:latin typeface="Times New Roman" panose="02020603050405020304" pitchFamily="18" charset="0"/>
                <a:cs typeface="Times New Roman" panose="02020603050405020304" pitchFamily="18" charset="0"/>
              </a:rPr>
              <a:t>EE</a:t>
            </a:r>
          </a:p>
        </p:txBody>
      </p:sp>
      <p:sp>
        <p:nvSpPr>
          <p:cNvPr id="32" name="Rectangle 31" descr=" 32"/>
          <p:cNvSpPr/>
          <p:nvPr/>
        </p:nvSpPr>
        <p:spPr>
          <a:xfrm>
            <a:off x="3727705" y="1464926"/>
            <a:ext cx="372218" cy="276999"/>
          </a:xfrm>
          <a:prstGeom prst="rect">
            <a:avLst/>
          </a:prstGeom>
        </p:spPr>
        <p:txBody>
          <a:bodyPr wrap="none">
            <a:spAutoFit/>
          </a:bodyPr>
          <a:lstStyle/>
          <a:p>
            <a:r>
              <a:rPr lang="en-GB" sz="1200" dirty="0">
                <a:solidFill>
                  <a:srgbClr val="000000"/>
                </a:solidFill>
                <a:latin typeface="Times New Roman" panose="02020603050405020304" pitchFamily="18" charset="0"/>
                <a:cs typeface="Times New Roman" panose="02020603050405020304" pitchFamily="18" charset="0"/>
              </a:rPr>
              <a:t>M</a:t>
            </a:r>
            <a:r>
              <a:rPr lang="en-GB" sz="1200" baseline="-25000" dirty="0">
                <a:solidFill>
                  <a:srgbClr val="000000"/>
                </a:solidFill>
                <a:latin typeface="Times New Roman" panose="02020603050405020304" pitchFamily="18" charset="0"/>
                <a:cs typeface="Times New Roman" panose="02020603050405020304" pitchFamily="18" charset="0"/>
              </a:rPr>
              <a:t>1</a:t>
            </a:r>
          </a:p>
        </p:txBody>
      </p:sp>
      <p:sp>
        <p:nvSpPr>
          <p:cNvPr id="33" name="Rectangle 32" descr=" 33"/>
          <p:cNvSpPr/>
          <p:nvPr/>
        </p:nvSpPr>
        <p:spPr>
          <a:xfrm>
            <a:off x="4262665" y="1464926"/>
            <a:ext cx="372218" cy="276999"/>
          </a:xfrm>
          <a:prstGeom prst="rect">
            <a:avLst/>
          </a:prstGeom>
        </p:spPr>
        <p:txBody>
          <a:bodyPr wrap="none">
            <a:spAutoFit/>
          </a:bodyPr>
          <a:lstStyle/>
          <a:p>
            <a:r>
              <a:rPr lang="en-GB" sz="1200" dirty="0">
                <a:solidFill>
                  <a:srgbClr val="000000"/>
                </a:solidFill>
                <a:latin typeface="Times New Roman" panose="02020603050405020304" pitchFamily="18" charset="0"/>
                <a:cs typeface="Times New Roman" panose="02020603050405020304" pitchFamily="18" charset="0"/>
              </a:rPr>
              <a:t>M</a:t>
            </a:r>
            <a:r>
              <a:rPr lang="en-GB" sz="1200" baseline="-25000" dirty="0">
                <a:solidFill>
                  <a:srgbClr val="000000"/>
                </a:solidFill>
                <a:latin typeface="Times New Roman" panose="02020603050405020304" pitchFamily="18" charset="0"/>
                <a:cs typeface="Times New Roman" panose="02020603050405020304" pitchFamily="18" charset="0"/>
              </a:rPr>
              <a:t>2</a:t>
            </a:r>
          </a:p>
        </p:txBody>
      </p:sp>
      <p:sp>
        <p:nvSpPr>
          <p:cNvPr id="34" name="Rectangle 33" descr=" 34"/>
          <p:cNvSpPr/>
          <p:nvPr/>
        </p:nvSpPr>
        <p:spPr>
          <a:xfrm>
            <a:off x="8448884" y="1464926"/>
            <a:ext cx="423514" cy="276999"/>
          </a:xfrm>
          <a:prstGeom prst="rect">
            <a:avLst/>
          </a:prstGeom>
        </p:spPr>
        <p:txBody>
          <a:bodyPr wrap="none">
            <a:spAutoFit/>
          </a:bodyPr>
          <a:lstStyle/>
          <a:p>
            <a:r>
              <a:rPr lang="en-GB" sz="1200" dirty="0">
                <a:solidFill>
                  <a:srgbClr val="000000"/>
                </a:solidFill>
                <a:latin typeface="Times New Roman" panose="02020603050405020304" pitchFamily="18" charset="0"/>
                <a:cs typeface="Times New Roman" panose="02020603050405020304" pitchFamily="18" charset="0"/>
              </a:rPr>
              <a:t>M</a:t>
            </a:r>
            <a:r>
              <a:rPr lang="en-GB" sz="1200" baseline="-25000" dirty="0">
                <a:solidFill>
                  <a:srgbClr val="000000"/>
                </a:solidFill>
                <a:latin typeface="Times New Roman" panose="02020603050405020304" pitchFamily="18" charset="0"/>
                <a:cs typeface="Times New Roman" panose="02020603050405020304" pitchFamily="18" charset="0"/>
              </a:rPr>
              <a:t>22</a:t>
            </a:r>
          </a:p>
        </p:txBody>
      </p:sp>
      <p:sp>
        <p:nvSpPr>
          <p:cNvPr id="35" name="Rectangle 34" descr=" 35"/>
          <p:cNvSpPr/>
          <p:nvPr/>
        </p:nvSpPr>
        <p:spPr>
          <a:xfrm>
            <a:off x="3699838" y="1943137"/>
            <a:ext cx="423514" cy="276999"/>
          </a:xfrm>
          <a:prstGeom prst="rect">
            <a:avLst/>
          </a:prstGeom>
        </p:spPr>
        <p:txBody>
          <a:bodyPr wrap="none">
            <a:spAutoFit/>
          </a:bodyPr>
          <a:lstStyle/>
          <a:p>
            <a:r>
              <a:rPr lang="en-GB" sz="1200" dirty="0">
                <a:solidFill>
                  <a:srgbClr val="000000"/>
                </a:solidFill>
                <a:latin typeface="Times New Roman" panose="02020603050405020304" pitchFamily="18" charset="0"/>
                <a:cs typeface="Times New Roman" panose="02020603050405020304" pitchFamily="18" charset="0"/>
              </a:rPr>
              <a:t>M</a:t>
            </a:r>
            <a:r>
              <a:rPr lang="en-GB" sz="1200" baseline="-25000" dirty="0">
                <a:solidFill>
                  <a:srgbClr val="000000"/>
                </a:solidFill>
                <a:latin typeface="Times New Roman" panose="02020603050405020304" pitchFamily="18" charset="0"/>
                <a:cs typeface="Times New Roman" panose="02020603050405020304" pitchFamily="18" charset="0"/>
              </a:rPr>
              <a:t>44</a:t>
            </a:r>
          </a:p>
        </p:txBody>
      </p:sp>
      <p:sp>
        <p:nvSpPr>
          <p:cNvPr id="36" name="Rectangle 35" descr=" 36"/>
          <p:cNvSpPr/>
          <p:nvPr/>
        </p:nvSpPr>
        <p:spPr>
          <a:xfrm>
            <a:off x="4235888" y="1943137"/>
            <a:ext cx="423514" cy="276999"/>
          </a:xfrm>
          <a:prstGeom prst="rect">
            <a:avLst/>
          </a:prstGeom>
        </p:spPr>
        <p:txBody>
          <a:bodyPr wrap="none">
            <a:spAutoFit/>
          </a:bodyPr>
          <a:lstStyle/>
          <a:p>
            <a:r>
              <a:rPr lang="en-GB" sz="1200" dirty="0">
                <a:solidFill>
                  <a:srgbClr val="000000"/>
                </a:solidFill>
                <a:latin typeface="Times New Roman" panose="02020603050405020304" pitchFamily="18" charset="0"/>
                <a:cs typeface="Times New Roman" panose="02020603050405020304" pitchFamily="18" charset="0"/>
              </a:rPr>
              <a:t>M</a:t>
            </a:r>
            <a:r>
              <a:rPr lang="en-GB" sz="1200" baseline="-25000" dirty="0">
                <a:solidFill>
                  <a:srgbClr val="000000"/>
                </a:solidFill>
                <a:latin typeface="Times New Roman" panose="02020603050405020304" pitchFamily="18" charset="0"/>
                <a:cs typeface="Times New Roman" panose="02020603050405020304" pitchFamily="18" charset="0"/>
              </a:rPr>
              <a:t>43</a:t>
            </a:r>
          </a:p>
        </p:txBody>
      </p:sp>
      <p:sp>
        <p:nvSpPr>
          <p:cNvPr id="37" name="Rectangle 36" descr=" 37"/>
          <p:cNvSpPr/>
          <p:nvPr/>
        </p:nvSpPr>
        <p:spPr>
          <a:xfrm>
            <a:off x="8445331" y="1943137"/>
            <a:ext cx="423514" cy="276999"/>
          </a:xfrm>
          <a:prstGeom prst="rect">
            <a:avLst/>
          </a:prstGeom>
        </p:spPr>
        <p:txBody>
          <a:bodyPr wrap="none">
            <a:spAutoFit/>
          </a:bodyPr>
          <a:lstStyle/>
          <a:p>
            <a:r>
              <a:rPr lang="en-GB" sz="1200" dirty="0">
                <a:solidFill>
                  <a:srgbClr val="000000"/>
                </a:solidFill>
                <a:latin typeface="Times New Roman" panose="02020603050405020304" pitchFamily="18" charset="0"/>
                <a:cs typeface="Times New Roman" panose="02020603050405020304" pitchFamily="18" charset="0"/>
              </a:rPr>
              <a:t>M</a:t>
            </a:r>
            <a:r>
              <a:rPr lang="en-GB" sz="1200" baseline="-25000" dirty="0">
                <a:solidFill>
                  <a:srgbClr val="000000"/>
                </a:solidFill>
                <a:latin typeface="Times New Roman" panose="02020603050405020304" pitchFamily="18" charset="0"/>
                <a:cs typeface="Times New Roman" panose="02020603050405020304" pitchFamily="18" charset="0"/>
              </a:rPr>
              <a:t>23</a:t>
            </a:r>
          </a:p>
        </p:txBody>
      </p:sp>
      <p:sp>
        <p:nvSpPr>
          <p:cNvPr id="39" name="Rectangle 38" descr=" 39"/>
          <p:cNvSpPr/>
          <p:nvPr/>
        </p:nvSpPr>
        <p:spPr>
          <a:xfrm>
            <a:off x="7115982" y="1943137"/>
            <a:ext cx="372218" cy="276999"/>
          </a:xfrm>
          <a:prstGeom prst="rect">
            <a:avLst/>
          </a:prstGeom>
        </p:spPr>
        <p:txBody>
          <a:bodyPr wrap="none">
            <a:spAutoFit/>
          </a:bodyPr>
          <a:lstStyle/>
          <a:p>
            <a:r>
              <a:rPr lang="en-GB" sz="1200" dirty="0" err="1">
                <a:solidFill>
                  <a:srgbClr val="000000"/>
                </a:solidFill>
                <a:latin typeface="Times New Roman" panose="02020603050405020304" pitchFamily="18" charset="0"/>
                <a:cs typeface="Times New Roman" panose="02020603050405020304" pitchFamily="18" charset="0"/>
              </a:rPr>
              <a:t>M</a:t>
            </a:r>
            <a:r>
              <a:rPr lang="en-GB" sz="1200" baseline="-25000" dirty="0" err="1">
                <a:solidFill>
                  <a:srgbClr val="000000"/>
                </a:solidFill>
                <a:latin typeface="Times New Roman" panose="02020603050405020304" pitchFamily="18" charset="0"/>
                <a:cs typeface="Times New Roman" panose="02020603050405020304" pitchFamily="18" charset="0"/>
              </a:rPr>
              <a:t>n</a:t>
            </a:r>
            <a:endParaRPr lang="en-GB" sz="1200" baseline="-25000" dirty="0">
              <a:solidFill>
                <a:srgbClr val="000000"/>
              </a:solidFill>
              <a:latin typeface="Times New Roman" panose="02020603050405020304" pitchFamily="18" charset="0"/>
              <a:cs typeface="Times New Roman" panose="02020603050405020304" pitchFamily="18" charset="0"/>
            </a:endParaRPr>
          </a:p>
        </p:txBody>
      </p:sp>
      <p:sp>
        <p:nvSpPr>
          <p:cNvPr id="40" name="Rectangle 39" descr=" 40"/>
          <p:cNvSpPr/>
          <p:nvPr/>
        </p:nvSpPr>
        <p:spPr>
          <a:xfrm>
            <a:off x="1890136" y="1064527"/>
            <a:ext cx="389850" cy="276999"/>
          </a:xfrm>
          <a:prstGeom prst="rect">
            <a:avLst/>
          </a:prstGeom>
        </p:spPr>
        <p:txBody>
          <a:bodyPr wrap="none">
            <a:spAutoFit/>
          </a:bodyPr>
          <a:lstStyle/>
          <a:p>
            <a:r>
              <a:rPr lang="en-GB" sz="1200" i="1" dirty="0">
                <a:solidFill>
                  <a:srgbClr val="000000"/>
                </a:solidFill>
                <a:latin typeface="Times New Roman" panose="02020603050405020304" pitchFamily="18" charset="0"/>
                <a:cs typeface="Times New Roman" panose="02020603050405020304" pitchFamily="18" charset="0"/>
              </a:rPr>
              <a:t>L</a:t>
            </a:r>
            <a:r>
              <a:rPr lang="en-GB" sz="1200" baseline="-25000" dirty="0">
                <a:solidFill>
                  <a:srgbClr val="000000"/>
                </a:solidFill>
                <a:latin typeface="Times New Roman" panose="02020603050405020304" pitchFamily="18" charset="0"/>
                <a:cs typeface="Times New Roman" panose="02020603050405020304" pitchFamily="18" charset="0"/>
              </a:rPr>
              <a:t>filt</a:t>
            </a:r>
          </a:p>
        </p:txBody>
      </p:sp>
      <p:sp>
        <p:nvSpPr>
          <p:cNvPr id="41" name="Rectangle 40" descr=" 41"/>
          <p:cNvSpPr/>
          <p:nvPr/>
        </p:nvSpPr>
        <p:spPr>
          <a:xfrm>
            <a:off x="5972833" y="1943137"/>
            <a:ext cx="481222" cy="276999"/>
          </a:xfrm>
          <a:prstGeom prst="rect">
            <a:avLst/>
          </a:prstGeom>
        </p:spPr>
        <p:txBody>
          <a:bodyPr wrap="none">
            <a:spAutoFit/>
          </a:bodyPr>
          <a:lstStyle/>
          <a:p>
            <a:r>
              <a:rPr lang="en-GB" sz="1200" dirty="0">
                <a:solidFill>
                  <a:srgbClr val="000000"/>
                </a:solidFill>
                <a:latin typeface="Times New Roman" panose="02020603050405020304" pitchFamily="18" charset="0"/>
                <a:cs typeface="Times New Roman" panose="02020603050405020304" pitchFamily="18" charset="0"/>
              </a:rPr>
              <a:t>M</a:t>
            </a:r>
            <a:r>
              <a:rPr lang="en-GB" sz="1200" baseline="-25000" dirty="0">
                <a:solidFill>
                  <a:srgbClr val="000000"/>
                </a:solidFill>
                <a:latin typeface="Times New Roman" panose="02020603050405020304" pitchFamily="18" charset="0"/>
                <a:cs typeface="Times New Roman" panose="02020603050405020304" pitchFamily="18" charset="0"/>
              </a:rPr>
              <a:t>n+1</a:t>
            </a:r>
          </a:p>
        </p:txBody>
      </p:sp>
      <p:grpSp>
        <p:nvGrpSpPr>
          <p:cNvPr id="42" name="Group 41" descr=" 42"/>
          <p:cNvGrpSpPr/>
          <p:nvPr/>
        </p:nvGrpSpPr>
        <p:grpSpPr>
          <a:xfrm>
            <a:off x="5694331" y="1366638"/>
            <a:ext cx="570591" cy="847749"/>
            <a:chOff x="5441845" y="1348278"/>
            <a:chExt cx="570591" cy="847749"/>
          </a:xfrm>
        </p:grpSpPr>
        <p:pic>
          <p:nvPicPr>
            <p:cNvPr id="44" name="Picture 43"/>
            <p:cNvPicPr>
              <a:picLocks noChangeAspect="1"/>
            </p:cNvPicPr>
            <p:nvPr/>
          </p:nvPicPr>
          <p:blipFill>
            <a:blip r:embed="rId4"/>
            <a:stretch>
              <a:fillRect/>
            </a:stretch>
          </p:blipFill>
          <p:spPr>
            <a:xfrm>
              <a:off x="5441845" y="1552883"/>
              <a:ext cx="570591" cy="358781"/>
            </a:xfrm>
            <a:prstGeom prst="rect">
              <a:avLst/>
            </a:prstGeom>
          </p:spPr>
        </p:pic>
        <p:sp>
          <p:nvSpPr>
            <p:cNvPr id="45" name="Rectangle 44"/>
            <p:cNvSpPr/>
            <p:nvPr/>
          </p:nvSpPr>
          <p:spPr>
            <a:xfrm>
              <a:off x="5445517" y="1348278"/>
              <a:ext cx="543739" cy="276999"/>
            </a:xfrm>
            <a:prstGeom prst="rect">
              <a:avLst/>
            </a:prstGeom>
          </p:spPr>
          <p:txBody>
            <a:bodyPr wrap="none">
              <a:spAutoFit/>
            </a:bodyPr>
            <a:lstStyle/>
            <a:p>
              <a:r>
                <a:rPr lang="en-GB" sz="1200" dirty="0">
                  <a:solidFill>
                    <a:srgbClr val="00B050"/>
                  </a:solidFill>
                  <a:latin typeface="Times New Roman" panose="02020603050405020304" pitchFamily="18" charset="0"/>
                  <a:cs typeface="Times New Roman" panose="02020603050405020304" pitchFamily="18" charset="0"/>
                </a:rPr>
                <a:t>CLIQ</a:t>
              </a:r>
              <a:endParaRPr lang="en-GB" sz="1200" baseline="-25000" dirty="0"/>
            </a:p>
          </p:txBody>
        </p:sp>
        <p:sp>
          <p:nvSpPr>
            <p:cNvPr id="52" name="Rounded Rectangle 51"/>
            <p:cNvSpPr/>
            <p:nvPr/>
          </p:nvSpPr>
          <p:spPr>
            <a:xfrm>
              <a:off x="5456534" y="1582758"/>
              <a:ext cx="534960" cy="313725"/>
            </a:xfrm>
            <a:prstGeom prst="roundRect">
              <a:avLst/>
            </a:prstGeom>
            <a:noFill/>
            <a:ln>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200" dirty="0">
                <a:solidFill>
                  <a:srgbClr val="FFC000"/>
                </a:solidFill>
                <a:latin typeface="Times New Roman" panose="02020603050405020304" pitchFamily="18" charset="0"/>
                <a:cs typeface="Times New Roman" panose="02020603050405020304" pitchFamily="18" charset="0"/>
              </a:endParaRPr>
            </a:p>
          </p:txBody>
        </p:sp>
        <p:cxnSp>
          <p:nvCxnSpPr>
            <p:cNvPr id="53" name="Straight Arrow Connector 52"/>
            <p:cNvCxnSpPr/>
            <p:nvPr/>
          </p:nvCxnSpPr>
          <p:spPr>
            <a:xfrm flipV="1">
              <a:off x="5730211" y="1910940"/>
              <a:ext cx="0" cy="285087"/>
            </a:xfrm>
            <a:prstGeom prst="straightConnector1">
              <a:avLst/>
            </a:prstGeom>
            <a:ln w="38100">
              <a:solidFill>
                <a:srgbClr val="00B050"/>
              </a:solidFill>
              <a:headEnd type="triangle" w="med" len="med"/>
              <a:tailEnd type="none" w="med" len="med"/>
            </a:ln>
          </p:spPr>
          <p:style>
            <a:lnRef idx="1">
              <a:schemeClr val="dk1"/>
            </a:lnRef>
            <a:fillRef idx="0">
              <a:schemeClr val="dk1"/>
            </a:fillRef>
            <a:effectRef idx="0">
              <a:schemeClr val="dk1"/>
            </a:effectRef>
            <a:fontRef idx="minor">
              <a:schemeClr val="tx1"/>
            </a:fontRef>
          </p:style>
        </p:cxnSp>
      </p:grpSp>
      <p:grpSp>
        <p:nvGrpSpPr>
          <p:cNvPr id="55" name="Group 54" descr=" 55"/>
          <p:cNvGrpSpPr/>
          <p:nvPr/>
        </p:nvGrpSpPr>
        <p:grpSpPr>
          <a:xfrm>
            <a:off x="6853801" y="1369028"/>
            <a:ext cx="490840" cy="845359"/>
            <a:chOff x="6601315" y="1350668"/>
            <a:chExt cx="490840" cy="845359"/>
          </a:xfrm>
        </p:grpSpPr>
        <p:cxnSp>
          <p:nvCxnSpPr>
            <p:cNvPr id="56" name="Straight Arrow Connector 55"/>
            <p:cNvCxnSpPr/>
            <p:nvPr/>
          </p:nvCxnSpPr>
          <p:spPr>
            <a:xfrm flipV="1">
              <a:off x="6848424" y="1910940"/>
              <a:ext cx="0" cy="285087"/>
            </a:xfrm>
            <a:prstGeom prst="straightConnector1">
              <a:avLst/>
            </a:prstGeom>
            <a:ln w="38100">
              <a:solidFill>
                <a:srgbClr val="FFC000"/>
              </a:solidFill>
              <a:tailEnd type="triangle"/>
            </a:ln>
          </p:spPr>
          <p:style>
            <a:lnRef idx="1">
              <a:schemeClr val="dk1"/>
            </a:lnRef>
            <a:fillRef idx="0">
              <a:schemeClr val="dk1"/>
            </a:fillRef>
            <a:effectRef idx="0">
              <a:schemeClr val="dk1"/>
            </a:effectRef>
            <a:fontRef idx="minor">
              <a:schemeClr val="tx1"/>
            </a:fontRef>
          </p:style>
        </p:cxnSp>
        <p:pic>
          <p:nvPicPr>
            <p:cNvPr id="58" name="Picture 2" descr="Bildergebnis für electronic board clipar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90218" y="1610594"/>
              <a:ext cx="320181" cy="266818"/>
            </a:xfrm>
            <a:prstGeom prst="rect">
              <a:avLst/>
            </a:prstGeom>
            <a:noFill/>
            <a:extLst>
              <a:ext uri="{909E8E84-426E-40DD-AFC4-6F175D3DCCD1}">
                <a14:hiddenFill xmlns:a14="http://schemas.microsoft.com/office/drawing/2010/main">
                  <a:solidFill>
                    <a:srgbClr val="FFFFFF"/>
                  </a:solidFill>
                </a14:hiddenFill>
              </a:ext>
            </a:extLst>
          </p:spPr>
        </p:pic>
        <p:sp>
          <p:nvSpPr>
            <p:cNvPr id="59" name="Rectangle 58"/>
            <p:cNvSpPr/>
            <p:nvPr/>
          </p:nvSpPr>
          <p:spPr>
            <a:xfrm>
              <a:off x="6601315" y="1350668"/>
              <a:ext cx="490840" cy="276999"/>
            </a:xfrm>
            <a:prstGeom prst="rect">
              <a:avLst/>
            </a:prstGeom>
          </p:spPr>
          <p:txBody>
            <a:bodyPr wrap="none">
              <a:spAutoFit/>
            </a:bodyPr>
            <a:lstStyle/>
            <a:p>
              <a:pPr algn="ctr"/>
              <a:r>
                <a:rPr lang="en-GB" sz="1200" dirty="0">
                  <a:solidFill>
                    <a:srgbClr val="FFC000"/>
                  </a:solidFill>
                  <a:latin typeface="Times New Roman" panose="02020603050405020304" pitchFamily="18" charset="0"/>
                  <a:cs typeface="Times New Roman" panose="02020603050405020304" pitchFamily="18" charset="0"/>
                </a:rPr>
                <a:t>QDS</a:t>
              </a:r>
            </a:p>
          </p:txBody>
        </p:sp>
        <p:sp>
          <p:nvSpPr>
            <p:cNvPr id="61" name="Rounded Rectangle 60"/>
            <p:cNvSpPr/>
            <p:nvPr/>
          </p:nvSpPr>
          <p:spPr>
            <a:xfrm>
              <a:off x="6632082" y="1582265"/>
              <a:ext cx="433398" cy="313725"/>
            </a:xfrm>
            <a:prstGeom prst="roundRect">
              <a:avLst/>
            </a:prstGeom>
            <a:noFill/>
            <a:ln>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200" dirty="0">
                <a:solidFill>
                  <a:srgbClr val="FFC000"/>
                </a:solidFill>
                <a:latin typeface="Times New Roman" panose="02020603050405020304" pitchFamily="18" charset="0"/>
                <a:cs typeface="Times New Roman" panose="02020603050405020304" pitchFamily="18" charset="0"/>
              </a:endParaRPr>
            </a:p>
          </p:txBody>
        </p:sp>
      </p:grpSp>
      <p:grpSp>
        <p:nvGrpSpPr>
          <p:cNvPr id="38" name="Group 62" descr=" 63">
            <a:extLst>
              <a:ext uri="{FF2B5EF4-FFF2-40B4-BE49-F238E27FC236}">
                <a16:creationId xmlns:a16="http://schemas.microsoft.com/office/drawing/2014/main" id="{53CA6CA2-0334-4597-9F26-8513269F3793}"/>
              </a:ext>
            </a:extLst>
          </p:cNvPr>
          <p:cNvGrpSpPr/>
          <p:nvPr/>
        </p:nvGrpSpPr>
        <p:grpSpPr>
          <a:xfrm>
            <a:off x="4489036" y="2278505"/>
            <a:ext cx="4650988" cy="2674496"/>
            <a:chOff x="4489036" y="2278505"/>
            <a:chExt cx="4650988" cy="2674496"/>
          </a:xfrm>
        </p:grpSpPr>
        <p:pic>
          <p:nvPicPr>
            <p:cNvPr id="43" name="Picture 63" descr="Screen Shot 2016-06-21 at 21.36.31.png">
              <a:extLst>
                <a:ext uri="{FF2B5EF4-FFF2-40B4-BE49-F238E27FC236}">
                  <a16:creationId xmlns:a16="http://schemas.microsoft.com/office/drawing/2014/main" id="{50A6E78A-5F7F-4452-95C2-CC22573F616A}"/>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633188" y="3011244"/>
              <a:ext cx="1457687" cy="1462026"/>
            </a:xfrm>
            <a:prstGeom prst="rect">
              <a:avLst/>
            </a:prstGeom>
          </p:spPr>
        </p:pic>
        <p:sp>
          <p:nvSpPr>
            <p:cNvPr id="47" name="Up-Down Arrow 65">
              <a:extLst>
                <a:ext uri="{FF2B5EF4-FFF2-40B4-BE49-F238E27FC236}">
                  <a16:creationId xmlns:a16="http://schemas.microsoft.com/office/drawing/2014/main" id="{8A25A3B0-963F-442B-A8BC-E8AED3055F72}"/>
                </a:ext>
              </a:extLst>
            </p:cNvPr>
            <p:cNvSpPr/>
            <p:nvPr/>
          </p:nvSpPr>
          <p:spPr>
            <a:xfrm rot="2000689">
              <a:off x="5548283" y="2278505"/>
              <a:ext cx="198000" cy="819540"/>
            </a:xfrm>
            <a:prstGeom prst="upDownArrow">
              <a:avLst>
                <a:gd name="adj1" fmla="val 50000"/>
                <a:gd name="adj2" fmla="val 91625"/>
              </a:avLst>
            </a:prstGeom>
            <a:solidFill>
              <a:srgbClr val="00B050"/>
            </a:solidFill>
            <a:ln w="9525">
              <a:solidFill>
                <a:srgbClr val="80808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48" name="Picture 66" descr="Screen Shot 2016-06-21 at 21.36.31.png">
              <a:extLst>
                <a:ext uri="{FF2B5EF4-FFF2-40B4-BE49-F238E27FC236}">
                  <a16:creationId xmlns:a16="http://schemas.microsoft.com/office/drawing/2014/main" id="{BE242A07-6A87-4FBE-8983-E236EFE87B5A}"/>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094954" y="3011244"/>
              <a:ext cx="1457687" cy="1462026"/>
            </a:xfrm>
            <a:prstGeom prst="rect">
              <a:avLst/>
            </a:prstGeom>
          </p:spPr>
        </p:pic>
        <p:sp>
          <p:nvSpPr>
            <p:cNvPr id="49" name="Up-Down Arrow 67">
              <a:extLst>
                <a:ext uri="{FF2B5EF4-FFF2-40B4-BE49-F238E27FC236}">
                  <a16:creationId xmlns:a16="http://schemas.microsoft.com/office/drawing/2014/main" id="{023825EB-F2EC-4E71-92E2-242B2AEA0A06}"/>
                </a:ext>
              </a:extLst>
            </p:cNvPr>
            <p:cNvSpPr/>
            <p:nvPr/>
          </p:nvSpPr>
          <p:spPr>
            <a:xfrm rot="19233493">
              <a:off x="7387698" y="2287147"/>
              <a:ext cx="198000" cy="819950"/>
            </a:xfrm>
            <a:prstGeom prst="upDownArrow">
              <a:avLst>
                <a:gd name="adj1" fmla="val 50000"/>
                <a:gd name="adj2" fmla="val 91625"/>
              </a:avLst>
            </a:prstGeom>
            <a:solidFill>
              <a:srgbClr val="FFC000"/>
            </a:solidFill>
            <a:ln w="9525">
              <a:solidFill>
                <a:srgbClr val="80808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50" name="Rectangle 68">
              <a:extLst>
                <a:ext uri="{FF2B5EF4-FFF2-40B4-BE49-F238E27FC236}">
                  <a16:creationId xmlns:a16="http://schemas.microsoft.com/office/drawing/2014/main" id="{2CC21F8B-A0B4-46B8-B3CD-5B89EED61FBC}"/>
                </a:ext>
              </a:extLst>
            </p:cNvPr>
            <p:cNvSpPr/>
            <p:nvPr/>
          </p:nvSpPr>
          <p:spPr>
            <a:xfrm>
              <a:off x="4489036" y="4429781"/>
              <a:ext cx="1745991" cy="523220"/>
            </a:xfrm>
            <a:prstGeom prst="rect">
              <a:avLst/>
            </a:prstGeom>
          </p:spPr>
          <p:txBody>
            <a:bodyPr wrap="none">
              <a:spAutoFit/>
            </a:bodyPr>
            <a:lstStyle/>
            <a:p>
              <a:pPr algn="ctr"/>
              <a:r>
                <a:rPr lang="en-GB" sz="1400" dirty="0">
                  <a:solidFill>
                    <a:srgbClr val="000000"/>
                  </a:solidFill>
                </a:rPr>
                <a:t>Quenching magnet:</a:t>
              </a:r>
            </a:p>
            <a:p>
              <a:pPr algn="ctr"/>
              <a:r>
                <a:rPr lang="en-GB" sz="1400" i="1" dirty="0">
                  <a:solidFill>
                    <a:srgbClr val="000000"/>
                  </a:solidFill>
                </a:rPr>
                <a:t>CLIQ simulation</a:t>
              </a:r>
            </a:p>
          </p:txBody>
        </p:sp>
        <p:sp>
          <p:nvSpPr>
            <p:cNvPr id="51" name="Rectangle 69">
              <a:extLst>
                <a:ext uri="{FF2B5EF4-FFF2-40B4-BE49-F238E27FC236}">
                  <a16:creationId xmlns:a16="http://schemas.microsoft.com/office/drawing/2014/main" id="{CFEA3208-BC7D-4B8B-91E7-BDC8D84B1387}"/>
                </a:ext>
              </a:extLst>
            </p:cNvPr>
            <p:cNvSpPr/>
            <p:nvPr/>
          </p:nvSpPr>
          <p:spPr>
            <a:xfrm>
              <a:off x="6507572" y="4429781"/>
              <a:ext cx="2632452" cy="523220"/>
            </a:xfrm>
            <a:prstGeom prst="rect">
              <a:avLst/>
            </a:prstGeom>
          </p:spPr>
          <p:txBody>
            <a:bodyPr wrap="none">
              <a:spAutoFit/>
            </a:bodyPr>
            <a:lstStyle/>
            <a:p>
              <a:pPr algn="ctr"/>
              <a:r>
                <a:rPr lang="en-GB" sz="1400" dirty="0">
                  <a:solidFill>
                    <a:srgbClr val="000000"/>
                  </a:solidFill>
                </a:rPr>
                <a:t>Neighbouring magnet:</a:t>
              </a:r>
            </a:p>
            <a:p>
              <a:pPr algn="ctr"/>
              <a:r>
                <a:rPr lang="en-GB" sz="1400" i="1" dirty="0">
                  <a:solidFill>
                    <a:srgbClr val="000000"/>
                  </a:solidFill>
                </a:rPr>
                <a:t>Simulation of voltage response</a:t>
              </a:r>
            </a:p>
          </p:txBody>
        </p:sp>
      </p:grpSp>
      <p:pic>
        <p:nvPicPr>
          <p:cNvPr id="73" name="Picture 72" descr=" 7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5986" y="335068"/>
            <a:ext cx="640762" cy="224829"/>
          </a:xfrm>
          <a:prstGeom prst="rect">
            <a:avLst/>
          </a:prstGeom>
        </p:spPr>
      </p:pic>
      <p:sp>
        <p:nvSpPr>
          <p:cNvPr id="2" name="TextBox 1"/>
          <p:cNvSpPr txBox="1"/>
          <p:nvPr/>
        </p:nvSpPr>
        <p:spPr>
          <a:xfrm>
            <a:off x="82769" y="73458"/>
            <a:ext cx="2599765" cy="523220"/>
          </a:xfrm>
          <a:prstGeom prst="rect">
            <a:avLst/>
          </a:prstGeom>
          <a:noFill/>
        </p:spPr>
        <p:txBody>
          <a:bodyPr wrap="square" rtlCol="0">
            <a:spAutoFit/>
          </a:bodyPr>
          <a:lstStyle/>
          <a:p>
            <a:r>
              <a:rPr lang="en-GB" sz="1400" dirty="0"/>
              <a:t>Simulations performed using the                framework</a:t>
            </a:r>
          </a:p>
        </p:txBody>
      </p:sp>
      <p:sp>
        <p:nvSpPr>
          <p:cNvPr id="62" name="Rectangle 61"/>
          <p:cNvSpPr/>
          <p:nvPr/>
        </p:nvSpPr>
        <p:spPr>
          <a:xfrm>
            <a:off x="428378" y="2675863"/>
            <a:ext cx="4025201" cy="1892826"/>
          </a:xfrm>
          <a:prstGeom prst="rect">
            <a:avLst/>
          </a:prstGeom>
        </p:spPr>
        <p:txBody>
          <a:bodyPr wrap="square">
            <a:spAutoFit/>
          </a:bodyPr>
          <a:lstStyle/>
          <a:p>
            <a:r>
              <a:rPr lang="en-GB" sz="1600" dirty="0"/>
              <a:t>Actions if a magnet quenches:</a:t>
            </a:r>
          </a:p>
          <a:p>
            <a:pPr marL="285750" indent="-285750">
              <a:buFont typeface="Arial" panose="020B0604020202020204" pitchFamily="34" charset="0"/>
              <a:buChar char="•"/>
            </a:pPr>
            <a:r>
              <a:rPr lang="en-GB" sz="1600" dirty="0">
                <a:solidFill>
                  <a:srgbClr val="C00000"/>
                </a:solidFill>
              </a:rPr>
              <a:t>the power converter is switched off, </a:t>
            </a:r>
          </a:p>
          <a:p>
            <a:pPr marL="285750" indent="-285750">
              <a:buFont typeface="Arial" panose="020B0604020202020204" pitchFamily="34" charset="0"/>
              <a:buChar char="•"/>
            </a:pPr>
            <a:r>
              <a:rPr lang="en-GB" sz="1600" dirty="0">
                <a:solidFill>
                  <a:srgbClr val="C00000"/>
                </a:solidFill>
              </a:rPr>
              <a:t>the magnet is protected using CLIQ (or quench heaters), </a:t>
            </a:r>
          </a:p>
          <a:p>
            <a:pPr marL="285750" indent="-285750">
              <a:buFont typeface="Arial" panose="020B0604020202020204" pitchFamily="34" charset="0"/>
              <a:buChar char="•"/>
            </a:pPr>
            <a:r>
              <a:rPr lang="en-GB" sz="1600" dirty="0">
                <a:solidFill>
                  <a:srgbClr val="C00000"/>
                </a:solidFill>
              </a:rPr>
              <a:t>the EE is switched in. </a:t>
            </a:r>
          </a:p>
          <a:p>
            <a:pPr>
              <a:spcBef>
                <a:spcPts val="600"/>
              </a:spcBef>
              <a:spcAft>
                <a:spcPts val="600"/>
              </a:spcAft>
            </a:pPr>
            <a:r>
              <a:rPr lang="en-GB" sz="1600" dirty="0"/>
              <a:t>These actions cause voltage waves in the circuit, which could trip the QDS.</a:t>
            </a:r>
          </a:p>
        </p:txBody>
      </p:sp>
      <p:sp>
        <p:nvSpPr>
          <p:cNvPr id="46" name="TextBox 45">
            <a:extLst>
              <a:ext uri="{FF2B5EF4-FFF2-40B4-BE49-F238E27FC236}">
                <a16:creationId xmlns:a16="http://schemas.microsoft.com/office/drawing/2014/main" id="{716F181A-E64B-B342-B3A1-B916B842C144}"/>
              </a:ext>
            </a:extLst>
          </p:cNvPr>
          <p:cNvSpPr txBox="1"/>
          <p:nvPr/>
        </p:nvSpPr>
        <p:spPr>
          <a:xfrm>
            <a:off x="3499104" y="4937760"/>
            <a:ext cx="2379177" cy="215444"/>
          </a:xfrm>
          <a:prstGeom prst="rect">
            <a:avLst/>
          </a:prstGeom>
          <a:noFill/>
        </p:spPr>
        <p:txBody>
          <a:bodyPr wrap="none" rtlCol="0">
            <a:spAutoFit/>
          </a:bodyPr>
          <a:lstStyle/>
          <a:p>
            <a:r>
              <a:rPr lang="en-US" sz="800" dirty="0">
                <a:solidFill>
                  <a:schemeClr val="bg1">
                    <a:lumMod val="50000"/>
                  </a:schemeClr>
                </a:solidFill>
              </a:rPr>
              <a:t>Arjan Verweij, CERN-TE-MPE, FCC Week 2019</a:t>
            </a:r>
          </a:p>
        </p:txBody>
      </p:sp>
    </p:spTree>
    <p:extLst>
      <p:ext uri="{BB962C8B-B14F-4D97-AF65-F5344CB8AC3E}">
        <p14:creationId xmlns:p14="http://schemas.microsoft.com/office/powerpoint/2010/main" val="3391703673"/>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p:cNvGrpSpPr/>
          <p:nvPr/>
        </p:nvGrpSpPr>
        <p:grpSpPr>
          <a:xfrm>
            <a:off x="126680" y="530763"/>
            <a:ext cx="4144168" cy="2703783"/>
            <a:chOff x="671209" y="1126201"/>
            <a:chExt cx="3240405" cy="1943100"/>
          </a:xfrm>
        </p:grpSpPr>
        <p:pic>
          <p:nvPicPr>
            <p:cNvPr id="32" name="Picture 31"/>
            <p:cNvPicPr>
              <a:picLocks noChangeAspect="1"/>
            </p:cNvPicPr>
            <p:nvPr/>
          </p:nvPicPr>
          <p:blipFill>
            <a:blip r:embed="rId3"/>
            <a:stretch>
              <a:fillRect/>
            </a:stretch>
          </p:blipFill>
          <p:spPr>
            <a:xfrm>
              <a:off x="671209" y="1126201"/>
              <a:ext cx="3240405" cy="1943100"/>
            </a:xfrm>
            <a:prstGeom prst="rect">
              <a:avLst/>
            </a:prstGeom>
          </p:spPr>
        </p:pic>
        <p:sp>
          <p:nvSpPr>
            <p:cNvPr id="2" name="Rettangolo 1">
              <a:extLst>
                <a:ext uri="{FF2B5EF4-FFF2-40B4-BE49-F238E27FC236}">
                  <a16:creationId xmlns:a16="http://schemas.microsoft.com/office/drawing/2014/main" id="{968AEC96-9C60-4120-A223-4AC573C91361}"/>
                </a:ext>
              </a:extLst>
            </p:cNvPr>
            <p:cNvSpPr/>
            <p:nvPr/>
          </p:nvSpPr>
          <p:spPr>
            <a:xfrm>
              <a:off x="1162350" y="2139095"/>
              <a:ext cx="798617" cy="415498"/>
            </a:xfrm>
            <a:prstGeom prst="rect">
              <a:avLst/>
            </a:prstGeom>
          </p:spPr>
          <p:txBody>
            <a:bodyPr wrap="none">
              <a:spAutoFit/>
            </a:bodyPr>
            <a:lstStyle/>
            <a:p>
              <a:pPr algn="ctr"/>
              <a:r>
                <a:rPr lang="en-GB" sz="1050" dirty="0">
                  <a:solidFill>
                    <a:srgbClr val="000000"/>
                  </a:solidFill>
                </a:rPr>
                <a:t>PC off</a:t>
              </a:r>
            </a:p>
            <a:p>
              <a:pPr algn="ctr"/>
              <a:r>
                <a:rPr lang="en-GB" sz="1050" dirty="0">
                  <a:solidFill>
                    <a:srgbClr val="00B050"/>
                  </a:solidFill>
                </a:rPr>
                <a:t>CLIQ fired</a:t>
              </a:r>
            </a:p>
          </p:txBody>
        </p:sp>
        <p:sp>
          <p:nvSpPr>
            <p:cNvPr id="14" name="Rettangolo 13">
              <a:extLst>
                <a:ext uri="{FF2B5EF4-FFF2-40B4-BE49-F238E27FC236}">
                  <a16:creationId xmlns:a16="http://schemas.microsoft.com/office/drawing/2014/main" id="{8B4BFBD2-0E0B-4ED6-B02D-7AE98878CA0D}"/>
                </a:ext>
              </a:extLst>
            </p:cNvPr>
            <p:cNvSpPr/>
            <p:nvPr/>
          </p:nvSpPr>
          <p:spPr>
            <a:xfrm>
              <a:off x="2478809" y="2219886"/>
              <a:ext cx="941283" cy="253916"/>
            </a:xfrm>
            <a:prstGeom prst="rect">
              <a:avLst/>
            </a:prstGeom>
          </p:spPr>
          <p:txBody>
            <a:bodyPr wrap="none">
              <a:spAutoFit/>
            </a:bodyPr>
            <a:lstStyle/>
            <a:p>
              <a:r>
                <a:rPr lang="en-GB" sz="1050" dirty="0">
                  <a:solidFill>
                    <a:srgbClr val="000000"/>
                  </a:solidFill>
                </a:rPr>
                <a:t>EE activated</a:t>
              </a:r>
              <a:endParaRPr lang="it-IT" sz="1050" dirty="0">
                <a:solidFill>
                  <a:srgbClr val="000000"/>
                </a:solidFill>
              </a:endParaRPr>
            </a:p>
          </p:txBody>
        </p:sp>
        <p:cxnSp>
          <p:nvCxnSpPr>
            <p:cNvPr id="16" name="Connettore 2 15">
              <a:extLst>
                <a:ext uri="{FF2B5EF4-FFF2-40B4-BE49-F238E27FC236}">
                  <a16:creationId xmlns:a16="http://schemas.microsoft.com/office/drawing/2014/main" id="{8C633E0A-7505-413B-98BC-4AA227A15CD4}"/>
                </a:ext>
              </a:extLst>
            </p:cNvPr>
            <p:cNvCxnSpPr>
              <a:cxnSpLocks/>
            </p:cNvCxnSpPr>
            <p:nvPr/>
          </p:nvCxnSpPr>
          <p:spPr>
            <a:xfrm flipV="1">
              <a:off x="1346835" y="2499775"/>
              <a:ext cx="126119" cy="214001"/>
            </a:xfrm>
            <a:prstGeom prst="straightConnector1">
              <a:avLst/>
            </a:prstGeom>
            <a:ln w="12700">
              <a:solidFill>
                <a:srgbClr val="000000"/>
              </a:solidFill>
              <a:headEnd type="triangle" w="med" len="med"/>
              <a:tailEnd type="none" w="med" len="med"/>
            </a:ln>
          </p:spPr>
          <p:style>
            <a:lnRef idx="1">
              <a:schemeClr val="dk1"/>
            </a:lnRef>
            <a:fillRef idx="0">
              <a:schemeClr val="dk1"/>
            </a:fillRef>
            <a:effectRef idx="0">
              <a:schemeClr val="dk1"/>
            </a:effectRef>
            <a:fontRef idx="minor">
              <a:schemeClr val="tx1"/>
            </a:fontRef>
          </p:style>
        </p:cxnSp>
        <p:cxnSp>
          <p:nvCxnSpPr>
            <p:cNvPr id="18" name="Connettore 2 17">
              <a:extLst>
                <a:ext uri="{FF2B5EF4-FFF2-40B4-BE49-F238E27FC236}">
                  <a16:creationId xmlns:a16="http://schemas.microsoft.com/office/drawing/2014/main" id="{4AA3DBEF-FBB5-4B62-9195-857FFB1275E5}"/>
                </a:ext>
              </a:extLst>
            </p:cNvPr>
            <p:cNvCxnSpPr>
              <a:cxnSpLocks/>
            </p:cNvCxnSpPr>
            <p:nvPr/>
          </p:nvCxnSpPr>
          <p:spPr>
            <a:xfrm flipH="1" flipV="1">
              <a:off x="2935506" y="2421338"/>
              <a:ext cx="391831" cy="292438"/>
            </a:xfrm>
            <a:prstGeom prst="straightConnector1">
              <a:avLst/>
            </a:prstGeom>
            <a:ln w="12700">
              <a:solidFill>
                <a:srgbClr val="000000"/>
              </a:solidFill>
              <a:headEnd type="triangle" w="med" len="med"/>
              <a:tailEnd type="none" w="med" len="med"/>
            </a:ln>
          </p:spPr>
          <p:style>
            <a:lnRef idx="1">
              <a:schemeClr val="dk1"/>
            </a:lnRef>
            <a:fillRef idx="0">
              <a:schemeClr val="dk1"/>
            </a:fillRef>
            <a:effectRef idx="0">
              <a:schemeClr val="dk1"/>
            </a:effectRef>
            <a:fontRef idx="minor">
              <a:schemeClr val="tx1"/>
            </a:fontRef>
          </p:style>
        </p:cxnSp>
      </p:grpSp>
      <p:pic>
        <p:nvPicPr>
          <p:cNvPr id="37" name="Picture 36"/>
          <p:cNvPicPr>
            <a:picLocks noChangeAspect="1"/>
          </p:cNvPicPr>
          <p:nvPr/>
        </p:nvPicPr>
        <p:blipFill>
          <a:blip r:embed="rId4"/>
          <a:stretch>
            <a:fillRect/>
          </a:stretch>
        </p:blipFill>
        <p:spPr>
          <a:xfrm>
            <a:off x="4828723" y="530762"/>
            <a:ext cx="4508956" cy="2703783"/>
          </a:xfrm>
          <a:prstGeom prst="rect">
            <a:avLst/>
          </a:prstGeom>
        </p:spPr>
      </p:pic>
      <p:sp>
        <p:nvSpPr>
          <p:cNvPr id="4" name="Slide Number Placeholder 3"/>
          <p:cNvSpPr>
            <a:spLocks noGrp="1"/>
          </p:cNvSpPr>
          <p:nvPr>
            <p:ph type="sldNum" sz="quarter" idx="4"/>
          </p:nvPr>
        </p:nvSpPr>
        <p:spPr/>
        <p:txBody>
          <a:bodyPr/>
          <a:lstStyle/>
          <a:p>
            <a:r>
              <a:rPr lang="en-US" dirty="0"/>
              <a:t>14</a:t>
            </a:r>
          </a:p>
        </p:txBody>
      </p:sp>
      <p:sp>
        <p:nvSpPr>
          <p:cNvPr id="47" name="Rectangle 46"/>
          <p:cNvSpPr/>
          <p:nvPr/>
        </p:nvSpPr>
        <p:spPr>
          <a:xfrm>
            <a:off x="254463" y="3274941"/>
            <a:ext cx="8633012" cy="1477328"/>
          </a:xfrm>
          <a:prstGeom prst="rect">
            <a:avLst/>
          </a:prstGeom>
        </p:spPr>
        <p:txBody>
          <a:bodyPr wrap="square">
            <a:spAutoFit/>
          </a:bodyPr>
          <a:lstStyle/>
          <a:p>
            <a:pPr>
              <a:spcAft>
                <a:spcPts val="600"/>
              </a:spcAft>
            </a:pPr>
            <a:r>
              <a:rPr lang="en-GB" sz="1600" dirty="0"/>
              <a:t>Differential voltages increase for larger ‘AC imbalance’ between the 2 apertures,</a:t>
            </a:r>
          </a:p>
          <a:p>
            <a:pPr>
              <a:spcAft>
                <a:spcPts val="600"/>
              </a:spcAft>
            </a:pPr>
            <a:r>
              <a:rPr lang="en-GB" sz="1600" dirty="0"/>
              <a:t>→ assure that the voltage transient remains below the QD threshold, by:</a:t>
            </a:r>
          </a:p>
          <a:p>
            <a:pPr marL="1657350" lvl="3" indent="-285750">
              <a:buFont typeface="Arial" panose="020B0604020202020204" pitchFamily="34" charset="0"/>
              <a:buChar char="•"/>
            </a:pPr>
            <a:r>
              <a:rPr lang="en-GB" sz="1600" dirty="0"/>
              <a:t>Circuit optimization (adding components to reduce the voltage waves)</a:t>
            </a:r>
          </a:p>
          <a:p>
            <a:pPr marL="1657350" lvl="3" indent="-285750">
              <a:buFont typeface="Arial" panose="020B0604020202020204" pitchFamily="34" charset="0"/>
              <a:buChar char="•"/>
            </a:pPr>
            <a:r>
              <a:rPr lang="en-GB" sz="1600" dirty="0"/>
              <a:t>QDS optimization (adding filters, subdividing voltages)</a:t>
            </a:r>
          </a:p>
          <a:p>
            <a:pPr marL="1657350" lvl="3" indent="-285750">
              <a:buFont typeface="Arial" panose="020B0604020202020204" pitchFamily="34" charset="0"/>
              <a:buChar char="•"/>
            </a:pPr>
            <a:r>
              <a:rPr lang="en-GB" sz="1600" dirty="0"/>
              <a:t>Conductor development (homogeneous AC behaviour)</a:t>
            </a:r>
          </a:p>
        </p:txBody>
      </p:sp>
      <p:sp>
        <p:nvSpPr>
          <p:cNvPr id="6" name="Right Arrow 5"/>
          <p:cNvSpPr/>
          <p:nvPr/>
        </p:nvSpPr>
        <p:spPr>
          <a:xfrm>
            <a:off x="4174249" y="1672981"/>
            <a:ext cx="516193" cy="267203"/>
          </a:xfrm>
          <a:prstGeom prst="rightArrow">
            <a:avLst/>
          </a:prstGeom>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Title 1" descr=" 57"/>
          <p:cNvSpPr txBox="1">
            <a:spLocks/>
          </p:cNvSpPr>
          <p:nvPr/>
        </p:nvSpPr>
        <p:spPr>
          <a:xfrm>
            <a:off x="903249" y="13926"/>
            <a:ext cx="8240751" cy="496639"/>
          </a:xfrm>
          <a:prstGeom prst="rect">
            <a:avLst/>
          </a:prstGeom>
          <a:solidFill>
            <a:schemeClr val="bg1">
              <a:lumMod val="95000"/>
            </a:schemeClr>
          </a:solidFill>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GB" sz="2400" dirty="0"/>
              <a:t>Response of the QDS if a neighbouring magnet quenches</a:t>
            </a:r>
          </a:p>
        </p:txBody>
      </p:sp>
      <p:sp>
        <p:nvSpPr>
          <p:cNvPr id="13" name="TextBox 12">
            <a:extLst>
              <a:ext uri="{FF2B5EF4-FFF2-40B4-BE49-F238E27FC236}">
                <a16:creationId xmlns:a16="http://schemas.microsoft.com/office/drawing/2014/main" id="{93E5D02F-5743-D84B-BEB5-574B8638139D}"/>
              </a:ext>
            </a:extLst>
          </p:cNvPr>
          <p:cNvSpPr txBox="1"/>
          <p:nvPr/>
        </p:nvSpPr>
        <p:spPr>
          <a:xfrm>
            <a:off x="3499104" y="4937760"/>
            <a:ext cx="2379177" cy="215444"/>
          </a:xfrm>
          <a:prstGeom prst="rect">
            <a:avLst/>
          </a:prstGeom>
          <a:noFill/>
        </p:spPr>
        <p:txBody>
          <a:bodyPr wrap="none" rtlCol="0">
            <a:spAutoFit/>
          </a:bodyPr>
          <a:lstStyle/>
          <a:p>
            <a:r>
              <a:rPr lang="en-US" sz="800" dirty="0">
                <a:solidFill>
                  <a:schemeClr val="bg1">
                    <a:lumMod val="50000"/>
                  </a:schemeClr>
                </a:solidFill>
              </a:rPr>
              <a:t>Arjan Verweij, CERN-TE-MPE, FCC Week 2019</a:t>
            </a:r>
          </a:p>
        </p:txBody>
      </p:sp>
    </p:spTree>
    <p:extLst>
      <p:ext uri="{BB962C8B-B14F-4D97-AF65-F5344CB8AC3E}">
        <p14:creationId xmlns:p14="http://schemas.microsoft.com/office/powerpoint/2010/main" val="8201511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r>
              <a:rPr lang="en-US"/>
              <a:t>15</a:t>
            </a:r>
            <a:endParaRPr lang="en-US" dirty="0"/>
          </a:p>
        </p:txBody>
      </p:sp>
      <p:sp>
        <p:nvSpPr>
          <p:cNvPr id="6" name="Title 1"/>
          <p:cNvSpPr>
            <a:spLocks noGrp="1"/>
          </p:cNvSpPr>
          <p:nvPr>
            <p:ph type="title"/>
          </p:nvPr>
        </p:nvSpPr>
        <p:spPr>
          <a:xfrm>
            <a:off x="6345044" y="0"/>
            <a:ext cx="2798956" cy="596157"/>
          </a:xfrm>
          <a:solidFill>
            <a:schemeClr val="bg1">
              <a:lumMod val="95000"/>
            </a:schemeClr>
          </a:solidFill>
        </p:spPr>
        <p:txBody>
          <a:bodyPr>
            <a:normAutofit/>
          </a:bodyPr>
          <a:lstStyle/>
          <a:p>
            <a:pPr algn="ctr"/>
            <a:r>
              <a:rPr lang="en-GB" sz="3000" dirty="0"/>
              <a:t>Conclusion</a:t>
            </a:r>
          </a:p>
        </p:txBody>
      </p:sp>
      <p:sp>
        <p:nvSpPr>
          <p:cNvPr id="2" name="TextBox 1"/>
          <p:cNvSpPr txBox="1"/>
          <p:nvPr/>
        </p:nvSpPr>
        <p:spPr>
          <a:xfrm>
            <a:off x="0" y="704245"/>
            <a:ext cx="9058656" cy="3693319"/>
          </a:xfrm>
          <a:prstGeom prst="rect">
            <a:avLst/>
          </a:prstGeom>
          <a:noFill/>
        </p:spPr>
        <p:txBody>
          <a:bodyPr wrap="square" rtlCol="0">
            <a:spAutoFit/>
          </a:bodyPr>
          <a:lstStyle/>
          <a:p>
            <a:pPr marL="285750" indent="-285750">
              <a:buFont typeface="Wingdings" panose="05000000000000000000" pitchFamily="2" charset="2"/>
              <a:buChar char="Ø"/>
            </a:pPr>
            <a:r>
              <a:rPr lang="en-GB" sz="1700" dirty="0"/>
              <a:t>The main dipoles of the FCC-</a:t>
            </a:r>
            <a:r>
              <a:rPr lang="en-GB" sz="1700" dirty="0" err="1"/>
              <a:t>hh</a:t>
            </a:r>
            <a:r>
              <a:rPr lang="en-GB" sz="1700" dirty="0"/>
              <a:t> have to be powered in about </a:t>
            </a:r>
            <a:r>
              <a:rPr lang="en-GB" sz="1700" dirty="0">
                <a:solidFill>
                  <a:srgbClr val="C00000"/>
                </a:solidFill>
              </a:rPr>
              <a:t>80-120 circuits</a:t>
            </a:r>
            <a:r>
              <a:rPr lang="en-GB" sz="1700" dirty="0"/>
              <a:t>, each with one power converter and one active EE system.</a:t>
            </a:r>
          </a:p>
          <a:p>
            <a:pPr marL="285750" indent="-285750">
              <a:spcBef>
                <a:spcPts val="1200"/>
              </a:spcBef>
              <a:buFont typeface="Wingdings" panose="05000000000000000000" pitchFamily="2" charset="2"/>
              <a:buChar char="Ø"/>
            </a:pPr>
            <a:r>
              <a:rPr lang="en-GB" sz="1700" dirty="0"/>
              <a:t>The converters and EE systems will be located in the access points, hence an </a:t>
            </a:r>
            <a:r>
              <a:rPr lang="en-GB" sz="1700" dirty="0">
                <a:solidFill>
                  <a:srgbClr val="C00000"/>
                </a:solidFill>
              </a:rPr>
              <a:t>additional cryogenic distribution line</a:t>
            </a:r>
            <a:r>
              <a:rPr lang="en-GB" sz="1700" dirty="0"/>
              <a:t>, in parallel to the dipole cryostats, is needed to house the SC busbars that feed the current to all the circuits.</a:t>
            </a:r>
          </a:p>
          <a:p>
            <a:pPr marL="285750" indent="-285750">
              <a:spcBef>
                <a:spcPts val="1200"/>
              </a:spcBef>
              <a:buFont typeface="Wingdings" panose="05000000000000000000" pitchFamily="2" charset="2"/>
              <a:buChar char="Ø"/>
            </a:pPr>
            <a:r>
              <a:rPr lang="en-GB" sz="1700" dirty="0"/>
              <a:t>The ramp time, max circuit voltage, max power from the grid, busbar dimensions, diode characteristics, etcetera depend on the magnet current and inductance. However, all these parameters can be kept within the allowed limits by </a:t>
            </a:r>
            <a:r>
              <a:rPr lang="en-GB" sz="1700" dirty="0">
                <a:solidFill>
                  <a:srgbClr val="C00000"/>
                </a:solidFill>
              </a:rPr>
              <a:t>tuning the number of circuits</a:t>
            </a:r>
            <a:r>
              <a:rPr lang="en-GB" sz="1700" dirty="0"/>
              <a:t>. The first focus should be on defining the most reliable/feasible/cost-efficient magnet design. </a:t>
            </a:r>
            <a:r>
              <a:rPr lang="en-GB" sz="1700" dirty="0">
                <a:solidFill>
                  <a:srgbClr val="C00000"/>
                </a:solidFill>
              </a:rPr>
              <a:t>Circuit topology and protection will follow/adapt</a:t>
            </a:r>
            <a:r>
              <a:rPr lang="en-GB" sz="1700" dirty="0"/>
              <a:t>, ultimately with an additional cost (being much less than the magnet cost).</a:t>
            </a:r>
          </a:p>
          <a:p>
            <a:pPr marL="285750" indent="-285750">
              <a:spcBef>
                <a:spcPts val="1200"/>
              </a:spcBef>
              <a:buFont typeface="Wingdings" panose="05000000000000000000" pitchFamily="2" charset="2"/>
              <a:buChar char="Ø"/>
            </a:pPr>
            <a:r>
              <a:rPr lang="en-GB" sz="1700" dirty="0"/>
              <a:t>All other type of circuits can be powered &amp; protected in a similar way as done in the LHC.</a:t>
            </a:r>
          </a:p>
        </p:txBody>
      </p:sp>
      <p:sp>
        <p:nvSpPr>
          <p:cNvPr id="5" name="TextBox 4">
            <a:extLst>
              <a:ext uri="{FF2B5EF4-FFF2-40B4-BE49-F238E27FC236}">
                <a16:creationId xmlns:a16="http://schemas.microsoft.com/office/drawing/2014/main" id="{4FE58C04-6E9D-4E4D-98EE-F66A0A1978B9}"/>
              </a:ext>
            </a:extLst>
          </p:cNvPr>
          <p:cNvSpPr txBox="1"/>
          <p:nvPr/>
        </p:nvSpPr>
        <p:spPr>
          <a:xfrm>
            <a:off x="3499104" y="4937760"/>
            <a:ext cx="2379177" cy="215444"/>
          </a:xfrm>
          <a:prstGeom prst="rect">
            <a:avLst/>
          </a:prstGeom>
          <a:noFill/>
        </p:spPr>
        <p:txBody>
          <a:bodyPr wrap="none" rtlCol="0">
            <a:spAutoFit/>
          </a:bodyPr>
          <a:lstStyle/>
          <a:p>
            <a:r>
              <a:rPr lang="en-US" sz="800" dirty="0">
                <a:solidFill>
                  <a:schemeClr val="bg1">
                    <a:lumMod val="50000"/>
                  </a:schemeClr>
                </a:solidFill>
              </a:rPr>
              <a:t>Arjan Verweij, CERN-TE-MPE, FCC Week 2019</a:t>
            </a:r>
          </a:p>
        </p:txBody>
      </p:sp>
    </p:spTree>
    <p:extLst>
      <p:ext uri="{BB962C8B-B14F-4D97-AF65-F5344CB8AC3E}">
        <p14:creationId xmlns:p14="http://schemas.microsoft.com/office/powerpoint/2010/main" val="7472391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r>
              <a:rPr lang="en-US"/>
              <a:t>15</a:t>
            </a:r>
            <a:endParaRPr lang="en-US" dirty="0"/>
          </a:p>
        </p:txBody>
      </p:sp>
      <p:sp>
        <p:nvSpPr>
          <p:cNvPr id="6" name="Title 1"/>
          <p:cNvSpPr>
            <a:spLocks noGrp="1"/>
          </p:cNvSpPr>
          <p:nvPr>
            <p:ph type="title"/>
          </p:nvPr>
        </p:nvSpPr>
        <p:spPr>
          <a:xfrm>
            <a:off x="3974592" y="0"/>
            <a:ext cx="5169408" cy="596157"/>
          </a:xfrm>
          <a:solidFill>
            <a:schemeClr val="bg1">
              <a:lumMod val="95000"/>
            </a:schemeClr>
          </a:solidFill>
        </p:spPr>
        <p:txBody>
          <a:bodyPr>
            <a:normAutofit/>
          </a:bodyPr>
          <a:lstStyle/>
          <a:p>
            <a:pPr algn="ctr"/>
            <a:r>
              <a:rPr lang="en-GB" sz="3000" dirty="0"/>
              <a:t>Further study &amp; Optimization</a:t>
            </a:r>
          </a:p>
        </p:txBody>
      </p:sp>
      <p:sp>
        <p:nvSpPr>
          <p:cNvPr id="2" name="TextBox 1"/>
          <p:cNvSpPr txBox="1"/>
          <p:nvPr/>
        </p:nvSpPr>
        <p:spPr>
          <a:xfrm>
            <a:off x="170329" y="695030"/>
            <a:ext cx="8973671" cy="3693319"/>
          </a:xfrm>
          <a:prstGeom prst="rect">
            <a:avLst/>
          </a:prstGeom>
          <a:noFill/>
        </p:spPr>
        <p:txBody>
          <a:bodyPr wrap="square" rtlCol="0">
            <a:spAutoFit/>
          </a:bodyPr>
          <a:lstStyle/>
          <a:p>
            <a:pPr marL="285750" indent="-285750">
              <a:spcBef>
                <a:spcPts val="1200"/>
              </a:spcBef>
              <a:buFont typeface="Wingdings" panose="05000000000000000000" pitchFamily="2" charset="2"/>
              <a:buChar char="Ø"/>
            </a:pPr>
            <a:r>
              <a:rPr lang="en-GB" sz="1700" dirty="0"/>
              <a:t>Protection: several mitigation measures have to be studied to:</a:t>
            </a:r>
          </a:p>
          <a:p>
            <a:pPr marL="742950" lvl="1" indent="-285750">
              <a:buFont typeface="Arial" panose="020B0604020202020204" pitchFamily="34" charset="0"/>
              <a:buChar char="•"/>
            </a:pPr>
            <a:r>
              <a:rPr lang="en-GB" sz="1700" dirty="0">
                <a:solidFill>
                  <a:srgbClr val="C00000"/>
                </a:solidFill>
              </a:rPr>
              <a:t>minimize spurious triggering of the QDS, </a:t>
            </a:r>
          </a:p>
          <a:p>
            <a:pPr marL="742950" lvl="1" indent="-285750">
              <a:buFont typeface="Arial" panose="020B0604020202020204" pitchFamily="34" charset="0"/>
              <a:buChar char="•"/>
            </a:pPr>
            <a:r>
              <a:rPr lang="en-GB" sz="1700" dirty="0">
                <a:solidFill>
                  <a:srgbClr val="C00000"/>
                </a:solidFill>
              </a:rPr>
              <a:t>reduce probability and consequences of failures </a:t>
            </a:r>
            <a:r>
              <a:rPr lang="en-GB" sz="1700" dirty="0">
                <a:solidFill>
                  <a:srgbClr val="C00000"/>
                </a:solidFill>
                <a:sym typeface="Symbol" panose="05050102010706020507" pitchFamily="18" charset="2"/>
              </a:rPr>
              <a:t> redundancy</a:t>
            </a:r>
            <a:r>
              <a:rPr lang="en-GB" sz="1700" dirty="0">
                <a:solidFill>
                  <a:srgbClr val="C00000"/>
                </a:solidFill>
              </a:rPr>
              <a:t>, </a:t>
            </a:r>
          </a:p>
          <a:p>
            <a:pPr marL="742950" lvl="1" indent="-285750">
              <a:buFont typeface="Arial" panose="020B0604020202020204" pitchFamily="34" charset="0"/>
              <a:buChar char="•"/>
            </a:pPr>
            <a:r>
              <a:rPr lang="en-GB" sz="1700" dirty="0">
                <a:solidFill>
                  <a:srgbClr val="C00000"/>
                </a:solidFill>
              </a:rPr>
              <a:t>increase reliability &amp; optimize availability</a:t>
            </a:r>
            <a:r>
              <a:rPr lang="en-GB" sz="1700" dirty="0"/>
              <a:t>.  </a:t>
            </a:r>
          </a:p>
          <a:p>
            <a:pPr marL="285750" indent="-285750">
              <a:spcBef>
                <a:spcPts val="1200"/>
              </a:spcBef>
              <a:buFont typeface="Wingdings" panose="05000000000000000000" pitchFamily="2" charset="2"/>
              <a:buChar char="Ø"/>
            </a:pPr>
            <a:r>
              <a:rPr lang="en-GB" sz="1700" dirty="0"/>
              <a:t>Optimization of the ramp time, taking into account:</a:t>
            </a:r>
            <a:endParaRPr lang="en-GB" sz="1700" dirty="0">
              <a:solidFill>
                <a:srgbClr val="C00000"/>
              </a:solidFill>
            </a:endParaRPr>
          </a:p>
          <a:p>
            <a:pPr marL="742950" lvl="1" indent="-285750">
              <a:buFont typeface="Arial" panose="020B0604020202020204" pitchFamily="34" charset="0"/>
              <a:buChar char="•"/>
            </a:pPr>
            <a:r>
              <a:rPr lang="en-GB" sz="1700" dirty="0">
                <a:solidFill>
                  <a:srgbClr val="C00000"/>
                </a:solidFill>
              </a:rPr>
              <a:t>maximum ramp voltage and power </a:t>
            </a:r>
            <a:r>
              <a:rPr lang="en-GB" sz="1700" dirty="0">
                <a:solidFill>
                  <a:srgbClr val="C00000"/>
                </a:solidFill>
                <a:sym typeface="Symbol" panose="05050102010706020507" pitchFamily="18" charset="2"/>
              </a:rPr>
              <a:t> converter specifications / cost,</a:t>
            </a:r>
            <a:endParaRPr lang="en-GB" sz="1700" dirty="0">
              <a:solidFill>
                <a:srgbClr val="C00000"/>
              </a:solidFill>
            </a:endParaRPr>
          </a:p>
          <a:p>
            <a:pPr marL="742950" lvl="1" indent="-285750">
              <a:buFont typeface="Arial" panose="020B0604020202020204" pitchFamily="34" charset="0"/>
              <a:buChar char="•"/>
            </a:pPr>
            <a:r>
              <a:rPr lang="en-GB" sz="1700" dirty="0">
                <a:solidFill>
                  <a:srgbClr val="C00000"/>
                </a:solidFill>
              </a:rPr>
              <a:t>maximum voltage per magnet </a:t>
            </a:r>
            <a:r>
              <a:rPr lang="en-GB" sz="1600" dirty="0">
                <a:solidFill>
                  <a:srgbClr val="C00000"/>
                </a:solidFill>
                <a:sym typeface="Symbol" panose="05050102010706020507" pitchFamily="18" charset="2"/>
              </a:rPr>
              <a:t></a:t>
            </a:r>
            <a:r>
              <a:rPr lang="en-GB" sz="1700" dirty="0">
                <a:solidFill>
                  <a:srgbClr val="C00000"/>
                </a:solidFill>
              </a:rPr>
              <a:t> number of diodes,</a:t>
            </a:r>
          </a:p>
          <a:p>
            <a:pPr marL="742950" lvl="1" indent="-285750">
              <a:buFont typeface="Arial" panose="020B0604020202020204" pitchFamily="34" charset="0"/>
              <a:buChar char="•"/>
            </a:pPr>
            <a:r>
              <a:rPr lang="en-GB" sz="1700" dirty="0">
                <a:solidFill>
                  <a:srgbClr val="C00000"/>
                </a:solidFill>
              </a:rPr>
              <a:t>optics requirements.</a:t>
            </a:r>
          </a:p>
          <a:p>
            <a:pPr marL="285750" indent="-285750">
              <a:spcBef>
                <a:spcPts val="1200"/>
              </a:spcBef>
              <a:buFont typeface="Wingdings" panose="05000000000000000000" pitchFamily="2" charset="2"/>
              <a:buChar char="Ø"/>
            </a:pPr>
            <a:r>
              <a:rPr lang="en-GB" sz="1700" dirty="0"/>
              <a:t>Reduction of the quench propagation along the chain of magnets, e.g. by means of:</a:t>
            </a:r>
            <a:r>
              <a:rPr lang="en-GB" sz="1600" dirty="0">
                <a:sym typeface="Symbol" panose="05050102010706020507" pitchFamily="18" charset="2"/>
              </a:rPr>
              <a:t> </a:t>
            </a:r>
            <a:endParaRPr lang="en-GB" sz="1700" dirty="0"/>
          </a:p>
          <a:p>
            <a:pPr marL="742950" lvl="1" indent="-285750">
              <a:buFont typeface="Arial" panose="020B0604020202020204" pitchFamily="34" charset="0"/>
              <a:buChar char="•"/>
            </a:pPr>
            <a:r>
              <a:rPr lang="en-GB" sz="1700" dirty="0">
                <a:solidFill>
                  <a:srgbClr val="C00000"/>
                </a:solidFill>
              </a:rPr>
              <a:t>quench stoppers in the busbars,</a:t>
            </a:r>
          </a:p>
          <a:p>
            <a:pPr marL="742950" lvl="1" indent="-285750">
              <a:buFont typeface="Arial" panose="020B0604020202020204" pitchFamily="34" charset="0"/>
              <a:buChar char="•"/>
            </a:pPr>
            <a:r>
              <a:rPr lang="en-GB" sz="1700" dirty="0">
                <a:solidFill>
                  <a:srgbClr val="C00000"/>
                </a:solidFill>
              </a:rPr>
              <a:t>reduced helium heat flow between magnets.</a:t>
            </a:r>
          </a:p>
          <a:p>
            <a:pPr marL="285750" indent="-285750">
              <a:spcBef>
                <a:spcPts val="1200"/>
              </a:spcBef>
              <a:buFont typeface="Wingdings" pitchFamily="2" charset="2"/>
              <a:buChar char="Ø"/>
            </a:pPr>
            <a:r>
              <a:rPr lang="en-GB" sz="1700" dirty="0"/>
              <a:t>Optimization of the Cryogenic Distribution Line.</a:t>
            </a:r>
          </a:p>
        </p:txBody>
      </p:sp>
      <p:sp>
        <p:nvSpPr>
          <p:cNvPr id="5" name="TextBox 4">
            <a:extLst>
              <a:ext uri="{FF2B5EF4-FFF2-40B4-BE49-F238E27FC236}">
                <a16:creationId xmlns:a16="http://schemas.microsoft.com/office/drawing/2014/main" id="{12F1435C-45F6-FA42-8C56-54768380C8E2}"/>
              </a:ext>
            </a:extLst>
          </p:cNvPr>
          <p:cNvSpPr txBox="1"/>
          <p:nvPr/>
        </p:nvSpPr>
        <p:spPr>
          <a:xfrm>
            <a:off x="3499104" y="4937760"/>
            <a:ext cx="2379177" cy="215444"/>
          </a:xfrm>
          <a:prstGeom prst="rect">
            <a:avLst/>
          </a:prstGeom>
          <a:noFill/>
        </p:spPr>
        <p:txBody>
          <a:bodyPr wrap="none" rtlCol="0">
            <a:spAutoFit/>
          </a:bodyPr>
          <a:lstStyle/>
          <a:p>
            <a:r>
              <a:rPr lang="en-US" sz="800" dirty="0">
                <a:solidFill>
                  <a:schemeClr val="bg1">
                    <a:lumMod val="50000"/>
                  </a:schemeClr>
                </a:solidFill>
              </a:rPr>
              <a:t>Arjan Verweij, CERN-TE-MPE, FCC Week 2019</a:t>
            </a:r>
          </a:p>
        </p:txBody>
      </p:sp>
    </p:spTree>
    <p:extLst>
      <p:ext uri="{BB962C8B-B14F-4D97-AF65-F5344CB8AC3E}">
        <p14:creationId xmlns:p14="http://schemas.microsoft.com/office/powerpoint/2010/main" val="2050988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r>
              <a:rPr lang="en-US"/>
              <a:t>2</a:t>
            </a:r>
            <a:endParaRPr lang="en-US" dirty="0"/>
          </a:p>
        </p:txBody>
      </p:sp>
      <p:sp>
        <p:nvSpPr>
          <p:cNvPr id="15" name="Title 1"/>
          <p:cNvSpPr>
            <a:spLocks noGrp="1"/>
          </p:cNvSpPr>
          <p:nvPr>
            <p:ph type="title"/>
          </p:nvPr>
        </p:nvSpPr>
        <p:spPr>
          <a:xfrm>
            <a:off x="7575331" y="12990"/>
            <a:ext cx="1568669" cy="596157"/>
          </a:xfrm>
          <a:solidFill>
            <a:schemeClr val="bg1">
              <a:lumMod val="95000"/>
            </a:schemeClr>
          </a:solidFill>
        </p:spPr>
        <p:txBody>
          <a:bodyPr>
            <a:normAutofit/>
          </a:bodyPr>
          <a:lstStyle/>
          <a:p>
            <a:pPr algn="ctr"/>
            <a:r>
              <a:rPr lang="en-GB" sz="3200" dirty="0"/>
              <a:t>Intro</a:t>
            </a:r>
          </a:p>
        </p:txBody>
      </p:sp>
      <p:grpSp>
        <p:nvGrpSpPr>
          <p:cNvPr id="16" name="Group 15"/>
          <p:cNvGrpSpPr/>
          <p:nvPr/>
        </p:nvGrpSpPr>
        <p:grpSpPr>
          <a:xfrm>
            <a:off x="4319825" y="674461"/>
            <a:ext cx="4822547" cy="3100209"/>
            <a:chOff x="4002053" y="1502256"/>
            <a:chExt cx="4822547" cy="3100209"/>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02053" y="1502256"/>
              <a:ext cx="4822547" cy="3100209"/>
            </a:xfrm>
            <a:prstGeom prst="rect">
              <a:avLst/>
            </a:prstGeom>
          </p:spPr>
        </p:pic>
        <p:grpSp>
          <p:nvGrpSpPr>
            <p:cNvPr id="13" name="Group 12"/>
            <p:cNvGrpSpPr/>
            <p:nvPr/>
          </p:nvGrpSpPr>
          <p:grpSpPr>
            <a:xfrm>
              <a:off x="5577214" y="2722531"/>
              <a:ext cx="1672225" cy="659659"/>
              <a:chOff x="1277654" y="1306927"/>
              <a:chExt cx="1672225" cy="659659"/>
            </a:xfrm>
          </p:grpSpPr>
          <p:sp>
            <p:nvSpPr>
              <p:cNvPr id="8" name="Rounded Rectangle 7"/>
              <p:cNvSpPr/>
              <p:nvPr/>
            </p:nvSpPr>
            <p:spPr>
              <a:xfrm>
                <a:off x="1277654" y="1306927"/>
                <a:ext cx="1672225" cy="659659"/>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Dipole locations</a:t>
                </a:r>
              </a:p>
              <a:p>
                <a:pPr algn="ctr"/>
                <a:endParaRPr lang="en-GB" sz="500" dirty="0"/>
              </a:p>
              <a:p>
                <a:pPr marL="357188"/>
                <a:r>
                  <a:rPr lang="en-GB" sz="1050" dirty="0">
                    <a:solidFill>
                      <a:srgbClr val="000000"/>
                    </a:solidFill>
                  </a:rPr>
                  <a:t>8 km Arc</a:t>
                </a:r>
              </a:p>
              <a:p>
                <a:pPr marL="357188"/>
                <a:r>
                  <a:rPr lang="en-GB" sz="1050" dirty="0">
                    <a:solidFill>
                      <a:srgbClr val="808080"/>
                    </a:solidFill>
                  </a:rPr>
                  <a:t>3.2 km Mini-arc</a:t>
                </a:r>
              </a:p>
            </p:txBody>
          </p:sp>
          <p:cxnSp>
            <p:nvCxnSpPr>
              <p:cNvPr id="10" name="Straight Connector 9"/>
              <p:cNvCxnSpPr/>
              <p:nvPr/>
            </p:nvCxnSpPr>
            <p:spPr>
              <a:xfrm>
                <a:off x="1446756" y="1685682"/>
                <a:ext cx="231732" cy="0"/>
              </a:xfrm>
              <a:prstGeom prst="line">
                <a:avLst/>
              </a:prstGeom>
              <a:ln w="28575">
                <a:solidFill>
                  <a:srgbClr val="000000"/>
                </a:solidFill>
              </a:ln>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a:off x="1446756" y="1846207"/>
                <a:ext cx="231732" cy="0"/>
              </a:xfrm>
              <a:prstGeom prst="line">
                <a:avLst/>
              </a:prstGeom>
              <a:ln w="28575">
                <a:solidFill>
                  <a:srgbClr val="808080"/>
                </a:solidFill>
              </a:ln>
            </p:spPr>
            <p:style>
              <a:lnRef idx="1">
                <a:schemeClr val="dk1"/>
              </a:lnRef>
              <a:fillRef idx="0">
                <a:schemeClr val="dk1"/>
              </a:fillRef>
              <a:effectRef idx="0">
                <a:schemeClr val="dk1"/>
              </a:effectRef>
              <a:fontRef idx="minor">
                <a:schemeClr val="tx1"/>
              </a:fontRef>
            </p:style>
          </p:cxnSp>
        </p:grpSp>
      </p:gr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3683" y="3400115"/>
            <a:ext cx="937044" cy="884986"/>
          </a:xfrm>
          <a:prstGeom prst="rect">
            <a:avLst/>
          </a:prstGeom>
        </p:spPr>
      </p:pic>
      <p:graphicFrame>
        <p:nvGraphicFramePr>
          <p:cNvPr id="18" name="Table 15">
            <a:extLst>
              <a:ext uri="{FF2B5EF4-FFF2-40B4-BE49-F238E27FC236}">
                <a16:creationId xmlns:a16="http://schemas.microsoft.com/office/drawing/2014/main" id="{93541DD8-993B-4B36-A2F3-50BAE2530D79}"/>
              </a:ext>
            </a:extLst>
          </p:cNvPr>
          <p:cNvGraphicFramePr>
            <a:graphicFrameLocks noGrp="1"/>
          </p:cNvGraphicFramePr>
          <p:nvPr>
            <p:extLst>
              <p:ext uri="{D42A27DB-BD31-4B8C-83A1-F6EECF244321}">
                <p14:modId xmlns:p14="http://schemas.microsoft.com/office/powerpoint/2010/main" val="3507588617"/>
              </p:ext>
            </p:extLst>
          </p:nvPr>
        </p:nvGraphicFramePr>
        <p:xfrm>
          <a:off x="187270" y="145714"/>
          <a:ext cx="4181531" cy="2865012"/>
        </p:xfrm>
        <a:graphic>
          <a:graphicData uri="http://schemas.openxmlformats.org/drawingml/2006/table">
            <a:tbl>
              <a:tblPr>
                <a:tableStyleId>{2D5ABB26-0587-4C30-8999-92F81FD0307C}</a:tableStyleId>
              </a:tblPr>
              <a:tblGrid>
                <a:gridCol w="2284997">
                  <a:extLst>
                    <a:ext uri="{9D8B030D-6E8A-4147-A177-3AD203B41FA5}">
                      <a16:colId xmlns:a16="http://schemas.microsoft.com/office/drawing/2014/main" val="20000"/>
                    </a:ext>
                  </a:extLst>
                </a:gridCol>
                <a:gridCol w="914400">
                  <a:extLst>
                    <a:ext uri="{9D8B030D-6E8A-4147-A177-3AD203B41FA5}">
                      <a16:colId xmlns:a16="http://schemas.microsoft.com/office/drawing/2014/main" val="3042832464"/>
                    </a:ext>
                  </a:extLst>
                </a:gridCol>
                <a:gridCol w="982134">
                  <a:extLst>
                    <a:ext uri="{9D8B030D-6E8A-4147-A177-3AD203B41FA5}">
                      <a16:colId xmlns:a16="http://schemas.microsoft.com/office/drawing/2014/main" val="20002"/>
                    </a:ext>
                  </a:extLst>
                </a:gridCol>
              </a:tblGrid>
              <a:tr h="381082">
                <a:tc>
                  <a:txBody>
                    <a:bodyPr/>
                    <a:lstStyle/>
                    <a:p>
                      <a:pPr algn="l" fontAlgn="b"/>
                      <a:endParaRPr lang="en-GB" sz="1200" b="1" i="0" u="none" strike="noStrike" dirty="0">
                        <a:solidFill>
                          <a:srgbClr val="0055A0"/>
                        </a:solidFill>
                        <a:effectLst/>
                        <a:latin typeface="Times New Roman" panose="02020603050405020304" pitchFamily="18" charset="0"/>
                        <a:cs typeface="Times New Roman" panose="02020603050405020304" pitchFamily="18" charset="0"/>
                      </a:endParaRPr>
                    </a:p>
                  </a:txBody>
                  <a:tcPr marL="6845" marR="6845" marT="6845" marB="0" anchor="ctr">
                    <a:lnB w="12700" cap="flat" cmpd="sng" algn="ctr">
                      <a:solidFill>
                        <a:schemeClr val="tx1"/>
                      </a:solidFill>
                      <a:prstDash val="solid"/>
                      <a:round/>
                      <a:headEnd type="none" w="med" len="med"/>
                      <a:tailEnd type="none" w="med" len="med"/>
                    </a:lnB>
                    <a:solidFill>
                      <a:schemeClr val="tx1">
                        <a:lumMod val="20000"/>
                        <a:lumOff val="80000"/>
                      </a:schemeClr>
                    </a:solidFill>
                  </a:tcPr>
                </a:tc>
                <a:tc>
                  <a:txBody>
                    <a:bodyPr/>
                    <a:lstStyle/>
                    <a:p>
                      <a:pPr algn="ctr" fontAlgn="b"/>
                      <a:r>
                        <a:rPr lang="en-GB" sz="1200" b="1" u="none" strike="noStrike" dirty="0">
                          <a:solidFill>
                            <a:srgbClr val="0055A0"/>
                          </a:solidFill>
                          <a:effectLst/>
                          <a:latin typeface="Times New Roman" panose="02020603050405020304" pitchFamily="18" charset="0"/>
                          <a:cs typeface="Times New Roman" panose="02020603050405020304" pitchFamily="18" charset="0"/>
                        </a:rPr>
                        <a:t>LHC</a:t>
                      </a:r>
                      <a:endParaRPr lang="en-GB" sz="1200" b="1" i="0" u="none" strike="noStrike" dirty="0">
                        <a:solidFill>
                          <a:srgbClr val="0055A0"/>
                        </a:solidFill>
                        <a:effectLst/>
                        <a:latin typeface="Times New Roman" panose="02020603050405020304" pitchFamily="18" charset="0"/>
                        <a:cs typeface="Times New Roman" panose="02020603050405020304" pitchFamily="18" charset="0"/>
                      </a:endParaRPr>
                    </a:p>
                  </a:txBody>
                  <a:tcPr marL="6845" marR="6845" marT="6845" marB="0" anchor="ctr">
                    <a:lnB w="12700" cap="flat" cmpd="sng" algn="ctr">
                      <a:solidFill>
                        <a:schemeClr val="tx1"/>
                      </a:solidFill>
                      <a:prstDash val="solid"/>
                      <a:round/>
                      <a:headEnd type="none" w="med" len="med"/>
                      <a:tailEnd type="none" w="med" len="med"/>
                    </a:lnB>
                    <a:solidFill>
                      <a:schemeClr val="tx1">
                        <a:lumMod val="20000"/>
                        <a:lumOff val="80000"/>
                      </a:schemeClr>
                    </a:solidFill>
                  </a:tcPr>
                </a:tc>
                <a:tc>
                  <a:txBody>
                    <a:bodyPr/>
                    <a:lstStyle/>
                    <a:p>
                      <a:pPr algn="ctr"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FCC</a:t>
                      </a:r>
                    </a:p>
                  </a:txBody>
                  <a:tcPr marL="6845" marR="6845" marT="6845" marB="0" anchor="ctr">
                    <a:lnB w="12700" cap="flat" cmpd="sng" algn="ctr">
                      <a:solidFill>
                        <a:schemeClr val="tx1"/>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val="10000"/>
                  </a:ext>
                </a:extLst>
              </a:tr>
              <a:tr h="250846">
                <a:tc>
                  <a:txBody>
                    <a:bodyPr/>
                    <a:lstStyle/>
                    <a:p>
                      <a:pPr algn="l"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Number of arcs</a:t>
                      </a:r>
                    </a:p>
                  </a:txBody>
                  <a:tcPr marL="6845" marR="6845" marT="6845" marB="0" anchor="b">
                    <a:lnT w="12700" cap="flat" cmpd="sng" algn="ctr">
                      <a:solidFill>
                        <a:schemeClr val="tx1"/>
                      </a:solidFill>
                      <a:prstDash val="solid"/>
                      <a:round/>
                      <a:headEnd type="none" w="med" len="med"/>
                      <a:tailEnd type="none" w="med" len="med"/>
                    </a:lnT>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8</a:t>
                      </a:r>
                    </a:p>
                  </a:txBody>
                  <a:tcPr marL="7144" marR="7144" marT="7144" marB="0" anchor="b">
                    <a:lnT w="12700" cap="flat" cmpd="sng" algn="ctr">
                      <a:solidFill>
                        <a:schemeClr val="tx1"/>
                      </a:solidFill>
                      <a:prstDash val="solid"/>
                      <a:round/>
                      <a:headEnd type="none" w="med" len="med"/>
                      <a:tailEnd type="none" w="med" len="med"/>
                    </a:lnT>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8</a:t>
                      </a:r>
                    </a:p>
                  </a:txBody>
                  <a:tcPr marL="7144" marR="7144" marT="7144" marB="0" anchor="b">
                    <a:lnT w="12700" cap="flat" cmpd="sng" algn="ctr">
                      <a:solidFill>
                        <a:schemeClr val="tx1"/>
                      </a:solidFill>
                      <a:prstDash val="solid"/>
                      <a:round/>
                      <a:headEnd type="none" w="med" len="med"/>
                      <a:tailEnd type="none" w="med" len="med"/>
                    </a:lnT>
                    <a:solidFill>
                      <a:schemeClr val="tx1">
                        <a:lumMod val="20000"/>
                        <a:lumOff val="80000"/>
                      </a:schemeClr>
                    </a:solidFill>
                  </a:tcPr>
                </a:tc>
                <a:extLst>
                  <a:ext uri="{0D108BD9-81ED-4DB2-BD59-A6C34878D82A}">
                    <a16:rowId xmlns:a16="http://schemas.microsoft.com/office/drawing/2014/main" val="10001"/>
                  </a:ext>
                </a:extLst>
              </a:tr>
              <a:tr h="250846">
                <a:tc>
                  <a:txBody>
                    <a:bodyPr/>
                    <a:lstStyle/>
                    <a:p>
                      <a:pPr algn="l"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Length arc</a:t>
                      </a:r>
                    </a:p>
                  </a:txBody>
                  <a:tcPr marL="6845" marR="6845" marT="6845"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3 km</a:t>
                      </a:r>
                    </a:p>
                  </a:txBody>
                  <a:tcPr marL="7144" marR="7144" marT="7144"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8 km</a:t>
                      </a:r>
                    </a:p>
                  </a:txBody>
                  <a:tcPr marL="7144" marR="7144" marT="7144" marB="0" anchor="b">
                    <a:solidFill>
                      <a:schemeClr val="tx1">
                        <a:lumMod val="20000"/>
                        <a:lumOff val="80000"/>
                      </a:schemeClr>
                    </a:solidFill>
                  </a:tcPr>
                </a:tc>
                <a:extLst>
                  <a:ext uri="{0D108BD9-81ED-4DB2-BD59-A6C34878D82A}">
                    <a16:rowId xmlns:a16="http://schemas.microsoft.com/office/drawing/2014/main" val="1398779849"/>
                  </a:ext>
                </a:extLst>
              </a:tr>
              <a:tr h="250846">
                <a:tc>
                  <a:txBody>
                    <a:bodyPr/>
                    <a:lstStyle/>
                    <a:p>
                      <a:pPr algn="l"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Number of dipoles per arc</a:t>
                      </a:r>
                    </a:p>
                  </a:txBody>
                  <a:tcPr marL="6845" marR="6845" marT="6845"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154</a:t>
                      </a:r>
                    </a:p>
                  </a:txBody>
                  <a:tcPr marL="7144" marR="7144" marT="7144"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438</a:t>
                      </a:r>
                    </a:p>
                  </a:txBody>
                  <a:tcPr marL="7144" marR="7144" marT="7144" marB="0" anchor="b">
                    <a:solidFill>
                      <a:schemeClr val="tx1">
                        <a:lumMod val="20000"/>
                        <a:lumOff val="80000"/>
                      </a:schemeClr>
                    </a:solidFill>
                  </a:tcPr>
                </a:tc>
                <a:extLst>
                  <a:ext uri="{0D108BD9-81ED-4DB2-BD59-A6C34878D82A}">
                    <a16:rowId xmlns:a16="http://schemas.microsoft.com/office/drawing/2014/main" val="1593126627"/>
                  </a:ext>
                </a:extLst>
              </a:tr>
              <a:tr h="250846">
                <a:tc>
                  <a:txBody>
                    <a:bodyPr/>
                    <a:lstStyle/>
                    <a:p>
                      <a:pPr algn="l"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Nominal current of</a:t>
                      </a:r>
                      <a:r>
                        <a:rPr lang="en-GB" sz="1200" b="1" i="0" u="none" strike="noStrike" baseline="0" dirty="0">
                          <a:solidFill>
                            <a:srgbClr val="0055A0"/>
                          </a:solidFill>
                          <a:effectLst/>
                          <a:latin typeface="Times New Roman" panose="02020603050405020304" pitchFamily="18" charset="0"/>
                          <a:cs typeface="Times New Roman" panose="02020603050405020304" pitchFamily="18" charset="0"/>
                        </a:rPr>
                        <a:t> the dipoles</a:t>
                      </a:r>
                      <a:endParaRPr lang="en-GB" sz="1200" b="1" i="0" u="none" strike="noStrike" dirty="0">
                        <a:solidFill>
                          <a:srgbClr val="0055A0"/>
                        </a:solidFill>
                        <a:effectLst/>
                        <a:latin typeface="Times New Roman" panose="02020603050405020304" pitchFamily="18" charset="0"/>
                        <a:cs typeface="Times New Roman" panose="02020603050405020304" pitchFamily="18" charset="0"/>
                      </a:endParaRPr>
                    </a:p>
                  </a:txBody>
                  <a:tcPr marL="6845" marR="6845" marT="6845"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11.9 kA</a:t>
                      </a:r>
                    </a:p>
                  </a:txBody>
                  <a:tcPr marL="7144" marR="7144" marT="7144"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10-18 kA</a:t>
                      </a:r>
                    </a:p>
                  </a:txBody>
                  <a:tcPr marL="7144" marR="7144" marT="7144" marB="0" anchor="b">
                    <a:solidFill>
                      <a:schemeClr val="tx1">
                        <a:lumMod val="20000"/>
                        <a:lumOff val="80000"/>
                      </a:schemeClr>
                    </a:solidFill>
                  </a:tcPr>
                </a:tc>
                <a:extLst>
                  <a:ext uri="{0D108BD9-81ED-4DB2-BD59-A6C34878D82A}">
                    <a16:rowId xmlns:a16="http://schemas.microsoft.com/office/drawing/2014/main" val="2484509848"/>
                  </a:ext>
                </a:extLst>
              </a:tr>
              <a:tr h="250846">
                <a:tc>
                  <a:txBody>
                    <a:bodyPr/>
                    <a:lstStyle/>
                    <a:p>
                      <a:pPr algn="l"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Stored energy per arc</a:t>
                      </a:r>
                    </a:p>
                  </a:txBody>
                  <a:tcPr marL="6845" marR="6845" marT="6845"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1.1 GJ</a:t>
                      </a:r>
                    </a:p>
                  </a:txBody>
                  <a:tcPr marL="7144" marR="7144" marT="7144"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16-20 GJ</a:t>
                      </a:r>
                    </a:p>
                  </a:txBody>
                  <a:tcPr marL="7144" marR="7144" marT="7144" marB="0" anchor="b">
                    <a:solidFill>
                      <a:schemeClr val="tx1">
                        <a:lumMod val="20000"/>
                        <a:lumOff val="80000"/>
                      </a:schemeClr>
                    </a:solidFill>
                  </a:tcPr>
                </a:tc>
                <a:extLst>
                  <a:ext uri="{0D108BD9-81ED-4DB2-BD59-A6C34878D82A}">
                    <a16:rowId xmlns:a16="http://schemas.microsoft.com/office/drawing/2014/main" val="3591796152"/>
                  </a:ext>
                </a:extLst>
              </a:tr>
              <a:tr h="250846">
                <a:tc>
                  <a:txBody>
                    <a:bodyPr/>
                    <a:lstStyle/>
                    <a:p>
                      <a:pPr algn="l"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Number of mini-arcs</a:t>
                      </a:r>
                    </a:p>
                  </a:txBody>
                  <a:tcPr marL="6845" marR="6845" marT="6845"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a:t>
                      </a:r>
                    </a:p>
                  </a:txBody>
                  <a:tcPr marL="7144" marR="7144" marT="7144"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4</a:t>
                      </a:r>
                    </a:p>
                  </a:txBody>
                  <a:tcPr marL="7144" marR="7144" marT="7144" marB="0" anchor="b">
                    <a:solidFill>
                      <a:schemeClr val="tx1">
                        <a:lumMod val="20000"/>
                        <a:lumOff val="80000"/>
                      </a:schemeClr>
                    </a:solidFill>
                  </a:tcPr>
                </a:tc>
                <a:extLst>
                  <a:ext uri="{0D108BD9-81ED-4DB2-BD59-A6C34878D82A}">
                    <a16:rowId xmlns:a16="http://schemas.microsoft.com/office/drawing/2014/main" val="2142052203"/>
                  </a:ext>
                </a:extLst>
              </a:tr>
              <a:tr h="250846">
                <a:tc>
                  <a:txBody>
                    <a:bodyPr/>
                    <a:lstStyle/>
                    <a:p>
                      <a:pPr algn="l"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Length mini-arc</a:t>
                      </a:r>
                    </a:p>
                  </a:txBody>
                  <a:tcPr marL="6845" marR="6845" marT="6845"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a:t>
                      </a:r>
                    </a:p>
                  </a:txBody>
                  <a:tcPr marL="7144" marR="7144" marT="7144"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3.2 km</a:t>
                      </a:r>
                    </a:p>
                  </a:txBody>
                  <a:tcPr marL="7144" marR="7144" marT="7144" marB="0" anchor="b">
                    <a:solidFill>
                      <a:schemeClr val="tx1">
                        <a:lumMod val="20000"/>
                        <a:lumOff val="80000"/>
                      </a:schemeClr>
                    </a:solidFill>
                  </a:tcPr>
                </a:tc>
                <a:extLst>
                  <a:ext uri="{0D108BD9-81ED-4DB2-BD59-A6C34878D82A}">
                    <a16:rowId xmlns:a16="http://schemas.microsoft.com/office/drawing/2014/main" val="10002"/>
                  </a:ext>
                </a:extLst>
              </a:tr>
              <a:tr h="250846">
                <a:tc>
                  <a:txBody>
                    <a:bodyPr/>
                    <a:lstStyle/>
                    <a:p>
                      <a:pPr algn="l"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Number of dipoles per mini-arc</a:t>
                      </a:r>
                    </a:p>
                  </a:txBody>
                  <a:tcPr marL="6845" marR="6845" marT="6845"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a:t>
                      </a:r>
                    </a:p>
                  </a:txBody>
                  <a:tcPr marL="7144" marR="7144" marT="7144"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180</a:t>
                      </a:r>
                    </a:p>
                  </a:txBody>
                  <a:tcPr marL="7144" marR="7144" marT="7144" marB="0" anchor="b">
                    <a:solidFill>
                      <a:schemeClr val="tx1">
                        <a:lumMod val="20000"/>
                        <a:lumOff val="80000"/>
                      </a:schemeClr>
                    </a:solidFill>
                  </a:tcPr>
                </a:tc>
                <a:extLst>
                  <a:ext uri="{0D108BD9-81ED-4DB2-BD59-A6C34878D82A}">
                    <a16:rowId xmlns:a16="http://schemas.microsoft.com/office/drawing/2014/main" val="1457123315"/>
                  </a:ext>
                </a:extLst>
              </a:tr>
              <a:tr h="250846">
                <a:tc>
                  <a:txBody>
                    <a:bodyPr/>
                    <a:lstStyle/>
                    <a:p>
                      <a:pPr algn="l"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Stored energy per mini-arc</a:t>
                      </a:r>
                    </a:p>
                  </a:txBody>
                  <a:tcPr marL="6845" marR="6845" marT="6845"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a:t>
                      </a:r>
                    </a:p>
                  </a:txBody>
                  <a:tcPr marL="7144" marR="7144" marT="7144"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7-8 GJ</a:t>
                      </a:r>
                    </a:p>
                  </a:txBody>
                  <a:tcPr marL="7144" marR="7144" marT="7144" marB="0" anchor="b">
                    <a:solidFill>
                      <a:schemeClr val="tx1">
                        <a:lumMod val="20000"/>
                        <a:lumOff val="80000"/>
                      </a:schemeClr>
                    </a:solidFill>
                  </a:tcPr>
                </a:tc>
                <a:extLst>
                  <a:ext uri="{0D108BD9-81ED-4DB2-BD59-A6C34878D82A}">
                    <a16:rowId xmlns:a16="http://schemas.microsoft.com/office/drawing/2014/main" val="1771414600"/>
                  </a:ext>
                </a:extLst>
              </a:tr>
              <a:tr h="226316">
                <a:tc>
                  <a:txBody>
                    <a:bodyPr/>
                    <a:lstStyle/>
                    <a:p>
                      <a:pPr algn="l"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Total stored energy in the dipoles</a:t>
                      </a:r>
                    </a:p>
                  </a:txBody>
                  <a:tcPr marL="6845" marR="6845" marT="6845"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8.8 GJ</a:t>
                      </a:r>
                    </a:p>
                  </a:txBody>
                  <a:tcPr marL="7144" marR="7144" marT="7144"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108-176 GJ</a:t>
                      </a:r>
                    </a:p>
                  </a:txBody>
                  <a:tcPr marL="7144" marR="7144" marT="7144" marB="0" anchor="b">
                    <a:solidFill>
                      <a:schemeClr val="tx1">
                        <a:lumMod val="20000"/>
                        <a:lumOff val="80000"/>
                      </a:schemeClr>
                    </a:solidFill>
                  </a:tcPr>
                </a:tc>
                <a:extLst>
                  <a:ext uri="{0D108BD9-81ED-4DB2-BD59-A6C34878D82A}">
                    <a16:rowId xmlns:a16="http://schemas.microsoft.com/office/drawing/2014/main" val="165231281"/>
                  </a:ext>
                </a:extLst>
              </a:tr>
            </a:tbl>
          </a:graphicData>
        </a:graphic>
      </p:graphicFrame>
      <p:sp>
        <p:nvSpPr>
          <p:cNvPr id="2" name="TextBox 1"/>
          <p:cNvSpPr txBox="1"/>
          <p:nvPr/>
        </p:nvSpPr>
        <p:spPr>
          <a:xfrm>
            <a:off x="2159040" y="4371898"/>
            <a:ext cx="646331" cy="369332"/>
          </a:xfrm>
          <a:prstGeom prst="rect">
            <a:avLst/>
          </a:prstGeom>
          <a:solidFill>
            <a:srgbClr val="FFFF00"/>
          </a:solidFill>
        </p:spPr>
        <p:txBody>
          <a:bodyPr wrap="none" rtlCol="0">
            <a:spAutoFit/>
          </a:bodyPr>
          <a:lstStyle/>
          <a:p>
            <a:r>
              <a:rPr lang="en-GB" dirty="0">
                <a:solidFill>
                  <a:srgbClr val="000000"/>
                </a:solidFill>
              </a:rPr>
              <a:t>LHC</a:t>
            </a:r>
          </a:p>
        </p:txBody>
      </p:sp>
      <p:sp>
        <p:nvSpPr>
          <p:cNvPr id="14" name="TextBox 13"/>
          <p:cNvSpPr txBox="1"/>
          <p:nvPr/>
        </p:nvSpPr>
        <p:spPr>
          <a:xfrm>
            <a:off x="6451316" y="4100435"/>
            <a:ext cx="659155" cy="369332"/>
          </a:xfrm>
          <a:prstGeom prst="rect">
            <a:avLst/>
          </a:prstGeom>
          <a:solidFill>
            <a:srgbClr val="FFFF00"/>
          </a:solidFill>
        </p:spPr>
        <p:txBody>
          <a:bodyPr wrap="none" rtlCol="0">
            <a:spAutoFit/>
          </a:bodyPr>
          <a:lstStyle/>
          <a:p>
            <a:r>
              <a:rPr lang="en-GB" dirty="0">
                <a:solidFill>
                  <a:srgbClr val="000000"/>
                </a:solidFill>
              </a:rPr>
              <a:t>FCC</a:t>
            </a:r>
          </a:p>
        </p:txBody>
      </p:sp>
      <p:sp>
        <p:nvSpPr>
          <p:cNvPr id="19" name="TextBox 18">
            <a:extLst>
              <a:ext uri="{FF2B5EF4-FFF2-40B4-BE49-F238E27FC236}">
                <a16:creationId xmlns:a16="http://schemas.microsoft.com/office/drawing/2014/main" id="{92F94159-0E6A-4A4F-98BD-1F2F6B90749C}"/>
              </a:ext>
            </a:extLst>
          </p:cNvPr>
          <p:cNvSpPr txBox="1"/>
          <p:nvPr/>
        </p:nvSpPr>
        <p:spPr>
          <a:xfrm>
            <a:off x="3499104" y="4937760"/>
            <a:ext cx="2379177" cy="215444"/>
          </a:xfrm>
          <a:prstGeom prst="rect">
            <a:avLst/>
          </a:prstGeom>
          <a:noFill/>
        </p:spPr>
        <p:txBody>
          <a:bodyPr wrap="none" rtlCol="0">
            <a:spAutoFit/>
          </a:bodyPr>
          <a:lstStyle/>
          <a:p>
            <a:r>
              <a:rPr lang="en-US" sz="800" dirty="0">
                <a:solidFill>
                  <a:schemeClr val="bg1">
                    <a:lumMod val="50000"/>
                  </a:schemeClr>
                </a:solidFill>
              </a:rPr>
              <a:t>Arjan Verweij, CERN-TE-MPE, FCC Week 2019</a:t>
            </a:r>
          </a:p>
        </p:txBody>
      </p:sp>
      <p:sp>
        <p:nvSpPr>
          <p:cNvPr id="3" name="Rounded Rectangle 2">
            <a:extLst>
              <a:ext uri="{FF2B5EF4-FFF2-40B4-BE49-F238E27FC236}">
                <a16:creationId xmlns:a16="http://schemas.microsoft.com/office/drawing/2014/main" id="{4590EF1E-ECE2-2D41-81FD-A74971066033}"/>
              </a:ext>
            </a:extLst>
          </p:cNvPr>
          <p:cNvSpPr/>
          <p:nvPr/>
        </p:nvSpPr>
        <p:spPr>
          <a:xfrm>
            <a:off x="0" y="2828544"/>
            <a:ext cx="4368801" cy="245806"/>
          </a:xfrm>
          <a:prstGeom prst="round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9381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r>
              <a:rPr lang="en-US"/>
              <a:t>2</a:t>
            </a:r>
            <a:endParaRPr lang="en-US" dirty="0"/>
          </a:p>
        </p:txBody>
      </p:sp>
      <p:sp>
        <p:nvSpPr>
          <p:cNvPr id="15" name="Title 1"/>
          <p:cNvSpPr>
            <a:spLocks noGrp="1"/>
          </p:cNvSpPr>
          <p:nvPr>
            <p:ph type="title"/>
          </p:nvPr>
        </p:nvSpPr>
        <p:spPr>
          <a:xfrm>
            <a:off x="4864608" y="12990"/>
            <a:ext cx="4279393" cy="596157"/>
          </a:xfrm>
          <a:solidFill>
            <a:schemeClr val="bg1">
              <a:lumMod val="95000"/>
            </a:schemeClr>
          </a:solidFill>
        </p:spPr>
        <p:txBody>
          <a:bodyPr>
            <a:normAutofit/>
          </a:bodyPr>
          <a:lstStyle/>
          <a:p>
            <a:pPr algn="ctr"/>
            <a:r>
              <a:rPr lang="en-GB" sz="3200" dirty="0"/>
              <a:t>Equivalent of 140 GJ</a:t>
            </a:r>
          </a:p>
        </p:txBody>
      </p:sp>
      <p:sp>
        <p:nvSpPr>
          <p:cNvPr id="19" name="TextBox 18">
            <a:extLst>
              <a:ext uri="{FF2B5EF4-FFF2-40B4-BE49-F238E27FC236}">
                <a16:creationId xmlns:a16="http://schemas.microsoft.com/office/drawing/2014/main" id="{92F94159-0E6A-4A4F-98BD-1F2F6B90749C}"/>
              </a:ext>
            </a:extLst>
          </p:cNvPr>
          <p:cNvSpPr txBox="1"/>
          <p:nvPr/>
        </p:nvSpPr>
        <p:spPr>
          <a:xfrm>
            <a:off x="3499104" y="4937760"/>
            <a:ext cx="2379177" cy="215444"/>
          </a:xfrm>
          <a:prstGeom prst="rect">
            <a:avLst/>
          </a:prstGeom>
          <a:noFill/>
        </p:spPr>
        <p:txBody>
          <a:bodyPr wrap="none" rtlCol="0">
            <a:spAutoFit/>
          </a:bodyPr>
          <a:lstStyle/>
          <a:p>
            <a:r>
              <a:rPr lang="en-US" sz="800" dirty="0">
                <a:solidFill>
                  <a:schemeClr val="bg1">
                    <a:lumMod val="50000"/>
                  </a:schemeClr>
                </a:solidFill>
              </a:rPr>
              <a:t>Arjan Verweij, CERN-TE-MPE, FCC Week 2019</a:t>
            </a:r>
          </a:p>
        </p:txBody>
      </p:sp>
      <p:sp>
        <p:nvSpPr>
          <p:cNvPr id="3" name="TextBox 2">
            <a:extLst>
              <a:ext uri="{FF2B5EF4-FFF2-40B4-BE49-F238E27FC236}">
                <a16:creationId xmlns:a16="http://schemas.microsoft.com/office/drawing/2014/main" id="{35E8ACE3-E204-314F-9376-42C459C8A1C6}"/>
              </a:ext>
            </a:extLst>
          </p:cNvPr>
          <p:cNvSpPr txBox="1"/>
          <p:nvPr/>
        </p:nvSpPr>
        <p:spPr>
          <a:xfrm>
            <a:off x="3742944" y="1423574"/>
            <a:ext cx="3840026" cy="369332"/>
          </a:xfrm>
          <a:prstGeom prst="rect">
            <a:avLst/>
          </a:prstGeom>
          <a:noFill/>
        </p:spPr>
        <p:txBody>
          <a:bodyPr wrap="none" rtlCol="0">
            <a:spAutoFit/>
          </a:bodyPr>
          <a:lstStyle/>
          <a:p>
            <a:r>
              <a:rPr lang="en-US" dirty="0"/>
              <a:t>15’000 trucks of 20 ton at 110 km/</a:t>
            </a:r>
            <a:r>
              <a:rPr lang="en-US" dirty="0" err="1"/>
              <a:t>hr</a:t>
            </a:r>
            <a:endParaRPr lang="en-US" dirty="0"/>
          </a:p>
        </p:txBody>
      </p:sp>
      <p:sp>
        <p:nvSpPr>
          <p:cNvPr id="20" name="TextBox 19">
            <a:extLst>
              <a:ext uri="{FF2B5EF4-FFF2-40B4-BE49-F238E27FC236}">
                <a16:creationId xmlns:a16="http://schemas.microsoft.com/office/drawing/2014/main" id="{D4B1310F-7782-C746-880F-B0BCF4CB227A}"/>
              </a:ext>
            </a:extLst>
          </p:cNvPr>
          <p:cNvSpPr txBox="1"/>
          <p:nvPr/>
        </p:nvSpPr>
        <p:spPr>
          <a:xfrm>
            <a:off x="4287140" y="3345997"/>
            <a:ext cx="1591141" cy="369332"/>
          </a:xfrm>
          <a:prstGeom prst="rect">
            <a:avLst/>
          </a:prstGeom>
          <a:noFill/>
        </p:spPr>
        <p:txBody>
          <a:bodyPr wrap="none" rtlCol="0">
            <a:spAutoFit/>
          </a:bodyPr>
          <a:lstStyle/>
          <a:p>
            <a:r>
              <a:rPr lang="en-US" dirty="0"/>
              <a:t>35 ton of TNT</a:t>
            </a:r>
          </a:p>
        </p:txBody>
      </p:sp>
      <p:pic>
        <p:nvPicPr>
          <p:cNvPr id="9" name="Picture 8">
            <a:extLst>
              <a:ext uri="{FF2B5EF4-FFF2-40B4-BE49-F238E27FC236}">
                <a16:creationId xmlns:a16="http://schemas.microsoft.com/office/drawing/2014/main" id="{4F8B1F49-E035-004F-B495-E052BCD57DF2}"/>
              </a:ext>
            </a:extLst>
          </p:cNvPr>
          <p:cNvPicPr>
            <a:picLocks noChangeAspect="1"/>
          </p:cNvPicPr>
          <p:nvPr/>
        </p:nvPicPr>
        <p:blipFill>
          <a:blip r:embed="rId2"/>
          <a:stretch>
            <a:fillRect/>
          </a:stretch>
        </p:blipFill>
        <p:spPr>
          <a:xfrm>
            <a:off x="5977521" y="2133600"/>
            <a:ext cx="2207855" cy="2194310"/>
          </a:xfrm>
          <a:prstGeom prst="rect">
            <a:avLst/>
          </a:prstGeom>
        </p:spPr>
      </p:pic>
      <p:pic>
        <p:nvPicPr>
          <p:cNvPr id="12" name="Picture 11">
            <a:extLst>
              <a:ext uri="{FF2B5EF4-FFF2-40B4-BE49-F238E27FC236}">
                <a16:creationId xmlns:a16="http://schemas.microsoft.com/office/drawing/2014/main" id="{54BB67F8-E8F0-A449-8731-5A409A5ECE67}"/>
              </a:ext>
            </a:extLst>
          </p:cNvPr>
          <p:cNvPicPr>
            <a:picLocks noChangeAspect="1"/>
          </p:cNvPicPr>
          <p:nvPr/>
        </p:nvPicPr>
        <p:blipFill>
          <a:blip r:embed="rId3"/>
          <a:stretch>
            <a:fillRect/>
          </a:stretch>
        </p:blipFill>
        <p:spPr>
          <a:xfrm>
            <a:off x="460298" y="609147"/>
            <a:ext cx="3307030" cy="1883751"/>
          </a:xfrm>
          <a:prstGeom prst="rect">
            <a:avLst/>
          </a:prstGeom>
        </p:spPr>
      </p:pic>
    </p:spTree>
    <p:extLst>
      <p:ext uri="{BB962C8B-B14F-4D97-AF65-F5344CB8AC3E}">
        <p14:creationId xmlns:p14="http://schemas.microsoft.com/office/powerpoint/2010/main" val="2039027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r>
              <a:rPr lang="en-US"/>
              <a:t>2</a:t>
            </a:r>
            <a:endParaRPr lang="en-US" dirty="0"/>
          </a:p>
        </p:txBody>
      </p:sp>
      <p:sp>
        <p:nvSpPr>
          <p:cNvPr id="15" name="Title 1"/>
          <p:cNvSpPr>
            <a:spLocks noGrp="1"/>
          </p:cNvSpPr>
          <p:nvPr>
            <p:ph type="title"/>
          </p:nvPr>
        </p:nvSpPr>
        <p:spPr>
          <a:xfrm>
            <a:off x="5107258" y="-14867"/>
            <a:ext cx="4036741" cy="596157"/>
          </a:xfrm>
          <a:solidFill>
            <a:schemeClr val="bg1">
              <a:lumMod val="95000"/>
            </a:schemeClr>
          </a:solidFill>
        </p:spPr>
        <p:txBody>
          <a:bodyPr>
            <a:normAutofit/>
          </a:bodyPr>
          <a:lstStyle/>
          <a:p>
            <a:pPr algn="ctr"/>
            <a:r>
              <a:rPr lang="en-GB" sz="3200" dirty="0"/>
              <a:t>Magnet protection</a:t>
            </a:r>
          </a:p>
        </p:txBody>
      </p:sp>
      <p:sp>
        <p:nvSpPr>
          <p:cNvPr id="4" name="TextBox 3"/>
          <p:cNvSpPr txBox="1"/>
          <p:nvPr/>
        </p:nvSpPr>
        <p:spPr>
          <a:xfrm>
            <a:off x="390144" y="700331"/>
            <a:ext cx="8436324" cy="2031325"/>
          </a:xfrm>
          <a:prstGeom prst="rect">
            <a:avLst/>
          </a:prstGeom>
          <a:noFill/>
        </p:spPr>
        <p:txBody>
          <a:bodyPr wrap="square" rtlCol="0">
            <a:spAutoFit/>
          </a:bodyPr>
          <a:lstStyle/>
          <a:p>
            <a:r>
              <a:rPr lang="en-GB" dirty="0">
                <a:solidFill>
                  <a:srgbClr val="000000"/>
                </a:solidFill>
              </a:rPr>
              <a:t>The individual magnet protection has been presented by Tiina Salmi (THU 8h50).</a:t>
            </a:r>
          </a:p>
          <a:p>
            <a:endParaRPr lang="en-GB" dirty="0">
              <a:solidFill>
                <a:srgbClr val="000000"/>
              </a:solidFill>
            </a:endParaRPr>
          </a:p>
          <a:p>
            <a:r>
              <a:rPr lang="en-GB" dirty="0">
                <a:solidFill>
                  <a:srgbClr val="000000"/>
                </a:solidFill>
              </a:rPr>
              <a:t>For </a:t>
            </a:r>
            <a:r>
              <a:rPr lang="en-GB" dirty="0" err="1">
                <a:solidFill>
                  <a:srgbClr val="000000"/>
                </a:solidFill>
              </a:rPr>
              <a:t>EuroCirCol</a:t>
            </a:r>
            <a:r>
              <a:rPr lang="en-GB" dirty="0">
                <a:solidFill>
                  <a:srgbClr val="000000"/>
                </a:solidFill>
              </a:rPr>
              <a:t> we consider a maximum voltage to ground of an individually quenched magnet equal to </a:t>
            </a:r>
            <a:r>
              <a:rPr lang="en-GB" dirty="0" err="1">
                <a:solidFill>
                  <a:srgbClr val="000000"/>
                </a:solidFill>
              </a:rPr>
              <a:t>U</a:t>
            </a:r>
            <a:r>
              <a:rPr lang="en-GB" baseline="-25000" dirty="0" err="1">
                <a:solidFill>
                  <a:srgbClr val="000000"/>
                </a:solidFill>
              </a:rPr>
              <a:t>Q,max</a:t>
            </a:r>
            <a:r>
              <a:rPr lang="en-GB" dirty="0">
                <a:solidFill>
                  <a:srgbClr val="000000"/>
                </a:solidFill>
              </a:rPr>
              <a:t>=1.2 kV. </a:t>
            </a:r>
          </a:p>
          <a:p>
            <a:endParaRPr lang="en-GB" dirty="0"/>
          </a:p>
          <a:p>
            <a:r>
              <a:rPr lang="en-GB" dirty="0"/>
              <a:t>Four different FCC magnet designs (Cos</a:t>
            </a:r>
            <a:r>
              <a:rPr lang="en-GB" dirty="0">
                <a:sym typeface="Symbol" panose="05050102010706020507" pitchFamily="18" charset="2"/>
              </a:rPr>
              <a:t></a:t>
            </a:r>
            <a:r>
              <a:rPr lang="en-GB" dirty="0"/>
              <a:t>, block, common coil, CCT) are considered, varying significantly in terms of inductance and current.</a:t>
            </a:r>
          </a:p>
        </p:txBody>
      </p:sp>
      <p:graphicFrame>
        <p:nvGraphicFramePr>
          <p:cNvPr id="7" name="Table 6">
            <a:extLst>
              <a:ext uri="{FF2B5EF4-FFF2-40B4-BE49-F238E27FC236}">
                <a16:creationId xmlns:a16="http://schemas.microsoft.com/office/drawing/2014/main" id="{3AA221A2-AAD6-4348-9D00-3EDB2D35A3E9}"/>
              </a:ext>
            </a:extLst>
          </p:cNvPr>
          <p:cNvGraphicFramePr>
            <a:graphicFrameLocks noGrp="1"/>
          </p:cNvGraphicFramePr>
          <p:nvPr>
            <p:extLst>
              <p:ext uri="{D42A27DB-BD31-4B8C-83A1-F6EECF244321}">
                <p14:modId xmlns:p14="http://schemas.microsoft.com/office/powerpoint/2010/main" val="2283243551"/>
              </p:ext>
            </p:extLst>
          </p:nvPr>
        </p:nvGraphicFramePr>
        <p:xfrm>
          <a:off x="895104" y="3008655"/>
          <a:ext cx="7530352" cy="1463040"/>
        </p:xfrm>
        <a:graphic>
          <a:graphicData uri="http://schemas.openxmlformats.org/drawingml/2006/table">
            <a:tbl>
              <a:tblPr firstRow="1" bandRow="1">
                <a:tableStyleId>{5C22544A-7EE6-4342-B048-85BDC9FD1C3A}</a:tableStyleId>
              </a:tblPr>
              <a:tblGrid>
                <a:gridCol w="1454692">
                  <a:extLst>
                    <a:ext uri="{9D8B030D-6E8A-4147-A177-3AD203B41FA5}">
                      <a16:colId xmlns:a16="http://schemas.microsoft.com/office/drawing/2014/main" val="3248594888"/>
                    </a:ext>
                  </a:extLst>
                </a:gridCol>
                <a:gridCol w="1350335">
                  <a:extLst>
                    <a:ext uri="{9D8B030D-6E8A-4147-A177-3AD203B41FA5}">
                      <a16:colId xmlns:a16="http://schemas.microsoft.com/office/drawing/2014/main" val="4251646299"/>
                    </a:ext>
                  </a:extLst>
                </a:gridCol>
                <a:gridCol w="1371600">
                  <a:extLst>
                    <a:ext uri="{9D8B030D-6E8A-4147-A177-3AD203B41FA5}">
                      <a16:colId xmlns:a16="http://schemas.microsoft.com/office/drawing/2014/main" val="821048871"/>
                    </a:ext>
                  </a:extLst>
                </a:gridCol>
                <a:gridCol w="1903228">
                  <a:extLst>
                    <a:ext uri="{9D8B030D-6E8A-4147-A177-3AD203B41FA5}">
                      <a16:colId xmlns:a16="http://schemas.microsoft.com/office/drawing/2014/main" val="844579867"/>
                    </a:ext>
                  </a:extLst>
                </a:gridCol>
                <a:gridCol w="1450497">
                  <a:extLst>
                    <a:ext uri="{9D8B030D-6E8A-4147-A177-3AD203B41FA5}">
                      <a16:colId xmlns:a16="http://schemas.microsoft.com/office/drawing/2014/main" val="1247139335"/>
                    </a:ext>
                  </a:extLst>
                </a:gridCol>
              </a:tblGrid>
              <a:tr h="322881">
                <a:tc>
                  <a:txBody>
                    <a:bodyPr/>
                    <a:lstStyle/>
                    <a:p>
                      <a:endParaRPr lang="en-GB" dirty="0">
                        <a:solidFill>
                          <a:schemeClr val="accent6">
                            <a:lumMod val="50000"/>
                          </a:schemeClr>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solidFill>
                            <a:schemeClr val="accent6">
                              <a:lumMod val="50000"/>
                            </a:schemeClr>
                          </a:solidFill>
                          <a:latin typeface="+mn-lt"/>
                        </a:rPr>
                        <a:t>Cos</a:t>
                      </a:r>
                      <a:r>
                        <a:rPr lang="en-GB" sz="1800" dirty="0">
                          <a:solidFill>
                            <a:schemeClr val="accent6">
                              <a:lumMod val="50000"/>
                            </a:schemeClr>
                          </a:solidFill>
                          <a:latin typeface="+mn-lt"/>
                          <a:sym typeface="Symbol" panose="05050102010706020507" pitchFamily="18" charset="2"/>
                        </a:rPr>
                        <a:t></a:t>
                      </a:r>
                      <a:endParaRPr lang="en-GB" sz="1800" dirty="0">
                        <a:solidFill>
                          <a:schemeClr val="accent6">
                            <a:lumMod val="50000"/>
                          </a:schemeClr>
                        </a:solidFill>
                        <a:latin typeface="+mn-lt"/>
                      </a:endParaRPr>
                    </a:p>
                  </a:txBody>
                  <a:tcPr/>
                </a:tc>
                <a:tc>
                  <a:txBody>
                    <a:bodyPr/>
                    <a:lstStyle/>
                    <a:p>
                      <a:pPr algn="ctr"/>
                      <a:r>
                        <a:rPr lang="en-GB" dirty="0">
                          <a:solidFill>
                            <a:schemeClr val="accent6">
                              <a:lumMod val="50000"/>
                            </a:schemeClr>
                          </a:solidFill>
                        </a:rPr>
                        <a:t>Block</a:t>
                      </a:r>
                    </a:p>
                  </a:txBody>
                  <a:tcPr/>
                </a:tc>
                <a:tc>
                  <a:txBody>
                    <a:bodyPr/>
                    <a:lstStyle/>
                    <a:p>
                      <a:pPr algn="ctr"/>
                      <a:r>
                        <a:rPr lang="en-GB" dirty="0">
                          <a:solidFill>
                            <a:schemeClr val="accent6">
                              <a:lumMod val="50000"/>
                            </a:schemeClr>
                          </a:solidFill>
                        </a:rPr>
                        <a:t>Common Coil</a:t>
                      </a:r>
                    </a:p>
                  </a:txBody>
                  <a:tcPr/>
                </a:tc>
                <a:tc>
                  <a:txBody>
                    <a:bodyPr/>
                    <a:lstStyle/>
                    <a:p>
                      <a:pPr algn="ctr"/>
                      <a:r>
                        <a:rPr lang="en-GB" dirty="0">
                          <a:solidFill>
                            <a:schemeClr val="accent6">
                              <a:lumMod val="50000"/>
                            </a:schemeClr>
                          </a:solidFill>
                        </a:rPr>
                        <a:t>CCT</a:t>
                      </a:r>
                    </a:p>
                  </a:txBody>
                  <a:tcPr/>
                </a:tc>
                <a:extLst>
                  <a:ext uri="{0D108BD9-81ED-4DB2-BD59-A6C34878D82A}">
                    <a16:rowId xmlns:a16="http://schemas.microsoft.com/office/drawing/2014/main" val="1334712651"/>
                  </a:ext>
                </a:extLst>
              </a:tr>
              <a:tr h="322881">
                <a:tc>
                  <a:txBody>
                    <a:bodyPr/>
                    <a:lstStyle/>
                    <a:p>
                      <a:r>
                        <a:rPr lang="en-GB" dirty="0"/>
                        <a:t>L [H]</a:t>
                      </a:r>
                    </a:p>
                  </a:txBody>
                  <a:tcPr/>
                </a:tc>
                <a:tc>
                  <a:txBody>
                    <a:bodyPr/>
                    <a:lstStyle/>
                    <a:p>
                      <a:pPr algn="ctr"/>
                      <a:r>
                        <a:rPr lang="en-GB" dirty="0"/>
                        <a:t>0.591</a:t>
                      </a:r>
                    </a:p>
                  </a:txBody>
                  <a:tcPr/>
                </a:tc>
                <a:tc>
                  <a:txBody>
                    <a:bodyPr/>
                    <a:lstStyle/>
                    <a:p>
                      <a:pPr algn="ctr"/>
                      <a:r>
                        <a:rPr lang="en-GB" dirty="0"/>
                        <a:t>0.745</a:t>
                      </a:r>
                    </a:p>
                  </a:txBody>
                  <a:tcPr/>
                </a:tc>
                <a:tc>
                  <a:txBody>
                    <a:bodyPr/>
                    <a:lstStyle/>
                    <a:p>
                      <a:pPr algn="ctr"/>
                      <a:r>
                        <a:rPr lang="en-GB" dirty="0"/>
                        <a:t>0.339</a:t>
                      </a:r>
                    </a:p>
                  </a:txBody>
                  <a:tcPr/>
                </a:tc>
                <a:tc>
                  <a:txBody>
                    <a:bodyPr/>
                    <a:lstStyle/>
                    <a:p>
                      <a:pPr algn="ctr"/>
                      <a:r>
                        <a:rPr lang="en-GB" dirty="0"/>
                        <a:t>0.284</a:t>
                      </a:r>
                    </a:p>
                  </a:txBody>
                  <a:tcPr/>
                </a:tc>
                <a:extLst>
                  <a:ext uri="{0D108BD9-81ED-4DB2-BD59-A6C34878D82A}">
                    <a16:rowId xmlns:a16="http://schemas.microsoft.com/office/drawing/2014/main" val="1922928286"/>
                  </a:ext>
                </a:extLst>
              </a:tr>
              <a:tr h="322881">
                <a:tc>
                  <a:txBody>
                    <a:bodyPr/>
                    <a:lstStyle/>
                    <a:p>
                      <a:r>
                        <a:rPr lang="en-GB" dirty="0"/>
                        <a:t>I [A]</a:t>
                      </a:r>
                    </a:p>
                  </a:txBody>
                  <a:tcPr/>
                </a:tc>
                <a:tc>
                  <a:txBody>
                    <a:bodyPr/>
                    <a:lstStyle/>
                    <a:p>
                      <a:pPr algn="ctr"/>
                      <a:r>
                        <a:rPr lang="en-GB" dirty="0"/>
                        <a:t>11390</a:t>
                      </a:r>
                    </a:p>
                  </a:txBody>
                  <a:tcPr/>
                </a:tc>
                <a:tc>
                  <a:txBody>
                    <a:bodyPr/>
                    <a:lstStyle/>
                    <a:p>
                      <a:pPr algn="ctr"/>
                      <a:r>
                        <a:rPr lang="en-GB" dirty="0"/>
                        <a:t>10100</a:t>
                      </a:r>
                    </a:p>
                  </a:txBody>
                  <a:tcPr/>
                </a:tc>
                <a:tc>
                  <a:txBody>
                    <a:bodyPr/>
                    <a:lstStyle/>
                    <a:p>
                      <a:pPr algn="ctr"/>
                      <a:r>
                        <a:rPr lang="en-GB" dirty="0"/>
                        <a:t>16100</a:t>
                      </a:r>
                    </a:p>
                  </a:txBody>
                  <a:tcPr/>
                </a:tc>
                <a:tc>
                  <a:txBody>
                    <a:bodyPr/>
                    <a:lstStyle/>
                    <a:p>
                      <a:pPr algn="ctr"/>
                      <a:r>
                        <a:rPr lang="en-GB" dirty="0"/>
                        <a:t>18000</a:t>
                      </a:r>
                    </a:p>
                  </a:txBody>
                  <a:tcPr/>
                </a:tc>
                <a:extLst>
                  <a:ext uri="{0D108BD9-81ED-4DB2-BD59-A6C34878D82A}">
                    <a16:rowId xmlns:a16="http://schemas.microsoft.com/office/drawing/2014/main" val="2141213360"/>
                  </a:ext>
                </a:extLst>
              </a:tr>
              <a:tr h="322881">
                <a:tc>
                  <a:txBody>
                    <a:bodyPr/>
                    <a:lstStyle/>
                    <a:p>
                      <a:r>
                        <a:rPr lang="en-GB" dirty="0"/>
                        <a:t>E [MJ]</a:t>
                      </a:r>
                    </a:p>
                  </a:txBody>
                  <a:tcPr/>
                </a:tc>
                <a:tc>
                  <a:txBody>
                    <a:bodyPr/>
                    <a:lstStyle/>
                    <a:p>
                      <a:pPr algn="ctr"/>
                      <a:r>
                        <a:rPr lang="en-GB" dirty="0"/>
                        <a:t>38</a:t>
                      </a:r>
                    </a:p>
                  </a:txBody>
                  <a:tcPr/>
                </a:tc>
                <a:tc>
                  <a:txBody>
                    <a:bodyPr/>
                    <a:lstStyle/>
                    <a:p>
                      <a:pPr algn="ctr"/>
                      <a:r>
                        <a:rPr lang="en-GB" dirty="0"/>
                        <a:t>38</a:t>
                      </a:r>
                    </a:p>
                  </a:txBody>
                  <a:tcPr/>
                </a:tc>
                <a:tc>
                  <a:txBody>
                    <a:bodyPr/>
                    <a:lstStyle/>
                    <a:p>
                      <a:pPr algn="ctr"/>
                      <a:r>
                        <a:rPr lang="en-GB" dirty="0"/>
                        <a:t>44</a:t>
                      </a:r>
                    </a:p>
                  </a:txBody>
                  <a:tcPr/>
                </a:tc>
                <a:tc>
                  <a:txBody>
                    <a:bodyPr/>
                    <a:lstStyle/>
                    <a:p>
                      <a:pPr algn="ctr"/>
                      <a:r>
                        <a:rPr lang="en-GB" dirty="0"/>
                        <a:t>46</a:t>
                      </a:r>
                    </a:p>
                  </a:txBody>
                  <a:tcPr/>
                </a:tc>
                <a:extLst>
                  <a:ext uri="{0D108BD9-81ED-4DB2-BD59-A6C34878D82A}">
                    <a16:rowId xmlns:a16="http://schemas.microsoft.com/office/drawing/2014/main" val="3522514160"/>
                  </a:ext>
                </a:extLst>
              </a:tr>
            </a:tbl>
          </a:graphicData>
        </a:graphic>
      </p:graphicFrame>
      <p:sp>
        <p:nvSpPr>
          <p:cNvPr id="8" name="TextBox 7">
            <a:extLst>
              <a:ext uri="{FF2B5EF4-FFF2-40B4-BE49-F238E27FC236}">
                <a16:creationId xmlns:a16="http://schemas.microsoft.com/office/drawing/2014/main" id="{9E791DE3-FD2D-DD48-9745-A08B232DF751}"/>
              </a:ext>
            </a:extLst>
          </p:cNvPr>
          <p:cNvSpPr txBox="1"/>
          <p:nvPr/>
        </p:nvSpPr>
        <p:spPr>
          <a:xfrm>
            <a:off x="3499104" y="4937760"/>
            <a:ext cx="2379177" cy="215444"/>
          </a:xfrm>
          <a:prstGeom prst="rect">
            <a:avLst/>
          </a:prstGeom>
          <a:noFill/>
        </p:spPr>
        <p:txBody>
          <a:bodyPr wrap="none" rtlCol="0">
            <a:spAutoFit/>
          </a:bodyPr>
          <a:lstStyle/>
          <a:p>
            <a:r>
              <a:rPr lang="en-US" sz="800" dirty="0">
                <a:solidFill>
                  <a:schemeClr val="bg1">
                    <a:lumMod val="50000"/>
                  </a:schemeClr>
                </a:solidFill>
              </a:rPr>
              <a:t>Arjan Verweij, CERN-TE-MPE, FCC Week 2019</a:t>
            </a:r>
          </a:p>
        </p:txBody>
      </p:sp>
      <p:sp>
        <p:nvSpPr>
          <p:cNvPr id="2" name="TextBox 1">
            <a:extLst>
              <a:ext uri="{FF2B5EF4-FFF2-40B4-BE49-F238E27FC236}">
                <a16:creationId xmlns:a16="http://schemas.microsoft.com/office/drawing/2014/main" id="{99BE71F0-B786-9A42-9535-2C5BA88A6086}"/>
              </a:ext>
            </a:extLst>
          </p:cNvPr>
          <p:cNvSpPr txBox="1"/>
          <p:nvPr/>
        </p:nvSpPr>
        <p:spPr>
          <a:xfrm>
            <a:off x="3295704" y="4530659"/>
            <a:ext cx="3890809" cy="246221"/>
          </a:xfrm>
          <a:prstGeom prst="rect">
            <a:avLst/>
          </a:prstGeom>
          <a:noFill/>
        </p:spPr>
        <p:txBody>
          <a:bodyPr wrap="none" rtlCol="0">
            <a:spAutoFit/>
          </a:bodyPr>
          <a:lstStyle/>
          <a:p>
            <a:r>
              <a:rPr lang="en-US" sz="1000" dirty="0"/>
              <a:t>PS: small deviations are possible compared to the latest designs</a:t>
            </a:r>
          </a:p>
        </p:txBody>
      </p:sp>
    </p:spTree>
    <p:extLst>
      <p:ext uri="{BB962C8B-B14F-4D97-AF65-F5344CB8AC3E}">
        <p14:creationId xmlns:p14="http://schemas.microsoft.com/office/powerpoint/2010/main" val="20112482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r>
              <a:rPr lang="en-US"/>
              <a:t>2</a:t>
            </a:r>
            <a:endParaRPr lang="en-US" dirty="0"/>
          </a:p>
        </p:txBody>
      </p:sp>
      <p:sp>
        <p:nvSpPr>
          <p:cNvPr id="15" name="Title 1"/>
          <p:cNvSpPr>
            <a:spLocks noGrp="1"/>
          </p:cNvSpPr>
          <p:nvPr>
            <p:ph type="title"/>
          </p:nvPr>
        </p:nvSpPr>
        <p:spPr>
          <a:xfrm>
            <a:off x="5467214" y="-18835"/>
            <a:ext cx="3676785" cy="596157"/>
          </a:xfrm>
          <a:solidFill>
            <a:schemeClr val="bg1">
              <a:lumMod val="95000"/>
            </a:schemeClr>
          </a:solidFill>
        </p:spPr>
        <p:txBody>
          <a:bodyPr>
            <a:normAutofit/>
          </a:bodyPr>
          <a:lstStyle/>
          <a:p>
            <a:pPr algn="ctr"/>
            <a:r>
              <a:rPr lang="en-GB" sz="3200" dirty="0"/>
              <a:t>Circuit protection</a:t>
            </a:r>
          </a:p>
        </p:txBody>
      </p:sp>
      <p:sp>
        <p:nvSpPr>
          <p:cNvPr id="4" name="TextBox 3"/>
          <p:cNvSpPr txBox="1"/>
          <p:nvPr/>
        </p:nvSpPr>
        <p:spPr>
          <a:xfrm>
            <a:off x="402336" y="577322"/>
            <a:ext cx="8429914" cy="2369880"/>
          </a:xfrm>
          <a:prstGeom prst="rect">
            <a:avLst/>
          </a:prstGeom>
          <a:noFill/>
        </p:spPr>
        <p:txBody>
          <a:bodyPr wrap="square" rtlCol="0">
            <a:spAutoFit/>
          </a:bodyPr>
          <a:lstStyle/>
          <a:p>
            <a:r>
              <a:rPr lang="en-GB" sz="1600" b="1" dirty="0"/>
              <a:t>For the FCC we consider LHC-type of powering and protection:</a:t>
            </a:r>
          </a:p>
          <a:p>
            <a:pPr marL="285750" indent="-285750">
              <a:buFont typeface="Wingdings" panose="05000000000000000000" pitchFamily="2" charset="2"/>
              <a:buChar char="§"/>
            </a:pPr>
            <a:r>
              <a:rPr lang="en-GB" sz="1600" dirty="0">
                <a:solidFill>
                  <a:srgbClr val="C00000"/>
                </a:solidFill>
              </a:rPr>
              <a:t>series connection of magnets</a:t>
            </a:r>
            <a:r>
              <a:rPr lang="en-GB" sz="1600" dirty="0"/>
              <a:t> to limit the number of power converters and current leads;</a:t>
            </a:r>
          </a:p>
          <a:p>
            <a:pPr marL="285750" indent="-285750">
              <a:spcBef>
                <a:spcPts val="800"/>
              </a:spcBef>
              <a:buFont typeface="Wingdings" panose="05000000000000000000" pitchFamily="2" charset="2"/>
              <a:buChar char="§"/>
            </a:pPr>
            <a:r>
              <a:rPr lang="en-GB" sz="1600" dirty="0">
                <a:solidFill>
                  <a:srgbClr val="C00000"/>
                </a:solidFill>
              </a:rPr>
              <a:t>cold bypass diodes</a:t>
            </a:r>
            <a:r>
              <a:rPr lang="en-GB" sz="1600" dirty="0"/>
              <a:t>, to protect a quenching magnet;</a:t>
            </a:r>
          </a:p>
          <a:p>
            <a:pPr marL="285750" indent="-285750">
              <a:spcBef>
                <a:spcPts val="800"/>
              </a:spcBef>
              <a:buFont typeface="Wingdings" panose="05000000000000000000" pitchFamily="2" charset="2"/>
              <a:buChar char="§"/>
            </a:pPr>
            <a:r>
              <a:rPr lang="en-GB" sz="1600" dirty="0">
                <a:solidFill>
                  <a:srgbClr val="C00000"/>
                </a:solidFill>
              </a:rPr>
              <a:t>warm Energy Extraction (EE) systems </a:t>
            </a:r>
            <a:r>
              <a:rPr lang="en-GB" sz="1600" dirty="0"/>
              <a:t>to protect the circuit, including bypass diodes, busbar and current leads. LHC uses a passive </a:t>
            </a:r>
            <a:r>
              <a:rPr lang="en-GB" sz="1600" i="1" dirty="0"/>
              <a:t>R</a:t>
            </a:r>
            <a:r>
              <a:rPr lang="en-GB" sz="1600" baseline="-25000" dirty="0"/>
              <a:t>EE</a:t>
            </a:r>
            <a:r>
              <a:rPr lang="en-GB" sz="1600" dirty="0"/>
              <a:t> (</a:t>
            </a:r>
            <a:r>
              <a:rPr lang="en-GB" sz="1600" dirty="0">
                <a:sym typeface="Symbol" panose="05050102010706020507" pitchFamily="18" charset="2"/>
              </a:rPr>
              <a:t> exp. decay </a:t>
            </a:r>
            <a:r>
              <a:rPr lang="en-GB" sz="1600" dirty="0" err="1">
                <a:latin typeface="Symbol" panose="05050102010706020507" pitchFamily="18" charset="2"/>
                <a:sym typeface="Symbol" panose="05050102010706020507" pitchFamily="18" charset="2"/>
              </a:rPr>
              <a:t>t</a:t>
            </a:r>
            <a:r>
              <a:rPr lang="en-GB" sz="1600" baseline="-25000" dirty="0" err="1">
                <a:sym typeface="Symbol" panose="05050102010706020507" pitchFamily="18" charset="2"/>
              </a:rPr>
              <a:t>decay</a:t>
            </a:r>
            <a:r>
              <a:rPr lang="en-GB" sz="1600" dirty="0">
                <a:sym typeface="Symbol" panose="05050102010706020507" pitchFamily="18" charset="2"/>
              </a:rPr>
              <a:t>=</a:t>
            </a:r>
            <a:r>
              <a:rPr lang="en-GB" sz="1600" i="1" dirty="0" err="1">
                <a:sym typeface="Symbol" panose="05050102010706020507" pitchFamily="18" charset="2"/>
              </a:rPr>
              <a:t>L</a:t>
            </a:r>
            <a:r>
              <a:rPr lang="en-GB" sz="1600" baseline="-25000" dirty="0" err="1">
                <a:sym typeface="Symbol" panose="05050102010706020507" pitchFamily="18" charset="2"/>
              </a:rPr>
              <a:t>circ</a:t>
            </a:r>
            <a:r>
              <a:rPr lang="en-GB" sz="1600" dirty="0">
                <a:sym typeface="Symbol" panose="05050102010706020507" pitchFamily="18" charset="2"/>
              </a:rPr>
              <a:t>/</a:t>
            </a:r>
            <a:r>
              <a:rPr lang="en-GB" sz="1600" i="1" dirty="0">
                <a:sym typeface="Symbol" panose="05050102010706020507" pitchFamily="18" charset="2"/>
              </a:rPr>
              <a:t>R</a:t>
            </a:r>
            <a:r>
              <a:rPr lang="en-GB" sz="1600" baseline="-25000" dirty="0">
                <a:sym typeface="Symbol" panose="05050102010706020507" pitchFamily="18" charset="2"/>
              </a:rPr>
              <a:t>EE</a:t>
            </a:r>
            <a:r>
              <a:rPr lang="en-GB" sz="1600" dirty="0">
                <a:sym typeface="Symbol" panose="05050102010706020507" pitchFamily="18" charset="2"/>
              </a:rPr>
              <a:t>). F</a:t>
            </a:r>
            <a:r>
              <a:rPr lang="en-GB" sz="1600" dirty="0"/>
              <a:t>or FCC we consider an active </a:t>
            </a:r>
            <a:r>
              <a:rPr lang="en-GB" sz="1600" i="1" dirty="0"/>
              <a:t>R</a:t>
            </a:r>
            <a:r>
              <a:rPr lang="en-GB" sz="1600" baseline="-25000" dirty="0"/>
              <a:t>EE</a:t>
            </a:r>
            <a:r>
              <a:rPr lang="en-GB" sz="1600" dirty="0"/>
              <a:t>(</a:t>
            </a:r>
            <a:r>
              <a:rPr lang="en-GB" sz="1600" i="1" dirty="0"/>
              <a:t>I</a:t>
            </a:r>
            <a:r>
              <a:rPr lang="en-GB" sz="1600" dirty="0"/>
              <a:t>) (</a:t>
            </a:r>
            <a:r>
              <a:rPr lang="en-GB" sz="1600" dirty="0">
                <a:sym typeface="Symbol" panose="05050102010706020507" pitchFamily="18" charset="2"/>
              </a:rPr>
              <a:t> lin. decay </a:t>
            </a:r>
            <a:r>
              <a:rPr lang="en-GB" sz="1600" dirty="0" err="1">
                <a:sym typeface="Symbol" panose="05050102010706020507" pitchFamily="18" charset="2"/>
              </a:rPr>
              <a:t>t</a:t>
            </a:r>
            <a:r>
              <a:rPr lang="en-GB" sz="1600" baseline="-25000" dirty="0" err="1">
                <a:sym typeface="Symbol" panose="05050102010706020507" pitchFamily="18" charset="2"/>
              </a:rPr>
              <a:t>decay</a:t>
            </a:r>
            <a:r>
              <a:rPr lang="en-GB" sz="1600" dirty="0">
                <a:sym typeface="Symbol" panose="05050102010706020507" pitchFamily="18" charset="2"/>
              </a:rPr>
              <a:t>=</a:t>
            </a:r>
            <a:r>
              <a:rPr lang="en-GB" sz="1600" i="1" dirty="0" err="1">
                <a:sym typeface="Symbol" panose="05050102010706020507" pitchFamily="18" charset="2"/>
              </a:rPr>
              <a:t>L</a:t>
            </a:r>
            <a:r>
              <a:rPr lang="en-GB" sz="1600" baseline="-25000" dirty="0" err="1">
                <a:sym typeface="Symbol" panose="05050102010706020507" pitchFamily="18" charset="2"/>
              </a:rPr>
              <a:t>circ</a:t>
            </a:r>
            <a:r>
              <a:rPr lang="en-GB" sz="1600" dirty="0">
                <a:sym typeface="Symbol" panose="05050102010706020507" pitchFamily="18" charset="2"/>
              </a:rPr>
              <a:t>/</a:t>
            </a:r>
            <a:r>
              <a:rPr lang="en-GB" sz="1600" i="1" dirty="0">
                <a:sym typeface="Symbol" panose="05050102010706020507" pitchFamily="18" charset="2"/>
              </a:rPr>
              <a:t>R</a:t>
            </a:r>
            <a:r>
              <a:rPr lang="en-GB" sz="1600" baseline="-25000" dirty="0">
                <a:sym typeface="Symbol" panose="05050102010706020507" pitchFamily="18" charset="2"/>
              </a:rPr>
              <a:t>EE,0</a:t>
            </a:r>
            <a:r>
              <a:rPr lang="en-GB" sz="1600" dirty="0">
                <a:sym typeface="Symbol" panose="05050102010706020507" pitchFamily="18" charset="2"/>
              </a:rPr>
              <a:t>)</a:t>
            </a:r>
            <a:r>
              <a:rPr lang="en-GB" sz="1600" dirty="0"/>
              <a:t> to reduce the </a:t>
            </a:r>
            <a:r>
              <a:rPr lang="en-GB" sz="1600" dirty="0" err="1"/>
              <a:t>MIIts</a:t>
            </a:r>
            <a:r>
              <a:rPr lang="en-GB" sz="1600" dirty="0"/>
              <a:t> for the same maximum circuit voltage.</a:t>
            </a:r>
          </a:p>
          <a:p>
            <a:pPr marL="285750" indent="-285750">
              <a:spcBef>
                <a:spcPts val="800"/>
              </a:spcBef>
              <a:buFont typeface="Wingdings" panose="05000000000000000000" pitchFamily="2" charset="2"/>
              <a:buChar char="§"/>
            </a:pPr>
            <a:r>
              <a:rPr lang="en-GB" sz="1600" dirty="0">
                <a:solidFill>
                  <a:srgbClr val="C00000"/>
                </a:solidFill>
              </a:rPr>
              <a:t>grounding</a:t>
            </a:r>
            <a:r>
              <a:rPr lang="en-GB" sz="1600" dirty="0"/>
              <a:t> of the circuit in the centre of one of the EE resistances.</a:t>
            </a:r>
          </a:p>
        </p:txBody>
      </p:sp>
      <p:pic>
        <p:nvPicPr>
          <p:cNvPr id="7" name="Picture 6" descr=" 22"/>
          <p:cNvPicPr>
            <a:picLocks noChangeAspect="1"/>
          </p:cNvPicPr>
          <p:nvPr/>
        </p:nvPicPr>
        <p:blipFill>
          <a:blip r:embed="rId2"/>
          <a:stretch>
            <a:fillRect/>
          </a:stretch>
        </p:blipFill>
        <p:spPr>
          <a:xfrm>
            <a:off x="743413" y="3007365"/>
            <a:ext cx="7943387" cy="1707851"/>
          </a:xfrm>
          <a:prstGeom prst="rect">
            <a:avLst/>
          </a:prstGeom>
        </p:spPr>
      </p:pic>
      <p:sp>
        <p:nvSpPr>
          <p:cNvPr id="2" name="TextBox 1"/>
          <p:cNvSpPr txBox="1"/>
          <p:nvPr/>
        </p:nvSpPr>
        <p:spPr>
          <a:xfrm>
            <a:off x="5161683" y="3871923"/>
            <a:ext cx="611065" cy="369332"/>
          </a:xfrm>
          <a:prstGeom prst="rect">
            <a:avLst/>
          </a:prstGeom>
          <a:noFill/>
        </p:spPr>
        <p:txBody>
          <a:bodyPr wrap="none" rtlCol="0">
            <a:spAutoFit/>
          </a:bodyPr>
          <a:lstStyle/>
          <a:p>
            <a:r>
              <a:rPr lang="en-GB" i="1" dirty="0" err="1"/>
              <a:t>L</a:t>
            </a:r>
            <a:r>
              <a:rPr lang="en-GB" baseline="-25000" dirty="0" err="1"/>
              <a:t>mag</a:t>
            </a:r>
            <a:endParaRPr lang="en-GB" baseline="-25000" dirty="0"/>
          </a:p>
        </p:txBody>
      </p:sp>
      <p:sp>
        <p:nvSpPr>
          <p:cNvPr id="3" name="TextBox 2"/>
          <p:cNvSpPr txBox="1"/>
          <p:nvPr/>
        </p:nvSpPr>
        <p:spPr>
          <a:xfrm>
            <a:off x="5467215" y="3317925"/>
            <a:ext cx="1577676" cy="369332"/>
          </a:xfrm>
          <a:prstGeom prst="rect">
            <a:avLst/>
          </a:prstGeom>
          <a:noFill/>
        </p:spPr>
        <p:txBody>
          <a:bodyPr wrap="none" rtlCol="0">
            <a:spAutoFit/>
          </a:bodyPr>
          <a:lstStyle/>
          <a:p>
            <a:r>
              <a:rPr lang="en-GB" i="1" dirty="0" err="1"/>
              <a:t>L</a:t>
            </a:r>
            <a:r>
              <a:rPr lang="en-GB" baseline="-25000" dirty="0" err="1"/>
              <a:t>circ</a:t>
            </a:r>
            <a:r>
              <a:rPr lang="en-GB" dirty="0"/>
              <a:t>=</a:t>
            </a:r>
            <a:r>
              <a:rPr lang="en-GB" i="1" dirty="0" err="1"/>
              <a:t>N</a:t>
            </a:r>
            <a:r>
              <a:rPr lang="en-GB" baseline="-25000" dirty="0" err="1"/>
              <a:t>mag</a:t>
            </a:r>
            <a:r>
              <a:rPr lang="en-GB" i="1" dirty="0" err="1"/>
              <a:t>L</a:t>
            </a:r>
            <a:r>
              <a:rPr lang="en-GB" baseline="-25000" dirty="0" err="1"/>
              <a:t>mag</a:t>
            </a:r>
            <a:endParaRPr lang="en-GB" baseline="-25000" dirty="0"/>
          </a:p>
        </p:txBody>
      </p:sp>
      <p:sp>
        <p:nvSpPr>
          <p:cNvPr id="8" name="TextBox 7"/>
          <p:cNvSpPr txBox="1"/>
          <p:nvPr/>
        </p:nvSpPr>
        <p:spPr>
          <a:xfrm>
            <a:off x="1666160" y="3687257"/>
            <a:ext cx="556563" cy="369332"/>
          </a:xfrm>
          <a:prstGeom prst="rect">
            <a:avLst/>
          </a:prstGeom>
          <a:noFill/>
        </p:spPr>
        <p:txBody>
          <a:bodyPr wrap="none" rtlCol="0">
            <a:spAutoFit/>
          </a:bodyPr>
          <a:lstStyle/>
          <a:p>
            <a:r>
              <a:rPr lang="en-GB" i="1" dirty="0"/>
              <a:t>R</a:t>
            </a:r>
            <a:r>
              <a:rPr lang="en-GB" baseline="-25000" dirty="0"/>
              <a:t>EE</a:t>
            </a:r>
          </a:p>
        </p:txBody>
      </p:sp>
      <p:sp>
        <p:nvSpPr>
          <p:cNvPr id="10" name="TextBox 9">
            <a:extLst>
              <a:ext uri="{FF2B5EF4-FFF2-40B4-BE49-F238E27FC236}">
                <a16:creationId xmlns:a16="http://schemas.microsoft.com/office/drawing/2014/main" id="{56CF81CF-89C2-B84D-AFBD-41F430C2D3E9}"/>
              </a:ext>
            </a:extLst>
          </p:cNvPr>
          <p:cNvSpPr txBox="1"/>
          <p:nvPr/>
        </p:nvSpPr>
        <p:spPr>
          <a:xfrm>
            <a:off x="3499104" y="4937760"/>
            <a:ext cx="2379177" cy="215444"/>
          </a:xfrm>
          <a:prstGeom prst="rect">
            <a:avLst/>
          </a:prstGeom>
          <a:noFill/>
        </p:spPr>
        <p:txBody>
          <a:bodyPr wrap="none" rtlCol="0">
            <a:spAutoFit/>
          </a:bodyPr>
          <a:lstStyle/>
          <a:p>
            <a:r>
              <a:rPr lang="en-US" sz="800" dirty="0">
                <a:solidFill>
                  <a:schemeClr val="bg1">
                    <a:lumMod val="50000"/>
                  </a:schemeClr>
                </a:solidFill>
              </a:rPr>
              <a:t>Arjan Verweij, CERN-TE-MPE, FCC Week 2019</a:t>
            </a:r>
          </a:p>
        </p:txBody>
      </p:sp>
    </p:spTree>
    <p:extLst>
      <p:ext uri="{BB962C8B-B14F-4D97-AF65-F5344CB8AC3E}">
        <p14:creationId xmlns:p14="http://schemas.microsoft.com/office/powerpoint/2010/main" val="41350719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r>
              <a:rPr lang="en-US"/>
              <a:t>5</a:t>
            </a:r>
            <a:endParaRPr lang="en-US" dirty="0"/>
          </a:p>
        </p:txBody>
      </p:sp>
      <p:sp>
        <p:nvSpPr>
          <p:cNvPr id="12" name="Title 1"/>
          <p:cNvSpPr>
            <a:spLocks noGrp="1"/>
          </p:cNvSpPr>
          <p:nvPr>
            <p:ph type="title"/>
          </p:nvPr>
        </p:nvSpPr>
        <p:spPr>
          <a:xfrm>
            <a:off x="4427034" y="0"/>
            <a:ext cx="4716966" cy="596157"/>
          </a:xfrm>
          <a:solidFill>
            <a:schemeClr val="bg1">
              <a:lumMod val="95000"/>
            </a:schemeClr>
          </a:solidFill>
        </p:spPr>
        <p:txBody>
          <a:bodyPr>
            <a:normAutofit/>
          </a:bodyPr>
          <a:lstStyle/>
          <a:p>
            <a:pPr algn="ctr"/>
            <a:r>
              <a:rPr lang="en-GB" sz="3200" dirty="0"/>
              <a:t>Circuit design targets</a:t>
            </a:r>
          </a:p>
        </p:txBody>
      </p:sp>
      <p:graphicFrame>
        <p:nvGraphicFramePr>
          <p:cNvPr id="6" name="Table 5"/>
          <p:cNvGraphicFramePr>
            <a:graphicFrameLocks noGrp="1"/>
          </p:cNvGraphicFramePr>
          <p:nvPr>
            <p:extLst>
              <p:ext uri="{D42A27DB-BD31-4B8C-83A1-F6EECF244321}">
                <p14:modId xmlns:p14="http://schemas.microsoft.com/office/powerpoint/2010/main" val="1241932122"/>
              </p:ext>
            </p:extLst>
          </p:nvPr>
        </p:nvGraphicFramePr>
        <p:xfrm>
          <a:off x="509884" y="900387"/>
          <a:ext cx="8357616" cy="2773680"/>
        </p:xfrm>
        <a:graphic>
          <a:graphicData uri="http://schemas.openxmlformats.org/drawingml/2006/table">
            <a:tbl>
              <a:tblPr firstRow="1" bandRow="1">
                <a:tableStyleId>{5C22544A-7EE6-4342-B048-85BDC9FD1C3A}</a:tableStyleId>
              </a:tblPr>
              <a:tblGrid>
                <a:gridCol w="8357616">
                  <a:extLst>
                    <a:ext uri="{9D8B030D-6E8A-4147-A177-3AD203B41FA5}">
                      <a16:colId xmlns:a16="http://schemas.microsoft.com/office/drawing/2014/main" val="3171585119"/>
                    </a:ext>
                  </a:extLst>
                </a:gridCol>
              </a:tblGrid>
              <a:tr h="0">
                <a:tc>
                  <a:txBody>
                    <a:bodyPr/>
                    <a:lstStyle/>
                    <a:p>
                      <a:endParaRPr lang="en-GB" sz="800" dirty="0">
                        <a:solidFill>
                          <a:srgbClr val="000000"/>
                        </a:solidFill>
                        <a:latin typeface="+mn-lt"/>
                      </a:endParaRPr>
                    </a:p>
                  </a:txBody>
                  <a:tcPr anchor="ctr">
                    <a:solidFill>
                      <a:srgbClr val="DDDDDD"/>
                    </a:solidFill>
                  </a:tcPr>
                </a:tc>
                <a:extLst>
                  <a:ext uri="{0D108BD9-81ED-4DB2-BD59-A6C34878D82A}">
                    <a16:rowId xmlns:a16="http://schemas.microsoft.com/office/drawing/2014/main" val="1745712197"/>
                  </a:ext>
                </a:extLst>
              </a:tr>
              <a:tr h="1314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latin typeface="+mn-lt"/>
                        </a:rPr>
                        <a:t>Minimize the peak voltage to ground during a Fast Power Abort</a:t>
                      </a:r>
                    </a:p>
                  </a:txBody>
                  <a:tcPr anchor="ctr">
                    <a:solidFill>
                      <a:schemeClr val="bg1">
                        <a:lumMod val="95000"/>
                      </a:schemeClr>
                    </a:solidFill>
                  </a:tcPr>
                </a:tc>
                <a:extLst>
                  <a:ext uri="{0D108BD9-81ED-4DB2-BD59-A6C34878D82A}">
                    <a16:rowId xmlns:a16="http://schemas.microsoft.com/office/drawing/2014/main" val="4176070348"/>
                  </a:ext>
                </a:extLst>
              </a:tr>
              <a:tr h="131434">
                <a:tc>
                  <a:txBody>
                    <a:bodyPr/>
                    <a:lstStyle/>
                    <a:p>
                      <a:r>
                        <a:rPr lang="en-GB" sz="1800" dirty="0">
                          <a:latin typeface="+mn-lt"/>
                        </a:rPr>
                        <a:t>Minimize the discharge time during a Fast Power Abort</a:t>
                      </a:r>
                    </a:p>
                  </a:txBody>
                  <a:tcPr anchor="ctr">
                    <a:solidFill>
                      <a:schemeClr val="bg1">
                        <a:lumMod val="95000"/>
                      </a:schemeClr>
                    </a:solidFill>
                  </a:tcPr>
                </a:tc>
                <a:extLst>
                  <a:ext uri="{0D108BD9-81ED-4DB2-BD59-A6C34878D82A}">
                    <a16:rowId xmlns:a16="http://schemas.microsoft.com/office/drawing/2014/main" val="795644210"/>
                  </a:ext>
                </a:extLst>
              </a:tr>
              <a:tr h="1314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latin typeface="+mn-lt"/>
                        </a:rPr>
                        <a:t>Minimize the number of magnets in series in a circuit</a:t>
                      </a:r>
                    </a:p>
                  </a:txBody>
                  <a:tcPr anchor="ctr">
                    <a:solidFill>
                      <a:schemeClr val="bg1">
                        <a:lumMod val="95000"/>
                      </a:schemeClr>
                    </a:solidFill>
                  </a:tcPr>
                </a:tc>
                <a:extLst>
                  <a:ext uri="{0D108BD9-81ED-4DB2-BD59-A6C34878D82A}">
                    <a16:rowId xmlns:a16="http://schemas.microsoft.com/office/drawing/2014/main" val="875329238"/>
                  </a:ext>
                </a:extLst>
              </a:tr>
              <a:tr h="1314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latin typeface="+mn-lt"/>
                        </a:rPr>
                        <a:t>Minimize the complexity of the circuits</a:t>
                      </a:r>
                    </a:p>
                  </a:txBody>
                  <a:tcPr anchor="ctr">
                    <a:solidFill>
                      <a:schemeClr val="bg1">
                        <a:lumMod val="95000"/>
                      </a:schemeClr>
                    </a:solidFill>
                  </a:tcPr>
                </a:tc>
                <a:extLst>
                  <a:ext uri="{0D108BD9-81ED-4DB2-BD59-A6C34878D82A}">
                    <a16:rowId xmlns:a16="http://schemas.microsoft.com/office/drawing/2014/main" val="3531977755"/>
                  </a:ext>
                </a:extLst>
              </a:tr>
              <a:tr h="1314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latin typeface="+mn-lt"/>
                        </a:rPr>
                        <a:t>Minimize the thermal heat inleak</a:t>
                      </a:r>
                    </a:p>
                  </a:txBody>
                  <a:tcPr anchor="ctr">
                    <a:solidFill>
                      <a:schemeClr val="bg1">
                        <a:lumMod val="95000"/>
                      </a:schemeClr>
                    </a:solidFill>
                  </a:tcPr>
                </a:tc>
                <a:extLst>
                  <a:ext uri="{0D108BD9-81ED-4DB2-BD59-A6C34878D82A}">
                    <a16:rowId xmlns:a16="http://schemas.microsoft.com/office/drawing/2014/main" val="2160915058"/>
                  </a:ext>
                </a:extLst>
              </a:tr>
              <a:tr h="1314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latin typeface="+mn-lt"/>
                        </a:rPr>
                        <a:t>Minimize the required peak voltage and power of the power converters</a:t>
                      </a:r>
                    </a:p>
                  </a:txBody>
                  <a:tcPr anchor="ctr">
                    <a:solidFill>
                      <a:schemeClr val="bg1">
                        <a:lumMod val="95000"/>
                      </a:schemeClr>
                    </a:solidFill>
                  </a:tcPr>
                </a:tc>
                <a:extLst>
                  <a:ext uri="{0D108BD9-81ED-4DB2-BD59-A6C34878D82A}">
                    <a16:rowId xmlns:a16="http://schemas.microsoft.com/office/drawing/2014/main" val="2788449751"/>
                  </a:ext>
                </a:extLst>
              </a:tr>
              <a:tr h="1929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latin typeface="+mn-lt"/>
                        </a:rPr>
                        <a:t>Minimize the number of spurious triggers of the quench detection system (QDS)</a:t>
                      </a:r>
                    </a:p>
                  </a:txBody>
                  <a:tcPr anchor="ctr">
                    <a:solidFill>
                      <a:schemeClr val="bg1">
                        <a:lumMod val="95000"/>
                      </a:schemeClr>
                    </a:solidFill>
                  </a:tcPr>
                </a:tc>
                <a:extLst>
                  <a:ext uri="{0D108BD9-81ED-4DB2-BD59-A6C34878D82A}">
                    <a16:rowId xmlns:a16="http://schemas.microsoft.com/office/drawing/2014/main" val="2662897319"/>
                  </a:ext>
                </a:extLst>
              </a:tr>
            </a:tbl>
          </a:graphicData>
        </a:graphic>
      </p:graphicFrame>
      <p:sp>
        <p:nvSpPr>
          <p:cNvPr id="2" name="TextBox 1">
            <a:extLst>
              <a:ext uri="{FF2B5EF4-FFF2-40B4-BE49-F238E27FC236}">
                <a16:creationId xmlns:a16="http://schemas.microsoft.com/office/drawing/2014/main" id="{568BC644-D015-3C43-970C-BB5C3903724D}"/>
              </a:ext>
            </a:extLst>
          </p:cNvPr>
          <p:cNvSpPr txBox="1"/>
          <p:nvPr/>
        </p:nvSpPr>
        <p:spPr>
          <a:xfrm>
            <a:off x="527634" y="3972187"/>
            <a:ext cx="7968848" cy="369332"/>
          </a:xfrm>
          <a:prstGeom prst="rect">
            <a:avLst/>
          </a:prstGeom>
          <a:noFill/>
        </p:spPr>
        <p:txBody>
          <a:bodyPr wrap="none" rtlCol="0">
            <a:spAutoFit/>
          </a:bodyPr>
          <a:lstStyle/>
          <a:p>
            <a:r>
              <a:rPr lang="en-US" dirty="0">
                <a:solidFill>
                  <a:srgbClr val="C00000"/>
                </a:solidFill>
              </a:rPr>
              <a:t>Some of these targets are contradictory and a good balance has to be found.</a:t>
            </a:r>
          </a:p>
        </p:txBody>
      </p:sp>
      <p:sp>
        <p:nvSpPr>
          <p:cNvPr id="8" name="TextBox 7">
            <a:extLst>
              <a:ext uri="{FF2B5EF4-FFF2-40B4-BE49-F238E27FC236}">
                <a16:creationId xmlns:a16="http://schemas.microsoft.com/office/drawing/2014/main" id="{296CC0CF-6275-974C-8926-49C861145BEC}"/>
              </a:ext>
            </a:extLst>
          </p:cNvPr>
          <p:cNvSpPr txBox="1"/>
          <p:nvPr/>
        </p:nvSpPr>
        <p:spPr>
          <a:xfrm>
            <a:off x="3499104" y="4937760"/>
            <a:ext cx="2379177" cy="215444"/>
          </a:xfrm>
          <a:prstGeom prst="rect">
            <a:avLst/>
          </a:prstGeom>
          <a:noFill/>
        </p:spPr>
        <p:txBody>
          <a:bodyPr wrap="none" rtlCol="0">
            <a:spAutoFit/>
          </a:bodyPr>
          <a:lstStyle/>
          <a:p>
            <a:r>
              <a:rPr lang="en-US" sz="800" dirty="0">
                <a:solidFill>
                  <a:schemeClr val="bg1">
                    <a:lumMod val="50000"/>
                  </a:schemeClr>
                </a:solidFill>
              </a:rPr>
              <a:t>Arjan Verweij, CERN-TE-MPE, FCC Week 2019</a:t>
            </a:r>
          </a:p>
        </p:txBody>
      </p:sp>
    </p:spTree>
    <p:extLst>
      <p:ext uri="{BB962C8B-B14F-4D97-AF65-F5344CB8AC3E}">
        <p14:creationId xmlns:p14="http://schemas.microsoft.com/office/powerpoint/2010/main" val="3380113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r>
              <a:rPr lang="en-US"/>
              <a:t>2</a:t>
            </a:r>
            <a:endParaRPr lang="en-US" dirty="0"/>
          </a:p>
        </p:txBody>
      </p:sp>
      <p:sp>
        <p:nvSpPr>
          <p:cNvPr id="15" name="Title 1"/>
          <p:cNvSpPr>
            <a:spLocks noGrp="1"/>
          </p:cNvSpPr>
          <p:nvPr>
            <p:ph type="title"/>
          </p:nvPr>
        </p:nvSpPr>
        <p:spPr>
          <a:xfrm>
            <a:off x="3010828" y="0"/>
            <a:ext cx="6133171" cy="596157"/>
          </a:xfrm>
          <a:solidFill>
            <a:schemeClr val="bg1">
              <a:lumMod val="95000"/>
            </a:schemeClr>
          </a:solidFill>
          <a:ln>
            <a:noFill/>
          </a:ln>
        </p:spPr>
        <p:txBody>
          <a:bodyPr>
            <a:normAutofit/>
          </a:bodyPr>
          <a:lstStyle/>
          <a:p>
            <a:pPr algn="ctr"/>
            <a:r>
              <a:rPr lang="en-GB" sz="3200" dirty="0"/>
              <a:t>Voltage Withstand Level (VWL)</a:t>
            </a:r>
          </a:p>
        </p:txBody>
      </p:sp>
      <p:sp>
        <p:nvSpPr>
          <p:cNvPr id="4" name="TextBox 3"/>
          <p:cNvSpPr txBox="1"/>
          <p:nvPr/>
        </p:nvSpPr>
        <p:spPr>
          <a:xfrm>
            <a:off x="353568" y="620033"/>
            <a:ext cx="8583168" cy="3970318"/>
          </a:xfrm>
          <a:prstGeom prst="rect">
            <a:avLst/>
          </a:prstGeom>
          <a:noFill/>
        </p:spPr>
        <p:txBody>
          <a:bodyPr wrap="square" rtlCol="0">
            <a:spAutoFit/>
          </a:bodyPr>
          <a:lstStyle/>
          <a:p>
            <a:r>
              <a:rPr lang="en-GB" dirty="0"/>
              <a:t>Minimizing the VWL level has a positive impact on the insulation and testing of the magnets, and also on all the auxiliary equipment (voltage taps, other sensors, quench detection electronics)</a:t>
            </a:r>
          </a:p>
          <a:p>
            <a:endParaRPr lang="en-GB" dirty="0"/>
          </a:p>
          <a:p>
            <a:r>
              <a:rPr lang="en-GB" b="1" dirty="0">
                <a:solidFill>
                  <a:srgbClr val="C00000"/>
                </a:solidFill>
              </a:rPr>
              <a:t>VWL=</a:t>
            </a:r>
            <a:r>
              <a:rPr lang="en-GB" b="1" i="1" dirty="0">
                <a:solidFill>
                  <a:srgbClr val="C00000"/>
                </a:solidFill>
              </a:rPr>
              <a:t>f</a:t>
            </a:r>
            <a:r>
              <a:rPr lang="en-GB" b="1" dirty="0">
                <a:solidFill>
                  <a:srgbClr val="C00000"/>
                </a:solidFill>
              </a:rPr>
              <a:t>*(</a:t>
            </a:r>
            <a:r>
              <a:rPr lang="en-GB" b="1" i="1" dirty="0" err="1">
                <a:solidFill>
                  <a:srgbClr val="C00000"/>
                </a:solidFill>
              </a:rPr>
              <a:t>U</a:t>
            </a:r>
            <a:r>
              <a:rPr lang="en-GB" b="1" baseline="-25000" dirty="0" err="1">
                <a:solidFill>
                  <a:srgbClr val="C00000"/>
                </a:solidFill>
              </a:rPr>
              <a:t>Q,max</a:t>
            </a:r>
            <a:r>
              <a:rPr lang="en-GB" b="1" dirty="0" err="1">
                <a:solidFill>
                  <a:srgbClr val="C00000"/>
                </a:solidFill>
              </a:rPr>
              <a:t>+</a:t>
            </a:r>
            <a:r>
              <a:rPr lang="en-GB" b="1" i="1" dirty="0" err="1">
                <a:solidFill>
                  <a:srgbClr val="C00000"/>
                </a:solidFill>
              </a:rPr>
              <a:t>U</a:t>
            </a:r>
            <a:r>
              <a:rPr lang="en-GB" b="1" baseline="-25000" dirty="0" err="1">
                <a:solidFill>
                  <a:srgbClr val="C00000"/>
                </a:solidFill>
              </a:rPr>
              <a:t>circ,max</a:t>
            </a:r>
            <a:r>
              <a:rPr lang="en-GB" b="1" dirty="0">
                <a:solidFill>
                  <a:srgbClr val="C00000"/>
                </a:solidFill>
              </a:rPr>
              <a:t>)</a:t>
            </a:r>
            <a:r>
              <a:rPr lang="en-GB" dirty="0"/>
              <a:t>	</a:t>
            </a:r>
            <a:r>
              <a:rPr lang="en-GB" dirty="0">
                <a:solidFill>
                  <a:srgbClr val="C00000"/>
                </a:solidFill>
              </a:rPr>
              <a:t>with:	</a:t>
            </a:r>
            <a:r>
              <a:rPr lang="en-GB" i="1" dirty="0">
                <a:solidFill>
                  <a:srgbClr val="C00000"/>
                </a:solidFill>
              </a:rPr>
              <a:t>f</a:t>
            </a:r>
            <a:r>
              <a:rPr lang="en-GB" dirty="0">
                <a:solidFill>
                  <a:srgbClr val="C00000"/>
                </a:solidFill>
              </a:rPr>
              <a:t>: 	safety factor</a:t>
            </a:r>
          </a:p>
          <a:p>
            <a:r>
              <a:rPr lang="en-GB" dirty="0">
                <a:solidFill>
                  <a:srgbClr val="C00000"/>
                </a:solidFill>
              </a:rPr>
              <a:t>				</a:t>
            </a:r>
            <a:r>
              <a:rPr lang="en-GB" i="1" dirty="0" err="1">
                <a:solidFill>
                  <a:srgbClr val="C00000"/>
                </a:solidFill>
              </a:rPr>
              <a:t>U</a:t>
            </a:r>
            <a:r>
              <a:rPr lang="en-GB" baseline="-25000" dirty="0" err="1">
                <a:solidFill>
                  <a:srgbClr val="C00000"/>
                </a:solidFill>
              </a:rPr>
              <a:t>Q,max</a:t>
            </a:r>
            <a:r>
              <a:rPr lang="en-GB" dirty="0">
                <a:solidFill>
                  <a:srgbClr val="C00000"/>
                </a:solidFill>
              </a:rPr>
              <a:t>:	max. magnet quench voltage </a:t>
            </a:r>
          </a:p>
          <a:p>
            <a:r>
              <a:rPr lang="en-GB" dirty="0">
                <a:solidFill>
                  <a:srgbClr val="C00000"/>
                </a:solidFill>
              </a:rPr>
              <a:t>				</a:t>
            </a:r>
            <a:r>
              <a:rPr lang="en-GB" u="sng" dirty="0" err="1">
                <a:solidFill>
                  <a:srgbClr val="C00000"/>
                </a:solidFill>
              </a:rPr>
              <a:t>U</a:t>
            </a:r>
            <a:r>
              <a:rPr lang="en-GB" baseline="-25000" dirty="0" err="1">
                <a:solidFill>
                  <a:srgbClr val="C00000"/>
                </a:solidFill>
              </a:rPr>
              <a:t>circ,max</a:t>
            </a:r>
            <a:r>
              <a:rPr lang="en-GB" dirty="0">
                <a:solidFill>
                  <a:srgbClr val="C00000"/>
                </a:solidFill>
              </a:rPr>
              <a:t>:	max. circuit voltage after a FPA</a:t>
            </a:r>
          </a:p>
          <a:p>
            <a:r>
              <a:rPr lang="en-GB" b="1" i="1" dirty="0" err="1">
                <a:solidFill>
                  <a:srgbClr val="C00000"/>
                </a:solidFill>
              </a:rPr>
              <a:t>U</a:t>
            </a:r>
            <a:r>
              <a:rPr lang="en-GB" b="1" baseline="-25000" dirty="0" err="1">
                <a:solidFill>
                  <a:srgbClr val="C00000"/>
                </a:solidFill>
              </a:rPr>
              <a:t>circ,max</a:t>
            </a:r>
            <a:r>
              <a:rPr lang="en-GB" b="1" dirty="0">
                <a:solidFill>
                  <a:srgbClr val="C00000"/>
                </a:solidFill>
              </a:rPr>
              <a:t>=</a:t>
            </a:r>
            <a:r>
              <a:rPr lang="en-GB" b="1" i="1" dirty="0">
                <a:solidFill>
                  <a:srgbClr val="C00000"/>
                </a:solidFill>
              </a:rPr>
              <a:t>I</a:t>
            </a:r>
            <a:r>
              <a:rPr lang="en-GB" b="1" baseline="-25000" dirty="0">
                <a:solidFill>
                  <a:srgbClr val="C00000"/>
                </a:solidFill>
              </a:rPr>
              <a:t>max</a:t>
            </a:r>
            <a:r>
              <a:rPr lang="en-GB" b="1" dirty="0">
                <a:solidFill>
                  <a:srgbClr val="C00000"/>
                </a:solidFill>
              </a:rPr>
              <a:t>*</a:t>
            </a:r>
            <a:r>
              <a:rPr lang="en-GB" b="1" i="1" dirty="0">
                <a:solidFill>
                  <a:srgbClr val="C00000"/>
                </a:solidFill>
              </a:rPr>
              <a:t>R</a:t>
            </a:r>
            <a:r>
              <a:rPr lang="en-GB" b="1" baseline="-25000" dirty="0">
                <a:solidFill>
                  <a:srgbClr val="C00000"/>
                </a:solidFill>
              </a:rPr>
              <a:t>EE,0</a:t>
            </a:r>
            <a:r>
              <a:rPr lang="en-GB" b="1" dirty="0">
                <a:solidFill>
                  <a:srgbClr val="C00000"/>
                </a:solidFill>
              </a:rPr>
              <a:t>/2</a:t>
            </a:r>
            <a:r>
              <a:rPr lang="en-GB" dirty="0">
                <a:solidFill>
                  <a:srgbClr val="C00000"/>
                </a:solidFill>
              </a:rPr>
              <a:t>	with:	</a:t>
            </a:r>
            <a:r>
              <a:rPr lang="en-GB" i="1" dirty="0">
                <a:solidFill>
                  <a:srgbClr val="C00000"/>
                </a:solidFill>
              </a:rPr>
              <a:t>R</a:t>
            </a:r>
            <a:r>
              <a:rPr lang="en-GB" baseline="-25000" dirty="0">
                <a:solidFill>
                  <a:srgbClr val="C00000"/>
                </a:solidFill>
              </a:rPr>
              <a:t>EE,0</a:t>
            </a:r>
            <a:r>
              <a:rPr lang="en-GB" dirty="0">
                <a:solidFill>
                  <a:srgbClr val="C00000"/>
                </a:solidFill>
              </a:rPr>
              <a:t>: 	initial resistance of one EE system</a:t>
            </a:r>
            <a:endParaRPr lang="en-GB" dirty="0"/>
          </a:p>
          <a:p>
            <a:endParaRPr lang="en-GB" dirty="0"/>
          </a:p>
          <a:p>
            <a:r>
              <a:rPr lang="en-GB" dirty="0"/>
              <a:t>In </a:t>
            </a:r>
            <a:r>
              <a:rPr lang="en-GB" dirty="0" err="1"/>
              <a:t>EuroCirCol</a:t>
            </a:r>
            <a:r>
              <a:rPr lang="en-GB" dirty="0"/>
              <a:t> we consider VWL=3 kV, </a:t>
            </a:r>
            <a:r>
              <a:rPr lang="en-GB" i="1" dirty="0"/>
              <a:t>f</a:t>
            </a:r>
            <a:r>
              <a:rPr lang="en-GB" dirty="0"/>
              <a:t>=1.2, </a:t>
            </a:r>
            <a:r>
              <a:rPr lang="en-GB" i="1" dirty="0" err="1"/>
              <a:t>U</a:t>
            </a:r>
            <a:r>
              <a:rPr lang="en-GB" baseline="-25000" dirty="0" err="1"/>
              <a:t>Q,max</a:t>
            </a:r>
            <a:r>
              <a:rPr lang="en-GB" dirty="0"/>
              <a:t>=1.2 kV and </a:t>
            </a:r>
            <a:r>
              <a:rPr lang="en-GB" i="1" dirty="0" err="1"/>
              <a:t>U</a:t>
            </a:r>
            <a:r>
              <a:rPr lang="en-GB" baseline="-25000" dirty="0" err="1"/>
              <a:t>circ,max</a:t>
            </a:r>
            <a:r>
              <a:rPr lang="en-GB" dirty="0"/>
              <a:t>=1.3 kV not taking into account failure scenario’s. </a:t>
            </a:r>
          </a:p>
          <a:p>
            <a:endParaRPr lang="en-GB" dirty="0"/>
          </a:p>
          <a:p>
            <a:r>
              <a:rPr lang="en-GB" dirty="0"/>
              <a:t>Note: various plausible failure scenario’s can add a significant voltage, for example a short-to-ground in the circuit, resulting in blowing up of the grounding fuse.</a:t>
            </a:r>
          </a:p>
        </p:txBody>
      </p:sp>
      <p:sp>
        <p:nvSpPr>
          <p:cNvPr id="6" name="TextBox 5">
            <a:extLst>
              <a:ext uri="{FF2B5EF4-FFF2-40B4-BE49-F238E27FC236}">
                <a16:creationId xmlns:a16="http://schemas.microsoft.com/office/drawing/2014/main" id="{EA5F7A7F-330A-3642-AC00-EF0A5C2E8F3F}"/>
              </a:ext>
            </a:extLst>
          </p:cNvPr>
          <p:cNvSpPr txBox="1"/>
          <p:nvPr/>
        </p:nvSpPr>
        <p:spPr>
          <a:xfrm>
            <a:off x="3499104" y="4937760"/>
            <a:ext cx="2379177" cy="215444"/>
          </a:xfrm>
          <a:prstGeom prst="rect">
            <a:avLst/>
          </a:prstGeom>
          <a:noFill/>
        </p:spPr>
        <p:txBody>
          <a:bodyPr wrap="none" rtlCol="0">
            <a:spAutoFit/>
          </a:bodyPr>
          <a:lstStyle/>
          <a:p>
            <a:r>
              <a:rPr lang="en-US" sz="800" dirty="0">
                <a:solidFill>
                  <a:schemeClr val="bg1">
                    <a:lumMod val="50000"/>
                  </a:schemeClr>
                </a:solidFill>
              </a:rPr>
              <a:t>Arjan Verweij, CERN-TE-MPE, FCC Week 2019</a:t>
            </a:r>
          </a:p>
        </p:txBody>
      </p:sp>
    </p:spTree>
    <p:extLst>
      <p:ext uri="{BB962C8B-B14F-4D97-AF65-F5344CB8AC3E}">
        <p14:creationId xmlns:p14="http://schemas.microsoft.com/office/powerpoint/2010/main" val="33172266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r>
              <a:rPr lang="en-US"/>
              <a:t>2</a:t>
            </a:r>
            <a:endParaRPr lang="en-US" dirty="0"/>
          </a:p>
        </p:txBody>
      </p:sp>
      <p:sp>
        <p:nvSpPr>
          <p:cNvPr id="15" name="Title 1"/>
          <p:cNvSpPr>
            <a:spLocks noGrp="1"/>
          </p:cNvSpPr>
          <p:nvPr>
            <p:ph type="title"/>
          </p:nvPr>
        </p:nvSpPr>
        <p:spPr>
          <a:xfrm>
            <a:off x="4282068" y="0"/>
            <a:ext cx="4861932" cy="596157"/>
          </a:xfrm>
          <a:solidFill>
            <a:schemeClr val="bg1">
              <a:lumMod val="95000"/>
            </a:schemeClr>
          </a:solidFill>
        </p:spPr>
        <p:txBody>
          <a:bodyPr>
            <a:normAutofit/>
          </a:bodyPr>
          <a:lstStyle/>
          <a:p>
            <a:pPr algn="ctr"/>
            <a:r>
              <a:rPr lang="en-GB" sz="3200" dirty="0"/>
              <a:t>Circuit decay time (</a:t>
            </a:r>
            <a:r>
              <a:rPr lang="en-GB" sz="3200" i="1" dirty="0" err="1"/>
              <a:t>t</a:t>
            </a:r>
            <a:r>
              <a:rPr lang="en-GB" sz="3200" baseline="-25000" dirty="0" err="1"/>
              <a:t>decay</a:t>
            </a:r>
            <a:r>
              <a:rPr lang="en-GB" sz="3200" dirty="0"/>
              <a:t>)</a:t>
            </a:r>
          </a:p>
        </p:txBody>
      </p:sp>
      <p:sp>
        <p:nvSpPr>
          <p:cNvPr id="4" name="TextBox 3"/>
          <p:cNvSpPr txBox="1"/>
          <p:nvPr/>
        </p:nvSpPr>
        <p:spPr>
          <a:xfrm>
            <a:off x="414528" y="726266"/>
            <a:ext cx="8272272" cy="3046988"/>
          </a:xfrm>
          <a:prstGeom prst="rect">
            <a:avLst/>
          </a:prstGeom>
          <a:noFill/>
        </p:spPr>
        <p:txBody>
          <a:bodyPr wrap="square" rtlCol="0">
            <a:spAutoFit/>
          </a:bodyPr>
          <a:lstStyle/>
          <a:p>
            <a:r>
              <a:rPr lang="en-GB" sz="1600" b="1" dirty="0"/>
              <a:t>Minimizing </a:t>
            </a:r>
            <a:r>
              <a:rPr lang="en-GB" sz="1600" b="1" i="1" dirty="0" err="1"/>
              <a:t>t</a:t>
            </a:r>
            <a:r>
              <a:rPr lang="en-GB" sz="1600" b="1" baseline="-25000" dirty="0" err="1"/>
              <a:t>decay</a:t>
            </a:r>
            <a:r>
              <a:rPr lang="en-GB" sz="1600" b="1" dirty="0"/>
              <a:t> </a:t>
            </a:r>
            <a:r>
              <a:rPr lang="en-GB" sz="1600" dirty="0"/>
              <a:t>(after a Fast Power Abort or magnet quench) reduces:</a:t>
            </a:r>
          </a:p>
          <a:p>
            <a:pPr marL="285750" indent="-285750">
              <a:buFont typeface="Wingdings" panose="05000000000000000000" pitchFamily="2" charset="2"/>
              <a:buChar char="§"/>
            </a:pPr>
            <a:r>
              <a:rPr lang="en-GB" sz="1600" dirty="0"/>
              <a:t>dissipated energy in the SC busbars and current leads </a:t>
            </a:r>
            <a:r>
              <a:rPr lang="en-GB" sz="1600" dirty="0">
                <a:sym typeface="Symbol" panose="05050102010706020507" pitchFamily="18" charset="2"/>
              </a:rPr>
              <a:t> </a:t>
            </a:r>
            <a:r>
              <a:rPr lang="en-GB" sz="1600" dirty="0"/>
              <a:t>reduces the required cross-section,</a:t>
            </a:r>
          </a:p>
          <a:p>
            <a:pPr marL="285750" indent="-285750">
              <a:buFont typeface="Wingdings" panose="05000000000000000000" pitchFamily="2" charset="2"/>
              <a:buChar char="§"/>
            </a:pPr>
            <a:r>
              <a:rPr lang="en-GB" sz="1600" dirty="0"/>
              <a:t>dissipated energy in the diode heat sinks of a quenched magnet </a:t>
            </a:r>
            <a:r>
              <a:rPr lang="en-GB" sz="1600" dirty="0">
                <a:sym typeface="Symbol" panose="05050102010706020507" pitchFamily="18" charset="2"/>
              </a:rPr>
              <a:t></a:t>
            </a:r>
            <a:r>
              <a:rPr lang="en-GB" sz="1600" dirty="0"/>
              <a:t> reduces the required volume of the heat sink, </a:t>
            </a:r>
          </a:p>
          <a:p>
            <a:pPr marL="285750" indent="-285750">
              <a:buFont typeface="Wingdings" panose="05000000000000000000" pitchFamily="2" charset="2"/>
              <a:buChar char="§"/>
            </a:pPr>
            <a:r>
              <a:rPr lang="en-GB" sz="1600" dirty="0"/>
              <a:t>probability of quench propagation to neighbouring magnets </a:t>
            </a:r>
            <a:r>
              <a:rPr lang="en-GB" sz="1600" dirty="0">
                <a:sym typeface="Symbol" panose="05050102010706020507" pitchFamily="18" charset="2"/>
              </a:rPr>
              <a:t> </a:t>
            </a:r>
            <a:r>
              <a:rPr lang="en-GB" sz="1600" dirty="0"/>
              <a:t>less frequent thermal stress in the magnets; faster cryogenic recovery; smaller probability of failures.</a:t>
            </a:r>
          </a:p>
          <a:p>
            <a:endParaRPr lang="en-GB" sz="1600" dirty="0"/>
          </a:p>
          <a:p>
            <a:r>
              <a:rPr lang="en-GB" sz="1600" b="1" i="1" dirty="0" err="1">
                <a:solidFill>
                  <a:srgbClr val="C00000"/>
                </a:solidFill>
              </a:rPr>
              <a:t>t</a:t>
            </a:r>
            <a:r>
              <a:rPr lang="en-GB" sz="1600" b="1" baseline="-25000" dirty="0" err="1">
                <a:solidFill>
                  <a:srgbClr val="C00000"/>
                </a:solidFill>
              </a:rPr>
              <a:t>dec</a:t>
            </a:r>
            <a:r>
              <a:rPr lang="en-GB" sz="1600" b="1" dirty="0">
                <a:solidFill>
                  <a:srgbClr val="C00000"/>
                </a:solidFill>
              </a:rPr>
              <a:t>=</a:t>
            </a:r>
            <a:r>
              <a:rPr lang="en-GB" sz="1600" b="1" i="1" dirty="0" err="1">
                <a:solidFill>
                  <a:srgbClr val="C00000"/>
                </a:solidFill>
              </a:rPr>
              <a:t>L</a:t>
            </a:r>
            <a:r>
              <a:rPr lang="en-GB" sz="1600" b="1" baseline="-25000" dirty="0" err="1">
                <a:solidFill>
                  <a:srgbClr val="C00000"/>
                </a:solidFill>
              </a:rPr>
              <a:t>circ</a:t>
            </a:r>
            <a:r>
              <a:rPr lang="en-GB" sz="1600" b="1" dirty="0">
                <a:solidFill>
                  <a:srgbClr val="C00000"/>
                </a:solidFill>
              </a:rPr>
              <a:t>/(</a:t>
            </a:r>
            <a:r>
              <a:rPr lang="en-GB" sz="1600" b="1" i="1" dirty="0">
                <a:solidFill>
                  <a:srgbClr val="C00000"/>
                </a:solidFill>
              </a:rPr>
              <a:t>N</a:t>
            </a:r>
            <a:r>
              <a:rPr lang="en-GB" sz="1600" b="1" baseline="-25000" dirty="0">
                <a:solidFill>
                  <a:srgbClr val="C00000"/>
                </a:solidFill>
              </a:rPr>
              <a:t>EE</a:t>
            </a:r>
            <a:r>
              <a:rPr lang="en-GB" sz="1600" b="1" dirty="0">
                <a:solidFill>
                  <a:srgbClr val="C00000"/>
                </a:solidFill>
              </a:rPr>
              <a:t>*</a:t>
            </a:r>
            <a:r>
              <a:rPr lang="en-GB" sz="1600" b="1" i="1" dirty="0">
                <a:solidFill>
                  <a:srgbClr val="C00000"/>
                </a:solidFill>
              </a:rPr>
              <a:t>R</a:t>
            </a:r>
            <a:r>
              <a:rPr lang="en-GB" sz="1600" b="1" baseline="-25000" dirty="0">
                <a:solidFill>
                  <a:srgbClr val="C00000"/>
                </a:solidFill>
              </a:rPr>
              <a:t>EE,0</a:t>
            </a:r>
            <a:r>
              <a:rPr lang="en-GB" sz="1600" b="1" dirty="0">
                <a:solidFill>
                  <a:srgbClr val="C00000"/>
                </a:solidFill>
              </a:rPr>
              <a:t>)</a:t>
            </a:r>
            <a:r>
              <a:rPr lang="en-GB" sz="1600" dirty="0">
                <a:solidFill>
                  <a:srgbClr val="C00000"/>
                </a:solidFill>
              </a:rPr>
              <a:t>	with:	</a:t>
            </a:r>
            <a:r>
              <a:rPr lang="en-GB" sz="1600" i="1" dirty="0">
                <a:solidFill>
                  <a:srgbClr val="C00000"/>
                </a:solidFill>
              </a:rPr>
              <a:t>N</a:t>
            </a:r>
            <a:r>
              <a:rPr lang="en-GB" sz="1600" baseline="-25000" dirty="0">
                <a:solidFill>
                  <a:srgbClr val="C00000"/>
                </a:solidFill>
              </a:rPr>
              <a:t>EE</a:t>
            </a:r>
            <a:r>
              <a:rPr lang="en-GB" sz="1600" dirty="0">
                <a:solidFill>
                  <a:srgbClr val="C00000"/>
                </a:solidFill>
              </a:rPr>
              <a:t>: the number of EE systems in the circuit</a:t>
            </a:r>
          </a:p>
          <a:p>
            <a:endParaRPr lang="en-GB" sz="1600" dirty="0"/>
          </a:p>
          <a:p>
            <a:r>
              <a:rPr lang="en-GB" sz="1600" dirty="0"/>
              <a:t>For the LHC: </a:t>
            </a:r>
            <a:r>
              <a:rPr lang="en-GB" sz="1600" dirty="0" err="1">
                <a:latin typeface="Symbol" panose="05050102010706020507" pitchFamily="18" charset="2"/>
              </a:rPr>
              <a:t>t</a:t>
            </a:r>
            <a:r>
              <a:rPr lang="en-GB" sz="1600" baseline="-25000" dirty="0" err="1"/>
              <a:t>decay</a:t>
            </a:r>
            <a:r>
              <a:rPr lang="en-GB" sz="1600" dirty="0"/>
              <a:t>=100 s, copper cross-section busbar = 270 mm</a:t>
            </a:r>
            <a:r>
              <a:rPr lang="en-GB" sz="1600" baseline="30000" dirty="0"/>
              <a:t>2</a:t>
            </a:r>
            <a:r>
              <a:rPr lang="en-GB" sz="1600" dirty="0"/>
              <a:t>, heat sinks of about 30 kg per diode. At nominal current, a quench propagates to typically 5 adjacent magnets.</a:t>
            </a:r>
          </a:p>
        </p:txBody>
      </p:sp>
      <p:sp>
        <p:nvSpPr>
          <p:cNvPr id="6" name="TextBox 5">
            <a:extLst>
              <a:ext uri="{FF2B5EF4-FFF2-40B4-BE49-F238E27FC236}">
                <a16:creationId xmlns:a16="http://schemas.microsoft.com/office/drawing/2014/main" id="{3773FD24-FE4A-3846-B3DF-B985DBFF9D22}"/>
              </a:ext>
            </a:extLst>
          </p:cNvPr>
          <p:cNvSpPr txBox="1"/>
          <p:nvPr/>
        </p:nvSpPr>
        <p:spPr>
          <a:xfrm>
            <a:off x="2176028" y="4149585"/>
            <a:ext cx="3963268" cy="338554"/>
          </a:xfrm>
          <a:prstGeom prst="rect">
            <a:avLst/>
          </a:prstGeom>
          <a:solidFill>
            <a:srgbClr val="FFFF99">
              <a:alpha val="86000"/>
            </a:srgbClr>
          </a:solidFill>
        </p:spPr>
        <p:txBody>
          <a:bodyPr wrap="square" rtlCol="0">
            <a:spAutoFit/>
          </a:bodyPr>
          <a:lstStyle/>
          <a:p>
            <a:r>
              <a:rPr lang="en-GB" sz="1600" dirty="0"/>
              <a:t>For the FCC we target </a:t>
            </a:r>
            <a:r>
              <a:rPr lang="en-GB" sz="1600" i="1" dirty="0" err="1"/>
              <a:t>t</a:t>
            </a:r>
            <a:r>
              <a:rPr lang="en-GB" sz="1600" baseline="-25000" dirty="0" err="1"/>
              <a:t>decay</a:t>
            </a:r>
            <a:r>
              <a:rPr lang="en-GB" sz="1600" dirty="0"/>
              <a:t>=120 s.</a:t>
            </a:r>
          </a:p>
        </p:txBody>
      </p:sp>
      <p:sp>
        <p:nvSpPr>
          <p:cNvPr id="7" name="TextBox 6">
            <a:extLst>
              <a:ext uri="{FF2B5EF4-FFF2-40B4-BE49-F238E27FC236}">
                <a16:creationId xmlns:a16="http://schemas.microsoft.com/office/drawing/2014/main" id="{EA55E5D8-850E-4A46-8733-D5710266DE37}"/>
              </a:ext>
            </a:extLst>
          </p:cNvPr>
          <p:cNvSpPr txBox="1"/>
          <p:nvPr/>
        </p:nvSpPr>
        <p:spPr>
          <a:xfrm>
            <a:off x="3499104" y="4937760"/>
            <a:ext cx="2379177" cy="215444"/>
          </a:xfrm>
          <a:prstGeom prst="rect">
            <a:avLst/>
          </a:prstGeom>
          <a:noFill/>
        </p:spPr>
        <p:txBody>
          <a:bodyPr wrap="none" rtlCol="0">
            <a:spAutoFit/>
          </a:bodyPr>
          <a:lstStyle/>
          <a:p>
            <a:r>
              <a:rPr lang="en-US" sz="800" dirty="0">
                <a:solidFill>
                  <a:schemeClr val="bg1">
                    <a:lumMod val="50000"/>
                  </a:schemeClr>
                </a:solidFill>
              </a:rPr>
              <a:t>Arjan Verweij, CERN-TE-MPE, FCC Week 2019</a:t>
            </a:r>
          </a:p>
        </p:txBody>
      </p:sp>
    </p:spTree>
    <p:extLst>
      <p:ext uri="{BB962C8B-B14F-4D97-AF65-F5344CB8AC3E}">
        <p14:creationId xmlns:p14="http://schemas.microsoft.com/office/powerpoint/2010/main" val="478253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r>
              <a:rPr lang="en-US"/>
              <a:t>2</a:t>
            </a:r>
            <a:endParaRPr lang="en-US" dirty="0"/>
          </a:p>
        </p:txBody>
      </p:sp>
      <p:sp>
        <p:nvSpPr>
          <p:cNvPr id="15" name="Title 1"/>
          <p:cNvSpPr>
            <a:spLocks noGrp="1"/>
          </p:cNvSpPr>
          <p:nvPr>
            <p:ph type="title"/>
          </p:nvPr>
        </p:nvSpPr>
        <p:spPr>
          <a:xfrm>
            <a:off x="3880624" y="0"/>
            <a:ext cx="5263376" cy="596157"/>
          </a:xfrm>
          <a:solidFill>
            <a:schemeClr val="bg1">
              <a:lumMod val="95000"/>
            </a:schemeClr>
          </a:solidFill>
        </p:spPr>
        <p:txBody>
          <a:bodyPr>
            <a:normAutofit/>
          </a:bodyPr>
          <a:lstStyle/>
          <a:p>
            <a:pPr algn="ctr"/>
            <a:r>
              <a:rPr lang="en-GB" sz="3200" dirty="0" err="1"/>
              <a:t>Nr</a:t>
            </a:r>
            <a:r>
              <a:rPr lang="en-GB" sz="3200" dirty="0"/>
              <a:t> of magnets in a circuit</a:t>
            </a:r>
          </a:p>
        </p:txBody>
      </p:sp>
      <p:sp>
        <p:nvSpPr>
          <p:cNvPr id="4" name="TextBox 3"/>
          <p:cNvSpPr txBox="1"/>
          <p:nvPr/>
        </p:nvSpPr>
        <p:spPr>
          <a:xfrm>
            <a:off x="548640" y="963329"/>
            <a:ext cx="7729728" cy="2923877"/>
          </a:xfrm>
          <a:prstGeom prst="rect">
            <a:avLst/>
          </a:prstGeom>
          <a:noFill/>
        </p:spPr>
        <p:txBody>
          <a:bodyPr wrap="square" rtlCol="0">
            <a:spAutoFit/>
          </a:bodyPr>
          <a:lstStyle/>
          <a:p>
            <a:r>
              <a:rPr lang="en-GB" dirty="0"/>
              <a:t>A </a:t>
            </a:r>
            <a:r>
              <a:rPr lang="en-GB" b="1" dirty="0"/>
              <a:t>small number of magnets </a:t>
            </a:r>
            <a:r>
              <a:rPr lang="en-GB" dirty="0"/>
              <a:t>in a circuit:</a:t>
            </a:r>
          </a:p>
          <a:p>
            <a:pPr marL="285750" indent="-285750">
              <a:spcBef>
                <a:spcPts val="1200"/>
              </a:spcBef>
              <a:buFont typeface="Wingdings" panose="05000000000000000000" pitchFamily="2" charset="2"/>
              <a:buChar char="§"/>
            </a:pPr>
            <a:r>
              <a:rPr lang="en-GB" dirty="0">
                <a:solidFill>
                  <a:srgbClr val="00B050"/>
                </a:solidFill>
              </a:rPr>
              <a:t>Reduces the stored energy </a:t>
            </a:r>
            <a:r>
              <a:rPr lang="en-GB" dirty="0"/>
              <a:t>in the circuit and hence the damage potential in case of accidents;</a:t>
            </a:r>
          </a:p>
          <a:p>
            <a:pPr marL="285750" indent="-285750">
              <a:spcBef>
                <a:spcPts val="1200"/>
              </a:spcBef>
              <a:buFont typeface="Wingdings" panose="05000000000000000000" pitchFamily="2" charset="2"/>
              <a:buChar char="§"/>
            </a:pPr>
            <a:r>
              <a:rPr lang="en-GB" dirty="0">
                <a:solidFill>
                  <a:srgbClr val="00B050"/>
                </a:solidFill>
              </a:rPr>
              <a:t>Reduces the ramp voltage </a:t>
            </a:r>
            <a:r>
              <a:rPr lang="en-GB" dirty="0"/>
              <a:t>for given ramp rate;</a:t>
            </a:r>
          </a:p>
          <a:p>
            <a:pPr marL="285750" indent="-285750">
              <a:spcBef>
                <a:spcPts val="1200"/>
              </a:spcBef>
              <a:buFont typeface="Wingdings" panose="05000000000000000000" pitchFamily="2" charset="2"/>
              <a:buChar char="§"/>
            </a:pPr>
            <a:r>
              <a:rPr lang="en-GB" dirty="0">
                <a:solidFill>
                  <a:srgbClr val="00B050"/>
                </a:solidFill>
              </a:rPr>
              <a:t>Reduces the duration of a training campaign. </a:t>
            </a:r>
            <a:r>
              <a:rPr lang="en-GB" dirty="0"/>
              <a:t>Imagine a circuit of 438 magnets, each needing 1 training quench with a cryogenic recovery time of 12 hours. Such a campaign would take more than 7 months! </a:t>
            </a:r>
          </a:p>
          <a:p>
            <a:pPr marL="285750" indent="-285750">
              <a:spcBef>
                <a:spcPts val="1200"/>
              </a:spcBef>
              <a:buFont typeface="Wingdings" panose="05000000000000000000" pitchFamily="2" charset="2"/>
              <a:buChar char="§"/>
            </a:pPr>
            <a:r>
              <a:rPr lang="en-GB" dirty="0">
                <a:solidFill>
                  <a:srgbClr val="FF0000"/>
                </a:solidFill>
              </a:rPr>
              <a:t>Increases the number of power converters and current leads.</a:t>
            </a:r>
          </a:p>
        </p:txBody>
      </p:sp>
      <p:sp>
        <p:nvSpPr>
          <p:cNvPr id="6" name="TextBox 5">
            <a:extLst>
              <a:ext uri="{FF2B5EF4-FFF2-40B4-BE49-F238E27FC236}">
                <a16:creationId xmlns:a16="http://schemas.microsoft.com/office/drawing/2014/main" id="{C13A6F96-D266-D84A-BE21-5E611654DBFC}"/>
              </a:ext>
            </a:extLst>
          </p:cNvPr>
          <p:cNvSpPr txBox="1"/>
          <p:nvPr/>
        </p:nvSpPr>
        <p:spPr>
          <a:xfrm>
            <a:off x="3499104" y="4937760"/>
            <a:ext cx="2379177" cy="215444"/>
          </a:xfrm>
          <a:prstGeom prst="rect">
            <a:avLst/>
          </a:prstGeom>
          <a:noFill/>
        </p:spPr>
        <p:txBody>
          <a:bodyPr wrap="none" rtlCol="0">
            <a:spAutoFit/>
          </a:bodyPr>
          <a:lstStyle/>
          <a:p>
            <a:r>
              <a:rPr lang="en-US" sz="800" dirty="0">
                <a:solidFill>
                  <a:schemeClr val="bg1">
                    <a:lumMod val="50000"/>
                  </a:schemeClr>
                </a:solidFill>
              </a:rPr>
              <a:t>Arjan Verweij, CERN-TE-MPE, FCC Week 2019</a:t>
            </a:r>
          </a:p>
        </p:txBody>
      </p:sp>
    </p:spTree>
    <p:extLst>
      <p:ext uri="{BB962C8B-B14F-4D97-AF65-F5344CB8AC3E}">
        <p14:creationId xmlns:p14="http://schemas.microsoft.com/office/powerpoint/2010/main" val="4096590719"/>
      </p:ext>
    </p:extLst>
  </p:cSld>
  <p:clrMapOvr>
    <a:masterClrMapping/>
  </p:clrMapOvr>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CERNcobrandi16-9</Template>
  <TotalTime>6254</TotalTime>
  <Words>1811</Words>
  <Application>Microsoft Macintosh PowerPoint</Application>
  <PresentationFormat>On-screen Show (16:9)</PresentationFormat>
  <Paragraphs>355</Paragraphs>
  <Slides>19</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Segoe UI</vt:lpstr>
      <vt:lpstr>Symbol</vt:lpstr>
      <vt:lpstr>Times New Roman</vt:lpstr>
      <vt:lpstr>Wingdings</vt:lpstr>
      <vt:lpstr>CERN2Corporate16-9</vt:lpstr>
      <vt:lpstr>Status of FCC-hh main magnet circuit  layout, powering and protection</vt:lpstr>
      <vt:lpstr>Intro</vt:lpstr>
      <vt:lpstr>Equivalent of 140 GJ</vt:lpstr>
      <vt:lpstr>Magnet protection</vt:lpstr>
      <vt:lpstr>Circuit protection</vt:lpstr>
      <vt:lpstr>Circuit design targets</vt:lpstr>
      <vt:lpstr>Voltage Withstand Level (VWL)</vt:lpstr>
      <vt:lpstr>Circuit decay time (tdecay)</vt:lpstr>
      <vt:lpstr>Nr of magnets in a circuit</vt:lpstr>
      <vt:lpstr>Circuit topology</vt:lpstr>
      <vt:lpstr>Circuit topology</vt:lpstr>
      <vt:lpstr>Circuit topology</vt:lpstr>
      <vt:lpstr>Circuit topology</vt:lpstr>
      <vt:lpstr>Distribution of peak power</vt:lpstr>
      <vt:lpstr>Peak power</vt:lpstr>
      <vt:lpstr>Response of the QDS if a   neighbouring magnet quenches</vt:lpstr>
      <vt:lpstr>PowerPoint Presentation</vt:lpstr>
      <vt:lpstr>Conclusion</vt:lpstr>
      <vt:lpstr>Further study &amp; Optimization</vt:lpstr>
    </vt:vector>
  </TitlesOfParts>
  <Company>CERN</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Marco Prioli</dc:creator>
  <cp:lastModifiedBy>Arjan Verweij</cp:lastModifiedBy>
  <cp:revision>226</cp:revision>
  <cp:lastPrinted>2019-06-19T14:04:57Z</cp:lastPrinted>
  <dcterms:created xsi:type="dcterms:W3CDTF">2018-03-21T10:44:41Z</dcterms:created>
  <dcterms:modified xsi:type="dcterms:W3CDTF">2019-06-27T09:35:41Z</dcterms:modified>
</cp:coreProperties>
</file>