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21"/>
  </p:notesMasterIdLst>
  <p:handoutMasterIdLst>
    <p:handoutMasterId r:id="rId22"/>
  </p:handoutMasterIdLst>
  <p:sldIdLst>
    <p:sldId id="312" r:id="rId2"/>
    <p:sldId id="354" r:id="rId3"/>
    <p:sldId id="366" r:id="rId4"/>
    <p:sldId id="367" r:id="rId5"/>
    <p:sldId id="368" r:id="rId6"/>
    <p:sldId id="369" r:id="rId7"/>
    <p:sldId id="371" r:id="rId8"/>
    <p:sldId id="370" r:id="rId9"/>
    <p:sldId id="379" r:id="rId10"/>
    <p:sldId id="383" r:id="rId11"/>
    <p:sldId id="382" r:id="rId12"/>
    <p:sldId id="373" r:id="rId13"/>
    <p:sldId id="372" r:id="rId14"/>
    <p:sldId id="374" r:id="rId15"/>
    <p:sldId id="375" r:id="rId16"/>
    <p:sldId id="376" r:id="rId17"/>
    <p:sldId id="377" r:id="rId18"/>
    <p:sldId id="365" r:id="rId19"/>
    <p:sldId id="381" r:id="rId20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99"/>
    <a:srgbClr val="FF66CC"/>
    <a:srgbClr val="FF9900"/>
    <a:srgbClr val="765528"/>
    <a:srgbClr val="FF0000"/>
    <a:srgbClr val="996600"/>
    <a:srgbClr val="33CCFF"/>
    <a:srgbClr val="FF505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1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3336" y="-96"/>
      </p:cViewPr>
      <p:guideLst>
        <p:guide orient="horz" pos="3104"/>
        <p:guide pos="212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5CE27857-282E-41D9-8801-4DBB8F93D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4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94A42FF1-9EB7-49E8-8A8F-E28F6D125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85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F65E3-B6DB-4128-97D0-D922215985D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27600" cy="36957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88651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27600" cy="369570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7438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B7E1A2-D799-4DE9-A27A-8DFE4BDAA80D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27600" cy="369570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21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500" i="1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1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500" i="1">
              <a:latin typeface="Arial" charset="0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1" y="1524000"/>
            <a:ext cx="7623175" cy="1752600"/>
          </a:xfrm>
        </p:spPr>
        <p:txBody>
          <a:bodyPr/>
          <a:lstStyle>
            <a:lvl1pPr>
              <a:defRPr sz="375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1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D8947780-94D4-4F3E-8C02-5D4B555558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890BA-ECC2-4BA8-94C7-007A53CF99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EAFAB-149C-45A2-8861-3C33DFAFF7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 noGrp="1"/>
          </p:cNvSpPr>
          <p:nvPr userDrawn="1"/>
        </p:nvSpPr>
        <p:spPr bwMode="auto">
          <a:xfrm>
            <a:off x="341843" y="6240463"/>
            <a:ext cx="795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en-US" altLang="en-US" sz="1000" dirty="0" smtClean="0"/>
              <a:t>2019 June 27</a:t>
            </a:r>
            <a:r>
              <a:rPr lang="en-US" altLang="en-US" sz="1000" baseline="30000" dirty="0" smtClean="0"/>
              <a:t>th</a:t>
            </a:r>
            <a:r>
              <a:rPr lang="en-US" altLang="en-US" sz="1000" dirty="0" smtClean="0"/>
              <a:t>     </a:t>
            </a:r>
            <a:r>
              <a:rPr lang="en-US" altLang="en-US" sz="1000" dirty="0"/>
              <a:t>	F. Cerutti    </a:t>
            </a:r>
            <a:r>
              <a:rPr lang="en-US" altLang="en-US" sz="1000" dirty="0" smtClean="0"/>
              <a:t>		Special Technologies</a:t>
            </a:r>
            <a:r>
              <a:rPr lang="en-US" altLang="en-US" sz="1000" dirty="0"/>
              <a:t>	</a:t>
            </a:r>
            <a:r>
              <a:rPr lang="en-US" altLang="en-US" sz="1000" dirty="0" smtClean="0"/>
              <a:t>	FCC week, Brussels</a:t>
            </a:r>
            <a:endParaRPr lang="en-US" alt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96805" y="6243638"/>
            <a:ext cx="389996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E8BD6-4958-4175-8E2E-B668468FA7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FA76E-150A-4FE2-B1A6-60F25C19F6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30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30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E69FA-6E2F-415E-B73D-8982610688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785C0-A8BB-4650-A090-2A2016DC6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3785F-7255-4FBD-BF57-09B99FB7E2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047F2-7194-4046-9C23-F1F4A0175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8D0A0-79C4-4010-BDA2-582A01DAF5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72AC8-0B89-416A-80D8-BD1564982F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1" y="6243638"/>
            <a:ext cx="202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 i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7300" y="6248400"/>
            <a:ext cx="5018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0314" y="6243638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 i="0">
                <a:latin typeface="Tahoma" pitchFamily="34" charset="0"/>
              </a:defRPr>
            </a:lvl1pPr>
          </a:lstStyle>
          <a:p>
            <a:pPr>
              <a:defRPr/>
            </a:pPr>
            <a:fld id="{54032372-6DF1-42C8-984F-A20E5DFE7D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2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500" i="1">
              <a:latin typeface="Arial" charset="0"/>
            </a:endParaRP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500" i="1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150">
          <a:solidFill>
            <a:schemeClr val="tx2"/>
          </a:solidFill>
          <a:latin typeface="Garamond" pitchFamily="18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50">
          <a:solidFill>
            <a:schemeClr val="tx1"/>
          </a:solidFill>
          <a:latin typeface="+mn-lt"/>
          <a:ea typeface="+mn-ea"/>
          <a:cs typeface="+mn-cs"/>
        </a:defRPr>
      </a:lvl1pPr>
      <a:lvl2pPr marL="502444" indent="-244079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1950">
          <a:solidFill>
            <a:schemeClr val="tx1"/>
          </a:solidFill>
          <a:latin typeface="+mn-lt"/>
        </a:defRPr>
      </a:lvl2pPr>
      <a:lvl3pPr marL="766763" indent="-263129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1650">
          <a:solidFill>
            <a:schemeClr val="tx1"/>
          </a:solidFill>
          <a:latin typeface="+mn-lt"/>
        </a:defRPr>
      </a:lvl3pPr>
      <a:lvl4pPr marL="1004888" indent="-23693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1500">
          <a:solidFill>
            <a:schemeClr val="tx1"/>
          </a:solidFill>
          <a:latin typeface="+mn-lt"/>
        </a:defRPr>
      </a:lvl4pPr>
      <a:lvl5pPr marL="1260872" indent="-25479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5pPr>
      <a:lvl6pPr marL="1603772" indent="-25479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6pPr>
      <a:lvl7pPr marL="1946672" indent="-25479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7pPr>
      <a:lvl8pPr marL="2289572" indent="-25479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8pPr>
      <a:lvl9pPr marL="2632472" indent="-25479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6491/sessions/263078/#20180412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irradiation-facilitie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hyperlink" Target="https://doi.org/10.21175/radj.2018.03.029" TargetMode="External"/><Relationship Id="rId7" Type="http://schemas.openxmlformats.org/officeDocument/2006/relationships/image" Target="../media/image35.png"/><Relationship Id="rId2" Type="http://schemas.openxmlformats.org/officeDocument/2006/relationships/hyperlink" Target="https://doi.org/10.1109/tns.2018.279754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98" name="Straight Connector 14"/>
          <p:cNvCxnSpPr>
            <a:cxnSpLocks noChangeShapeType="1"/>
          </p:cNvCxnSpPr>
          <p:nvPr/>
        </p:nvCxnSpPr>
        <p:spPr bwMode="auto">
          <a:xfrm>
            <a:off x="1143000" y="857250"/>
            <a:ext cx="6858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4099" name="Straight Connector 7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0" name="Straight Connector 8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2" name="Straight Connector 9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954435" y="903491"/>
            <a:ext cx="6960811" cy="58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sz="2700" cap="all" dirty="0">
                <a:solidFill>
                  <a:srgbClr val="0066FF"/>
                </a:solidFill>
              </a:rPr>
              <a:t>Status of </a:t>
            </a:r>
            <a:endParaRPr lang="en-US" sz="2700" cap="all" dirty="0" smtClean="0">
              <a:solidFill>
                <a:srgbClr val="0066FF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2700" cap="all" dirty="0" smtClean="0">
                <a:solidFill>
                  <a:srgbClr val="0066FF"/>
                </a:solidFill>
              </a:rPr>
              <a:t>radiation </a:t>
            </a:r>
            <a:r>
              <a:rPr lang="en-US" sz="2700" cap="all" dirty="0">
                <a:solidFill>
                  <a:srgbClr val="0066FF"/>
                </a:solidFill>
              </a:rPr>
              <a:t>environment assessment in the FCC-</a:t>
            </a:r>
            <a:r>
              <a:rPr lang="en-US" sz="2700" dirty="0" err="1">
                <a:solidFill>
                  <a:srgbClr val="0066FF"/>
                </a:solidFill>
              </a:rPr>
              <a:t>hh</a:t>
            </a:r>
            <a:r>
              <a:rPr lang="en-US" sz="2700" cap="all" dirty="0">
                <a:solidFill>
                  <a:srgbClr val="0066FF"/>
                </a:solidFill>
              </a:rPr>
              <a:t> and FCC-</a:t>
            </a:r>
            <a:r>
              <a:rPr lang="en-US" sz="2700" dirty="0" err="1">
                <a:solidFill>
                  <a:srgbClr val="0066FF"/>
                </a:solidFill>
              </a:rPr>
              <a:t>ee</a:t>
            </a:r>
            <a:r>
              <a:rPr lang="en-US" sz="2700" cap="all" dirty="0">
                <a:solidFill>
                  <a:srgbClr val="0066FF"/>
                </a:solidFill>
              </a:rPr>
              <a:t> machines</a:t>
            </a:r>
          </a:p>
        </p:txBody>
      </p:sp>
      <p:cxnSp>
        <p:nvCxnSpPr>
          <p:cNvPr id="4104" name="Straight Connector 10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5" name="Straight Connector 11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6" name="Straight Connector 12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4107" name="Straight Connector 13"/>
          <p:cNvCxnSpPr>
            <a:cxnSpLocks noChangeShapeType="1"/>
          </p:cNvCxnSpPr>
          <p:nvPr/>
        </p:nvCxnSpPr>
        <p:spPr bwMode="auto">
          <a:xfrm>
            <a:off x="1143000" y="857250"/>
            <a:ext cx="0" cy="3429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4108" name="Rectangle 7"/>
          <p:cNvSpPr>
            <a:spLocks noChangeArrowheads="1"/>
          </p:cNvSpPr>
          <p:nvPr/>
        </p:nvSpPr>
        <p:spPr bwMode="auto">
          <a:xfrm>
            <a:off x="1485900" y="2533812"/>
            <a:ext cx="6137264" cy="393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350" i="1" dirty="0"/>
              <a:t>Francesco </a:t>
            </a:r>
            <a:r>
              <a:rPr lang="en-US" sz="1350" i="1" dirty="0" smtClean="0"/>
              <a:t>Cerutti on behalf of the EN-STI-BMI FLUKA team</a:t>
            </a:r>
          </a:p>
          <a:p>
            <a:pPr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350" i="1" dirty="0" smtClean="0"/>
              <a:t>and Ruben Garcia Alia, Salvatore </a:t>
            </a:r>
            <a:r>
              <a:rPr lang="en-US" sz="1350" i="1" dirty="0" err="1" smtClean="0"/>
              <a:t>Danzeca</a:t>
            </a:r>
            <a:r>
              <a:rPr lang="en-US" sz="1350" i="1" dirty="0" smtClean="0"/>
              <a:t>, Federico </a:t>
            </a:r>
            <a:r>
              <a:rPr lang="en-US" sz="1350" i="1" dirty="0" err="1" smtClean="0"/>
              <a:t>Faccio</a:t>
            </a:r>
            <a:r>
              <a:rPr lang="en-US" sz="1350" i="1" dirty="0" smtClean="0"/>
              <a:t>, Federico </a:t>
            </a:r>
            <a:r>
              <a:rPr lang="en-US" sz="1350" i="1" dirty="0" err="1" smtClean="0"/>
              <a:t>Ravotti</a:t>
            </a:r>
            <a:endParaRPr lang="en-US" sz="1350" i="1" dirty="0" smtClean="0"/>
          </a:p>
          <a:p>
            <a:pPr>
              <a:lnSpc>
                <a:spcPct val="15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sz="1350" i="1" dirty="0" smtClean="0"/>
              <a:t>for the </a:t>
            </a:r>
            <a:r>
              <a:rPr lang="en-US" sz="1350" i="1" u="sng" dirty="0" smtClean="0"/>
              <a:t>Radiation Hardness Assurance task</a:t>
            </a:r>
            <a:endParaRPr lang="en-US" sz="1350" i="1" u="sng" dirty="0"/>
          </a:p>
        </p:txBody>
      </p:sp>
      <p:sp>
        <p:nvSpPr>
          <p:cNvPr id="4109" name="Footer Placeholder 4"/>
          <p:cNvSpPr txBox="1">
            <a:spLocks noGrp="1"/>
          </p:cNvSpPr>
          <p:nvPr/>
        </p:nvSpPr>
        <p:spPr bwMode="auto">
          <a:xfrm>
            <a:off x="3008711" y="4442929"/>
            <a:ext cx="3306365" cy="75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200000"/>
              </a:lnSpc>
            </a:pPr>
            <a:r>
              <a:rPr lang="en-US" altLang="en-US" dirty="0"/>
              <a:t>FCC week </a:t>
            </a:r>
            <a:r>
              <a:rPr lang="en-US" altLang="en-US" dirty="0" smtClean="0"/>
              <a:t>2019, Brussels</a:t>
            </a:r>
            <a:endParaRPr lang="en-US" altLang="en-US" dirty="0"/>
          </a:p>
          <a:p>
            <a:pPr algn="ctr">
              <a:lnSpc>
                <a:spcPct val="200000"/>
              </a:lnSpc>
            </a:pPr>
            <a:r>
              <a:rPr lang="en-US" altLang="en-US" dirty="0" smtClean="0"/>
              <a:t>June 27</a:t>
            </a:r>
            <a:r>
              <a:rPr lang="en-US" altLang="en-US" baseline="30000" dirty="0" smtClean="0"/>
              <a:t>th</a:t>
            </a:r>
            <a:endParaRPr lang="en-US" altLang="en-US" dirty="0"/>
          </a:p>
        </p:txBody>
      </p:sp>
      <p:pic>
        <p:nvPicPr>
          <p:cNvPr id="20" name="Picture 16" descr="CERN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0299" y="2250460"/>
            <a:ext cx="675597" cy="67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57" y="4695825"/>
            <a:ext cx="1064419" cy="44291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047F2-7194-4046-9C23-F1F4A0175748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3E8BD6-4958-4175-8E2E-B668468FA7D2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1699" y="390847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FCC-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hh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DETECTOR [II]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2135" y="550723"/>
            <a:ext cx="9028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M.I. Besana</a:t>
            </a:r>
            <a:endParaRPr kumimoji="0" lang="en-GB" sz="1050" b="0" i="1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9844" y="935745"/>
            <a:ext cx="1068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5742A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after 30 ab</a:t>
            </a:r>
            <a:r>
              <a:rPr kumimoji="0" lang="en-GB" sz="1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35742A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-1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5742A">
                    <a:lumMod val="50000"/>
                  </a:srgbClr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35742A">
                  <a:lumMod val="50000"/>
                </a:srgbClr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9229" y="804639"/>
            <a:ext cx="1505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collision debris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5761" y="2068110"/>
            <a:ext cx="2214426" cy="769441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End-cap calorimeter:</a:t>
            </a:r>
          </a:p>
          <a:p>
            <a:pPr marL="2857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B812F"/>
              </a:buClr>
              <a:buSzTx/>
              <a:buFont typeface="Courier New"/>
              <a:buChar char="o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EM-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calo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: 2.5 10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16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cm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-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2</a:t>
            </a:r>
          </a:p>
          <a:p>
            <a:pPr marL="2857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3B812F"/>
              </a:buClr>
              <a:buSzTx/>
              <a:buFont typeface="Courier New"/>
              <a:buChar char="o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HAD-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calo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: 1.5 10</a:t>
            </a:r>
            <a:r>
              <a:rPr kumimoji="0" 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16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cm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rPr>
              <a:t>-2</a:t>
            </a:r>
            <a:endParaRPr kumimoji="0" lang="en-US" sz="1400" b="0" i="0" u="none" strike="noStrike" kern="1200" cap="none" spc="0" normalizeH="0" baseline="3000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rbel"/>
              <a:ea typeface="+mn-ea"/>
              <a:cs typeface="Corbel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878406" y="2845290"/>
            <a:ext cx="820683" cy="165284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0" y="1136899"/>
            <a:ext cx="9144000" cy="4982877"/>
            <a:chOff x="0" y="1136899"/>
            <a:chExt cx="9144000" cy="4982877"/>
          </a:xfrm>
        </p:grpSpPr>
        <p:grpSp>
          <p:nvGrpSpPr>
            <p:cNvPr id="49" name="Group 48"/>
            <p:cNvGrpSpPr/>
            <p:nvPr/>
          </p:nvGrpSpPr>
          <p:grpSpPr>
            <a:xfrm>
              <a:off x="0" y="1136899"/>
              <a:ext cx="9144000" cy="4982877"/>
              <a:chOff x="0" y="1136899"/>
              <a:chExt cx="9144000" cy="4982877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358900"/>
                <a:ext cx="9144000" cy="4128330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27813" y="5350335"/>
                <a:ext cx="3188692" cy="769441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Central tracker: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first IB layer (2.5 cm )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:  ~6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17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cm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-2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external part: ~5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15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  <a:endPara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H="1">
                <a:off x="740780" y="4698651"/>
                <a:ext cx="161933" cy="65942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19054" y="1136899"/>
                <a:ext cx="2367849" cy="769441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CC0099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Barrel calorimeter: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EM-</a:t>
                </a:r>
                <a:r>
                  <a:rPr kumimoji="0" lang="en-US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calo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: 4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15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  <a:endPara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endParaRP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HAD-</a:t>
                </a:r>
                <a:r>
                  <a:rPr kumimoji="0" lang="en-US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calo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: 4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14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  <a:endPara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1045030" y="1918322"/>
                <a:ext cx="92596" cy="2328446"/>
              </a:xfrm>
              <a:prstGeom prst="line">
                <a:avLst/>
              </a:prstGeom>
              <a:ln w="25400">
                <a:solidFill>
                  <a:srgbClr val="CC00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1150854" y="1931551"/>
                <a:ext cx="171968" cy="2447515"/>
              </a:xfrm>
              <a:prstGeom prst="line">
                <a:avLst/>
              </a:prstGeom>
              <a:ln w="25400">
                <a:solidFill>
                  <a:srgbClr val="CC00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4137924" y="1177110"/>
                <a:ext cx="3415384" cy="984885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F</a:t>
                </a: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orward calorimeters: </a:t>
                </a:r>
              </a:p>
              <a:p>
                <a:pPr marL="2857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maximum at ~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5 10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18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-2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for both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the EM and the HAD-</a:t>
                </a:r>
                <a:r>
                  <a:rPr kumimoji="0" lang="en-US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calo</a:t>
                </a:r>
                <a:endPara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endParaRPr>
              </a:p>
              <a:p>
                <a:pPr marL="2857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16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  <a:sym typeface="Wingdings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at R=2 m 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243503" y="5713185"/>
                <a:ext cx="3640510" cy="33855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</a:t>
                </a: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alorimeter gap: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from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16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cm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-2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to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14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  <a:endPara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endParaRPr>
              </a:p>
            </p:txBody>
          </p:sp>
          <p:cxnSp>
            <p:nvCxnSpPr>
              <p:cNvPr id="29" name="Straight Connector 28"/>
              <p:cNvCxnSpPr>
                <a:endCxn id="28" idx="1"/>
              </p:cNvCxnSpPr>
              <p:nvPr/>
            </p:nvCxnSpPr>
            <p:spPr>
              <a:xfrm>
                <a:off x="1695568" y="4242548"/>
                <a:ext cx="2547935" cy="1639914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3756812" y="2169688"/>
                <a:ext cx="833377" cy="2354906"/>
              </a:xfrm>
              <a:prstGeom prst="line">
                <a:avLst/>
              </a:prstGeom>
              <a:ln w="25400"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5030219" y="2474853"/>
                <a:ext cx="2298209" cy="1200328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CC00"/>
                </a:solidFill>
              </a:ln>
              <a:effectLst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Muon</a:t>
                </a: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chambers:</a:t>
                </a:r>
              </a:p>
              <a:p>
                <a:pPr marL="2857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barrel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: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12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</a:p>
              <a:p>
                <a:pPr marL="2857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end-cap: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13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-2</a:t>
                </a:r>
              </a:p>
              <a:p>
                <a:pPr marL="285750" marR="0" lvl="1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3B812F"/>
                  </a:buClr>
                  <a:buSzTx/>
                  <a:buFont typeface="Courier New"/>
                  <a:buChar char="o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forward: up to 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17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cm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-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2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,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15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rbel"/>
                    <a:ea typeface="+mn-ea"/>
                    <a:cs typeface="Corbel"/>
                  </a:rPr>
                  <a:t> at R=2 m</a:t>
                </a:r>
                <a:endPara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endParaRP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1838721" y="3220263"/>
                <a:ext cx="3178270" cy="457623"/>
              </a:xfrm>
              <a:prstGeom prst="line">
                <a:avLst/>
              </a:prstGeom>
              <a:ln w="25400">
                <a:solidFill>
                  <a:srgbClr val="FFCC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2367850" y="3220263"/>
                <a:ext cx="2656119" cy="1079424"/>
              </a:xfrm>
              <a:prstGeom prst="line">
                <a:avLst/>
              </a:prstGeom>
              <a:ln w="25400">
                <a:solidFill>
                  <a:srgbClr val="FFCC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4259484" y="3220263"/>
                <a:ext cx="764485" cy="1463088"/>
              </a:xfrm>
              <a:prstGeom prst="line">
                <a:avLst/>
              </a:prstGeom>
              <a:ln w="25400">
                <a:solidFill>
                  <a:srgbClr val="FFCC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1814686" y="2301123"/>
              <a:ext cx="2286060" cy="76944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End-cap calorimeter: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B812F"/>
                </a:buClr>
                <a:buSzTx/>
                <a:buFont typeface="Courier New"/>
                <a:buChar char="o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EM-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calo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: 2.5 10</a:t>
              </a:r>
              <a:r>
                <a:rPr kumimoji="0" lang="en-US" sz="14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16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 cm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3B812F"/>
                </a:buClr>
                <a:buSzTx/>
                <a:buFont typeface="Courier New"/>
                <a:buChar char="o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HAD-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calo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: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: 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1.5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10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16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 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rbel"/>
                  <a:ea typeface="+mn-ea"/>
                  <a:cs typeface="Corbel"/>
                </a:rPr>
                <a:t>cm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rbel"/>
                <a:ea typeface="+mn-ea"/>
                <a:cs typeface="Corbel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1918090" y="3109004"/>
              <a:ext cx="264565" cy="1402360"/>
            </a:xfrm>
            <a:prstGeom prst="line">
              <a:avLst/>
            </a:prstGeom>
            <a:ln w="25400">
              <a:solidFill>
                <a:schemeClr val="accent3">
                  <a:lumMod val="8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577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1699" y="268186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FCC-</a:t>
            </a:r>
            <a:r>
              <a:rPr lang="en-US" sz="2400" dirty="0" err="1" smtClean="0">
                <a:solidFill>
                  <a:srgbClr val="0066FF"/>
                </a:solidFill>
              </a:rPr>
              <a:t>ee</a:t>
            </a:r>
            <a:r>
              <a:rPr lang="en-US" sz="2400" dirty="0" smtClean="0">
                <a:solidFill>
                  <a:srgbClr val="0066FF"/>
                </a:solidFill>
              </a:rPr>
              <a:t> ARC</a:t>
            </a:r>
            <a:endParaRPr lang="en-US" sz="2400" dirty="0">
              <a:solidFill>
                <a:srgbClr val="0066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6" y="3229201"/>
            <a:ext cx="4539969" cy="292608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988816" y="3229201"/>
            <a:ext cx="4049130" cy="2926080"/>
            <a:chOff x="4988816" y="1244285"/>
            <a:chExt cx="4049130" cy="29260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16465"/>
            <a:stretch/>
          </p:blipFill>
          <p:spPr>
            <a:xfrm>
              <a:off x="4988816" y="1244285"/>
              <a:ext cx="3764891" cy="292608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631044" y="3801608"/>
              <a:ext cx="4069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m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65502" y="5841079"/>
            <a:ext cx="4081347" cy="46050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1200" b="1" dirty="0" smtClean="0">
                <a:solidFill>
                  <a:srgbClr val="FF0000"/>
                </a:solidFill>
              </a:rPr>
              <a:t>&gt; 100 </a:t>
            </a:r>
            <a:r>
              <a:rPr lang="en-US" sz="1200" b="1" dirty="0" err="1" smtClean="0">
                <a:solidFill>
                  <a:srgbClr val="FF0000"/>
                </a:solidFill>
              </a:rPr>
              <a:t>kGy</a:t>
            </a:r>
            <a:r>
              <a:rPr lang="en-US" sz="1200" b="1" dirty="0" smtClean="0">
                <a:solidFill>
                  <a:srgbClr val="FF0000"/>
                </a:solidFill>
              </a:rPr>
              <a:t>/y, 10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12</a:t>
            </a:r>
            <a:r>
              <a:rPr lang="en-US" sz="1200" b="1" dirty="0" smtClean="0">
                <a:solidFill>
                  <a:srgbClr val="FF0000"/>
                </a:solidFill>
              </a:rPr>
              <a:t> 1 MeV n </a:t>
            </a:r>
            <a:r>
              <a:rPr lang="en-US" sz="1200" b="1" dirty="0" err="1" smtClean="0">
                <a:solidFill>
                  <a:srgbClr val="FF0000"/>
                </a:solidFill>
              </a:rPr>
              <a:t>eq</a:t>
            </a:r>
            <a:r>
              <a:rPr lang="en-US" sz="1200" b="1" dirty="0" smtClean="0">
                <a:solidFill>
                  <a:srgbClr val="FF0000"/>
                </a:solidFill>
              </a:rPr>
              <a:t> cm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1200" b="1" dirty="0" smtClean="0">
                <a:solidFill>
                  <a:srgbClr val="FF0000"/>
                </a:solidFill>
              </a:rPr>
              <a:t>/y, 10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7</a:t>
            </a:r>
            <a:r>
              <a:rPr lang="en-US" sz="1200" b="1" dirty="0" smtClean="0">
                <a:solidFill>
                  <a:srgbClr val="FF0000"/>
                </a:solidFill>
              </a:rPr>
              <a:t> HEH cm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1200" b="1" dirty="0" smtClean="0">
                <a:solidFill>
                  <a:srgbClr val="FF0000"/>
                </a:solidFill>
              </a:rPr>
              <a:t>/y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55" y="879571"/>
            <a:ext cx="5247095" cy="147039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540819" y="946040"/>
            <a:ext cx="3258297" cy="1274182"/>
            <a:chOff x="280474" y="4906904"/>
            <a:chExt cx="3773549" cy="142926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3675" y="4906904"/>
              <a:ext cx="3570348" cy="122102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0474" y="5394062"/>
              <a:ext cx="203200" cy="4699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70388" y="6120264"/>
              <a:ext cx="520700" cy="215900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7456" y="2122784"/>
            <a:ext cx="2768232" cy="12965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22135" y="439213"/>
            <a:ext cx="13308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M.I. Besana </a:t>
            </a:r>
            <a:r>
              <a:rPr lang="en-US" sz="1050" b="1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(2016)</a:t>
            </a:r>
            <a:endParaRPr lang="en-GB" sz="1050" b="1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9566" y="681475"/>
            <a:ext cx="43091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kern="0" dirty="0" smtClean="0">
                <a:solidFill>
                  <a:srgbClr val="FF0000"/>
                </a:solidFill>
                <a:cs typeface="Tahoma" pitchFamily="34" charset="0"/>
              </a:rPr>
              <a:t>synchrotron radiation </a:t>
            </a:r>
            <a:r>
              <a:rPr lang="en-US" sz="1600" i="1" kern="0" dirty="0" smtClean="0">
                <a:cs typeface="Tahoma" pitchFamily="34" charset="0"/>
              </a:rPr>
              <a:t>from 175 GeV electrons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656427" y="2890647"/>
            <a:ext cx="1428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 smtClean="0">
                <a:solidFill>
                  <a:srgbClr val="000000"/>
                </a:solidFill>
                <a:cs typeface="Tahoma" pitchFamily="34" charset="0"/>
              </a:rPr>
              <a:t>internal beam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394724" y="2890647"/>
            <a:ext cx="14766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 smtClean="0">
                <a:solidFill>
                  <a:srgbClr val="000000"/>
                </a:solidFill>
                <a:cs typeface="Tahoma" pitchFamily="34" charset="0"/>
              </a:rPr>
              <a:t>external beam</a:t>
            </a:r>
            <a:endParaRPr lang="en-US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3410276" y="3408361"/>
            <a:ext cx="2618440" cy="46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444" indent="-24407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1950">
                <a:solidFill>
                  <a:schemeClr val="tx1"/>
                </a:solidFill>
                <a:latin typeface="+mn-lt"/>
              </a:defRPr>
            </a:lvl2pPr>
            <a:lvl3pPr marL="766763" indent="-26312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1650">
                <a:solidFill>
                  <a:schemeClr val="tx1"/>
                </a:solidFill>
                <a:latin typeface="+mn-lt"/>
              </a:defRPr>
            </a:lvl3pPr>
            <a:lvl4pPr marL="1004888" indent="-23693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4pPr>
            <a:lvl5pPr marL="1260872" indent="-254794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5pPr>
            <a:lvl6pPr marL="1603772" indent="-254794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6pPr>
            <a:lvl7pPr marL="1946672" indent="-254794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7pPr>
            <a:lvl8pPr marL="2289572" indent="-254794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8pPr>
            <a:lvl9pPr marL="2632472" indent="-254794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100" kern="0" dirty="0" smtClean="0"/>
              <a:t>top view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100" kern="0" dirty="0" smtClean="0"/>
              <a:t>- 5 cm &lt; y &lt; 5 cm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711146" y="3635297"/>
            <a:ext cx="909069" cy="221693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flipH="1" flipV="1">
            <a:off x="3538860" y="5786524"/>
            <a:ext cx="1149985" cy="11031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543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609062" y="1210995"/>
            <a:ext cx="3349911" cy="4763515"/>
            <a:chOff x="5359400" y="576476"/>
            <a:chExt cx="3167773" cy="4409875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/>
            <a:srcRect l="1099" t="898" r="646" b="529"/>
            <a:stretch/>
          </p:blipFill>
          <p:spPr>
            <a:xfrm>
              <a:off x="5359400" y="576476"/>
              <a:ext cx="3167773" cy="4409875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5486400" y="1377950"/>
              <a:ext cx="127000" cy="165100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2866" y="1066032"/>
            <a:ext cx="5379322" cy="36973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unprecedented radiation field expected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questions the possibility to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reliability operate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and its experiments. An exploratory study on this crucial issue has been carried out, within the RHA task, on the following themes:</a:t>
            </a:r>
          </a:p>
          <a:p>
            <a:pPr marL="358775" marR="0" lvl="1" indent="-179388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 of Rad-hard electronics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46227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of radiation tolerance of new CMOS technologies for the design of Application-Specific Integrated Circuits (ASICs) </a:t>
            </a:r>
          </a:p>
          <a:p>
            <a:pPr marL="358775" marR="0" lvl="1" indent="-179388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qualification of Rad-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tol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components</a:t>
            </a:r>
          </a:p>
          <a:p>
            <a:pPr marL="546227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resources allocated</a:t>
            </a:r>
          </a:p>
          <a:p>
            <a:pPr marL="358775" marR="0" lvl="1" indent="-179388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needs for adequate irradiation facilities</a:t>
            </a:r>
          </a:p>
          <a:p>
            <a:pPr marL="546227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identification and investigation of limitations for CERN facilities</a:t>
            </a:r>
          </a:p>
          <a:p>
            <a:pPr marL="358775" marR="0" lvl="1" indent="-179388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 of suitable radiation monitoring systems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(for the components qualification and FCC operation)</a:t>
            </a:r>
          </a:p>
          <a:p>
            <a:pPr marL="546227" marR="0" lvl="2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focus on ultra-high level dosimetry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542154" y="5635956"/>
            <a:ext cx="35640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900" i="1" dirty="0" smtClean="0">
                <a:solidFill>
                  <a:srgbClr val="0070C0"/>
                </a:solidFill>
                <a:latin typeface="Arial"/>
              </a:rPr>
              <a:t>FCC Week 2018: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900" i="1" dirty="0" smtClean="0">
                <a:solidFill>
                  <a:srgbClr val="0070C0"/>
                </a:solidFill>
                <a:latin typeface="Arial"/>
                <a:hlinkClick r:id="rId3"/>
              </a:rPr>
              <a:t>https</a:t>
            </a:r>
            <a:r>
              <a:rPr lang="en-GB" sz="900" i="1" dirty="0">
                <a:solidFill>
                  <a:srgbClr val="0070C0"/>
                </a:solidFill>
                <a:latin typeface="Arial"/>
                <a:hlinkClick r:id="rId3"/>
              </a:rPr>
              <a:t>://indico.cern.ch/event/656491/sessions/263078/#</a:t>
            </a:r>
            <a:r>
              <a:rPr lang="en-GB" sz="900" i="1" dirty="0" smtClean="0">
                <a:solidFill>
                  <a:srgbClr val="0070C0"/>
                </a:solidFill>
                <a:latin typeface="Arial"/>
                <a:hlinkClick r:id="rId3"/>
              </a:rPr>
              <a:t>20180412</a:t>
            </a:r>
            <a:endParaRPr lang="en-GB" sz="900" i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29376" y="427517"/>
            <a:ext cx="82793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ST </a:t>
            </a:r>
            <a:r>
              <a:rPr lang="en-US" sz="2400" dirty="0">
                <a:solidFill>
                  <a:srgbClr val="0000FF"/>
                </a:solidFill>
              </a:rPr>
              <a:t>WP: </a:t>
            </a:r>
            <a:r>
              <a:rPr lang="en-US" sz="2400" dirty="0" smtClean="0">
                <a:solidFill>
                  <a:srgbClr val="0000FF"/>
                </a:solidFill>
              </a:rPr>
              <a:t>RADIATION HARDNESS ASSURANCE </a:t>
            </a:r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OF ELECTRONICS TASK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25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850491" y="2420149"/>
            <a:ext cx="5177310" cy="3503405"/>
            <a:chOff x="1552551" y="1535704"/>
            <a:chExt cx="5177310" cy="3503405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8168" y="1905036"/>
              <a:ext cx="3914773" cy="2941651"/>
            </a:xfrm>
            <a:prstGeom prst="rect">
              <a:avLst/>
            </a:prstGeom>
          </p:spPr>
        </p:pic>
        <p:sp>
          <p:nvSpPr>
            <p:cNvPr id="54" name="Oval 53"/>
            <p:cNvSpPr/>
            <p:nvPr/>
          </p:nvSpPr>
          <p:spPr>
            <a:xfrm>
              <a:off x="6372371" y="1924611"/>
              <a:ext cx="357490" cy="1890900"/>
            </a:xfrm>
            <a:prstGeom prst="ellipse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52551" y="2993649"/>
              <a:ext cx="1231744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Figure-of-Merit: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% decrease of max current in nMOS and pMOS transistors of minimum size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V="1">
              <a:off x="2571119" y="2742836"/>
              <a:ext cx="278984" cy="795535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  <a:tailEnd type="triangle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>
            <a:xfrm>
              <a:off x="2571119" y="3538371"/>
              <a:ext cx="256884" cy="194530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  <a:tailEnd type="triangle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4339400" y="4785193"/>
              <a:ext cx="144462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Increasing TID levels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5764526" y="4912151"/>
              <a:ext cx="645795" cy="0"/>
            </a:xfrm>
            <a:prstGeom prst="straightConnector1">
              <a:avLst/>
            </a:prstGeom>
            <a:noFill/>
            <a:ln w="50800" cap="flat" cmpd="sng" algn="ctr">
              <a:solidFill>
                <a:srgbClr val="0055A0"/>
              </a:solidFill>
              <a:prstDash val="solid"/>
              <a:tailEnd type="triangle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5541368" y="1535704"/>
              <a:ext cx="117157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Best performer: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28nm CMOS</a:t>
              </a: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1740226" y="1960617"/>
            <a:ext cx="5193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We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have studied the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radiation tolerance of transistors in the CMOS technology nodes from </a:t>
            </a:r>
            <a:r>
              <a:rPr lang="en-US" sz="1400" b="1" dirty="0" smtClean="0">
                <a:solidFill>
                  <a:srgbClr val="0055A0"/>
                </a:solidFill>
                <a:latin typeface="Arial"/>
              </a:rPr>
              <a:t>130nm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to 28nm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(only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TID).</a:t>
            </a:r>
            <a:endParaRPr lang="en-US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3716" y="981815"/>
            <a:ext cx="8687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55A0"/>
                </a:solidFill>
                <a:latin typeface="Arial"/>
              </a:rPr>
              <a:t>Application-Specific Integrated Circuits (ASICs) are designed in CMOS technologies and are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composed almost 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exclusively by nMOS and pMOS 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transistors. Therefore</a:t>
            </a:r>
            <a:r>
              <a:rPr lang="en-US" sz="1400" dirty="0">
                <a:solidFill>
                  <a:srgbClr val="0055A0"/>
                </a:solidFill>
                <a:latin typeface="Arial"/>
              </a:rPr>
              <a:t>,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the measurement of the radiation response of the transistors in different CMOS technologies is representative of the achievable level of radiation tolerance for the ASICs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.</a:t>
            </a:r>
            <a:endParaRPr lang="en-US" sz="14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01" y="3955925"/>
            <a:ext cx="3109188" cy="2203501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280139" y="2560637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55A0"/>
                </a:solidFill>
                <a:latin typeface="Arial"/>
              </a:rPr>
              <a:t>It appears that </a:t>
            </a:r>
            <a:r>
              <a:rPr lang="en-US" sz="1400" b="1" dirty="0">
                <a:solidFill>
                  <a:srgbClr val="0055A0"/>
                </a:solidFill>
                <a:latin typeface="Arial"/>
              </a:rPr>
              <a:t>the 28nm technology node has better radiation tolerance, suggesting that appropriately designed ASICs could survive radiation levels approaching 1Grad</a:t>
            </a:r>
            <a:r>
              <a:rPr lang="en-US" sz="1400" dirty="0" smtClean="0">
                <a:solidFill>
                  <a:srgbClr val="0055A0"/>
                </a:solidFill>
                <a:latin typeface="Arial"/>
              </a:rPr>
              <a:t>. However, this radiation level is well below those expected in some locations at the LHC-hh experiments.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31796" y="5242359"/>
            <a:ext cx="8185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FF0000"/>
                </a:solidFill>
                <a:latin typeface="Arial"/>
              </a:rPr>
              <a:t>1Grad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FF0000"/>
                </a:solidFill>
                <a:latin typeface="Arial"/>
              </a:rPr>
              <a:t>(=10 MGy)</a:t>
            </a:r>
            <a:endParaRPr lang="en-US" sz="105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2189602" y="4847015"/>
            <a:ext cx="308075" cy="44638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3679545" y="5742529"/>
            <a:ext cx="2595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F. Faccio, G. Borghello PhD (CERN-EP)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329376" y="427517"/>
            <a:ext cx="82793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DEVELOPMENT OF RADIATION HARD ELECTRONICS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86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91767" y="1068840"/>
            <a:ext cx="6148490" cy="377305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marR="0" lvl="0" indent="-142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 landscape for accelerator qualification of COTS-based systems: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Critical electronic components are tested at device level, however final validation for reliable operation in representative radiation field is performed at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 level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(i.e. at the dedicated CHARM facility)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Approach already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the limit of requirements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distributed HL-LHC systems (e.g. power converters)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9388" marR="0" lvl="0" indent="-1428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Evaluation and roadmap for FCC: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Higher radiation levels, larger amount and complexity of systems, tighter reliability/availability requirements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 design/architecture considerations:</a:t>
            </a:r>
          </a:p>
          <a:p>
            <a:pPr marL="830771" marR="0" lvl="3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Importance of common building blocks, centralized versus embedded approach, degraded mode operation, failure self-diagnose, on-line hot-swap, remote handling capability, etc.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 of progressing in design, qualification and facility requirements and guidelines for FCC</a:t>
            </a:r>
          </a:p>
          <a:p>
            <a:pPr marL="538163" marR="0" lvl="1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Importance of international collaboration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space and ground-level (e.g. server farms, automotive) applications  </a:t>
            </a:r>
          </a:p>
          <a:p>
            <a:pPr marL="1092708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257" y="1163485"/>
            <a:ext cx="2679926" cy="35837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5289" y="4763006"/>
            <a:ext cx="3048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0055A0"/>
                </a:solidFill>
                <a:latin typeface="Arial"/>
              </a:rPr>
              <a:t>Maximum system size allowed at CHARM facility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78127" y="5754213"/>
            <a:ext cx="25298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R. Garcia Alia, S. Danzeca (CERN-EN)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497668" y="4061835"/>
            <a:ext cx="938420" cy="266700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821405" y="4159687"/>
            <a:ext cx="47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srgbClr val="0055A0"/>
                </a:solidFill>
                <a:latin typeface="Arial"/>
              </a:rPr>
              <a:t>~1m</a:t>
            </a:r>
            <a:endParaRPr lang="en-GB" sz="1000" b="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29376" y="427517"/>
            <a:ext cx="827936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RAD-TOL DESIGN AND QUALIFICATION FOR FCC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2735" y="1236869"/>
            <a:ext cx="8229600" cy="7507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shortcomings identified in current CERN infrastructure of irradiation facilities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694834"/>
              </p:ext>
            </p:extLst>
          </p:nvPr>
        </p:nvGraphicFramePr>
        <p:xfrm>
          <a:off x="624504" y="1786598"/>
          <a:ext cx="7971104" cy="3361754"/>
        </p:xfrm>
        <a:graphic>
          <a:graphicData uri="http://schemas.openxmlformats.org/drawingml/2006/table">
            <a:tbl>
              <a:tblPr firstRow="1"/>
              <a:tblGrid>
                <a:gridCol w="882270">
                  <a:extLst>
                    <a:ext uri="{9D8B030D-6E8A-4147-A177-3AD203B41FA5}">
                      <a16:colId xmlns:a16="http://schemas.microsoft.com/office/drawing/2014/main" val="4216534107"/>
                    </a:ext>
                  </a:extLst>
                </a:gridCol>
                <a:gridCol w="2874682">
                  <a:extLst>
                    <a:ext uri="{9D8B030D-6E8A-4147-A177-3AD203B41FA5}">
                      <a16:colId xmlns:a16="http://schemas.microsoft.com/office/drawing/2014/main" val="1669610216"/>
                    </a:ext>
                  </a:extLst>
                </a:gridCol>
                <a:gridCol w="1972235">
                  <a:extLst>
                    <a:ext uri="{9D8B030D-6E8A-4147-A177-3AD203B41FA5}">
                      <a16:colId xmlns:a16="http://schemas.microsoft.com/office/drawing/2014/main" val="1870797008"/>
                    </a:ext>
                  </a:extLst>
                </a:gridCol>
                <a:gridCol w="2241917">
                  <a:extLst>
                    <a:ext uri="{9D8B030D-6E8A-4147-A177-3AD203B41FA5}">
                      <a16:colId xmlns:a16="http://schemas.microsoft.com/office/drawing/2014/main" val="1757379562"/>
                    </a:ext>
                  </a:extLst>
                </a:gridCol>
              </a:tblGrid>
              <a:tr h="22560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Name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Main Purpose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Issues w.r.t. FCC-driven </a:t>
                      </a: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targets </a:t>
                      </a:r>
                      <a:b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GB" sz="1200" b="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(10 years operation)</a:t>
                      </a:r>
                      <a:endParaRPr lang="en-GB" sz="1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Possible solution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274963"/>
                  </a:ext>
                </a:extLst>
              </a:tr>
              <a:tr h="33341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IRRAD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Study of </a:t>
                      </a:r>
                      <a:r>
                        <a:rPr lang="en-US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IEL and NIEL</a:t>
                      </a:r>
                      <a:r>
                        <a:rPr lang="en-US" sz="1100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effects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on performance of 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detectors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calorimeters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FE electronics 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for HEP experiments.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 particle</a:t>
                      </a: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flux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Increase flux to reach target fluence faster.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2679835"/>
                  </a:ext>
                </a:extLst>
              </a:tr>
              <a:tr h="38805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CHARM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Test of 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COTS electronics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in </a:t>
                      </a:r>
                      <a:r>
                        <a:rPr lang="en-GB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LHC-like environment for </a:t>
                      </a:r>
                      <a:r>
                        <a:rPr lang="en-GB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SEE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evaluation such as </a:t>
                      </a:r>
                      <a:r>
                        <a:rPr lang="en-US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failure cross sections 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system sensitivity to radiation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not 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enough </a:t>
                      </a:r>
                      <a:r>
                        <a:rPr lang="en-GB" sz="11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space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Larger irradiation bunker to test more racks in parallel.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33244"/>
                  </a:ext>
                </a:extLst>
              </a:tr>
              <a:tr h="3458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GIF</a:t>
                      </a:r>
                      <a:r>
                        <a:rPr lang="en-GB" sz="1200" b="1" kern="12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++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Evaluation of detection performance and aging of </a:t>
                      </a:r>
                      <a:r>
                        <a:rPr lang="en-US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muon chamber detectors 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 </a:t>
                      </a:r>
                      <a:r>
                        <a:rPr lang="en-US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ionizing dose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environment.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both limited </a:t>
                      </a: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space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low </a:t>
                      </a: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dose-rate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Larger irradiation bunker to test bigger equipment + stronger gamma source.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9729486"/>
                  </a:ext>
                </a:extLst>
              </a:tr>
              <a:tr h="2936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CC60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Validation and test of 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electronic components 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 systems to </a:t>
                      </a:r>
                      <a:r>
                        <a:rPr lang="en-GB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ionizing radiation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both limited </a:t>
                      </a: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space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and low </a:t>
                      </a: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dose-rate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Stronger source.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1882795"/>
                  </a:ext>
                </a:extLst>
              </a:tr>
              <a:tr h="33341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VESPER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Characterizing 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electronic components 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SEE, TID 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and</a:t>
                      </a:r>
                      <a:r>
                        <a:rPr lang="en-GB" sz="1100" b="1" kern="1200" dirty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b="1" kern="1200" dirty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DD</a:t>
                      </a: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for the operation in a Jovian space-environment.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facility 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not equipped for wafer level testing, and </a:t>
                      </a:r>
                      <a:r>
                        <a:rPr lang="en-US" sz="1100" b="1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small</a:t>
                      </a: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irradiation table.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Upgrade of testing infrastructure.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6091599"/>
                  </a:ext>
                </a:extLst>
              </a:tr>
              <a:tr h="33341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X-ray generators</a:t>
                      </a:r>
                      <a:endParaRPr lang="en-GB" sz="12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Characterizing </a:t>
                      </a:r>
                      <a:r>
                        <a:rPr kumimoji="0" lang="en-US" sz="1100" b="1" kern="1200" dirty="0" smtClean="0">
                          <a:solidFill>
                            <a:srgbClr val="FF66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electronic components </a:t>
                      </a:r>
                      <a:r>
                        <a:rPr lang="en-US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(COTS, ASIC) to </a:t>
                      </a:r>
                      <a:r>
                        <a:rPr kumimoji="0" lang="en-US" sz="1100" b="1" kern="1200" dirty="0" smtClean="0">
                          <a:solidFill>
                            <a:srgbClr val="568D1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TID</a:t>
                      </a:r>
                      <a:r>
                        <a:rPr kumimoji="0" lang="en-US" sz="11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</a:t>
                      </a:r>
                      <a:endParaRPr kumimoji="0" lang="en-GB" sz="11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Insufficient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dose-rate</a:t>
                      </a:r>
                      <a:r>
                        <a:rPr lang="en-US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Unknown.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88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2275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522735" y="5492863"/>
            <a:ext cx="8309421" cy="7507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Database of irradiation facilities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(EU-funded AIDA-2020 project) to boost international collaboration for FCC radiation testing.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http://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cern.ch/irradiation-facilities</a:t>
            </a:r>
            <a:endParaRPr kumimoji="0" lang="en-US" sz="1400" b="0" i="1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9376" y="427517"/>
            <a:ext cx="856136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LIMITATIONS OF CURRENT CERN IRRADIATION FACILITIES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29376" y="427517"/>
            <a:ext cx="856136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ULTRA HIGH RADIATION DOSIMETRY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35" name="Content Placeholder 8"/>
          <p:cNvSpPr txBox="1">
            <a:spLocks/>
          </p:cNvSpPr>
          <p:nvPr/>
        </p:nvSpPr>
        <p:spPr>
          <a:xfrm>
            <a:off x="122081" y="1116952"/>
            <a:ext cx="8405870" cy="483749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on a new dosimetry technology based on nm-thick Copper thin films.</a:t>
            </a: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54038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828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47675" marR="0" lvl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828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828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828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Variation of electrical resistivity due to 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Enhanced Oxidation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copper exposed to radiation, tested up to 5x10</a:t>
            </a:r>
            <a:r>
              <a:rPr kumimoji="0" lang="en-GB" sz="1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p/cm</a:t>
            </a:r>
            <a:r>
              <a:rPr kumimoji="0" lang="en-GB" sz="1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26828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 to further develop, potentially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suitable to build a FCC radiation monitor.  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Courier New" panose="02070309020205020404" pitchFamily="49" charset="0"/>
              <a:buChar char="o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4E525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6324411" y="2727960"/>
            <a:ext cx="47840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[1] IEEE Trans. </a:t>
            </a:r>
            <a:r>
              <a:rPr lang="en-US" sz="1050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Nuc</a:t>
            </a:r>
            <a:r>
              <a:rPr lang="en-US" sz="105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. Sci. </a:t>
            </a:r>
            <a:r>
              <a:rPr lang="en-GB" sz="1050" dirty="0" smtClean="0">
                <a:solidFill>
                  <a:srgbClr val="4D4D4D">
                    <a:lumMod val="50000"/>
                  </a:srgbClr>
                </a:solidFill>
                <a:latin typeface="Arial"/>
                <a:hlinkClick r:id="rId2"/>
              </a:rPr>
              <a:t>10.1109/TNS.2018.2797540</a:t>
            </a:r>
            <a:endParaRPr lang="en-US" sz="1050" dirty="0" smtClean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[2] RAD Journal, </a:t>
            </a:r>
            <a:r>
              <a:rPr lang="en-GB" sz="1050" dirty="0">
                <a:solidFill>
                  <a:srgbClr val="4D4D4D">
                    <a:lumMod val="50000"/>
                  </a:srgbClr>
                </a:solidFill>
                <a:latin typeface="Arial"/>
                <a:hlinkClick r:id="rId3"/>
              </a:rPr>
              <a:t>10.21175/RadJ.2018.03.029</a:t>
            </a:r>
            <a:endParaRPr lang="en-US" sz="1050" dirty="0" smtClean="0">
              <a:solidFill>
                <a:srgbClr val="4D4D4D">
                  <a:lumMod val="50000"/>
                </a:srgbClr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[3] AIP Advances,</a:t>
            </a:r>
            <a:r>
              <a:rPr lang="en-GB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 </a:t>
            </a:r>
            <a:r>
              <a:rPr lang="en-GB" sz="105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under review </a:t>
            </a:r>
            <a:r>
              <a:rPr lang="en-GB" sz="700" i="1" dirty="0">
                <a:solidFill>
                  <a:srgbClr val="4D4D4D">
                    <a:lumMod val="50000"/>
                  </a:srgbClr>
                </a:solidFill>
                <a:latin typeface="Arial"/>
              </a:rPr>
              <a:t>Radiation enhanced oxidation of proton-irradiated copper thin-ﬁlms</a:t>
            </a:r>
            <a:endParaRPr lang="en-GB" sz="105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79729" y="1514128"/>
            <a:ext cx="7717076" cy="3459316"/>
            <a:chOff x="55475" y="1964902"/>
            <a:chExt cx="6817345" cy="25834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4360" y="2389301"/>
              <a:ext cx="2496254" cy="2101122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455351" y="2779671"/>
              <a:ext cx="1190645" cy="499302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6" t="3195" r="5766" b="3195"/>
            <a:stretch/>
          </p:blipFill>
          <p:spPr bwMode="auto">
            <a:xfrm>
              <a:off x="281016" y="2414962"/>
              <a:ext cx="1309072" cy="975994"/>
            </a:xfrm>
            <a:prstGeom prst="round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475" y="3606142"/>
              <a:ext cx="1735112" cy="94216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5260366" y="3179269"/>
              <a:ext cx="1612454" cy="298800"/>
            </a:xfrm>
            <a:prstGeom prst="rect">
              <a:avLst/>
            </a:prstGeom>
            <a:solidFill>
              <a:sysClr val="window" lastClr="FFFFFF">
                <a:alpha val="46000"/>
              </a:sysClr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4E5254"/>
                  </a:solidFill>
                  <a:effectLst/>
                  <a:uLnTx/>
                  <a:uFillTx/>
                  <a:latin typeface="Arial"/>
                  <a:ea typeface="+mn-ea"/>
                  <a:cs typeface="Gill Sans MT"/>
                </a:rPr>
                <a:t>Resistance increase during proton irradiation</a:t>
              </a:r>
              <a:endParaRPr kumimoji="0" lang="en-GB" sz="1000" b="0" i="1" u="none" strike="noStrike" kern="0" cap="none" spc="0" normalizeH="0" baseline="0" noProof="0" dirty="0" smtClean="0">
                <a:ln>
                  <a:noFill/>
                </a:ln>
                <a:solidFill>
                  <a:srgbClr val="4E5254"/>
                </a:solidFill>
                <a:effectLst/>
                <a:uLnTx/>
                <a:uFillTx/>
                <a:latin typeface="Arial"/>
                <a:ea typeface="+mn-ea"/>
                <a:cs typeface="Gill Sans MT"/>
              </a:endParaRP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5" t="5313" r="77190" b="70366"/>
            <a:stretch/>
          </p:blipFill>
          <p:spPr>
            <a:xfrm rot="14462883">
              <a:off x="1361358" y="4243544"/>
              <a:ext cx="217628" cy="227143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624023" y="1964902"/>
              <a:ext cx="1679121" cy="289392"/>
            </a:xfrm>
            <a:prstGeom prst="rect">
              <a:avLst/>
            </a:prstGeom>
            <a:gradFill flip="none" rotWithShape="1">
              <a:gsLst>
                <a:gs pos="0">
                  <a:srgbClr val="0055A0">
                    <a:lumMod val="67000"/>
                  </a:srgbClr>
                </a:gs>
                <a:gs pos="48000">
                  <a:srgbClr val="0055A0">
                    <a:lumMod val="97000"/>
                    <a:lumOff val="3000"/>
                  </a:srgbClr>
                </a:gs>
                <a:gs pos="100000">
                  <a:srgbClr val="0055A0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Design and Fabrication</a:t>
              </a:r>
              <a:endParaRPr kumimoji="0" lang="en-GB" sz="11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9959083">
              <a:off x="259710" y="3659188"/>
              <a:ext cx="51139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E5254"/>
                  </a:solidFill>
                  <a:effectLst/>
                  <a:uLnTx/>
                  <a:uFillTx/>
                  <a:latin typeface="Arial"/>
                </a:rPr>
                <a:t>3 x 3 mm</a:t>
              </a:r>
              <a:r>
                <a:rPr kumimoji="0" lang="en-US" sz="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4E5254"/>
                  </a:solidFill>
                  <a:effectLst/>
                  <a:uLnTx/>
                  <a:uFillTx/>
                  <a:latin typeface="Arial"/>
                </a:rPr>
                <a:t>2</a:t>
              </a:r>
              <a:endParaRPr kumimoji="0" lang="en-GB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4E5254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135735" y="1964902"/>
              <a:ext cx="1973505" cy="289392"/>
            </a:xfrm>
            <a:prstGeom prst="rect">
              <a:avLst/>
            </a:prstGeom>
            <a:gradFill flip="none" rotWithShape="1">
              <a:gsLst>
                <a:gs pos="0">
                  <a:srgbClr val="0055A0">
                    <a:lumMod val="67000"/>
                  </a:srgbClr>
                </a:gs>
                <a:gs pos="48000">
                  <a:srgbClr val="0055A0">
                    <a:lumMod val="97000"/>
                    <a:lumOff val="3000"/>
                  </a:srgbClr>
                </a:gs>
                <a:gs pos="100000">
                  <a:srgbClr val="0055A0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1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Irradiation and Measurement</a:t>
              </a:r>
              <a:endParaRPr kumimoji="0" lang="en-GB" sz="11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36441" y="3999477"/>
              <a:ext cx="808528" cy="413723"/>
            </a:xfrm>
            <a:prstGeom prst="rect">
              <a:avLst/>
            </a:prstGeom>
            <a:solidFill>
              <a:sysClr val="window" lastClr="FFFFFF">
                <a:alpha val="46000"/>
              </a:sysClr>
            </a:soli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900" i="1">
                  <a:solidFill>
                    <a:srgbClr val="4E5254"/>
                  </a:solidFill>
                  <a:cs typeface="Gill Sans MT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>
                  <a:ln>
                    <a:noFill/>
                  </a:ln>
                  <a:solidFill>
                    <a:srgbClr val="4E5254"/>
                  </a:solidFill>
                  <a:effectLst/>
                  <a:uLnTx/>
                  <a:uFillTx/>
                  <a:latin typeface="Arial"/>
                  <a:ea typeface="+mn-ea"/>
                </a:rPr>
                <a:t>Radiation Dependent Resistor</a:t>
              </a:r>
              <a:endParaRPr kumimoji="0" lang="en-GB" sz="1000" b="0" i="1" u="none" strike="noStrike" kern="0" cap="none" spc="0" normalizeH="0" baseline="0" noProof="0" dirty="0">
                <a:ln>
                  <a:noFill/>
                </a:ln>
                <a:solidFill>
                  <a:srgbClr val="4E5254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48" name="Right Arrow 47"/>
            <p:cNvSpPr/>
            <p:nvPr/>
          </p:nvSpPr>
          <p:spPr>
            <a:xfrm>
              <a:off x="2545080" y="3109068"/>
              <a:ext cx="190500" cy="372897"/>
            </a:xfrm>
            <a:prstGeom prst="rightArrow">
              <a:avLst/>
            </a:prstGeom>
            <a:gradFill flip="none" rotWithShape="1">
              <a:gsLst>
                <a:gs pos="0">
                  <a:srgbClr val="0055A0">
                    <a:lumMod val="67000"/>
                  </a:srgbClr>
                </a:gs>
                <a:gs pos="48000">
                  <a:srgbClr val="0055A0">
                    <a:lumMod val="97000"/>
                    <a:lumOff val="3000"/>
                  </a:srgbClr>
                </a:gs>
                <a:gs pos="100000">
                  <a:srgbClr val="0055A0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709237" y="5866037"/>
            <a:ext cx="24513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F. Ravotti, G. Gorine PhD (CERN-EP)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785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0097" y="1148597"/>
            <a:ext cx="8454834" cy="379708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Task Leader: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Rubén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García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Alía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(EN/STI)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Deputy Task Leader: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Federico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Ravotti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(EP/DT)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Activities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(including FCC-funded PhDs and fellowships):</a:t>
            </a:r>
          </a:p>
          <a:p>
            <a:pPr marL="538163" marR="0" lvl="1" indent="-1809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environment simulation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(Francesco Cerutti, EN/STI):</a:t>
            </a:r>
          </a:p>
          <a:p>
            <a:pPr marL="830771" marR="0" lvl="3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fellowship of Angelo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Infantino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finished in Jan 2019;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fellowship of James Hunt (partially FCC funded) started in Mar 2019</a:t>
            </a:r>
          </a:p>
          <a:p>
            <a:pPr marL="538163" marR="0" lvl="1" indent="-1809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Deep sub-micron CMOS tech. evaluation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(Federico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Faccio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Giulio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Borghello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EP/ESE):</a:t>
            </a:r>
          </a:p>
          <a:p>
            <a:pPr marL="725615" marR="0" lvl="2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PhD of Giulio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Borghello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finished in 2019.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further FCC resources allocated</a:t>
            </a:r>
          </a:p>
          <a:p>
            <a:pPr marL="538163" marR="0" lvl="1" indent="-1809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building-block technologies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development and qualification (Salvatore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Danzeca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EN/SMM): </a:t>
            </a:r>
          </a:p>
          <a:p>
            <a:pPr marL="725615" marR="0" lvl="2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synergies with R2E and RADSAGA activities but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dedicated FCC resources allocated so far</a:t>
            </a:r>
          </a:p>
          <a:p>
            <a:pPr marL="538163" marR="0" lvl="1" indent="-1809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facilities and radiation monitoring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(Federico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Ravotti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EP/DT):</a:t>
            </a:r>
          </a:p>
          <a:p>
            <a:pPr marL="725615" marR="0" lvl="2" indent="-18097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PhD of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Georgi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Gorine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finished in 2019.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further FCC resources allocated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04692" y="514350"/>
            <a:ext cx="646770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STATUS OF </a:t>
            </a:r>
            <a:r>
              <a:rPr lang="en-US" sz="2400" dirty="0">
                <a:solidFill>
                  <a:srgbClr val="0000FF"/>
                </a:solidFill>
              </a:rPr>
              <a:t>RHA </a:t>
            </a:r>
            <a:r>
              <a:rPr lang="en-US" sz="2400" dirty="0" smtClean="0">
                <a:solidFill>
                  <a:srgbClr val="0000FF"/>
                </a:solidFill>
              </a:rPr>
              <a:t>TASK RESOURCES IN ST WP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1143000" y="857250"/>
            <a:ext cx="6858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1143000" y="857250"/>
            <a:ext cx="0" cy="3429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962347" y="514350"/>
            <a:ext cx="295579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PROSPECTS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44305" y="1793703"/>
            <a:ext cx="7752500" cy="161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2060"/>
                </a:solidFill>
                <a:cs typeface="Tahoma" pitchFamily="34" charset="0"/>
              </a:rPr>
              <a:t>refocus the calculation effort according to refreshed priorities</a:t>
            </a:r>
          </a:p>
          <a:p>
            <a:pPr marL="171450" indent="-1714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rgbClr val="002060"/>
              </a:solidFill>
              <a:cs typeface="Tahoma" pitchFamily="34" charset="0"/>
            </a:endParaRPr>
          </a:p>
          <a:p>
            <a:pPr marL="171450" indent="-1714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002060"/>
              </a:solidFill>
              <a:cs typeface="Tahoma" pitchFamily="34" charset="0"/>
            </a:endParaRPr>
          </a:p>
          <a:p>
            <a:pPr marL="171450" indent="-171450" eaLnBrk="0" hangingPunct="0"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rgbClr val="002060"/>
                </a:solidFill>
                <a:cs typeface="Tahoma" pitchFamily="34" charset="0"/>
              </a:rPr>
              <a:t>reprofile</a:t>
            </a:r>
            <a:r>
              <a:rPr lang="en-US" sz="1600" dirty="0" smtClean="0">
                <a:solidFill>
                  <a:srgbClr val="002060"/>
                </a:solidFill>
                <a:cs typeface="Tahoma" pitchFamily="34" charset="0"/>
              </a:rPr>
              <a:t> the RHA task activities on the basis of available resources</a:t>
            </a:r>
            <a:endParaRPr lang="en-US" sz="1600" dirty="0">
              <a:solidFill>
                <a:srgbClr val="002060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90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72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22" name="Straight Connector 14"/>
          <p:cNvCxnSpPr>
            <a:cxnSpLocks noChangeShapeType="1"/>
          </p:cNvCxnSpPr>
          <p:nvPr/>
        </p:nvCxnSpPr>
        <p:spPr bwMode="auto">
          <a:xfrm>
            <a:off x="1143000" y="857250"/>
            <a:ext cx="6858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</p:spPr>
      </p:cxnSp>
      <p:cxnSp>
        <p:nvCxnSpPr>
          <p:cNvPr id="5123" name="Straight Connector 7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4" name="Straight Connector 8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5" name="Straight Connector 9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7" name="Straight Connector 10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8" name="Straight Connector 11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29" name="Straight Connector 12"/>
          <p:cNvCxnSpPr>
            <a:cxnSpLocks noChangeShapeType="1"/>
          </p:cNvCxnSpPr>
          <p:nvPr/>
        </p:nvCxnSpPr>
        <p:spPr bwMode="auto">
          <a:xfrm>
            <a:off x="1143000" y="857250"/>
            <a:ext cx="3429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</p:spPr>
      </p:cxnSp>
      <p:cxnSp>
        <p:nvCxnSpPr>
          <p:cNvPr id="5130" name="Straight Connector 13"/>
          <p:cNvCxnSpPr>
            <a:cxnSpLocks noChangeShapeType="1"/>
          </p:cNvCxnSpPr>
          <p:nvPr/>
        </p:nvCxnSpPr>
        <p:spPr bwMode="auto">
          <a:xfrm>
            <a:off x="1143000" y="857250"/>
            <a:ext cx="0" cy="3429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</p:spPr>
      </p:cxnSp>
      <p:sp>
        <p:nvSpPr>
          <p:cNvPr id="5132" name="Rectangle 2"/>
          <p:cNvSpPr>
            <a:spLocks noChangeArrowheads="1"/>
          </p:cNvSpPr>
          <p:nvPr/>
        </p:nvSpPr>
        <p:spPr bwMode="auto">
          <a:xfrm>
            <a:off x="2067584" y="414723"/>
            <a:ext cx="4691819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OUTLINE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552966" y="1105983"/>
            <a:ext cx="7227743" cy="3510192"/>
            <a:chOff x="552966" y="1105983"/>
            <a:chExt cx="7227743" cy="3510192"/>
          </a:xfrm>
        </p:grpSpPr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552966" y="1105983"/>
              <a:ext cx="3642154" cy="3510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2286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§"/>
              </a:pPr>
              <a:r>
                <a:rPr lang="en-US" sz="1400" dirty="0">
                  <a:cs typeface="Tahoma" pitchFamily="34" charset="0"/>
                </a:rPr>
                <a:t>S</a:t>
              </a:r>
              <a:r>
                <a:rPr lang="en-US" sz="1400" dirty="0" smtClean="0">
                  <a:cs typeface="Tahoma" pitchFamily="34" charset="0"/>
                </a:rPr>
                <a:t>imulation tools</a:t>
              </a:r>
            </a:p>
            <a:p>
              <a:pPr marL="2286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§"/>
              </a:pPr>
              <a:r>
                <a:rPr lang="en-US" sz="1400" dirty="0">
                  <a:cs typeface="Tahoma" pitchFamily="34" charset="0"/>
                </a:rPr>
                <a:t>R</a:t>
              </a:r>
              <a:r>
                <a:rPr lang="en-US" sz="1400" dirty="0" smtClean="0">
                  <a:cs typeface="Tahoma" pitchFamily="34" charset="0"/>
                </a:rPr>
                <a:t>adiation level calculations: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dirty="0" smtClean="0">
                  <a:solidFill>
                    <a:schemeClr val="tx2"/>
                  </a:solidFill>
                  <a:cs typeface="Tahoma" pitchFamily="34" charset="0"/>
                </a:rPr>
                <a:t>FCC-</a:t>
              </a:r>
              <a:r>
                <a:rPr lang="en-US" dirty="0" err="1" smtClean="0">
                  <a:solidFill>
                    <a:schemeClr val="tx2"/>
                  </a:solidFill>
                  <a:cs typeface="Tahoma" pitchFamily="34" charset="0"/>
                </a:rPr>
                <a:t>hh</a:t>
              </a:r>
              <a:r>
                <a:rPr lang="en-US" dirty="0" smtClean="0">
                  <a:solidFill>
                    <a:schemeClr val="tx2"/>
                  </a:solidFill>
                  <a:cs typeface="Tahoma" pitchFamily="34" charset="0"/>
                </a:rPr>
                <a:t> arc</a:t>
              </a:r>
              <a:endParaRPr lang="en-US" dirty="0">
                <a:solidFill>
                  <a:schemeClr val="tx2"/>
                </a:solidFill>
                <a:cs typeface="Tahoma" pitchFamily="34" charset="0"/>
              </a:endParaRP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00FF"/>
                  </a:solidFill>
                  <a:cs typeface="Tahoma" pitchFamily="34" charset="0"/>
                </a:rPr>
                <a:t>FCC-</a:t>
              </a:r>
              <a:r>
                <a:rPr lang="en-US" dirty="0" err="1">
                  <a:solidFill>
                    <a:srgbClr val="0000FF"/>
                  </a:solidFill>
                  <a:cs typeface="Tahoma" pitchFamily="34" charset="0"/>
                </a:rPr>
                <a:t>hh</a:t>
              </a:r>
              <a:r>
                <a:rPr lang="en-US" dirty="0">
                  <a:solidFill>
                    <a:srgbClr val="0000FF"/>
                  </a:solidFill>
                  <a:cs typeface="Tahoma" pitchFamily="34" charset="0"/>
                </a:rPr>
                <a:t> EIR (detector and machine)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00FF"/>
                  </a:solidFill>
                  <a:cs typeface="Tahoma" pitchFamily="34" charset="0"/>
                </a:rPr>
                <a:t>FCC-</a:t>
              </a:r>
              <a:r>
                <a:rPr lang="en-US" dirty="0" err="1">
                  <a:solidFill>
                    <a:srgbClr val="0000FF"/>
                  </a:solidFill>
                  <a:cs typeface="Tahoma" pitchFamily="34" charset="0"/>
                </a:rPr>
                <a:t>hh</a:t>
              </a:r>
              <a:r>
                <a:rPr lang="en-US" dirty="0">
                  <a:solidFill>
                    <a:srgbClr val="0000FF"/>
                  </a:solidFill>
                  <a:cs typeface="Tahoma" pitchFamily="34" charset="0"/>
                </a:rPr>
                <a:t> </a:t>
              </a:r>
              <a:r>
                <a:rPr lang="en-US" dirty="0" err="1">
                  <a:solidFill>
                    <a:srgbClr val="0000FF"/>
                  </a:solidFill>
                  <a:cs typeface="Tahoma" pitchFamily="34" charset="0"/>
                </a:rPr>
                <a:t>betatron</a:t>
              </a:r>
              <a:r>
                <a:rPr lang="en-US" dirty="0">
                  <a:solidFill>
                    <a:srgbClr val="0000FF"/>
                  </a:solidFill>
                  <a:cs typeface="Tahoma" pitchFamily="34" charset="0"/>
                </a:rPr>
                <a:t> cleaning insertion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FF0000"/>
                  </a:solidFill>
                  <a:cs typeface="Tahoma" pitchFamily="34" charset="0"/>
                </a:rPr>
                <a:t>FCC-</a:t>
              </a:r>
              <a:r>
                <a:rPr lang="en-US" dirty="0" err="1">
                  <a:solidFill>
                    <a:srgbClr val="FF0000"/>
                  </a:solidFill>
                  <a:cs typeface="Tahoma" pitchFamily="34" charset="0"/>
                </a:rPr>
                <a:t>ee</a:t>
              </a:r>
              <a:r>
                <a:rPr lang="en-US" dirty="0">
                  <a:solidFill>
                    <a:srgbClr val="FF0000"/>
                  </a:solidFill>
                  <a:cs typeface="Tahoma" pitchFamily="34" charset="0"/>
                </a:rPr>
                <a:t> arc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cs typeface="Tahoma" pitchFamily="34" charset="0"/>
                </a:rPr>
                <a:t>HE-LHC </a:t>
              </a:r>
              <a:r>
                <a:rPr lang="en-US" dirty="0" err="1">
                  <a:cs typeface="Tahoma" pitchFamily="34" charset="0"/>
                </a:rPr>
                <a:t>betatron</a:t>
              </a:r>
              <a:r>
                <a:rPr lang="en-US" dirty="0">
                  <a:cs typeface="Tahoma" pitchFamily="34" charset="0"/>
                </a:rPr>
                <a:t> cleaning insertion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cs typeface="Tahoma" pitchFamily="34" charset="0"/>
                </a:rPr>
                <a:t>FCC-</a:t>
              </a:r>
              <a:r>
                <a:rPr lang="en-US" dirty="0" err="1">
                  <a:cs typeface="Tahoma" pitchFamily="34" charset="0"/>
                </a:rPr>
                <a:t>hh</a:t>
              </a:r>
              <a:r>
                <a:rPr lang="en-US" dirty="0">
                  <a:cs typeface="Tahoma" pitchFamily="34" charset="0"/>
                </a:rPr>
                <a:t> </a:t>
              </a:r>
              <a:r>
                <a:rPr lang="en-US" dirty="0" smtClean="0">
                  <a:cs typeface="Tahoma" pitchFamily="34" charset="0"/>
                </a:rPr>
                <a:t>extraction </a:t>
              </a:r>
              <a:r>
                <a:rPr lang="en-US" dirty="0">
                  <a:cs typeface="Tahoma" pitchFamily="34" charset="0"/>
                </a:rPr>
                <a:t>region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i="1" dirty="0">
                  <a:cs typeface="Tahoma" pitchFamily="34" charset="0"/>
                </a:rPr>
                <a:t>HE-LHC arc</a:t>
              </a:r>
            </a:p>
            <a:p>
              <a:pPr marL="9144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Ø"/>
              </a:pPr>
              <a:r>
                <a:rPr lang="en-US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ahoma" pitchFamily="34" charset="0"/>
                </a:rPr>
                <a:t>HE-LHC EIR</a:t>
              </a:r>
            </a:p>
            <a:p>
              <a:pPr marL="228600" indent="-228600"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  <a:buFont typeface="Wingdings" panose="05000000000000000000" pitchFamily="2" charset="2"/>
                <a:buChar char="§"/>
              </a:pPr>
              <a:r>
                <a:rPr lang="en-US" sz="1400" dirty="0" smtClean="0">
                  <a:cs typeface="Tahoma" pitchFamily="34" charset="0"/>
                </a:rPr>
                <a:t>RHA work</a:t>
              </a:r>
              <a:endParaRPr lang="en-US" sz="1400" dirty="0">
                <a:cs typeface="Tahoma" pitchFamily="34" charset="0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4246676" y="1805493"/>
              <a:ext cx="3534033" cy="297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dirty="0" smtClean="0">
                  <a:solidFill>
                    <a:schemeClr val="tx2"/>
                  </a:solidFill>
                  <a:cs typeface="Tahoma" pitchFamily="34" charset="0"/>
                </a:rPr>
                <a:t>refreshed (J. Hunt talk, Thu morning 11.14 AM)</a:t>
              </a:r>
              <a:endParaRPr lang="en-US" dirty="0">
                <a:solidFill>
                  <a:schemeClr val="tx2"/>
                </a:solidFill>
                <a:cs typeface="Tahoma" pitchFamily="34" charset="0"/>
              </a:endParaRPr>
            </a:p>
          </p:txBody>
        </p:sp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4246676" y="2236666"/>
              <a:ext cx="3436514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dirty="0" smtClean="0">
                  <a:solidFill>
                    <a:schemeClr val="tx2"/>
                  </a:solidFill>
                  <a:cs typeface="Tahoma" pitchFamily="34" charset="0"/>
                </a:rPr>
                <a:t>avail</a:t>
              </a:r>
              <a:r>
                <a:rPr lang="en-US" dirty="0" smtClean="0">
                  <a:solidFill>
                    <a:srgbClr val="0000FF"/>
                  </a:solidFill>
                  <a:cs typeface="Tahoma" pitchFamily="34" charset="0"/>
                </a:rPr>
                <a:t>able (A. </a:t>
              </a:r>
              <a:r>
                <a:rPr lang="en-US" dirty="0" err="1" smtClean="0">
                  <a:solidFill>
                    <a:srgbClr val="0000FF"/>
                  </a:solidFill>
                  <a:cs typeface="Tahoma" pitchFamily="34" charset="0"/>
                </a:rPr>
                <a:t>Infantino</a:t>
              </a:r>
              <a:r>
                <a:rPr lang="en-US" dirty="0" smtClean="0">
                  <a:solidFill>
                    <a:srgbClr val="0000FF"/>
                  </a:solidFill>
                  <a:cs typeface="Tahoma" pitchFamily="34" charset="0"/>
                </a:rPr>
                <a:t> </a:t>
              </a:r>
              <a:r>
                <a:rPr lang="en-US" dirty="0">
                  <a:solidFill>
                    <a:srgbClr val="0000FF"/>
                  </a:solidFill>
                  <a:cs typeface="Tahoma" pitchFamily="34" charset="0"/>
                </a:rPr>
                <a:t>talk, </a:t>
              </a:r>
              <a:r>
                <a:rPr lang="en-US" dirty="0" smtClean="0">
                  <a:solidFill>
                    <a:srgbClr val="0000FF"/>
                  </a:solidFill>
                  <a:cs typeface="Tahoma" pitchFamily="34" charset="0"/>
                </a:rPr>
                <a:t>FCC week 2018)</a:t>
              </a:r>
              <a:endParaRPr lang="en-US" dirty="0">
                <a:solidFill>
                  <a:srgbClr val="0000FF"/>
                </a:solidFill>
                <a:cs typeface="Tahoma" pitchFamily="34" charset="0"/>
              </a:endParaRPr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4246676" y="3146939"/>
              <a:ext cx="1264958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dirty="0" smtClean="0">
                  <a:cs typeface="Tahoma" pitchFamily="34" charset="0"/>
                </a:rPr>
                <a:t>to be calculated</a:t>
              </a:r>
              <a:endParaRPr lang="en-US" dirty="0">
                <a:cs typeface="Tahoma" pitchFamily="34" charset="0"/>
              </a:endParaRP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4246676" y="3733318"/>
              <a:ext cx="1352226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i="1" dirty="0" smtClean="0">
                  <a:cs typeface="Tahoma" pitchFamily="34" charset="0"/>
                </a:rPr>
                <a:t>to be modelled</a:t>
              </a:r>
              <a:endParaRPr lang="en-US" i="1" dirty="0">
                <a:cs typeface="Tahoma" pitchFamily="34" charset="0"/>
              </a:endParaRPr>
            </a:p>
          </p:txBody>
        </p:sp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4246676" y="2699496"/>
              <a:ext cx="1311035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5000"/>
                </a:lnSpc>
                <a:spcBef>
                  <a:spcPct val="20000"/>
                </a:spcBef>
                <a:spcAft>
                  <a:spcPct val="20000"/>
                </a:spcAft>
              </a:pPr>
              <a:r>
                <a:rPr lang="en-US" dirty="0" smtClean="0">
                  <a:solidFill>
                    <a:srgbClr val="FF0000"/>
                  </a:solidFill>
                  <a:cs typeface="Tahoma" pitchFamily="34" charset="0"/>
                </a:rPr>
                <a:t>to be updated</a:t>
              </a:r>
              <a:endParaRPr lang="en-US" dirty="0">
                <a:solidFill>
                  <a:srgbClr val="FF0000"/>
                </a:solidFill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30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16" y="1461459"/>
            <a:ext cx="3292946" cy="2124921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01699" y="524660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MONTE CARLO SIMULATION </a:t>
            </a:r>
          </a:p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OF BEAM-MACHINE INTERACTION</a:t>
            </a:r>
            <a:endParaRPr lang="en-US" sz="2400" dirty="0">
              <a:solidFill>
                <a:srgbClr val="0066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372" y="1150831"/>
            <a:ext cx="1865180" cy="568436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3056614" y="2869633"/>
            <a:ext cx="2317813" cy="3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lang="en-US" sz="1600" dirty="0">
                <a:solidFill>
                  <a:srgbClr val="FF66CC"/>
                </a:solidFill>
                <a:latin typeface="Cambria"/>
              </a:rPr>
              <a:t>m</a:t>
            </a:r>
            <a:r>
              <a:rPr lang="en-US" sz="1600" dirty="0" err="1">
                <a:solidFill>
                  <a:srgbClr val="FF66CC"/>
                </a:solidFill>
                <a:latin typeface="Cambria"/>
              </a:rPr>
              <a:t>ul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Cambria"/>
              </a:rPr>
              <a:t>tiple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FF66CC"/>
                </a:solidFill>
                <a:effectLst/>
                <a:uLnTx/>
                <a:uFillTx/>
                <a:latin typeface="Cambria"/>
              </a:rPr>
              <a:t> scattering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FF66CC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4712" y="1092514"/>
            <a:ext cx="1923053" cy="542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hadron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-nucleus</a:t>
            </a:r>
          </a:p>
          <a:p>
            <a:pPr marL="22860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reaction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265669" y="2962351"/>
            <a:ext cx="1049437" cy="3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particle</a:t>
            </a:r>
            <a:r>
              <a:rPr kumimoji="0" lang="en-US" sz="160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</a:rPr>
              <a:t>decay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210414" y="3229292"/>
            <a:ext cx="2317813" cy="642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low energy neutron</a:t>
            </a:r>
          </a:p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lang="en-US" sz="1600" kern="0" dirty="0" smtClean="0">
                <a:solidFill>
                  <a:srgbClr val="0066FF"/>
                </a:solidFill>
                <a:latin typeface="Cambria" pitchFamily="18" charset="0"/>
              </a:rPr>
              <a:t>transport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3179013" y="2515295"/>
            <a:ext cx="1665495" cy="3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lang="en-US" sz="1600" dirty="0">
                <a:solidFill>
                  <a:srgbClr val="FF66CC"/>
                </a:solidFill>
                <a:latin typeface="Cambria"/>
              </a:rPr>
              <a:t>ionization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61545" y="3621054"/>
            <a:ext cx="2558536" cy="2858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mbria" pitchFamily="18" charset="0"/>
              </a:rPr>
              <a:t>electromagnetic</a:t>
            </a:r>
            <a:r>
              <a:rPr kumimoji="0" lang="en-US" sz="1600" i="0" u="none" strike="noStrike" kern="0" cap="none" spc="0" normalizeH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mbria" pitchFamily="18" charset="0"/>
              </a:rPr>
              <a:t>shower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2789946" y="1955394"/>
            <a:ext cx="1955049" cy="642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</a:rPr>
              <a:t>magnetic field tracking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812974" y="1227680"/>
            <a:ext cx="433102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validation up to LHC Center-of-Mass energy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of the DPMJET event generator</a:t>
            </a:r>
            <a:r>
              <a:rPr lang="en-US" sz="1400" dirty="0" smtClean="0">
                <a:cs typeface="Tahoma" pitchFamily="34" charset="0"/>
              </a:rPr>
              <a:t>)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cs typeface="Tahoma" pitchFamily="34" charset="0"/>
            </a:endParaRP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need for continuous development and benchmarking</a:t>
            </a:r>
          </a:p>
          <a:p>
            <a:pPr eaLnBrk="0" hangingPunct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cs typeface="Tahoma" pitchFamily="34" charset="0"/>
              </a:rPr>
              <a:t>(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model transition from 7 </a:t>
            </a:r>
            <a:r>
              <a:rPr lang="en-US" sz="1400" dirty="0" err="1" smtClean="0">
                <a:solidFill>
                  <a:srgbClr val="FF0000"/>
                </a:solidFill>
                <a:cs typeface="Tahoma" pitchFamily="34" charset="0"/>
              </a:rPr>
              <a:t>TeV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 to 50 </a:t>
            </a:r>
            <a:r>
              <a:rPr lang="en-US" sz="1400" dirty="0" err="1" smtClean="0">
                <a:solidFill>
                  <a:srgbClr val="FF0000"/>
                </a:solidFill>
                <a:cs typeface="Tahoma" pitchFamily="34" charset="0"/>
              </a:rPr>
              <a:t>TeV</a:t>
            </a:r>
            <a:r>
              <a:rPr lang="en-US" sz="1400" dirty="0" smtClean="0">
                <a:solidFill>
                  <a:srgbClr val="FF0000"/>
                </a:solidFill>
                <a:cs typeface="Tahoma" pitchFamily="34" charset="0"/>
              </a:rPr>
              <a:t> LAB energy</a:t>
            </a:r>
            <a:r>
              <a:rPr lang="en-US" sz="1400" dirty="0" smtClean="0">
                <a:cs typeface="Tahoma" pitchFamily="34" charset="0"/>
              </a:rPr>
              <a:t>)</a:t>
            </a:r>
            <a:endParaRPr lang="en-US" sz="1400" dirty="0">
              <a:cs typeface="Tahoma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19" y="4222601"/>
            <a:ext cx="7735260" cy="18026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443" y="3511066"/>
            <a:ext cx="1079157" cy="809368"/>
          </a:xfrm>
          <a:prstGeom prst="rect">
            <a:avLst/>
          </a:prstGeom>
        </p:spPr>
      </p:pic>
      <p:sp>
        <p:nvSpPr>
          <p:cNvPr id="17" name="Content Placeholder 4"/>
          <p:cNvSpPr txBox="1">
            <a:spLocks/>
          </p:cNvSpPr>
          <p:nvPr/>
        </p:nvSpPr>
        <p:spPr>
          <a:xfrm>
            <a:off x="7179275" y="3640206"/>
            <a:ext cx="1396302" cy="3640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Line Builder</a:t>
            </a:r>
            <a:endParaRPr kumimoji="0" lang="en-US" sz="1600" b="1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18" name="TextBox 20"/>
          <p:cNvSpPr txBox="1">
            <a:spLocks noChangeArrowheads="1"/>
          </p:cNvSpPr>
          <p:nvPr/>
        </p:nvSpPr>
        <p:spPr bwMode="auto">
          <a:xfrm>
            <a:off x="7179275" y="3864699"/>
            <a:ext cx="18880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0" eaLnBrk="1" hangingPunct="1"/>
            <a:r>
              <a:rPr lang="en-US" sz="1000" dirty="0" smtClean="0">
                <a:ea typeface="Tahoma" pitchFamily="34" charset="0"/>
                <a:cs typeface="Tahoma" pitchFamily="34" charset="0"/>
              </a:rPr>
              <a:t>[</a:t>
            </a:r>
            <a:r>
              <a:rPr lang="en-GB" sz="1000" dirty="0"/>
              <a:t>A. </a:t>
            </a:r>
            <a:r>
              <a:rPr lang="en-GB" sz="1000" dirty="0" err="1"/>
              <a:t>Mereghetti</a:t>
            </a:r>
            <a:r>
              <a:rPr lang="en-GB" sz="1000" dirty="0"/>
              <a:t> et al</a:t>
            </a:r>
            <a:r>
              <a:rPr lang="en-GB" sz="1000" dirty="0" smtClean="0"/>
              <a:t>., IPAC2012</a:t>
            </a:r>
            <a:r>
              <a:rPr lang="en-GB" sz="1000" dirty="0"/>
              <a:t>, </a:t>
            </a:r>
            <a:r>
              <a:rPr lang="en-GB" sz="1000" dirty="0" smtClean="0"/>
              <a:t>WEPPD071, 2687</a:t>
            </a:r>
            <a:r>
              <a:rPr lang="en-US" sz="1000" dirty="0" smtClean="0"/>
              <a:t>]</a:t>
            </a:r>
            <a:endParaRPr lang="en-US" sz="1000" dirty="0">
              <a:ea typeface="Tahoma" pitchFamily="34" charset="0"/>
              <a:cs typeface="Tahoma" pitchFamily="34" charset="0"/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6"/>
          <a:stretch/>
        </p:blipFill>
        <p:spPr bwMode="auto">
          <a:xfrm>
            <a:off x="6641757" y="5341210"/>
            <a:ext cx="1655048" cy="1153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676130" y="5385710"/>
            <a:ext cx="16398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Beam orbit</a:t>
            </a:r>
            <a:endParaRPr lang="en-US" sz="10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16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47576" y="424990"/>
            <a:ext cx="645640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SIMULATION RELIABILITY</a:t>
            </a:r>
            <a:endParaRPr lang="en-US" sz="2400" dirty="0">
              <a:solidFill>
                <a:srgbClr val="0066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2379" y="1133866"/>
            <a:ext cx="3119043" cy="4821333"/>
            <a:chOff x="328493" y="824947"/>
            <a:chExt cx="3119043" cy="482133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7618" y="982162"/>
              <a:ext cx="2719918" cy="466411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 rot="1200000">
              <a:off x="328493" y="824947"/>
              <a:ext cx="1230395" cy="322259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741" y="3556070"/>
            <a:ext cx="2942734" cy="2111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8779" y="1074566"/>
            <a:ext cx="3777950" cy="24815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84086" y="1077118"/>
            <a:ext cx="1202572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6.5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9475" y="4673580"/>
            <a:ext cx="1072730" cy="276999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4 </a:t>
            </a:r>
            <a:r>
              <a:rPr lang="en-US" sz="1200" kern="0" dirty="0" err="1" smtClean="0">
                <a:solidFill>
                  <a:srgbClr val="000000"/>
                </a:solidFill>
                <a:latin typeface="Tahoma" pitchFamily="34" charset="0"/>
              </a:rPr>
              <a:t>TeV</a:t>
            </a:r>
            <a:r>
              <a:rPr lang="en-US" sz="1200" kern="0" dirty="0" smtClean="0">
                <a:solidFill>
                  <a:srgbClr val="000000"/>
                </a:solidFill>
                <a:latin typeface="Tahoma" pitchFamily="34" charset="0"/>
              </a:rPr>
              <a:t> beams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5778" y="5667523"/>
            <a:ext cx="2574200" cy="45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5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283426" y="878009"/>
            <a:ext cx="8677694" cy="526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1313" marR="0" lvl="0" indent="-341313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F89F7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6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beam intercepting devices (targets, 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collimators,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 dumps, stoppers, stripping</a:t>
            </a: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 foils, … )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baseline="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regular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accidental: smearing failures, injection </a:t>
            </a:r>
            <a:r>
              <a:rPr kumimoji="0" lang="en-US" sz="1600" b="0" i="1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mis</a:t>
            </a:r>
            <a:r>
              <a:rPr kumimoji="0" lang="en-US" sz="1600" b="0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-steering, asynchronous beam dump, top-off</a:t>
            </a: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ahoma" pitchFamily="34" charset="0"/>
                <a:cs typeface="Tahoma" pitchFamily="34" charset="0"/>
              </a:rPr>
              <a:t>diffused losses</a:t>
            </a:r>
          </a:p>
          <a:p>
            <a:pPr lvl="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synchrotron radiation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, </a:t>
            </a:r>
            <a:r>
              <a:rPr lang="en-US" sz="1600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beam-gas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 interaction, gas bremsstrahlung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4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debris 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from regular </a:t>
            </a:r>
            <a:r>
              <a:rPr lang="en-US" sz="1600" i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collision</a:t>
            </a: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s at the interaction points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sz="1600" i="1" dirty="0" smtClean="0">
                <a:latin typeface="Tahoma" pitchFamily="34" charset="0"/>
                <a:cs typeface="Tahoma" pitchFamily="34" charset="0"/>
              </a:rPr>
              <a:t>unexpected obstacles (UFO, ULO, … )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Wingdings" panose="05000000000000000000" pitchFamily="2" charset="2"/>
              <a:buChar char="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sz="1400" dirty="0" smtClean="0">
              <a:solidFill>
                <a:sysClr val="windowText" lastClr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01699" y="524660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RADIATION SOURCES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440482" y="3418210"/>
            <a:ext cx="2130181" cy="350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gas density profile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547366" y="3821228"/>
            <a:ext cx="2317813" cy="350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luminosity scaling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930543" y="1684370"/>
            <a:ext cx="3436355" cy="350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63212"/>
              </a:buClr>
              <a:buSzPct val="95000"/>
              <a:buFont typeface="Wingdings" charset="2"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loss quantification and distribution</a:t>
            </a:r>
            <a:endParaRPr kumimoji="0" lang="en-US" sz="1600" i="1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3629462" y="1775859"/>
            <a:ext cx="334537" cy="167269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3217458" y="3540309"/>
            <a:ext cx="334537" cy="167269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6357792" y="3923870"/>
            <a:ext cx="334537" cy="167269"/>
          </a:xfrm>
          <a:prstGeom prst="rightArrow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60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1699" y="524660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FCC-</a:t>
            </a:r>
            <a:r>
              <a:rPr lang="en-US" sz="2400" dirty="0" err="1" smtClean="0">
                <a:solidFill>
                  <a:srgbClr val="0066FF"/>
                </a:solidFill>
              </a:rPr>
              <a:t>hh</a:t>
            </a:r>
            <a:r>
              <a:rPr lang="en-US" sz="2400" dirty="0" smtClean="0">
                <a:solidFill>
                  <a:srgbClr val="0066FF"/>
                </a:solidFill>
              </a:rPr>
              <a:t> ARC [I]</a:t>
            </a:r>
            <a:endParaRPr lang="en-US" sz="2400" dirty="0">
              <a:solidFill>
                <a:srgbClr val="0066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1550020"/>
            <a:ext cx="9144000" cy="2754351"/>
            <a:chOff x="0" y="1486682"/>
            <a:chExt cx="9144000" cy="275435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01" b="14786"/>
            <a:stretch/>
          </p:blipFill>
          <p:spPr>
            <a:xfrm>
              <a:off x="0" y="1486682"/>
              <a:ext cx="9144000" cy="275435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042160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84320" y="2179067"/>
              <a:ext cx="7633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MQ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48184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0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55496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7" t="4631"/>
          <a:stretch/>
        </p:blipFill>
        <p:spPr>
          <a:xfrm>
            <a:off x="975360" y="4023360"/>
            <a:ext cx="2304688" cy="2090399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7" t="4949"/>
          <a:stretch/>
        </p:blipFill>
        <p:spPr>
          <a:xfrm>
            <a:off x="6004560" y="3962400"/>
            <a:ext cx="2456350" cy="209298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 flipV="1">
            <a:off x="1897380" y="3065300"/>
            <a:ext cx="22860" cy="95425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102936" y="2837246"/>
            <a:ext cx="887944" cy="1125154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47571" y="1090235"/>
            <a:ext cx="202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annual (10</a:t>
            </a:r>
            <a:r>
              <a:rPr lang="en-GB" sz="1200" baseline="30000" dirty="0" smtClean="0">
                <a:solidFill>
                  <a:schemeClr val="accent6">
                    <a:lumMod val="50000"/>
                  </a:schemeClr>
                </a:solidFill>
              </a:rPr>
              <a:t>7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 s) dose [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</a:rPr>
              <a:t>Gy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/ y] for 10</a:t>
            </a:r>
            <a:r>
              <a:rPr lang="en-GB" sz="1200" baseline="30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 H</a:t>
            </a:r>
            <a:r>
              <a:rPr lang="en-GB" sz="12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 m</a:t>
            </a:r>
            <a:r>
              <a:rPr lang="en-GB" sz="1200" baseline="30000" dirty="0" smtClean="0">
                <a:solidFill>
                  <a:schemeClr val="accent6">
                    <a:lumMod val="50000"/>
                  </a:schemeClr>
                </a:solidFill>
              </a:rPr>
              <a:t>-3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4483" y="973025"/>
            <a:ext cx="2092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kern="0" dirty="0">
                <a:solidFill>
                  <a:srgbClr val="0000FF"/>
                </a:solidFill>
                <a:cs typeface="Tahoma" pitchFamily="34" charset="0"/>
              </a:rPr>
              <a:t>beam-gas</a:t>
            </a:r>
            <a:r>
              <a:rPr lang="en-US" sz="1600" i="1" kern="0" dirty="0">
                <a:solidFill>
                  <a:srgbClr val="000000"/>
                </a:solidFill>
                <a:cs typeface="Tahoma" pitchFamily="34" charset="0"/>
              </a:rPr>
              <a:t> interaction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946667" y="1200315"/>
            <a:ext cx="12506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 smtClean="0">
                <a:solidFill>
                  <a:srgbClr val="000000"/>
                </a:solidFill>
                <a:cs typeface="Tahoma" pitchFamily="34" charset="0"/>
              </a:rPr>
              <a:t>both beams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1616927" y="5218771"/>
            <a:ext cx="414082" cy="20072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782633" y="5148988"/>
            <a:ext cx="414082" cy="200722"/>
          </a:xfrm>
          <a:prstGeom prst="rect">
            <a:avLst/>
          </a:prstGeom>
          <a:noFill/>
          <a:ln w="190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09176" y="697717"/>
            <a:ext cx="6110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J. Hunt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600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1699" y="524660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FCC-</a:t>
            </a:r>
            <a:r>
              <a:rPr lang="en-US" sz="2400" dirty="0" err="1" smtClean="0">
                <a:solidFill>
                  <a:srgbClr val="0066FF"/>
                </a:solidFill>
              </a:rPr>
              <a:t>hh</a:t>
            </a:r>
            <a:r>
              <a:rPr lang="en-US" sz="2400" dirty="0" smtClean="0">
                <a:solidFill>
                  <a:srgbClr val="0066FF"/>
                </a:solidFill>
              </a:rPr>
              <a:t> ARC [II]</a:t>
            </a:r>
            <a:endParaRPr lang="en-US" sz="2400" dirty="0">
              <a:solidFill>
                <a:srgbClr val="0066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74" y="1205678"/>
            <a:ext cx="8707219" cy="483734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130040" y="1081619"/>
            <a:ext cx="615847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 w="9525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Q1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-7620" y="1260689"/>
            <a:ext cx="1043940" cy="0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61646" y="964508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/>
              </a:rPr>
              <a:t>beam</a:t>
            </a:r>
            <a:endParaRPr lang="en-GB" sz="1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41694" y="1081619"/>
            <a:ext cx="1280441" cy="327660"/>
          </a:xfrm>
          <a:prstGeom prst="rect">
            <a:avLst/>
          </a:prstGeom>
          <a:gradFill flip="none" rotWithShape="1">
            <a:gsLst>
              <a:gs pos="0">
                <a:srgbClr val="0055A0">
                  <a:lumMod val="20000"/>
                  <a:lumOff val="80000"/>
                </a:srgbClr>
              </a:gs>
              <a:gs pos="53000">
                <a:srgbClr val="0055A0">
                  <a:lumMod val="60000"/>
                  <a:lumOff val="40000"/>
                </a:srgbClr>
              </a:gs>
              <a:gs pos="100000">
                <a:srgbClr val="0055A0">
                  <a:lumMod val="7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D7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36320" y="1079947"/>
            <a:ext cx="1301675" cy="327660"/>
          </a:xfrm>
          <a:prstGeom prst="rect">
            <a:avLst/>
          </a:prstGeom>
          <a:gradFill flip="none" rotWithShape="1">
            <a:gsLst>
              <a:gs pos="0">
                <a:srgbClr val="0055A0">
                  <a:lumMod val="20000"/>
                  <a:lumOff val="80000"/>
                </a:srgbClr>
              </a:gs>
              <a:gs pos="53000">
                <a:srgbClr val="0055A0">
                  <a:lumMod val="60000"/>
                  <a:lumOff val="40000"/>
                </a:srgbClr>
              </a:gs>
              <a:gs pos="100000">
                <a:srgbClr val="0055A0">
                  <a:lumMod val="7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D5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67659" y="1079947"/>
            <a:ext cx="1280441" cy="327660"/>
          </a:xfrm>
          <a:prstGeom prst="rect">
            <a:avLst/>
          </a:prstGeom>
          <a:gradFill flip="none" rotWithShape="1">
            <a:gsLst>
              <a:gs pos="0">
                <a:srgbClr val="0055A0">
                  <a:lumMod val="20000"/>
                  <a:lumOff val="80000"/>
                </a:srgbClr>
              </a:gs>
              <a:gs pos="53000">
                <a:srgbClr val="0055A0">
                  <a:lumMod val="60000"/>
                  <a:lumOff val="40000"/>
                </a:srgbClr>
              </a:gs>
              <a:gs pos="100000">
                <a:srgbClr val="0055A0">
                  <a:lumMod val="7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D6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489634" y="1079947"/>
            <a:ext cx="1280441" cy="327660"/>
          </a:xfrm>
          <a:prstGeom prst="rect">
            <a:avLst/>
          </a:prstGeom>
          <a:gradFill flip="none" rotWithShape="1">
            <a:gsLst>
              <a:gs pos="0">
                <a:srgbClr val="0055A0">
                  <a:lumMod val="20000"/>
                  <a:lumOff val="80000"/>
                </a:srgbClr>
              </a:gs>
              <a:gs pos="53000">
                <a:srgbClr val="0055A0">
                  <a:lumMod val="60000"/>
                  <a:lumOff val="40000"/>
                </a:srgbClr>
              </a:gs>
              <a:gs pos="100000">
                <a:srgbClr val="0055A0">
                  <a:lumMod val="7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29783" y="1824919"/>
            <a:ext cx="2889121" cy="1015663"/>
          </a:xfrm>
          <a:prstGeom prst="rect">
            <a:avLst/>
          </a:prstGeom>
          <a:noFill/>
          <a:ln w="19050">
            <a:solidFill>
              <a:srgbClr val="CC0099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400 </a:t>
            </a:r>
            <a:r>
              <a:rPr lang="en-GB" sz="1600" dirty="0" err="1" smtClean="0">
                <a:solidFill>
                  <a:srgbClr val="0055A0"/>
                </a:solidFill>
                <a:latin typeface="Arial"/>
              </a:rPr>
              <a:t>Gy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/y for 10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15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GB" sz="1600" baseline="-25000" dirty="0">
                <a:solidFill>
                  <a:srgbClr val="0055A0"/>
                </a:solidFill>
                <a:latin typeface="Arial"/>
              </a:rPr>
              <a:t>2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 m</a:t>
            </a:r>
            <a:r>
              <a:rPr lang="en-GB" sz="1600" baseline="30000" dirty="0">
                <a:solidFill>
                  <a:srgbClr val="0055A0"/>
                </a:solidFill>
                <a:latin typeface="Arial"/>
              </a:rPr>
              <a:t>-3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i.e. </a:t>
            </a:r>
            <a:r>
              <a:rPr lang="en-GB" sz="1600" b="1" dirty="0" smtClean="0">
                <a:solidFill>
                  <a:srgbClr val="0055A0"/>
                </a:solidFill>
                <a:latin typeface="Arial"/>
              </a:rPr>
              <a:t>2 </a:t>
            </a:r>
            <a:r>
              <a:rPr lang="en-GB" sz="1600" b="1" dirty="0" err="1">
                <a:solidFill>
                  <a:srgbClr val="0055A0"/>
                </a:solidFill>
                <a:latin typeface="Arial"/>
              </a:rPr>
              <a:t>Gy</a:t>
            </a:r>
            <a:r>
              <a:rPr lang="en-GB" sz="1600" b="1" dirty="0">
                <a:solidFill>
                  <a:srgbClr val="0055A0"/>
                </a:solidFill>
                <a:latin typeface="Arial"/>
              </a:rPr>
              <a:t>/y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with the LHC vacuum quality (200 times better than the design value)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846320" y="1880674"/>
            <a:ext cx="983464" cy="130352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>
          <a:xfrm flipH="1" flipV="1">
            <a:off x="7770075" y="1259017"/>
            <a:ext cx="1093814" cy="912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957157" y="964508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/>
              </a:rPr>
              <a:t>beam</a:t>
            </a:r>
            <a:endParaRPr lang="en-GB" sz="18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4128667" y="1407607"/>
            <a:ext cx="0" cy="4226729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4745887" y="1407607"/>
            <a:ext cx="0" cy="4226729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33" name="Straight Arrow Connector 32"/>
          <p:cNvCxnSpPr/>
          <p:nvPr/>
        </p:nvCxnSpPr>
        <p:spPr>
          <a:xfrm flipH="1">
            <a:off x="5681914" y="3724507"/>
            <a:ext cx="237426" cy="1526806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5261376" y="3121118"/>
            <a:ext cx="35244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2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0 </a:t>
            </a:r>
            <a:r>
              <a:rPr lang="en-GB" sz="1600" dirty="0" err="1" smtClean="0">
                <a:solidFill>
                  <a:srgbClr val="0055A0"/>
                </a:solidFill>
                <a:latin typeface="Arial"/>
              </a:rPr>
              <a:t>Gy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/y for 10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15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GB" sz="1600" baseline="-25000" dirty="0">
                <a:solidFill>
                  <a:srgbClr val="0055A0"/>
                </a:solidFill>
                <a:latin typeface="Arial"/>
              </a:rPr>
              <a:t>2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 m</a:t>
            </a:r>
            <a:r>
              <a:rPr lang="en-GB" sz="1600" baseline="30000" dirty="0">
                <a:solidFill>
                  <a:srgbClr val="0055A0"/>
                </a:solidFill>
                <a:latin typeface="Arial"/>
              </a:rPr>
              <a:t>-3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i.e. </a:t>
            </a:r>
            <a:r>
              <a:rPr lang="en-GB" sz="1600" b="1" dirty="0" smtClean="0">
                <a:solidFill>
                  <a:srgbClr val="0055A0"/>
                </a:solidFill>
                <a:latin typeface="Arial"/>
              </a:rPr>
              <a:t>100 </a:t>
            </a:r>
            <a:r>
              <a:rPr lang="en-GB" sz="1600" b="1" dirty="0" err="1" smtClean="0">
                <a:solidFill>
                  <a:srgbClr val="0055A0"/>
                </a:solidFill>
                <a:latin typeface="Arial"/>
              </a:rPr>
              <a:t>mGy</a:t>
            </a:r>
            <a:r>
              <a:rPr lang="en-GB" sz="1600" b="1" dirty="0" smtClean="0">
                <a:solidFill>
                  <a:srgbClr val="0055A0"/>
                </a:solidFill>
                <a:latin typeface="Arial"/>
              </a:rPr>
              <a:t>/y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for 5 10</a:t>
            </a:r>
            <a:r>
              <a:rPr lang="en-GB" sz="1400" baseline="30000" dirty="0" smtClean="0">
                <a:solidFill>
                  <a:srgbClr val="0055A0"/>
                </a:solidFill>
                <a:latin typeface="Arial"/>
              </a:rPr>
              <a:t>12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GB" sz="1400" baseline="-25000" dirty="0">
                <a:solidFill>
                  <a:srgbClr val="0055A0"/>
                </a:solidFill>
                <a:latin typeface="Arial"/>
              </a:rPr>
              <a:t>2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m</a:t>
            </a:r>
            <a:r>
              <a:rPr lang="en-GB" sz="1400" baseline="30000" dirty="0" smtClean="0">
                <a:solidFill>
                  <a:srgbClr val="0055A0"/>
                </a:solidFill>
                <a:latin typeface="Arial"/>
              </a:rPr>
              <a:t>-3</a:t>
            </a:r>
            <a:r>
              <a:rPr lang="en-GB" sz="1400" dirty="0" smtClean="0">
                <a:solidFill>
                  <a:srgbClr val="0055A0"/>
                </a:solidFill>
                <a:latin typeface="Arial"/>
              </a:rPr>
              <a:t> (LHC)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22135" y="684536"/>
            <a:ext cx="6110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J. Hunt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359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473642" y="886114"/>
            <a:ext cx="4525389" cy="3842012"/>
            <a:chOff x="2951779" y="934720"/>
            <a:chExt cx="5356176" cy="47733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51779" y="934720"/>
              <a:ext cx="5345026" cy="472452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6653560" y="5369564"/>
              <a:ext cx="1654395" cy="33852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01699" y="390847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FCC-</a:t>
            </a:r>
            <a:r>
              <a:rPr lang="en-US" sz="2400" dirty="0" err="1" smtClean="0">
                <a:solidFill>
                  <a:srgbClr val="0066FF"/>
                </a:solidFill>
              </a:rPr>
              <a:t>hh</a:t>
            </a:r>
            <a:r>
              <a:rPr lang="en-US" sz="2400" dirty="0" smtClean="0">
                <a:solidFill>
                  <a:srgbClr val="0066FF"/>
                </a:solidFill>
              </a:rPr>
              <a:t> EIR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2135" y="550723"/>
            <a:ext cx="8659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A. </a:t>
            </a:r>
            <a:r>
              <a:rPr lang="en-US" sz="1050" i="1" dirty="0" err="1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Infantino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100" y="4597844"/>
            <a:ext cx="3634690" cy="191547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22665" y="892105"/>
            <a:ext cx="4348976" cy="3773370"/>
            <a:chOff x="1926702" y="1093953"/>
            <a:chExt cx="5301747" cy="468124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26702" y="1093953"/>
              <a:ext cx="5290596" cy="467009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 bwMode="auto">
            <a:xfrm>
              <a:off x="5776331" y="5553307"/>
              <a:ext cx="1452118" cy="22189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742207" y="4846699"/>
            <a:ext cx="3134163" cy="83099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10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8 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– 10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9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HEH cm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-2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per 2.5 ab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-1</a:t>
            </a:r>
            <a:endParaRPr lang="en-GB" sz="1600" baseline="30000" dirty="0">
              <a:solidFill>
                <a:srgbClr val="0055A0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as the annual (250 fb</a:t>
            </a:r>
            <a:r>
              <a:rPr lang="en-GB" sz="1600" baseline="30000" dirty="0" smtClean="0">
                <a:solidFill>
                  <a:srgbClr val="0055A0"/>
                </a:solidFill>
                <a:latin typeface="Arial"/>
              </a:rPr>
              <a:t>-1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) level in the HL-LHC UJ</a:t>
            </a: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761571" y="5041450"/>
            <a:ext cx="980636" cy="299984"/>
          </a:xfrm>
          <a:prstGeom prst="straightConnector1">
            <a:avLst/>
          </a:prstGeom>
          <a:noFill/>
          <a:ln w="9525" cap="flat" cmpd="sng" algn="ctr">
            <a:solidFill>
              <a:srgbClr val="0055A0"/>
            </a:solidFill>
            <a:prstDash val="solid"/>
            <a:tailEnd type="triangle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3819229" y="804639"/>
            <a:ext cx="1505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kern="0" dirty="0" smtClean="0">
                <a:solidFill>
                  <a:srgbClr val="0000FF"/>
                </a:solidFill>
                <a:cs typeface="Tahoma" pitchFamily="34" charset="0"/>
              </a:rPr>
              <a:t>collision debris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8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E8BD6-4958-4175-8E2E-B668468FA7D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1699" y="390847"/>
            <a:ext cx="53406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dirty="0" smtClean="0">
                <a:solidFill>
                  <a:srgbClr val="0066FF"/>
                </a:solidFill>
              </a:rPr>
              <a:t>FCC-</a:t>
            </a:r>
            <a:r>
              <a:rPr lang="en-US" sz="2400" dirty="0" err="1" smtClean="0">
                <a:solidFill>
                  <a:srgbClr val="0066FF"/>
                </a:solidFill>
              </a:rPr>
              <a:t>hh</a:t>
            </a:r>
            <a:r>
              <a:rPr lang="en-US" sz="2400" dirty="0" smtClean="0">
                <a:solidFill>
                  <a:srgbClr val="0066FF"/>
                </a:solidFill>
              </a:rPr>
              <a:t> DETECTOR [I]</a:t>
            </a:r>
            <a:endParaRPr lang="en-US" sz="2400" dirty="0">
              <a:solidFill>
                <a:srgbClr val="00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2135" y="550723"/>
            <a:ext cx="9028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i="1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M.I. Besana</a:t>
            </a:r>
            <a:endParaRPr lang="en-GB" sz="1050" i="1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959" y="1208664"/>
            <a:ext cx="5500079" cy="424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87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26462</TotalTime>
  <Words>1523</Words>
  <Application>Microsoft Office PowerPoint</Application>
  <PresentationFormat>On-screen Show (4:3)</PresentationFormat>
  <Paragraphs>258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Calibri</vt:lpstr>
      <vt:lpstr>Cambria</vt:lpstr>
      <vt:lpstr>Corbel</vt:lpstr>
      <vt:lpstr>Courier New</vt:lpstr>
      <vt:lpstr>Garamond</vt:lpstr>
      <vt:lpstr>Gill Sans MT</vt:lpstr>
      <vt:lpstr>Tahoma</vt:lpstr>
      <vt:lpstr>Times New Roman</vt:lpstr>
      <vt:lpstr>Wingdings</vt:lpstr>
      <vt:lpstr>Edge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Cerutti</dc:creator>
  <cp:lastModifiedBy>Francesco Cerutti</cp:lastModifiedBy>
  <cp:revision>743</cp:revision>
  <cp:lastPrinted>2008-11-21T17:31:11Z</cp:lastPrinted>
  <dcterms:created xsi:type="dcterms:W3CDTF">2008-01-07T14:27:37Z</dcterms:created>
  <dcterms:modified xsi:type="dcterms:W3CDTF">2019-06-26T13:07:19Z</dcterms:modified>
</cp:coreProperties>
</file>