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2" r:id="rId2"/>
    <p:sldId id="313" r:id="rId3"/>
    <p:sldId id="350" r:id="rId4"/>
    <p:sldId id="351" r:id="rId5"/>
    <p:sldId id="353" r:id="rId6"/>
    <p:sldId id="354" r:id="rId7"/>
    <p:sldId id="355" r:id="rId8"/>
    <p:sldId id="356" r:id="rId9"/>
    <p:sldId id="357" r:id="rId10"/>
    <p:sldId id="368" r:id="rId11"/>
    <p:sldId id="370" r:id="rId12"/>
    <p:sldId id="372" r:id="rId13"/>
    <p:sldId id="369" r:id="rId14"/>
    <p:sldId id="376" r:id="rId15"/>
    <p:sldId id="367" r:id="rId16"/>
    <p:sldId id="377" r:id="rId17"/>
    <p:sldId id="378" r:id="rId18"/>
    <p:sldId id="384" r:id="rId19"/>
    <p:sldId id="383" r:id="rId20"/>
    <p:sldId id="379" r:id="rId21"/>
    <p:sldId id="380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tur Romanov" initials="AR" lastIdx="1" clrIdx="0">
    <p:extLst>
      <p:ext uri="{19B8F6BF-5375-455C-9EA6-DF929625EA0E}">
        <p15:presenceInfo xmlns:p15="http://schemas.microsoft.com/office/powerpoint/2012/main" userId="45e12ad17b4d486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BB73"/>
    <a:srgbClr val="878884"/>
    <a:srgbClr val="EE2929"/>
    <a:srgbClr val="73D215"/>
    <a:srgbClr val="78C22D"/>
    <a:srgbClr val="878984"/>
    <a:srgbClr val="7027C2"/>
    <a:srgbClr val="CAAA27"/>
    <a:srgbClr val="FBE84F"/>
    <a:srgbClr val="729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1047" autoAdjust="0"/>
  </p:normalViewPr>
  <p:slideViewPr>
    <p:cSldViewPr snapToGrid="0">
      <p:cViewPr varScale="1">
        <p:scale>
          <a:sx n="70" d="100"/>
          <a:sy n="70" d="100"/>
        </p:scale>
        <p:origin x="120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A2ACC-8E93-49ED-A4CD-7E51347FE3F2}" type="datetimeFigureOut">
              <a:rPr lang="es-ES" smtClean="0"/>
              <a:t>22/06/2019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74CD6-E712-441D-A8B8-69766EDD25F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474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02914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46935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29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20025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5029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87049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91971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934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84296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01167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96773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5989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838463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92467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321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9284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729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4937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3769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6668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74CD6-E712-441D-A8B8-69766EDD25FB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65892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27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77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491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2524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98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50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72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8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163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276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055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80E77-6DDA-4824-A872-07A4D9E9CE8B}" type="datetimeFigureOut">
              <a:rPr lang="de-DE" smtClean="0"/>
              <a:t>22.06.2019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50F38-71D7-4082-BE42-0C697C83E3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43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2.jpeg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38.png"/><Relationship Id="rId3" Type="http://schemas.openxmlformats.org/officeDocument/2006/relationships/image" Target="../media/image41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11" Type="http://schemas.openxmlformats.org/officeDocument/2006/relationships/image" Target="../media/image43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9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0.PNG"/><Relationship Id="rId9" Type="http://schemas.openxmlformats.org/officeDocument/2006/relationships/image" Target="../media/image6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6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png"/><Relationship Id="rId5" Type="http://schemas.openxmlformats.org/officeDocument/2006/relationships/image" Target="../media/image17.PNG"/><Relationship Id="rId4" Type="http://schemas.openxmlformats.org/officeDocument/2006/relationships/image" Target="../media/image38.png"/><Relationship Id="rId9" Type="http://schemas.openxmlformats.org/officeDocument/2006/relationships/image" Target="../media/image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5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5" Type="http://schemas.openxmlformats.org/officeDocument/2006/relationships/image" Target="../media/image790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2.png"/><Relationship Id="rId4" Type="http://schemas.openxmlformats.org/officeDocument/2006/relationships/image" Target="../media/image89.pn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2.PNG"/><Relationship Id="rId18" Type="http://schemas.openxmlformats.org/officeDocument/2006/relationships/image" Target="../media/image96.png"/><Relationship Id="rId3" Type="http://schemas.openxmlformats.org/officeDocument/2006/relationships/image" Target="../media/image83.jpeg"/><Relationship Id="rId21" Type="http://schemas.openxmlformats.org/officeDocument/2006/relationships/image" Target="../media/image98.png"/><Relationship Id="rId7" Type="http://schemas.openxmlformats.org/officeDocument/2006/relationships/image" Target="../media/image87.wmf"/><Relationship Id="rId12" Type="http://schemas.openxmlformats.org/officeDocument/2006/relationships/image" Target="../media/image91.png"/><Relationship Id="rId17" Type="http://schemas.openxmlformats.org/officeDocument/2006/relationships/image" Target="../media/image95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2.emf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png"/><Relationship Id="rId11" Type="http://schemas.openxmlformats.org/officeDocument/2006/relationships/image" Target="../media/image90.png"/><Relationship Id="rId5" Type="http://schemas.openxmlformats.org/officeDocument/2006/relationships/image" Target="../media/image85.png"/><Relationship Id="rId15" Type="http://schemas.openxmlformats.org/officeDocument/2006/relationships/image" Target="../media/image94.png"/><Relationship Id="rId23" Type="http://schemas.microsoft.com/office/2007/relationships/hdphoto" Target="../media/hdphoto4.wdp"/><Relationship Id="rId10" Type="http://schemas.openxmlformats.org/officeDocument/2006/relationships/hyperlink" Target="https://indico.cern.ch/event/727555/contributions/3430785/" TargetMode="External"/><Relationship Id="rId19" Type="http://schemas.openxmlformats.org/officeDocument/2006/relationships/image" Target="../media/image97.png"/><Relationship Id="rId4" Type="http://schemas.openxmlformats.org/officeDocument/2006/relationships/image" Target="../media/image84.png"/><Relationship Id="rId9" Type="http://schemas.openxmlformats.org/officeDocument/2006/relationships/image" Target="NULL"/><Relationship Id="rId14" Type="http://schemas.openxmlformats.org/officeDocument/2006/relationships/image" Target="../media/image93.PNG"/><Relationship Id="rId22" Type="http://schemas.openxmlformats.org/officeDocument/2006/relationships/image" Target="../media/image9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hdphoto" Target="../media/hdphoto1.wd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13.emf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23.PNG"/><Relationship Id="rId18" Type="http://schemas.microsoft.com/office/2007/relationships/hdphoto" Target="../media/hdphoto3.wdp"/><Relationship Id="rId3" Type="http://schemas.openxmlformats.org/officeDocument/2006/relationships/image" Target="../media/image15.png"/><Relationship Id="rId7" Type="http://schemas.openxmlformats.org/officeDocument/2006/relationships/image" Target="../media/image27.png"/><Relationship Id="rId12" Type="http://schemas.openxmlformats.org/officeDocument/2006/relationships/image" Target="../media/image20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17.PNG"/><Relationship Id="rId5" Type="http://schemas.openxmlformats.org/officeDocument/2006/relationships/image" Target="../media/image25.png"/><Relationship Id="rId15" Type="http://schemas.openxmlformats.org/officeDocument/2006/relationships/image" Target="../media/image31.png"/><Relationship Id="rId10" Type="http://schemas.openxmlformats.org/officeDocument/2006/relationships/image" Target="../media/image30.png"/><Relationship Id="rId4" Type="http://schemas.openxmlformats.org/officeDocument/2006/relationships/image" Target="../media/image16.png"/><Relationship Id="rId9" Type="http://schemas.openxmlformats.org/officeDocument/2006/relationships/image" Target="../media/image29.png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10" Type="http://schemas.openxmlformats.org/officeDocument/2006/relationships/image" Target="../media/image35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38.pn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9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38.png"/><Relationship Id="rId4" Type="http://schemas.openxmlformats.org/officeDocument/2006/relationships/image" Target="../media/image51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3649" y="3626471"/>
            <a:ext cx="8127755" cy="1744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A.Romanov</a:t>
            </a:r>
            <a:r>
              <a:rPr lang="en-US" sz="1400" b="1" i="1" baseline="30000" dirty="0"/>
              <a:t>1</a:t>
            </a:r>
            <a:r>
              <a:rPr lang="en-US" sz="1400" dirty="0"/>
              <a:t>, J. Gutierrez</a:t>
            </a:r>
            <a:r>
              <a:rPr lang="en-US" sz="1400" baseline="30000" dirty="0"/>
              <a:t>1 </a:t>
            </a:r>
            <a:r>
              <a:rPr lang="en-US" sz="1400" dirty="0"/>
              <a:t>, P.Krkotic</a:t>
            </a:r>
            <a:r>
              <a:rPr lang="en-US" sz="1400" baseline="30000" dirty="0"/>
              <a:t>2</a:t>
            </a:r>
            <a:r>
              <a:rPr lang="en-US" sz="1400" dirty="0"/>
              <a:t>, J. O’Callaghan</a:t>
            </a:r>
            <a:r>
              <a:rPr lang="en-US" sz="1400" baseline="30000" dirty="0"/>
              <a:t>3</a:t>
            </a:r>
            <a:r>
              <a:rPr lang="en-US" sz="1400" dirty="0"/>
              <a:t>, F. Perez</a:t>
            </a:r>
            <a:r>
              <a:rPr lang="en-US" sz="1400" baseline="30000" dirty="0"/>
              <a:t>2</a:t>
            </a:r>
            <a:r>
              <a:rPr lang="en-US" sz="1400" dirty="0"/>
              <a:t>, M. Pont</a:t>
            </a:r>
            <a:r>
              <a:rPr lang="en-US" sz="1400" baseline="30000" dirty="0"/>
              <a:t>2</a:t>
            </a:r>
            <a:r>
              <a:rPr lang="en-US" sz="1400" dirty="0"/>
              <a:t>, X. Granados</a:t>
            </a:r>
            <a:r>
              <a:rPr lang="en-US" sz="1400" baseline="30000" dirty="0"/>
              <a:t>1 </a:t>
            </a:r>
            <a:r>
              <a:rPr lang="en-US" sz="1400" dirty="0"/>
              <a:t>, S. Calatroni</a:t>
            </a:r>
            <a:r>
              <a:rPr lang="en-US" sz="1400" baseline="30000" dirty="0"/>
              <a:t>4</a:t>
            </a:r>
            <a:r>
              <a:rPr lang="en-US" sz="1400" dirty="0"/>
              <a:t>, M. Taborelli</a:t>
            </a:r>
            <a:r>
              <a:rPr lang="en-US" sz="1400" baseline="30000" dirty="0"/>
              <a:t>4  </a:t>
            </a:r>
            <a:r>
              <a:rPr lang="en-US" sz="1400" dirty="0"/>
              <a:t>and T. Puig</a:t>
            </a:r>
            <a:r>
              <a:rPr lang="en-US" sz="1400" baseline="30000" dirty="0"/>
              <a:t>1</a:t>
            </a:r>
          </a:p>
          <a:p>
            <a:pPr algn="ctr"/>
            <a:endParaRPr lang="en-US" sz="1400" baseline="30000" dirty="0"/>
          </a:p>
          <a:p>
            <a:pPr algn="ctr"/>
            <a:r>
              <a:rPr lang="en-US" sz="1400" b="1" i="1" dirty="0"/>
              <a:t>1 </a:t>
            </a:r>
            <a:r>
              <a:rPr lang="en-US" sz="1400" b="1" i="1" dirty="0" err="1"/>
              <a:t>Institut</a:t>
            </a:r>
            <a:r>
              <a:rPr lang="en-US" sz="1400" b="1" i="1" dirty="0"/>
              <a:t> de </a:t>
            </a:r>
            <a:r>
              <a:rPr lang="en-US" sz="1400" b="1" i="1" dirty="0" err="1"/>
              <a:t>Ciència</a:t>
            </a:r>
            <a:r>
              <a:rPr lang="en-US" sz="1400" b="1" i="1" dirty="0"/>
              <a:t> de Materials de Barcelona, CSIC, </a:t>
            </a:r>
            <a:r>
              <a:rPr lang="en-US" sz="1400" b="1" i="1" dirty="0" err="1"/>
              <a:t>Bellaterra</a:t>
            </a:r>
            <a:r>
              <a:rPr lang="en-US" sz="1400" b="1" i="1" dirty="0"/>
              <a:t> (Spain) </a:t>
            </a:r>
            <a:endParaRPr lang="de-DE" sz="1400" b="1" i="1" dirty="0"/>
          </a:p>
          <a:p>
            <a:pPr algn="ctr"/>
            <a:r>
              <a:rPr lang="en-US" sz="1400" dirty="0"/>
              <a:t>2 ALBA Synchrotron Light source, </a:t>
            </a:r>
            <a:r>
              <a:rPr lang="en-US" sz="1400" dirty="0" err="1"/>
              <a:t>Cerdanyola</a:t>
            </a:r>
            <a:r>
              <a:rPr lang="en-US" sz="1400" dirty="0"/>
              <a:t> del </a:t>
            </a:r>
            <a:r>
              <a:rPr lang="en-US" sz="1400" dirty="0" err="1"/>
              <a:t>Vallés</a:t>
            </a:r>
            <a:r>
              <a:rPr lang="en-US" sz="1400" dirty="0"/>
              <a:t> (Spain)</a:t>
            </a:r>
            <a:endParaRPr lang="de-DE" sz="1400" dirty="0"/>
          </a:p>
          <a:p>
            <a:pPr algn="ctr"/>
            <a:r>
              <a:rPr lang="en-US" sz="1400" dirty="0"/>
              <a:t>3 </a:t>
            </a:r>
            <a:r>
              <a:rPr lang="en-US" sz="1400" dirty="0" err="1"/>
              <a:t>Universitat</a:t>
            </a:r>
            <a:r>
              <a:rPr lang="en-US" sz="1400" dirty="0"/>
              <a:t> </a:t>
            </a:r>
            <a:r>
              <a:rPr lang="en-US" sz="1400" dirty="0" err="1"/>
              <a:t>Politècnica</a:t>
            </a:r>
            <a:r>
              <a:rPr lang="en-US" sz="1400" dirty="0"/>
              <a:t> de </a:t>
            </a:r>
            <a:r>
              <a:rPr lang="en-US" sz="1400" dirty="0" err="1"/>
              <a:t>Catalunya</a:t>
            </a:r>
            <a:r>
              <a:rPr lang="en-US" sz="1400" dirty="0"/>
              <a:t>, Barcelona (Spain) </a:t>
            </a:r>
            <a:br>
              <a:rPr lang="en-US" sz="1400" dirty="0"/>
            </a:br>
            <a:r>
              <a:rPr lang="en-US" sz="1400" dirty="0"/>
              <a:t>4 CERN - The European Organization for Nuclear Research, Geneva (Switzerland) </a:t>
            </a:r>
            <a:endParaRPr lang="en-US" sz="1400" i="1" dirty="0"/>
          </a:p>
          <a:p>
            <a:pPr algn="ctr"/>
            <a:r>
              <a:rPr lang="en-US" sz="1400" i="1" dirty="0"/>
              <a:t> 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4347551" y="6380343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4229786" y="416380"/>
            <a:ext cx="8940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-talk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-900" y="6674077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-28945" y="2234321"/>
            <a:ext cx="91729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b="1" dirty="0" smtClean="0"/>
              <a:t>REBa</a:t>
            </a:r>
            <a:r>
              <a:rPr lang="en-US" sz="2600" b="1" baseline="-25000" dirty="0" smtClean="0"/>
              <a:t>2</a:t>
            </a:r>
            <a:r>
              <a:rPr lang="en-US" sz="2600" b="1" dirty="0" smtClean="0"/>
              <a:t>Cu</a:t>
            </a:r>
            <a:r>
              <a:rPr lang="en-US" sz="2600" b="1" baseline="-25000" dirty="0" smtClean="0"/>
              <a:t>3</a:t>
            </a:r>
            <a:r>
              <a:rPr lang="en-US" sz="2600" b="1" dirty="0" smtClean="0"/>
              <a:t>O</a:t>
            </a:r>
            <a:r>
              <a:rPr lang="en-US" sz="2600" b="1" baseline="-25000" dirty="0" smtClean="0"/>
              <a:t>7</a:t>
            </a:r>
            <a:r>
              <a:rPr lang="en-US" sz="2600" b="1" dirty="0" smtClean="0"/>
              <a:t> </a:t>
            </a:r>
            <a:r>
              <a:rPr lang="en-US" sz="2600" b="1" dirty="0"/>
              <a:t>coated conductors as a beam screen coating: </a:t>
            </a:r>
            <a:endParaRPr lang="en-US" sz="2600" b="1" dirty="0" smtClean="0"/>
          </a:p>
          <a:p>
            <a:pPr algn="ctr"/>
            <a:r>
              <a:rPr lang="en-US" sz="2600" i="1" dirty="0" smtClean="0"/>
              <a:t>Linking </a:t>
            </a:r>
            <a:r>
              <a:rPr lang="en-US" sz="2600" i="1" dirty="0"/>
              <a:t>surface resistance to </a:t>
            </a:r>
            <a:r>
              <a:rPr lang="en-US" sz="2600" i="1" dirty="0" smtClean="0"/>
              <a:t>microstructure</a:t>
            </a:r>
            <a:endParaRPr lang="es-ES" sz="2600" i="1" dirty="0"/>
          </a:p>
        </p:txBody>
      </p:sp>
      <p:pic>
        <p:nvPicPr>
          <p:cNvPr id="69" name="Picture 2" descr="http://icmab.es/images/logos/DOWNLOAD/FILES/OCHOA_CSIC-COL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885" y="5368369"/>
            <a:ext cx="1358842" cy="65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Image 4" descr="logoBadgeWeb.eps">
            <a:extLst>
              <a:ext uri="{FF2B5EF4-FFF2-40B4-BE49-F238E27FC236}">
                <a16:creationId xmlns:a16="http://schemas.microsoft.com/office/drawing/2014/main" xmlns="" id="{5525062A-57CA-4D34-A5DB-D0C6A403D0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>
          <a:xfrm>
            <a:off x="8465727" y="6073635"/>
            <a:ext cx="522825" cy="519670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9" y="5469857"/>
            <a:ext cx="901643" cy="477791"/>
          </a:xfrm>
          <a:prstGeom prst="rect">
            <a:avLst/>
          </a:prstGeom>
        </p:spPr>
      </p:pic>
      <p:grpSp>
        <p:nvGrpSpPr>
          <p:cNvPr id="72" name="Gruppieren 2073">
            <a:extLst>
              <a:ext uri="{FF2B5EF4-FFF2-40B4-BE49-F238E27FC236}">
                <a16:creationId xmlns:a16="http://schemas.microsoft.com/office/drawing/2014/main" xmlns="" id="{4C41232C-B9C7-4AEA-98EB-F0E68607C185}"/>
              </a:ext>
            </a:extLst>
          </p:cNvPr>
          <p:cNvGrpSpPr>
            <a:grpSpLocks noChangeAspect="1"/>
          </p:cNvGrpSpPr>
          <p:nvPr/>
        </p:nvGrpSpPr>
        <p:grpSpPr>
          <a:xfrm>
            <a:off x="969702" y="5510701"/>
            <a:ext cx="1741108" cy="465733"/>
            <a:chOff x="27998042" y="3360522"/>
            <a:chExt cx="3181352" cy="880431"/>
          </a:xfrm>
        </p:grpSpPr>
        <p:pic>
          <p:nvPicPr>
            <p:cNvPr id="73" name="Picture 2" descr="part2">
              <a:extLst>
                <a:ext uri="{FF2B5EF4-FFF2-40B4-BE49-F238E27FC236}">
                  <a16:creationId xmlns:a16="http://schemas.microsoft.com/office/drawing/2014/main" xmlns="" id="{3A7346B7-B894-4E2A-9C50-F00C447653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98042" y="3360522"/>
              <a:ext cx="1057275" cy="879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Picture 3" descr="part3">
              <a:extLst>
                <a:ext uri="{FF2B5EF4-FFF2-40B4-BE49-F238E27FC236}">
                  <a16:creationId xmlns:a16="http://schemas.microsoft.com/office/drawing/2014/main" xmlns="" id="{B54A74F8-D355-4D25-970F-133A4457A8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5319" y="3360522"/>
              <a:ext cx="2124075" cy="88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5" name="Picture 74" descr="logo-FCC-HE-04.png">
            <a:extLst>
              <a:ext uri="{FF2B5EF4-FFF2-40B4-BE49-F238E27FC236}">
                <a16:creationId xmlns:a16="http://schemas.microsoft.com/office/drawing/2014/main" xmlns="" id="{D0A67203-EC4E-4961-94DD-6D18BB5A091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335" y="6092509"/>
            <a:ext cx="1037232" cy="419561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2" y="6089324"/>
            <a:ext cx="913809" cy="425187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91" y="6055422"/>
            <a:ext cx="500642" cy="48389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>
                        <a14:foregroundMark x1="34800" y1="80793" x2="34800" y2="80793"/>
                        <a14:foregroundMark x1="40400" y1="80793" x2="40400" y2="80793"/>
                        <a14:foregroundMark x1="47400" y1="84756" x2="47400" y2="84756"/>
                        <a14:foregroundMark x1="50200" y1="82317" x2="50200" y2="82317"/>
                        <a14:foregroundMark x1="53200" y1="83232" x2="53200" y2="83232"/>
                        <a14:foregroundMark x1="51000" y1="82317" x2="51000" y2="82317"/>
                        <a14:foregroundMark x1="57000" y1="82927" x2="57000" y2="82927"/>
                        <a14:foregroundMark x1="62400" y1="81098" x2="62400" y2="81098"/>
                        <a14:foregroundMark x1="55600" y1="78963" x2="55600" y2="78963"/>
                        <a14:backgroundMark x1="58400" y1="82012" x2="58400" y2="820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57" t="10510" r="26801" b="8619"/>
          <a:stretch/>
        </p:blipFill>
        <p:spPr>
          <a:xfrm>
            <a:off x="8492876" y="5395291"/>
            <a:ext cx="559787" cy="689971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93303" y="36051"/>
            <a:ext cx="1527217" cy="1487351"/>
            <a:chOff x="466481" y="91441"/>
            <a:chExt cx="1527217" cy="148735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230" y="91441"/>
              <a:ext cx="1031111" cy="1146667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1754147" y="1036181"/>
              <a:ext cx="239551" cy="5426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66481" y="138409"/>
              <a:ext cx="457063" cy="1726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31711" y="1352109"/>
            <a:ext cx="6274140" cy="486776"/>
            <a:chOff x="573107" y="1733149"/>
            <a:chExt cx="8365520" cy="649035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TextBox 13"/>
          <p:cNvSpPr txBox="1"/>
          <p:nvPr/>
        </p:nvSpPr>
        <p:spPr>
          <a:xfrm>
            <a:off x="6794160" y="150264"/>
            <a:ext cx="22585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2D3758"/>
                </a:solidFill>
              </a:rPr>
              <a:t>BRUSSELS, BELGIUM</a:t>
            </a:r>
          </a:p>
          <a:p>
            <a:pPr algn="r"/>
            <a:r>
              <a:rPr lang="en-US" dirty="0" smtClean="0">
                <a:solidFill>
                  <a:srgbClr val="2D3758"/>
                </a:solidFill>
              </a:rPr>
              <a:t>24 – 28 June 2019</a:t>
            </a:r>
          </a:p>
          <a:p>
            <a:pPr algn="r"/>
            <a:r>
              <a:rPr lang="en-US" dirty="0" smtClean="0">
                <a:solidFill>
                  <a:srgbClr val="6AADB1"/>
                </a:solidFill>
              </a:rPr>
              <a:t>Crowne Plaza Brussels</a:t>
            </a:r>
          </a:p>
          <a:p>
            <a:pPr algn="r"/>
            <a:r>
              <a:rPr lang="en-US" dirty="0" smtClean="0">
                <a:solidFill>
                  <a:srgbClr val="6AADB1"/>
                </a:solidFill>
              </a:rPr>
              <a:t>Le Palace</a:t>
            </a:r>
            <a:endParaRPr lang="en-US" dirty="0">
              <a:solidFill>
                <a:srgbClr val="6AADB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1083" y="77145"/>
            <a:ext cx="114646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600" b="1" spc="-150" dirty="0" smtClean="0">
                <a:solidFill>
                  <a:srgbClr val="20AEE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</a:t>
            </a:r>
          </a:p>
          <a:p>
            <a:pPr algn="r"/>
            <a:r>
              <a:rPr lang="en-US" sz="2600" b="1" spc="-150" dirty="0" smtClean="0">
                <a:solidFill>
                  <a:srgbClr val="20AEE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</a:t>
            </a:r>
          </a:p>
          <a:p>
            <a:pPr algn="r"/>
            <a:r>
              <a:rPr lang="en-US" sz="2600" b="1" spc="-150" dirty="0" smtClean="0">
                <a:solidFill>
                  <a:srgbClr val="20AEE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en-US" sz="2600" b="1" spc="-150" dirty="0">
              <a:solidFill>
                <a:srgbClr val="20AEE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272" y="6042555"/>
            <a:ext cx="1098068" cy="550750"/>
          </a:xfrm>
          <a:prstGeom prst="rect">
            <a:avLst/>
          </a:prstGeom>
        </p:spPr>
      </p:pic>
      <p:pic>
        <p:nvPicPr>
          <p:cNvPr id="30" name="Picture 7975" descr="logo_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63825" y="6049799"/>
            <a:ext cx="743060" cy="495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400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221" y="1706078"/>
            <a:ext cx="6223796" cy="4666069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666547" y="3320784"/>
                <a:ext cx="1143069" cy="307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b="1" i="1" smtClean="0">
                              <a:solidFill>
                                <a:srgbClr val="C39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1" i="1" smtClean="0">
                              <a:solidFill>
                                <a:srgbClr val="C39E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s-ES" sz="1400" b="1" i="1" smtClean="0">
                              <a:solidFill>
                                <a:srgbClr val="C39E00"/>
                              </a:solidFill>
                              <a:latin typeface="Cambria Math" panose="02040503050406030204" pitchFamily="18" charset="0"/>
                            </a:rPr>
                            <m:t>𝑩𝒓𝒖𝒌𝒆𝒓</m:t>
                          </m:r>
                        </m:sub>
                      </m:sSub>
                      <m:r>
                        <a:rPr lang="es-ES" sz="1400" b="1" i="1" smtClean="0">
                          <a:solidFill>
                            <a:srgbClr val="C39E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400" b="1" i="1" smtClean="0">
                          <a:solidFill>
                            <a:srgbClr val="C39E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en-US" sz="1400" b="1" dirty="0">
                  <a:solidFill>
                    <a:srgbClr val="C39E00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547" y="3320784"/>
                <a:ext cx="1143069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666547" y="4073246"/>
                <a:ext cx="1362681" cy="3281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b="1" i="1" smtClean="0">
                              <a:solidFill>
                                <a:srgbClr val="7027C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1" i="1" smtClean="0">
                              <a:solidFill>
                                <a:srgbClr val="7027C2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s-ES" sz="1400" b="1" i="1" smtClean="0">
                              <a:solidFill>
                                <a:srgbClr val="7027C2"/>
                              </a:solidFill>
                              <a:latin typeface="Cambria Math" panose="02040503050406030204" pitchFamily="18" charset="0"/>
                            </a:rPr>
                            <m:t>𝑭𝒖𝒋𝒊𝒌𝒖𝒓𝒂</m:t>
                          </m:r>
                        </m:sub>
                      </m:sSub>
                      <m:r>
                        <a:rPr lang="es-ES" sz="1400" b="1" i="1" smtClean="0">
                          <a:solidFill>
                            <a:srgbClr val="7027C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400" b="1" i="1" smtClean="0">
                          <a:solidFill>
                            <a:srgbClr val="7027C2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en-US" sz="1400" b="1" dirty="0">
                  <a:solidFill>
                    <a:srgbClr val="7027C2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547" y="4073246"/>
                <a:ext cx="1362681" cy="328167"/>
              </a:xfrm>
              <a:prstGeom prst="rect">
                <a:avLst/>
              </a:prstGeom>
              <a:blipFill>
                <a:blip r:embed="rId5"/>
                <a:stretch>
                  <a:fillRect b="-178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728262" y="3687649"/>
                <a:ext cx="1175130" cy="307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b="1" i="1" smtClean="0">
                              <a:solidFill>
                                <a:srgbClr val="72D41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1" i="1" smtClean="0">
                              <a:solidFill>
                                <a:srgbClr val="72D412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s-ES" sz="1400" b="1" i="1" smtClean="0">
                              <a:solidFill>
                                <a:srgbClr val="72D412"/>
                              </a:solidFill>
                              <a:latin typeface="Cambria Math" panose="02040503050406030204" pitchFamily="18" charset="0"/>
                            </a:rPr>
                            <m:t>𝑻𝒉𝒆𝒗𝒂</m:t>
                          </m:r>
                        </m:sub>
                      </m:sSub>
                      <m:r>
                        <a:rPr lang="es-ES" sz="1400" b="1" i="1" smtClean="0">
                          <a:solidFill>
                            <a:srgbClr val="72D41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400" b="1" i="1" smtClean="0">
                          <a:solidFill>
                            <a:srgbClr val="72D412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</m:oMath>
                  </m:oMathPara>
                </a14:m>
                <a:endParaRPr lang="en-US" sz="1400" b="1" dirty="0">
                  <a:solidFill>
                    <a:srgbClr val="72D412"/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8262" y="3687649"/>
                <a:ext cx="1175130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352764" y="4514665"/>
                <a:ext cx="1745286" cy="3270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b="1" i="1" smtClean="0">
                              <a:solidFill>
                                <a:srgbClr val="EE292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1" i="1" smtClean="0">
                              <a:solidFill>
                                <a:srgbClr val="EE2929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s-ES" sz="1400" b="1" i="1" smtClean="0">
                              <a:solidFill>
                                <a:srgbClr val="EE2929"/>
                              </a:solidFill>
                              <a:latin typeface="Cambria Math" panose="02040503050406030204" pitchFamily="18" charset="0"/>
                            </a:rPr>
                            <m:t>𝑺𝒖𝒑𝒆𝒓𝑷𝒐𝒘𝒆𝒓</m:t>
                          </m:r>
                        </m:sub>
                      </m:sSub>
                      <m:r>
                        <a:rPr lang="es-ES" sz="1400" b="1" i="1" smtClean="0">
                          <a:solidFill>
                            <a:srgbClr val="EE292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400" b="1" i="1" smtClean="0">
                          <a:solidFill>
                            <a:srgbClr val="EE2929"/>
                          </a:solidFill>
                          <a:latin typeface="Cambria Math" panose="02040503050406030204" pitchFamily="18" charset="0"/>
                        </a:rPr>
                        <m:t>𝟏𝟏</m:t>
                      </m:r>
                      <m:r>
                        <a:rPr lang="es-ES" sz="1400" b="1" i="1" smtClean="0">
                          <a:solidFill>
                            <a:srgbClr val="EE2929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ES" sz="1400" b="1" i="1" smtClean="0">
                          <a:solidFill>
                            <a:srgbClr val="EE2929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US" sz="1400" b="1" dirty="0">
                  <a:solidFill>
                    <a:srgbClr val="EE2929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2764" y="4514665"/>
                <a:ext cx="1745286" cy="327077"/>
              </a:xfrm>
              <a:prstGeom prst="rect">
                <a:avLst/>
              </a:prstGeom>
              <a:blipFill>
                <a:blip r:embed="rId7"/>
                <a:stretch>
                  <a:fillRect b="-181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352764" y="2758589"/>
                <a:ext cx="1399037" cy="3270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b="1" i="1" smtClean="0">
                              <a:solidFill>
                                <a:srgbClr val="6E9DD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1" i="1" smtClean="0">
                              <a:solidFill>
                                <a:srgbClr val="6E9DD2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s-ES" sz="1400" b="1" i="1" smtClean="0">
                              <a:solidFill>
                                <a:srgbClr val="6E9DD2"/>
                              </a:solidFill>
                              <a:latin typeface="Cambria Math" panose="02040503050406030204" pitchFamily="18" charset="0"/>
                            </a:rPr>
                            <m:t>𝑺𝒖𝒑𝒆𝒓𝑶𝒙</m:t>
                          </m:r>
                        </m:sub>
                      </m:sSub>
                      <m:r>
                        <a:rPr lang="es-ES" sz="1400" b="1" i="1" smtClean="0">
                          <a:solidFill>
                            <a:srgbClr val="6E9DD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400" b="1" i="1" smtClean="0">
                          <a:solidFill>
                            <a:srgbClr val="6E9DD2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s-ES" sz="1400" b="1" i="1" smtClean="0">
                          <a:solidFill>
                            <a:srgbClr val="6E9DD2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ES" sz="1400" b="1" i="1" smtClean="0">
                          <a:solidFill>
                            <a:srgbClr val="6E9DD2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en-US" sz="1400" b="1" dirty="0">
                  <a:solidFill>
                    <a:srgbClr val="6E9DD2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2764" y="2758589"/>
                <a:ext cx="1399037" cy="327077"/>
              </a:xfrm>
              <a:prstGeom prst="rect">
                <a:avLst/>
              </a:prstGeom>
              <a:blipFill>
                <a:blip r:embed="rId8"/>
                <a:stretch>
                  <a:fillRect b="-181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731301" y="2768240"/>
                <a:ext cx="1309269" cy="307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b="1" i="1" smtClean="0">
                              <a:solidFill>
                                <a:srgbClr val="ED93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1" i="1" smtClean="0">
                              <a:solidFill>
                                <a:srgbClr val="ED932C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s-ES" sz="1400" b="1" i="1" smtClean="0">
                              <a:solidFill>
                                <a:srgbClr val="ED932C"/>
                              </a:solidFill>
                              <a:latin typeface="Cambria Math" panose="02040503050406030204" pitchFamily="18" charset="0"/>
                            </a:rPr>
                            <m:t>𝑺𝒖𝑵𝑨𝑴</m:t>
                          </m:r>
                        </m:sub>
                      </m:sSub>
                      <m:r>
                        <a:rPr lang="es-ES" sz="1400" b="1" i="1" smtClean="0">
                          <a:solidFill>
                            <a:srgbClr val="ED932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400" b="1" i="1" smtClean="0">
                          <a:solidFill>
                            <a:srgbClr val="ED932C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s-ES" sz="1400" b="1" i="1" smtClean="0">
                          <a:solidFill>
                            <a:srgbClr val="ED932C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ES" sz="1400" b="1" i="1" smtClean="0">
                          <a:solidFill>
                            <a:srgbClr val="ED932C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US" sz="1400" b="1" dirty="0">
                  <a:solidFill>
                    <a:srgbClr val="ED932C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1301" y="2768240"/>
                <a:ext cx="1309269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890940" y="5232264"/>
                <a:ext cx="1580689" cy="3281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b="1" i="1" smtClean="0">
                              <a:solidFill>
                                <a:srgbClr val="85878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1" i="1" smtClean="0">
                              <a:solidFill>
                                <a:srgbClr val="858782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s-ES" sz="1400" b="1" i="1" smtClean="0">
                              <a:solidFill>
                                <a:srgbClr val="858782"/>
                              </a:solidFill>
                              <a:latin typeface="Cambria Math" panose="02040503050406030204" pitchFamily="18" charset="0"/>
                            </a:rPr>
                            <m:t>𝑭𝒖𝒋𝒊𝒌𝒖𝒓𝒂</m:t>
                          </m:r>
                          <m:r>
                            <a:rPr lang="es-ES" sz="1400" b="1" i="1" smtClean="0">
                              <a:solidFill>
                                <a:srgbClr val="85878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sz="1400" b="1" i="1" smtClean="0">
                              <a:solidFill>
                                <a:srgbClr val="858782"/>
                              </a:solidFill>
                              <a:latin typeface="Cambria Math" panose="02040503050406030204" pitchFamily="18" charset="0"/>
                            </a:rPr>
                            <m:t>𝑵𝑷</m:t>
                          </m:r>
                        </m:sub>
                      </m:sSub>
                      <m:r>
                        <a:rPr lang="es-ES" sz="1400" b="1" i="1" smtClean="0">
                          <a:solidFill>
                            <a:srgbClr val="85878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400" b="1" i="1" smtClean="0">
                          <a:solidFill>
                            <a:srgbClr val="858782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en-US" sz="1400" b="1" dirty="0">
                  <a:solidFill>
                    <a:srgbClr val="858782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0940" y="5232264"/>
                <a:ext cx="1580689" cy="328167"/>
              </a:xfrm>
              <a:prstGeom prst="rect">
                <a:avLst/>
              </a:prstGeom>
              <a:blipFill>
                <a:blip r:embed="rId10"/>
                <a:stretch>
                  <a:fillRect b="-178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ounded Rectangle 34"/>
          <p:cNvSpPr/>
          <p:nvPr/>
        </p:nvSpPr>
        <p:spPr>
          <a:xfrm>
            <a:off x="830323" y="884074"/>
            <a:ext cx="7572471" cy="78177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2269843" y="2113542"/>
                <a:ext cx="20177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</a:rPr>
                        <m:t>𝝂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9843" y="2113542"/>
                <a:ext cx="2017796" cy="33855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1821849" y="1118900"/>
                <a:ext cx="5815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dirty="0" smtClean="0"/>
                  <a:t>Correction factor </a:t>
                </a:r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b="1" dirty="0" smtClean="0"/>
                  <a:t> depends on the microstructure of CC</a:t>
                </a:r>
                <a:endParaRPr lang="en-US" b="1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1849" y="1118900"/>
                <a:ext cx="5815168" cy="369332"/>
              </a:xfrm>
              <a:prstGeom prst="rect">
                <a:avLst/>
              </a:prstGeom>
              <a:blipFill>
                <a:blip r:embed="rId12"/>
                <a:stretch>
                  <a:fillRect l="-943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b="1" dirty="0" smtClean="0"/>
                  <a:t>2. Linking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800" b="1" i="1" dirty="0" smtClean="0"/>
                  <a:t> to microstructure </a:t>
                </a:r>
                <a:endParaRPr lang="en-US" sz="2800" b="1" i="1" dirty="0"/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  <a:blipFill>
                <a:blip r:embed="rId13"/>
                <a:stretch>
                  <a:fillRect l="-1349" t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7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121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6" y="1213239"/>
            <a:ext cx="5333559" cy="3998645"/>
          </a:xfrm>
          <a:prstGeom prst="rect">
            <a:avLst/>
          </a:prstGeom>
        </p:spPr>
      </p:pic>
      <p:sp>
        <p:nvSpPr>
          <p:cNvPr id="38" name="Rounded Rectangle 37"/>
          <p:cNvSpPr/>
          <p:nvPr/>
        </p:nvSpPr>
        <p:spPr>
          <a:xfrm>
            <a:off x="601510" y="5546516"/>
            <a:ext cx="7572471" cy="78177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19"/>
          <a:stretch/>
        </p:blipFill>
        <p:spPr>
          <a:xfrm>
            <a:off x="5182704" y="1890766"/>
            <a:ext cx="3670205" cy="2515594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561499" y="1263809"/>
            <a:ext cx="3583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Tsuchiya, </a:t>
            </a:r>
            <a:r>
              <a:rPr lang="en-US" sz="1000" dirty="0" err="1"/>
              <a:t>Yoshishige</a:t>
            </a:r>
            <a:r>
              <a:rPr lang="en-US" sz="1000" dirty="0"/>
              <a:t>, et al. "Electronic state of vortices in </a:t>
            </a:r>
            <a:r>
              <a:rPr lang="en-US" sz="1000" dirty="0" smtClean="0"/>
              <a:t>YBa2CuO7-x </a:t>
            </a:r>
            <a:r>
              <a:rPr lang="en-US" sz="1000" dirty="0"/>
              <a:t>investigated by complex surface impedance measurements." </a:t>
            </a:r>
            <a:r>
              <a:rPr lang="en-US" sz="1000" i="1" dirty="0"/>
              <a:t>Physical Review B</a:t>
            </a:r>
            <a:r>
              <a:rPr lang="en-US" sz="1000" dirty="0"/>
              <a:t> 63.18 (2001): 184517.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044882" y="3319928"/>
            <a:ext cx="392487" cy="296217"/>
          </a:xfrm>
          <a:prstGeom prst="roundRect">
            <a:avLst/>
          </a:prstGeom>
          <a:solidFill>
            <a:srgbClr val="FF0000">
              <a:alpha val="3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335057" y="5757095"/>
                <a:ext cx="6102312" cy="360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b="1" dirty="0" smtClean="0"/>
                  <a:t>Underestimation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de-DE" sz="16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1600" b="1" dirty="0" smtClean="0"/>
                  <a:t> </a:t>
                </a:r>
                <a:r>
                  <a:rPr lang="es-ES" sz="1600" b="1" dirty="0" err="1" smtClean="0"/>
                  <a:t>compared</a:t>
                </a:r>
                <a:r>
                  <a:rPr lang="es-ES" sz="1600" b="1" dirty="0" smtClean="0"/>
                  <a:t> to </a:t>
                </a:r>
                <a:r>
                  <a:rPr lang="es-ES" sz="1600" b="1" dirty="0" err="1" smtClean="0"/>
                  <a:t>literature</a:t>
                </a:r>
                <a:r>
                  <a:rPr lang="es-ES" sz="1600" b="1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𝒍𝒊𝒕</m:t>
                        </m:r>
                      </m:sup>
                    </m:sSubSup>
                    <m:d>
                      <m:dPr>
                        <m:ctrlPr>
                          <a:rPr lang="es-E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𝟓𝟎</m:t>
                        </m:r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</m:d>
                    <m:r>
                      <a:rPr lang="es-E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𝑮𝑯𝒛</m:t>
                    </m:r>
                    <m:r>
                      <a:rPr lang="de-DE" sz="1600" b="1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600" b="1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5057" y="5757095"/>
                <a:ext cx="6102312" cy="360612"/>
              </a:xfrm>
              <a:prstGeom prst="rect">
                <a:avLst/>
              </a:prstGeom>
              <a:blipFill rotWithShape="0">
                <a:blip r:embed="rId5"/>
                <a:stretch>
                  <a:fillRect l="-5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b="1" dirty="0" smtClean="0"/>
                  <a:t>2. Linking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800" b="1" i="1" dirty="0" smtClean="0"/>
                  <a:t> to microstructure </a:t>
                </a:r>
                <a:endParaRPr lang="en-US" sz="2800" b="1" i="1" dirty="0"/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  <a:blipFill>
                <a:blip r:embed="rId7"/>
                <a:stretch>
                  <a:fillRect l="-1349" t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8</a:t>
            </a: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10 CuadroTexto">
                <a:extLst>
                  <a:ext uri="{FF2B5EF4-FFF2-40B4-BE49-F238E27FC236}">
                    <a16:creationId xmlns:a16="http://schemas.microsoft.com/office/drawing/2014/main" xmlns="" id="{A4A0F5CF-1BC6-42B5-A0D7-17C066A0705B}"/>
                  </a:ext>
                </a:extLst>
              </p:cNvPr>
              <p:cNvSpPr txBox="1"/>
              <p:nvPr/>
            </p:nvSpPr>
            <p:spPr>
              <a:xfrm>
                <a:off x="1208820" y="1502134"/>
                <a:ext cx="2826060" cy="72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𝝂</m:t>
                          </m:r>
                        </m:e>
                        <m:sub>
                          <m:r>
                            <a:rPr lang="de-DE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𝟎</m:t>
                          </m:r>
                        </m:sub>
                      </m:sSub>
                      <m:r>
                        <a:rPr lang="es-ES" sz="1400" b="1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𝝆</m:t>
                          </m:r>
                        </m:e>
                        <m:sub>
                          <m:r>
                            <a:rPr lang="de-DE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𝒏</m:t>
                          </m:r>
                        </m:sub>
                      </m:sSub>
                      <m:f>
                        <m:fPr>
                          <m:ctrlPr>
                            <a:rPr lang="es-ES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" sz="1400" b="1" i="1" smtClean="0">
                                  <a:latin typeface="Cambria Math"/>
                                  <a:ea typeface="Cambria Math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s-ES" sz="1400" b="1" i="1" smtClean="0">
                                  <a:latin typeface="Cambria Math"/>
                                  <a:ea typeface="Cambria Math"/>
                                </a:rPr>
                                <m:t>𝒄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de-DE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𝒄</m:t>
                              </m:r>
                              <m:r>
                                <a:rPr lang="de-DE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s-ES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s-ES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𝑯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s-ES" sz="1400" b="1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ES" sz="1400" b="1" i="1" smtClean="0">
                                      <a:latin typeface="Cambria Math"/>
                                      <a:ea typeface="Cambria Math"/>
                                    </a:rPr>
                                    <m:t>𝝓</m:t>
                                  </m:r>
                                </m:e>
                                <m:sub>
                                  <m:r>
                                    <a:rPr lang="es-ES" sz="1400" b="1" i="1" smtClean="0">
                                      <a:latin typeface="Cambria Math"/>
                                      <a:ea typeface="Cambria Math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s-ES" sz="1400" b="1" dirty="0"/>
              </a:p>
            </p:txBody>
          </p:sp>
        </mc:Choice>
        <mc:Fallback>
          <p:sp>
            <p:nvSpPr>
              <p:cNvPr id="28" name="10 CuadroTexto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4A0F5CF-1BC6-42B5-A0D7-17C066A07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820" y="1502134"/>
                <a:ext cx="2826060" cy="7288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956365" y="4132702"/>
                <a:ext cx="11352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s-E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1" i="1"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s-ES" b="1" i="1">
                          <a:latin typeface="Cambria Math" panose="02040503050406030204" pitchFamily="18" charset="0"/>
                        </a:rPr>
                        <m:t>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365" y="4132702"/>
                <a:ext cx="1135247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993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905" y="1397246"/>
            <a:ext cx="5333559" cy="3998645"/>
          </a:xfrm>
          <a:prstGeom prst="rect">
            <a:avLst/>
          </a:prstGeom>
        </p:spPr>
      </p:pic>
      <p:sp>
        <p:nvSpPr>
          <p:cNvPr id="38" name="Rounded Rectangle 37"/>
          <p:cNvSpPr/>
          <p:nvPr/>
        </p:nvSpPr>
        <p:spPr>
          <a:xfrm>
            <a:off x="67703" y="1653247"/>
            <a:ext cx="4071074" cy="3090752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b="1" dirty="0" smtClean="0"/>
                  <a:t>2. Linking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800" b="1" i="1" dirty="0" smtClean="0"/>
                  <a:t> to microstructure </a:t>
                </a:r>
                <a:endParaRPr lang="en-US" sz="2800" b="1" i="1" dirty="0"/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  <a:blipFill>
                <a:blip r:embed="rId4"/>
                <a:stretch>
                  <a:fillRect l="-1349" t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972" y="2910170"/>
            <a:ext cx="790454" cy="52098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6034056" y="1321609"/>
                <a:ext cx="20177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</a:rPr>
                        <m:t>𝝂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4056" y="1321609"/>
                <a:ext cx="2017796" cy="33855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207290" y="2131207"/>
            <a:ext cx="3796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Ignore </a:t>
            </a:r>
            <a:r>
              <a:rPr lang="en-GB" sz="1400" b="1" dirty="0" smtClean="0"/>
              <a:t>the</a:t>
            </a:r>
            <a:r>
              <a:rPr lang="es-ES" sz="1400" b="1" dirty="0" smtClean="0"/>
              <a:t> </a:t>
            </a:r>
            <a:r>
              <a:rPr lang="en-GB" sz="1400" b="1" dirty="0" err="1" smtClean="0"/>
              <a:t>depinning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frequency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derived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from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rigid</a:t>
            </a:r>
            <a:r>
              <a:rPr lang="es-ES" sz="1400" b="1" dirty="0" err="1"/>
              <a:t>-</a:t>
            </a:r>
            <a:r>
              <a:rPr lang="es-ES" sz="1400" b="1" dirty="0" err="1" smtClean="0"/>
              <a:t>fluxon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model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10 CuadroTexto">
                <a:extLst>
                  <a:ext uri="{FF2B5EF4-FFF2-40B4-BE49-F238E27FC236}">
                    <a16:creationId xmlns:a16="http://schemas.microsoft.com/office/drawing/2014/main" xmlns="" id="{A4A0F5CF-1BC6-42B5-A0D7-17C066A0705B}"/>
                  </a:ext>
                </a:extLst>
              </p:cNvPr>
              <p:cNvSpPr txBox="1"/>
              <p:nvPr/>
            </p:nvSpPr>
            <p:spPr>
              <a:xfrm>
                <a:off x="627192" y="2654427"/>
                <a:ext cx="2826060" cy="72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40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𝜈</m:t>
                          </m:r>
                        </m:e>
                        <m:sub>
                          <m:r>
                            <a:rPr lang="de-DE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s-ES" sz="14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𝜌</m:t>
                          </m:r>
                        </m:e>
                        <m:sub>
                          <m:r>
                            <a:rPr lang="de-DE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𝑛</m:t>
                          </m:r>
                        </m:sub>
                      </m:sSub>
                      <m:f>
                        <m:fPr>
                          <m:ctrlPr>
                            <a:rPr lang="es-ES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" sz="1400" b="0" i="1" smtClean="0">
                                  <a:latin typeface="Cambria Math"/>
                                  <a:ea typeface="Cambria Math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s-ES" sz="1400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𝑐</m:t>
                              </m:r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s-ES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s-ES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𝐻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s-ES" sz="14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ES" sz="1400" b="0" i="1" smtClean="0">
                                      <a:latin typeface="Cambria Math"/>
                                      <a:ea typeface="Cambria Math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s-ES" sz="1400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s-ES" sz="1400" dirty="0"/>
              </a:p>
            </p:txBody>
          </p:sp>
        </mc:Choice>
        <mc:Fallback>
          <p:sp>
            <p:nvSpPr>
              <p:cNvPr id="32" name="10 CuadroTexto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4A0F5CF-1BC6-42B5-A0D7-17C066A07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192" y="2654427"/>
                <a:ext cx="2826060" cy="7288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 flipV="1">
            <a:off x="1164195" y="2723413"/>
            <a:ext cx="1986802" cy="55430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112367" y="2726948"/>
            <a:ext cx="1986802" cy="55430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747851" y="3953547"/>
                <a:ext cx="39419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b="1" dirty="0" smtClean="0">
                    <a:sym typeface="Wingdings" panose="05000000000000000000" pitchFamily="2" charset="2"/>
                  </a:rPr>
                  <a:t></a:t>
                </a:r>
                <a:r>
                  <a:rPr lang="es-ES" sz="1400" b="1" dirty="0" smtClean="0"/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de-DE" sz="14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1400" b="1" dirty="0" smtClean="0"/>
                  <a:t> as </a:t>
                </a:r>
                <a:r>
                  <a:rPr lang="es-ES" sz="1400" b="1" dirty="0" err="1" smtClean="0"/>
                  <a:t>fitting</a:t>
                </a:r>
                <a:r>
                  <a:rPr lang="es-ES" sz="1400" b="1" dirty="0" smtClean="0"/>
                  <a:t> </a:t>
                </a:r>
                <a:r>
                  <a:rPr lang="es-ES" sz="1400" b="1" dirty="0" err="1" smtClean="0"/>
                  <a:t>parameter</a:t>
                </a:r>
                <a:r>
                  <a:rPr lang="es-ES" sz="1400" b="1" dirty="0" smtClean="0"/>
                  <a:t>.</a:t>
                </a:r>
                <a:endParaRPr lang="en-US" sz="1400" b="1" dirty="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851" y="3953547"/>
                <a:ext cx="3941921" cy="307777"/>
              </a:xfrm>
              <a:prstGeom prst="rect">
                <a:avLst/>
              </a:prstGeom>
              <a:blipFill rotWithShape="0">
                <a:blip r:embed="rId8"/>
                <a:stretch>
                  <a:fillRect l="-464" t="-4000" b="-2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ounded Rectangle 43"/>
          <p:cNvSpPr/>
          <p:nvPr/>
        </p:nvSpPr>
        <p:spPr>
          <a:xfrm>
            <a:off x="747851" y="5469928"/>
            <a:ext cx="7276184" cy="824494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1262635" y="5680257"/>
                <a:ext cx="254986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b="1" dirty="0" smtClean="0"/>
                  <a:t>Fitted </a:t>
                </a:r>
                <a:r>
                  <a:rPr lang="es-ES" sz="1600" b="1" dirty="0" err="1" smtClean="0"/>
                  <a:t>value</a:t>
                </a:r>
                <a:r>
                  <a:rPr lang="es-ES" sz="16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de-DE" sz="16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𝟐𝟗</m:t>
                    </m:r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𝑮𝑯𝒛</m:t>
                    </m:r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sz="1600" b="1" dirty="0"/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2635" y="5680257"/>
                <a:ext cx="2549865" cy="338554"/>
              </a:xfrm>
              <a:prstGeom prst="rect">
                <a:avLst/>
              </a:prstGeom>
              <a:blipFill rotWithShape="0">
                <a:blip r:embed="rId9"/>
                <a:stretch>
                  <a:fillRect l="-1196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/>
          <p:cNvSpPr/>
          <p:nvPr/>
        </p:nvSpPr>
        <p:spPr>
          <a:xfrm>
            <a:off x="4066569" y="5569967"/>
            <a:ext cx="30991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smtClean="0"/>
              <a:t>No correction factor needed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600" b="1" dirty="0" err="1" smtClean="0"/>
              <a:t>Matches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better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with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literature</a:t>
            </a:r>
            <a:endParaRPr lang="en-US" sz="1600" b="1" dirty="0"/>
          </a:p>
        </p:txBody>
      </p:sp>
      <p:sp>
        <p:nvSpPr>
          <p:cNvPr id="3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9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1644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02" y="1732601"/>
            <a:ext cx="4625561" cy="3469171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4" name="Table 3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8741055"/>
                  </p:ext>
                </p:extLst>
              </p:nvPr>
            </p:nvGraphicFramePr>
            <p:xfrm>
              <a:off x="4254962" y="1806318"/>
              <a:ext cx="4817403" cy="3502329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180402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173548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137573">
                      <a:extLst>
                        <a:ext uri="{9D8B030D-6E8A-4147-A177-3AD203B41FA5}">
                          <a16:colId xmlns:a16="http://schemas.microsoft.com/office/drawing/2014/main" xmlns="" val="2406629786"/>
                        </a:ext>
                      </a:extLst>
                    </a:gridCol>
                  </a:tblGrid>
                  <a:tr h="351819"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Provider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400" b="1" i="1" smtClean="0"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de-DE" sz="14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  <m:t>𝒓𝒊𝒈𝒊𝒅</m:t>
                                  </m:r>
                                  <m: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  <m:t>𝒇𝒍𝒖𝒙𝒐𝒏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 smtClean="0"/>
                            <a:t>(9T) in GHz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400" b="1" i="1" smtClean="0"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de-DE" sz="14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  <m:t>𝒇𝒊𝒕</m:t>
                                  </m:r>
                                  <m: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  <m:t>𝒓𝒊𝒈𝒊𝒅</m:t>
                                  </m:r>
                                  <m: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  <m:t>𝒇𝒍𝒖𝒙𝒐𝒏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 smtClean="0"/>
                            <a:t>in GHz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400" b="1" i="1" smtClean="0"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de-DE" sz="14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  <m:t>𝑪𝒐𝒇𝒇𝒆𝒚𝑪𝒍𝒆𝒎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 smtClean="0"/>
                            <a:t> in GHz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51819">
                    <a:tc>
                      <a:txBody>
                        <a:bodyPr/>
                        <a:lstStyle/>
                        <a:p>
                          <a:r>
                            <a:rPr lang="de-DE" sz="1400" dirty="0" err="1" smtClean="0"/>
                            <a:t>Bruker</a:t>
                          </a:r>
                          <a:endParaRPr lang="de-DE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3.0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29.3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30.0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351819">
                    <a:tc>
                      <a:txBody>
                        <a:bodyPr/>
                        <a:lstStyle/>
                        <a:p>
                          <a:r>
                            <a:rPr lang="de-DE" sz="1400" dirty="0" err="1" smtClean="0"/>
                            <a:t>SuNAM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0.9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19.6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19.0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351819">
                    <a:tc>
                      <a:txBody>
                        <a:bodyPr/>
                        <a:lstStyle/>
                        <a:p>
                          <a:r>
                            <a:rPr lang="de-DE" sz="1400" dirty="0" err="1" smtClean="0"/>
                            <a:t>SuperOx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0.8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25.1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24.5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506983">
                    <a:tc>
                      <a:txBody>
                        <a:bodyPr/>
                        <a:lstStyle/>
                        <a:p>
                          <a:r>
                            <a:rPr lang="de-DE" sz="1400" dirty="0" err="1" smtClean="0"/>
                            <a:t>SuperPower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1.2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35.4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35.2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351819"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Theva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3.1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60.4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57.0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506983"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Fujikura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3.3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33.9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34.2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6"/>
                      </a:ext>
                    </a:extLst>
                  </a:tr>
                  <a:tr h="506983">
                    <a:tc>
                      <a:txBody>
                        <a:bodyPr/>
                        <a:lstStyle/>
                        <a:p>
                          <a:r>
                            <a:rPr lang="es-ES" sz="1400" dirty="0" err="1" smtClean="0"/>
                            <a:t>Fujikura</a:t>
                          </a:r>
                          <a:r>
                            <a:rPr lang="es-ES" sz="1400" dirty="0" smtClean="0"/>
                            <a:t> NP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" sz="1400" dirty="0" smtClean="0"/>
                            <a:t>1.3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" sz="1400" dirty="0" smtClean="0"/>
                            <a:t>67.8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" sz="1400" dirty="0" smtClean="0"/>
                            <a:t>71.0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71924704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4" name="Table 3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8741055"/>
                  </p:ext>
                </p:extLst>
              </p:nvPr>
            </p:nvGraphicFramePr>
            <p:xfrm>
              <a:off x="4254962" y="1806318"/>
              <a:ext cx="4817403" cy="3502329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18040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17354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1137573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406629786"/>
                        </a:ext>
                      </a:extLst>
                    </a:gridCol>
                  </a:tblGrid>
                  <a:tr h="574104"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Provider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00518" t="-1064" r="-210363" b="-5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77523" t="-1064" r="-86239" b="-5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23529" t="-1064" r="-535" b="-5127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351819">
                    <a:tc>
                      <a:txBody>
                        <a:bodyPr/>
                        <a:lstStyle/>
                        <a:p>
                          <a:r>
                            <a:rPr lang="de-DE" sz="1400" dirty="0" err="1" smtClean="0"/>
                            <a:t>Bruker</a:t>
                          </a:r>
                          <a:endParaRPr lang="de-DE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3.0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29.3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30.0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351819">
                    <a:tc>
                      <a:txBody>
                        <a:bodyPr/>
                        <a:lstStyle/>
                        <a:p>
                          <a:r>
                            <a:rPr lang="de-DE" sz="1400" dirty="0" err="1" smtClean="0"/>
                            <a:t>SuNAM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0.9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19.6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19.0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351819">
                    <a:tc>
                      <a:txBody>
                        <a:bodyPr/>
                        <a:lstStyle/>
                        <a:p>
                          <a:r>
                            <a:rPr lang="de-DE" sz="1400" dirty="0" err="1" smtClean="0"/>
                            <a:t>SuperOx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0.8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25.1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24.5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  <a:tr h="506983">
                    <a:tc>
                      <a:txBody>
                        <a:bodyPr/>
                        <a:lstStyle/>
                        <a:p>
                          <a:r>
                            <a:rPr lang="de-DE" sz="1400" dirty="0" err="1" smtClean="0"/>
                            <a:t>SuperPower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1.2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35.4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35.2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4"/>
                      </a:ext>
                    </a:extLst>
                  </a:tr>
                  <a:tr h="351819"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Theva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3.1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60.4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57.0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5"/>
                      </a:ext>
                    </a:extLst>
                  </a:tr>
                  <a:tr h="506983"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Fujikura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3.3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33.9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z="1400" dirty="0" smtClean="0"/>
                            <a:t>34.2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6"/>
                      </a:ext>
                    </a:extLst>
                  </a:tr>
                  <a:tr h="506983">
                    <a:tc>
                      <a:txBody>
                        <a:bodyPr/>
                        <a:lstStyle/>
                        <a:p>
                          <a:r>
                            <a:rPr lang="es-ES" sz="1400" dirty="0" err="1" smtClean="0"/>
                            <a:t>Fujikura</a:t>
                          </a:r>
                          <a:r>
                            <a:rPr lang="es-ES" sz="1400" dirty="0" smtClean="0"/>
                            <a:t> NP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" sz="1400" dirty="0" smtClean="0"/>
                            <a:t>1.3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" sz="1400" dirty="0" smtClean="0"/>
                            <a:t>67.8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ES" sz="1400" dirty="0" smtClean="0"/>
                            <a:t>71.0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71924704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sp>
        <p:nvSpPr>
          <p:cNvPr id="27" name="Rounded Rectangle 26"/>
          <p:cNvSpPr/>
          <p:nvPr/>
        </p:nvSpPr>
        <p:spPr>
          <a:xfrm>
            <a:off x="539496" y="5469928"/>
            <a:ext cx="8158577" cy="824494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10 CuadroTexto">
                <a:extLst>
                  <a:ext uri="{FF2B5EF4-FFF2-40B4-BE49-F238E27FC236}">
                    <a16:creationId xmlns:a16="http://schemas.microsoft.com/office/drawing/2014/main" xmlns="" id="{A4A0F5CF-1BC6-42B5-A0D7-17C066A0705B}"/>
                  </a:ext>
                </a:extLst>
              </p:cNvPr>
              <p:cNvSpPr txBox="1"/>
              <p:nvPr/>
            </p:nvSpPr>
            <p:spPr>
              <a:xfrm>
                <a:off x="449979" y="5508461"/>
                <a:ext cx="2826060" cy="72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s-ES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𝝂</m:t>
                          </m:r>
                        </m:e>
                        <m:sub>
                          <m:r>
                            <a:rPr lang="de-DE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𝟎</m:t>
                          </m:r>
                        </m:sub>
                        <m:sup>
                          <m:r>
                            <a:rPr lang="es-ES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𝒓𝒊𝒈𝒊𝒅</m:t>
                          </m:r>
                          <m:r>
                            <a:rPr lang="es-ES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r>
                            <a:rPr lang="es-ES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𝒇𝒍𝒖𝒙𝒐𝒏</m:t>
                          </m:r>
                        </m:sup>
                      </m:sSubSup>
                      <m:r>
                        <a:rPr lang="es-ES" sz="1400" b="1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𝝆</m:t>
                          </m:r>
                        </m:e>
                        <m:sub>
                          <m:r>
                            <a:rPr lang="de-DE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𝒏</m:t>
                          </m:r>
                        </m:sub>
                      </m:sSub>
                      <m:f>
                        <m:fPr>
                          <m:ctrlPr>
                            <a:rPr lang="es-ES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" sz="1400" b="1" i="1" smtClean="0">
                                  <a:latin typeface="Cambria Math"/>
                                  <a:ea typeface="Cambria Math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s-ES" sz="1400" b="1" i="1" smtClean="0">
                                  <a:latin typeface="Cambria Math"/>
                                  <a:ea typeface="Cambria Math"/>
                                </a:rPr>
                                <m:t>𝒄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de-DE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𝒄</m:t>
                              </m:r>
                              <m:r>
                                <a:rPr lang="de-DE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s-ES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s-ES" sz="1400" b="1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𝑯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s-ES" sz="1400" b="1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ES" sz="1400" b="1" i="1" smtClean="0">
                                      <a:latin typeface="Cambria Math"/>
                                      <a:ea typeface="Cambria Math"/>
                                    </a:rPr>
                                    <m:t>𝝓</m:t>
                                  </m:r>
                                </m:e>
                                <m:sub>
                                  <m:r>
                                    <a:rPr lang="es-ES" sz="1400" b="1" i="1" smtClean="0">
                                      <a:latin typeface="Cambria Math"/>
                                      <a:ea typeface="Cambria Math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s-ES" sz="1400" b="1" dirty="0"/>
              </a:p>
            </p:txBody>
          </p:sp>
        </mc:Choice>
        <mc:Fallback>
          <p:sp>
            <p:nvSpPr>
              <p:cNvPr id="30" name="10 CuadroTexto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4A0F5CF-1BC6-42B5-A0D7-17C066A07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79" y="5508461"/>
                <a:ext cx="2826060" cy="7288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942679" y="5718489"/>
            <a:ext cx="51721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identified as weakness of model</a:t>
            </a:r>
            <a:r>
              <a:rPr lang="en-US" sz="1400" b="1" dirty="0" smtClean="0">
                <a:sym typeface="Wingdings" panose="05000000000000000000" pitchFamily="2" charset="2"/>
              </a:rPr>
              <a:t> Gives potential to adjust model.</a:t>
            </a:r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b="1" dirty="0" smtClean="0"/>
                  <a:t>2. Linking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800" b="1" i="1" dirty="0" smtClean="0"/>
                  <a:t> to microstructure </a:t>
                </a:r>
                <a:endParaRPr lang="en-US" sz="2800" b="1" i="1" dirty="0"/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  <a:blipFill>
                <a:blip r:embed="rId6"/>
                <a:stretch>
                  <a:fillRect l="-1349" t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10</a:t>
            </a: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1312969" y="1575667"/>
                <a:ext cx="20177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</a:rPr>
                        <m:t>𝝂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2969" y="1575667"/>
                <a:ext cx="2017796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667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sp>
        <p:nvSpPr>
          <p:cNvPr id="27" name="Rounded Rectangle 26"/>
          <p:cNvSpPr/>
          <p:nvPr/>
        </p:nvSpPr>
        <p:spPr>
          <a:xfrm>
            <a:off x="452737" y="5469928"/>
            <a:ext cx="8120749" cy="824494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2737" y="5716772"/>
            <a:ext cx="8218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Predicted by rigid-</a:t>
            </a:r>
            <a:r>
              <a:rPr lang="en-US" sz="1400" b="1" dirty="0" err="1" smtClean="0"/>
              <a:t>fluxon</a:t>
            </a:r>
            <a:r>
              <a:rPr lang="en-US" sz="1400" b="1" dirty="0" smtClean="0"/>
              <a:t> model: Out performance of Cu by HTS CC at FCC conditions even more pronounced! </a:t>
            </a:r>
            <a:endParaRPr lang="en-US" sz="14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1905220" y="1409787"/>
            <a:ext cx="5333559" cy="4009391"/>
            <a:chOff x="1905220" y="1409787"/>
            <a:chExt cx="5333559" cy="4009391"/>
          </a:xfrm>
        </p:grpSpPr>
        <p:grpSp>
          <p:nvGrpSpPr>
            <p:cNvPr id="8" name="Group 7"/>
            <p:cNvGrpSpPr/>
            <p:nvPr/>
          </p:nvGrpSpPr>
          <p:grpSpPr>
            <a:xfrm>
              <a:off x="1905220" y="1420533"/>
              <a:ext cx="5333559" cy="3998645"/>
              <a:chOff x="1905220" y="1429677"/>
              <a:chExt cx="5333559" cy="3998645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05220" y="1429677"/>
                <a:ext cx="5333559" cy="3998645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60733" y="3713084"/>
                <a:ext cx="790454" cy="520981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2656133" y="2104567"/>
                    <a:ext cx="2865748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600" dirty="0" smtClean="0"/>
                      <a:t>FCC Cu (300</a:t>
                    </a:r>
                    <a14:m>
                      <m:oMath xmlns:m="http://schemas.openxmlformats.org/officeDocument/2006/math"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a14:m>
                    <a:r>
                      <a:rPr lang="es-ES" sz="1600" dirty="0" smtClean="0"/>
                      <a:t> </a:t>
                    </a:r>
                    <a:r>
                      <a:rPr lang="es-ES" sz="1600" dirty="0" err="1" smtClean="0"/>
                      <a:t>on</a:t>
                    </a:r>
                    <a:r>
                      <a:rPr lang="es-ES" sz="1600" dirty="0" smtClean="0"/>
                      <a:t> st.st.)</a:t>
                    </a:r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29" name="TextBox 2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56133" y="2104567"/>
                    <a:ext cx="2865748" cy="33855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277" t="-5455" b="-2363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" name="TextBox 6"/>
              <p:cNvSpPr txBox="1"/>
              <p:nvPr/>
            </p:nvSpPr>
            <p:spPr>
              <a:xfrm>
                <a:off x="5377151" y="2705609"/>
                <a:ext cx="4908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200" b="1" dirty="0" smtClean="0"/>
                  <a:t>x175</a:t>
                </a:r>
                <a:endParaRPr lang="en-US" sz="1200" b="1" dirty="0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3618008" y="1409787"/>
                  <a:ext cx="206588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𝟓𝟎</m:t>
                        </m:r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de-DE" sz="1600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𝑮𝑯𝒛</m:t>
                        </m:r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18008" y="1409787"/>
                  <a:ext cx="2065887" cy="33855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Arrow Connector 5"/>
            <p:cNvCxnSpPr/>
            <p:nvPr/>
          </p:nvCxnSpPr>
          <p:spPr>
            <a:xfrm flipV="1">
              <a:off x="5879592" y="2159431"/>
              <a:ext cx="0" cy="123299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960626" y="840367"/>
                <a:ext cx="7289816" cy="403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b="1" i="1" dirty="0" smtClean="0"/>
                  <a:t>Extrapolation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1600" b="1" i="1" dirty="0" smtClean="0"/>
                  <a:t> using rigid-</a:t>
                </a:r>
                <a:r>
                  <a:rPr lang="en-US" sz="1600" b="1" i="1" dirty="0" err="1" smtClean="0"/>
                  <a:t>fluxon</a:t>
                </a:r>
                <a:r>
                  <a:rPr lang="en-US" sz="1600" b="1" i="1" dirty="0" smtClean="0"/>
                  <a:t> model with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16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1600" b="1" i="1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de-DE" sz="16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s-ES" sz="1600" b="1" i="1">
                            <a:latin typeface="Cambria Math" panose="02040503050406030204" pitchFamily="18" charset="0"/>
                          </a:rPr>
                          <m:t>𝒇𝒊𝒕</m:t>
                        </m:r>
                        <m:r>
                          <a:rPr lang="es-ES" sz="16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sz="1600" b="1" i="1">
                            <a:latin typeface="Cambria Math" panose="02040503050406030204" pitchFamily="18" charset="0"/>
                          </a:rPr>
                          <m:t>𝒓𝒊𝒈𝒊𝒅</m:t>
                        </m:r>
                        <m:r>
                          <a:rPr lang="es-ES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sz="1600" b="1" i="1">
                            <a:latin typeface="Cambria Math" panose="02040503050406030204" pitchFamily="18" charset="0"/>
                          </a:rPr>
                          <m:t>𝒇𝒍𝒖𝒙𝒐𝒏</m:t>
                        </m:r>
                      </m:sup>
                    </m:sSubSup>
                  </m:oMath>
                </a14:m>
                <a:r>
                  <a:rPr lang="en-US" sz="1600" b="1" i="1" dirty="0" smtClean="0"/>
                  <a:t> to 1GHz and 16T:</a:t>
                </a:r>
                <a:endParaRPr lang="en-US" sz="1600" b="1" i="1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626" y="840367"/>
                <a:ext cx="7289816" cy="403187"/>
              </a:xfrm>
              <a:prstGeom prst="rect">
                <a:avLst/>
              </a:prstGeom>
              <a:blipFill rotWithShape="0">
                <a:blip r:embed="rId7"/>
                <a:stretch>
                  <a:fillRect l="-502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b="1" dirty="0" smtClean="0"/>
                  <a:t>2. Linking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800" b="1" i="1" dirty="0" smtClean="0"/>
                  <a:t> to microstructure </a:t>
                </a:r>
                <a:endParaRPr lang="en-US" sz="2800" b="1" i="1" dirty="0"/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  <a:blipFill>
                <a:blip r:embed="rId8"/>
                <a:stretch>
                  <a:fillRect l="-1349" t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11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14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375320" y="409917"/>
            <a:ext cx="949444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/>
              <a:t>Outline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5061" y="2399444"/>
            <a:ext cx="8240430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600" i="1" dirty="0" smtClean="0"/>
              <a:t>REBCO CCs for beam screen coating</a:t>
            </a:r>
            <a:endParaRPr lang="en-US" sz="2600" i="1" dirty="0"/>
          </a:p>
          <a:p>
            <a:pPr marL="342900" indent="-342900">
              <a:buFont typeface="+mj-lt"/>
              <a:buAutoNum type="arabicPeriod"/>
            </a:pPr>
            <a:endParaRPr lang="en-US" sz="2600" i="1" dirty="0"/>
          </a:p>
          <a:p>
            <a:pPr marL="342900" indent="-342900">
              <a:buFont typeface="+mj-lt"/>
              <a:buAutoNum type="arabicPeriod"/>
            </a:pPr>
            <a:r>
              <a:rPr lang="en-US" sz="2600" i="1" dirty="0" smtClean="0"/>
              <a:t>Linking CC´s surface resistance to microstructure</a:t>
            </a:r>
          </a:p>
          <a:p>
            <a:pPr marL="342900" indent="-342900">
              <a:buFont typeface="+mj-lt"/>
              <a:buAutoNum type="arabicPeriod"/>
            </a:pPr>
            <a:endParaRPr lang="en-US" sz="2600" i="1" dirty="0"/>
          </a:p>
          <a:p>
            <a:pPr marL="342900" indent="-342900">
              <a:buFont typeface="+mj-lt"/>
              <a:buAutoNum type="arabicPeriod"/>
            </a:pPr>
            <a:r>
              <a:rPr lang="en-US" sz="2600" b="1" i="1" dirty="0" smtClean="0"/>
              <a:t>Evaluation of secondary electron yield</a:t>
            </a:r>
            <a:endParaRPr lang="es-ES" sz="2600" b="1" i="1" dirty="0"/>
          </a:p>
          <a:p>
            <a:pPr marL="342900" indent="-342900">
              <a:buFont typeface="+mj-lt"/>
              <a:buAutoNum type="arabicPeriod"/>
            </a:pPr>
            <a:endParaRPr lang="es-ES" sz="2600" i="1" dirty="0"/>
          </a:p>
          <a:p>
            <a:pPr lvl="2"/>
            <a:endParaRPr lang="en-US" sz="2600" i="1" dirty="0"/>
          </a:p>
          <a:p>
            <a:endParaRPr lang="en-US" sz="2600" i="1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2100" i="1" dirty="0">
              <a:sym typeface="Wingdings" panose="05000000000000000000" pitchFamily="2" charset="2"/>
            </a:endParaRPr>
          </a:p>
        </p:txBody>
      </p: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31711" y="1352109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4356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/>
          <p:cNvSpPr/>
          <p:nvPr/>
        </p:nvSpPr>
        <p:spPr>
          <a:xfrm>
            <a:off x="375320" y="1538015"/>
            <a:ext cx="2864643" cy="2468100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48"/>
          <p:cNvSpPr/>
          <p:nvPr/>
        </p:nvSpPr>
        <p:spPr>
          <a:xfrm>
            <a:off x="210728" y="153161"/>
            <a:ext cx="949444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/>
              <a:t>3. </a:t>
            </a:r>
            <a:r>
              <a:rPr lang="es-ES" sz="2800" b="1" dirty="0" err="1" smtClean="0"/>
              <a:t>Beam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instability</a:t>
            </a:r>
            <a:r>
              <a:rPr lang="es-ES" sz="2800" b="1" dirty="0" smtClean="0"/>
              <a:t>: </a:t>
            </a:r>
            <a:r>
              <a:rPr lang="es-ES" sz="2800" b="1" dirty="0" err="1" smtClean="0"/>
              <a:t>Secondary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electron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yield</a:t>
            </a:r>
            <a:endParaRPr lang="en-US" sz="2800" b="1" i="1" dirty="0"/>
          </a:p>
          <a:p>
            <a:endParaRPr lang="en-US" sz="3000" dirty="0"/>
          </a:p>
        </p:txBody>
      </p:sp>
      <p:sp>
        <p:nvSpPr>
          <p:cNvPr id="3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sp>
        <p:nvSpPr>
          <p:cNvPr id="30" name="TextBox 29"/>
          <p:cNvSpPr txBox="1"/>
          <p:nvPr/>
        </p:nvSpPr>
        <p:spPr>
          <a:xfrm>
            <a:off x="432407" y="1965858"/>
            <a:ext cx="26541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v"/>
            </a:pPr>
            <a:r>
              <a:rPr lang="en-US" sz="1350" dirty="0"/>
              <a:t>In untreated form not suitable for use in particle accelerators</a:t>
            </a:r>
          </a:p>
          <a:p>
            <a:pPr marL="214313" indent="-214313">
              <a:buFont typeface="Wingdings" panose="05000000000000000000" pitchFamily="2" charset="2"/>
              <a:buChar char="v"/>
            </a:pPr>
            <a:r>
              <a:rPr lang="en-US" sz="1350" dirty="0"/>
              <a:t>Conditioning treatment not sufficient</a:t>
            </a:r>
          </a:p>
          <a:p>
            <a:pPr marL="214313" indent="-214313">
              <a:buFont typeface="Wingdings" panose="05000000000000000000" pitchFamily="2" charset="2"/>
              <a:buChar char="v"/>
            </a:pPr>
            <a:r>
              <a:rPr lang="en-US" sz="1350" dirty="0"/>
              <a:t>Roughness of a-C decreases SEY under desired limit</a:t>
            </a:r>
          </a:p>
          <a:p>
            <a:pPr marL="214313" indent="-214313">
              <a:buFont typeface="Wingdings" panose="05000000000000000000" pitchFamily="2" charset="2"/>
              <a:buChar char="v"/>
            </a:pPr>
            <a:r>
              <a:rPr lang="en-US" sz="1350" dirty="0" err="1"/>
              <a:t>Ti</a:t>
            </a:r>
            <a:r>
              <a:rPr lang="en-US" sz="1350" dirty="0"/>
              <a:t> as adhesion and protection layer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210897" y="1327416"/>
            <a:ext cx="5718828" cy="3640486"/>
            <a:chOff x="2985595" y="1638026"/>
            <a:chExt cx="5718828" cy="3640486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5595" y="1708075"/>
              <a:ext cx="5714528" cy="3570437"/>
            </a:xfrm>
            <a:prstGeom prst="rect">
              <a:avLst/>
            </a:prstGeom>
          </p:spPr>
        </p:pic>
        <p:cxnSp>
          <p:nvCxnSpPr>
            <p:cNvPr id="36" name="Straight Connector 35"/>
            <p:cNvCxnSpPr/>
            <p:nvPr/>
          </p:nvCxnSpPr>
          <p:spPr>
            <a:xfrm>
              <a:off x="3407569" y="3593306"/>
              <a:ext cx="4757738" cy="0"/>
            </a:xfrm>
            <a:prstGeom prst="line">
              <a:avLst/>
            </a:prstGeom>
            <a:ln w="25400">
              <a:solidFill>
                <a:schemeClr val="tx1">
                  <a:alpha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3014662" y="3464719"/>
                  <a:ext cx="328613" cy="3000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sz="13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35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s-ES" sz="1350" i="1">
                                <a:latin typeface="Cambria Math" panose="02040503050406030204" pitchFamily="18" charset="0"/>
                              </a:rPr>
                              <m:t>𝑙𝑖𝑚</m:t>
                            </m:r>
                          </m:sub>
                        </m:sSub>
                      </m:oMath>
                    </m:oMathPara>
                  </a14:m>
                  <a:endParaRPr lang="en-US" sz="1350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14662" y="3464719"/>
                  <a:ext cx="328613" cy="300082"/>
                </a:xfrm>
                <a:prstGeom prst="rect">
                  <a:avLst/>
                </a:prstGeom>
                <a:blipFill>
                  <a:blip r:embed="rId4"/>
                  <a:stretch>
                    <a:fillRect r="-301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Rounded Rectangle 37"/>
            <p:cNvSpPr/>
            <p:nvPr/>
          </p:nvSpPr>
          <p:spPr>
            <a:xfrm>
              <a:off x="4986338" y="1708076"/>
              <a:ext cx="1935956" cy="2564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259462" y="4316725"/>
              <a:ext cx="11058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5E3668"/>
                  </a:solidFill>
                </a:rPr>
                <a:t>50 nm a-C 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245269" y="3671872"/>
              <a:ext cx="20595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008400"/>
                  </a:solidFill>
                </a:rPr>
                <a:t>100 nm </a:t>
              </a:r>
              <a:r>
                <a:rPr lang="en-US" sz="1200" b="1" dirty="0" err="1">
                  <a:solidFill>
                    <a:srgbClr val="008400"/>
                  </a:solidFill>
                </a:rPr>
                <a:t>Ti</a:t>
              </a:r>
              <a:r>
                <a:rPr lang="en-US" sz="1200" b="1" dirty="0">
                  <a:solidFill>
                    <a:srgbClr val="008400"/>
                  </a:solidFill>
                </a:rPr>
                <a:t> + 50 nm a-C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548289" y="2368222"/>
              <a:ext cx="20595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C07D11"/>
                  </a:solidFill>
                </a:rPr>
                <a:t>untreated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644918" y="2983246"/>
              <a:ext cx="20595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57900"/>
                  </a:solidFill>
                </a:rPr>
                <a:t>3.8e-3 </a:t>
              </a:r>
              <a:r>
                <a:rPr lang="en-US" sz="1200" b="1" dirty="0" smtClean="0">
                  <a:solidFill>
                    <a:srgbClr val="F57900"/>
                  </a:solidFill>
                </a:rPr>
                <a:t>C/mm</a:t>
              </a:r>
              <a:r>
                <a:rPr lang="en-US" sz="1200" b="1" baseline="30000" dirty="0">
                  <a:solidFill>
                    <a:srgbClr val="F57900"/>
                  </a:solidFill>
                </a:rPr>
                <a:t>2</a:t>
              </a:r>
              <a:endParaRPr lang="en-US" sz="1200" b="1" baseline="30000" dirty="0">
                <a:solidFill>
                  <a:srgbClr val="F579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107309" y="4039726"/>
              <a:ext cx="20595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150 nm </a:t>
              </a:r>
              <a:r>
                <a:rPr lang="en-US" sz="1200" b="1" dirty="0" err="1">
                  <a:solidFill>
                    <a:srgbClr val="FF0000"/>
                  </a:solidFill>
                </a:rPr>
                <a:t>Ti</a:t>
              </a:r>
              <a:r>
                <a:rPr lang="en-US" sz="1200" b="1" dirty="0">
                  <a:solidFill>
                    <a:srgbClr val="FF0000"/>
                  </a:solidFill>
                </a:rPr>
                <a:t> + 100 nm a-C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449788" y="1638026"/>
              <a:ext cx="1998386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50" b="1" dirty="0"/>
                <a:t>SuperPower</a:t>
              </a:r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1207008" y="5402435"/>
            <a:ext cx="6922007" cy="807306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006651" y="5668765"/>
            <a:ext cx="5264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Thin layers of a-C and </a:t>
            </a:r>
            <a:r>
              <a:rPr lang="en-US" sz="1400" b="1" dirty="0" err="1" smtClean="0"/>
              <a:t>Ti</a:t>
            </a:r>
            <a:r>
              <a:rPr lang="en-US" sz="1400" b="1" dirty="0" smtClean="0"/>
              <a:t> decrease the SEY below threshold value 1.3.</a:t>
            </a:r>
            <a:endParaRPr lang="en-US" sz="1400" b="1" dirty="0"/>
          </a:p>
        </p:txBody>
      </p:sp>
      <p:sp>
        <p:nvSpPr>
          <p:cNvPr id="48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12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4627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62"/>
          <p:cNvSpPr/>
          <p:nvPr/>
        </p:nvSpPr>
        <p:spPr>
          <a:xfrm>
            <a:off x="2194560" y="5546051"/>
            <a:ext cx="4843170" cy="62841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48"/>
          <p:cNvSpPr/>
          <p:nvPr/>
        </p:nvSpPr>
        <p:spPr>
          <a:xfrm>
            <a:off x="210728" y="153161"/>
            <a:ext cx="949444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/>
              <a:t>3. </a:t>
            </a:r>
            <a:r>
              <a:rPr lang="es-ES" sz="2800" b="1" dirty="0" err="1" smtClean="0"/>
              <a:t>Beam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instability</a:t>
            </a:r>
            <a:r>
              <a:rPr lang="es-ES" sz="2800" b="1" dirty="0" smtClean="0"/>
              <a:t>: </a:t>
            </a:r>
            <a:r>
              <a:rPr lang="es-ES" sz="2800" b="1" dirty="0" err="1" smtClean="0"/>
              <a:t>Secondary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electron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yield</a:t>
            </a:r>
            <a:endParaRPr lang="en-US" sz="2800" b="1" i="1" dirty="0"/>
          </a:p>
          <a:p>
            <a:endParaRPr lang="en-US" sz="3000" dirty="0"/>
          </a:p>
        </p:txBody>
      </p:sp>
      <p:sp>
        <p:nvSpPr>
          <p:cNvPr id="3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981216" y="5736239"/>
                <a:ext cx="5319797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350" b="1" dirty="0" smtClean="0">
                    <a:solidFill>
                      <a:schemeClr val="tx1"/>
                    </a:solidFill>
                  </a:rPr>
                  <a:t>Increase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35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35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de-DE" sz="135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1350" b="1" dirty="0">
                    <a:solidFill>
                      <a:schemeClr val="tx1"/>
                    </a:solidFill>
                  </a:rPr>
                  <a:t> for 150 nm </a:t>
                </a:r>
                <a:r>
                  <a:rPr lang="en-US" sz="1350" b="1" dirty="0" err="1">
                    <a:solidFill>
                      <a:schemeClr val="tx1"/>
                    </a:solidFill>
                  </a:rPr>
                  <a:t>Ti</a:t>
                </a:r>
                <a:r>
                  <a:rPr lang="en-US" sz="1350" b="1" dirty="0">
                    <a:solidFill>
                      <a:schemeClr val="tx1"/>
                    </a:solidFill>
                  </a:rPr>
                  <a:t> + 100 nm a-C not </a:t>
                </a:r>
                <a:r>
                  <a:rPr lang="en-US" sz="1350" b="1" dirty="0" smtClean="0">
                    <a:solidFill>
                      <a:schemeClr val="tx1"/>
                    </a:solidFill>
                  </a:rPr>
                  <a:t>detrimental.</a:t>
                </a:r>
                <a:endParaRPr lang="en-US" sz="135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16" y="5736239"/>
                <a:ext cx="5319797" cy="300082"/>
              </a:xfrm>
              <a:prstGeom prst="rect">
                <a:avLst/>
              </a:prstGeom>
              <a:blipFill rotWithShape="0">
                <a:blip r:embed="rId3"/>
                <a:stretch>
                  <a:fillRect t="-4082" b="-20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13</a:t>
            </a:r>
            <a:endParaRPr lang="en-US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917729" y="757505"/>
            <a:ext cx="7309441" cy="5069613"/>
            <a:chOff x="3197730" y="1475002"/>
            <a:chExt cx="6507439" cy="459807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7730" y="1475002"/>
              <a:ext cx="6507439" cy="4598070"/>
            </a:xfrm>
            <a:prstGeom prst="rect">
              <a:avLst/>
            </a:prstGeom>
          </p:spPr>
        </p:pic>
        <p:grpSp>
          <p:nvGrpSpPr>
            <p:cNvPr id="48" name="Group 47"/>
            <p:cNvGrpSpPr/>
            <p:nvPr/>
          </p:nvGrpSpPr>
          <p:grpSpPr>
            <a:xfrm>
              <a:off x="4079798" y="1560804"/>
              <a:ext cx="4566438" cy="3694220"/>
              <a:chOff x="3847673" y="1762515"/>
              <a:chExt cx="4566438" cy="369422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5539404" y="1832811"/>
                    <a:ext cx="2359830" cy="3449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s-ES" sz="15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500" b="1" i="1"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s-ES" sz="1500" b="1" i="1">
                                <a:latin typeface="Cambria Math" panose="02040503050406030204" pitchFamily="18" charset="0"/>
                              </a:rPr>
                              <m:t>𝒔𝒇</m:t>
                            </m:r>
                          </m:sub>
                        </m:sSub>
                      </m:oMath>
                    </a14:m>
                    <a:r>
                      <a:rPr lang="en-US" sz="1500" b="1" i="1" dirty="0"/>
                      <a:t> vs. </a:t>
                    </a:r>
                    <a14:m>
                      <m:oMath xmlns:m="http://schemas.openxmlformats.org/officeDocument/2006/math">
                        <m:r>
                          <a:rPr lang="es-ES" sz="1500" b="1" i="1">
                            <a:latin typeface="Cambria Math" panose="02040503050406030204" pitchFamily="18" charset="0"/>
                          </a:rPr>
                          <m:t>𝑯</m:t>
                        </m:r>
                      </m:oMath>
                    </a14:m>
                    <a:r>
                      <a:rPr lang="en-US" sz="1500" b="1" i="1" dirty="0"/>
                      <a:t> @ 50K </a:t>
                    </a:r>
                  </a:p>
                </p:txBody>
              </p:sp>
            </mc:Choice>
            <mc:Fallback xmlns="">
              <p:sp>
                <p:nvSpPr>
                  <p:cNvPr id="51" name="TextBox 5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39404" y="1832811"/>
                    <a:ext cx="2359830" cy="34496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t="-3571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2" name="TextBox 51"/>
              <p:cNvSpPr txBox="1"/>
              <p:nvPr/>
            </p:nvSpPr>
            <p:spPr>
              <a:xfrm>
                <a:off x="5194639" y="2558981"/>
                <a:ext cx="12483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8C5A00"/>
                    </a:solidFill>
                  </a:rPr>
                  <a:t>FCC Cu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429004" y="5156653"/>
                <a:ext cx="1702904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b="1" dirty="0">
                    <a:solidFill>
                      <a:srgbClr val="F32526"/>
                    </a:solidFill>
                  </a:rPr>
                  <a:t>Uncoated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161421" y="4642071"/>
                <a:ext cx="110581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A00A1"/>
                    </a:solidFill>
                  </a:rPr>
                  <a:t>50 nm a-C 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719319" y="3519626"/>
                <a:ext cx="16947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8400"/>
                    </a:solidFill>
                  </a:rPr>
                  <a:t>100 nm </a:t>
                </a:r>
                <a:r>
                  <a:rPr lang="en-US" sz="1200" b="1" dirty="0" err="1">
                    <a:solidFill>
                      <a:srgbClr val="008400"/>
                    </a:solidFill>
                  </a:rPr>
                  <a:t>Ti</a:t>
                </a:r>
                <a:r>
                  <a:rPr lang="en-US" sz="1200" b="1" dirty="0">
                    <a:solidFill>
                      <a:srgbClr val="008400"/>
                    </a:solidFill>
                  </a:rPr>
                  <a:t> + 50 nm a-C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678014" y="4462212"/>
                <a:ext cx="228440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4FA9A9"/>
                    </a:solidFill>
                  </a:rPr>
                  <a:t>150 nm </a:t>
                </a:r>
                <a:r>
                  <a:rPr lang="en-US" sz="1200" b="1" dirty="0" err="1">
                    <a:solidFill>
                      <a:srgbClr val="4FA9A9"/>
                    </a:solidFill>
                  </a:rPr>
                  <a:t>Ti</a:t>
                </a:r>
                <a:r>
                  <a:rPr lang="en-US" sz="1200" b="1" dirty="0">
                    <a:solidFill>
                      <a:srgbClr val="4FA9A9"/>
                    </a:solidFill>
                  </a:rPr>
                  <a:t> + 100 nm a-C 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3847673" y="1762515"/>
                <a:ext cx="1998386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50" b="1" dirty="0"/>
                  <a:t>SuperPower</a:t>
                </a:r>
              </a:p>
            </p:txBody>
          </p:sp>
        </p:grpSp>
        <p:cxnSp>
          <p:nvCxnSpPr>
            <p:cNvPr id="5" name="Straight Arrow Connector 4"/>
            <p:cNvCxnSpPr/>
            <p:nvPr/>
          </p:nvCxnSpPr>
          <p:spPr>
            <a:xfrm flipH="1">
              <a:off x="8211312" y="3522281"/>
              <a:ext cx="182881" cy="654750"/>
            </a:xfrm>
            <a:prstGeom prst="straightConnector1">
              <a:avLst/>
            </a:prstGeom>
            <a:ln w="25400">
              <a:solidFill>
                <a:srgbClr val="62722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65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48"/>
          <p:cNvSpPr/>
          <p:nvPr/>
        </p:nvSpPr>
        <p:spPr>
          <a:xfrm>
            <a:off x="210728" y="153161"/>
            <a:ext cx="949444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err="1" smtClean="0"/>
              <a:t>Conclusions</a:t>
            </a:r>
            <a:endParaRPr lang="en-US" sz="2800" b="1" i="1" dirty="0"/>
          </a:p>
          <a:p>
            <a:endParaRPr lang="en-US" sz="3000" dirty="0"/>
          </a:p>
        </p:txBody>
      </p:sp>
      <p:sp>
        <p:nvSpPr>
          <p:cNvPr id="3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sp>
        <p:nvSpPr>
          <p:cNvPr id="6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14</a:t>
            </a:r>
            <a:endParaRPr lang="en-US" sz="2000" b="1" dirty="0"/>
          </a:p>
        </p:txBody>
      </p:sp>
      <p:sp>
        <p:nvSpPr>
          <p:cNvPr id="2" name="Rectangle 1"/>
          <p:cNvSpPr/>
          <p:nvPr/>
        </p:nvSpPr>
        <p:spPr>
          <a:xfrm>
            <a:off x="584041" y="1511540"/>
            <a:ext cx="768531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Arial" pitchFamily="34" charset="0"/>
              </a:rPr>
              <a:t>State of </a:t>
            </a:r>
            <a:r>
              <a:rPr lang="en-US" sz="2000" dirty="0">
                <a:cs typeface="Arial" pitchFamily="34" charset="0"/>
              </a:rPr>
              <a:t>the art REBCO CCs outperform Cu at 50K, 8 GHz and up to </a:t>
            </a:r>
            <a:r>
              <a:rPr lang="en-US" sz="2000" dirty="0" smtClean="0">
                <a:cs typeface="Arial" pitchFamily="34" charset="0"/>
              </a:rPr>
              <a:t>9T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cs typeface="Arial" pitchFamily="34" charset="0"/>
            </a:endParaRPr>
          </a:p>
          <a:p>
            <a:pPr marL="171450" indent="-1714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dirty="0" smtClean="0">
              <a:cs typeface="Arial" pitchFamily="34" charset="0"/>
            </a:endParaRPr>
          </a:p>
          <a:p>
            <a:pPr marL="171450" indent="-1714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dirty="0">
              <a:cs typeface="Arial" pitchFamily="34" charset="0"/>
              <a:sym typeface="Wingdings" panose="05000000000000000000" pitchFamily="2" charset="2"/>
            </a:endParaRPr>
          </a:p>
          <a:p>
            <a:pPr marL="171450" indent="-1714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dirty="0"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Arial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483378" y="4223163"/>
                <a:ext cx="8292113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Arial" pitchFamily="34" charset="0"/>
                  </a:rPr>
                  <a:t>a</a:t>
                </a:r>
                <a:r>
                  <a:rPr lang="en-GB" sz="2000" dirty="0" smtClean="0">
                    <a:cs typeface="Arial" pitchFamily="34" charset="0"/>
                  </a:rPr>
                  <a:t>-C (50-100 nm) and </a:t>
                </a:r>
                <a:r>
                  <a:rPr lang="en-GB" sz="2000" dirty="0" err="1" smtClean="0">
                    <a:cs typeface="Arial" pitchFamily="34" charset="0"/>
                  </a:rPr>
                  <a:t>Ti</a:t>
                </a:r>
                <a:r>
                  <a:rPr lang="en-GB" sz="2000" dirty="0" smtClean="0">
                    <a:cs typeface="Arial" pitchFamily="34" charset="0"/>
                  </a:rPr>
                  <a:t> (100-150 nm) capping to reduce the secondary electron yield below required limit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2000" b="0" i="0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lim</m:t>
                        </m:r>
                      </m:sub>
                    </m:sSub>
                    <m:r>
                      <a:rPr lang="es-ES" sz="2000" b="0" i="1" smtClean="0">
                        <a:latin typeface="Cambria Math" panose="02040503050406030204" pitchFamily="18" charset="0"/>
                        <a:cs typeface="Arial" pitchFamily="34" charset="0"/>
                      </a:rPr>
                      <m:t>≈1.3⁡</m:t>
                    </m:r>
                  </m:oMath>
                </a14:m>
                <a:endParaRPr lang="en-GB" sz="2000" dirty="0"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78" y="4223163"/>
                <a:ext cx="8292113" cy="707886"/>
              </a:xfrm>
              <a:prstGeom prst="rect">
                <a:avLst/>
              </a:prstGeom>
              <a:blipFill rotWithShape="0">
                <a:blip r:embed="rId3"/>
                <a:stretch>
                  <a:fillRect l="-661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483378" y="5187504"/>
                <a:ext cx="8036427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</a:pPr>
                <a:r>
                  <a:rPr lang="es-ES" sz="2000" dirty="0" err="1" smtClean="0">
                    <a:cs typeface="Arial" pitchFamily="34" charset="0"/>
                  </a:rPr>
                  <a:t>Increase</a:t>
                </a:r>
                <a:r>
                  <a:rPr lang="es-ES" sz="2000" dirty="0" smtClean="0">
                    <a:cs typeface="Arial" pitchFamily="34" charset="0"/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s-ES" sz="20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 smtClean="0">
                    <a:cs typeface="Arial" pitchFamily="34" charset="0"/>
                  </a:rPr>
                  <a:t> due to capping is not significant at 50K, 8GHz, up to 9T</a:t>
                </a:r>
                <a:endParaRPr lang="en-GB" sz="2000" dirty="0"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78" y="5187504"/>
                <a:ext cx="8036427" cy="400110"/>
              </a:xfrm>
              <a:prstGeom prst="rect">
                <a:avLst/>
              </a:prstGeom>
              <a:blipFill rotWithShape="0">
                <a:blip r:embed="rId4"/>
                <a:stretch>
                  <a:fillRect l="-682" t="-9091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84041" y="2240136"/>
                <a:ext cx="768531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cs typeface="Arial" pitchFamily="34" charset="0"/>
                    <a:sym typeface="Wingdings" panose="05000000000000000000" pitchFamily="2" charset="2"/>
                  </a:rPr>
                  <a:t>Extraction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  <a:cs typeface="Arial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  <a:cs typeface="Arial" pitchFamily="34" charset="0"/>
                            <a:sym typeface="Wingdings" panose="05000000000000000000" pitchFamily="2" charset="2"/>
                          </a:rPr>
                          <m:t>𝜈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  <a:cs typeface="Arial" pitchFamily="34" charset="0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000" dirty="0">
                    <a:cs typeface="Arial" pitchFamily="34" charset="0"/>
                    <a:sym typeface="Wingdings" panose="05000000000000000000" pitchFamily="2" charset="2"/>
                  </a:rPr>
                  <a:t> as for all CCs by means of </a:t>
                </a:r>
                <a:r>
                  <a:rPr lang="en-GB" sz="2000" dirty="0" err="1">
                    <a:cs typeface="Arial" pitchFamily="34" charset="0"/>
                    <a:sym typeface="Wingdings" panose="05000000000000000000" pitchFamily="2" charset="2"/>
                  </a:rPr>
                  <a:t>ridig-fluxon</a:t>
                </a:r>
                <a:r>
                  <a:rPr lang="en-GB" sz="2000" dirty="0">
                    <a:cs typeface="Arial" pitchFamily="34" charset="0"/>
                    <a:sym typeface="Wingdings" panose="05000000000000000000" pitchFamily="2" charset="2"/>
                  </a:rPr>
                  <a:t> model </a:t>
                </a: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041" y="2240136"/>
                <a:ext cx="7685315" cy="400110"/>
              </a:xfrm>
              <a:prstGeom prst="rect">
                <a:avLst/>
              </a:prstGeom>
              <a:blipFill rotWithShape="0">
                <a:blip r:embed="rId5"/>
                <a:stretch>
                  <a:fillRect l="-714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584042" y="2897758"/>
            <a:ext cx="76853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itchFamily="34" charset="0"/>
              </a:rPr>
              <a:t>Extrapolation of surface resistance to FCC conditions 1 GHz, 16 T, 50K </a:t>
            </a:r>
            <a:r>
              <a:rPr lang="en-GB" sz="2000" dirty="0">
                <a:cs typeface="Arial" pitchFamily="34" charset="0"/>
                <a:sym typeface="Wingdings" panose="05000000000000000000" pitchFamily="2" charset="2"/>
              </a:rPr>
              <a:t> </a:t>
            </a:r>
            <a:r>
              <a:rPr lang="en-GB" sz="2000" dirty="0" smtClean="0">
                <a:cs typeface="Arial" pitchFamily="34" charset="0"/>
                <a:sym typeface="Wingdings" panose="05000000000000000000" pitchFamily="2" charset="2"/>
              </a:rPr>
              <a:t>outperformance </a:t>
            </a:r>
            <a:r>
              <a:rPr lang="en-GB" sz="2000" dirty="0">
                <a:cs typeface="Arial" pitchFamily="34" charset="0"/>
                <a:sym typeface="Wingdings" panose="05000000000000000000" pitchFamily="2" charset="2"/>
              </a:rPr>
              <a:t>of Cu by CCs </a:t>
            </a:r>
            <a:r>
              <a:rPr lang="en-GB" sz="2000" dirty="0" smtClean="0">
                <a:cs typeface="Arial" pitchFamily="34" charset="0"/>
                <a:sym typeface="Wingdings" panose="05000000000000000000" pitchFamily="2" charset="2"/>
              </a:rPr>
              <a:t>by two order of </a:t>
            </a:r>
            <a:r>
              <a:rPr lang="en-GB" sz="2000" dirty="0">
                <a:cs typeface="Arial" pitchFamily="34" charset="0"/>
                <a:sym typeface="Wingdings" panose="05000000000000000000" pitchFamily="2" charset="2"/>
              </a:rPr>
              <a:t>magnitude expected at FCC conditions </a:t>
            </a:r>
            <a:endParaRPr lang="en-GB" sz="2000" dirty="0">
              <a:cs typeface="Arial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753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858983" y="6236557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 35"/>
          <p:cNvSpPr/>
          <p:nvPr/>
        </p:nvSpPr>
        <p:spPr>
          <a:xfrm>
            <a:off x="210728" y="153161"/>
            <a:ext cx="94944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Outlook: </a:t>
            </a:r>
            <a:r>
              <a:rPr lang="en-US" b="1" dirty="0" smtClean="0"/>
              <a:t>REBa</a:t>
            </a:r>
            <a:r>
              <a:rPr lang="en-US" b="1" baseline="-25000" dirty="0" smtClean="0"/>
              <a:t>2</a:t>
            </a:r>
            <a:r>
              <a:rPr lang="en-US" b="1" dirty="0" smtClean="0"/>
              <a:t>Cu</a:t>
            </a:r>
            <a:r>
              <a:rPr lang="en-US" b="1" baseline="-25000" dirty="0" smtClean="0"/>
              <a:t>3</a:t>
            </a:r>
            <a:r>
              <a:rPr lang="en-US" b="1" dirty="0" smtClean="0"/>
              <a:t>O</a:t>
            </a:r>
            <a:r>
              <a:rPr lang="en-US" b="1" baseline="-25000" dirty="0" smtClean="0"/>
              <a:t>7</a:t>
            </a:r>
            <a:r>
              <a:rPr lang="en-US" b="1" dirty="0" smtClean="0"/>
              <a:t> </a:t>
            </a:r>
            <a:r>
              <a:rPr lang="en-US" b="1" dirty="0"/>
              <a:t>coated conductors </a:t>
            </a:r>
            <a:r>
              <a:rPr lang="en-US" b="1" dirty="0" smtClean="0"/>
              <a:t>for beam </a:t>
            </a:r>
            <a:r>
              <a:rPr lang="en-US" b="1" dirty="0"/>
              <a:t>screen </a:t>
            </a:r>
            <a:r>
              <a:rPr lang="en-US" b="1" dirty="0" smtClean="0"/>
              <a:t>coating</a:t>
            </a:r>
            <a:endParaRPr lang="en-US" dirty="0"/>
          </a:p>
        </p:txBody>
      </p:sp>
      <p:sp>
        <p:nvSpPr>
          <p:cNvPr id="52" name="Rounded Rectangle 51"/>
          <p:cNvSpPr/>
          <p:nvPr/>
        </p:nvSpPr>
        <p:spPr>
          <a:xfrm>
            <a:off x="425702" y="797863"/>
            <a:ext cx="4753306" cy="291527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200" b="1" i="1" kern="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1164" y="89508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ES" sz="1200" b="1" dirty="0" smtClean="0">
                <a:cs typeface="Arial" pitchFamily="34" charset="0"/>
              </a:rPr>
              <a:t>1. </a:t>
            </a:r>
            <a:r>
              <a:rPr lang="es-ES" sz="1200" b="1" dirty="0" err="1" smtClean="0">
                <a:cs typeface="Arial" pitchFamily="34" charset="0"/>
              </a:rPr>
              <a:t>Characterization</a:t>
            </a:r>
            <a:r>
              <a:rPr lang="es-ES" sz="1200" b="1" dirty="0" smtClean="0">
                <a:cs typeface="Arial" pitchFamily="34" charset="0"/>
              </a:rPr>
              <a:t> of </a:t>
            </a:r>
            <a:r>
              <a:rPr lang="es-ES" sz="1200" b="1" dirty="0" err="1" smtClean="0">
                <a:cs typeface="Arial" pitchFamily="34" charset="0"/>
              </a:rPr>
              <a:t>CCs</a:t>
            </a:r>
            <a:r>
              <a:rPr lang="es-ES" sz="1200" b="1" dirty="0" smtClean="0">
                <a:cs typeface="Arial" pitchFamily="34" charset="0"/>
              </a:rPr>
              <a:t> up to 16T:</a:t>
            </a:r>
            <a:endParaRPr lang="en-US" sz="1200" b="1" i="1" kern="0" dirty="0"/>
          </a:p>
        </p:txBody>
      </p:sp>
      <p:pic>
        <p:nvPicPr>
          <p:cNvPr id="73" name="Picture 5" descr="http://www.cryogenic.co.uk/sites/default/files/images/products/low-loss-helium-cryostats-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90" y="1154908"/>
            <a:ext cx="1546095" cy="202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ounded Rectangle 74"/>
          <p:cNvSpPr/>
          <p:nvPr/>
        </p:nvSpPr>
        <p:spPr>
          <a:xfrm>
            <a:off x="375320" y="3874325"/>
            <a:ext cx="4803688" cy="2640305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200" b="1" i="1" kern="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Box 75"/>
              <p:cNvSpPr txBox="1"/>
              <p:nvPr/>
            </p:nvSpPr>
            <p:spPr>
              <a:xfrm>
                <a:off x="2401184" y="1402872"/>
                <a:ext cx="296929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100" dirty="0" smtClean="0"/>
                  <a:t>Cylindrical dielectric resonator </a:t>
                </a:r>
                <a14:m>
                  <m:oMath xmlns:m="http://schemas.openxmlformats.org/officeDocument/2006/math">
                    <m:r>
                      <a:rPr lang="de-DE" sz="11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de-DE" sz="1100" b="0" i="0" smtClean="0">
                        <a:latin typeface="Cambria Math" panose="02040503050406030204" pitchFamily="18" charset="0"/>
                      </a:rPr>
                      <m:t>≈8 </m:t>
                    </m:r>
                    <m:r>
                      <m:rPr>
                        <m:sty m:val="p"/>
                      </m:rPr>
                      <a:rPr lang="de-DE" sz="1100" b="0" i="0" smtClean="0"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US" sz="1100" dirty="0" smtClean="0"/>
                  <a:t> </a:t>
                </a:r>
                <a:endParaRPr lang="en-US" sz="1100" dirty="0"/>
              </a:p>
            </p:txBody>
          </p:sp>
        </mc:Choice>
        <mc:Fallback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184" y="1402872"/>
                <a:ext cx="2969296" cy="261610"/>
              </a:xfrm>
              <a:prstGeom prst="rect">
                <a:avLst/>
              </a:prstGeom>
              <a:blipFill rotWithShape="0">
                <a:blip r:embed="rId4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2417231" y="1690282"/>
                <a:ext cx="2774433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100" dirty="0" smtClean="0"/>
                  <a:t>Resonator configuration with </a:t>
                </a:r>
                <a14:m>
                  <m:oMath xmlns:m="http://schemas.openxmlformats.org/officeDocument/2006/math">
                    <m:r>
                      <a:rPr lang="de-DE" sz="110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de-DE" sz="1100" b="0" i="0">
                        <a:latin typeface="Cambria Math" panose="02040503050406030204" pitchFamily="18" charset="0"/>
                      </a:rPr>
                      <m:t>≈1</m:t>
                    </m:r>
                    <m:r>
                      <m:rPr>
                        <m:sty m:val="p"/>
                      </m:rPr>
                      <a:rPr lang="de-DE" sz="1100" b="0" i="0"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US" sz="1100" dirty="0" smtClean="0"/>
                  <a:t> (currently in development at UPC/ALBA) </a:t>
                </a:r>
                <a:endParaRPr lang="en-US" sz="11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231" y="1690282"/>
                <a:ext cx="2774433" cy="430887"/>
              </a:xfrm>
              <a:prstGeom prst="rect">
                <a:avLst/>
              </a:prstGeom>
              <a:blipFill rotWithShape="0">
                <a:blip r:embed="rId5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Brace 8"/>
          <p:cNvSpPr/>
          <p:nvPr/>
        </p:nvSpPr>
        <p:spPr>
          <a:xfrm>
            <a:off x="2049684" y="1508764"/>
            <a:ext cx="326749" cy="1001585"/>
          </a:xfrm>
          <a:prstGeom prst="rightBrace">
            <a:avLst>
              <a:gd name="adj1" fmla="val 8333"/>
              <a:gd name="adj2" fmla="val 3889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ounded Rectangle 78"/>
          <p:cNvSpPr/>
          <p:nvPr/>
        </p:nvSpPr>
        <p:spPr>
          <a:xfrm>
            <a:off x="5451114" y="4018907"/>
            <a:ext cx="3518853" cy="253463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200" b="1" i="1" kern="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11436" y="4567538"/>
            <a:ext cx="23547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cs typeface="Arial" pitchFamily="34" charset="0"/>
              </a:rPr>
              <a:t>Experimental system </a:t>
            </a:r>
            <a:r>
              <a:rPr lang="en-US" sz="1000" dirty="0">
                <a:cs typeface="Arial" pitchFamily="34" charset="0"/>
              </a:rPr>
              <a:t>to assess 2D /3D stress maps based in optical image correlation with in situ monitoring the </a:t>
            </a:r>
            <a:r>
              <a:rPr lang="en-US" sz="1000" i="1" dirty="0" err="1">
                <a:cs typeface="Arial" pitchFamily="34" charset="0"/>
              </a:rPr>
              <a:t>I</a:t>
            </a:r>
            <a:r>
              <a:rPr lang="en-US" sz="1000" baseline="-25000" dirty="0" err="1">
                <a:cs typeface="Arial" pitchFamily="34" charset="0"/>
              </a:rPr>
              <a:t>c</a:t>
            </a:r>
            <a:r>
              <a:rPr lang="en-US" sz="1000" dirty="0">
                <a:cs typeface="Arial" pitchFamily="34" charset="0"/>
              </a:rPr>
              <a:t> </a:t>
            </a:r>
            <a:r>
              <a:rPr lang="en-US" sz="1000" dirty="0" smtClean="0">
                <a:cs typeface="Arial" pitchFamily="34" charset="0"/>
              </a:rPr>
              <a:t>has been finished and will be taken into operation in Q3/Q4 2019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000" dirty="0"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00" dirty="0" smtClean="0">
                <a:cs typeface="Arial" pitchFamily="34" charset="0"/>
              </a:rPr>
              <a:t>Full </a:t>
            </a:r>
            <a:r>
              <a:rPr lang="es-ES" sz="1000" dirty="0" err="1" smtClean="0">
                <a:cs typeface="Arial" pitchFamily="34" charset="0"/>
              </a:rPr>
              <a:t>evaluation</a:t>
            </a:r>
            <a:r>
              <a:rPr lang="es-ES" sz="1000" dirty="0" smtClean="0">
                <a:cs typeface="Arial" pitchFamily="34" charset="0"/>
              </a:rPr>
              <a:t> of </a:t>
            </a:r>
            <a:r>
              <a:rPr lang="es-ES" sz="1000" dirty="0" err="1" smtClean="0">
                <a:cs typeface="Arial" pitchFamily="34" charset="0"/>
              </a:rPr>
              <a:t>stresses</a:t>
            </a:r>
            <a:r>
              <a:rPr lang="es-ES" sz="1000" dirty="0" smtClean="0">
                <a:cs typeface="Arial" pitchFamily="34" charset="0"/>
              </a:rPr>
              <a:t> </a:t>
            </a:r>
            <a:r>
              <a:rPr lang="es-ES" sz="1000" dirty="0" err="1" smtClean="0">
                <a:cs typeface="Arial" pitchFamily="34" charset="0"/>
              </a:rPr>
              <a:t>accociated</a:t>
            </a:r>
            <a:r>
              <a:rPr lang="es-ES" sz="1000" dirty="0" smtClean="0">
                <a:cs typeface="Arial" pitchFamily="34" charset="0"/>
              </a:rPr>
              <a:t> to new </a:t>
            </a:r>
            <a:r>
              <a:rPr lang="es-ES" sz="1000" dirty="0" err="1" smtClean="0">
                <a:cs typeface="Arial" pitchFamily="34" charset="0"/>
              </a:rPr>
              <a:t>welding</a:t>
            </a:r>
            <a:r>
              <a:rPr lang="es-ES" sz="1000" dirty="0" smtClean="0">
                <a:cs typeface="Arial" pitchFamily="34" charset="0"/>
              </a:rPr>
              <a:t> </a:t>
            </a:r>
            <a:r>
              <a:rPr lang="es-ES" sz="1000" dirty="0" err="1" smtClean="0">
                <a:cs typeface="Arial" pitchFamily="34" charset="0"/>
              </a:rPr>
              <a:t>solution</a:t>
            </a:r>
            <a:r>
              <a:rPr lang="es-ES" sz="1000" dirty="0" smtClean="0">
                <a:cs typeface="Arial" pitchFamily="34" charset="0"/>
              </a:rPr>
              <a:t> </a:t>
            </a:r>
            <a:r>
              <a:rPr lang="es-ES" sz="1000" dirty="0" err="1" smtClean="0">
                <a:cs typeface="Arial" pitchFamily="34" charset="0"/>
              </a:rPr>
              <a:t>targeted</a:t>
            </a:r>
            <a:endParaRPr lang="en-US" sz="1000" dirty="0">
              <a:cs typeface="Arial" pitchFamily="34" charset="0"/>
            </a:endParaRPr>
          </a:p>
        </p:txBody>
      </p:sp>
      <p:sp>
        <p:nvSpPr>
          <p:cNvPr id="82" name="3 Rectángulo"/>
          <p:cNvSpPr/>
          <p:nvPr/>
        </p:nvSpPr>
        <p:spPr>
          <a:xfrm>
            <a:off x="5737153" y="4057418"/>
            <a:ext cx="46617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cs typeface="Arial" pitchFamily="34" charset="0"/>
              </a:rPr>
              <a:t>4</a:t>
            </a:r>
            <a:r>
              <a:rPr lang="en-US" sz="1200" b="1" dirty="0" smtClean="0">
                <a:cs typeface="Arial" pitchFamily="34" charset="0"/>
              </a:rPr>
              <a:t>. Mechanical tests </a:t>
            </a:r>
            <a:r>
              <a:rPr lang="en-US" sz="1200" b="1" dirty="0">
                <a:cs typeface="Arial" pitchFamily="34" charset="0"/>
              </a:rPr>
              <a:t>of </a:t>
            </a:r>
            <a:r>
              <a:rPr lang="en-US" sz="1200" b="1" dirty="0" err="1">
                <a:cs typeface="Arial" pitchFamily="34" charset="0"/>
              </a:rPr>
              <a:t>aC</a:t>
            </a:r>
            <a:r>
              <a:rPr lang="en-US" sz="1200" b="1" dirty="0">
                <a:cs typeface="Arial" pitchFamily="34" charset="0"/>
              </a:rPr>
              <a:t>/REBCO/Steel </a:t>
            </a:r>
            <a:r>
              <a:rPr lang="en-US" sz="1200" b="1" dirty="0" smtClean="0">
                <a:cs typeface="Arial" pitchFamily="34" charset="0"/>
              </a:rPr>
              <a:t>stacks</a:t>
            </a:r>
            <a:endParaRPr lang="es-ES" sz="1200" dirty="0"/>
          </a:p>
        </p:txBody>
      </p:sp>
      <p:sp>
        <p:nvSpPr>
          <p:cNvPr id="83" name="Rounded Rectangle 82"/>
          <p:cNvSpPr/>
          <p:nvPr/>
        </p:nvSpPr>
        <p:spPr>
          <a:xfrm>
            <a:off x="5451114" y="942272"/>
            <a:ext cx="3518853" cy="2911612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200" b="1" i="1" kern="0" dirty="0">
              <a:solidFill>
                <a:schemeClr val="tx1"/>
              </a:solidFill>
            </a:endParaRPr>
          </a:p>
        </p:txBody>
      </p:sp>
      <p:sp>
        <p:nvSpPr>
          <p:cNvPr id="84" name="3 Rectángulo"/>
          <p:cNvSpPr/>
          <p:nvPr/>
        </p:nvSpPr>
        <p:spPr>
          <a:xfrm>
            <a:off x="5737153" y="947644"/>
            <a:ext cx="46617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cs typeface="Arial" pitchFamily="34" charset="0"/>
              </a:rPr>
              <a:t>3. Welding solutions of </a:t>
            </a:r>
            <a:r>
              <a:rPr lang="en-US" sz="1200" b="1" dirty="0" err="1">
                <a:cs typeface="Arial" pitchFamily="34" charset="0"/>
              </a:rPr>
              <a:t>aC</a:t>
            </a:r>
            <a:r>
              <a:rPr lang="en-US" sz="1200" b="1" dirty="0">
                <a:cs typeface="Arial" pitchFamily="34" charset="0"/>
              </a:rPr>
              <a:t>/REBCO/Steel </a:t>
            </a:r>
            <a:r>
              <a:rPr lang="en-US" sz="1200" b="1" dirty="0" smtClean="0">
                <a:cs typeface="Arial" pitchFamily="34" charset="0"/>
              </a:rPr>
              <a:t>stacks</a:t>
            </a:r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9857" y="2870869"/>
            <a:ext cx="2118105" cy="608195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7"/>
          <a:srcRect l="10205" t="10816" r="13435" b="5361"/>
          <a:stretch/>
        </p:blipFill>
        <p:spPr>
          <a:xfrm>
            <a:off x="5582620" y="1503285"/>
            <a:ext cx="1569186" cy="13184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124741" y="1559937"/>
                <a:ext cx="1799008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s-ES" sz="1000" dirty="0" smtClean="0"/>
                  <a:t>Soldering of REBCO </a:t>
                </a:r>
                <a:r>
                  <a:rPr lang="es-ES" sz="1000" dirty="0" err="1" smtClean="0"/>
                  <a:t>CCs</a:t>
                </a:r>
                <a:r>
                  <a:rPr lang="es-ES" sz="1000" dirty="0" smtClean="0"/>
                  <a:t> to </a:t>
                </a:r>
                <a:r>
                  <a:rPr lang="es-ES" sz="1000" dirty="0" err="1" smtClean="0"/>
                  <a:t>st.</a:t>
                </a:r>
                <a:r>
                  <a:rPr lang="es-ES" sz="1000" dirty="0" smtClean="0"/>
                  <a:t> </a:t>
                </a:r>
                <a:r>
                  <a:rPr lang="es-ES" sz="1000" dirty="0" err="1" smtClean="0"/>
                  <a:t>st.</a:t>
                </a:r>
                <a:r>
                  <a:rPr lang="es-ES" sz="1000" dirty="0" smtClean="0"/>
                  <a:t> </a:t>
                </a:r>
                <a:r>
                  <a:rPr lang="es-ES" sz="1000" dirty="0" err="1" smtClean="0"/>
                  <a:t>with</a:t>
                </a:r>
                <a:r>
                  <a:rPr lang="es-ES" sz="1000" dirty="0" smtClean="0"/>
                  <a:t> </a:t>
                </a:r>
                <a:r>
                  <a:rPr lang="es-ES" sz="1000" dirty="0" err="1" smtClean="0"/>
                  <a:t>delamination</a:t>
                </a:r>
                <a:r>
                  <a:rPr lang="es-ES" sz="1000" dirty="0" smtClean="0"/>
                  <a:t> of </a:t>
                </a:r>
                <a:r>
                  <a:rPr lang="es-ES" sz="1000" dirty="0" err="1" smtClean="0"/>
                  <a:t>superconducting</a:t>
                </a:r>
                <a:r>
                  <a:rPr lang="es-ES" sz="1000" dirty="0" smtClean="0"/>
                  <a:t> </a:t>
                </a:r>
                <a:r>
                  <a:rPr lang="es-ES" sz="1000" dirty="0" err="1" smtClean="0"/>
                  <a:t>layer</a:t>
                </a:r>
                <a:r>
                  <a:rPr lang="es-ES" sz="1000" dirty="0" smtClean="0"/>
                  <a:t> </a:t>
                </a:r>
                <a:r>
                  <a:rPr lang="es-ES" sz="1000" dirty="0" err="1" smtClean="0"/>
                  <a:t>possible</a:t>
                </a:r>
                <a:r>
                  <a:rPr lang="es-ES" sz="1000" dirty="0" smtClean="0"/>
                  <a:t> in </a:t>
                </a:r>
                <a:r>
                  <a:rPr lang="es-ES" sz="1000" dirty="0" err="1" smtClean="0"/>
                  <a:t>large</a:t>
                </a:r>
                <a:r>
                  <a:rPr lang="es-ES" sz="1000" dirty="0" smtClean="0"/>
                  <a:t> </a:t>
                </a:r>
                <a:r>
                  <a:rPr lang="es-ES" sz="1000" dirty="0" err="1" smtClean="0"/>
                  <a:t>scales</a:t>
                </a:r>
                <a:endParaRPr lang="es-ES" sz="1000" dirty="0" smtClean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s-ES" sz="1000" dirty="0" err="1" smtClean="0"/>
                  <a:t>Delaminated</a:t>
                </a:r>
                <a:r>
                  <a:rPr lang="es-ES" sz="1000" dirty="0" smtClean="0"/>
                  <a:t> </a:t>
                </a:r>
                <a:r>
                  <a:rPr lang="es-ES" sz="1000" dirty="0" err="1" smtClean="0"/>
                  <a:t>bottom</a:t>
                </a:r>
                <a:r>
                  <a:rPr lang="es-ES" sz="1000" dirty="0" smtClean="0"/>
                  <a:t> </a:t>
                </a:r>
                <a:r>
                  <a:rPr lang="es-ES" sz="1000" dirty="0" err="1" smtClean="0"/>
                  <a:t>layer</a:t>
                </a:r>
                <a:r>
                  <a:rPr lang="es-ES" sz="1000" dirty="0" smtClean="0"/>
                  <a:t> shows no </a:t>
                </a:r>
                <a:r>
                  <a:rPr lang="es-ES" sz="1000" dirty="0" err="1" smtClean="0"/>
                  <a:t>degradation</a:t>
                </a:r>
                <a:r>
                  <a:rPr lang="es-ES" sz="1000" dirty="0" smtClean="0"/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s-ES" sz="1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000" dirty="0" smtClean="0"/>
                  <a:t> performance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4741" y="1559937"/>
                <a:ext cx="1799008" cy="1169551"/>
              </a:xfrm>
              <a:prstGeom prst="rect">
                <a:avLst/>
              </a:prstGeom>
              <a:blipFill>
                <a:blip r:embed="rId9"/>
                <a:stretch>
                  <a:fillRect b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5847913" y="1151178"/>
            <a:ext cx="30356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u="sng" dirty="0" smtClean="0">
                <a:hlinkClick r:id="rId10"/>
              </a:rPr>
              <a:t>Poster 448</a:t>
            </a:r>
            <a:r>
              <a:rPr lang="en-US" sz="800" u="sng" dirty="0">
                <a:hlinkClick r:id="rId10"/>
              </a:rPr>
              <a:t>. Coating the FCC-</a:t>
            </a:r>
            <a:r>
              <a:rPr lang="en-US" sz="800" u="sng" dirty="0" err="1">
                <a:hlinkClick r:id="rId10"/>
              </a:rPr>
              <a:t>hh</a:t>
            </a:r>
            <a:r>
              <a:rPr lang="en-US" sz="800" u="sng" dirty="0">
                <a:hlinkClick r:id="rId10"/>
              </a:rPr>
              <a:t> beam screen chamber with REBa2Cu3O7-x coated </a:t>
            </a:r>
            <a:r>
              <a:rPr lang="en-US" sz="800" u="sng" dirty="0" smtClean="0">
                <a:hlinkClick r:id="rId10"/>
              </a:rPr>
              <a:t>conductors</a:t>
            </a:r>
            <a:r>
              <a:rPr lang="en-US" sz="800" u="sng" dirty="0" smtClean="0"/>
              <a:t> </a:t>
            </a:r>
            <a:r>
              <a:rPr lang="en-US" sz="800" dirty="0" smtClean="0"/>
              <a:t>at FCC week 2019</a:t>
            </a:r>
            <a:endParaRPr lang="en-US" sz="800" dirty="0"/>
          </a:p>
        </p:txBody>
      </p:sp>
      <p:pic>
        <p:nvPicPr>
          <p:cNvPr id="39" name="Imagen 3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7662" y="4406271"/>
            <a:ext cx="2946517" cy="1069333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31842" y="556271"/>
            <a:ext cx="6274140" cy="486776"/>
            <a:chOff x="573107" y="1733149"/>
            <a:chExt cx="8365520" cy="649035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3" name="TextBox 52"/>
          <p:cNvSpPr txBox="1"/>
          <p:nvPr/>
        </p:nvSpPr>
        <p:spPr>
          <a:xfrm rot="16200000">
            <a:off x="1269240" y="1844556"/>
            <a:ext cx="1247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i="1" dirty="0" smtClean="0"/>
              <a:t>Compatible </a:t>
            </a:r>
            <a:r>
              <a:rPr lang="es-ES" sz="1200" b="1" i="1" dirty="0" err="1" smtClean="0"/>
              <a:t>with</a:t>
            </a:r>
            <a:endParaRPr lang="en-US" sz="1200" b="1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/>
              <p:cNvSpPr txBox="1"/>
              <p:nvPr/>
            </p:nvSpPr>
            <p:spPr>
              <a:xfrm>
                <a:off x="2593698" y="2226299"/>
                <a:ext cx="2198660" cy="1215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100" b="1" dirty="0" smtClean="0"/>
                  <a:t>Surface </a:t>
                </a:r>
                <a:r>
                  <a:rPr lang="es-ES" sz="1100" b="1" dirty="0" err="1" smtClean="0"/>
                  <a:t>impedance</a:t>
                </a:r>
                <a:r>
                  <a:rPr lang="es-ES" sz="11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1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s-ES" sz="11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1100" b="1" dirty="0" smtClean="0"/>
                  <a:t> measurable at FCC conditions.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110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de-DE" sz="11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a:rPr lang="de-DE" sz="1100" b="0" i="1" smtClean="0">
                        <a:latin typeface="Cambria Math" panose="02040503050406030204" pitchFamily="18" charset="0"/>
                      </a:rPr>
                      <m:t>𝐺𝐻𝑧</m:t>
                    </m:r>
                    <m:r>
                      <a:rPr lang="de-DE" sz="1100" b="0" i="1" smtClean="0">
                        <a:latin typeface="Cambria Math" panose="02040503050406030204" pitchFamily="18" charset="0"/>
                      </a:rPr>
                      <m:t>, 8</m:t>
                    </m:r>
                    <m:r>
                      <a:rPr lang="de-DE" sz="1100" b="0" i="1" smtClean="0">
                        <a:latin typeface="Cambria Math" panose="02040503050406030204" pitchFamily="18" charset="0"/>
                      </a:rPr>
                      <m:t>𝐺𝐻𝑧</m:t>
                    </m:r>
                  </m:oMath>
                </a14:m>
                <a:endParaRPr lang="en-US" sz="11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100" dirty="0" smtClean="0"/>
                  <a:t>Wide Temp. range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100" dirty="0" smtClean="0"/>
                  <a:t>Up to 16 T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b="1" dirty="0" smtClean="0"/>
              </a:p>
            </p:txBody>
          </p:sp>
        </mc:Choice>
        <mc:Fallback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3698" y="2226299"/>
                <a:ext cx="2198660" cy="1215717"/>
              </a:xfrm>
              <a:prstGeom prst="rect">
                <a:avLst/>
              </a:prstGeom>
              <a:blipFill rotWithShape="0">
                <a:blip r:embed="rId12"/>
                <a:stretch>
                  <a:fillRect r="-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441224" y="3198844"/>
            <a:ext cx="2503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b="1" dirty="0" smtClean="0">
                <a:sym typeface="Wingdings" panose="05000000000000000000" pitchFamily="2" charset="2"/>
              </a:rPr>
              <a:t> </a:t>
            </a:r>
            <a:r>
              <a:rPr lang="es-ES" sz="1000" b="1" dirty="0" err="1" smtClean="0"/>
              <a:t>Understanding</a:t>
            </a:r>
            <a:r>
              <a:rPr lang="es-ES" sz="1000" b="1" dirty="0" smtClean="0"/>
              <a:t> </a:t>
            </a:r>
            <a:r>
              <a:rPr lang="es-ES" sz="1000" b="1" dirty="0" err="1" smtClean="0"/>
              <a:t>the</a:t>
            </a:r>
            <a:r>
              <a:rPr lang="es-ES" sz="1000" b="1" dirty="0" smtClean="0"/>
              <a:t> </a:t>
            </a:r>
            <a:r>
              <a:rPr lang="es-ES" sz="1000" b="1" dirty="0" err="1" smtClean="0"/>
              <a:t>influence</a:t>
            </a:r>
            <a:r>
              <a:rPr lang="es-ES" sz="1000" b="1" dirty="0" smtClean="0"/>
              <a:t> of </a:t>
            </a:r>
            <a:r>
              <a:rPr lang="es-ES" sz="1000" b="1" dirty="0" err="1" smtClean="0"/>
              <a:t>magnetic</a:t>
            </a:r>
            <a:r>
              <a:rPr lang="es-ES" sz="1000" b="1" dirty="0" smtClean="0"/>
              <a:t> </a:t>
            </a:r>
            <a:r>
              <a:rPr lang="es-ES" sz="1000" b="1" dirty="0" err="1" smtClean="0"/>
              <a:t>field</a:t>
            </a:r>
            <a:r>
              <a:rPr lang="es-ES" sz="1000" b="1" dirty="0" smtClean="0"/>
              <a:t> </a:t>
            </a:r>
            <a:r>
              <a:rPr lang="es-ES" sz="1000" b="1" dirty="0" err="1" smtClean="0"/>
              <a:t>on</a:t>
            </a:r>
            <a:r>
              <a:rPr lang="es-ES" sz="1000" b="1" dirty="0" smtClean="0"/>
              <a:t> </a:t>
            </a:r>
            <a:r>
              <a:rPr lang="es-ES" sz="1000" b="1" dirty="0" err="1" smtClean="0"/>
              <a:t>vortex</a:t>
            </a:r>
            <a:r>
              <a:rPr lang="es-ES" sz="1000" b="1" dirty="0" smtClean="0"/>
              <a:t> </a:t>
            </a:r>
            <a:r>
              <a:rPr lang="es-ES" sz="1000" b="1" dirty="0" err="1" smtClean="0"/>
              <a:t>dynamics</a:t>
            </a:r>
            <a:r>
              <a:rPr lang="es-ES" sz="1000" b="1" dirty="0" smtClean="0"/>
              <a:t> up to 16T.</a:t>
            </a:r>
            <a:endParaRPr lang="en-US" sz="1000" b="1" dirty="0"/>
          </a:p>
        </p:txBody>
      </p:sp>
      <p:sp>
        <p:nvSpPr>
          <p:cNvPr id="55" name="Rectangle 54"/>
          <p:cNvSpPr/>
          <p:nvPr/>
        </p:nvSpPr>
        <p:spPr>
          <a:xfrm>
            <a:off x="491164" y="389545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ES" sz="1200" b="1" dirty="0">
                <a:cs typeface="Arial" pitchFamily="34" charset="0"/>
              </a:rPr>
              <a:t>2</a:t>
            </a:r>
            <a:r>
              <a:rPr lang="es-ES" sz="1200" b="1" dirty="0" smtClean="0">
                <a:cs typeface="Arial" pitchFamily="34" charset="0"/>
              </a:rPr>
              <a:t>. </a:t>
            </a:r>
            <a:r>
              <a:rPr lang="es-ES" sz="1200" b="1" dirty="0" err="1" smtClean="0">
                <a:cs typeface="Arial" pitchFamily="34" charset="0"/>
              </a:rPr>
              <a:t>Evaluation</a:t>
            </a:r>
            <a:r>
              <a:rPr lang="es-ES" sz="1200" b="1" dirty="0" smtClean="0">
                <a:cs typeface="Arial" pitchFamily="34" charset="0"/>
              </a:rPr>
              <a:t> of </a:t>
            </a:r>
            <a:r>
              <a:rPr lang="es-ES" sz="1200" b="1" dirty="0" err="1" smtClean="0">
                <a:cs typeface="Arial" pitchFamily="34" charset="0"/>
              </a:rPr>
              <a:t>persistent</a:t>
            </a:r>
            <a:r>
              <a:rPr lang="es-ES" sz="1200" b="1" dirty="0" smtClean="0">
                <a:cs typeface="Arial" pitchFamily="34" charset="0"/>
              </a:rPr>
              <a:t> </a:t>
            </a:r>
            <a:r>
              <a:rPr lang="es-ES" sz="1200" b="1" dirty="0" err="1" smtClean="0">
                <a:cs typeface="Arial" pitchFamily="34" charset="0"/>
              </a:rPr>
              <a:t>currents</a:t>
            </a:r>
            <a:endParaRPr lang="en-US" sz="1200" b="1" i="1" kern="0" dirty="0"/>
          </a:p>
        </p:txBody>
      </p:sp>
      <p:sp>
        <p:nvSpPr>
          <p:cNvPr id="3" name="Rectangle 2"/>
          <p:cNvSpPr/>
          <p:nvPr/>
        </p:nvSpPr>
        <p:spPr>
          <a:xfrm>
            <a:off x="654168" y="3131561"/>
            <a:ext cx="19268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i="1" kern="0" dirty="0"/>
              <a:t>New cryostat with 16 T SC magnet to be installed in Q1 2020 at </a:t>
            </a:r>
            <a:r>
              <a:rPr lang="en-US" sz="1000" i="1" kern="0" dirty="0" smtClean="0"/>
              <a:t>ICMAB.</a:t>
            </a:r>
            <a:endParaRPr lang="en-US" sz="1000" i="1" kern="0" dirty="0"/>
          </a:p>
        </p:txBody>
      </p:sp>
      <p:sp>
        <p:nvSpPr>
          <p:cNvPr id="57" name="Rectangle 56"/>
          <p:cNvSpPr/>
          <p:nvPr/>
        </p:nvSpPr>
        <p:spPr>
          <a:xfrm>
            <a:off x="2312580" y="4200693"/>
            <a:ext cx="299828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i="1" kern="0" dirty="0" smtClean="0"/>
              <a:t>Hall mapping measurement of CC done at ICMAB</a:t>
            </a:r>
            <a:endParaRPr lang="en-US" sz="1000" i="1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385561" y="4376818"/>
            <a:ext cx="183999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 err="1" smtClean="0"/>
              <a:t>Analyzing</a:t>
            </a:r>
            <a:r>
              <a:rPr lang="es-ES" sz="1100" dirty="0" smtClean="0"/>
              <a:t> </a:t>
            </a:r>
            <a:r>
              <a:rPr lang="es-ES" sz="1100" dirty="0" err="1" smtClean="0"/>
              <a:t>persistent</a:t>
            </a:r>
            <a:r>
              <a:rPr lang="es-ES" sz="1100" dirty="0" smtClean="0"/>
              <a:t> </a:t>
            </a:r>
            <a:r>
              <a:rPr lang="es-ES" sz="1100" dirty="0" err="1" smtClean="0"/>
              <a:t>currents</a:t>
            </a:r>
            <a:r>
              <a:rPr lang="es-ES" sz="1100" dirty="0" smtClean="0"/>
              <a:t> </a:t>
            </a:r>
            <a:r>
              <a:rPr lang="es-ES" sz="1100" dirty="0" err="1" smtClean="0"/>
              <a:t>will</a:t>
            </a:r>
            <a:r>
              <a:rPr lang="es-ES" sz="1100" dirty="0"/>
              <a:t> </a:t>
            </a:r>
            <a:r>
              <a:rPr lang="es-ES" sz="1100" dirty="0" smtClean="0"/>
              <a:t>define </a:t>
            </a:r>
            <a:r>
              <a:rPr lang="es-ES" sz="1100" dirty="0" err="1" smtClean="0"/>
              <a:t>the</a:t>
            </a:r>
            <a:r>
              <a:rPr lang="es-ES" sz="1100" dirty="0" smtClean="0"/>
              <a:t> </a:t>
            </a:r>
            <a:r>
              <a:rPr lang="es-ES" sz="1100" dirty="0" err="1" smtClean="0"/>
              <a:t>required</a:t>
            </a:r>
            <a:r>
              <a:rPr lang="es-ES" sz="1100" dirty="0" smtClean="0"/>
              <a:t> </a:t>
            </a:r>
            <a:r>
              <a:rPr lang="es-ES" sz="1100" dirty="0" err="1" smtClean="0"/>
              <a:t>aspect</a:t>
            </a:r>
            <a:r>
              <a:rPr lang="es-ES" sz="1100" dirty="0" smtClean="0"/>
              <a:t> ratio of Cu and REBCO CC in </a:t>
            </a:r>
            <a:r>
              <a:rPr lang="es-ES" sz="1100" dirty="0" err="1" smtClean="0"/>
              <a:t>beam</a:t>
            </a:r>
            <a:r>
              <a:rPr lang="es-ES" sz="1100" dirty="0" smtClean="0"/>
              <a:t> </a:t>
            </a:r>
            <a:r>
              <a:rPr lang="es-ES" sz="1100" dirty="0" err="1" smtClean="0"/>
              <a:t>screen</a:t>
            </a:r>
            <a:endParaRPr lang="en-US" sz="1100" dirty="0"/>
          </a:p>
        </p:txBody>
      </p:sp>
      <p:sp>
        <p:nvSpPr>
          <p:cNvPr id="59" name="TextBox 58"/>
          <p:cNvSpPr txBox="1"/>
          <p:nvPr/>
        </p:nvSpPr>
        <p:spPr>
          <a:xfrm>
            <a:off x="366839" y="5682319"/>
            <a:ext cx="1839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 err="1" smtClean="0"/>
              <a:t>Construction</a:t>
            </a:r>
            <a:r>
              <a:rPr lang="es-ES" sz="1100" dirty="0" smtClean="0"/>
              <a:t> of </a:t>
            </a:r>
            <a:r>
              <a:rPr lang="es-ES" sz="1100" dirty="0" err="1" smtClean="0"/>
              <a:t>proof</a:t>
            </a:r>
            <a:r>
              <a:rPr lang="es-ES" sz="1100" dirty="0" smtClean="0"/>
              <a:t>-of-concept </a:t>
            </a:r>
            <a:r>
              <a:rPr lang="es-ES" sz="1100" dirty="0" err="1" smtClean="0"/>
              <a:t>device</a:t>
            </a:r>
            <a:r>
              <a:rPr lang="es-ES" sz="1100" dirty="0" smtClean="0"/>
              <a:t> </a:t>
            </a:r>
            <a:r>
              <a:rPr lang="es-ES" sz="1100" dirty="0" err="1" smtClean="0"/>
              <a:t>based</a:t>
            </a:r>
            <a:r>
              <a:rPr lang="es-ES" sz="1100" dirty="0" smtClean="0"/>
              <a:t> </a:t>
            </a:r>
            <a:r>
              <a:rPr lang="es-ES" sz="1100" dirty="0" err="1" smtClean="0"/>
              <a:t>on</a:t>
            </a:r>
            <a:r>
              <a:rPr lang="es-ES" sz="1100" dirty="0" smtClean="0"/>
              <a:t> </a:t>
            </a:r>
            <a:r>
              <a:rPr lang="es-ES" sz="1100" dirty="0" err="1" smtClean="0"/>
              <a:t>generated</a:t>
            </a:r>
            <a:r>
              <a:rPr lang="es-ES" sz="1100" dirty="0" smtClean="0"/>
              <a:t> </a:t>
            </a:r>
            <a:r>
              <a:rPr lang="es-ES" sz="1100" dirty="0" err="1" smtClean="0"/>
              <a:t>knowledge</a:t>
            </a:r>
            <a:endParaRPr lang="en-US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75512" y="5488879"/>
            <a:ext cx="951918" cy="10302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91376" y="5525133"/>
            <a:ext cx="966960" cy="959255"/>
          </a:xfrm>
          <a:prstGeom prst="rect">
            <a:avLst/>
          </a:prstGeom>
        </p:spPr>
      </p:pic>
      <p:pic>
        <p:nvPicPr>
          <p:cNvPr id="62" name="Picture 2" descr="http://icmab.es/images/logos/DOWNLOAD/FILES/OCHOA_CSIC-COLOR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969" y="481566"/>
            <a:ext cx="810993" cy="39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Image 4" descr="logoBadgeWeb.eps">
            <a:extLst>
              <a:ext uri="{FF2B5EF4-FFF2-40B4-BE49-F238E27FC236}">
                <a16:creationId xmlns:a16="http://schemas.microsoft.com/office/drawing/2014/main" xmlns="" id="{5525062A-57CA-4D34-A5DB-D0C6A403D078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>
          <a:xfrm>
            <a:off x="7935029" y="74727"/>
            <a:ext cx="407374" cy="404916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52" y="86428"/>
            <a:ext cx="677175" cy="358843"/>
          </a:xfrm>
          <a:prstGeom prst="rect">
            <a:avLst/>
          </a:prstGeom>
        </p:spPr>
      </p:pic>
      <p:grpSp>
        <p:nvGrpSpPr>
          <p:cNvPr id="65" name="Gruppieren 2073">
            <a:extLst>
              <a:ext uri="{FF2B5EF4-FFF2-40B4-BE49-F238E27FC236}">
                <a16:creationId xmlns:a16="http://schemas.microsoft.com/office/drawing/2014/main" xmlns="" id="{4C41232C-B9C7-4AEA-98EB-F0E68607C185}"/>
              </a:ext>
            </a:extLst>
          </p:cNvPr>
          <p:cNvGrpSpPr>
            <a:grpSpLocks noChangeAspect="1"/>
          </p:cNvGrpSpPr>
          <p:nvPr/>
        </p:nvGrpSpPr>
        <p:grpSpPr>
          <a:xfrm>
            <a:off x="7873296" y="515476"/>
            <a:ext cx="1171945" cy="313486"/>
            <a:chOff x="27998042" y="3360522"/>
            <a:chExt cx="3181352" cy="880431"/>
          </a:xfrm>
        </p:grpSpPr>
        <p:pic>
          <p:nvPicPr>
            <p:cNvPr id="66" name="Picture 2" descr="part2">
              <a:extLst>
                <a:ext uri="{FF2B5EF4-FFF2-40B4-BE49-F238E27FC236}">
                  <a16:creationId xmlns:a16="http://schemas.microsoft.com/office/drawing/2014/main" xmlns="" id="{3A7346B7-B894-4E2A-9C50-F00C447653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98042" y="3360522"/>
              <a:ext cx="1057275" cy="879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3" descr="part3">
              <a:extLst>
                <a:ext uri="{FF2B5EF4-FFF2-40B4-BE49-F238E27FC236}">
                  <a16:creationId xmlns:a16="http://schemas.microsoft.com/office/drawing/2014/main" xmlns="" id="{B54A74F8-D355-4D25-970F-133A4457A8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5319" y="3360522"/>
              <a:ext cx="2124075" cy="88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8" name="Picture 6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027" y="101538"/>
            <a:ext cx="729899" cy="339615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802" y="78575"/>
            <a:ext cx="384382" cy="371527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7621484" y="2762210"/>
            <a:ext cx="14210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00" dirty="0" err="1"/>
              <a:t>Superconducting</a:t>
            </a:r>
            <a:r>
              <a:rPr lang="es-ES" sz="1000" dirty="0"/>
              <a:t> </a:t>
            </a:r>
            <a:r>
              <a:rPr lang="es-ES" sz="1000" dirty="0" err="1"/>
              <a:t>perfomance</a:t>
            </a:r>
            <a:r>
              <a:rPr lang="es-ES" sz="1000" dirty="0"/>
              <a:t> of </a:t>
            </a:r>
            <a:r>
              <a:rPr lang="es-ES" sz="1000" dirty="0" err="1"/>
              <a:t>delaminated</a:t>
            </a:r>
            <a:r>
              <a:rPr lang="es-ES" sz="1000" dirty="0"/>
              <a:t> </a:t>
            </a:r>
            <a:r>
              <a:rPr lang="es-ES" sz="1000" dirty="0" err="1"/>
              <a:t>layers</a:t>
            </a:r>
            <a:r>
              <a:rPr lang="es-ES" sz="1000" dirty="0"/>
              <a:t> </a:t>
            </a:r>
            <a:r>
              <a:rPr lang="es-ES" sz="1000" dirty="0" err="1"/>
              <a:t>still</a:t>
            </a:r>
            <a:r>
              <a:rPr lang="es-ES" sz="1000" dirty="0"/>
              <a:t> to be </a:t>
            </a:r>
            <a:r>
              <a:rPr lang="es-ES" sz="1000" dirty="0" err="1"/>
              <a:t>investigated</a:t>
            </a:r>
            <a:endParaRPr lang="en-US"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11625" b="90000" l="43222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992" t="9732" r="8519" b="19600"/>
          <a:stretch/>
        </p:blipFill>
        <p:spPr>
          <a:xfrm>
            <a:off x="7863457" y="4246450"/>
            <a:ext cx="973836" cy="242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92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375320" y="409917"/>
            <a:ext cx="949444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/>
              <a:t>Outline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5061" y="2399444"/>
            <a:ext cx="8240430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600" i="1" dirty="0" smtClean="0"/>
              <a:t>REBCO CCs for beam screen coating</a:t>
            </a:r>
            <a:endParaRPr lang="en-US" sz="2600" i="1" dirty="0"/>
          </a:p>
          <a:p>
            <a:pPr marL="342900" indent="-342900">
              <a:buFont typeface="+mj-lt"/>
              <a:buAutoNum type="arabicPeriod"/>
            </a:pPr>
            <a:endParaRPr lang="en-US" sz="2600" i="1" dirty="0"/>
          </a:p>
          <a:p>
            <a:pPr marL="342900" indent="-342900">
              <a:buFont typeface="+mj-lt"/>
              <a:buAutoNum type="arabicPeriod"/>
            </a:pPr>
            <a:r>
              <a:rPr lang="en-US" sz="2600" i="1" dirty="0" smtClean="0"/>
              <a:t>Linking CC´s surface resistance to microstructure</a:t>
            </a:r>
          </a:p>
          <a:p>
            <a:pPr marL="342900" indent="-342900">
              <a:buFont typeface="+mj-lt"/>
              <a:buAutoNum type="arabicPeriod"/>
            </a:pPr>
            <a:endParaRPr lang="en-US" sz="2600" i="1" dirty="0"/>
          </a:p>
          <a:p>
            <a:pPr marL="342900" indent="-342900">
              <a:buFont typeface="+mj-lt"/>
              <a:buAutoNum type="arabicPeriod"/>
            </a:pPr>
            <a:r>
              <a:rPr lang="en-US" sz="2600" i="1" dirty="0" smtClean="0"/>
              <a:t>Evaluation of secondary electron yield</a:t>
            </a:r>
            <a:endParaRPr lang="es-ES" sz="2600" i="1" dirty="0"/>
          </a:p>
          <a:p>
            <a:pPr marL="342900" indent="-342900">
              <a:buFont typeface="+mj-lt"/>
              <a:buAutoNum type="arabicPeriod"/>
            </a:pPr>
            <a:endParaRPr lang="es-ES" sz="2600" i="1" dirty="0"/>
          </a:p>
          <a:p>
            <a:pPr lvl="2"/>
            <a:endParaRPr lang="en-US" sz="2600" i="1" dirty="0"/>
          </a:p>
          <a:p>
            <a:endParaRPr lang="en-US" sz="2600" i="1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2100" i="1" dirty="0">
              <a:sym typeface="Wingdings" panose="05000000000000000000" pitchFamily="2" charset="2"/>
            </a:endParaRPr>
          </a:p>
        </p:txBody>
      </p: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31711" y="1352109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05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sp>
        <p:nvSpPr>
          <p:cNvPr id="70" name="Rectangle 69"/>
          <p:cNvSpPr/>
          <p:nvPr/>
        </p:nvSpPr>
        <p:spPr>
          <a:xfrm>
            <a:off x="210728" y="153161"/>
            <a:ext cx="949444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err="1" smtClean="0"/>
              <a:t>Acknowledgement</a:t>
            </a:r>
            <a:endParaRPr lang="en-US" sz="2800" b="1" i="1" dirty="0"/>
          </a:p>
          <a:p>
            <a:endParaRPr lang="en-US" sz="3000" dirty="0"/>
          </a:p>
        </p:txBody>
      </p:sp>
      <p:sp>
        <p:nvSpPr>
          <p:cNvPr id="71" name="Rectangle 70"/>
          <p:cNvSpPr/>
          <p:nvPr/>
        </p:nvSpPr>
        <p:spPr>
          <a:xfrm>
            <a:off x="658369" y="1603832"/>
            <a:ext cx="762860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333333"/>
                </a:solidFill>
              </a:rPr>
              <a:t>The authors acknowledge </a:t>
            </a:r>
            <a:r>
              <a:rPr lang="en-US" sz="1600" b="1" dirty="0">
                <a:solidFill>
                  <a:srgbClr val="333333"/>
                </a:solidFill>
              </a:rPr>
              <a:t>the support and samples provided by Bruker, Fujikura, </a:t>
            </a:r>
            <a:r>
              <a:rPr lang="en-US" sz="1600" b="1" dirty="0" err="1">
                <a:solidFill>
                  <a:srgbClr val="333333"/>
                </a:solidFill>
              </a:rPr>
              <a:t>Sunam</a:t>
            </a:r>
            <a:r>
              <a:rPr lang="en-US" sz="1600" b="1" dirty="0">
                <a:solidFill>
                  <a:srgbClr val="333333"/>
                </a:solidFill>
              </a:rPr>
              <a:t>, </a:t>
            </a:r>
            <a:r>
              <a:rPr lang="en-US" sz="1600" b="1" dirty="0" err="1">
                <a:solidFill>
                  <a:srgbClr val="333333"/>
                </a:solidFill>
              </a:rPr>
              <a:t>SuperOx</a:t>
            </a:r>
            <a:r>
              <a:rPr lang="en-US" sz="1600" b="1" dirty="0">
                <a:solidFill>
                  <a:srgbClr val="333333"/>
                </a:solidFill>
              </a:rPr>
              <a:t>, </a:t>
            </a:r>
            <a:r>
              <a:rPr lang="en-US" sz="1600" b="1" dirty="0" err="1">
                <a:solidFill>
                  <a:srgbClr val="333333"/>
                </a:solidFill>
              </a:rPr>
              <a:t>SuperPower</a:t>
            </a:r>
            <a:r>
              <a:rPr lang="en-US" sz="1600" b="1" dirty="0">
                <a:solidFill>
                  <a:srgbClr val="333333"/>
                </a:solidFill>
              </a:rPr>
              <a:t> and </a:t>
            </a:r>
            <a:r>
              <a:rPr lang="en-US" sz="1600" b="1" dirty="0" err="1">
                <a:solidFill>
                  <a:srgbClr val="333333"/>
                </a:solidFill>
              </a:rPr>
              <a:t>Theva</a:t>
            </a:r>
            <a:r>
              <a:rPr lang="en-US" sz="1600" b="1" dirty="0">
                <a:solidFill>
                  <a:srgbClr val="333333"/>
                </a:solidFill>
              </a:rPr>
              <a:t>. Authors acknowledge CERN funding FCC-GOV-CC0073/1724666/KE3359, MAT2014-51778-C2 COACHSUPENERGY, 2017-SGR 1519 from </a:t>
            </a:r>
            <a:r>
              <a:rPr lang="en-US" sz="1600" b="1" dirty="0" err="1">
                <a:solidFill>
                  <a:srgbClr val="333333"/>
                </a:solidFill>
              </a:rPr>
              <a:t>Generalitat</a:t>
            </a:r>
            <a:r>
              <a:rPr lang="en-US" sz="1600" b="1" dirty="0">
                <a:solidFill>
                  <a:srgbClr val="333333"/>
                </a:solidFill>
              </a:rPr>
              <a:t> de </a:t>
            </a:r>
            <a:r>
              <a:rPr lang="en-US" sz="1600" b="1" dirty="0" err="1">
                <a:solidFill>
                  <a:srgbClr val="333333"/>
                </a:solidFill>
              </a:rPr>
              <a:t>Catalunya</a:t>
            </a:r>
            <a:r>
              <a:rPr lang="en-US" sz="1600" b="1" dirty="0">
                <a:solidFill>
                  <a:srgbClr val="333333"/>
                </a:solidFill>
              </a:rPr>
              <a:t> and COST Action NANOCOHYBRI (CA16218). ICMAB authors acknowledge the Center of Excellence award </a:t>
            </a:r>
            <a:r>
              <a:rPr lang="en-US" sz="1600" b="1" dirty="0" err="1">
                <a:solidFill>
                  <a:srgbClr val="333333"/>
                </a:solidFill>
              </a:rPr>
              <a:t>Severo</a:t>
            </a:r>
            <a:r>
              <a:rPr lang="en-US" sz="1600" b="1" dirty="0">
                <a:solidFill>
                  <a:srgbClr val="333333"/>
                </a:solidFill>
              </a:rPr>
              <a:t> Ochoa SEV2015-0496 and its Future Interdisciplinary Projects action</a:t>
            </a:r>
            <a:r>
              <a:rPr lang="en-US" sz="1600" b="1" dirty="0" smtClean="0">
                <a:solidFill>
                  <a:srgbClr val="333333"/>
                </a:solidFill>
              </a:rPr>
              <a:t>.</a:t>
            </a:r>
          </a:p>
          <a:p>
            <a:endParaRPr lang="en-US" sz="1600" b="1" dirty="0">
              <a:solidFill>
                <a:srgbClr val="333333"/>
              </a:solidFill>
            </a:endParaRPr>
          </a:p>
          <a:p>
            <a:r>
              <a:rPr lang="en-US" sz="1600" b="1" dirty="0" smtClean="0">
                <a:solidFill>
                  <a:srgbClr val="333333"/>
                </a:solidFill>
              </a:rPr>
              <a:t>This </a:t>
            </a:r>
            <a:r>
              <a:rPr lang="en-US" sz="1600" b="1" dirty="0">
                <a:solidFill>
                  <a:srgbClr val="333333"/>
                </a:solidFill>
              </a:rPr>
              <a:t>project has received funding from the European Union’s Horizon 2020 research and </a:t>
            </a:r>
            <a:r>
              <a:rPr lang="en-US" sz="1600" b="1" dirty="0" smtClean="0">
                <a:solidFill>
                  <a:srgbClr val="333333"/>
                </a:solidFill>
              </a:rPr>
              <a:t>innovation</a:t>
            </a:r>
            <a:r>
              <a:rPr lang="en-US" sz="1600" b="1" dirty="0"/>
              <a:t> </a:t>
            </a:r>
            <a:r>
              <a:rPr lang="en-US" sz="1600" b="1" dirty="0" err="1" smtClean="0">
                <a:solidFill>
                  <a:srgbClr val="333333"/>
                </a:solidFill>
              </a:rPr>
              <a:t>programme</a:t>
            </a:r>
            <a:r>
              <a:rPr lang="en-US" sz="1600" b="1" dirty="0" smtClean="0">
                <a:solidFill>
                  <a:srgbClr val="333333"/>
                </a:solidFill>
              </a:rPr>
              <a:t> </a:t>
            </a:r>
            <a:r>
              <a:rPr lang="en-US" sz="1600" b="1" dirty="0">
                <a:solidFill>
                  <a:srgbClr val="333333"/>
                </a:solidFill>
              </a:rPr>
              <a:t>under the Marie </a:t>
            </a:r>
            <a:r>
              <a:rPr lang="en-US" sz="1600" b="1" dirty="0" err="1">
                <a:solidFill>
                  <a:srgbClr val="333333"/>
                </a:solidFill>
              </a:rPr>
              <a:t>Skłodowska</a:t>
            </a:r>
            <a:r>
              <a:rPr lang="en-US" sz="1600" b="1" dirty="0">
                <a:solidFill>
                  <a:srgbClr val="333333"/>
                </a:solidFill>
              </a:rPr>
              <a:t>-Curie grant agreement No 754397”.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>
                <a:solidFill>
                  <a:srgbClr val="333333"/>
                </a:solidFill>
              </a:rPr>
              <a:t>Financial  support  from  the  Spanish  Ministry  of  Science,  Innovation  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>
                <a:solidFill>
                  <a:srgbClr val="333333"/>
                </a:solidFill>
              </a:rPr>
              <a:t>and  Universities,  through  the  “</a:t>
            </a:r>
            <a:r>
              <a:rPr lang="en-US" sz="1600" b="1" dirty="0" err="1">
                <a:solidFill>
                  <a:srgbClr val="333333"/>
                </a:solidFill>
              </a:rPr>
              <a:t>Severo</a:t>
            </a:r>
            <a:r>
              <a:rPr lang="en-US" sz="1600" b="1" dirty="0">
                <a:solidFill>
                  <a:srgbClr val="333333"/>
                </a:solidFill>
              </a:rPr>
              <a:t>  Ochoa”  </a:t>
            </a:r>
            <a:r>
              <a:rPr lang="en-US" sz="1600" b="1" dirty="0" err="1">
                <a:solidFill>
                  <a:srgbClr val="333333"/>
                </a:solidFill>
              </a:rPr>
              <a:t>Programme</a:t>
            </a:r>
            <a:r>
              <a:rPr lang="en-US" sz="1600" b="1" dirty="0">
                <a:solidFill>
                  <a:srgbClr val="333333"/>
                </a:solidFill>
              </a:rPr>
              <a:t>  for  </a:t>
            </a:r>
            <a:r>
              <a:rPr lang="en-US" sz="1600" b="1" dirty="0" err="1">
                <a:solidFill>
                  <a:srgbClr val="333333"/>
                </a:solidFill>
              </a:rPr>
              <a:t>Centres</a:t>
            </a:r>
            <a:r>
              <a:rPr lang="en-US" sz="1600" b="1" dirty="0">
                <a:solidFill>
                  <a:srgbClr val="333333"/>
                </a:solidFill>
              </a:rPr>
              <a:t>  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>
                <a:solidFill>
                  <a:srgbClr val="333333"/>
                </a:solidFill>
              </a:rPr>
              <a:t>of  Excellence  in  R&amp;D  (SEV-2015-0496)</a:t>
            </a:r>
            <a:endParaRPr lang="en-US" sz="1600" b="1" dirty="0"/>
          </a:p>
        </p:txBody>
      </p:sp>
      <p:pic>
        <p:nvPicPr>
          <p:cNvPr id="72" name="Picture 2" descr="http://icmab.es/images/logos/DOWNLOAD/FILES/OCHOA_CSIC-COL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885" y="5368369"/>
            <a:ext cx="1358842" cy="65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Image 4" descr="logoBadgeWeb.eps">
            <a:extLst>
              <a:ext uri="{FF2B5EF4-FFF2-40B4-BE49-F238E27FC236}">
                <a16:creationId xmlns:a16="http://schemas.microsoft.com/office/drawing/2014/main" xmlns="" id="{5525062A-57CA-4D34-A5DB-D0C6A403D0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>
          <a:xfrm>
            <a:off x="8465727" y="6073635"/>
            <a:ext cx="522825" cy="51967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9" y="5469857"/>
            <a:ext cx="901643" cy="477791"/>
          </a:xfrm>
          <a:prstGeom prst="rect">
            <a:avLst/>
          </a:prstGeom>
        </p:spPr>
      </p:pic>
      <p:grpSp>
        <p:nvGrpSpPr>
          <p:cNvPr id="75" name="Gruppieren 2073">
            <a:extLst>
              <a:ext uri="{FF2B5EF4-FFF2-40B4-BE49-F238E27FC236}">
                <a16:creationId xmlns:a16="http://schemas.microsoft.com/office/drawing/2014/main" xmlns="" id="{4C41232C-B9C7-4AEA-98EB-F0E68607C185}"/>
              </a:ext>
            </a:extLst>
          </p:cNvPr>
          <p:cNvGrpSpPr>
            <a:grpSpLocks noChangeAspect="1"/>
          </p:cNvGrpSpPr>
          <p:nvPr/>
        </p:nvGrpSpPr>
        <p:grpSpPr>
          <a:xfrm>
            <a:off x="969702" y="5510701"/>
            <a:ext cx="1741108" cy="465733"/>
            <a:chOff x="27998042" y="3360522"/>
            <a:chExt cx="3181352" cy="880431"/>
          </a:xfrm>
        </p:grpSpPr>
        <p:pic>
          <p:nvPicPr>
            <p:cNvPr id="76" name="Picture 2" descr="part2">
              <a:extLst>
                <a:ext uri="{FF2B5EF4-FFF2-40B4-BE49-F238E27FC236}">
                  <a16:creationId xmlns:a16="http://schemas.microsoft.com/office/drawing/2014/main" xmlns="" id="{3A7346B7-B894-4E2A-9C50-F00C447653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98042" y="3360522"/>
              <a:ext cx="1057275" cy="879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Picture 3" descr="part3">
              <a:extLst>
                <a:ext uri="{FF2B5EF4-FFF2-40B4-BE49-F238E27FC236}">
                  <a16:creationId xmlns:a16="http://schemas.microsoft.com/office/drawing/2014/main" xmlns="" id="{B54A74F8-D355-4D25-970F-133A4457A8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5319" y="3360522"/>
              <a:ext cx="2124075" cy="88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8" name="Picture 77" descr="logo-FCC-HE-04.png">
            <a:extLst>
              <a:ext uri="{FF2B5EF4-FFF2-40B4-BE49-F238E27FC236}">
                <a16:creationId xmlns:a16="http://schemas.microsoft.com/office/drawing/2014/main" xmlns="" id="{D0A67203-EC4E-4961-94DD-6D18BB5A091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335" y="6092509"/>
            <a:ext cx="1037232" cy="419561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2" y="6089324"/>
            <a:ext cx="913809" cy="425187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91" y="6055422"/>
            <a:ext cx="500642" cy="483899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>
                        <a14:foregroundMark x1="34800" y1="80793" x2="34800" y2="80793"/>
                        <a14:foregroundMark x1="40400" y1="80793" x2="40400" y2="80793"/>
                        <a14:foregroundMark x1="47400" y1="84756" x2="47400" y2="84756"/>
                        <a14:foregroundMark x1="50200" y1="82317" x2="50200" y2="82317"/>
                        <a14:foregroundMark x1="53200" y1="83232" x2="53200" y2="83232"/>
                        <a14:foregroundMark x1="51000" y1="82317" x2="51000" y2="82317"/>
                        <a14:foregroundMark x1="57000" y1="82927" x2="57000" y2="82927"/>
                        <a14:foregroundMark x1="62400" y1="81098" x2="62400" y2="81098"/>
                        <a14:foregroundMark x1="55600" y1="78963" x2="55600" y2="78963"/>
                        <a14:backgroundMark x1="58400" y1="82012" x2="58400" y2="820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57" t="10510" r="26801" b="8619"/>
          <a:stretch/>
        </p:blipFill>
        <p:spPr>
          <a:xfrm>
            <a:off x="8492876" y="5395291"/>
            <a:ext cx="559787" cy="689971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272" y="6042555"/>
            <a:ext cx="1098068" cy="550750"/>
          </a:xfrm>
          <a:prstGeom prst="rect">
            <a:avLst/>
          </a:prstGeom>
        </p:spPr>
      </p:pic>
      <p:pic>
        <p:nvPicPr>
          <p:cNvPr id="83" name="Picture 7975" descr="logo_U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63825" y="6049799"/>
            <a:ext cx="743060" cy="495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492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sp>
        <p:nvSpPr>
          <p:cNvPr id="31" name="TextBox 30"/>
          <p:cNvSpPr txBox="1"/>
          <p:nvPr/>
        </p:nvSpPr>
        <p:spPr>
          <a:xfrm>
            <a:off x="2540508" y="3230891"/>
            <a:ext cx="48583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700" b="1" i="1" dirty="0" err="1"/>
              <a:t>Thank</a:t>
            </a:r>
            <a:r>
              <a:rPr lang="de-DE" sz="2700" b="1" i="1" dirty="0"/>
              <a:t> </a:t>
            </a:r>
            <a:r>
              <a:rPr lang="de-DE" sz="2700" b="1" i="1" dirty="0" err="1"/>
              <a:t>you</a:t>
            </a:r>
            <a:r>
              <a:rPr lang="de-DE" sz="2700" b="1" i="1" dirty="0"/>
              <a:t> </a:t>
            </a:r>
            <a:r>
              <a:rPr lang="de-DE" sz="2700" b="1" i="1" dirty="0" err="1"/>
              <a:t>for</a:t>
            </a:r>
            <a:r>
              <a:rPr lang="de-DE" sz="2700" b="1" i="1" dirty="0"/>
              <a:t> </a:t>
            </a:r>
            <a:r>
              <a:rPr lang="de-DE" sz="2700" b="1" i="1" dirty="0" err="1"/>
              <a:t>your</a:t>
            </a:r>
            <a:r>
              <a:rPr lang="de-DE" sz="2700" b="1" i="1" dirty="0"/>
              <a:t> </a:t>
            </a:r>
            <a:r>
              <a:rPr lang="de-DE" sz="2700" b="1" i="1" dirty="0" err="1"/>
              <a:t>attention</a:t>
            </a:r>
            <a:r>
              <a:rPr lang="de-DE" sz="2700" b="1" i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1236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5"/>
          <p:cNvGrpSpPr/>
          <p:nvPr/>
        </p:nvGrpSpPr>
        <p:grpSpPr>
          <a:xfrm>
            <a:off x="43482" y="976717"/>
            <a:ext cx="2580205" cy="1355390"/>
            <a:chOff x="0" y="1305514"/>
            <a:chExt cx="2580205" cy="135539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>
              <a:off x="64008" y="1305514"/>
              <a:ext cx="2516197" cy="1355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0" y="1336246"/>
              <a:ext cx="2580205" cy="1257375"/>
              <a:chOff x="261058" y="1769545"/>
              <a:chExt cx="2580205" cy="125737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3" name="9 Rectángulo">
                    <a:extLst>
                      <a:ext uri="{FF2B5EF4-FFF2-40B4-BE49-F238E27FC236}">
                        <a16:creationId xmlns:a16="http://schemas.microsoft.com/office/drawing/2014/main" xmlns="" id="{CB409EF9-0592-41DC-8FAB-3C074FA2C890}"/>
                      </a:ext>
                    </a:extLst>
                  </p:cNvPr>
                  <p:cNvSpPr/>
                  <p:nvPr/>
                </p:nvSpPr>
                <p:spPr>
                  <a:xfrm>
                    <a:off x="723784" y="2308518"/>
                    <a:ext cx="1682512" cy="35920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18022" marR="9011">
                      <a:lnSpc>
                        <a:spcPct val="102600"/>
                      </a:lnSpc>
                      <a:spcBef>
                        <a:spcPts val="298"/>
                      </a:spcBef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i="1" spc="-21" smtClean="0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Arial"/>
                                </a:rPr>
                              </m:ctrlPr>
                            </m:sSubSupPr>
                            <m:e>
                              <m:r>
                                <a:rPr lang="es-ES" sz="1600" i="1" spc="-21">
                                  <a:solidFill>
                                    <a:srgbClr val="231F20"/>
                                  </a:solidFill>
                                  <a:latin typeface="Cambria Math"/>
                                  <a:cs typeface="Arial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s-ES" sz="1600" i="1" spc="-21">
                                  <a:solidFill>
                                    <a:srgbClr val="231F20"/>
                                  </a:solidFill>
                                  <a:latin typeface="Cambria Math"/>
                                  <a:cs typeface="Arial"/>
                                </a:rPr>
                                <m:t>𝑏𝑒𝑎𝑚</m:t>
                              </m:r>
                            </m:sub>
                            <m:sup>
                              <m:r>
                                <a:rPr lang="es-ES" sz="1600" i="1" spc="-21">
                                  <a:solidFill>
                                    <a:srgbClr val="231F20"/>
                                  </a:solidFill>
                                  <a:latin typeface="Cambria Math"/>
                                  <a:cs typeface="Arial"/>
                                </a:rPr>
                                <m:t>𝐿𝐻𝐶</m:t>
                              </m:r>
                            </m:sup>
                          </m:sSubSup>
                          <m:r>
                            <a:rPr lang="es-ES" sz="1600" i="1" spc="-21">
                              <a:solidFill>
                                <a:srgbClr val="231F20"/>
                              </a:solidFill>
                              <a:latin typeface="Cambria Math"/>
                              <a:ea typeface="Cambria Math"/>
                              <a:cs typeface="Arial"/>
                            </a:rPr>
                            <m:t>~</m:t>
                          </m:r>
                          <m:r>
                            <a:rPr lang="es-ES" sz="1600" i="1" spc="-21">
                              <a:solidFill>
                                <a:srgbClr val="231F20"/>
                              </a:solidFill>
                              <a:latin typeface="Cambria Math"/>
                              <a:cs typeface="Arial"/>
                            </a:rPr>
                            <m:t>0</m:t>
                          </m:r>
                          <m:r>
                            <a:rPr lang="es-ES" sz="1600" b="0" i="1" spc="-2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.</m:t>
                          </m:r>
                          <m:r>
                            <a:rPr lang="es-ES" sz="1600" i="1" spc="-21">
                              <a:solidFill>
                                <a:srgbClr val="231F20"/>
                              </a:solidFill>
                              <a:latin typeface="Cambria Math"/>
                              <a:cs typeface="Arial"/>
                            </a:rPr>
                            <m:t>2 </m:t>
                          </m:r>
                          <m:r>
                            <a:rPr lang="es-ES" sz="1600" i="1" spc="-21">
                              <a:solidFill>
                                <a:srgbClr val="231F20"/>
                              </a:solidFill>
                              <a:latin typeface="Cambria Math"/>
                              <a:cs typeface="Arial"/>
                            </a:rPr>
                            <m:t>𝑊</m:t>
                          </m:r>
                          <m:r>
                            <a:rPr lang="es-ES" sz="1600" i="1" spc="-21">
                              <a:solidFill>
                                <a:srgbClr val="231F20"/>
                              </a:solidFill>
                              <a:latin typeface="Cambria Math"/>
                              <a:cs typeface="Arial"/>
                            </a:rPr>
                            <m:t>/</m:t>
                          </m:r>
                          <m:r>
                            <a:rPr lang="es-ES" sz="1600" i="1" spc="-21">
                              <a:solidFill>
                                <a:srgbClr val="231F20"/>
                              </a:solidFill>
                              <a:latin typeface="Cambria Math"/>
                              <a:cs typeface="Arial"/>
                            </a:rPr>
                            <m:t>𝑚</m:t>
                          </m:r>
                        </m:oMath>
                      </m:oMathPara>
                    </a14:m>
                    <a:endParaRPr lang="en-US" sz="1600" spc="-21" dirty="0">
                      <a:solidFill>
                        <a:srgbClr val="231F20"/>
                      </a:solidFill>
                      <a:cs typeface="Arial"/>
                    </a:endParaRPr>
                  </a:p>
                </p:txBody>
              </p:sp>
            </mc:Choice>
            <mc:Fallback xmlns="">
              <p:sp>
                <p:nvSpPr>
                  <p:cNvPr id="683" name="9 Rectángulo">
                    <a:extLst>
                      <a:ext uri="{FF2B5EF4-FFF2-40B4-BE49-F238E27FC236}">
                        <a16:creationId xmlns:a16="http://schemas.microsoft.com/office/drawing/2014/main" id="{CB409EF9-0592-41DC-8FAB-3C074FA2C890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3784" y="2308518"/>
                    <a:ext cx="1682512" cy="359201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678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4" name="9 Rectángulo">
                    <a:extLst>
                      <a:ext uri="{FF2B5EF4-FFF2-40B4-BE49-F238E27FC236}">
                        <a16:creationId xmlns:a16="http://schemas.microsoft.com/office/drawing/2014/main" xmlns="" id="{B40B3C75-FC7A-41E3-A51A-E65622735CBC}"/>
                      </a:ext>
                    </a:extLst>
                  </p:cNvPr>
                  <p:cNvSpPr/>
                  <p:nvPr/>
                </p:nvSpPr>
                <p:spPr>
                  <a:xfrm>
                    <a:off x="723784" y="2667719"/>
                    <a:ext cx="1793633" cy="35920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18022" marR="9011">
                      <a:lnSpc>
                        <a:spcPct val="102600"/>
                      </a:lnSpc>
                      <a:spcBef>
                        <a:spcPts val="298"/>
                      </a:spcBef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i="1" spc="-21" smtClean="0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Arial"/>
                                </a:rPr>
                              </m:ctrlPr>
                            </m:sSubSupPr>
                            <m:e>
                              <m:r>
                                <a:rPr lang="es-ES" sz="1600" i="1" spc="-21">
                                  <a:solidFill>
                                    <a:srgbClr val="231F20"/>
                                  </a:solidFill>
                                  <a:latin typeface="Cambria Math"/>
                                  <a:cs typeface="Arial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s-ES" sz="1600" i="1" spc="-21">
                                  <a:solidFill>
                                    <a:srgbClr val="231F20"/>
                                  </a:solidFill>
                                  <a:latin typeface="Cambria Math"/>
                                  <a:cs typeface="Arial"/>
                                </a:rPr>
                                <m:t>𝑏𝑒𝑎𝑚</m:t>
                              </m:r>
                            </m:sub>
                            <m:sup>
                              <m:r>
                                <a:rPr lang="es-ES" sz="1600" b="0" i="1" spc="-21" smtClean="0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Arial"/>
                                </a:rPr>
                                <m:t>𝐹𝐶𝐶</m:t>
                              </m:r>
                            </m:sup>
                          </m:sSubSup>
                          <m:r>
                            <a:rPr lang="es-ES" sz="1600" i="1" spc="-21">
                              <a:solidFill>
                                <a:srgbClr val="231F20"/>
                              </a:solidFill>
                              <a:latin typeface="Cambria Math"/>
                              <a:ea typeface="Cambria Math"/>
                              <a:cs typeface="Arial"/>
                            </a:rPr>
                            <m:t>~</m:t>
                          </m:r>
                          <m:r>
                            <a:rPr lang="es-ES" sz="1600" b="0" i="1" spc="-2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35.4</m:t>
                          </m:r>
                          <m:r>
                            <a:rPr lang="es-ES" sz="1600" i="1" spc="-21">
                              <a:solidFill>
                                <a:srgbClr val="231F20"/>
                              </a:solidFill>
                              <a:latin typeface="Cambria Math"/>
                              <a:cs typeface="Arial"/>
                            </a:rPr>
                            <m:t> </m:t>
                          </m:r>
                          <m:r>
                            <a:rPr lang="es-ES" sz="1600" i="1" spc="-21">
                              <a:solidFill>
                                <a:srgbClr val="231F20"/>
                              </a:solidFill>
                              <a:latin typeface="Cambria Math"/>
                              <a:cs typeface="Arial"/>
                            </a:rPr>
                            <m:t>𝑊</m:t>
                          </m:r>
                          <m:r>
                            <a:rPr lang="es-ES" sz="1600" i="1" spc="-21">
                              <a:solidFill>
                                <a:srgbClr val="231F20"/>
                              </a:solidFill>
                              <a:latin typeface="Cambria Math"/>
                              <a:cs typeface="Arial"/>
                            </a:rPr>
                            <m:t>/</m:t>
                          </m:r>
                          <m:r>
                            <a:rPr lang="es-ES" sz="1600" i="1" spc="-21">
                              <a:solidFill>
                                <a:srgbClr val="231F20"/>
                              </a:solidFill>
                              <a:latin typeface="Cambria Math"/>
                              <a:cs typeface="Arial"/>
                            </a:rPr>
                            <m:t>𝑚</m:t>
                          </m:r>
                        </m:oMath>
                      </m:oMathPara>
                    </a14:m>
                    <a:endParaRPr lang="en-US" sz="1600" spc="-21" dirty="0">
                      <a:solidFill>
                        <a:srgbClr val="231F20"/>
                      </a:solidFill>
                      <a:cs typeface="Arial"/>
                    </a:endParaRPr>
                  </a:p>
                </p:txBody>
              </p:sp>
            </mc:Choice>
            <mc:Fallback xmlns="">
              <p:sp>
                <p:nvSpPr>
                  <p:cNvPr id="684" name="9 Rectángulo">
                    <a:extLst>
                      <a:ext uri="{FF2B5EF4-FFF2-40B4-BE49-F238E27FC236}">
                        <a16:creationId xmlns:a16="http://schemas.microsoft.com/office/drawing/2014/main" id="{B40B3C75-FC7A-41E3-A51A-E65622735CBC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3784" y="2667719"/>
                    <a:ext cx="1793633" cy="35920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678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85" name="Rectangle 684">
                <a:extLst>
                  <a:ext uri="{FF2B5EF4-FFF2-40B4-BE49-F238E27FC236}">
                    <a16:creationId xmlns:a16="http://schemas.microsoft.com/office/drawing/2014/main" xmlns="" id="{92A290E0-D646-4B92-AF28-4E16090AB3D5}"/>
                  </a:ext>
                </a:extLst>
              </p:cNvPr>
              <p:cNvSpPr/>
              <p:nvPr/>
            </p:nvSpPr>
            <p:spPr>
              <a:xfrm>
                <a:off x="261058" y="1769545"/>
                <a:ext cx="2580205" cy="5902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8022" marR="9011" algn="ctr">
                  <a:lnSpc>
                    <a:spcPct val="102600"/>
                  </a:lnSpc>
                  <a:spcBef>
                    <a:spcPts val="298"/>
                  </a:spcBef>
                </a:pPr>
                <a:r>
                  <a:rPr lang="es-ES" sz="1600" b="1" spc="-21" dirty="0" err="1" smtClean="0">
                    <a:solidFill>
                      <a:srgbClr val="231F20"/>
                    </a:solidFill>
                    <a:cs typeface="Arial"/>
                  </a:rPr>
                  <a:t>Synchrotron</a:t>
                </a:r>
                <a:r>
                  <a:rPr lang="es-ES" sz="1600" b="1" spc="-21" dirty="0" smtClean="0">
                    <a:solidFill>
                      <a:srgbClr val="231F20"/>
                    </a:solidFill>
                    <a:cs typeface="Arial"/>
                  </a:rPr>
                  <a:t> </a:t>
                </a:r>
                <a:r>
                  <a:rPr lang="es-ES" sz="1600" b="1" spc="-21" dirty="0" err="1" smtClean="0">
                    <a:solidFill>
                      <a:srgbClr val="231F20"/>
                    </a:solidFill>
                    <a:cs typeface="Arial"/>
                  </a:rPr>
                  <a:t>radiation</a:t>
                </a:r>
                <a:r>
                  <a:rPr lang="es-ES" sz="1600" b="1" spc="-21" dirty="0" smtClean="0">
                    <a:solidFill>
                      <a:srgbClr val="231F20"/>
                    </a:solidFill>
                    <a:cs typeface="Arial"/>
                  </a:rPr>
                  <a:t> in FCC </a:t>
                </a:r>
                <a:r>
                  <a:rPr lang="es-ES" sz="1600" b="1" spc="-21" dirty="0" err="1" smtClean="0">
                    <a:solidFill>
                      <a:srgbClr val="231F20"/>
                    </a:solidFill>
                    <a:cs typeface="Arial"/>
                  </a:rPr>
                  <a:t>much</a:t>
                </a:r>
                <a:r>
                  <a:rPr lang="es-ES" sz="1600" b="1" spc="-21" dirty="0" smtClean="0">
                    <a:solidFill>
                      <a:srgbClr val="231F20"/>
                    </a:solidFill>
                    <a:cs typeface="Arial"/>
                  </a:rPr>
                  <a:t> </a:t>
                </a:r>
                <a:r>
                  <a:rPr lang="es-ES" sz="1600" b="1" spc="-21" dirty="0" err="1" smtClean="0">
                    <a:solidFill>
                      <a:srgbClr val="231F20"/>
                    </a:solidFill>
                    <a:cs typeface="Arial"/>
                  </a:rPr>
                  <a:t>higher</a:t>
                </a:r>
                <a:r>
                  <a:rPr lang="es-ES" sz="1600" b="1" spc="-21" dirty="0" smtClean="0">
                    <a:solidFill>
                      <a:srgbClr val="231F20"/>
                    </a:solidFill>
                    <a:cs typeface="Arial"/>
                  </a:rPr>
                  <a:t>:</a:t>
                </a:r>
                <a:endParaRPr lang="en-US" sz="1600" u="sng" spc="-21" dirty="0">
                  <a:solidFill>
                    <a:srgbClr val="231F20"/>
                  </a:solidFill>
                  <a:cs typeface="Arial"/>
                  <a:sym typeface="Wingdings" panose="05000000000000000000" pitchFamily="2" charset="2"/>
                </a:endParaRPr>
              </a:p>
            </p:txBody>
          </p:sp>
        </p:grpSp>
      </p:grpSp>
      <p:sp>
        <p:nvSpPr>
          <p:cNvPr id="686" name="Rectangle 685"/>
          <p:cNvSpPr/>
          <p:nvPr/>
        </p:nvSpPr>
        <p:spPr>
          <a:xfrm>
            <a:off x="2149734" y="1617629"/>
            <a:ext cx="4845426" cy="39724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1" name="Group 670">
            <a:extLst>
              <a:ext uri="{FF2B5EF4-FFF2-40B4-BE49-F238E27FC236}">
                <a16:creationId xmlns:a16="http://schemas.microsoft.com/office/drawing/2014/main" xmlns="" id="{EAEC8847-7A85-434E-9574-9DC4A7334050}"/>
              </a:ext>
            </a:extLst>
          </p:cNvPr>
          <p:cNvGrpSpPr/>
          <p:nvPr/>
        </p:nvGrpSpPr>
        <p:grpSpPr>
          <a:xfrm>
            <a:off x="2050148" y="2105190"/>
            <a:ext cx="4733628" cy="3227638"/>
            <a:chOff x="3697113" y="2309878"/>
            <a:chExt cx="7950452" cy="4320000"/>
          </a:xfrm>
        </p:grpSpPr>
        <p:pic>
          <p:nvPicPr>
            <p:cNvPr id="672" name="Picture 7">
              <a:extLst>
                <a:ext uri="{FF2B5EF4-FFF2-40B4-BE49-F238E27FC236}">
                  <a16:creationId xmlns:a16="http://schemas.microsoft.com/office/drawing/2014/main" xmlns="" id="{312EB6F3-8307-4E45-9D10-6D42CD38FC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7340" y="2309878"/>
              <a:ext cx="6620225" cy="43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73" name="Rectangle 672">
              <a:extLst>
                <a:ext uri="{FF2B5EF4-FFF2-40B4-BE49-F238E27FC236}">
                  <a16:creationId xmlns:a16="http://schemas.microsoft.com/office/drawing/2014/main" xmlns="" id="{BFC603DE-BF7D-438A-9D02-CB4532D6B6BA}"/>
                </a:ext>
              </a:extLst>
            </p:cNvPr>
            <p:cNvSpPr/>
            <p:nvPr/>
          </p:nvSpPr>
          <p:spPr>
            <a:xfrm>
              <a:off x="7059706" y="2518804"/>
              <a:ext cx="444499" cy="3258958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4" name="Rectangle 673">
              <a:extLst>
                <a:ext uri="{FF2B5EF4-FFF2-40B4-BE49-F238E27FC236}">
                  <a16:creationId xmlns:a16="http://schemas.microsoft.com/office/drawing/2014/main" xmlns="" id="{7E89DEF0-3890-4699-A4D7-34FA99055216}"/>
                </a:ext>
              </a:extLst>
            </p:cNvPr>
            <p:cNvSpPr/>
            <p:nvPr/>
          </p:nvSpPr>
          <p:spPr>
            <a:xfrm>
              <a:off x="7955017" y="4123923"/>
              <a:ext cx="894931" cy="1653839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5" name="Rectangle 674">
              <a:extLst>
                <a:ext uri="{FF2B5EF4-FFF2-40B4-BE49-F238E27FC236}">
                  <a16:creationId xmlns:a16="http://schemas.microsoft.com/office/drawing/2014/main" xmlns="" id="{24250B64-8F42-4BCB-B2D7-7AAD96B16370}"/>
                </a:ext>
              </a:extLst>
            </p:cNvPr>
            <p:cNvSpPr/>
            <p:nvPr/>
          </p:nvSpPr>
          <p:spPr>
            <a:xfrm>
              <a:off x="9297889" y="4133703"/>
              <a:ext cx="1577111" cy="1653839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676" name="Straight Connector 675">
              <a:extLst>
                <a:ext uri="{FF2B5EF4-FFF2-40B4-BE49-F238E27FC236}">
                  <a16:creationId xmlns:a16="http://schemas.microsoft.com/office/drawing/2014/main" xmlns="" id="{E29C440B-3FD4-4ECB-BE58-DC8B6DA4F6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42059" y="5162957"/>
              <a:ext cx="6705506" cy="13574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sp>
          <p:nvSpPr>
            <p:cNvPr id="677" name="TextBox 676">
              <a:extLst>
                <a:ext uri="{FF2B5EF4-FFF2-40B4-BE49-F238E27FC236}">
                  <a16:creationId xmlns:a16="http://schemas.microsoft.com/office/drawing/2014/main" xmlns="" id="{FDC90CE8-D69F-4E62-84A5-602F8E754AB8}"/>
                </a:ext>
              </a:extLst>
            </p:cNvPr>
            <p:cNvSpPr txBox="1"/>
            <p:nvPr/>
          </p:nvSpPr>
          <p:spPr>
            <a:xfrm>
              <a:off x="3697113" y="4791025"/>
              <a:ext cx="1497488" cy="453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Arial"/>
                </a:rPr>
                <a:t>100MW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79" name="object 3">
                <a:extLst>
                  <a:ext uri="{FF2B5EF4-FFF2-40B4-BE49-F238E27FC236}">
                    <a16:creationId xmlns:a16="http://schemas.microsoft.com/office/drawing/2014/main" xmlns="" id="{C854BA85-7458-44F6-A506-8B82B2BBAB1C}"/>
                  </a:ext>
                </a:extLst>
              </p:cNvPr>
              <p:cNvSpPr txBox="1"/>
              <p:nvPr/>
            </p:nvSpPr>
            <p:spPr>
              <a:xfrm>
                <a:off x="1285533" y="6079223"/>
                <a:ext cx="8131586" cy="31476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8022"/>
                <a:r>
                  <a:rPr lang="en-US" sz="2000" b="1" i="1" spc="-21" dirty="0" smtClean="0">
                    <a:cs typeface="Arial"/>
                  </a:rPr>
                  <a:t>Superconductors belong to only material class 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000" b="1" i="1" spc="-2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sSubSupPr>
                      <m:e>
                        <m:r>
                          <a:rPr lang="es-ES" sz="2000" b="1" i="1" spc="-21" smtClean="0">
                            <a:latin typeface="Cambria Math" panose="02040503050406030204" pitchFamily="18" charset="0"/>
                            <a:cs typeface="Arial"/>
                          </a:rPr>
                          <m:t>𝑹</m:t>
                        </m:r>
                      </m:e>
                      <m:sub>
                        <m:r>
                          <a:rPr lang="es-ES" sz="2000" b="1" i="1" spc="-21" smtClean="0">
                            <a:latin typeface="Cambria Math" panose="02040503050406030204" pitchFamily="18" charset="0"/>
                            <a:cs typeface="Arial"/>
                          </a:rPr>
                          <m:t>𝒔</m:t>
                        </m:r>
                      </m:sub>
                      <m:sup>
                        <m:r>
                          <a:rPr lang="es-ES" sz="2000" b="1" i="1" spc="-21" smtClean="0">
                            <a:latin typeface="Cambria Math" panose="02040503050406030204" pitchFamily="18" charset="0"/>
                            <a:cs typeface="Arial"/>
                          </a:rPr>
                          <m:t>𝑺𝑪</m:t>
                        </m:r>
                      </m:sup>
                    </m:sSubSup>
                    <m:r>
                      <a:rPr lang="es-ES" sz="2000" b="1" i="1" spc="-21" smtClean="0">
                        <a:latin typeface="Cambria Math" panose="02040503050406030204" pitchFamily="18" charset="0"/>
                        <a:cs typeface="Arial"/>
                      </a:rPr>
                      <m:t>&lt;</m:t>
                    </m:r>
                    <m:sSubSup>
                      <m:sSubSupPr>
                        <m:ctrlPr>
                          <a:rPr lang="es-ES" sz="2000" b="1" i="1" spc="-2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sSubSupPr>
                      <m:e>
                        <m:r>
                          <a:rPr lang="es-ES" sz="2000" b="1" i="1" spc="-21" smtClean="0">
                            <a:latin typeface="Cambria Math" panose="02040503050406030204" pitchFamily="18" charset="0"/>
                            <a:cs typeface="Arial"/>
                          </a:rPr>
                          <m:t>𝑹</m:t>
                        </m:r>
                      </m:e>
                      <m:sub>
                        <m:r>
                          <a:rPr lang="es-ES" sz="2000" b="1" i="1" spc="-21" smtClean="0">
                            <a:latin typeface="Cambria Math" panose="02040503050406030204" pitchFamily="18" charset="0"/>
                            <a:cs typeface="Arial"/>
                          </a:rPr>
                          <m:t>𝒔</m:t>
                        </m:r>
                      </m:sub>
                      <m:sup>
                        <m:r>
                          <a:rPr lang="es-ES" sz="2000" b="1" i="1" spc="-21" smtClean="0">
                            <a:latin typeface="Cambria Math" panose="02040503050406030204" pitchFamily="18" charset="0"/>
                            <a:cs typeface="Arial"/>
                          </a:rPr>
                          <m:t>𝑪𝒖</m:t>
                        </m:r>
                      </m:sup>
                    </m:sSubSup>
                  </m:oMath>
                </a14:m>
                <a:endParaRPr lang="en-US" sz="2000" b="1" i="1" spc="-21" dirty="0">
                  <a:cs typeface="Arial"/>
                </a:endParaRPr>
              </a:p>
            </p:txBody>
          </p:sp>
        </mc:Choice>
        <mc:Fallback xmlns="">
          <p:sp>
            <p:nvSpPr>
              <p:cNvPr id="679" name="object 3">
                <a:extLst>
                  <a:ext uri="{FF2B5EF4-FFF2-40B4-BE49-F238E27FC236}">
                    <a16:creationId xmlns:a16="http://schemas.microsoft.com/office/drawing/2014/main" id="{C854BA85-7458-44F6-A506-8B82B2BBAB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533" y="6079223"/>
                <a:ext cx="8131586" cy="314766"/>
              </a:xfrm>
              <a:prstGeom prst="rect">
                <a:avLst/>
              </a:prstGeom>
              <a:blipFill>
                <a:blip r:embed="rId6"/>
                <a:stretch>
                  <a:fillRect l="-1724" t="-21154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2" name="Arrow: Down 53">
            <a:extLst>
              <a:ext uri="{FF2B5EF4-FFF2-40B4-BE49-F238E27FC236}">
                <a16:creationId xmlns:a16="http://schemas.microsoft.com/office/drawing/2014/main" xmlns="" id="{6F0B4C7D-E782-4A18-9CFB-6084C58E3DE5}"/>
              </a:ext>
            </a:extLst>
          </p:cNvPr>
          <p:cNvSpPr/>
          <p:nvPr/>
        </p:nvSpPr>
        <p:spPr>
          <a:xfrm rot="16200000">
            <a:off x="5389220" y="1772080"/>
            <a:ext cx="204613" cy="280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212048" y="1743934"/>
            <a:ext cx="3147465" cy="336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022" marR="9011" algn="ctr">
              <a:lnSpc>
                <a:spcPct val="102600"/>
              </a:lnSpc>
              <a:spcBef>
                <a:spcPts val="298"/>
              </a:spcBef>
            </a:pPr>
            <a:r>
              <a:rPr lang="en-GB" sz="1600" b="1" spc="-21" dirty="0">
                <a:solidFill>
                  <a:srgbClr val="231F20"/>
                </a:solidFill>
                <a:cs typeface="Arial"/>
              </a:rPr>
              <a:t>Limit the cryogenic load to 100 MW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87" name="Rectangle 686"/>
              <p:cNvSpPr/>
              <p:nvPr/>
            </p:nvSpPr>
            <p:spPr>
              <a:xfrm>
                <a:off x="5491526" y="1772708"/>
                <a:ext cx="1728294" cy="2825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8022" marR="9011" algn="ctr">
                  <a:lnSpc>
                    <a:spcPct val="102600"/>
                  </a:lnSpc>
                  <a:spcBef>
                    <a:spcPts val="298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200" b="1" i="0" spc="-2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𝚫</m:t>
                      </m:r>
                      <m:sSub>
                        <m:sSubPr>
                          <m:ctrlPr>
                            <a:rPr lang="es-ES" sz="1200" b="1" i="1" spc="-2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a:rPr lang="es-ES" sz="1200" b="1" i="1" spc="-2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𝑻</m:t>
                          </m:r>
                        </m:e>
                        <m:sub>
                          <m:r>
                            <a:rPr lang="es-ES" sz="1200" b="1" i="1" spc="-2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𝑭𝑪𝑪</m:t>
                          </m:r>
                        </m:sub>
                      </m:sSub>
                      <m:r>
                        <a:rPr lang="es-ES" sz="1200" b="1" i="1" spc="-2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Arial"/>
                        </a:rPr>
                        <m:t>=</m:t>
                      </m:r>
                      <m:r>
                        <a:rPr lang="de-DE" sz="1200" b="1" i="1" spc="-2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𝟒</m:t>
                      </m:r>
                      <m:r>
                        <a:rPr lang="es-ES" sz="1200" b="1" i="1" spc="-2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𝟎</m:t>
                      </m:r>
                      <m:r>
                        <a:rPr lang="es-ES" sz="1200" b="1" i="1" spc="-2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Arial"/>
                        </a:rPr>
                        <m:t>−</m:t>
                      </m:r>
                      <m:r>
                        <a:rPr lang="es-ES" sz="1200" b="1" i="1" spc="-2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𝟔𝟎</m:t>
                      </m:r>
                      <m:r>
                        <a:rPr lang="es-ES" sz="1200" b="1" i="1" spc="-2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𝑲</m:t>
                      </m:r>
                    </m:oMath>
                  </m:oMathPara>
                </a14:m>
                <a:endParaRPr lang="en-GB" sz="1200" b="1" spc="-21" dirty="0">
                  <a:solidFill>
                    <a:srgbClr val="231F20"/>
                  </a:solidFill>
                  <a:cs typeface="Arial"/>
                </a:endParaRPr>
              </a:p>
            </p:txBody>
          </p:sp>
        </mc:Choice>
        <mc:Fallback>
          <p:sp>
            <p:nvSpPr>
              <p:cNvPr id="687" name="Rectangle 6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1526" y="1772708"/>
                <a:ext cx="1728294" cy="28251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Elbow Connector 7"/>
          <p:cNvCxnSpPr>
            <a:stCxn id="5" idx="2"/>
          </p:cNvCxnSpPr>
          <p:nvPr/>
        </p:nvCxnSpPr>
        <p:spPr>
          <a:xfrm rot="16200000" flipH="1">
            <a:off x="785214" y="2912481"/>
            <a:ext cx="1626843" cy="466093"/>
          </a:xfrm>
          <a:prstGeom prst="bentConnector3">
            <a:avLst>
              <a:gd name="adj1" fmla="val 100024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9" name="Rectangle 688"/>
          <p:cNvSpPr/>
          <p:nvPr/>
        </p:nvSpPr>
        <p:spPr>
          <a:xfrm>
            <a:off x="6576909" y="4703487"/>
            <a:ext cx="2516197" cy="1240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ctangle 677">
            <a:extLst>
              <a:ext uri="{FF2B5EF4-FFF2-40B4-BE49-F238E27FC236}">
                <a16:creationId xmlns:a16="http://schemas.microsoft.com/office/drawing/2014/main" xmlns="" id="{0750EA30-C38C-48DE-894E-79DBDE3B50E7}"/>
              </a:ext>
            </a:extLst>
          </p:cNvPr>
          <p:cNvSpPr/>
          <p:nvPr/>
        </p:nvSpPr>
        <p:spPr>
          <a:xfrm>
            <a:off x="6834551" y="4908177"/>
            <a:ext cx="2112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/>
              <a:t>Cu may not provide low enough surface impedance at </a:t>
            </a:r>
            <a:r>
              <a:rPr lang="en-US" sz="1600" b="1" kern="0" dirty="0" smtClean="0"/>
              <a:t>40-60K</a:t>
            </a:r>
            <a:endParaRPr kumimoji="0" lang="en-US" sz="1600" b="1" i="0" u="none" strike="noStrike" kern="0" cap="none" spc="0" normalizeH="0" baseline="0" dirty="0">
              <a:ln>
                <a:noFill/>
              </a:ln>
              <a:effectLst/>
              <a:uLnTx/>
              <a:uFillTx/>
            </a:endParaRPr>
          </a:p>
        </p:txBody>
      </p:sp>
      <p:cxnSp>
        <p:nvCxnSpPr>
          <p:cNvPr id="28" name="Elbow Connector 27"/>
          <p:cNvCxnSpPr>
            <a:stCxn id="686" idx="3"/>
          </p:cNvCxnSpPr>
          <p:nvPr/>
        </p:nvCxnSpPr>
        <p:spPr>
          <a:xfrm>
            <a:off x="6995160" y="3603864"/>
            <a:ext cx="1643526" cy="904012"/>
          </a:xfrm>
          <a:prstGeom prst="bentConnector3">
            <a:avLst>
              <a:gd name="adj1" fmla="val 100073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5805" y="3348788"/>
            <a:ext cx="14345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Cryogenic</a:t>
            </a:r>
            <a:r>
              <a:rPr lang="es-ES" sz="1600" dirty="0" smtClean="0">
                <a:solidFill>
                  <a:srgbClr val="C00000"/>
                </a:solidFill>
              </a:rPr>
              <a:t> load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endParaRPr lang="en-US" sz="16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7254047" y="3243868"/>
                <a:ext cx="143459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C00000"/>
                    </a:solidFill>
                  </a:rPr>
                  <a:t>Impacts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𝐹𝐶𝐶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rgbClr val="C00000"/>
                    </a:solidFill>
                  </a:rPr>
                  <a:t> </a:t>
                </a:r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4047" y="3243868"/>
                <a:ext cx="1434591" cy="338554"/>
              </a:xfrm>
              <a:prstGeom prst="rect">
                <a:avLst/>
              </a:prstGeom>
              <a:blipFill>
                <a:blip r:embed="rId8"/>
                <a:stretch>
                  <a:fillRect l="-255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/>
          <p:cNvSpPr/>
          <p:nvPr/>
        </p:nvSpPr>
        <p:spPr>
          <a:xfrm>
            <a:off x="210728" y="153161"/>
            <a:ext cx="94944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000" b="1" dirty="0" smtClean="0"/>
              <a:t>Motivation: </a:t>
            </a:r>
            <a:r>
              <a:rPr lang="en-US" sz="2600" i="1" dirty="0"/>
              <a:t>REBCO CCs for beam screen coating</a:t>
            </a:r>
          </a:p>
          <a:p>
            <a:endParaRPr lang="en-US" sz="3000" dirty="0"/>
          </a:p>
        </p:txBody>
      </p:sp>
      <p:sp>
        <p:nvSpPr>
          <p:cNvPr id="4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1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8021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Box 26">
            <a:extLst>
              <a:ext uri="{FF2B5EF4-FFF2-40B4-BE49-F238E27FC236}">
                <a16:creationId xmlns:a16="http://schemas.microsoft.com/office/drawing/2014/main" xmlns="" id="{44C2820A-62F8-4B92-A7E2-F5519CC1D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602" y="1424277"/>
            <a:ext cx="3654153" cy="25483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b="1" dirty="0" smtClean="0">
                <a:cs typeface="Arial" pitchFamily="34" charset="0"/>
              </a:rPr>
              <a:t>REBCO coated conductors are layered structures consisting of:</a:t>
            </a:r>
          </a:p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Multifunctional oxides 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-"/>
            </a:pPr>
            <a:r>
              <a:rPr lang="en-US" b="1" dirty="0" smtClean="0">
                <a:cs typeface="Arial" pitchFamily="34" charset="0"/>
              </a:rPr>
              <a:t>HTS </a:t>
            </a:r>
            <a:r>
              <a:rPr lang="en-US" b="1" dirty="0" smtClean="0">
                <a:cs typeface="Arial" pitchFamily="34" charset="0"/>
              </a:rPr>
              <a:t>REBa</a:t>
            </a:r>
            <a:r>
              <a:rPr lang="en-US" b="1" baseline="-25000" dirty="0" smtClean="0">
                <a:cs typeface="Arial" pitchFamily="34" charset="0"/>
              </a:rPr>
              <a:t>2</a:t>
            </a:r>
            <a:r>
              <a:rPr lang="en-US" b="1" dirty="0" smtClean="0">
                <a:cs typeface="Arial" pitchFamily="34" charset="0"/>
              </a:rPr>
              <a:t>Cu</a:t>
            </a:r>
            <a:r>
              <a:rPr lang="en-US" b="1" baseline="-25000" dirty="0" smtClean="0">
                <a:cs typeface="Arial" pitchFamily="34" charset="0"/>
              </a:rPr>
              <a:t>3</a:t>
            </a:r>
            <a:r>
              <a:rPr lang="en-US" b="1" dirty="0" smtClean="0">
                <a:cs typeface="Arial" pitchFamily="34" charset="0"/>
              </a:rPr>
              <a:t>O</a:t>
            </a:r>
            <a:r>
              <a:rPr lang="en-US" b="1" baseline="-25000" dirty="0" smtClean="0">
                <a:cs typeface="Arial" pitchFamily="34" charset="0"/>
              </a:rPr>
              <a:t>7-x</a:t>
            </a:r>
            <a:r>
              <a:rPr lang="en-US" b="1" dirty="0" smtClean="0">
                <a:cs typeface="Arial" pitchFamily="34" charset="0"/>
              </a:rPr>
              <a:t> </a:t>
            </a:r>
            <a:endParaRPr lang="en-US" b="1" dirty="0" smtClean="0">
              <a:cs typeface="Arial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-"/>
            </a:pPr>
            <a:r>
              <a:rPr lang="en-US" b="1" dirty="0" smtClean="0">
                <a:cs typeface="Arial" pitchFamily="34" charset="0"/>
              </a:rPr>
              <a:t>Buffers that allow epitaxial growth</a:t>
            </a:r>
          </a:p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Flexible, metallic substrate</a:t>
            </a:r>
          </a:p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 smtClean="0">
              <a:cs typeface="Arial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8FA4C4D5-9F0E-4E0F-94BD-B2CFA7360C3F}"/>
              </a:ext>
            </a:extLst>
          </p:cNvPr>
          <p:cNvGrpSpPr/>
          <p:nvPr/>
        </p:nvGrpSpPr>
        <p:grpSpPr>
          <a:xfrm>
            <a:off x="68846" y="3341198"/>
            <a:ext cx="4504325" cy="2023352"/>
            <a:chOff x="14881181" y="16410326"/>
            <a:chExt cx="7626444" cy="3313888"/>
          </a:xfrm>
        </p:grpSpPr>
        <p:pic>
          <p:nvPicPr>
            <p:cNvPr id="36" name="349 Imagen">
              <a:extLst>
                <a:ext uri="{FF2B5EF4-FFF2-40B4-BE49-F238E27FC236}">
                  <a16:creationId xmlns:a16="http://schemas.microsoft.com/office/drawing/2014/main" xmlns="" id="{FD36F086-7670-4146-A161-CF2393857F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27" t="5703" r="20897" b="12699"/>
            <a:stretch/>
          </p:blipFill>
          <p:spPr>
            <a:xfrm>
              <a:off x="14881181" y="16410326"/>
              <a:ext cx="5524753" cy="3313888"/>
            </a:xfrm>
            <a:prstGeom prst="rect">
              <a:avLst/>
            </a:prstGeom>
            <a:effectLst>
              <a:outerShdw blurRad="50800" dist="114300" dir="2700000" algn="tl" rotWithShape="0">
                <a:prstClr val="black">
                  <a:alpha val="40000"/>
                </a:prstClr>
              </a:outerShdw>
            </a:effec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348 CuadroTexto">
                  <a:extLst>
                    <a:ext uri="{FF2B5EF4-FFF2-40B4-BE49-F238E27FC236}">
                      <a16:creationId xmlns:a16="http://schemas.microsoft.com/office/drawing/2014/main" xmlns="" id="{D2188513-ABEC-477E-8142-738110E7F7E7}"/>
                    </a:ext>
                  </a:extLst>
                </p:cNvPr>
                <p:cNvSpPr txBox="1"/>
                <p:nvPr/>
              </p:nvSpPr>
              <p:spPr>
                <a:xfrm>
                  <a:off x="18800379" y="17525402"/>
                  <a:ext cx="3211111" cy="5040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REBCO (1 – </a:t>
                  </a:r>
                  <a:r>
                    <a:rPr lang="en-GB" sz="1400" dirty="0" smtClean="0"/>
                    <a:t>3</a:t>
                  </a:r>
                  <a14:m>
                    <m:oMath xmlns:m="http://schemas.openxmlformats.org/officeDocument/2006/math">
                      <m:r>
                        <a:rPr lang="en-GB" sz="1400" b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sz="1400" b="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r>
                    <a:rPr lang="en-GB" sz="1400" dirty="0"/>
                    <a:t>)</a:t>
                  </a:r>
                </a:p>
              </p:txBody>
            </p:sp>
          </mc:Choice>
          <mc:Fallback>
            <p:sp>
              <p:nvSpPr>
                <p:cNvPr id="37" name="348 CuadroTexto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D2188513-ABEC-477E-8142-738110E7F7E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00379" y="17525402"/>
                  <a:ext cx="3211111" cy="50408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965" t="-4000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348 CuadroTexto">
                  <a:extLst>
                    <a:ext uri="{FF2B5EF4-FFF2-40B4-BE49-F238E27FC236}">
                      <a16:creationId xmlns:a16="http://schemas.microsoft.com/office/drawing/2014/main" xmlns="" id="{A6D99064-A4AD-43AB-BBC2-01DCD3A72AF7}"/>
                    </a:ext>
                  </a:extLst>
                </p:cNvPr>
                <p:cNvSpPr txBox="1"/>
                <p:nvPr/>
              </p:nvSpPr>
              <p:spPr>
                <a:xfrm>
                  <a:off x="19122453" y="17941014"/>
                  <a:ext cx="3385172" cy="5040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Buffers (0.2 – 1 </a:t>
                  </a:r>
                  <a14:m>
                    <m:oMath xmlns:m="http://schemas.openxmlformats.org/officeDocument/2006/math">
                      <m:r>
                        <a:rPr lang="en-GB" sz="1400" b="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sz="1400" b="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r>
                    <a:rPr lang="en-GB" sz="1400" dirty="0"/>
                    <a:t>)</a:t>
                  </a:r>
                </a:p>
              </p:txBody>
            </p:sp>
          </mc:Choice>
          <mc:Fallback xmlns="">
            <p:sp>
              <p:nvSpPr>
                <p:cNvPr id="38" name="348 CuadroTexto">
                  <a:extLst>
                    <a:ext uri="{FF2B5EF4-FFF2-40B4-BE49-F238E27FC236}">
                      <a16:creationId xmlns:a16="http://schemas.microsoft.com/office/drawing/2014/main" id="{A6D99064-A4AD-43AB-BBC2-01DCD3A72A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22453" y="17941014"/>
                  <a:ext cx="3385172" cy="504084"/>
                </a:xfrm>
                <a:prstGeom prst="rect">
                  <a:avLst/>
                </a:prstGeom>
                <a:blipFill>
                  <a:blip r:embed="rId5"/>
                  <a:stretch>
                    <a:fillRect l="-915" t="-1961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348 CuadroTexto">
                  <a:extLst>
                    <a:ext uri="{FF2B5EF4-FFF2-40B4-BE49-F238E27FC236}">
                      <a16:creationId xmlns:a16="http://schemas.microsoft.com/office/drawing/2014/main" xmlns="" id="{194E534D-4820-4619-A035-402F778857D3}"/>
                    </a:ext>
                  </a:extLst>
                </p:cNvPr>
                <p:cNvSpPr txBox="1"/>
                <p:nvPr/>
              </p:nvSpPr>
              <p:spPr>
                <a:xfrm rot="2243227">
                  <a:off x="14962828" y="19151431"/>
                  <a:ext cx="4792290" cy="5040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Metallic substrate (30 - 100 </a:t>
                  </a:r>
                  <a14:m>
                    <m:oMath xmlns:m="http://schemas.openxmlformats.org/officeDocument/2006/math">
                      <m:r>
                        <a:rPr lang="en-GB" sz="1400" b="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sz="1400" b="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r>
                    <a:rPr lang="en-GB" sz="1400" dirty="0"/>
                    <a:t>)</a:t>
                  </a:r>
                </a:p>
              </p:txBody>
            </p:sp>
          </mc:Choice>
          <mc:Fallback xmlns="">
            <p:sp>
              <p:nvSpPr>
                <p:cNvPr id="39" name="348 CuadroTexto">
                  <a:extLst>
                    <a:ext uri="{FF2B5EF4-FFF2-40B4-BE49-F238E27FC236}">
                      <a16:creationId xmlns:a16="http://schemas.microsoft.com/office/drawing/2014/main" id="{194E534D-4820-4619-A035-402F778857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243227">
                  <a:off x="14962828" y="19151431"/>
                  <a:ext cx="4792290" cy="504084"/>
                </a:xfrm>
                <a:prstGeom prst="rect">
                  <a:avLst/>
                </a:prstGeom>
                <a:blipFill>
                  <a:blip r:embed="rId6"/>
                  <a:stretch>
                    <a:fillRect l="-1995" t="-6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348 CuadroTexto">
              <a:extLst>
                <a:ext uri="{FF2B5EF4-FFF2-40B4-BE49-F238E27FC236}">
                  <a16:creationId xmlns:a16="http://schemas.microsoft.com/office/drawing/2014/main" xmlns="" id="{625D8C16-6965-4E1B-9B1F-FC572EAEE92D}"/>
                </a:ext>
              </a:extLst>
            </p:cNvPr>
            <p:cNvSpPr txBox="1"/>
            <p:nvPr/>
          </p:nvSpPr>
          <p:spPr>
            <a:xfrm>
              <a:off x="15923069" y="16984438"/>
              <a:ext cx="3565566" cy="504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Protective </a:t>
              </a:r>
              <a:r>
                <a:rPr lang="en-GB" sz="1400" dirty="0" smtClean="0"/>
                <a:t>layer (</a:t>
              </a:r>
              <a:r>
                <a:rPr lang="en-GB" sz="1400" dirty="0" err="1" smtClean="0"/>
                <a:t>Ag+Cu</a:t>
              </a:r>
              <a:r>
                <a:rPr lang="en-GB" sz="1400" dirty="0" smtClean="0"/>
                <a:t>)</a:t>
              </a:r>
              <a:endParaRPr lang="en-GB" sz="1400" dirty="0"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4165001" y="919505"/>
            <a:ext cx="4779070" cy="78177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08723" y="918221"/>
            <a:ext cx="3223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Superconductive at FCC conditions: </a:t>
            </a:r>
            <a:endParaRPr lang="en-US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979383" y="1265773"/>
                <a:ext cx="19902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50</m:t>
                          </m:r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,16</m:t>
                          </m:r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s-E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&gt;25</m:t>
                      </m:r>
                      <m:r>
                        <a:rPr lang="es-E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9383" y="1265773"/>
                <a:ext cx="1990288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165001" y="1267699"/>
                <a:ext cx="105317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s-E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≈93</m:t>
                      </m:r>
                      <m:r>
                        <a:rPr lang="es-E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sz="16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5001" y="1267699"/>
                <a:ext cx="1053172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261140" y="1265773"/>
                <a:ext cx="169264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50</m:t>
                          </m:r>
                          <m:r>
                            <a:rPr lang="es-E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s-E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≈80</m:t>
                      </m:r>
                      <m:r>
                        <a:rPr lang="es-E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1140" y="1265773"/>
                <a:ext cx="1692643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ounded Rectangle 46"/>
          <p:cNvSpPr/>
          <p:nvPr/>
        </p:nvSpPr>
        <p:spPr>
          <a:xfrm>
            <a:off x="4165001" y="3680174"/>
            <a:ext cx="4779070" cy="2624719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204923" y="3840651"/>
            <a:ext cx="4753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High customization through microstructure tailoring : </a:t>
            </a:r>
            <a:endParaRPr lang="en-US" sz="1600" b="1" dirty="0"/>
          </a:p>
        </p:txBody>
      </p:sp>
      <p:sp>
        <p:nvSpPr>
          <p:cNvPr id="49" name="Rectangle 48"/>
          <p:cNvSpPr/>
          <p:nvPr/>
        </p:nvSpPr>
        <p:spPr>
          <a:xfrm>
            <a:off x="210728" y="153161"/>
            <a:ext cx="94944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000" b="1" dirty="0" smtClean="0"/>
              <a:t>Motivation: </a:t>
            </a:r>
            <a:r>
              <a:rPr lang="en-US" sz="2600" i="1" dirty="0"/>
              <a:t>REBCO CCs for beam screen coating</a:t>
            </a:r>
          </a:p>
          <a:p>
            <a:endParaRPr lang="en-US" sz="3000" dirty="0"/>
          </a:p>
        </p:txBody>
      </p:sp>
      <p:sp>
        <p:nvSpPr>
          <p:cNvPr id="50" name="Rounded Rectangle 49"/>
          <p:cNvSpPr/>
          <p:nvPr/>
        </p:nvSpPr>
        <p:spPr>
          <a:xfrm>
            <a:off x="4165001" y="1949490"/>
            <a:ext cx="4779070" cy="1520397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4244527" y="1966433"/>
                <a:ext cx="45936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Commercially available in km length (</a:t>
                </a:r>
                <a14:m>
                  <m:oMath xmlns:m="http://schemas.openxmlformats.org/officeDocument/2006/math"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600" b="1" dirty="0" smtClean="0"/>
                  <a:t>5000 km/a). </a:t>
                </a:r>
                <a:endParaRPr lang="en-US" sz="1600" b="1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4527" y="1966433"/>
                <a:ext cx="4593693" cy="338554"/>
              </a:xfrm>
              <a:prstGeom prst="rect">
                <a:avLst/>
              </a:prstGeom>
              <a:blipFill>
                <a:blip r:embed="rId10"/>
                <a:stretch>
                  <a:fillRect l="-663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Picture 52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307" y="2334935"/>
            <a:ext cx="790454" cy="520981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546" y="2456493"/>
            <a:ext cx="966739" cy="319369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651" y="2899969"/>
            <a:ext cx="1056344" cy="287358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325" y="2849177"/>
            <a:ext cx="1063921" cy="336546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8621" b="86207" l="0" r="100000">
                        <a14:foregroundMark x1="83951" y1="36207" x2="83951" y2="36207"/>
                        <a14:foregroundMark x1="37654" y1="51724" x2="37654" y2="51724"/>
                        <a14:foregroundMark x1="14198" y1="41379" x2="14198" y2="413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565" y="2865241"/>
            <a:ext cx="863937" cy="332958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8772" b="89474" l="2500" r="99000">
                        <a14:foregroundMark x1="35000" y1="54386" x2="35000" y2="54386"/>
                        <a14:foregroundMark x1="33500" y1="31579" x2="33500" y2="31579"/>
                        <a14:foregroundMark x1="33500" y1="45614" x2="33500" y2="45614"/>
                        <a14:foregroundMark x1="34500" y1="49123" x2="34500" y2="49123"/>
                        <a14:foregroundMark x1="34500" y1="59649" x2="34500" y2="59649"/>
                        <a14:foregroundMark x1="34500" y1="66667" x2="34500" y2="66667"/>
                        <a14:foregroundMark x1="41500" y1="38596" x2="41500" y2="38596"/>
                        <a14:foregroundMark x1="43500" y1="38596" x2="43500" y2="38596"/>
                        <a14:foregroundMark x1="47000" y1="43860" x2="47000" y2="43860"/>
                        <a14:foregroundMark x1="47000" y1="43860" x2="47000" y2="43860"/>
                        <a14:foregroundMark x1="48000" y1="61404" x2="48000" y2="61404"/>
                        <a14:foregroundMark x1="49000" y1="63158" x2="49000" y2="63158"/>
                        <a14:foregroundMark x1="52000" y1="70175" x2="52000" y2="70175"/>
                        <a14:foregroundMark x1="53000" y1="40351" x2="53000" y2="40351"/>
                        <a14:foregroundMark x1="53000" y1="80702" x2="53000" y2="80702"/>
                        <a14:foregroundMark x1="41000" y1="22807" x2="41000" y2="22807"/>
                        <a14:foregroundMark x1="58500" y1="77193" x2="58500" y2="77193"/>
                        <a14:foregroundMark x1="61000" y1="63158" x2="61000" y2="63158"/>
                        <a14:foregroundMark x1="62500" y1="38596" x2="62500" y2="38596"/>
                        <a14:foregroundMark x1="65000" y1="19298" x2="65000" y2="19298"/>
                        <a14:foregroundMark x1="68000" y1="29825" x2="68000" y2="29825"/>
                        <a14:foregroundMark x1="68000" y1="68421" x2="68000" y2="68421"/>
                        <a14:foregroundMark x1="72000" y1="59649" x2="72000" y2="59649"/>
                        <a14:foregroundMark x1="73000" y1="75439" x2="73000" y2="75439"/>
                        <a14:foregroundMark x1="79500" y1="78947" x2="79500" y2="78947"/>
                        <a14:foregroundMark x1="79500" y1="52632" x2="79500" y2="52632"/>
                        <a14:foregroundMark x1="80500" y1="28070" x2="80500" y2="28070"/>
                        <a14:foregroundMark x1="80500" y1="19298" x2="80500" y2="19298"/>
                        <a14:foregroundMark x1="86500" y1="47368" x2="86500" y2="47368"/>
                        <a14:foregroundMark x1="88500" y1="59649" x2="88500" y2="59649"/>
                        <a14:foregroundMark x1="91500" y1="75439" x2="91500" y2="75439"/>
                        <a14:foregroundMark x1="91000" y1="26316" x2="91000" y2="26316"/>
                        <a14:foregroundMark x1="93500" y1="19298" x2="93500" y2="19298"/>
                        <a14:foregroundMark x1="13000" y1="21053" x2="13000" y2="21053"/>
                        <a14:backgroundMark x1="18500" y1="43860" x2="18500" y2="43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223" y="2494820"/>
            <a:ext cx="874313" cy="249179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4208752" y="2382715"/>
            <a:ext cx="1504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Participating manufacturers in FCC study</a:t>
            </a:r>
            <a:endParaRPr lang="en-US" sz="16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650105"/>
              </p:ext>
            </p:extLst>
          </p:nvPr>
        </p:nvGraphicFramePr>
        <p:xfrm>
          <a:off x="4583477" y="4175915"/>
          <a:ext cx="3996499" cy="20778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9266">
                  <a:extLst>
                    <a:ext uri="{9D8B030D-6E8A-4147-A177-3AD203B41FA5}">
                      <a16:colId xmlns:a16="http://schemas.microsoft.com/office/drawing/2014/main" xmlns="" val="648551574"/>
                    </a:ext>
                  </a:extLst>
                </a:gridCol>
                <a:gridCol w="1578691">
                  <a:extLst>
                    <a:ext uri="{9D8B030D-6E8A-4147-A177-3AD203B41FA5}">
                      <a16:colId xmlns:a16="http://schemas.microsoft.com/office/drawing/2014/main" xmlns="" val="283203477"/>
                    </a:ext>
                  </a:extLst>
                </a:gridCol>
                <a:gridCol w="1178542">
                  <a:extLst>
                    <a:ext uri="{9D8B030D-6E8A-4147-A177-3AD203B41FA5}">
                      <a16:colId xmlns:a16="http://schemas.microsoft.com/office/drawing/2014/main" xmlns="" val="691843882"/>
                    </a:ext>
                  </a:extLst>
                </a:gridCol>
              </a:tblGrid>
              <a:tr h="311931">
                <a:tc>
                  <a:txBody>
                    <a:bodyPr/>
                    <a:lstStyle/>
                    <a:p>
                      <a:r>
                        <a:rPr lang="en-US" sz="1400" b="1" i="1" noProof="0" dirty="0" smtClean="0"/>
                        <a:t>Rare</a:t>
                      </a:r>
                      <a:r>
                        <a:rPr lang="es-ES" sz="1400" b="1" i="1" dirty="0" smtClean="0"/>
                        <a:t> </a:t>
                      </a:r>
                      <a:r>
                        <a:rPr lang="es-ES" sz="1400" b="1" i="1" dirty="0" err="1" smtClean="0"/>
                        <a:t>earth</a:t>
                      </a:r>
                      <a:endParaRPr lang="en-US" sz="1400" b="1" i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i="1" dirty="0" err="1" smtClean="0"/>
                        <a:t>Intrinsic</a:t>
                      </a:r>
                      <a:r>
                        <a:rPr lang="es-ES" sz="1400" b="1" i="1" dirty="0" smtClean="0"/>
                        <a:t> PC</a:t>
                      </a:r>
                      <a:endParaRPr lang="en-US" sz="1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1" i="1" dirty="0" smtClean="0"/>
                        <a:t>Artificial PC</a:t>
                      </a:r>
                      <a:endParaRPr lang="en-US" sz="1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394879155"/>
                  </a:ext>
                </a:extLst>
              </a:tr>
              <a:tr h="311931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Y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Grain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boundaries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BaZrO</a:t>
                      </a:r>
                      <a:r>
                        <a:rPr lang="es-ES" sz="1400" baseline="-25000" dirty="0" smtClean="0"/>
                        <a:t>3</a:t>
                      </a:r>
                      <a:r>
                        <a:rPr lang="es-E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14527112"/>
                  </a:ext>
                </a:extLst>
              </a:tr>
              <a:tr h="311931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Gd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Secondary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phases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BaHaO</a:t>
                      </a:r>
                      <a:r>
                        <a:rPr lang="es-ES" sz="1400" baseline="-25000" dirty="0" smtClean="0"/>
                        <a:t>3</a:t>
                      </a:r>
                      <a:endParaRPr lang="en-US" sz="14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336708139"/>
                  </a:ext>
                </a:extLst>
              </a:tr>
              <a:tr h="311931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Eu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Stacking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faults</a:t>
                      </a:r>
                      <a:endParaRPr lang="es-E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…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218728262"/>
                  </a:ext>
                </a:extLst>
              </a:tr>
              <a:tr h="311931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Dy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Point </a:t>
                      </a:r>
                      <a:r>
                        <a:rPr lang="es-ES" sz="1400" dirty="0" err="1" smtClean="0"/>
                        <a:t>defects</a:t>
                      </a:r>
                      <a:endParaRPr lang="es-E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55693280"/>
                  </a:ext>
                </a:extLst>
              </a:tr>
              <a:tr h="311931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…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…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81440957"/>
                  </a:ext>
                </a:extLst>
              </a:tr>
            </a:tbl>
          </a:graphicData>
        </a:graphic>
      </p:graphicFrame>
      <p:sp>
        <p:nvSpPr>
          <p:cNvPr id="42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2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1203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375320" y="409917"/>
            <a:ext cx="949444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/>
              <a:t>Outline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5061" y="2399444"/>
            <a:ext cx="8240430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600" i="1" dirty="0" smtClean="0"/>
              <a:t>REBCO CCs for beam screen coating</a:t>
            </a:r>
            <a:endParaRPr lang="en-US" sz="2600" i="1" dirty="0"/>
          </a:p>
          <a:p>
            <a:pPr marL="342900" indent="-342900">
              <a:buFont typeface="+mj-lt"/>
              <a:buAutoNum type="arabicPeriod"/>
            </a:pPr>
            <a:endParaRPr lang="en-US" sz="2600" i="1" dirty="0"/>
          </a:p>
          <a:p>
            <a:pPr marL="342900" indent="-342900">
              <a:buFont typeface="+mj-lt"/>
              <a:buAutoNum type="arabicPeriod"/>
            </a:pPr>
            <a:r>
              <a:rPr lang="en-US" sz="2600" b="1" i="1" dirty="0" smtClean="0"/>
              <a:t>Linking CC´s surface resistance to microstructure</a:t>
            </a:r>
          </a:p>
          <a:p>
            <a:pPr marL="342900" indent="-342900">
              <a:buFont typeface="+mj-lt"/>
              <a:buAutoNum type="arabicPeriod"/>
            </a:pPr>
            <a:endParaRPr lang="en-US" sz="2600" i="1" dirty="0"/>
          </a:p>
          <a:p>
            <a:pPr marL="342900" indent="-342900">
              <a:buFont typeface="+mj-lt"/>
              <a:buAutoNum type="arabicPeriod"/>
            </a:pPr>
            <a:r>
              <a:rPr lang="en-US" sz="2600" i="1" dirty="0" smtClean="0"/>
              <a:t>Evaluation of secondary electron yield</a:t>
            </a:r>
            <a:endParaRPr lang="es-ES" sz="2600" i="1" dirty="0"/>
          </a:p>
          <a:p>
            <a:pPr marL="342900" indent="-342900">
              <a:buFont typeface="+mj-lt"/>
              <a:buAutoNum type="arabicPeriod"/>
            </a:pPr>
            <a:endParaRPr lang="es-ES" sz="2600" i="1" dirty="0"/>
          </a:p>
          <a:p>
            <a:pPr lvl="2"/>
            <a:endParaRPr lang="en-US" sz="2600" i="1" dirty="0"/>
          </a:p>
          <a:p>
            <a:endParaRPr lang="en-US" sz="2600" i="1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2100" i="1" dirty="0">
              <a:sym typeface="Wingdings" panose="05000000000000000000" pitchFamily="2" charset="2"/>
            </a:endParaRPr>
          </a:p>
        </p:txBody>
      </p: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31711" y="1352109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8971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776" y="1000893"/>
            <a:ext cx="5009736" cy="375587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b="1" dirty="0" smtClean="0"/>
                  <a:t>2. Linking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800" b="1" i="1" dirty="0" smtClean="0"/>
                  <a:t> to microstructure </a:t>
                </a:r>
                <a:endParaRPr lang="en-US" sz="2800" b="1" i="1" dirty="0"/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  <a:blipFill>
                <a:blip r:embed="rId4"/>
                <a:stretch>
                  <a:fillRect l="-1349" t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Grafik 7">
            <a:extLst>
              <a:ext uri="{FF2B5EF4-FFF2-40B4-BE49-F238E27FC236}">
                <a16:creationId xmlns:a16="http://schemas.microsoft.com/office/drawing/2014/main" xmlns="" id="{CF224706-018A-4226-92F1-6D538AA24B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5" r="1180" b="4705"/>
          <a:stretch/>
        </p:blipFill>
        <p:spPr>
          <a:xfrm>
            <a:off x="1443732" y="1360395"/>
            <a:ext cx="2407092" cy="14797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5377151" y="1540965"/>
                <a:ext cx="286574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smtClean="0"/>
                  <a:t>FCC Cu (300</a:t>
                </a:r>
                <a14:m>
                  <m:oMath xmlns:m="http://schemas.openxmlformats.org/officeDocument/2006/math"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𝝁</m:t>
                    </m:r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s-ES" sz="1600" b="1" dirty="0" smtClean="0"/>
                  <a:t> </a:t>
                </a:r>
                <a:r>
                  <a:rPr lang="es-ES" sz="1600" b="1" dirty="0" err="1" smtClean="0"/>
                  <a:t>on</a:t>
                </a:r>
                <a:r>
                  <a:rPr lang="es-ES" sz="1600" b="1" dirty="0" smtClean="0"/>
                  <a:t> st.st.)</a:t>
                </a:r>
                <a:endParaRPr lang="en-US" sz="1600" b="1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151" y="1540965"/>
                <a:ext cx="2865748" cy="338554"/>
              </a:xfrm>
              <a:prstGeom prst="rect">
                <a:avLst/>
              </a:prstGeom>
              <a:blipFill>
                <a:blip r:embed="rId9"/>
                <a:stretch>
                  <a:fillRect l="-1064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59"/>
          <p:cNvSpPr/>
          <p:nvPr/>
        </p:nvSpPr>
        <p:spPr>
          <a:xfrm>
            <a:off x="131711" y="3062527"/>
            <a:ext cx="4319003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 smtClean="0">
                <a:cs typeface="Arial" pitchFamily="34" charset="0"/>
              </a:rPr>
              <a:t>Within the consortium, ALBA and UPC developed </a:t>
            </a:r>
            <a:r>
              <a:rPr lang="en-GB" sz="1600" b="1" dirty="0" smtClean="0">
                <a:cs typeface="Arial" pitchFamily="34" charset="0"/>
              </a:rPr>
              <a:t>8 </a:t>
            </a:r>
            <a:r>
              <a:rPr lang="en-GB" sz="1600" b="1" dirty="0">
                <a:cs typeface="Arial" pitchFamily="34" charset="0"/>
              </a:rPr>
              <a:t>GHz </a:t>
            </a:r>
            <a:r>
              <a:rPr lang="en-GB" sz="1600" b="1" dirty="0" smtClean="0">
                <a:cs typeface="Arial" pitchFamily="34" charset="0"/>
              </a:rPr>
              <a:t>cavity dielectric </a:t>
            </a:r>
            <a:r>
              <a:rPr lang="en-GB" sz="1600" b="1" dirty="0">
                <a:cs typeface="Arial" pitchFamily="34" charset="0"/>
              </a:rPr>
              <a:t>resonator </a:t>
            </a:r>
            <a:endParaRPr lang="en-GB" sz="1600" b="1" dirty="0" smtClean="0">
              <a:cs typeface="Arial" pitchFamily="34" charset="0"/>
            </a:endParaRPr>
          </a:p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 smtClean="0">
                <a:cs typeface="Arial" pitchFamily="34" charset="0"/>
              </a:rPr>
              <a:t>compatible </a:t>
            </a:r>
            <a:r>
              <a:rPr lang="en-GB" sz="1600" b="1" dirty="0">
                <a:cs typeface="Arial" pitchFamily="34" charset="0"/>
              </a:rPr>
              <a:t>with 25mm bore </a:t>
            </a:r>
            <a:r>
              <a:rPr lang="en-GB" sz="1600" b="1" dirty="0" smtClean="0">
                <a:cs typeface="Arial" pitchFamily="34" charset="0"/>
              </a:rPr>
              <a:t>9 </a:t>
            </a:r>
            <a:r>
              <a:rPr lang="en-GB" sz="1600" b="1" dirty="0">
                <a:cs typeface="Arial" pitchFamily="34" charset="0"/>
              </a:rPr>
              <a:t>T magnet at ICMAB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31711" y="5370248"/>
            <a:ext cx="5709914" cy="69191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4 CuadroTexto">
            <a:extLst>
              <a:ext uri="{FF2B5EF4-FFF2-40B4-BE49-F238E27FC236}">
                <a16:creationId xmlns:a16="http://schemas.microsoft.com/office/drawing/2014/main" xmlns="" id="{41962EE0-450E-4806-AC81-8052C23E825F}"/>
              </a:ext>
            </a:extLst>
          </p:cNvPr>
          <p:cNvSpPr txBox="1"/>
          <p:nvPr/>
        </p:nvSpPr>
        <p:spPr>
          <a:xfrm>
            <a:off x="138847" y="5415834"/>
            <a:ext cx="5702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State of the art REBCO </a:t>
            </a:r>
            <a:r>
              <a:rPr lang="en-US" b="1" dirty="0">
                <a:solidFill>
                  <a:schemeClr val="bg1"/>
                </a:solidFill>
                <a:cs typeface="Arial" pitchFamily="34" charset="0"/>
              </a:rPr>
              <a:t>CCs outperform Cu at </a:t>
            </a:r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50K, </a:t>
            </a:r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8 </a:t>
            </a:r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GHz </a:t>
            </a:r>
            <a:r>
              <a:rPr lang="en-US" b="1" dirty="0">
                <a:solidFill>
                  <a:schemeClr val="bg1"/>
                </a:solidFill>
                <a:cs typeface="Arial" pitchFamily="34" charset="0"/>
              </a:rPr>
              <a:t>and up to </a:t>
            </a:r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9T</a:t>
            </a:r>
            <a:endParaRPr 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Box 66"/>
              <p:cNvSpPr txBox="1"/>
              <p:nvPr/>
            </p:nvSpPr>
            <p:spPr>
              <a:xfrm>
                <a:off x="5999036" y="931226"/>
                <a:ext cx="20177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</a:rPr>
                        <m:t>𝝂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9036" y="931226"/>
                <a:ext cx="2017796" cy="33855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3</a:t>
            </a:r>
            <a:endParaRPr lang="en-US" sz="2000" b="1" dirty="0"/>
          </a:p>
        </p:txBody>
      </p:sp>
      <p:sp>
        <p:nvSpPr>
          <p:cNvPr id="29" name="TextBox 28"/>
          <p:cNvSpPr txBox="1"/>
          <p:nvPr/>
        </p:nvSpPr>
        <p:spPr>
          <a:xfrm rot="20897802">
            <a:off x="8028140" y="2123118"/>
            <a:ext cx="81823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/>
            <a:r>
              <a:rPr lang="en-US" sz="1400" b="1" dirty="0" err="1" smtClean="0">
                <a:solidFill>
                  <a:srgbClr val="729ECE"/>
                </a:solidFill>
              </a:rPr>
              <a:t>SuperOx</a:t>
            </a:r>
            <a:endParaRPr lang="en-US" sz="1400" b="1" dirty="0">
              <a:solidFill>
                <a:srgbClr val="729EC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20345573">
            <a:off x="7297234" y="2590362"/>
            <a:ext cx="68146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AAA27"/>
                </a:solidFill>
              </a:rPr>
              <a:t>Bruker</a:t>
            </a:r>
            <a:endParaRPr lang="en-US" sz="1400" b="1" dirty="0">
              <a:solidFill>
                <a:srgbClr val="CAAA27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21185614">
            <a:off x="8258563" y="2869871"/>
            <a:ext cx="78284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7027C2"/>
                </a:solidFill>
              </a:rPr>
              <a:t>Fujikura</a:t>
            </a:r>
            <a:endParaRPr lang="en-US" sz="1400" b="1" dirty="0">
              <a:solidFill>
                <a:srgbClr val="7027C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20855726">
            <a:off x="6680276" y="3322318"/>
            <a:ext cx="62837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73D215"/>
                </a:solidFill>
              </a:rPr>
              <a:t>Theva</a:t>
            </a:r>
            <a:endParaRPr lang="en-US" sz="1400" b="1" dirty="0">
              <a:solidFill>
                <a:srgbClr val="73D215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20843103">
            <a:off x="7364308" y="3107917"/>
            <a:ext cx="109055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EE2929"/>
                </a:solidFill>
              </a:rPr>
              <a:t>SuperPower</a:t>
            </a:r>
            <a:endParaRPr lang="en-US" sz="1400" b="1" dirty="0">
              <a:solidFill>
                <a:srgbClr val="EE2929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68929" y="3536283"/>
            <a:ext cx="10377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878884"/>
                </a:solidFill>
              </a:rPr>
              <a:t>Fujikura NP</a:t>
            </a:r>
            <a:endParaRPr lang="en-US" sz="1400" b="1" dirty="0">
              <a:solidFill>
                <a:srgbClr val="878884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20161132">
            <a:off x="7822707" y="1632080"/>
            <a:ext cx="75052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/>
            <a:r>
              <a:rPr lang="en-US" sz="1400" b="1" dirty="0" err="1" smtClean="0">
                <a:solidFill>
                  <a:srgbClr val="E7BB73"/>
                </a:solidFill>
              </a:rPr>
              <a:t>SuNAM</a:t>
            </a:r>
            <a:endParaRPr lang="en-US" sz="1400" b="1" dirty="0">
              <a:solidFill>
                <a:srgbClr val="E7BB73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71801" y="4747949"/>
            <a:ext cx="1978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T. </a:t>
            </a:r>
            <a:r>
              <a:rPr lang="en-US" sz="1200" i="1" dirty="0" err="1" smtClean="0"/>
              <a:t>Puig</a:t>
            </a:r>
            <a:r>
              <a:rPr lang="en-US" sz="1200" i="1" dirty="0" smtClean="0"/>
              <a:t> et al. (SUST accepted)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86375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776" y="1000893"/>
            <a:ext cx="5009736" cy="37558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377151" y="1540965"/>
                <a:ext cx="286574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smtClean="0"/>
                  <a:t>FCC Cu (300</a:t>
                </a:r>
                <a14:m>
                  <m:oMath xmlns:m="http://schemas.openxmlformats.org/officeDocument/2006/math"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𝝁</m:t>
                    </m:r>
                    <m:r>
                      <a:rPr lang="es-ES" sz="1600" b="1" i="1" smtClean="0"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s-ES" sz="1600" b="1" dirty="0" smtClean="0"/>
                  <a:t> </a:t>
                </a:r>
                <a:r>
                  <a:rPr lang="es-ES" sz="1600" b="1" dirty="0" err="1" smtClean="0"/>
                  <a:t>on</a:t>
                </a:r>
                <a:r>
                  <a:rPr lang="es-ES" sz="1600" b="1" dirty="0" smtClean="0"/>
                  <a:t> st.st.)</a:t>
                </a:r>
                <a:endParaRPr lang="en-US" sz="1600" b="1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151" y="1540965"/>
                <a:ext cx="2865748" cy="338554"/>
              </a:xfrm>
              <a:prstGeom prst="rect">
                <a:avLst/>
              </a:prstGeom>
              <a:blipFill>
                <a:blip r:embed="rId4"/>
                <a:stretch>
                  <a:fillRect l="-1064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61"/>
          <p:cNvSpPr/>
          <p:nvPr/>
        </p:nvSpPr>
        <p:spPr>
          <a:xfrm>
            <a:off x="131711" y="5370248"/>
            <a:ext cx="5709914" cy="69191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4 CuadroTexto">
            <a:extLst>
              <a:ext uri="{FF2B5EF4-FFF2-40B4-BE49-F238E27FC236}">
                <a16:creationId xmlns:a16="http://schemas.microsoft.com/office/drawing/2014/main" xmlns="" id="{41962EE0-450E-4806-AC81-8052C23E825F}"/>
              </a:ext>
            </a:extLst>
          </p:cNvPr>
          <p:cNvSpPr txBox="1"/>
          <p:nvPr/>
        </p:nvSpPr>
        <p:spPr>
          <a:xfrm>
            <a:off x="138847" y="5415834"/>
            <a:ext cx="5702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State of the art REBCO </a:t>
            </a:r>
            <a:r>
              <a:rPr lang="en-US" b="1" dirty="0">
                <a:solidFill>
                  <a:schemeClr val="bg1"/>
                </a:solidFill>
                <a:cs typeface="Arial" pitchFamily="34" charset="0"/>
              </a:rPr>
              <a:t>CCs outperform Cu at </a:t>
            </a:r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50K, </a:t>
            </a:r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8 </a:t>
            </a:r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GHz </a:t>
            </a:r>
            <a:r>
              <a:rPr lang="en-US" b="1" dirty="0">
                <a:solidFill>
                  <a:schemeClr val="bg1"/>
                </a:solidFill>
                <a:cs typeface="Arial" pitchFamily="34" charset="0"/>
              </a:rPr>
              <a:t>and up to </a:t>
            </a:r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9T</a:t>
            </a:r>
            <a:endParaRPr 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5127471" y="1505532"/>
            <a:ext cx="3785385" cy="2611879"/>
          </a:xfrm>
          <a:custGeom>
            <a:avLst/>
            <a:gdLst>
              <a:gd name="connsiteX0" fmla="*/ 0 w 4480560"/>
              <a:gd name="connsiteY0" fmla="*/ 3355848 h 3355848"/>
              <a:gd name="connsiteX1" fmla="*/ 1481328 w 4480560"/>
              <a:gd name="connsiteY1" fmla="*/ 2167128 h 3355848"/>
              <a:gd name="connsiteX2" fmla="*/ 3227832 w 4480560"/>
              <a:gd name="connsiteY2" fmla="*/ 1234440 h 3355848"/>
              <a:gd name="connsiteX3" fmla="*/ 4471416 w 4480560"/>
              <a:gd name="connsiteY3" fmla="*/ 722376 h 3355848"/>
              <a:gd name="connsiteX4" fmla="*/ 4480560 w 4480560"/>
              <a:gd name="connsiteY4" fmla="*/ 0 h 3355848"/>
              <a:gd name="connsiteX5" fmla="*/ 2770632 w 4480560"/>
              <a:gd name="connsiteY5" fmla="*/ 740664 h 3355848"/>
              <a:gd name="connsiteX6" fmla="*/ 1563624 w 4480560"/>
              <a:gd name="connsiteY6" fmla="*/ 1408176 h 3355848"/>
              <a:gd name="connsiteX7" fmla="*/ 512064 w 4480560"/>
              <a:gd name="connsiteY7" fmla="*/ 2194560 h 3355848"/>
              <a:gd name="connsiteX8" fmla="*/ 27432 w 4480560"/>
              <a:gd name="connsiteY8" fmla="*/ 2624328 h 3355848"/>
              <a:gd name="connsiteX9" fmla="*/ 0 w 4480560"/>
              <a:gd name="connsiteY9" fmla="*/ 3355848 h 335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80560" h="3355848">
                <a:moveTo>
                  <a:pt x="0" y="3355848"/>
                </a:moveTo>
                <a:lnTo>
                  <a:pt x="1481328" y="2167128"/>
                </a:lnTo>
                <a:lnTo>
                  <a:pt x="3227832" y="1234440"/>
                </a:lnTo>
                <a:lnTo>
                  <a:pt x="4471416" y="722376"/>
                </a:lnTo>
                <a:lnTo>
                  <a:pt x="4480560" y="0"/>
                </a:lnTo>
                <a:lnTo>
                  <a:pt x="2770632" y="740664"/>
                </a:lnTo>
                <a:lnTo>
                  <a:pt x="1563624" y="1408176"/>
                </a:lnTo>
                <a:lnTo>
                  <a:pt x="512064" y="2194560"/>
                </a:lnTo>
                <a:lnTo>
                  <a:pt x="27432" y="2624328"/>
                </a:lnTo>
                <a:lnTo>
                  <a:pt x="0" y="3355848"/>
                </a:lnTo>
                <a:close/>
              </a:path>
            </a:pathLst>
          </a:custGeom>
          <a:solidFill>
            <a:schemeClr val="accent6"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5137756" y="2392148"/>
            <a:ext cx="3764816" cy="1856997"/>
          </a:xfrm>
          <a:custGeom>
            <a:avLst/>
            <a:gdLst>
              <a:gd name="connsiteX0" fmla="*/ 0 w 4498848"/>
              <a:gd name="connsiteY0" fmla="*/ 1664208 h 2057400"/>
              <a:gd name="connsiteX1" fmla="*/ 1307592 w 4498848"/>
              <a:gd name="connsiteY1" fmla="*/ 914400 h 2057400"/>
              <a:gd name="connsiteX2" fmla="*/ 3300984 w 4498848"/>
              <a:gd name="connsiteY2" fmla="*/ 237744 h 2057400"/>
              <a:gd name="connsiteX3" fmla="*/ 4498848 w 4498848"/>
              <a:gd name="connsiteY3" fmla="*/ 0 h 2057400"/>
              <a:gd name="connsiteX4" fmla="*/ 4498848 w 4498848"/>
              <a:gd name="connsiteY4" fmla="*/ 923544 h 2057400"/>
              <a:gd name="connsiteX5" fmla="*/ 3328416 w 4498848"/>
              <a:gd name="connsiteY5" fmla="*/ 1234440 h 2057400"/>
              <a:gd name="connsiteX6" fmla="*/ 2057400 w 4498848"/>
              <a:gd name="connsiteY6" fmla="*/ 1627632 h 2057400"/>
              <a:gd name="connsiteX7" fmla="*/ 1051560 w 4498848"/>
              <a:gd name="connsiteY7" fmla="*/ 1965960 h 2057400"/>
              <a:gd name="connsiteX8" fmla="*/ 45720 w 4498848"/>
              <a:gd name="connsiteY8" fmla="*/ 2057400 h 2057400"/>
              <a:gd name="connsiteX9" fmla="*/ 0 w 4498848"/>
              <a:gd name="connsiteY9" fmla="*/ 1664208 h 2057400"/>
              <a:gd name="connsiteX0" fmla="*/ 0 w 4498848"/>
              <a:gd name="connsiteY0" fmla="*/ 1746504 h 2139696"/>
              <a:gd name="connsiteX1" fmla="*/ 1307592 w 4498848"/>
              <a:gd name="connsiteY1" fmla="*/ 996696 h 2139696"/>
              <a:gd name="connsiteX2" fmla="*/ 3300984 w 4498848"/>
              <a:gd name="connsiteY2" fmla="*/ 320040 h 2139696"/>
              <a:gd name="connsiteX3" fmla="*/ 4498848 w 4498848"/>
              <a:gd name="connsiteY3" fmla="*/ 0 h 2139696"/>
              <a:gd name="connsiteX4" fmla="*/ 4498848 w 4498848"/>
              <a:gd name="connsiteY4" fmla="*/ 1005840 h 2139696"/>
              <a:gd name="connsiteX5" fmla="*/ 3328416 w 4498848"/>
              <a:gd name="connsiteY5" fmla="*/ 1316736 h 2139696"/>
              <a:gd name="connsiteX6" fmla="*/ 2057400 w 4498848"/>
              <a:gd name="connsiteY6" fmla="*/ 1709928 h 2139696"/>
              <a:gd name="connsiteX7" fmla="*/ 1051560 w 4498848"/>
              <a:gd name="connsiteY7" fmla="*/ 2048256 h 2139696"/>
              <a:gd name="connsiteX8" fmla="*/ 45720 w 4498848"/>
              <a:gd name="connsiteY8" fmla="*/ 2139696 h 2139696"/>
              <a:gd name="connsiteX9" fmla="*/ 0 w 4498848"/>
              <a:gd name="connsiteY9" fmla="*/ 1746504 h 2139696"/>
              <a:gd name="connsiteX0" fmla="*/ 0 w 4498848"/>
              <a:gd name="connsiteY0" fmla="*/ 1746504 h 2139696"/>
              <a:gd name="connsiteX1" fmla="*/ 1307592 w 4498848"/>
              <a:gd name="connsiteY1" fmla="*/ 996696 h 2139696"/>
              <a:gd name="connsiteX2" fmla="*/ 3300984 w 4498848"/>
              <a:gd name="connsiteY2" fmla="*/ 320040 h 2139696"/>
              <a:gd name="connsiteX3" fmla="*/ 4498848 w 4498848"/>
              <a:gd name="connsiteY3" fmla="*/ 0 h 2139696"/>
              <a:gd name="connsiteX4" fmla="*/ 4476994 w 4498848"/>
              <a:gd name="connsiteY4" fmla="*/ 1385137 h 2139696"/>
              <a:gd name="connsiteX5" fmla="*/ 3328416 w 4498848"/>
              <a:gd name="connsiteY5" fmla="*/ 1316736 h 2139696"/>
              <a:gd name="connsiteX6" fmla="*/ 2057400 w 4498848"/>
              <a:gd name="connsiteY6" fmla="*/ 1709928 h 2139696"/>
              <a:gd name="connsiteX7" fmla="*/ 1051560 w 4498848"/>
              <a:gd name="connsiteY7" fmla="*/ 2048256 h 2139696"/>
              <a:gd name="connsiteX8" fmla="*/ 45720 w 4498848"/>
              <a:gd name="connsiteY8" fmla="*/ 2139696 h 2139696"/>
              <a:gd name="connsiteX9" fmla="*/ 0 w 4498848"/>
              <a:gd name="connsiteY9" fmla="*/ 1746504 h 2139696"/>
              <a:gd name="connsiteX0" fmla="*/ 0 w 4498848"/>
              <a:gd name="connsiteY0" fmla="*/ 1746504 h 2139696"/>
              <a:gd name="connsiteX1" fmla="*/ 1307592 w 4498848"/>
              <a:gd name="connsiteY1" fmla="*/ 996696 h 2139696"/>
              <a:gd name="connsiteX2" fmla="*/ 3300984 w 4498848"/>
              <a:gd name="connsiteY2" fmla="*/ 320040 h 2139696"/>
              <a:gd name="connsiteX3" fmla="*/ 4498848 w 4498848"/>
              <a:gd name="connsiteY3" fmla="*/ 0 h 2139696"/>
              <a:gd name="connsiteX4" fmla="*/ 4476994 w 4498848"/>
              <a:gd name="connsiteY4" fmla="*/ 1385137 h 2139696"/>
              <a:gd name="connsiteX5" fmla="*/ 3339343 w 4498848"/>
              <a:gd name="connsiteY5" fmla="*/ 1495848 h 2139696"/>
              <a:gd name="connsiteX6" fmla="*/ 2057400 w 4498848"/>
              <a:gd name="connsiteY6" fmla="*/ 1709928 h 2139696"/>
              <a:gd name="connsiteX7" fmla="*/ 1051560 w 4498848"/>
              <a:gd name="connsiteY7" fmla="*/ 2048256 h 2139696"/>
              <a:gd name="connsiteX8" fmla="*/ 45720 w 4498848"/>
              <a:gd name="connsiteY8" fmla="*/ 2139696 h 2139696"/>
              <a:gd name="connsiteX9" fmla="*/ 0 w 4498848"/>
              <a:gd name="connsiteY9" fmla="*/ 1746504 h 213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98848" h="2139696">
                <a:moveTo>
                  <a:pt x="0" y="1746504"/>
                </a:moveTo>
                <a:lnTo>
                  <a:pt x="1307592" y="996696"/>
                </a:lnTo>
                <a:lnTo>
                  <a:pt x="3300984" y="320040"/>
                </a:lnTo>
                <a:lnTo>
                  <a:pt x="4498848" y="0"/>
                </a:lnTo>
                <a:lnTo>
                  <a:pt x="4476994" y="1385137"/>
                </a:lnTo>
                <a:lnTo>
                  <a:pt x="3339343" y="1495848"/>
                </a:lnTo>
                <a:lnTo>
                  <a:pt x="2057400" y="1709928"/>
                </a:lnTo>
                <a:lnTo>
                  <a:pt x="1051560" y="2048256"/>
                </a:lnTo>
                <a:lnTo>
                  <a:pt x="45720" y="2139696"/>
                </a:lnTo>
                <a:lnTo>
                  <a:pt x="0" y="174650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 rot="20916460">
            <a:off x="6169016" y="3746583"/>
            <a:ext cx="3145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REBCO </a:t>
            </a:r>
            <a:r>
              <a:rPr lang="en-US" sz="1600" b="1" i="1" dirty="0" err="1" smtClean="0"/>
              <a:t>nano</a:t>
            </a:r>
            <a:r>
              <a:rPr lang="en-US" sz="1600" b="1" i="1" dirty="0" smtClean="0"/>
              <a:t> </a:t>
            </a:r>
            <a:r>
              <a:rPr lang="en-US" sz="1600" b="1" i="1" dirty="0" smtClean="0"/>
              <a:t>engineered </a:t>
            </a:r>
            <a:r>
              <a:rPr lang="en-US" sz="1600" b="1" i="1" dirty="0" smtClean="0"/>
              <a:t>region</a:t>
            </a:r>
            <a:endParaRPr lang="en-US" sz="1600" b="1" i="1" dirty="0"/>
          </a:p>
        </p:txBody>
      </p:sp>
      <p:sp>
        <p:nvSpPr>
          <p:cNvPr id="30" name="TextBox 29"/>
          <p:cNvSpPr txBox="1"/>
          <p:nvPr/>
        </p:nvSpPr>
        <p:spPr>
          <a:xfrm rot="19939279">
            <a:off x="5027028" y="2393812"/>
            <a:ext cx="2441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REBCO pristine region</a:t>
            </a:r>
            <a:endParaRPr lang="en-US" sz="1600" b="1" i="1" dirty="0"/>
          </a:p>
        </p:txBody>
      </p:sp>
      <p:sp>
        <p:nvSpPr>
          <p:cNvPr id="31" name="Rectangle 30"/>
          <p:cNvSpPr/>
          <p:nvPr/>
        </p:nvSpPr>
        <p:spPr>
          <a:xfrm>
            <a:off x="5999036" y="5470431"/>
            <a:ext cx="31449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b="1" i="1" dirty="0">
                <a:cs typeface="Arial" pitchFamily="34" charset="0"/>
              </a:rPr>
              <a:t>R</a:t>
            </a:r>
            <a:r>
              <a:rPr lang="en-US" b="1" baseline="-25000" dirty="0">
                <a:cs typeface="Arial" pitchFamily="34" charset="0"/>
              </a:rPr>
              <a:t>S</a:t>
            </a:r>
            <a:r>
              <a:rPr lang="en-US" b="1" dirty="0">
                <a:cs typeface="Arial" pitchFamily="34" charset="0"/>
              </a:rPr>
              <a:t> is microstructure dependent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5999036" y="931226"/>
                <a:ext cx="20177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</a:rPr>
                        <m:t>𝝂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9036" y="931226"/>
                <a:ext cx="2017796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b="1" dirty="0" smtClean="0"/>
                  <a:t>2. Linking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800" b="1" i="1" dirty="0" smtClean="0"/>
                  <a:t> to microstructure </a:t>
                </a:r>
                <a:endParaRPr lang="en-US" sz="2800" b="1" i="1" dirty="0"/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  <a:blipFill>
                <a:blip r:embed="rId10"/>
                <a:stretch>
                  <a:fillRect l="-1349" t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4</a:t>
            </a:r>
            <a:endParaRPr lang="en-US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266" y="1634734"/>
            <a:ext cx="2757478" cy="2670479"/>
          </a:xfrm>
          <a:prstGeom prst="rect">
            <a:avLst/>
          </a:prstGeom>
        </p:spPr>
      </p:pic>
      <p:sp>
        <p:nvSpPr>
          <p:cNvPr id="37" name="4 CuadroTexto"/>
          <p:cNvSpPr txBox="1"/>
          <p:nvPr/>
        </p:nvSpPr>
        <p:spPr>
          <a:xfrm>
            <a:off x="1389983" y="4448681"/>
            <a:ext cx="2450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i="1" dirty="0">
                <a:solidFill>
                  <a:srgbClr val="002060"/>
                </a:solidFill>
                <a:latin typeface="Calibri"/>
              </a:rPr>
              <a:t>S. </a:t>
            </a:r>
            <a:r>
              <a:rPr lang="es-ES" sz="1600" i="1" dirty="0" err="1">
                <a:solidFill>
                  <a:srgbClr val="002060"/>
                </a:solidFill>
                <a:latin typeface="Calibri"/>
              </a:rPr>
              <a:t>Kang</a:t>
            </a:r>
            <a:r>
              <a:rPr lang="es-ES" sz="1600" i="1" dirty="0">
                <a:solidFill>
                  <a:srgbClr val="002060"/>
                </a:solidFill>
                <a:latin typeface="Calibri"/>
              </a:rPr>
              <a:t>, </a:t>
            </a:r>
            <a:r>
              <a:rPr lang="es-ES" sz="1600" i="1" dirty="0" err="1">
                <a:solidFill>
                  <a:srgbClr val="002060"/>
                </a:solidFill>
                <a:latin typeface="Calibri"/>
              </a:rPr>
              <a:t>Science</a:t>
            </a:r>
            <a:r>
              <a:rPr lang="es-ES" sz="1600" i="1" dirty="0">
                <a:solidFill>
                  <a:srgbClr val="002060"/>
                </a:solidFill>
                <a:latin typeface="Calibri"/>
              </a:rPr>
              <a:t> 311 (2006)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6105" y="1296180"/>
            <a:ext cx="4269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Microstructure of YBCO with BZO </a:t>
            </a:r>
            <a:r>
              <a:rPr lang="en-US" sz="1600" b="1" i="1" dirty="0" err="1" smtClean="0"/>
              <a:t>nanorods</a:t>
            </a:r>
            <a:endParaRPr lang="en-US" sz="1600" b="1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6171801" y="4747949"/>
            <a:ext cx="1978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T. </a:t>
            </a:r>
            <a:r>
              <a:rPr lang="en-US" sz="1200" i="1" dirty="0" err="1" smtClean="0"/>
              <a:t>Puig</a:t>
            </a:r>
            <a:r>
              <a:rPr lang="en-US" sz="1200" i="1" dirty="0" smtClean="0"/>
              <a:t> et al. (SUST accepted)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69750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Oval 31"/>
          <p:cNvSpPr/>
          <p:nvPr/>
        </p:nvSpPr>
        <p:spPr>
          <a:xfrm>
            <a:off x="2189742" y="2138356"/>
            <a:ext cx="240384" cy="233314"/>
          </a:xfrm>
          <a:prstGeom prst="ellipse">
            <a:avLst/>
          </a:prstGeom>
          <a:solidFill>
            <a:srgbClr val="AE0E16"/>
          </a:solidFill>
          <a:ln>
            <a:solidFill>
              <a:srgbClr val="C00000"/>
            </a:solidFill>
          </a:ln>
          <a:scene3d>
            <a:camera prst="isometricTopUp"/>
            <a:lightRig rig="threePt" dir="t"/>
          </a:scene3d>
          <a:sp3d>
            <a:bevelT w="0" h="190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Oval 32"/>
          <p:cNvSpPr/>
          <p:nvPr/>
        </p:nvSpPr>
        <p:spPr>
          <a:xfrm>
            <a:off x="2341602" y="2730674"/>
            <a:ext cx="240384" cy="233314"/>
          </a:xfrm>
          <a:prstGeom prst="ellipse">
            <a:avLst/>
          </a:prstGeom>
          <a:solidFill>
            <a:srgbClr val="AE0E16"/>
          </a:solidFill>
          <a:ln>
            <a:solidFill>
              <a:srgbClr val="AE0E16"/>
            </a:solidFill>
          </a:ln>
          <a:scene3d>
            <a:camera prst="isometricTopUp"/>
            <a:lightRig rig="threePt" dir="t"/>
          </a:scene3d>
          <a:sp3d>
            <a:bevelT w="0" h="190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994465" y="3324304"/>
            <a:ext cx="0" cy="871352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isometricTopUp"/>
            <a:lightRig rig="threePt" dir="t"/>
          </a:scene3d>
          <a:sp3d>
            <a:bevelT w="0" h="25400" prst="cross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3043459" y="2421529"/>
            <a:ext cx="240384" cy="233314"/>
          </a:xfrm>
          <a:prstGeom prst="ellipse">
            <a:avLst/>
          </a:prstGeom>
          <a:solidFill>
            <a:srgbClr val="C00000"/>
          </a:solidFill>
          <a:ln>
            <a:solidFill>
              <a:srgbClr val="AE0E16"/>
            </a:solidFill>
          </a:ln>
          <a:scene3d>
            <a:camera prst="isometricTopUp"/>
            <a:lightRig rig="threePt" dir="t"/>
          </a:scene3d>
          <a:sp3d>
            <a:bevelT w="0" h="190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/>
          <p:cNvSpPr/>
          <p:nvPr/>
        </p:nvSpPr>
        <p:spPr>
          <a:xfrm>
            <a:off x="1468230" y="2435817"/>
            <a:ext cx="240384" cy="23331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isometricTopUp"/>
            <a:lightRig rig="threePt" dir="t"/>
          </a:scene3d>
          <a:sp3d>
            <a:bevelT w="0" h="190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/>
          <p:cNvSpPr/>
          <p:nvPr/>
        </p:nvSpPr>
        <p:spPr>
          <a:xfrm>
            <a:off x="1532823" y="3053801"/>
            <a:ext cx="240384" cy="233314"/>
          </a:xfrm>
          <a:prstGeom prst="ellipse">
            <a:avLst/>
          </a:prstGeom>
          <a:solidFill>
            <a:srgbClr val="C00000"/>
          </a:solidFill>
          <a:ln>
            <a:solidFill>
              <a:srgbClr val="AE0E16"/>
            </a:solidFill>
          </a:ln>
          <a:scene3d>
            <a:camera prst="isometricTopUp"/>
            <a:lightRig rig="threePt" dir="t"/>
          </a:scene3d>
          <a:sp3d>
            <a:bevelT w="0" h="190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/>
          <p:cNvSpPr/>
          <p:nvPr/>
        </p:nvSpPr>
        <p:spPr>
          <a:xfrm>
            <a:off x="2487956" y="3373776"/>
            <a:ext cx="240384" cy="233314"/>
          </a:xfrm>
          <a:prstGeom prst="ellipse">
            <a:avLst/>
          </a:prstGeom>
          <a:solidFill>
            <a:srgbClr val="AE0E16"/>
          </a:solidFill>
          <a:ln>
            <a:solidFill>
              <a:srgbClr val="AE0E16"/>
            </a:solidFill>
          </a:ln>
          <a:scene3d>
            <a:camera prst="isometricTopUp"/>
            <a:lightRig rig="threePt" dir="t"/>
          </a:scene3d>
          <a:sp3d>
            <a:bevelT w="0" h="190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Oval 38"/>
          <p:cNvSpPr/>
          <p:nvPr/>
        </p:nvSpPr>
        <p:spPr>
          <a:xfrm>
            <a:off x="3248954" y="3032773"/>
            <a:ext cx="240384" cy="233314"/>
          </a:xfrm>
          <a:prstGeom prst="ellipse">
            <a:avLst/>
          </a:prstGeom>
          <a:solidFill>
            <a:srgbClr val="C00000"/>
          </a:solidFill>
          <a:ln>
            <a:solidFill>
              <a:srgbClr val="AE0E16"/>
            </a:solidFill>
          </a:ln>
          <a:scene3d>
            <a:camera prst="isometricTopUp"/>
            <a:lightRig rig="threePt" dir="t"/>
          </a:scene3d>
          <a:sp3d>
            <a:bevelT w="0" h="190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1567382" y="2243922"/>
            <a:ext cx="750094" cy="29051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1570954" y="2529077"/>
            <a:ext cx="78582" cy="625079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2592510" y="3120223"/>
            <a:ext cx="787599" cy="36790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1649536" y="3147011"/>
            <a:ext cx="950119" cy="339329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3162224" y="2516576"/>
            <a:ext cx="208956" cy="60900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2310332" y="2246303"/>
            <a:ext cx="862608" cy="27384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2584454" y="2431616"/>
                <a:ext cx="309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454" y="2431616"/>
                <a:ext cx="309372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/>
          <p:cNvCxnSpPr/>
          <p:nvPr/>
        </p:nvCxnSpPr>
        <p:spPr>
          <a:xfrm flipV="1">
            <a:off x="1506865" y="3960052"/>
            <a:ext cx="0" cy="871352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isometricTopUp"/>
            <a:lightRig rig="threePt" dir="t"/>
          </a:scene3d>
          <a:sp3d>
            <a:bevelT w="0" h="25400" prst="cross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937389" y="4395727"/>
                <a:ext cx="835819" cy="431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acc>
                        </m:e>
                        <m:sub>
                          <m:r>
                            <a:rPr lang="es-ES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𝑟𝑓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389" y="4395727"/>
                <a:ext cx="835819" cy="431528"/>
              </a:xfrm>
              <a:prstGeom prst="rect">
                <a:avLst/>
              </a:prstGeom>
              <a:blipFill>
                <a:blip r:embed="rId4"/>
                <a:stretch>
                  <a:fillRect t="-19718"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/>
          <p:cNvSpPr txBox="1"/>
          <p:nvPr/>
        </p:nvSpPr>
        <p:spPr>
          <a:xfrm>
            <a:off x="1468230" y="1760088"/>
            <a:ext cx="171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A0202"/>
                </a:solidFill>
              </a:rPr>
              <a:t>Flux tube lattice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570996" y="2391248"/>
            <a:ext cx="0" cy="1791734"/>
          </a:xfrm>
          <a:prstGeom prst="straightConnector1">
            <a:avLst/>
          </a:prstGeom>
          <a:ln w="127000">
            <a:solidFill>
              <a:srgbClr val="AE0E16"/>
            </a:solidFill>
            <a:tailEnd type="triangle"/>
          </a:ln>
          <a:scene3d>
            <a:camera prst="isometricLeftDown">
              <a:rot lat="2100000" lon="8100000" rev="0"/>
            </a:camera>
            <a:lightRig rig="threePt" dir="t"/>
          </a:scene3d>
          <a:sp3d>
            <a:bevelB w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660161" y="2660344"/>
                <a:ext cx="307181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AE0E16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i="1">
                              <a:solidFill>
                                <a:srgbClr val="AE0E16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AE0E16"/>
                  </a:solidFill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161" y="2660344"/>
                <a:ext cx="307181" cy="402931"/>
              </a:xfrm>
              <a:prstGeom prst="rect">
                <a:avLst/>
              </a:prstGeom>
              <a:blipFill>
                <a:blip r:embed="rId5"/>
                <a:stretch>
                  <a:fillRect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/>
          <p:cNvSpPr txBox="1"/>
          <p:nvPr/>
        </p:nvSpPr>
        <p:spPr>
          <a:xfrm>
            <a:off x="5223654" y="2764324"/>
            <a:ext cx="3077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Equation of motion for </a:t>
            </a:r>
            <a:r>
              <a:rPr lang="en-US" sz="1600" dirty="0" err="1"/>
              <a:t>fluxons</a:t>
            </a:r>
            <a:r>
              <a:rPr lang="en-US" sz="16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5293846" y="3148153"/>
                <a:ext cx="2728693" cy="358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i="1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̈"/>
                          <m:ctrlPr>
                            <a:rPr lang="es-ES" sz="16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s-ES" sz="16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es-ES" sz="16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s-ES" sz="16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𝑘𝑥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s-ES" sz="1600" i="1">
                              <a:latin typeface="Cambria Math" panose="02040503050406030204" pitchFamily="18" charset="0"/>
                            </a:rPr>
                            <m:t>𝑟𝑓</m:t>
                          </m:r>
                        </m:sub>
                      </m:sSub>
                      <m:sSub>
                        <m:sSubPr>
                          <m:ctrlPr>
                            <a:rPr lang="es-E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 sz="160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s-ES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3846" y="3148153"/>
                <a:ext cx="2728693" cy="358303"/>
              </a:xfrm>
              <a:prstGeom prst="rect">
                <a:avLst/>
              </a:prstGeom>
              <a:blipFill>
                <a:blip r:embed="rId6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TextBox 65"/>
          <p:cNvSpPr txBox="1"/>
          <p:nvPr/>
        </p:nvSpPr>
        <p:spPr>
          <a:xfrm>
            <a:off x="5852349" y="4244996"/>
            <a:ext cx="3077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Surface resistance: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6658192" y="3568649"/>
            <a:ext cx="0" cy="68336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866858" y="1229971"/>
            <a:ext cx="70723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S. </a:t>
            </a:r>
            <a:r>
              <a:rPr lang="en-US" sz="1600" dirty="0" err="1"/>
              <a:t>Calatroni</a:t>
            </a:r>
            <a:r>
              <a:rPr lang="en-US" sz="1600" dirty="0"/>
              <a:t> and  R. </a:t>
            </a:r>
            <a:r>
              <a:rPr lang="en-US" sz="1600" dirty="0" err="1"/>
              <a:t>Vaglio</a:t>
            </a:r>
            <a:r>
              <a:rPr lang="en-US" sz="1600" dirty="0"/>
              <a:t>, IEEE Transactions on Applied Superconductivity 27, 2017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3588649" y="4605948"/>
                <a:ext cx="6139086" cy="530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𝑓𝑙</m:t>
                          </m:r>
                        </m:sub>
                      </m:sSub>
                      <m:r>
                        <a:rPr lang="es-ES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14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sz="14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sz="14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s-ES" sz="14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sz="1400" i="1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s-ES" sz="1400" i="1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ad>
                            <m:radPr>
                              <m:degHide m:val="on"/>
                              <m:ctrlPr>
                                <a:rPr lang="de-DE" sz="1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ES" sz="14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s-ES" sz="1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4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)+</m:t>
                              </m:r>
                              <m:sSup>
                                <m:sSupPr>
                                  <m:ctrlP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de-DE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ES" sz="14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s-ES" sz="1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4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de-DE" sz="14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4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s-ES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E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ES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s-E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8649" y="4605948"/>
                <a:ext cx="6139086" cy="53072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Box 69"/>
          <p:cNvSpPr txBox="1"/>
          <p:nvPr/>
        </p:nvSpPr>
        <p:spPr>
          <a:xfrm>
            <a:off x="5132755" y="1783784"/>
            <a:ext cx="3259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u="sng" dirty="0" err="1"/>
              <a:t>Assumptions</a:t>
            </a:r>
            <a:r>
              <a:rPr lang="de-DE" sz="1600" u="sng" dirty="0"/>
              <a:t>:</a:t>
            </a:r>
          </a:p>
          <a:p>
            <a:pPr marL="257175" indent="-257175">
              <a:buFont typeface="+mj-lt"/>
              <a:buAutoNum type="arabicPeriod"/>
            </a:pPr>
            <a:r>
              <a:rPr lang="de-DE" sz="1600" dirty="0" err="1"/>
              <a:t>Fluxon</a:t>
            </a:r>
            <a:r>
              <a:rPr lang="de-DE" sz="1600" dirty="0"/>
              <a:t> </a:t>
            </a:r>
            <a:r>
              <a:rPr lang="de-DE" sz="1600" dirty="0" err="1"/>
              <a:t>shape</a:t>
            </a:r>
            <a:r>
              <a:rPr lang="de-DE" sz="1600" dirty="0"/>
              <a:t> </a:t>
            </a:r>
            <a:r>
              <a:rPr lang="de-DE" sz="1600" dirty="0" err="1"/>
              <a:t>cannot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deformed</a:t>
            </a:r>
            <a:endParaRPr lang="de-DE" sz="1600" dirty="0"/>
          </a:p>
          <a:p>
            <a:pPr marL="257175" indent="-257175">
              <a:buFont typeface="+mj-lt"/>
              <a:buAutoNum type="arabicPeriod"/>
            </a:pPr>
            <a:r>
              <a:rPr lang="de-DE" sz="1600" dirty="0"/>
              <a:t>Rigid </a:t>
            </a:r>
            <a:r>
              <a:rPr lang="de-DE" sz="1600" dirty="0" err="1"/>
              <a:t>flux</a:t>
            </a:r>
            <a:r>
              <a:rPr lang="de-DE" sz="1600" dirty="0"/>
              <a:t> </a:t>
            </a:r>
            <a:r>
              <a:rPr lang="de-DE" sz="1600" dirty="0" err="1"/>
              <a:t>tube</a:t>
            </a:r>
            <a:r>
              <a:rPr lang="de-DE" sz="1600" dirty="0"/>
              <a:t> </a:t>
            </a:r>
            <a:r>
              <a:rPr lang="de-DE" sz="1600" dirty="0" err="1"/>
              <a:t>lattice</a:t>
            </a:r>
            <a:endParaRPr lang="de-DE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5852349" y="5289630"/>
            <a:ext cx="3077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/>
              <a:t>Depinning</a:t>
            </a:r>
            <a:r>
              <a:rPr lang="en-US" sz="1600" b="1" i="1" dirty="0" smtClean="0"/>
              <a:t> frequency:</a:t>
            </a:r>
            <a:endParaRPr lang="en-US" sz="1600" b="1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10 CuadroTexto">
                <a:extLst>
                  <a:ext uri="{FF2B5EF4-FFF2-40B4-BE49-F238E27FC236}">
                    <a16:creationId xmlns:a16="http://schemas.microsoft.com/office/drawing/2014/main" xmlns="" id="{A4A0F5CF-1BC6-42B5-A0D7-17C066A0705B}"/>
                  </a:ext>
                </a:extLst>
              </p:cNvPr>
              <p:cNvSpPr txBox="1"/>
              <p:nvPr/>
            </p:nvSpPr>
            <p:spPr>
              <a:xfrm>
                <a:off x="5223654" y="5603498"/>
                <a:ext cx="2826060" cy="72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40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𝜈</m:t>
                          </m:r>
                        </m:e>
                        <m:sub>
                          <m:r>
                            <a:rPr lang="de-DE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s-ES" sz="14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𝜌</m:t>
                          </m:r>
                        </m:e>
                        <m:sub>
                          <m:r>
                            <a:rPr lang="de-DE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𝑛</m:t>
                          </m:r>
                        </m:sub>
                      </m:sSub>
                      <m:f>
                        <m:fPr>
                          <m:ctrlPr>
                            <a:rPr lang="es-ES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" sz="1400" b="0" i="1" smtClean="0">
                                  <a:latin typeface="Cambria Math"/>
                                  <a:ea typeface="Cambria Math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s-ES" sz="1400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𝑐</m:t>
                              </m:r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s-ES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s-ES" sz="1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𝐻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s-ES" sz="14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ES" sz="1400" b="0" i="1" smtClean="0">
                                      <a:latin typeface="Cambria Math"/>
                                      <a:ea typeface="Cambria Math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s-ES" sz="1400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s-ES" sz="1400" dirty="0"/>
              </a:p>
            </p:txBody>
          </p:sp>
        </mc:Choice>
        <mc:Fallback>
          <p:sp>
            <p:nvSpPr>
              <p:cNvPr id="72" name="10 CuadroTexto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4A0F5CF-1BC6-42B5-A0D7-17C066A07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3654" y="5603498"/>
                <a:ext cx="2826060" cy="7288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b="1" dirty="0" smtClean="0"/>
                  <a:t>2. Linking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800" b="1" i="1" dirty="0" smtClean="0"/>
                  <a:t> to microstructure </a:t>
                </a:r>
                <a:endParaRPr lang="en-US" sz="2800" b="1" i="1" dirty="0"/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  <a:blipFill>
                <a:blip r:embed="rId9"/>
                <a:stretch>
                  <a:fillRect l="-1349" t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5</a:t>
            </a:r>
            <a:endParaRPr lang="en-US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369146" y="856340"/>
            <a:ext cx="2789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Classical rigid-</a:t>
            </a:r>
            <a:r>
              <a:rPr lang="en-US" b="1" i="1" dirty="0" err="1" smtClean="0"/>
              <a:t>fluxon</a:t>
            </a:r>
            <a:r>
              <a:rPr lang="en-US" b="1" i="1" dirty="0" smtClean="0"/>
              <a:t> model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75937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070" y="1712542"/>
            <a:ext cx="5333559" cy="3998645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31711" y="757505"/>
            <a:ext cx="6274140" cy="486776"/>
            <a:chOff x="573107" y="1733149"/>
            <a:chExt cx="8365520" cy="64903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73107" y="1756747"/>
              <a:ext cx="8365520" cy="0"/>
            </a:xfrm>
            <a:prstGeom prst="line">
              <a:avLst/>
            </a:prstGeom>
            <a:ln w="50800">
              <a:solidFill>
                <a:srgbClr val="CDCD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H="1" flipV="1">
              <a:off x="795168" y="1733149"/>
              <a:ext cx="205973" cy="649035"/>
              <a:chOff x="1613680" y="1884271"/>
              <a:chExt cx="205973" cy="64903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1613680" y="1884271"/>
                <a:ext cx="0" cy="649035"/>
              </a:xfrm>
              <a:prstGeom prst="line">
                <a:avLst/>
              </a:prstGeom>
              <a:ln w="1016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716903" y="2101306"/>
                <a:ext cx="0" cy="432000"/>
              </a:xfrm>
              <a:prstGeom prst="line">
                <a:avLst/>
              </a:prstGeom>
              <a:ln w="101600">
                <a:solidFill>
                  <a:srgbClr val="AE0E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819653" y="2317306"/>
                <a:ext cx="0" cy="216000"/>
              </a:xfrm>
              <a:prstGeom prst="line">
                <a:avLst/>
              </a:prstGeom>
              <a:ln w="101600">
                <a:solidFill>
                  <a:srgbClr val="3736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Date Placeholder 7"/>
          <p:cNvSpPr>
            <a:spLocks noGrp="1"/>
          </p:cNvSpPr>
          <p:nvPr>
            <p:ph type="dt" sz="half" idx="10"/>
          </p:nvPr>
        </p:nvSpPr>
        <p:spPr>
          <a:xfrm>
            <a:off x="4348451" y="6383672"/>
            <a:ext cx="2057400" cy="273844"/>
          </a:xfrm>
        </p:spPr>
        <p:txBody>
          <a:bodyPr/>
          <a:lstStyle/>
          <a:p>
            <a:r>
              <a:rPr lang="de-DE" dirty="0" smtClean="0"/>
              <a:t>26.06.2019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677406"/>
            <a:ext cx="9144900" cy="0"/>
          </a:xfrm>
          <a:prstGeom prst="line">
            <a:avLst/>
          </a:prstGeom>
          <a:ln w="101600">
            <a:solidFill>
              <a:srgbClr val="CDCD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775491" y="6220896"/>
            <a:ext cx="154480" cy="486776"/>
            <a:chOff x="8775491" y="6220896"/>
            <a:chExt cx="154480" cy="48677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8775491" y="6220896"/>
              <a:ext cx="0" cy="486776"/>
            </a:xfrm>
            <a:prstGeom prst="line">
              <a:avLst/>
            </a:prstGeom>
            <a:ln w="1016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852909" y="6383672"/>
              <a:ext cx="0" cy="324000"/>
            </a:xfrm>
            <a:prstGeom prst="line">
              <a:avLst/>
            </a:prstGeom>
            <a:ln w="101600">
              <a:solidFill>
                <a:srgbClr val="AE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929971" y="6545672"/>
              <a:ext cx="0" cy="162000"/>
            </a:xfrm>
            <a:prstGeom prst="line">
              <a:avLst/>
            </a:prstGeom>
            <a:ln w="101600">
              <a:solidFill>
                <a:srgbClr val="3736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ounded Rectangle 51"/>
          <p:cNvSpPr/>
          <p:nvPr/>
        </p:nvSpPr>
        <p:spPr>
          <a:xfrm>
            <a:off x="131711" y="2104265"/>
            <a:ext cx="3607359" cy="2906647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210727" y="2578064"/>
                <a:ext cx="37969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Overestimation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s-ES" sz="1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1400" b="1" dirty="0" smtClean="0"/>
                  <a:t> with rigid-</a:t>
                </a:r>
                <a:r>
                  <a:rPr lang="en-US" sz="1400" b="1" dirty="0" err="1" smtClean="0"/>
                  <a:t>fluxon</a:t>
                </a:r>
                <a:r>
                  <a:rPr lang="en-US" sz="1400" b="1" dirty="0" smtClean="0"/>
                  <a:t> model:</a:t>
                </a:r>
                <a:endParaRPr lang="en-US" sz="1400" b="1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27" y="2578064"/>
                <a:ext cx="3796957" cy="307777"/>
              </a:xfrm>
              <a:prstGeom prst="rect">
                <a:avLst/>
              </a:prstGeom>
              <a:blipFill>
                <a:blip r:embed="rId4"/>
                <a:stretch>
                  <a:fillRect l="-482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>
            <a:off x="5751576" y="3246896"/>
            <a:ext cx="44805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90005" y="2947875"/>
            <a:ext cx="1380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Calculated</a:t>
            </a:r>
            <a:r>
              <a:rPr lang="es-ES" sz="1400" dirty="0" smtClean="0"/>
              <a:t> </a:t>
            </a:r>
            <a:r>
              <a:rPr lang="es-ES" sz="1400" dirty="0" err="1" smtClean="0"/>
              <a:t>from</a:t>
            </a:r>
            <a:r>
              <a:rPr lang="es-ES" sz="1400" dirty="0" smtClean="0"/>
              <a:t> </a:t>
            </a:r>
            <a:r>
              <a:rPr lang="es-ES" sz="1400" dirty="0" err="1" smtClean="0"/>
              <a:t>transport</a:t>
            </a:r>
            <a:r>
              <a:rPr lang="es-ES" sz="1400" dirty="0" smtClean="0"/>
              <a:t> </a:t>
            </a:r>
            <a:r>
              <a:rPr lang="es-ES" sz="1400" dirty="0" err="1" smtClean="0"/>
              <a:t>values</a:t>
            </a:r>
            <a:r>
              <a:rPr lang="es-ES" sz="1400" dirty="0" smtClean="0"/>
              <a:t> 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6405850" y="3892230"/>
            <a:ext cx="1380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Measured</a:t>
            </a:r>
            <a:r>
              <a:rPr lang="es-ES" sz="1400" dirty="0" smtClean="0"/>
              <a:t> </a:t>
            </a:r>
            <a:r>
              <a:rPr lang="es-ES" sz="1400" dirty="0" err="1" smtClean="0"/>
              <a:t>with</a:t>
            </a:r>
            <a:r>
              <a:rPr lang="es-ES" sz="1400" dirty="0" smtClean="0"/>
              <a:t> </a:t>
            </a:r>
            <a:r>
              <a:rPr lang="es-ES" sz="1400" dirty="0" err="1" smtClean="0"/>
              <a:t>resonator</a:t>
            </a:r>
            <a:endParaRPr lang="en-US" sz="1400" dirty="0"/>
          </a:p>
        </p:txBody>
      </p:sp>
      <p:cxnSp>
        <p:nvCxnSpPr>
          <p:cNvPr id="75" name="Straight Arrow Connector 74"/>
          <p:cNvCxnSpPr>
            <a:stCxn id="74" idx="1"/>
          </p:cNvCxnSpPr>
          <p:nvPr/>
        </p:nvCxnSpPr>
        <p:spPr>
          <a:xfrm flipH="1">
            <a:off x="5497068" y="4153840"/>
            <a:ext cx="90878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-350610" y="2918843"/>
                <a:ext cx="4572000" cy="40549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sz="1000" i="1">
                              <a:latin typeface="Cambria Math" panose="02040503050406030204" pitchFamily="18" charset="0"/>
                            </a:rPr>
                            <m:t>𝑓𝑙</m:t>
                          </m:r>
                        </m:sub>
                      </m:sSub>
                      <m:r>
                        <a:rPr lang="es-ES" sz="1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de-DE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de-DE" sz="1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ad>
                            <m:radPr>
                              <m:degHide m:val="on"/>
                              <m:ctrlPr>
                                <a:rPr lang="de-DE" sz="1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de-DE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de-DE" sz="1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s-ES" sz="1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de-DE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ES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s-ES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)+</m:t>
                              </m:r>
                              <m:sSup>
                                <m:sSupPr>
                                  <m:ctrlPr>
                                    <a:rPr lang="de-DE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0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de-DE" sz="1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s-ES" sz="1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de-DE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ES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s-ES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s-ES" sz="1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  <m:r>
                            <a:rPr lang="de-DE" sz="1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10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de-DE" sz="10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sz="1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s-ES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de-DE" sz="1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sz="1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ES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ES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s-ES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sz="1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50610" y="2918843"/>
                <a:ext cx="4572000" cy="4054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210728" y="3580790"/>
                <a:ext cx="35283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b="1" dirty="0" smtClean="0"/>
                  <a:t>Introducion of </a:t>
                </a:r>
                <a:r>
                  <a:rPr lang="es-ES" sz="1400" b="1" dirty="0" err="1" smtClean="0"/>
                  <a:t>correction</a:t>
                </a:r>
                <a:r>
                  <a:rPr lang="es-ES" sz="1400" b="1" dirty="0" smtClean="0"/>
                  <a:t> factor </a:t>
                </a:r>
                <a14:m>
                  <m:oMath xmlns:m="http://schemas.openxmlformats.org/officeDocument/2006/math">
                    <m:r>
                      <a:rPr lang="es-ES" sz="1400" b="1" i="1" smtClean="0"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sz="1400" b="1" dirty="0" smtClean="0"/>
                  <a:t>:</a:t>
                </a:r>
                <a:endParaRPr lang="en-US" sz="1400" b="1" dirty="0"/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28" y="3580790"/>
                <a:ext cx="3528342" cy="307777"/>
              </a:xfrm>
              <a:prstGeom prst="rect">
                <a:avLst/>
              </a:prstGeom>
              <a:blipFill>
                <a:blip r:embed="rId6"/>
                <a:stretch>
                  <a:fillRect l="-519"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-350610" y="4020301"/>
                <a:ext cx="4572000" cy="32502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𝑓𝑙</m:t>
                          </m:r>
                        </m:sub>
                      </m:sSub>
                      <m:r>
                        <a:rPr lang="es-ES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14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sz="14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sz="14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s-ES" sz="14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sz="1400" i="1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s-ES" sz="140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s-E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50610" y="4020301"/>
                <a:ext cx="4572000" cy="325025"/>
              </a:xfrm>
              <a:prstGeom prst="rect">
                <a:avLst/>
              </a:prstGeom>
              <a:blipFill>
                <a:blip r:embed="rId7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5497068" y="1590811"/>
                <a:ext cx="20177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</a:rPr>
                        <m:t>𝝂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7068" y="1590811"/>
                <a:ext cx="2017796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9" name="Picture 78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293" y="3246896"/>
            <a:ext cx="790454" cy="5209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b="1" dirty="0" smtClean="0"/>
                  <a:t>2. Linking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800" b="1" i="1" dirty="0" smtClean="0"/>
                  <a:t> to microstructure </a:t>
                </a:r>
                <a:endParaRPr lang="en-US" sz="2800" b="1" i="1" dirty="0"/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28" y="153161"/>
                <a:ext cx="9494441" cy="984885"/>
              </a:xfrm>
              <a:prstGeom prst="rect">
                <a:avLst/>
              </a:prstGeom>
              <a:blipFill>
                <a:blip r:embed="rId10"/>
                <a:stretch>
                  <a:fillRect l="-1349" t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9164" y="150868"/>
            <a:ext cx="503941" cy="365125"/>
          </a:xfrm>
        </p:spPr>
        <p:txBody>
          <a:bodyPr/>
          <a:lstStyle/>
          <a:p>
            <a:r>
              <a:rPr lang="en-US" sz="2000" b="1" dirty="0" smtClean="0"/>
              <a:t>6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8405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12032</TotalTime>
  <Words>1226</Words>
  <Application>Microsoft Office PowerPoint</Application>
  <PresentationFormat>On-screen Show (4:3)</PresentationFormat>
  <Paragraphs>313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Artur Romanov</cp:lastModifiedBy>
  <cp:revision>335</cp:revision>
  <dcterms:created xsi:type="dcterms:W3CDTF">2018-01-03T12:44:31Z</dcterms:created>
  <dcterms:modified xsi:type="dcterms:W3CDTF">2019-06-25T21:10:58Z</dcterms:modified>
</cp:coreProperties>
</file>