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sldIdLst>
    <p:sldId id="559" r:id="rId2"/>
    <p:sldId id="560" r:id="rId3"/>
    <p:sldId id="591" r:id="rId4"/>
    <p:sldId id="597" r:id="rId5"/>
    <p:sldId id="605" r:id="rId6"/>
    <p:sldId id="588" r:id="rId7"/>
    <p:sldId id="596" r:id="rId8"/>
    <p:sldId id="600" r:id="rId9"/>
    <p:sldId id="599" r:id="rId10"/>
    <p:sldId id="592" r:id="rId11"/>
    <p:sldId id="595" r:id="rId12"/>
    <p:sldId id="589" r:id="rId13"/>
    <p:sldId id="601" r:id="rId14"/>
    <p:sldId id="593" r:id="rId15"/>
    <p:sldId id="594" r:id="rId16"/>
    <p:sldId id="602" r:id="rId17"/>
    <p:sldId id="604" r:id="rId18"/>
  </p:sldIdLst>
  <p:sldSz cx="9144000" cy="5143500" type="screen16x9"/>
  <p:notesSz cx="6727825" cy="9859963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6B000"/>
    <a:srgbClr val="FF6600"/>
    <a:srgbClr val="A32FD1"/>
    <a:srgbClr val="3030FA"/>
    <a:srgbClr val="025CBE"/>
    <a:srgbClr val="EA16D1"/>
    <a:srgbClr val="94B9F0"/>
    <a:srgbClr val="33CCCC"/>
    <a:srgbClr val="C1E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41" autoAdjust="0"/>
    <p:restoredTop sz="95343" autoAdjust="0"/>
  </p:normalViewPr>
  <p:slideViewPr>
    <p:cSldViewPr>
      <p:cViewPr varScale="1">
        <p:scale>
          <a:sx n="146" d="100"/>
          <a:sy n="146" d="100"/>
        </p:scale>
        <p:origin x="-282" y="-90"/>
      </p:cViewPr>
      <p:guideLst>
        <p:guide orient="horz" pos="1620"/>
        <p:guide pos="2880"/>
      </p:guideLst>
    </p:cSldViewPr>
  </p:slideViewPr>
  <p:outlineViewPr>
    <p:cViewPr varScale="1">
      <p:scale>
        <a:sx n="170" d="200"/>
        <a:sy n="170" d="200"/>
      </p:scale>
      <p:origin x="0" y="99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1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67" name="AutoShape 2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68" name="AutoShape 3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69" name="AutoShape 4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0" name="AutoShape 5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1" name="AutoShape 6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2" name="AutoShape 7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3" name="AutoShape 8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4" name="AutoShape 9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5" name="AutoShape 10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6" name="Text Box 11"/>
          <p:cNvSpPr txBox="1">
            <a:spLocks noChangeArrowheads="1"/>
          </p:cNvSpPr>
          <p:nvPr/>
        </p:nvSpPr>
        <p:spPr bwMode="auto">
          <a:xfrm>
            <a:off x="0" y="0"/>
            <a:ext cx="2914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7" name="Text Box 12"/>
          <p:cNvSpPr txBox="1">
            <a:spLocks noChangeArrowheads="1"/>
          </p:cNvSpPr>
          <p:nvPr/>
        </p:nvSpPr>
        <p:spPr bwMode="auto">
          <a:xfrm>
            <a:off x="3811588" y="0"/>
            <a:ext cx="2914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8" name="Rectangle 1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5725" y="739775"/>
            <a:ext cx="6542088" cy="368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6" name="Rectangle 14"/>
          <p:cNvSpPr>
            <a:spLocks noGrp="1" noChangeArrowheads="1"/>
          </p:cNvSpPr>
          <p:nvPr>
            <p:ph type="body"/>
          </p:nvPr>
        </p:nvSpPr>
        <p:spPr bwMode="auto">
          <a:xfrm>
            <a:off x="673100" y="4683125"/>
            <a:ext cx="5365750" cy="442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x-none" altLang="x-none" noProof="0" smtClean="0"/>
          </a:p>
        </p:txBody>
      </p:sp>
      <p:sp>
        <p:nvSpPr>
          <p:cNvPr id="36880" name="Text Box 15"/>
          <p:cNvSpPr txBox="1">
            <a:spLocks noChangeArrowheads="1"/>
          </p:cNvSpPr>
          <p:nvPr/>
        </p:nvSpPr>
        <p:spPr bwMode="auto">
          <a:xfrm>
            <a:off x="0" y="9364663"/>
            <a:ext cx="29146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sldNum"/>
          </p:nvPr>
        </p:nvSpPr>
        <p:spPr bwMode="auto">
          <a:xfrm>
            <a:off x="3811588" y="9364663"/>
            <a:ext cx="2898775" cy="47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ea typeface="MS PGothic" pitchFamily="2" charset="-128"/>
                <a:cs typeface="+mn-cs"/>
              </a:defRPr>
            </a:lvl1pPr>
          </a:lstStyle>
          <a:p>
            <a:pPr>
              <a:defRPr/>
            </a:pPr>
            <a:fld id="{22DC7467-A0CF-48B2-95A7-5379D17A5F82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9693797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buClrTx/>
              <a:buFontTx/>
              <a:buNone/>
            </a:pPr>
            <a:fld id="{A1543975-E4DF-4CC1-839A-BEC021C106CF}" type="slidenum">
              <a:rPr lang="en-US" altLang="en-US" sz="1200" smtClean="0">
                <a:solidFill>
                  <a:srgbClr val="000000"/>
                </a:solidFill>
              </a:rPr>
              <a:pPr eaLnBrk="1" hangingPunct="1">
                <a:buClrTx/>
                <a:buFontTx/>
                <a:buNone/>
              </a:pPr>
              <a:t>1</a:t>
            </a:fld>
            <a:endParaRPr lang="en-US" altLang="en-US" sz="1200" smtClean="0">
              <a:solidFill>
                <a:srgbClr val="000000"/>
              </a:solidFill>
            </a:endParaRPr>
          </a:p>
        </p:txBody>
      </p:sp>
      <p:sp>
        <p:nvSpPr>
          <p:cNvPr id="37891" name="Text Box 1"/>
          <p:cNvSpPr txBox="1">
            <a:spLocks noChangeArrowheads="1"/>
          </p:cNvSpPr>
          <p:nvPr/>
        </p:nvSpPr>
        <p:spPr bwMode="auto">
          <a:xfrm>
            <a:off x="3811588" y="9364663"/>
            <a:ext cx="29083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77AB17F-7F86-475D-915D-F1AD07F5C82F}" type="slidenum">
              <a:rPr lang="en-US" altLang="en-US" sz="1200">
                <a:solidFill>
                  <a:srgbClr val="000000"/>
                </a:solidFill>
              </a:rPr>
              <a:pPr algn="r" eaLnBrk="1" hangingPunct="1">
                <a:buClrTx/>
                <a:buFontTx/>
                <a:buNone/>
              </a:pPr>
              <a:t>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7892" name="Text Box 2"/>
          <p:cNvSpPr txBox="1">
            <a:spLocks noChangeArrowheads="1"/>
          </p:cNvSpPr>
          <p:nvPr/>
        </p:nvSpPr>
        <p:spPr bwMode="auto">
          <a:xfrm>
            <a:off x="3811588" y="9364663"/>
            <a:ext cx="29146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72A28584-3E1D-44CE-9DF9-08C281E0B064}" type="slidenum">
              <a:rPr lang="en-US" altLang="en-US" sz="1200">
                <a:solidFill>
                  <a:srgbClr val="000000"/>
                </a:solidFill>
              </a:rPr>
              <a:pPr algn="r" eaLnBrk="1" hangingPunct="1">
                <a:buClrTx/>
                <a:buFontTx/>
                <a:buNone/>
              </a:pPr>
              <a:t>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901700" y="739775"/>
            <a:ext cx="4922838" cy="3697288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7894" name="Text Box 4"/>
          <p:cNvSpPr txBox="1">
            <a:spLocks noChangeArrowheads="1"/>
          </p:cNvSpPr>
          <p:nvPr/>
        </p:nvSpPr>
        <p:spPr bwMode="auto">
          <a:xfrm>
            <a:off x="673100" y="4683125"/>
            <a:ext cx="5370513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7895" name="Notes Placeholder 1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2019.06.25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DE914-F7B0-46C7-92AC-1C5844EDE809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64195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2019.06.25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45077-3BA7-4E06-842D-50F88A18742E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9476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0689" y="0"/>
            <a:ext cx="2205037" cy="458271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465888" cy="458271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2019.06.25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4F064-0F2D-4B38-91EA-1BFA2B6CBBB3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58701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2019.06.25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07BE2-CD9C-4218-81CB-9E7A0AB756ED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2030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2019.06.25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C36B2-9E66-450B-8D15-D9F29CA74D4A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83054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57250"/>
            <a:ext cx="4335463" cy="37254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263" y="857250"/>
            <a:ext cx="4335462" cy="37254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2019.06.25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CCF1A-3C02-44DA-88E4-B450D8AB7ADB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217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2019.06.25</a:t>
            </a:r>
            <a:endParaRPr lang="en-US" altLang="x-none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C6A4E-517B-4A89-9603-0EDADB4B7041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30297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57250"/>
            <a:ext cx="8763000" cy="37254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2019.06.25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DCBF7-9E35-4637-B8D2-D3A3CDEC8376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0024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 userDrawn="1"/>
        </p:nvSpPr>
        <p:spPr bwMode="auto">
          <a:xfrm rot="10800000">
            <a:off x="1066800" y="0"/>
            <a:ext cx="7010400" cy="5715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ctr">
              <a:buSzPct val="100000"/>
              <a:defRPr/>
            </a:pPr>
            <a:endParaRPr lang="en-US" altLang="x-none" sz="3200" b="1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171450"/>
            <a:ext cx="9144000" cy="788194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32234"/>
            <a:ext cx="8763000" cy="3725466"/>
          </a:xfrm>
        </p:spPr>
        <p:txBody>
          <a:bodyPr/>
          <a:lstStyle>
            <a:lvl1pPr marL="457200" indent="-457200">
              <a:buFont typeface="Arial" pitchFamily="34" charset="0"/>
              <a:buChar char="•"/>
              <a:defRPr sz="2400" b="0">
                <a:latin typeface="Corbel" pitchFamily="34" charset="0"/>
                <a:ea typeface="Cambria Math" pitchFamily="18" charset="0"/>
                <a:cs typeface="Arial" pitchFamily="34" charset="0"/>
              </a:defRPr>
            </a:lvl1pPr>
            <a:lvl2pPr marL="800100" indent="-342900">
              <a:buFont typeface="Arial" pitchFamily="34" charset="0"/>
              <a:buChar char="–"/>
              <a:defRPr sz="2000">
                <a:latin typeface="Corbel" pitchFamily="34" charset="0"/>
                <a:ea typeface="Cambria Math" pitchFamily="18" charset="0"/>
                <a:cs typeface="Arial" pitchFamily="34" charset="0"/>
              </a:defRPr>
            </a:lvl2pPr>
            <a:lvl3pPr marL="1257300" indent="-342900">
              <a:buFont typeface="Arial" pitchFamily="34" charset="0"/>
              <a:buChar char="•"/>
              <a:defRPr sz="2000">
                <a:latin typeface="Corbel" pitchFamily="34" charset="0"/>
                <a:ea typeface="Cambria Math" pitchFamily="18" charset="0"/>
                <a:cs typeface="Arial" pitchFamily="34" charset="0"/>
              </a:defRPr>
            </a:lvl3pPr>
            <a:lvl4pPr marL="1657350" indent="-285750">
              <a:buFont typeface="Arial" pitchFamily="34" charset="0"/>
              <a:buChar char="–"/>
              <a:defRPr sz="1600">
                <a:latin typeface="Corbel" pitchFamily="34" charset="0"/>
                <a:ea typeface="Cambria Math" pitchFamily="18" charset="0"/>
                <a:cs typeface="Arial" pitchFamily="34" charset="0"/>
              </a:defRPr>
            </a:lvl4pPr>
            <a:lvl5pPr marL="2114550" indent="-285750">
              <a:buFont typeface="Arial" pitchFamily="34" charset="0"/>
              <a:buChar char="•"/>
              <a:defRPr sz="1600">
                <a:latin typeface="Corbel" pitchFamily="34" charset="0"/>
                <a:ea typeface="Cambria Math" pitchFamily="18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idx="10"/>
          </p:nvPr>
        </p:nvSpPr>
        <p:spPr>
          <a:xfrm>
            <a:off x="76200" y="4888435"/>
            <a:ext cx="2117725" cy="171450"/>
          </a:xfrm>
        </p:spPr>
        <p:txBody>
          <a:bodyPr/>
          <a:lstStyle>
            <a:lvl1pPr>
              <a:defRPr smtClean="0">
                <a:latin typeface="Corbel" pitchFamily="34" charset="0"/>
              </a:defRPr>
            </a:lvl1pPr>
          </a:lstStyle>
          <a:p>
            <a:pPr>
              <a:defRPr/>
            </a:pPr>
            <a:r>
              <a:rPr lang="en-US" altLang="x-none" dirty="0" smtClean="0"/>
              <a:t>R. Bruce, 2019.06.25</a:t>
            </a:r>
            <a:endParaRPr lang="en-US" altLang="x-none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idx="11"/>
          </p:nvPr>
        </p:nvSpPr>
        <p:spPr>
          <a:xfrm>
            <a:off x="6934201" y="4888435"/>
            <a:ext cx="2117725" cy="171450"/>
          </a:xfrm>
        </p:spPr>
        <p:txBody>
          <a:bodyPr/>
          <a:lstStyle>
            <a:lvl1pPr algn="r">
              <a:defRPr smtClean="0">
                <a:latin typeface="Corbel" pitchFamily="34" charset="0"/>
              </a:defRPr>
            </a:lvl1pPr>
          </a:lstStyle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69252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2019.06.25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0C920-4882-4A9D-960E-B0386117EE34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361170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2019.06.25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6ACDF-3493-4E69-AB6A-6CA69C5738AE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13999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4" descr="bande-01.eps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468"/>
          <a:stretch/>
        </p:blipFill>
        <p:spPr>
          <a:xfrm>
            <a:off x="0" y="-19050"/>
            <a:ext cx="9144000" cy="61195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" y="4800600"/>
            <a:ext cx="9143427" cy="342900"/>
          </a:xfrm>
          <a:prstGeom prst="rect">
            <a:avLst/>
          </a:prstGeom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58875" y="-171450"/>
            <a:ext cx="6994525" cy="788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the title text format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1" y="857250"/>
            <a:ext cx="8823325" cy="3725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the outline text format</a:t>
            </a:r>
          </a:p>
          <a:p>
            <a:pPr lvl="1"/>
            <a:r>
              <a:rPr lang="en-GB" altLang="en-US" dirty="0" smtClean="0"/>
              <a:t>Second Outline Level</a:t>
            </a:r>
          </a:p>
          <a:p>
            <a:pPr lvl="2"/>
            <a:r>
              <a:rPr lang="en-GB" altLang="en-US" dirty="0" smtClean="0"/>
              <a:t>Third Outline Level</a:t>
            </a:r>
          </a:p>
          <a:p>
            <a:pPr lvl="3"/>
            <a:r>
              <a:rPr lang="en-GB" altLang="en-US" dirty="0" smtClean="0"/>
              <a:t>Fourth Outline Level</a:t>
            </a:r>
          </a:p>
          <a:p>
            <a:pPr lvl="4"/>
            <a:r>
              <a:rPr lang="en-GB" altLang="en-US" dirty="0" smtClean="0"/>
              <a:t>Fifth Outline Level</a:t>
            </a:r>
          </a:p>
          <a:p>
            <a:pPr lvl="4"/>
            <a:r>
              <a:rPr lang="en-GB" altLang="en-US" dirty="0" smtClean="0"/>
              <a:t>Sixth Outline Level</a:t>
            </a:r>
          </a:p>
          <a:p>
            <a:pPr lvl="4"/>
            <a:r>
              <a:rPr lang="en-GB" altLang="en-US" dirty="0" smtClean="0"/>
              <a:t>Seventh Outline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76200" y="4914900"/>
            <a:ext cx="2117725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smtClean="0">
                <a:solidFill>
                  <a:schemeClr val="bg1"/>
                </a:solidFill>
                <a:latin typeface="Corbel" pitchFamily="34" charset="0"/>
                <a:ea typeface="DejaVu Serif Condensed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altLang="x-none" dirty="0" smtClean="0"/>
              <a:t>R. Bruce, 2019.06.25</a:t>
            </a:r>
            <a:endParaRPr lang="en-US" altLang="x-none" dirty="0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124200" y="4902994"/>
            <a:ext cx="2895600" cy="183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934201" y="4914900"/>
            <a:ext cx="2117725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smtClean="0">
                <a:solidFill>
                  <a:schemeClr val="bg1"/>
                </a:solidFill>
                <a:latin typeface="Corbel" pitchFamily="34" charset="0"/>
                <a:ea typeface="DejaVu Serif Condensed" pitchFamily="18" charset="0"/>
                <a:cs typeface="+mn-cs"/>
              </a:defRPr>
            </a:lvl1pPr>
          </a:lstStyle>
          <a:p>
            <a:pPr>
              <a:defRPr/>
            </a:pPr>
            <a:fld id="{A9F30245-818E-4651-8A69-C30D4377874C}" type="slidenum">
              <a:rPr lang="en-US" altLang="x-none" smtClean="0"/>
              <a:pPr>
                <a:defRPr/>
              </a:pPr>
              <a:t>‹#›</a:t>
            </a:fld>
            <a:endParaRPr lang="en-US" altLang="x-none" dirty="0"/>
          </a:p>
        </p:txBody>
      </p:sp>
      <p:sp>
        <p:nvSpPr>
          <p:cNvPr id="3" name="Rectangle 2"/>
          <p:cNvSpPr/>
          <p:nvPr/>
        </p:nvSpPr>
        <p:spPr bwMode="auto">
          <a:xfrm>
            <a:off x="287" y="4800600"/>
            <a:ext cx="9143427" cy="25122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-2" y="342900"/>
            <a:ext cx="9143427" cy="25000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72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chemeClr val="bg1"/>
          </a:solidFill>
          <a:latin typeface="Corbel" pitchFamily="34" charset="0"/>
          <a:ea typeface="DejaVu Serif Condensed" pitchFamily="18" charset="0"/>
          <a:cs typeface="Corbel" pitchFamily="34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9pPr>
    </p:titleStyle>
    <p:bodyStyle>
      <a:lvl1pPr marL="342900" indent="-342900" algn="l" defTabSz="457200" rtl="0" eaLnBrk="0" fontAlgn="base" hangingPunct="0">
        <a:lnSpc>
          <a:spcPct val="105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b="1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1pPr>
      <a:lvl2pPr marL="742950" indent="-285750" algn="l" defTabSz="457200" rtl="0" eaLnBrk="0" fontAlgn="base" hangingPunct="0">
        <a:lnSpc>
          <a:spcPct val="105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2pPr>
      <a:lvl3pPr marL="1143000" indent="-228600" algn="l" defTabSz="457200" rtl="0" eaLnBrk="0" fontAlgn="base" hangingPunct="0">
        <a:lnSpc>
          <a:spcPct val="105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3pPr>
      <a:lvl4pPr marL="1600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4pPr>
      <a:lvl5pPr marL="20574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5pPr>
      <a:lvl6pPr marL="25146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28600" y="916693"/>
            <a:ext cx="8610600" cy="2187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1200"/>
              </a:spcBef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altLang="x-none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Status of FCC-</a:t>
            </a:r>
            <a:r>
              <a:rPr lang="en-US" altLang="x-none" sz="4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hh</a:t>
            </a:r>
            <a:r>
              <a:rPr lang="en-US" altLang="x-none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 </a:t>
            </a:r>
            <a:br>
              <a:rPr lang="en-US" altLang="x-none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</a:br>
            <a:r>
              <a:rPr lang="en-US" altLang="x-none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collimation studies</a:t>
            </a:r>
            <a:endParaRPr lang="en-US" altLang="x-none" sz="4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rbel" pitchFamily="34" charset="0"/>
              <a:ea typeface="DejaVu Serif Condensed" pitchFamily="18" charset="0"/>
              <a:cs typeface="+mn-cs"/>
            </a:endParaRPr>
          </a:p>
          <a:p>
            <a:pPr algn="ctr">
              <a:spcBef>
                <a:spcPts val="1200"/>
              </a:spcBef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altLang="x-none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R. Bruce</a:t>
            </a:r>
          </a:p>
          <a:p>
            <a:pPr algn="ctr">
              <a:spcBef>
                <a:spcPts val="1200"/>
              </a:spcBef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altLang="x-none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On behalf of many colleagues…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315180"/>
            <a:ext cx="2409825" cy="1437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409950"/>
            <a:ext cx="1095823" cy="1162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315180"/>
            <a:ext cx="2509837" cy="1161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709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 since last year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514350"/>
            <a:ext cx="8763000" cy="3725466"/>
          </a:xfrm>
        </p:spPr>
        <p:txBody>
          <a:bodyPr/>
          <a:lstStyle/>
          <a:p>
            <a:r>
              <a:rPr lang="en-US" sz="1800" dirty="0"/>
              <a:t>Studies and </a:t>
            </a:r>
            <a:r>
              <a:rPr lang="en-US" sz="1800" dirty="0">
                <a:solidFill>
                  <a:srgbClr val="00B050"/>
                </a:solidFill>
              </a:rPr>
              <a:t>optimization of system performance with new </a:t>
            </a:r>
            <a:r>
              <a:rPr lang="en-US" sz="1800" dirty="0" smtClean="0">
                <a:solidFill>
                  <a:srgbClr val="00B050"/>
                </a:solidFill>
              </a:rPr>
              <a:t>lattice</a:t>
            </a:r>
            <a:r>
              <a:rPr lang="en-US" sz="1800" dirty="0" smtClean="0"/>
              <a:t> (v </a:t>
            </a:r>
            <a:r>
              <a:rPr lang="en-US" sz="1800" dirty="0"/>
              <a:t>10)</a:t>
            </a:r>
          </a:p>
          <a:p>
            <a:r>
              <a:rPr lang="en-US" sz="1800" dirty="0" smtClean="0">
                <a:solidFill>
                  <a:srgbClr val="00B050"/>
                </a:solidFill>
              </a:rPr>
              <a:t>Optics optimizations </a:t>
            </a:r>
            <a:r>
              <a:rPr lang="en-US" sz="1800" dirty="0" smtClean="0"/>
              <a:t>(A. Chance, J. Molson)</a:t>
            </a:r>
          </a:p>
          <a:p>
            <a:pPr lvl="1"/>
            <a:r>
              <a:rPr lang="en-US" sz="1600" dirty="0" smtClean="0"/>
              <a:t>New optics in momentum cleaning insertion for significantly </a:t>
            </a:r>
            <a:r>
              <a:rPr lang="en-US" sz="1600" dirty="0"/>
              <a:t>improved momentum cut and off-momentum cleaning performance</a:t>
            </a:r>
          </a:p>
          <a:p>
            <a:pPr lvl="1"/>
            <a:r>
              <a:rPr lang="en-US" sz="1600" dirty="0" smtClean="0"/>
              <a:t>Removed dispersion peaks around the ring that caused local losses</a:t>
            </a:r>
          </a:p>
          <a:p>
            <a:r>
              <a:rPr lang="en-US" sz="1800" dirty="0" smtClean="0">
                <a:solidFill>
                  <a:srgbClr val="00B050"/>
                </a:solidFill>
              </a:rPr>
              <a:t>Added new collimators </a:t>
            </a:r>
            <a:r>
              <a:rPr lang="en-US" sz="1800" dirty="0">
                <a:solidFill>
                  <a:srgbClr val="00B050"/>
                </a:solidFill>
              </a:rPr>
              <a:t>at critical </a:t>
            </a:r>
            <a:r>
              <a:rPr lang="en-US" sz="1800" dirty="0" smtClean="0">
                <a:solidFill>
                  <a:srgbClr val="00B050"/>
                </a:solidFill>
              </a:rPr>
              <a:t>locations </a:t>
            </a:r>
            <a:r>
              <a:rPr lang="en-US" sz="1800" dirty="0" smtClean="0"/>
              <a:t>(J</a:t>
            </a:r>
            <a:r>
              <a:rPr lang="en-US" sz="1800" dirty="0"/>
              <a:t>. Molson</a:t>
            </a:r>
            <a:r>
              <a:rPr lang="en-US" sz="1800" dirty="0" smtClean="0"/>
              <a:t>)</a:t>
            </a:r>
            <a:endParaRPr lang="en-US" sz="1800" dirty="0" smtClean="0">
              <a:solidFill>
                <a:srgbClr val="00B050"/>
              </a:solidFill>
            </a:endParaRPr>
          </a:p>
          <a:p>
            <a:pPr lvl="1"/>
            <a:r>
              <a:rPr lang="en-US" sz="1600" dirty="0" smtClean="0"/>
              <a:t>More dispersion suppressor collimators (TCLDs) and active absorbers (TCLAs)</a:t>
            </a:r>
          </a:p>
          <a:p>
            <a:r>
              <a:rPr lang="en-US" sz="1800" dirty="0" smtClean="0"/>
              <a:t>Extended </a:t>
            </a:r>
            <a:r>
              <a:rPr lang="en-US" sz="1800" dirty="0" smtClean="0">
                <a:solidFill>
                  <a:srgbClr val="00B050"/>
                </a:solidFill>
              </a:rPr>
              <a:t>studies of energy deposition , quench limits and collimator robustness </a:t>
            </a:r>
            <a:r>
              <a:rPr lang="en-US" sz="1800" dirty="0" smtClean="0"/>
              <a:t>(see talks M. </a:t>
            </a:r>
            <a:r>
              <a:rPr lang="en-US" sz="1800" dirty="0" err="1" smtClean="0"/>
              <a:t>Varasteh</a:t>
            </a:r>
            <a:r>
              <a:rPr lang="en-US" sz="1800" dirty="0" smtClean="0"/>
              <a:t>, G. </a:t>
            </a:r>
            <a:r>
              <a:rPr lang="en-US" sz="1800" dirty="0" err="1" smtClean="0"/>
              <a:t>Gobbi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Studied </a:t>
            </a:r>
            <a:r>
              <a:rPr lang="en-US" sz="1800" dirty="0" err="1" smtClean="0">
                <a:solidFill>
                  <a:srgbClr val="00B050"/>
                </a:solidFill>
              </a:rPr>
              <a:t>Pb</a:t>
            </a:r>
            <a:r>
              <a:rPr lang="en-US" sz="1800" dirty="0" smtClean="0">
                <a:solidFill>
                  <a:srgbClr val="00B050"/>
                </a:solidFill>
              </a:rPr>
              <a:t> ion collimation</a:t>
            </a:r>
            <a:r>
              <a:rPr lang="en-US" sz="1800" dirty="0" smtClean="0"/>
              <a:t> in detail (see talk A. </a:t>
            </a:r>
            <a:r>
              <a:rPr lang="en-US" sz="1800" dirty="0" err="1" smtClean="0"/>
              <a:t>Abramov</a:t>
            </a:r>
            <a:r>
              <a:rPr lang="en-US" sz="1800" dirty="0" smtClean="0"/>
              <a:t>)</a:t>
            </a:r>
          </a:p>
          <a:p>
            <a:r>
              <a:rPr lang="en-US" sz="1800" dirty="0"/>
              <a:t>Revised </a:t>
            </a:r>
            <a:r>
              <a:rPr lang="en-US" sz="1800" dirty="0">
                <a:solidFill>
                  <a:srgbClr val="00B050"/>
                </a:solidFill>
              </a:rPr>
              <a:t>collimator materials </a:t>
            </a:r>
            <a:r>
              <a:rPr lang="en-US" sz="1800" dirty="0"/>
              <a:t>to stay within impedance budget</a:t>
            </a:r>
          </a:p>
          <a:p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2019.06.25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10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63415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baseline collimation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522684"/>
            <a:ext cx="8763000" cy="3725466"/>
          </a:xfrm>
        </p:spPr>
        <p:txBody>
          <a:bodyPr/>
          <a:lstStyle/>
          <a:p>
            <a:r>
              <a:rPr lang="en-US" sz="1600" dirty="0" smtClean="0"/>
              <a:t>Most loaded collimators (primaries and first secondary) in CFC (carbon-</a:t>
            </a:r>
            <a:r>
              <a:rPr lang="en-US" sz="1600" dirty="0" err="1" smtClean="0"/>
              <a:t>fibre</a:t>
            </a:r>
            <a:r>
              <a:rPr lang="en-US" sz="1600" dirty="0" smtClean="0"/>
              <a:t> composite) for robustness, other </a:t>
            </a:r>
            <a:r>
              <a:rPr lang="en-US" sz="1600" dirty="0" err="1" smtClean="0"/>
              <a:t>secondaries</a:t>
            </a:r>
            <a:r>
              <a:rPr lang="en-US" sz="1600" dirty="0" smtClean="0"/>
              <a:t> in molybdenum-graphite with Mo coating for better impedance (taking over the HL-LHC design)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2019.06.25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11</a:t>
            </a:fld>
            <a:endParaRPr lang="en-US" altLang="x-non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700" y="1423938"/>
            <a:ext cx="5880100" cy="320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19200" y="1670826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primary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1132" y="1881138"/>
            <a:ext cx="1010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secondary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21358" y="2076281"/>
            <a:ext cx="889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absorber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" y="2292689"/>
            <a:ext cx="1935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dispersion suppressor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30362" y="2533410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primary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01132" y="2762010"/>
            <a:ext cx="1010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secondary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21358" y="2957153"/>
            <a:ext cx="889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absorber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" y="3173561"/>
            <a:ext cx="1935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dispersion suppressor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80055" y="3402161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tertiary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200" y="3575826"/>
            <a:ext cx="1935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dispersion suppressor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" y="4240361"/>
            <a:ext cx="1935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C000"/>
                </a:solidFill>
              </a:rPr>
              <a:t>dispersion suppressor</a:t>
            </a:r>
            <a:endParaRPr lang="en-US" sz="1400" dirty="0">
              <a:solidFill>
                <a:srgbClr val="FFC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561" y="3786138"/>
            <a:ext cx="1984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C000"/>
                </a:solidFill>
              </a:rPr>
              <a:t>dump protection (ABT)</a:t>
            </a:r>
            <a:endParaRPr lang="en-US" sz="1400" dirty="0">
              <a:solidFill>
                <a:srgbClr val="FFC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21358" y="4011761"/>
            <a:ext cx="889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C000"/>
                </a:solidFill>
              </a:rPr>
              <a:t>absorber</a:t>
            </a:r>
            <a:endParaRPr lang="en-US" sz="1400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3156" y="1844407"/>
            <a:ext cx="1133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solidFill>
                  <a:schemeClr val="accent2"/>
                </a:solidFill>
              </a:rPr>
              <a:t>Betatron</a:t>
            </a:r>
            <a:r>
              <a:rPr lang="en-US" sz="1800" b="1" dirty="0">
                <a:solidFill>
                  <a:schemeClr val="accent2"/>
                </a:solidFill>
              </a:rPr>
              <a:t/>
            </a:r>
            <a:br>
              <a:rPr lang="en-US" sz="1800" b="1" dirty="0">
                <a:solidFill>
                  <a:schemeClr val="accent2"/>
                </a:solidFill>
              </a:rPr>
            </a:br>
            <a:r>
              <a:rPr lang="en-US" sz="1800" b="1" dirty="0" smtClean="0">
                <a:solidFill>
                  <a:schemeClr val="accent2"/>
                </a:solidFill>
              </a:rPr>
              <a:t>cleaning</a:t>
            </a:r>
            <a:endParaRPr lang="en-US" sz="1800" b="1" dirty="0">
              <a:solidFill>
                <a:schemeClr val="accent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53156" y="2643138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0B050"/>
                </a:solidFill>
              </a:rPr>
              <a:t>Momentum</a:t>
            </a:r>
            <a:r>
              <a:rPr lang="en-US" sz="1800" b="1" dirty="0">
                <a:solidFill>
                  <a:srgbClr val="00B050"/>
                </a:solidFill>
              </a:rPr>
              <a:t/>
            </a:r>
            <a:br>
              <a:rPr lang="en-US" sz="1800" b="1" dirty="0">
                <a:solidFill>
                  <a:srgbClr val="00B050"/>
                </a:solidFill>
              </a:rPr>
            </a:br>
            <a:r>
              <a:rPr lang="en-US" sz="1800" b="1" dirty="0" smtClean="0">
                <a:solidFill>
                  <a:srgbClr val="00B050"/>
                </a:solidFill>
              </a:rPr>
              <a:t>cleaning</a:t>
            </a:r>
            <a:endParaRPr lang="en-US" sz="1800" b="1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43800" y="3444607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Experiments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43800" y="3874006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C000"/>
                </a:solidFill>
              </a:rPr>
              <a:t>Extraction</a:t>
            </a:r>
            <a:endParaRPr lang="en-US" sz="1800" b="1" dirty="0">
              <a:solidFill>
                <a:srgbClr val="FFC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15000" y="4504551"/>
            <a:ext cx="16401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chemeClr val="tx1"/>
                </a:solidFill>
              </a:rPr>
              <a:t>For 2.2 µm </a:t>
            </a:r>
            <a:r>
              <a:rPr lang="en-US" sz="1200" i="1" dirty="0" err="1" smtClean="0">
                <a:solidFill>
                  <a:schemeClr val="tx1"/>
                </a:solidFill>
              </a:rPr>
              <a:t>emittance</a:t>
            </a:r>
            <a:endParaRPr lang="en-US" sz="1200" i="1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08489" y="456387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Still to be added in lattice: active physics debris absorbers</a:t>
            </a:r>
          </a:p>
        </p:txBody>
      </p:sp>
    </p:spTree>
    <p:extLst>
      <p:ext uri="{BB962C8B-B14F-4D97-AF65-F5344CB8AC3E}">
        <p14:creationId xmlns:p14="http://schemas.microsoft.com/office/powerpoint/2010/main" val="105130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7" grpId="0"/>
      <p:bldP spid="21" grpId="0"/>
      <p:bldP spid="22" grpId="0"/>
      <p:bldP spid="23" grpId="0"/>
      <p:bldP spid="24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of collimation insertions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666750"/>
            <a:ext cx="8763000" cy="2057400"/>
          </a:xfrm>
        </p:spPr>
        <p:txBody>
          <a:bodyPr/>
          <a:lstStyle/>
          <a:p>
            <a:r>
              <a:rPr lang="en-US" sz="1600" dirty="0" smtClean="0"/>
              <a:t>Starting point: Scaled </a:t>
            </a:r>
            <a:r>
              <a:rPr lang="el-GR" sz="1600" dirty="0"/>
              <a:t>β</a:t>
            </a:r>
            <a:r>
              <a:rPr lang="en-US" sz="1600" dirty="0"/>
              <a:t>-functions and insertion length by factor 5 from the LHC</a:t>
            </a:r>
          </a:p>
          <a:p>
            <a:r>
              <a:rPr lang="en-US" sz="1600" dirty="0" smtClean="0"/>
              <a:t>News since last FCC week: Increased dispersion in IRF, added TLCDs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2019.06.25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12</a:t>
            </a:fld>
            <a:endParaRPr lang="en-US" altLang="x-non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38350"/>
            <a:ext cx="4629150" cy="2734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333" y="2066525"/>
            <a:ext cx="4606667" cy="2706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46601" y="1745218"/>
            <a:ext cx="21419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IRJ (</a:t>
            </a:r>
            <a:r>
              <a:rPr lang="en-US" sz="1400" b="1" dirty="0" err="1" smtClean="0">
                <a:solidFill>
                  <a:schemeClr val="tx1"/>
                </a:solidFill>
              </a:rPr>
              <a:t>Betatron</a:t>
            </a:r>
            <a:r>
              <a:rPr lang="en-US" sz="1400" b="1" dirty="0" smtClean="0">
                <a:solidFill>
                  <a:schemeClr val="tx1"/>
                </a:solidFill>
              </a:rPr>
              <a:t> cleaning)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66201" y="1733550"/>
            <a:ext cx="23711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IRF (Momentum cleaning)</a:t>
            </a:r>
            <a:endParaRPr lang="en-US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759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Geometric aperture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514350"/>
            <a:ext cx="8763000" cy="3725466"/>
          </a:xfrm>
        </p:spPr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At injection, larger quench margin than at 50 </a:t>
            </a:r>
            <a:r>
              <a:rPr lang="en-US" sz="1600" dirty="0" err="1" smtClean="0">
                <a:solidFill>
                  <a:schemeClr val="tx1"/>
                </a:solidFill>
              </a:rPr>
              <a:t>TeV</a:t>
            </a:r>
            <a:r>
              <a:rPr lang="en-US" sz="1600" dirty="0" smtClean="0">
                <a:solidFill>
                  <a:schemeClr val="tx1"/>
                </a:solidFill>
              </a:rPr>
              <a:t>, but </a:t>
            </a:r>
            <a:r>
              <a:rPr lang="en-US" sz="1600" dirty="0" smtClean="0">
                <a:solidFill>
                  <a:srgbClr val="FF0000"/>
                </a:solidFill>
              </a:rPr>
              <a:t>geometrical aperture more critical due to larger </a:t>
            </a:r>
            <a:r>
              <a:rPr lang="en-US" sz="1600" dirty="0" err="1" smtClean="0">
                <a:solidFill>
                  <a:srgbClr val="FF0000"/>
                </a:solidFill>
              </a:rPr>
              <a:t>emittance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1"/>
            <a:r>
              <a:rPr lang="en-US" sz="1200" dirty="0"/>
              <a:t>Using </a:t>
            </a:r>
            <a:r>
              <a:rPr lang="en-US" sz="1200" dirty="0" smtClean="0"/>
              <a:t>13.4 sigma criterion for allowed aperture scaled from HL-LHC, </a:t>
            </a:r>
            <a:r>
              <a:rPr lang="en-US" sz="1200" dirty="0" smtClean="0">
                <a:solidFill>
                  <a:srgbClr val="00B050"/>
                </a:solidFill>
              </a:rPr>
              <a:t>vast majority of ring elements are within spec</a:t>
            </a: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Very few (&lt; 10) outliers </a:t>
            </a:r>
            <a:r>
              <a:rPr lang="en-US" sz="1200" dirty="0" smtClean="0"/>
              <a:t>: dispersion suppressors, a couple of quadrupoles </a:t>
            </a:r>
            <a:r>
              <a:rPr lang="el-GR" sz="1200" dirty="0" smtClean="0"/>
              <a:t>β</a:t>
            </a:r>
            <a:r>
              <a:rPr lang="en-US" sz="1200" dirty="0" smtClean="0"/>
              <a:t>-collimation</a:t>
            </a:r>
          </a:p>
          <a:p>
            <a:pPr lvl="1"/>
            <a:r>
              <a:rPr lang="en-US" sz="1200" dirty="0" smtClean="0"/>
              <a:t>Good hope for solution: switch of magnet type and minor design changes from LHC elements</a:t>
            </a:r>
          </a:p>
          <a:p>
            <a:pPr lvl="1"/>
            <a:r>
              <a:rPr lang="en-US" sz="1200" dirty="0" smtClean="0"/>
              <a:t>Still some work to do, in particular on refining aperture tolerances and calculation models</a:t>
            </a:r>
          </a:p>
          <a:p>
            <a:pPr lvl="1"/>
            <a:endParaRPr lang="en-US" sz="1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2019.06.25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13</a:t>
            </a:fld>
            <a:endParaRPr lang="en-US" altLang="x-non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523" y="2650927"/>
            <a:ext cx="4413477" cy="205750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30262" y="3793927"/>
            <a:ext cx="609600" cy="30777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b="1" i="1" dirty="0" smtClean="0">
                <a:solidFill>
                  <a:schemeClr val="tx1"/>
                </a:solidFill>
              </a:rPr>
              <a:t>Arc</a:t>
            </a:r>
            <a:endParaRPr lang="en-US" sz="1400" b="1" i="1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2107" y="2531912"/>
            <a:ext cx="3613262" cy="232583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486400" y="4101704"/>
            <a:ext cx="838200" cy="30777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b="1" i="1" dirty="0" smtClean="0">
                <a:solidFill>
                  <a:schemeClr val="tx1"/>
                </a:solidFill>
              </a:rPr>
              <a:t>IRJ DS</a:t>
            </a:r>
            <a:endParaRPr lang="en-US" sz="1400" b="1" i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72400" y="4626173"/>
            <a:ext cx="2133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1"/>
                </a:solidFill>
              </a:rPr>
              <a:t>R. Martin et al.</a:t>
            </a:r>
            <a:endParaRPr lang="en-US" sz="14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30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  <p:bldP spid="10" grpId="0" animBg="1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</a:t>
            </a:r>
            <a:r>
              <a:rPr lang="en-US" dirty="0" err="1" smtClean="0"/>
              <a:t>betatron</a:t>
            </a:r>
            <a:r>
              <a:rPr lang="en-US" dirty="0" smtClean="0"/>
              <a:t> cleaning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590550"/>
            <a:ext cx="8899526" cy="3725466"/>
          </a:xfrm>
        </p:spPr>
        <p:txBody>
          <a:bodyPr/>
          <a:lstStyle/>
          <a:p>
            <a:r>
              <a:rPr lang="en-US" sz="1600" dirty="0" err="1" smtClean="0"/>
              <a:t>Betatron</a:t>
            </a:r>
            <a:r>
              <a:rPr lang="en-US" sz="1600" dirty="0" smtClean="0"/>
              <a:t> cleaning has </a:t>
            </a:r>
            <a:r>
              <a:rPr lang="en-US" sz="1600" dirty="0"/>
              <a:t>been the priority so </a:t>
            </a:r>
            <a:r>
              <a:rPr lang="en-US" sz="1600" dirty="0" smtClean="0"/>
              <a:t>far. </a:t>
            </a:r>
            <a:r>
              <a:rPr lang="en-US" sz="1400" dirty="0" smtClean="0"/>
              <a:t>Most </a:t>
            </a:r>
            <a:r>
              <a:rPr lang="en-US" sz="1400" dirty="0"/>
              <a:t>critical case for quenches: </a:t>
            </a:r>
            <a:r>
              <a:rPr lang="en-US" sz="1400" dirty="0">
                <a:solidFill>
                  <a:srgbClr val="FF0000"/>
                </a:solidFill>
              </a:rPr>
              <a:t>top energy (50 </a:t>
            </a:r>
            <a:r>
              <a:rPr lang="en-US" sz="1400" dirty="0" err="1">
                <a:solidFill>
                  <a:srgbClr val="FF0000"/>
                </a:solidFill>
              </a:rPr>
              <a:t>TeV</a:t>
            </a:r>
            <a:r>
              <a:rPr lang="en-US" sz="1400" dirty="0" smtClean="0">
                <a:solidFill>
                  <a:srgbClr val="FF0000"/>
                </a:solidFill>
              </a:rPr>
              <a:t>)</a:t>
            </a:r>
            <a:endParaRPr lang="en-US" sz="1400" dirty="0" smtClean="0"/>
          </a:p>
          <a:p>
            <a:r>
              <a:rPr lang="en-US" sz="1600" dirty="0" smtClean="0"/>
              <a:t>After some iterations, cleaning inefficiency in the new lattice is OK (see talk J. Molson)</a:t>
            </a:r>
          </a:p>
          <a:p>
            <a:pPr lvl="1"/>
            <a:r>
              <a:rPr lang="en-US" sz="1400" dirty="0" smtClean="0"/>
              <a:t>Protection of cold magnets around the ring for design losses (talk M. Varasteh)</a:t>
            </a:r>
          </a:p>
          <a:p>
            <a:pPr lvl="1"/>
            <a:endParaRPr lang="en-US" sz="1400" dirty="0"/>
          </a:p>
          <a:p>
            <a:pPr lvl="1"/>
            <a:endParaRPr lang="en-US" sz="1400" dirty="0" smtClean="0"/>
          </a:p>
          <a:p>
            <a:pPr marL="457200" lvl="1" indent="0">
              <a:buNone/>
            </a:pPr>
            <a:endParaRPr lang="en-US" sz="1400" dirty="0"/>
          </a:p>
          <a:p>
            <a:pPr lvl="1"/>
            <a:endParaRPr lang="en-US" sz="1400" dirty="0" smtClean="0"/>
          </a:p>
          <a:p>
            <a:pPr lvl="1"/>
            <a:endParaRPr lang="en-US" sz="1400" dirty="0" smtClean="0"/>
          </a:p>
          <a:p>
            <a:r>
              <a:rPr lang="en-US" sz="1600" dirty="0" smtClean="0"/>
              <a:t>3-step simulation with tracking, energy deposition and thermo-mechanical studies</a:t>
            </a:r>
          </a:p>
          <a:p>
            <a:r>
              <a:rPr lang="en-US" sz="1600" dirty="0" smtClean="0"/>
              <a:t>Significant power loads on collimators is challenging for the collimator robustness (talk G. Gobbi)</a:t>
            </a:r>
          </a:p>
          <a:p>
            <a:pPr lvl="1"/>
            <a:r>
              <a:rPr lang="en-US" sz="1400" dirty="0" smtClean="0"/>
              <a:t>No serious showstopper found, but a few issues that require further iteration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2019.06.25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14</a:t>
            </a:fld>
            <a:endParaRPr lang="en-US" altLang="x-non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742389"/>
            <a:ext cx="6172200" cy="1896161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 bwMode="auto">
          <a:xfrm>
            <a:off x="1447800" y="3128721"/>
            <a:ext cx="5334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1828800" y="2932776"/>
            <a:ext cx="9380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chemeClr val="accent1"/>
                </a:solidFill>
              </a:rPr>
              <a:t>quench limit</a:t>
            </a:r>
            <a:endParaRPr lang="en-GB" sz="1100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956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other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800" dirty="0" smtClean="0">
                <a:solidFill>
                  <a:srgbClr val="00B050"/>
                </a:solidFill>
              </a:rPr>
              <a:t>Momentum cleaning</a:t>
            </a:r>
          </a:p>
          <a:p>
            <a:pPr lvl="1"/>
            <a:r>
              <a:rPr lang="en-US" sz="1400" dirty="0" smtClean="0"/>
              <a:t>With new lattice, momentum cleaning is within specification for losses at the start of the ramp</a:t>
            </a:r>
          </a:p>
          <a:p>
            <a:pPr lvl="1"/>
            <a:r>
              <a:rPr lang="en-US" sz="1400" dirty="0" smtClean="0"/>
              <a:t>Still to check: Quantify tolerable ramp rate at the start</a:t>
            </a:r>
          </a:p>
          <a:p>
            <a:r>
              <a:rPr lang="en-US" sz="1800" dirty="0" smtClean="0">
                <a:solidFill>
                  <a:srgbClr val="00B050"/>
                </a:solidFill>
              </a:rPr>
              <a:t>Extraction failure</a:t>
            </a:r>
          </a:p>
          <a:p>
            <a:pPr lvl="1"/>
            <a:r>
              <a:rPr lang="en-US" sz="1400" dirty="0" smtClean="0"/>
              <a:t>With new extraction design from CERN/ABT team, extraction kickers segmented (150 modules)</a:t>
            </a:r>
          </a:p>
          <a:p>
            <a:pPr lvl="1"/>
            <a:r>
              <a:rPr lang="en-US" sz="1400" dirty="0" smtClean="0"/>
              <a:t>With present lattice and optics, up to three kickers could pre-fire before collimators are damaged</a:t>
            </a:r>
          </a:p>
          <a:p>
            <a:pPr lvl="2"/>
            <a:r>
              <a:rPr lang="en-US" sz="1400" dirty="0" smtClean="0"/>
              <a:t>Relies on a “good” phase advance between kickers and primary collimator</a:t>
            </a:r>
          </a:p>
          <a:p>
            <a:r>
              <a:rPr lang="en-US" sz="1800" dirty="0" smtClean="0"/>
              <a:t>More details: talk J. Molson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2019.06.25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15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17965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666750"/>
            <a:ext cx="8763000" cy="3725466"/>
          </a:xfrm>
        </p:spPr>
        <p:txBody>
          <a:bodyPr/>
          <a:lstStyle/>
          <a:p>
            <a:r>
              <a:rPr lang="en-US" sz="2000" dirty="0" smtClean="0">
                <a:solidFill>
                  <a:srgbClr val="00B050"/>
                </a:solidFill>
              </a:rPr>
              <a:t>The </a:t>
            </a:r>
            <a:r>
              <a:rPr lang="en-US" sz="2000" dirty="0" smtClean="0">
                <a:solidFill>
                  <a:srgbClr val="00B050"/>
                </a:solidFill>
              </a:rPr>
              <a:t>collimation system</a:t>
            </a:r>
            <a:r>
              <a:rPr lang="en-US" sz="2000" dirty="0" smtClean="0">
                <a:solidFill>
                  <a:srgbClr val="00B050"/>
                </a:solidFill>
              </a:rPr>
              <a:t>, as described in the CDR, protects the machine aperture very well and survives without damage</a:t>
            </a:r>
            <a:r>
              <a:rPr lang="en-US" sz="2000" dirty="0" smtClean="0"/>
              <a:t> to active absorbers in spite of </a:t>
            </a:r>
            <a:r>
              <a:rPr lang="en-US" sz="2000" dirty="0"/>
              <a:t>11.6 MW loss </a:t>
            </a:r>
            <a:r>
              <a:rPr lang="en-US" sz="2000" dirty="0" smtClean="0"/>
              <a:t>power</a:t>
            </a:r>
          </a:p>
          <a:p>
            <a:pPr lvl="1"/>
            <a:r>
              <a:rPr lang="en-US" sz="1800" dirty="0" smtClean="0"/>
              <a:t>Most challenging part: the collimators and warm section must sustain very high power loads during </a:t>
            </a:r>
            <a:r>
              <a:rPr lang="en-US" sz="1800" dirty="0" err="1" smtClean="0"/>
              <a:t>betatron</a:t>
            </a:r>
            <a:r>
              <a:rPr lang="en-US" sz="1800" dirty="0" smtClean="0"/>
              <a:t> losses at 50 </a:t>
            </a:r>
            <a:r>
              <a:rPr lang="en-US" sz="1800" dirty="0" err="1" smtClean="0"/>
              <a:t>TeV</a:t>
            </a:r>
            <a:endParaRPr lang="en-US" sz="1800" dirty="0" smtClean="0"/>
          </a:p>
          <a:p>
            <a:pPr lvl="1"/>
            <a:endParaRPr lang="en-US" sz="1800" dirty="0" smtClean="0"/>
          </a:p>
          <a:p>
            <a:r>
              <a:rPr lang="en-US" sz="2000" dirty="0" smtClean="0">
                <a:solidFill>
                  <a:srgbClr val="00B050"/>
                </a:solidFill>
              </a:rPr>
              <a:t>A few points require further iteration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Outgassing</a:t>
            </a:r>
            <a:r>
              <a:rPr lang="en-US" sz="1800" dirty="0" smtClean="0"/>
              <a:t> from collimators due to high temperatures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Power loads </a:t>
            </a:r>
            <a:r>
              <a:rPr lang="en-US" sz="1800" dirty="0" smtClean="0"/>
              <a:t>on warm magnets passive absorbers – study local shielding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Material of cooling pipes </a:t>
            </a:r>
            <a:r>
              <a:rPr lang="en-US" sz="1800" dirty="0" smtClean="0"/>
              <a:t>– risk of damage</a:t>
            </a: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2019.06.25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16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214994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Possible topics for future studies</a:t>
            </a:r>
          </a:p>
          <a:p>
            <a:pPr lvl="1"/>
            <a:r>
              <a:rPr lang="en-US" dirty="0" smtClean="0"/>
              <a:t>Placement of skew primary</a:t>
            </a:r>
          </a:p>
          <a:p>
            <a:pPr lvl="1"/>
            <a:r>
              <a:rPr lang="en-US" dirty="0" smtClean="0"/>
              <a:t>Crystal collimation</a:t>
            </a:r>
          </a:p>
          <a:p>
            <a:pPr lvl="1"/>
            <a:r>
              <a:rPr lang="en-US" dirty="0" smtClean="0"/>
              <a:t>Active halo control (hollow electron lens?)</a:t>
            </a:r>
          </a:p>
          <a:p>
            <a:pPr lvl="1"/>
            <a:r>
              <a:rPr lang="en-US" dirty="0" smtClean="0"/>
              <a:t>Novel collimator materials</a:t>
            </a:r>
          </a:p>
          <a:p>
            <a:pPr lvl="1"/>
            <a:r>
              <a:rPr lang="en-US" dirty="0"/>
              <a:t>New </a:t>
            </a:r>
            <a:r>
              <a:rPr lang="en-US" dirty="0" smtClean="0"/>
              <a:t>improved system </a:t>
            </a:r>
            <a:r>
              <a:rPr lang="en-US" dirty="0"/>
              <a:t>design, possibly shorter, not starting from the LHC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2019.06.25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17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39193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571500"/>
            <a:ext cx="8763000" cy="3725466"/>
          </a:xfrm>
        </p:spPr>
        <p:txBody>
          <a:bodyPr/>
          <a:lstStyle/>
          <a:p>
            <a:r>
              <a:rPr lang="en-US" sz="1600" dirty="0" smtClean="0"/>
              <a:t>Talk based on material from many colleagues</a:t>
            </a:r>
          </a:p>
          <a:p>
            <a:r>
              <a:rPr lang="en-US" sz="1600" dirty="0" smtClean="0"/>
              <a:t>Author list for collimation chapter in long CDR: </a:t>
            </a:r>
          </a:p>
          <a:p>
            <a:pPr lvl="1"/>
            <a:r>
              <a:rPr lang="en-US" sz="1050" dirty="0"/>
              <a:t>CERN BE/ABP: S. Arsenyev, R. Bruce, M. Fiascaris, A. Krainer, A. Langner, R. Martin, A. Mereghetti, D. Mirarchi, J. Molson, S. Redaelli, D. </a:t>
            </a:r>
            <a:r>
              <a:rPr lang="en-US" sz="1050" dirty="0" smtClean="0"/>
              <a:t>Schulte</a:t>
            </a:r>
          </a:p>
          <a:p>
            <a:pPr lvl="1"/>
            <a:r>
              <a:rPr lang="en-US" sz="1050" dirty="0" smtClean="0"/>
              <a:t>CERN </a:t>
            </a:r>
            <a:r>
              <a:rPr lang="en-US" sz="1050" dirty="0"/>
              <a:t>EN/STI: M.I. Besana, F. Cerutti, S. </a:t>
            </a:r>
            <a:r>
              <a:rPr lang="en-US" sz="1050" dirty="0" err="1"/>
              <a:t>Gilardoni</a:t>
            </a:r>
            <a:r>
              <a:rPr lang="en-US" sz="1050" dirty="0"/>
              <a:t>, A. Lechner, E. Skordis, M. </a:t>
            </a:r>
            <a:r>
              <a:rPr lang="en-US" sz="1050" dirty="0" smtClean="0"/>
              <a:t>Varasteh</a:t>
            </a:r>
            <a:endParaRPr lang="en-US" sz="1050" dirty="0"/>
          </a:p>
          <a:p>
            <a:pPr lvl="1"/>
            <a:r>
              <a:rPr lang="en-US" sz="1050" dirty="0"/>
              <a:t>CERN EN/MME: A. Bertarelli, F. Carra, G. Gobbi, M. </a:t>
            </a:r>
            <a:r>
              <a:rPr lang="en-US" sz="1050" dirty="0" smtClean="0"/>
              <a:t>Pasquali</a:t>
            </a:r>
            <a:endParaRPr lang="en-US" sz="1050" dirty="0"/>
          </a:p>
          <a:p>
            <a:pPr lvl="1"/>
            <a:r>
              <a:rPr lang="en-US" sz="1050" dirty="0"/>
              <a:t>CERN TE/ABT: W. Bartmann, E. </a:t>
            </a:r>
            <a:r>
              <a:rPr lang="en-US" sz="1050" dirty="0" smtClean="0"/>
              <a:t>Renner</a:t>
            </a:r>
          </a:p>
          <a:p>
            <a:pPr lvl="1"/>
            <a:r>
              <a:rPr lang="en-US" sz="1050" dirty="0" smtClean="0"/>
              <a:t>RHUL</a:t>
            </a:r>
            <a:r>
              <a:rPr lang="en-US" sz="1050" dirty="0"/>
              <a:t>: A. Abramov, L. </a:t>
            </a:r>
            <a:r>
              <a:rPr lang="en-US" sz="1050" dirty="0" smtClean="0"/>
              <a:t>Nevay</a:t>
            </a:r>
            <a:endParaRPr lang="en-US" sz="1050" dirty="0"/>
          </a:p>
          <a:p>
            <a:pPr lvl="1"/>
            <a:r>
              <a:rPr lang="en-US" sz="1050" dirty="0"/>
              <a:t>LAL/IN2P3: A. Faus-Golfe, J.L. </a:t>
            </a:r>
            <a:r>
              <a:rPr lang="en-US" sz="1050" dirty="0" smtClean="0"/>
              <a:t>Perrot</a:t>
            </a:r>
            <a:endParaRPr lang="en-US" sz="1050" dirty="0"/>
          </a:p>
          <a:p>
            <a:pPr lvl="1"/>
            <a:r>
              <a:rPr lang="en-US" sz="1050" dirty="0"/>
              <a:t>CEA: B. Dalena, A. </a:t>
            </a:r>
            <a:r>
              <a:rPr lang="en-US" sz="1050" dirty="0" smtClean="0"/>
              <a:t>Chance</a:t>
            </a:r>
            <a:endParaRPr lang="en-US" sz="1050" dirty="0"/>
          </a:p>
          <a:p>
            <a:pPr lvl="1"/>
            <a:r>
              <a:rPr lang="en-US" sz="1050" dirty="0"/>
              <a:t>LAPP/IN2P3: M. Serluca,  G. </a:t>
            </a:r>
            <a:r>
              <a:rPr lang="en-US" sz="1050" dirty="0" err="1" smtClean="0"/>
              <a:t>Lamanna</a:t>
            </a:r>
            <a:endParaRPr lang="en-US" sz="1050" dirty="0"/>
          </a:p>
          <a:p>
            <a:pPr lvl="1"/>
            <a:r>
              <a:rPr lang="en-US" sz="1050" dirty="0"/>
              <a:t>FNAL: Y. Alexahin, E. Gianfelice-Wendt, N. Mokhov, I. </a:t>
            </a:r>
            <a:r>
              <a:rPr lang="en-US" sz="1050" dirty="0" smtClean="0"/>
              <a:t>Tropin</a:t>
            </a:r>
            <a:endParaRPr lang="en-US" sz="1050" dirty="0"/>
          </a:p>
          <a:p>
            <a:pPr lvl="1"/>
            <a:r>
              <a:rPr lang="en-US" sz="1050" dirty="0"/>
              <a:t>NIU: A. Narayanan, M.J. Syphers</a:t>
            </a:r>
          </a:p>
          <a:p>
            <a:pPr lvl="1"/>
            <a:endParaRPr lang="en-US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2019.06.25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2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432642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talks on collimation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2019.06.25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3</a:t>
            </a:fld>
            <a:endParaRPr lang="en-US" alt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514350"/>
            <a:ext cx="8763000" cy="3725466"/>
          </a:xfrm>
        </p:spPr>
        <p:txBody>
          <a:bodyPr/>
          <a:lstStyle/>
          <a:p>
            <a:r>
              <a:rPr lang="en-US" sz="2000" dirty="0" smtClean="0"/>
              <a:t>FCC-</a:t>
            </a:r>
            <a:r>
              <a:rPr lang="en-US" sz="2000" dirty="0" err="1" smtClean="0"/>
              <a:t>hh</a:t>
            </a:r>
            <a:r>
              <a:rPr lang="en-US" sz="2000" dirty="0" smtClean="0"/>
              <a:t> proton collimation in this session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FCC-</a:t>
            </a:r>
            <a:r>
              <a:rPr lang="en-US" sz="2000" dirty="0" err="1" smtClean="0"/>
              <a:t>hh</a:t>
            </a:r>
            <a:r>
              <a:rPr lang="en-US" sz="2000" dirty="0" smtClean="0"/>
              <a:t> ion collimation this afternoon</a:t>
            </a:r>
          </a:p>
          <a:p>
            <a:endParaRPr lang="en-US" sz="2000" dirty="0"/>
          </a:p>
          <a:p>
            <a:r>
              <a:rPr lang="en-US" sz="2000" dirty="0" smtClean="0"/>
              <a:t>HE-LHC collimation on Thursday afternoon</a:t>
            </a:r>
            <a:endParaRPr lang="en-GB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895351"/>
            <a:ext cx="7934325" cy="21335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12500" b="22384"/>
          <a:stretch/>
        </p:blipFill>
        <p:spPr>
          <a:xfrm>
            <a:off x="430213" y="3638550"/>
            <a:ext cx="7562850" cy="457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850" y="4413768"/>
            <a:ext cx="6838950" cy="443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68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need collimation?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675084"/>
            <a:ext cx="8763000" cy="3725466"/>
          </a:xfrm>
        </p:spPr>
        <p:txBody>
          <a:bodyPr/>
          <a:lstStyle/>
          <a:p>
            <a:r>
              <a:rPr lang="en-US" sz="2000" dirty="0"/>
              <a:t>Roles of collimation system: </a:t>
            </a:r>
            <a:r>
              <a:rPr lang="en-US" sz="2000" dirty="0">
                <a:solidFill>
                  <a:srgbClr val="00B050"/>
                </a:solidFill>
              </a:rPr>
              <a:t>clean unavoidable regular losses, passive machine protection, optimize background and radiation </a:t>
            </a:r>
            <a:r>
              <a:rPr lang="en-US" sz="2000" dirty="0" smtClean="0">
                <a:solidFill>
                  <a:srgbClr val="00B050"/>
                </a:solidFill>
              </a:rPr>
              <a:t>dose</a:t>
            </a:r>
          </a:p>
          <a:p>
            <a:pPr lvl="1"/>
            <a:r>
              <a:rPr lang="en-US" sz="1800" dirty="0" smtClean="0"/>
              <a:t>At the same time, keep the impedance within limits</a:t>
            </a:r>
          </a:p>
          <a:p>
            <a:r>
              <a:rPr lang="en-US" sz="2000" dirty="0" smtClean="0"/>
              <a:t>Main design loss scenarios</a:t>
            </a:r>
          </a:p>
          <a:p>
            <a:pPr lvl="1"/>
            <a:r>
              <a:rPr lang="en-US" sz="1800" dirty="0"/>
              <a:t>Unavoidable off-momentum losses of </a:t>
            </a:r>
            <a:r>
              <a:rPr lang="en-US" sz="1800" dirty="0" err="1"/>
              <a:t>unbunched</a:t>
            </a:r>
            <a:r>
              <a:rPr lang="en-US" sz="1800" dirty="0"/>
              <a:t> beam at start of ramp: </a:t>
            </a:r>
            <a:br>
              <a:rPr lang="en-US" sz="1800" dirty="0"/>
            </a:br>
            <a:r>
              <a:rPr lang="en-US" sz="1800" dirty="0"/>
              <a:t>1% loss over 10 s</a:t>
            </a:r>
          </a:p>
          <a:p>
            <a:pPr lvl="1"/>
            <a:r>
              <a:rPr lang="en-US" sz="1800" dirty="0"/>
              <a:t>Extraction </a:t>
            </a:r>
            <a:r>
              <a:rPr lang="en-US" sz="1800" dirty="0" smtClean="0"/>
              <a:t>and injection kicker pre-fire, other possible failures</a:t>
            </a:r>
            <a:endParaRPr lang="en-US" sz="1800" dirty="0" smtClean="0"/>
          </a:p>
          <a:p>
            <a:pPr lvl="1"/>
            <a:r>
              <a:rPr lang="en-US" sz="1800" dirty="0" err="1" smtClean="0"/>
              <a:t>Betatron</a:t>
            </a:r>
            <a:r>
              <a:rPr lang="en-US" sz="1800" dirty="0" smtClean="0"/>
              <a:t> </a:t>
            </a:r>
            <a:r>
              <a:rPr lang="en-US" sz="1800" dirty="0" smtClean="0"/>
              <a:t>cleaning 0.2 h beam lifetime during 10 s or “steady-state” 1 h beam lifetime </a:t>
            </a:r>
          </a:p>
          <a:p>
            <a:pPr lvl="2"/>
            <a:r>
              <a:rPr lang="en-US" sz="1800" dirty="0" smtClean="0"/>
              <a:t>0.2 h lifetime </a:t>
            </a:r>
            <a:r>
              <a:rPr lang="en-US" sz="1800" dirty="0" smtClean="0"/>
              <a:t>and 8.3 GJ stored energy =&gt; </a:t>
            </a:r>
            <a:r>
              <a:rPr lang="en-US" sz="1800" dirty="0" smtClean="0">
                <a:solidFill>
                  <a:srgbClr val="FF0000"/>
                </a:solidFill>
              </a:rPr>
              <a:t>11.6 MW beam loss power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2019.06.25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4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96628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is 8.3 GJ?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590550"/>
            <a:ext cx="8763000" cy="3725466"/>
          </a:xfrm>
        </p:spPr>
        <p:txBody>
          <a:bodyPr/>
          <a:lstStyle/>
          <a:p>
            <a:r>
              <a:rPr lang="en-US" sz="2000" dirty="0" smtClean="0"/>
              <a:t>8.3 GJ = kinetic energy of an empty Airbus A380 cruising at 880 km/h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2019.06.25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5</a:t>
            </a:fld>
            <a:endParaRPr lang="en-US" altLang="x-non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047750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97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 collimation insertions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846534"/>
            <a:ext cx="4800600" cy="3725466"/>
          </a:xfrm>
        </p:spPr>
        <p:txBody>
          <a:bodyPr/>
          <a:lstStyle/>
          <a:p>
            <a:r>
              <a:rPr lang="en-US" sz="2000" dirty="0" smtClean="0"/>
              <a:t>The FCC-</a:t>
            </a:r>
            <a:r>
              <a:rPr lang="en-US" sz="2000" dirty="0" err="1" smtClean="0"/>
              <a:t>hh</a:t>
            </a:r>
            <a:r>
              <a:rPr lang="en-US" sz="2000" dirty="0" smtClean="0"/>
              <a:t> collimation system is a </a:t>
            </a:r>
            <a:r>
              <a:rPr lang="en-US" sz="2000" dirty="0" smtClean="0">
                <a:solidFill>
                  <a:srgbClr val="FF0000"/>
                </a:solidFill>
              </a:rPr>
              <a:t>scaled up version of the HL-LHC/LHC </a:t>
            </a:r>
            <a:r>
              <a:rPr lang="en-US" sz="2000" dirty="0">
                <a:solidFill>
                  <a:srgbClr val="FF0000"/>
                </a:solidFill>
              </a:rPr>
              <a:t>system </a:t>
            </a:r>
            <a:r>
              <a:rPr lang="en-US" sz="1600" i="1" dirty="0" smtClean="0">
                <a:solidFill>
                  <a:schemeClr val="tx1"/>
                </a:solidFill>
              </a:rPr>
              <a:t>(NIM, </a:t>
            </a:r>
            <a:r>
              <a:rPr lang="en-US" sz="1600" i="1" dirty="0">
                <a:solidFill>
                  <a:schemeClr val="tx1"/>
                </a:solidFill>
              </a:rPr>
              <a:t>A 894 (2018) </a:t>
            </a:r>
            <a:r>
              <a:rPr lang="en-US" sz="1600" i="1" dirty="0" smtClean="0">
                <a:solidFill>
                  <a:schemeClr val="tx1"/>
                </a:solidFill>
              </a:rPr>
              <a:t>96-106</a:t>
            </a:r>
            <a:r>
              <a:rPr lang="en-US" sz="1600" i="1" dirty="0">
                <a:solidFill>
                  <a:schemeClr val="tx1"/>
                </a:solidFill>
              </a:rPr>
              <a:t>)</a:t>
            </a:r>
            <a:endParaRPr lang="it-IT" sz="2000" i="1" dirty="0" smtClean="0">
              <a:solidFill>
                <a:schemeClr val="tx1"/>
              </a:solidFill>
            </a:endParaRPr>
          </a:p>
          <a:p>
            <a:pPr lvl="1"/>
            <a:r>
              <a:rPr lang="en-US" sz="1800" dirty="0" err="1" smtClean="0"/>
              <a:t>Betatron</a:t>
            </a:r>
            <a:r>
              <a:rPr lang="en-US" sz="1800" dirty="0" smtClean="0"/>
              <a:t> collimation in IPJ </a:t>
            </a:r>
          </a:p>
          <a:p>
            <a:pPr lvl="1"/>
            <a:r>
              <a:rPr lang="en-US" sz="1800" dirty="0" smtClean="0"/>
              <a:t>Momentum collimation in IPF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2019.06.25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6</a:t>
            </a:fld>
            <a:endParaRPr lang="en-US" altLang="x-non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667221"/>
            <a:ext cx="4038600" cy="3619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608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Collimation hierarchy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51284"/>
            <a:ext cx="8763000" cy="3725466"/>
          </a:xfrm>
        </p:spPr>
        <p:txBody>
          <a:bodyPr/>
          <a:lstStyle/>
          <a:p>
            <a:r>
              <a:rPr lang="en-US" sz="2000" dirty="0" smtClean="0"/>
              <a:t>Multi-stage system to </a:t>
            </a:r>
            <a:r>
              <a:rPr lang="en-US" sz="2000" dirty="0" smtClean="0"/>
              <a:t>intercept and absorb the </a:t>
            </a:r>
            <a:r>
              <a:rPr lang="en-US" sz="2000" dirty="0" smtClean="0"/>
              <a:t>losses</a:t>
            </a:r>
          </a:p>
          <a:p>
            <a:r>
              <a:rPr lang="en-US" sz="2000" dirty="0" smtClean="0"/>
              <a:t>Dispersion suppressor collimators to intercept off-energy particles</a:t>
            </a:r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2019.06.25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7</a:t>
            </a:fld>
            <a:endParaRPr lang="en-US" altLang="x-non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638551"/>
            <a:ext cx="6629400" cy="3142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885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 suppressor collimators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598884"/>
            <a:ext cx="8763000" cy="3725466"/>
          </a:xfrm>
        </p:spPr>
        <p:txBody>
          <a:bodyPr/>
          <a:lstStyle/>
          <a:p>
            <a:r>
              <a:rPr lang="en-US" sz="1800" dirty="0" smtClean="0"/>
              <a:t>Dispersion suppressor collimators (TCLD) intercept off-energy particles </a:t>
            </a:r>
          </a:p>
          <a:p>
            <a:pPr lvl="1"/>
            <a:r>
              <a:rPr lang="en-US" sz="1600" dirty="0" smtClean="0"/>
              <a:t>scattered out of primary </a:t>
            </a:r>
            <a:r>
              <a:rPr lang="en-US" sz="1600" dirty="0"/>
              <a:t>(mainly) </a:t>
            </a:r>
            <a:r>
              <a:rPr lang="en-US" sz="1600" dirty="0" smtClean="0"/>
              <a:t>in collimation insertion</a:t>
            </a:r>
          </a:p>
          <a:p>
            <a:pPr lvl="1"/>
            <a:r>
              <a:rPr lang="en-US" sz="1600" dirty="0"/>
              <a:t>c</a:t>
            </a:r>
            <a:r>
              <a:rPr lang="en-US" sz="1600" dirty="0" smtClean="0"/>
              <a:t>reated in collisions at IPs</a:t>
            </a:r>
          </a:p>
          <a:p>
            <a:pPr lvl="1"/>
            <a:r>
              <a:rPr lang="en-US" sz="1600" dirty="0" smtClean="0"/>
              <a:t>LHC installation of TCLDs on each side of IR2 and IR7 planned for </a:t>
            </a:r>
            <a:r>
              <a:rPr lang="en-US" sz="1600" dirty="0" smtClean="0"/>
              <a:t>LS2 (for HL-LHC)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2019.06.25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8</a:t>
            </a:fld>
            <a:endParaRPr lang="en-US" altLang="x-non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925" y="2343150"/>
            <a:ext cx="5029200" cy="2375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184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collimators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751284"/>
            <a:ext cx="4648200" cy="3725466"/>
          </a:xfrm>
        </p:spPr>
        <p:txBody>
          <a:bodyPr/>
          <a:lstStyle/>
          <a:p>
            <a:r>
              <a:rPr lang="en-US" dirty="0"/>
              <a:t>Assuming HL-LHC type </a:t>
            </a:r>
            <a:r>
              <a:rPr lang="en-US" dirty="0" smtClean="0"/>
              <a:t>collimators</a:t>
            </a:r>
          </a:p>
          <a:p>
            <a:pPr lvl="1"/>
            <a:r>
              <a:rPr lang="en-US" dirty="0" smtClean="0"/>
              <a:t>Two movable jaws per collimator</a:t>
            </a:r>
          </a:p>
          <a:p>
            <a:r>
              <a:rPr lang="en-US" dirty="0" smtClean="0"/>
              <a:t>Some modifications</a:t>
            </a:r>
          </a:p>
          <a:p>
            <a:pPr lvl="1"/>
            <a:r>
              <a:rPr lang="en-US" dirty="0" smtClean="0"/>
              <a:t>Shortened primaries</a:t>
            </a:r>
          </a:p>
          <a:p>
            <a:pPr lvl="1"/>
            <a:r>
              <a:rPr lang="en-US" dirty="0" smtClean="0"/>
              <a:t>Thicker jaws of primary and some secondary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2019.06.25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9</a:t>
            </a:fld>
            <a:endParaRPr lang="en-US" altLang="x-non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352550"/>
            <a:ext cx="3952875" cy="2765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174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B2B2B2"/>
      </a:folHlink>
    </a:clrScheme>
    <a:fontScheme name="Office Theme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x-non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PGothic" pitchFamily="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x-non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PGothic" pitchFamily="2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208141</TotalTime>
  <Words>1143</Words>
  <Application>Microsoft Office PowerPoint</Application>
  <PresentationFormat>On-screen Show (16:9)</PresentationFormat>
  <Paragraphs>171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Collaboration</vt:lpstr>
      <vt:lpstr>Further talks on collimation </vt:lpstr>
      <vt:lpstr>Why do we need collimation?</vt:lpstr>
      <vt:lpstr>How much is 8.3 GJ?</vt:lpstr>
      <vt:lpstr>FCC collimation insertions</vt:lpstr>
      <vt:lpstr>Collimation hierarchy </vt:lpstr>
      <vt:lpstr>Dispersion suppressor collimators</vt:lpstr>
      <vt:lpstr>FCC-hh collimators</vt:lpstr>
      <vt:lpstr>News since last year</vt:lpstr>
      <vt:lpstr>Present baseline collimation system</vt:lpstr>
      <vt:lpstr>Optics of collimation insertions</vt:lpstr>
      <vt:lpstr>Geometric aperture</vt:lpstr>
      <vt:lpstr>Status of betatron cleaning studies</vt:lpstr>
      <vt:lpstr>Status of other studies</vt:lpstr>
      <vt:lpstr>Conclusions (1)</vt:lpstr>
      <vt:lpstr>Conclusions (2)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rbruce</dc:creator>
  <cp:lastModifiedBy>Rodeirk B</cp:lastModifiedBy>
  <cp:revision>2678</cp:revision>
  <cp:lastPrinted>1601-01-01T00:00:00Z</cp:lastPrinted>
  <dcterms:created xsi:type="dcterms:W3CDTF">2006-01-30T12:50:40Z</dcterms:created>
  <dcterms:modified xsi:type="dcterms:W3CDTF">2019-06-25T09:24:31Z</dcterms:modified>
</cp:coreProperties>
</file>