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551" r:id="rId2"/>
    <p:sldId id="515" r:id="rId3"/>
    <p:sldId id="547" r:id="rId4"/>
    <p:sldId id="491" r:id="rId5"/>
    <p:sldId id="529" r:id="rId6"/>
    <p:sldId id="556" r:id="rId7"/>
    <p:sldId id="567" r:id="rId8"/>
    <p:sldId id="568" r:id="rId9"/>
    <p:sldId id="552" r:id="rId10"/>
    <p:sldId id="553" r:id="rId11"/>
    <p:sldId id="554" r:id="rId12"/>
    <p:sldId id="555" r:id="rId13"/>
    <p:sldId id="548" r:id="rId14"/>
    <p:sldId id="558" r:id="rId15"/>
    <p:sldId id="559" r:id="rId16"/>
    <p:sldId id="560" r:id="rId17"/>
    <p:sldId id="562" r:id="rId18"/>
    <p:sldId id="563" r:id="rId19"/>
    <p:sldId id="564" r:id="rId20"/>
    <p:sldId id="565" r:id="rId21"/>
    <p:sldId id="566" r:id="rId22"/>
    <p:sldId id="397" r:id="rId23"/>
    <p:sldId id="494" r:id="rId24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5819" autoAdjust="0"/>
  </p:normalViewPr>
  <p:slideViewPr>
    <p:cSldViewPr>
      <p:cViewPr varScale="1">
        <p:scale>
          <a:sx n="62" d="100"/>
          <a:sy n="62" d="100"/>
        </p:scale>
        <p:origin x="772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E2B3A3BF-4C6D-4C05-BB8C-2BF27F80136E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87044FAE-A604-4A2F-A1F3-CB85A0980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737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E204991D-76FD-404A-8646-77FE706FF500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" y="739775"/>
            <a:ext cx="658018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6"/>
            <a:ext cx="5335270" cy="4442698"/>
          </a:xfrm>
          <a:prstGeom prst="rect">
            <a:avLst/>
          </a:prstGeom>
        </p:spPr>
        <p:txBody>
          <a:bodyPr vert="horz" lIns="91425" tIns="45713" rIns="91425" bIns="4571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3633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B23A8314-FCF6-42E8-8C4A-01E69463043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68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17550"/>
            <a:ext cx="6402387" cy="3602038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4350"/>
          </a:xfrm>
          <a:noFill/>
        </p:spPr>
        <p:txBody>
          <a:bodyPr/>
          <a:lstStyle/>
          <a:p>
            <a:pPr eaLnBrk="1" hangingPunct="1"/>
            <a:endParaRPr lang="es-E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71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17550"/>
            <a:ext cx="6402387" cy="3602038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4350"/>
          </a:xfrm>
          <a:noFill/>
        </p:spPr>
        <p:txBody>
          <a:bodyPr/>
          <a:lstStyle/>
          <a:p>
            <a:pPr eaLnBrk="1" hangingPunct="1"/>
            <a:endParaRPr lang="es-E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44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A8314-FCF6-42E8-8C4A-01E6946304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4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383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45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082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052F96-BD85-466B-8D53-6FB7EA61C341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68110886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23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9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87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13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10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08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65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6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CD9E4-D6FA-48EC-BB6A-E9A87389AFE9}" type="datetimeFigureOut">
              <a:rPr lang="en-GB" smtClean="0"/>
              <a:pPr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01F23-1FCA-4796-A80A-47A88680C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93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blogs.lse.ac.uk/gild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tialeconomics.ac.uk/textonly/SERC/publications/download/sercdp0231.pdf" TargetMode="External"/><Relationship Id="rId2" Type="http://schemas.openxmlformats.org/officeDocument/2006/relationships/hyperlink" Target="http://authors.elsevier.com/sd/article/S004873331500116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oxeu.org/article/smart-specialisation-strategies-italy-s-mezzogiorn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4313" y="4869160"/>
            <a:ext cx="8515672" cy="1752600"/>
          </a:xfrm>
        </p:spPr>
        <p:txBody>
          <a:bodyPr/>
          <a:lstStyle/>
          <a:p>
            <a:pPr algn="r"/>
            <a:r>
              <a:rPr lang="en-GB" dirty="0"/>
              <a:t>Riccardo Crescenzi</a:t>
            </a:r>
          </a:p>
          <a:p>
            <a:pPr algn="r"/>
            <a:r>
              <a:rPr lang="en-GB" dirty="0"/>
              <a:t>London School of Economics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3392" y="2864522"/>
            <a:ext cx="10657184" cy="1470025"/>
          </a:xfrm>
        </p:spPr>
        <p:txBody>
          <a:bodyPr>
            <a:noAutofit/>
          </a:bodyPr>
          <a:lstStyle/>
          <a:p>
            <a:r>
              <a:rPr lang="en-GB" sz="4800" b="1" dirty="0"/>
              <a:t>The drivers of innovative collaborations and the role of public policies</a:t>
            </a:r>
            <a:endParaRPr lang="en-GB" sz="4800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16632"/>
            <a:ext cx="2376264" cy="936104"/>
          </a:xfrm>
          <a:prstGeom prst="rect">
            <a:avLst/>
          </a:prstGeo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72464" y="188640"/>
            <a:ext cx="1639888" cy="156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6237312"/>
            <a:ext cx="2262386" cy="45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71664" y="152548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FCC Week 2019 – Economics of Science </a:t>
            </a:r>
          </a:p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Tuesday</a:t>
            </a:r>
            <a:r>
              <a:rPr lang="en-GB" sz="2400" dirty="0">
                <a:latin typeface="Calibri" panose="020F0502020204030204" pitchFamily="34" charset="0"/>
              </a:rPr>
              <a:t>, 25 June 2019, </a:t>
            </a:r>
            <a:r>
              <a:rPr lang="en-GB" sz="2400" dirty="0" smtClean="0">
                <a:latin typeface="Calibri" panose="020F0502020204030204" pitchFamily="34" charset="0"/>
              </a:rPr>
              <a:t>Brussels</a:t>
            </a:r>
            <a:r>
              <a:rPr lang="en-GB" sz="2400" dirty="0">
                <a:latin typeface="Calibri" panose="020F0502020204030204" pitchFamily="34" charset="0"/>
              </a:rPr>
              <a:t>, BE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8899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5562600"/>
            <a:ext cx="8229600" cy="1066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/>
              <a:t>What </a:t>
            </a:r>
            <a:r>
              <a:rPr lang="en-GB" altLang="en-US" b="1">
                <a:solidFill>
                  <a:srgbClr val="FF0000"/>
                </a:solidFill>
              </a:rPr>
              <a:t>forms of proximity </a:t>
            </a:r>
            <a:r>
              <a:rPr lang="en-GB" altLang="en-US"/>
              <a:t>influence the incidence of collaborative knowledge creation?</a:t>
            </a:r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1524001" y="304801"/>
            <a:ext cx="886936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4800" b="1">
                <a:solidFill>
                  <a:srgbClr val="FF0000"/>
                </a:solidFill>
              </a:rPr>
              <a:t>Questions (2)</a:t>
            </a:r>
          </a:p>
        </p:txBody>
      </p:sp>
      <p:pic>
        <p:nvPicPr>
          <p:cNvPr id="4301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038226"/>
            <a:ext cx="3810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3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9444038" y="6400800"/>
            <a:ext cx="1223962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fld id="{23B7092F-E5D4-42FE-998D-1C6F27F5FA67}" type="slidenum">
              <a:rPr lang="en-US" altLang="en-US" sz="1200">
                <a:solidFill>
                  <a:schemeClr val="bg1"/>
                </a:solidFill>
              </a:rPr>
              <a:pPr algn="ctr" eaLnBrk="1" hangingPunct="1"/>
              <a:t>11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1448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1"/>
            <a:ext cx="12191999" cy="836613"/>
          </a:xfrm>
        </p:spPr>
        <p:txBody>
          <a:bodyPr anchor="b">
            <a:normAutofit/>
          </a:bodyPr>
          <a:lstStyle/>
          <a:p>
            <a:pPr algn="ctr" eaLnBrk="1" hangingPunct="1">
              <a:defRPr/>
            </a:pPr>
            <a:r>
              <a:rPr lang="en-GB" altLang="en-US" b="1" dirty="0" smtClean="0"/>
              <a:t>Does innovation need geographical proximity? (1)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3639" y="1828800"/>
            <a:ext cx="11140226" cy="4648200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GB" altLang="en-US" sz="2800" dirty="0"/>
              <a:t>In order to answer these questions </a:t>
            </a:r>
            <a:r>
              <a:rPr lang="en-GB" altLang="en-US" sz="2800" b="1" dirty="0"/>
              <a:t>Crescenzi, Nathan and Rodriguez-Pose </a:t>
            </a:r>
            <a:r>
              <a:rPr lang="en-GB" altLang="en-US" sz="2800" b="1" dirty="0" smtClean="0"/>
              <a:t>2016</a:t>
            </a:r>
            <a:r>
              <a:rPr lang="en-GB" altLang="en-US" sz="2800" dirty="0" smtClean="0"/>
              <a:t> </a:t>
            </a:r>
            <a:r>
              <a:rPr lang="en-GB" altLang="en-US" sz="2800" dirty="0"/>
              <a:t>analysed </a:t>
            </a:r>
            <a:r>
              <a:rPr lang="en-GB" altLang="en-US" sz="2800" b="1" dirty="0"/>
              <a:t>patents microdata from the PATSTAT database</a:t>
            </a:r>
            <a:r>
              <a:rPr lang="en-GB" altLang="en-US" sz="2800" dirty="0"/>
              <a:t>, running from </a:t>
            </a:r>
            <a:r>
              <a:rPr lang="en-GB" altLang="en-US" sz="2800" b="1" dirty="0"/>
              <a:t>1978-2010</a:t>
            </a:r>
            <a:r>
              <a:rPr lang="en-GB" altLang="en-US" sz="2800" dirty="0"/>
              <a:t>, comprising </a:t>
            </a:r>
            <a:r>
              <a:rPr lang="en-GB" altLang="en-US" sz="2800" b="1" dirty="0"/>
              <a:t>116,351 patents with at least one UK-resident inventor</a:t>
            </a:r>
            <a:r>
              <a:rPr lang="en-GB" altLang="en-US" sz="2800" dirty="0"/>
              <a:t>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altLang="en-US" sz="2800" dirty="0"/>
              <a:t>We look at how </a:t>
            </a:r>
            <a:r>
              <a:rPr lang="en-GB" altLang="en-US" sz="2800" b="1" dirty="0"/>
              <a:t>physical, organisational, institutional, cognitive, social, and ethnic proximities between inventors shape their collaboration decisions</a:t>
            </a:r>
            <a:r>
              <a:rPr lang="en-GB" altLang="en-US" sz="2800" dirty="0"/>
              <a:t>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altLang="en-US" sz="2800" dirty="0"/>
              <a:t>We explore the </a:t>
            </a:r>
            <a:r>
              <a:rPr lang="en-GB" altLang="en-US" sz="2800" b="1" dirty="0"/>
              <a:t>net effects of all these ‘proximities’ </a:t>
            </a:r>
            <a:r>
              <a:rPr lang="en-GB" altLang="en-US" sz="2800" dirty="0"/>
              <a:t>on the choice of collaborator and on the underlying decision to collaborate. </a:t>
            </a:r>
          </a:p>
        </p:txBody>
      </p:sp>
    </p:spTree>
    <p:extLst>
      <p:ext uri="{BB962C8B-B14F-4D97-AF65-F5344CB8AC3E}">
        <p14:creationId xmlns:p14="http://schemas.microsoft.com/office/powerpoint/2010/main" val="183412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9444038" y="6400800"/>
            <a:ext cx="1223962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fld id="{AF29254E-0280-4B6E-83C1-2D1EA3AE82AF}" type="slidenum">
              <a:rPr lang="en-US" altLang="en-US" sz="1200">
                <a:solidFill>
                  <a:schemeClr val="bg1"/>
                </a:solidFill>
              </a:rPr>
              <a:pPr algn="ctr" eaLnBrk="1" hangingPunct="1"/>
              <a:t>12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6365" y="1676399"/>
            <a:ext cx="11307651" cy="4981977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en-GB" altLang="en-US" sz="2800" b="1" dirty="0"/>
              <a:t>Research highlights</a:t>
            </a:r>
          </a:p>
          <a:p>
            <a:pPr marL="762000" lvl="1" indent="-304800" algn="just">
              <a:defRPr/>
            </a:pPr>
            <a:r>
              <a:rPr lang="en-GB" altLang="en-US" dirty="0"/>
              <a:t>Physical proximity has become more important over time but it is mediated by organisational and cultural/ethnic closeness;</a:t>
            </a:r>
          </a:p>
          <a:p>
            <a:pPr marL="762000" lvl="1" indent="-304800" algn="just">
              <a:defRPr/>
            </a:pPr>
            <a:r>
              <a:rPr lang="en-GB" altLang="en-US" dirty="0"/>
              <a:t>For multiple inventors (highly innovative individuals) geographic proximity is much less important than organisational and social factors;</a:t>
            </a:r>
          </a:p>
          <a:p>
            <a:pPr marL="57150" indent="0" algn="just">
              <a:buNone/>
              <a:defRPr/>
            </a:pPr>
            <a:r>
              <a:rPr lang="en-GB" altLang="en-US" sz="2800" dirty="0"/>
              <a:t>In a follow-up paper </a:t>
            </a:r>
            <a:r>
              <a:rPr lang="en-GB" altLang="en-US" sz="2800" b="1" dirty="0" err="1"/>
              <a:t>Crescenzi</a:t>
            </a:r>
            <a:r>
              <a:rPr lang="en-GB" altLang="en-US" sz="2800" b="1" dirty="0"/>
              <a:t>, </a:t>
            </a:r>
            <a:r>
              <a:rPr lang="en-GB" altLang="en-US" sz="2800" b="1" dirty="0" err="1"/>
              <a:t>Filippetti</a:t>
            </a:r>
            <a:r>
              <a:rPr lang="en-GB" altLang="en-US" sz="2800" b="1" dirty="0"/>
              <a:t> and Iammarino (2014)</a:t>
            </a:r>
            <a:r>
              <a:rPr lang="en-GB" altLang="en-US" sz="2800" dirty="0"/>
              <a:t> look at the </a:t>
            </a:r>
            <a:r>
              <a:rPr lang="en-GB" altLang="en-US" sz="2800" b="1" dirty="0"/>
              <a:t>role of geographical and institutional proximity in shaping University-Industry collaborations:</a:t>
            </a:r>
          </a:p>
          <a:p>
            <a:pPr marL="762000" lvl="1" indent="-304800" algn="just">
              <a:defRPr/>
            </a:pPr>
            <a:r>
              <a:rPr lang="en-GB" altLang="en-US" dirty="0"/>
              <a:t>Quality of university (academic stars) crucially important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-76200" y="347729"/>
            <a:ext cx="1219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Does innovation need geographical proximity</a:t>
            </a:r>
            <a:r>
              <a:rPr lang="en-GB" altLang="en-US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?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37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306896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Public investments in innovation: can they foster collaboration?</a:t>
            </a:r>
            <a:endParaRPr lang="en-US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545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2021" y="413792"/>
            <a:ext cx="1204866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Innovation Policies to leverage collaborations (1)</a:t>
            </a:r>
            <a:r>
              <a:rPr lang="en-US" dirty="0"/>
              <a:t/>
            </a:r>
            <a:br>
              <a:rPr lang="en-US" dirty="0"/>
            </a:br>
            <a:r>
              <a:rPr lang="en-GB" sz="4000" dirty="0"/>
              <a:t/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2"/>
            <a:ext cx="11329259" cy="4464496"/>
          </a:xfrm>
        </p:spPr>
        <p:txBody>
          <a:bodyPr>
            <a:noAutofit/>
          </a:bodyPr>
          <a:lstStyle/>
          <a:p>
            <a:pPr marL="0" indent="0">
              <a:spcAft>
                <a:spcPts val="1500"/>
              </a:spcAft>
              <a:buNone/>
            </a:pPr>
            <a:r>
              <a:rPr lang="en-GB" sz="2400" dirty="0" err="1" smtClean="0"/>
              <a:t>Crescenzi</a:t>
            </a:r>
            <a:r>
              <a:rPr lang="en-GB" sz="2400" dirty="0"/>
              <a:t>, De Blasio &amp; </a:t>
            </a:r>
            <a:r>
              <a:rPr lang="en-GB" sz="2400" dirty="0" err="1"/>
              <a:t>Giua</a:t>
            </a:r>
            <a:r>
              <a:rPr lang="en-GB" sz="2400" dirty="0"/>
              <a:t> (2018) </a:t>
            </a:r>
            <a:r>
              <a:rPr lang="en-GB" sz="2400" b="1" dirty="0"/>
              <a:t>evaluate the impact of a scheme</a:t>
            </a:r>
            <a:r>
              <a:rPr lang="en-GB" sz="2400" dirty="0"/>
              <a:t> (Collaborative Industrial Research - CIR) supporting </a:t>
            </a:r>
            <a:r>
              <a:rPr lang="en-GB" sz="2400" b="1" dirty="0"/>
              <a:t>innovative activities of firms located in less developed regions </a:t>
            </a:r>
            <a:r>
              <a:rPr lang="en-GB" sz="2400" dirty="0"/>
              <a:t>in Italy (1 billion euros)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2400" dirty="0"/>
              <a:t>Co-financed by the EU Cohesion Policy in </a:t>
            </a:r>
            <a:r>
              <a:rPr lang="en-GB" sz="2400" dirty="0" smtClean="0"/>
              <a:t>2007-2013 </a:t>
            </a:r>
            <a:r>
              <a:rPr lang="en-GB" sz="2400" dirty="0"/>
              <a:t>it </a:t>
            </a:r>
            <a:r>
              <a:rPr lang="en-GB" sz="2400" b="1" dirty="0"/>
              <a:t>anticipates some key features of Smart </a:t>
            </a:r>
            <a:r>
              <a:rPr lang="en-GB" sz="2400" b="1" dirty="0" smtClean="0"/>
              <a:t>Specialisation </a:t>
            </a:r>
            <a:r>
              <a:rPr lang="en-GB" sz="2400" dirty="0"/>
              <a:t>Strategy </a:t>
            </a:r>
            <a:r>
              <a:rPr lang="en-GB" sz="2400" dirty="0" smtClean="0"/>
              <a:t>Programmes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2400" dirty="0"/>
              <a:t>Makes it possible to draw insights on </a:t>
            </a:r>
            <a:r>
              <a:rPr lang="en-GB" sz="2400" dirty="0" smtClean="0"/>
              <a:t>:</a:t>
            </a:r>
            <a:endParaRPr lang="en-GB" sz="2400" dirty="0"/>
          </a:p>
          <a:p>
            <a:pPr lvl="1">
              <a:spcAft>
                <a:spcPts val="1500"/>
              </a:spcAft>
            </a:pPr>
            <a:r>
              <a:rPr lang="en-GB" sz="2400" b="1" dirty="0"/>
              <a:t>What features of </a:t>
            </a:r>
            <a:r>
              <a:rPr lang="en-GB" sz="2400" b="1" dirty="0" smtClean="0"/>
              <a:t>Innovation </a:t>
            </a:r>
            <a:r>
              <a:rPr lang="en-GB" sz="2400" b="1" dirty="0"/>
              <a:t>Programmes </a:t>
            </a:r>
            <a:r>
              <a:rPr lang="en-GB" sz="2400" b="1" dirty="0" smtClean="0"/>
              <a:t>(such as S-3 in the European Union) work </a:t>
            </a:r>
            <a:r>
              <a:rPr lang="en-GB" sz="2400" b="1" dirty="0" smtClean="0"/>
              <a:t>best</a:t>
            </a:r>
            <a:r>
              <a:rPr lang="en-GB" sz="2400" dirty="0" smtClean="0"/>
              <a:t>?</a:t>
            </a:r>
            <a:endParaRPr lang="en-GB" sz="2400" dirty="0"/>
          </a:p>
          <a:p>
            <a:pPr lvl="1">
              <a:spcAft>
                <a:spcPts val="1500"/>
              </a:spcAft>
            </a:pPr>
            <a:r>
              <a:rPr lang="en-GB" sz="2400" b="1" dirty="0"/>
              <a:t>What is the impact and 'value added' </a:t>
            </a:r>
            <a:r>
              <a:rPr lang="en-GB" sz="2400" dirty="0" smtClean="0"/>
              <a:t>when innovation </a:t>
            </a:r>
            <a:r>
              <a:rPr lang="en-GB" sz="2400" dirty="0" smtClean="0"/>
              <a:t>programmes that </a:t>
            </a:r>
            <a:r>
              <a:rPr lang="en-GB" sz="2400" dirty="0" smtClean="0"/>
              <a:t>try and leverage links with public research centres?  </a:t>
            </a:r>
            <a:endParaRPr lang="en-GB" sz="2400" dirty="0"/>
          </a:p>
          <a:p>
            <a:pPr marL="0" indent="0">
              <a:spcAft>
                <a:spcPts val="1500"/>
              </a:spcAft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455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844824"/>
            <a:ext cx="10972800" cy="4896544"/>
          </a:xfrm>
        </p:spPr>
        <p:txBody>
          <a:bodyPr>
            <a:normAutofit/>
          </a:bodyPr>
          <a:lstStyle/>
          <a:p>
            <a:pPr marL="0" indent="0">
              <a:spcAft>
                <a:spcPts val="1500"/>
              </a:spcAft>
              <a:buNone/>
            </a:pPr>
            <a:r>
              <a:rPr lang="en-GB" sz="2600" dirty="0"/>
              <a:t>Unique collection of </a:t>
            </a:r>
            <a:r>
              <a:rPr lang="en-GB" sz="2600" b="1" dirty="0"/>
              <a:t>detailed programme-level and firm-level data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2600" dirty="0"/>
              <a:t>Information on </a:t>
            </a:r>
            <a:r>
              <a:rPr lang="en-GB" sz="2600" b="1" dirty="0"/>
              <a:t>applicants, selection scores and beneficiaries</a:t>
            </a:r>
            <a:r>
              <a:rPr lang="en-GB" sz="2600" dirty="0"/>
              <a:t> with actual payments and firm characteristics and performance (5 different datasets</a:t>
            </a:r>
            <a:r>
              <a:rPr lang="en-GB" sz="2600" dirty="0" smtClean="0"/>
              <a:t>)</a:t>
            </a:r>
            <a:endParaRPr lang="en-GB" sz="2600" dirty="0"/>
          </a:p>
          <a:p>
            <a:pPr marL="0" indent="0">
              <a:spcAft>
                <a:spcPts val="1500"/>
              </a:spcAft>
              <a:buNone/>
            </a:pPr>
            <a:r>
              <a:rPr lang="en-GB" sz="2600" dirty="0"/>
              <a:t>RDD approach using the evaluation score of the applications as the forcing variable (some projects </a:t>
            </a:r>
            <a:r>
              <a:rPr lang="en-GB" sz="2600" dirty="0" smtClean="0"/>
              <a:t>are eligible </a:t>
            </a:r>
            <a:r>
              <a:rPr lang="en-GB" sz="2600" dirty="0"/>
              <a:t>but not funded due to limited resources)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2600" dirty="0">
                <a:sym typeface="Wingdings" panose="05000000000000000000" pitchFamily="2" charset="2"/>
              </a:rPr>
              <a:t>Focus </a:t>
            </a:r>
            <a:r>
              <a:rPr lang="en-GB" sz="2600" b="1" dirty="0">
                <a:sym typeface="Wingdings" panose="05000000000000000000" pitchFamily="2" charset="2"/>
              </a:rPr>
              <a:t>on project-level </a:t>
            </a:r>
            <a:r>
              <a:rPr lang="en-GB" sz="2600" b="1" dirty="0" smtClean="0">
                <a:sym typeface="Wingdings" panose="05000000000000000000" pitchFamily="2" charset="2"/>
              </a:rPr>
              <a:t>heterogeneity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92021" y="413792"/>
            <a:ext cx="1204866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Innovation Policies to leverage collaborations (2)</a:t>
            </a:r>
            <a:r>
              <a:rPr lang="en-US" dirty="0"/>
              <a:t/>
            </a:r>
            <a:br>
              <a:rPr lang="en-US" dirty="0"/>
            </a:br>
            <a:r>
              <a:rPr lang="en-GB" sz="4000" dirty="0"/>
              <a:t/>
            </a:r>
            <a:br>
              <a:rPr lang="en-GB" sz="40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7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752"/>
            <a:ext cx="121920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prstClr val="black"/>
                </a:solidFill>
                <a:latin typeface="Calibri Light" panose="020F0302020204030204"/>
              </a:rPr>
              <a:t>The CIR </a:t>
            </a:r>
            <a:r>
              <a:rPr lang="en-US" b="1" dirty="0" err="1" smtClean="0">
                <a:solidFill>
                  <a:prstClr val="black"/>
                </a:solidFill>
                <a:latin typeface="Calibri Light" panose="020F0302020204030204"/>
              </a:rPr>
              <a:t>Programme</a:t>
            </a:r>
            <a:r>
              <a:rPr lang="en-US" b="1" dirty="0" smtClean="0">
                <a:solidFill>
                  <a:prstClr val="black"/>
                </a:solidFill>
                <a:latin typeface="Calibri Light" panose="020F0302020204030204"/>
              </a:rPr>
              <a:t> in a nutshell</a:t>
            </a:r>
            <a:endParaRPr lang="en-GB" b="1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44" y="1772816"/>
            <a:ext cx="11809312" cy="4536504"/>
          </a:xfrm>
        </p:spPr>
        <p:txBody>
          <a:bodyPr>
            <a:noAutofit/>
          </a:bodyPr>
          <a:lstStyle/>
          <a:p>
            <a:pPr>
              <a:spcAft>
                <a:spcPts val="1500"/>
              </a:spcAft>
              <a:buFontTx/>
              <a:buChar char="-"/>
            </a:pPr>
            <a:r>
              <a:rPr lang="en-US" sz="2800" dirty="0" smtClean="0"/>
              <a:t>Beneficiaries: firms</a:t>
            </a:r>
            <a:r>
              <a:rPr lang="en-US" sz="2800" dirty="0"/>
              <a:t>, universities, research </a:t>
            </a:r>
            <a:r>
              <a:rPr lang="en-US" sz="2800" dirty="0" err="1" smtClean="0"/>
              <a:t>centres</a:t>
            </a:r>
            <a:r>
              <a:rPr lang="en-US" sz="2800" dirty="0"/>
              <a:t>.</a:t>
            </a:r>
          </a:p>
          <a:p>
            <a:pPr>
              <a:spcAft>
                <a:spcPts val="1500"/>
              </a:spcAft>
              <a:buFontTx/>
              <a:buChar char="-"/>
            </a:pPr>
            <a:r>
              <a:rPr lang="en-US" sz="2800" dirty="0" smtClean="0"/>
              <a:t>Promotes </a:t>
            </a:r>
            <a:r>
              <a:rPr lang="en-US" sz="2800" dirty="0"/>
              <a:t>partnerships among firms, and </a:t>
            </a:r>
            <a:r>
              <a:rPr lang="en-US" sz="2800" dirty="0" smtClean="0"/>
              <a:t>collaboration with Universities and Public Research </a:t>
            </a:r>
            <a:r>
              <a:rPr lang="en-US" sz="2800" dirty="0" err="1" smtClean="0"/>
              <a:t>Centres</a:t>
            </a:r>
            <a:endParaRPr lang="en-US" sz="2800" dirty="0"/>
          </a:p>
          <a:p>
            <a:pPr>
              <a:spcAft>
                <a:spcPts val="1500"/>
              </a:spcAft>
              <a:buFontTx/>
              <a:buChar char="-"/>
            </a:pPr>
            <a:r>
              <a:rPr lang="en-US" sz="2800" dirty="0" smtClean="0"/>
              <a:t>Concentration of </a:t>
            </a:r>
            <a:r>
              <a:rPr lang="en-US" sz="2800" dirty="0"/>
              <a:t>support in specific pre-selected </a:t>
            </a:r>
            <a:r>
              <a:rPr lang="en-US" sz="2800" dirty="0" smtClean="0"/>
              <a:t>sectors</a:t>
            </a:r>
          </a:p>
          <a:p>
            <a:pPr>
              <a:spcAft>
                <a:spcPts val="1500"/>
              </a:spcAft>
              <a:buFontTx/>
              <a:buChar char="-"/>
            </a:pPr>
            <a:r>
              <a:rPr lang="en-US" sz="2800" dirty="0" smtClean="0"/>
              <a:t>The </a:t>
            </a:r>
            <a:r>
              <a:rPr lang="en-US" sz="2800" dirty="0"/>
              <a:t>territorial </a:t>
            </a:r>
            <a:r>
              <a:rPr lang="en-US" sz="2800" dirty="0" smtClean="0"/>
              <a:t>coverage: ‘</a:t>
            </a:r>
            <a:r>
              <a:rPr lang="en-US" sz="2800" dirty="0" err="1"/>
              <a:t>Mezzogiorno</a:t>
            </a:r>
            <a:r>
              <a:rPr lang="en-US" sz="2800" dirty="0"/>
              <a:t>’ </a:t>
            </a:r>
            <a:r>
              <a:rPr lang="en-US" sz="2800" dirty="0" smtClean="0"/>
              <a:t>Regions</a:t>
            </a:r>
            <a:endParaRPr lang="en-US" sz="2800" dirty="0"/>
          </a:p>
          <a:p>
            <a:pPr>
              <a:spcAft>
                <a:spcPts val="1500"/>
              </a:spcAft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26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D3AF622-A8DF-4802-9DE9-A3F7D50A50FB}"/>
              </a:ext>
            </a:extLst>
          </p:cNvPr>
          <p:cNvSpPr txBox="1">
            <a:spLocks/>
          </p:cNvSpPr>
          <p:nvPr/>
        </p:nvSpPr>
        <p:spPr>
          <a:xfrm>
            <a:off x="1524000" y="53752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CIR’s features for </a:t>
            </a:r>
            <a:r>
              <a:rPr lang="en-US" sz="4000" dirty="0"/>
              <a:t>empirical </a:t>
            </a:r>
            <a:r>
              <a:rPr lang="en-US" sz="4000" dirty="0" smtClean="0"/>
              <a:t>assessment</a:t>
            </a:r>
            <a:endParaRPr lang="en-GB" sz="4000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A5B9B5-0C7B-4430-B298-596208E22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556792"/>
            <a:ext cx="11809312" cy="3888432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Each project submitted </a:t>
            </a:r>
            <a:r>
              <a:rPr lang="en-US" sz="2800" dirty="0" smtClean="0"/>
              <a:t>to </a:t>
            </a:r>
            <a:r>
              <a:rPr lang="en-US" sz="2800" dirty="0"/>
              <a:t>CIR is assigned a score by an independent evaluation committee appointed for this purpose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Only projects with scores higher than a certain value (&gt;= 96) have been declared eligible for CIR incentives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HOWEVER Only projects with scores higher than 104.4 have been IN FACT funded due to budget availability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Therefore we have a number of projects in principle eligible for funding but NOT funded due to available resources and their absorption by higher ranked project</a:t>
            </a:r>
          </a:p>
        </p:txBody>
      </p:sp>
    </p:spTree>
    <p:extLst>
      <p:ext uri="{BB962C8B-B14F-4D97-AF65-F5344CB8AC3E}">
        <p14:creationId xmlns:p14="http://schemas.microsoft.com/office/powerpoint/2010/main" val="70744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D3AF622-A8DF-4802-9DE9-A3F7D50A50FB}"/>
              </a:ext>
            </a:extLst>
          </p:cNvPr>
          <p:cNvSpPr txBox="1">
            <a:spLocks/>
          </p:cNvSpPr>
          <p:nvPr/>
        </p:nvSpPr>
        <p:spPr>
          <a:xfrm>
            <a:off x="1524000" y="53752"/>
            <a:ext cx="9144000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Research questions on </a:t>
            </a:r>
            <a:r>
              <a:rPr lang="en-US" sz="4000" dirty="0" smtClean="0"/>
              <a:t>CIR impacts</a:t>
            </a:r>
            <a:endParaRPr lang="en-GB" sz="4000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A5B9B5-0C7B-4430-B298-596208E22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124744"/>
            <a:ext cx="11017224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What is the impact of CIR on the economic performance of the beneficiary firms?</a:t>
            </a:r>
          </a:p>
          <a:p>
            <a:pPr marL="0" indent="0">
              <a:buNone/>
            </a:pPr>
            <a:r>
              <a:rPr lang="en-US" sz="2800" dirty="0" smtClean="0"/>
              <a:t>How </a:t>
            </a:r>
            <a:r>
              <a:rPr lang="en-US" sz="2800" dirty="0"/>
              <a:t>does the impact of CIR depend on specific aspects of the </a:t>
            </a:r>
            <a:r>
              <a:rPr lang="en-US" sz="2800" dirty="0" smtClean="0"/>
              <a:t>program?</a:t>
            </a:r>
            <a:endParaRPr lang="en-US" sz="2800" dirty="0"/>
          </a:p>
          <a:p>
            <a:pPr marL="400050" lvl="1" indent="0">
              <a:buNone/>
            </a:pPr>
            <a:r>
              <a:rPr lang="en-US" sz="2400" dirty="0"/>
              <a:t>D</a:t>
            </a:r>
            <a:r>
              <a:rPr lang="en-US" sz="2400" dirty="0" smtClean="0"/>
              <a:t>oes </a:t>
            </a:r>
            <a:r>
              <a:rPr lang="en-US" sz="2400" dirty="0"/>
              <a:t>the impact of CIR incentives change if </a:t>
            </a:r>
            <a:r>
              <a:rPr lang="en-US" sz="3200" dirty="0"/>
              <a:t>the </a:t>
            </a:r>
            <a:r>
              <a:rPr lang="en-US" sz="3200" dirty="0" smtClean="0"/>
              <a:t>beneficiary project/firm</a:t>
            </a:r>
            <a:r>
              <a:rPr lang="en-US" sz="2400" dirty="0"/>
              <a:t>:</a:t>
            </a:r>
          </a:p>
          <a:p>
            <a:pPr marL="1371600" lvl="3" indent="0">
              <a:buNone/>
            </a:pPr>
            <a:r>
              <a:rPr lang="en-US" sz="2800" dirty="0"/>
              <a:t>collaborates with public research </a:t>
            </a:r>
            <a:r>
              <a:rPr lang="en-US" sz="2800" dirty="0" err="1" smtClean="0"/>
              <a:t>centres</a:t>
            </a:r>
            <a:r>
              <a:rPr lang="en-US" sz="2800" dirty="0" smtClean="0"/>
              <a:t>?</a:t>
            </a:r>
          </a:p>
          <a:p>
            <a:pPr marL="1371600" lvl="3" indent="0">
              <a:buNone/>
            </a:pPr>
            <a:r>
              <a:rPr lang="en-US" sz="2800" dirty="0" smtClean="0"/>
              <a:t>collaborates with other partners?</a:t>
            </a:r>
          </a:p>
          <a:p>
            <a:pPr marL="1371600" lvl="3" indent="0">
              <a:buNone/>
            </a:pPr>
            <a:r>
              <a:rPr lang="en-US" sz="2400" dirty="0" smtClean="0"/>
              <a:t>targets </a:t>
            </a:r>
            <a:r>
              <a:rPr lang="en-US" sz="2400" dirty="0"/>
              <a:t>specific </a:t>
            </a:r>
            <a:r>
              <a:rPr lang="en-US" sz="2400" dirty="0" smtClean="0"/>
              <a:t>- </a:t>
            </a:r>
            <a:r>
              <a:rPr lang="en-US" sz="2400" dirty="0"/>
              <a:t>innovative - activities?</a:t>
            </a:r>
          </a:p>
          <a:p>
            <a:pPr marL="1371600" lvl="3" indent="0">
              <a:buNone/>
            </a:pPr>
            <a:r>
              <a:rPr lang="en-US" sz="2400" dirty="0"/>
              <a:t>operates in low tech industrial sectors?</a:t>
            </a:r>
          </a:p>
          <a:p>
            <a:pPr marL="1371600" lvl="3" indent="0">
              <a:buNone/>
            </a:pPr>
            <a:r>
              <a:rPr lang="en-US" sz="2400" dirty="0"/>
              <a:t>has a consolidated innovative capacity?</a:t>
            </a:r>
          </a:p>
          <a:p>
            <a:pPr marL="1371600" lvl="3" indent="0">
              <a:buNone/>
            </a:pPr>
            <a:r>
              <a:rPr lang="en-US" sz="2400" dirty="0"/>
              <a:t>is a multinational?</a:t>
            </a:r>
          </a:p>
        </p:txBody>
      </p:sp>
      <p:sp>
        <p:nvSpPr>
          <p:cNvPr id="2" name="Rectangle 1"/>
          <p:cNvSpPr/>
          <p:nvPr/>
        </p:nvSpPr>
        <p:spPr>
          <a:xfrm>
            <a:off x="1199456" y="3068960"/>
            <a:ext cx="7560840" cy="1080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03445" y="548681"/>
          <a:ext cx="10561170" cy="56596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8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5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5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67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Investments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Value Added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Employment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12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Z1: Public research</a:t>
                      </a:r>
                      <a:endParaRPr lang="en-GB" sz="1400" dirty="0" smtClean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(presence of a University in the project partnership)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Treatment*Z1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-1.1480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(0.8926)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0.4142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(0.7503)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1.0767*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(0.4205)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Z2: Collaboration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(project partnership involving large number of firms)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Treatment*Z2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-0.5514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(0.5438)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-1.9874***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(0.5263)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-1.9942***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(0.4992)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0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Z3: Advanced Activities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(activity of the project classified as advanced)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Treatment*Z3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-0.4083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(0.4439)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-0.2672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(0.4907)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-1.4622*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(0.5910)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099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Z4: Low tech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(firms operating in low tech sectors)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Treatment*Z4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1.2951**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(0.4333)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0.1203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(0.4162)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1.3514**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(0.4749)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212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Z5: Patenting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(firms with a high capacity of patenting)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Treatment*Z5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-0.1697***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(0.0477)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0.2223***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(0.0596)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0.1248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(0.0876)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807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Z6: </a:t>
                      </a:r>
                      <a:r>
                        <a:rPr lang="en-US" sz="1200" dirty="0" err="1">
                          <a:effectLst/>
                        </a:rPr>
                        <a:t>Internationalisation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(multinational corporations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  <a:endParaRPr lang="en-GB" sz="1400" dirty="0">
                        <a:effectLst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Treatment*Z6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-0.7148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(0.6535)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-0.9529*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(0.3698)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-1.7699*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(0.7928)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69" marR="8156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7381" y="116632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Heterogeneous Impact (H-ATE ) Results</a:t>
            </a:r>
          </a:p>
        </p:txBody>
      </p:sp>
      <p:sp>
        <p:nvSpPr>
          <p:cNvPr id="2" name="Rectangle 1"/>
          <p:cNvSpPr/>
          <p:nvPr/>
        </p:nvSpPr>
        <p:spPr>
          <a:xfrm>
            <a:off x="239350" y="6372036"/>
            <a:ext cx="4128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Source: Crescenzi, De Blasio &amp; </a:t>
            </a:r>
            <a:r>
              <a:rPr lang="en-GB" i="1" dirty="0" err="1"/>
              <a:t>Giua</a:t>
            </a:r>
            <a:r>
              <a:rPr lang="en-GB" i="1" dirty="0"/>
              <a:t> (2018)</a:t>
            </a:r>
          </a:p>
        </p:txBody>
      </p:sp>
      <p:sp>
        <p:nvSpPr>
          <p:cNvPr id="3" name="Rectangle 2"/>
          <p:cNvSpPr/>
          <p:nvPr/>
        </p:nvSpPr>
        <p:spPr>
          <a:xfrm>
            <a:off x="1151447" y="764704"/>
            <a:ext cx="10513168" cy="1800200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0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4000" dirty="0"/>
              <a:t>This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700808"/>
            <a:ext cx="10585176" cy="4320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smtClean="0"/>
              <a:t>Regional Innovation </a:t>
            </a:r>
            <a:r>
              <a:rPr lang="en-GB" sz="2800" dirty="0"/>
              <a:t>and </a:t>
            </a:r>
            <a:r>
              <a:rPr lang="en-GB" sz="2800" dirty="0" smtClean="0"/>
              <a:t>R&amp;D Investments</a:t>
            </a: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T</a:t>
            </a:r>
            <a:r>
              <a:rPr lang="en-GB" sz="2800" dirty="0" smtClean="0"/>
              <a:t>he </a:t>
            </a:r>
            <a:r>
              <a:rPr lang="en-GB" sz="2800" dirty="0" smtClean="0"/>
              <a:t>missing </a:t>
            </a:r>
            <a:r>
              <a:rPr lang="en-GB" sz="2800" dirty="0" smtClean="0"/>
              <a:t>link: collaboration</a:t>
            </a:r>
            <a:endParaRPr lang="en-GB" sz="2400" i="1" dirty="0" smtClean="0"/>
          </a:p>
          <a:p>
            <a:pPr marL="457200" lvl="1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800" dirty="0" smtClean="0"/>
              <a:t>Public investments in innovation: can they foster collaboration?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Some reflections</a:t>
            </a:r>
            <a:endParaRPr lang="en-GB" sz="28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55066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1296914"/>
            <a:ext cx="10945216" cy="5544616"/>
          </a:xfrm>
        </p:spPr>
        <p:txBody>
          <a:bodyPr>
            <a:normAutofit fontScale="40000" lnSpcReduction="20000"/>
          </a:bodyPr>
          <a:lstStyle/>
          <a:p>
            <a:pPr marL="0" indent="0">
              <a:spcAft>
                <a:spcPts val="1500"/>
              </a:spcAft>
              <a:buNone/>
            </a:pPr>
            <a:r>
              <a:rPr lang="en-GB" sz="7400" dirty="0"/>
              <a:t>Z1- </a:t>
            </a:r>
            <a:r>
              <a:rPr lang="en-GB" sz="7400" b="1" dirty="0"/>
              <a:t>Collaboration</a:t>
            </a:r>
            <a:r>
              <a:rPr lang="en-GB" sz="7400" dirty="0"/>
              <a:t> with public research centres or Universities does not increase impact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7400" dirty="0"/>
              <a:t>Z2 - </a:t>
            </a:r>
            <a:r>
              <a:rPr lang="en-GB" sz="7400" b="1" dirty="0"/>
              <a:t>Large partnerships</a:t>
            </a:r>
            <a:r>
              <a:rPr lang="en-GB" sz="7400" dirty="0"/>
              <a:t> have a negative impact value added and employment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7400" dirty="0"/>
              <a:t>Z3 - </a:t>
            </a:r>
            <a:r>
              <a:rPr lang="en-GB" sz="7400" b="1" dirty="0"/>
              <a:t>Most innovative activities</a:t>
            </a:r>
            <a:r>
              <a:rPr lang="en-GB" sz="7400" dirty="0"/>
              <a:t> (e.g. ICT or Health and bio-technologies) do not show any additional benefits vs. </a:t>
            </a:r>
            <a:r>
              <a:rPr lang="en-GB" sz="7400" b="1" dirty="0"/>
              <a:t>more 'traditional' activities</a:t>
            </a:r>
            <a:r>
              <a:rPr lang="en-GB" sz="7400" dirty="0"/>
              <a:t> (e.g. Agro-industrial system, Cultural heritage). 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7400" dirty="0"/>
              <a:t>Z4 - Firms operating in </a:t>
            </a:r>
            <a:r>
              <a:rPr lang="en-GB" sz="7400" b="1" dirty="0"/>
              <a:t>low tech economic sectors </a:t>
            </a:r>
            <a:r>
              <a:rPr lang="en-GB" sz="7400" dirty="0"/>
              <a:t>benefit the most 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7400" dirty="0"/>
              <a:t>Z5 - Firms with more </a:t>
            </a:r>
            <a:r>
              <a:rPr lang="en-GB" sz="7400" b="1" dirty="0"/>
              <a:t>consolidated innovative capabilities </a:t>
            </a:r>
            <a:r>
              <a:rPr lang="en-GB" sz="7400" dirty="0"/>
              <a:t>reduce investments (crowding-out) and focus on value added </a:t>
            </a:r>
          </a:p>
          <a:p>
            <a:pPr marL="0" indent="0">
              <a:spcAft>
                <a:spcPts val="1500"/>
              </a:spcAft>
              <a:buNone/>
            </a:pPr>
            <a:r>
              <a:rPr lang="en-GB" sz="7400" dirty="0"/>
              <a:t>Z6 - No benefit for large </a:t>
            </a:r>
            <a:r>
              <a:rPr lang="en-GB" sz="7400" b="1" dirty="0"/>
              <a:t>internationalized firms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Heterogeneous impacts (what works?)</a:t>
            </a:r>
          </a:p>
        </p:txBody>
      </p:sp>
    </p:spTree>
    <p:extLst>
      <p:ext uri="{BB962C8B-B14F-4D97-AF65-F5344CB8AC3E}">
        <p14:creationId xmlns:p14="http://schemas.microsoft.com/office/powerpoint/2010/main" val="383185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12192000" cy="11430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476" y="1124744"/>
            <a:ext cx="1131904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smtClean="0"/>
              <a:t>The generation of local impacts from public investments in research remains </a:t>
            </a:r>
            <a:r>
              <a:rPr lang="en-GB" sz="2800" dirty="0"/>
              <a:t>a challenge for current and </a:t>
            </a:r>
            <a:r>
              <a:rPr lang="en-GB" sz="2800" dirty="0" smtClean="0"/>
              <a:t>future regional innovation policies</a:t>
            </a:r>
          </a:p>
          <a:p>
            <a:pPr marL="0" indent="0">
              <a:buNone/>
            </a:pPr>
            <a:r>
              <a:rPr lang="en-GB" sz="2800" dirty="0" smtClean="0"/>
              <a:t>Large research infrastructure are difficult to embed in regional innovation eco-systems and local strategies</a:t>
            </a:r>
          </a:p>
          <a:p>
            <a:pPr marL="0" indent="0">
              <a:buNone/>
            </a:pPr>
            <a:r>
              <a:rPr lang="en-GB" sz="2800" dirty="0" smtClean="0"/>
              <a:t>Even targeted incentives for collaborative activities might not reach the intended targets</a:t>
            </a:r>
          </a:p>
          <a:p>
            <a:pPr marL="0" indent="0">
              <a:buNone/>
            </a:pPr>
            <a:r>
              <a:rPr lang="en-GB" sz="2800" dirty="0" smtClean="0"/>
              <a:t>Overall this is a complex challenge for regional innovation strategies:</a:t>
            </a:r>
          </a:p>
          <a:p>
            <a:pPr lvl="1"/>
            <a:r>
              <a:rPr lang="en-GB" dirty="0" smtClean="0"/>
              <a:t>The development of </a:t>
            </a:r>
            <a:r>
              <a:rPr lang="en-GB" dirty="0" smtClean="0"/>
              <a:t>‘ new proximities’ </a:t>
            </a:r>
            <a:r>
              <a:rPr lang="en-GB" dirty="0" smtClean="0"/>
              <a:t>can be facilitated and supported</a:t>
            </a:r>
            <a:endParaRPr lang="en-GB" dirty="0"/>
          </a:p>
          <a:p>
            <a:pPr lvl="1"/>
            <a:r>
              <a:rPr lang="en-GB" dirty="0" smtClean="0"/>
              <a:t>Dedicated processes are needed to identify areas with the highest potential for collaboration.</a:t>
            </a:r>
          </a:p>
          <a:p>
            <a:pPr marL="0" indent="0">
              <a:buNone/>
            </a:pPr>
            <a:r>
              <a:rPr lang="en-GB" sz="2800" dirty="0" smtClean="0"/>
              <a:t>More research </a:t>
            </a:r>
            <a:r>
              <a:rPr lang="en-GB" sz="2800" b="1" dirty="0" smtClean="0"/>
              <a:t>is needed on tools that work in practice</a:t>
            </a:r>
            <a:r>
              <a:rPr lang="en-GB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2289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3" y="0"/>
            <a:ext cx="7139333" cy="758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6200000">
            <a:off x="-22478" y="2994753"/>
            <a:ext cx="50448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hlinkClick r:id="rId2"/>
              </a:rPr>
              <a:t>http://blogs.lse.ac.uk/gild/</a:t>
            </a:r>
            <a:r>
              <a:rPr lang="en-GB" sz="3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565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88640"/>
            <a:ext cx="10972800" cy="1143000"/>
          </a:xfrm>
        </p:spPr>
        <p:txBody>
          <a:bodyPr/>
          <a:lstStyle/>
          <a:p>
            <a:r>
              <a:rPr lang="en-GB" dirty="0"/>
              <a:t>Key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44" y="1772816"/>
            <a:ext cx="11665296" cy="4968552"/>
          </a:xfrm>
        </p:spPr>
        <p:txBody>
          <a:bodyPr>
            <a:normAutofit/>
          </a:bodyPr>
          <a:lstStyle/>
          <a:p>
            <a:r>
              <a:rPr lang="en-GB" sz="2400" dirty="0"/>
              <a:t>Crescenzi R., Nathan M., Rodríguez-Pose A. "</a:t>
            </a:r>
            <a:r>
              <a:rPr lang="en-GB" sz="2400" u="sng" dirty="0">
                <a:hlinkClick r:id="rId2"/>
              </a:rPr>
              <a:t>Do Inventors Talk to Strangers? On Proximity and Collaborative Knowledge Creation</a:t>
            </a:r>
            <a:r>
              <a:rPr lang="en-GB" sz="2400" dirty="0"/>
              <a:t>", </a:t>
            </a:r>
            <a:r>
              <a:rPr lang="en-GB" sz="2400" i="1" dirty="0"/>
              <a:t>Research Policy</a:t>
            </a:r>
            <a:r>
              <a:rPr lang="en-GB" sz="2400" dirty="0"/>
              <a:t>, 45 (1), 177-194, 2016, </a:t>
            </a:r>
            <a:r>
              <a:rPr lang="en-GB" sz="2400" dirty="0" err="1"/>
              <a:t>doi</a:t>
            </a:r>
            <a:r>
              <a:rPr lang="en-GB" sz="2400" dirty="0"/>
              <a:t>: 10.1016/j.respol.2015.07.003</a:t>
            </a:r>
          </a:p>
          <a:p>
            <a:r>
              <a:rPr lang="en-GB" sz="2400" dirty="0"/>
              <a:t>Crescenzi R., </a:t>
            </a:r>
            <a:r>
              <a:rPr lang="en-GB" sz="2400" dirty="0" err="1"/>
              <a:t>Filippetti</a:t>
            </a:r>
            <a:r>
              <a:rPr lang="en-GB" sz="2400" dirty="0"/>
              <a:t> A., </a:t>
            </a:r>
            <a:r>
              <a:rPr lang="en-GB" sz="2400" dirty="0" err="1"/>
              <a:t>Iammarino</a:t>
            </a:r>
            <a:r>
              <a:rPr lang="en-GB" sz="2400" dirty="0"/>
              <a:t> S., "Academic Inventors: Collaboration and Proximity with Industry", </a:t>
            </a:r>
            <a:r>
              <a:rPr lang="en-GB" sz="2400" i="1" dirty="0"/>
              <a:t>Journal of Technology Transfer</a:t>
            </a:r>
            <a:r>
              <a:rPr lang="en-GB" sz="2400" dirty="0"/>
              <a:t>, 2017,</a:t>
            </a:r>
          </a:p>
          <a:p>
            <a:r>
              <a:rPr lang="en-GB" sz="2400" dirty="0" smtClean="0"/>
              <a:t>Crescenzi </a:t>
            </a:r>
            <a:r>
              <a:rPr lang="en-GB" sz="2400" dirty="0"/>
              <a:t>R., De Blasio G. and </a:t>
            </a:r>
            <a:r>
              <a:rPr lang="en-GB" sz="2400" dirty="0" err="1"/>
              <a:t>Giua</a:t>
            </a:r>
            <a:r>
              <a:rPr lang="en-GB" sz="2400" dirty="0"/>
              <a:t> M. “</a:t>
            </a:r>
            <a:r>
              <a:rPr lang="en-US" sz="2400" u="sng" dirty="0">
                <a:hlinkClick r:id="rId3"/>
              </a:rPr>
              <a:t>Cohesion Policy Incentives for </a:t>
            </a:r>
            <a:r>
              <a:rPr lang="en-US" sz="2400" i="1" u="sng" dirty="0">
                <a:hlinkClick r:id="rId3"/>
              </a:rPr>
              <a:t>Collaborative Industrial Research</a:t>
            </a:r>
            <a:r>
              <a:rPr lang="en-US" sz="2400" u="sng" dirty="0">
                <a:hlinkClick r:id="rId3"/>
              </a:rPr>
              <a:t>. The Evaluation of a Smart </a:t>
            </a:r>
            <a:r>
              <a:rPr lang="en-US" sz="2400" u="sng" dirty="0" err="1">
                <a:hlinkClick r:id="rId3"/>
              </a:rPr>
              <a:t>Specialisation</a:t>
            </a:r>
            <a:r>
              <a:rPr lang="en-US" sz="2400" u="sng" dirty="0">
                <a:hlinkClick r:id="rId3"/>
              </a:rPr>
              <a:t> Forerunner </a:t>
            </a:r>
            <a:r>
              <a:rPr lang="en-US" sz="2400" u="sng" dirty="0" err="1">
                <a:hlinkClick r:id="rId3"/>
              </a:rPr>
              <a:t>Programme</a:t>
            </a:r>
            <a:r>
              <a:rPr lang="en-US" sz="2400" dirty="0"/>
              <a:t>” LSE SERC/CEP (Centre for Economic Performance) Urban and Spatial </a:t>
            </a:r>
            <a:r>
              <a:rPr lang="en-US" sz="2400" dirty="0" err="1"/>
              <a:t>Programme</a:t>
            </a:r>
            <a:r>
              <a:rPr lang="en-US" sz="2400" dirty="0"/>
              <a:t> Discussion Paper No' SERCDP0231, 02-2018</a:t>
            </a:r>
            <a:endParaRPr lang="en-GB" sz="2400" dirty="0"/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		</a:t>
            </a:r>
            <a:r>
              <a:rPr lang="en-US" sz="2400" dirty="0" smtClean="0"/>
              <a:t> </a:t>
            </a:r>
            <a:r>
              <a:rPr lang="en-US" sz="2400" dirty="0"/>
              <a:t>Read </a:t>
            </a:r>
            <a:r>
              <a:rPr lang="en-US" sz="2400" b="1" dirty="0" err="1"/>
              <a:t>VoxEU</a:t>
            </a:r>
            <a:r>
              <a:rPr lang="en-US" sz="2400" b="1" dirty="0"/>
              <a:t> Column</a:t>
            </a:r>
            <a:r>
              <a:rPr lang="en-US" sz="2400" dirty="0"/>
              <a:t>: </a:t>
            </a:r>
            <a:r>
              <a:rPr lang="en-US" sz="2400" u="sng" dirty="0">
                <a:hlinkClick r:id="rId4"/>
              </a:rPr>
              <a:t>https://</a:t>
            </a:r>
            <a:r>
              <a:rPr lang="en-US" sz="2400" u="sng" dirty="0" smtClean="0">
                <a:hlinkClick r:id="rId4"/>
              </a:rPr>
              <a:t>voxeu.org/article/smart-specialisation-strategies-italy-s-mezzogiorno</a:t>
            </a:r>
            <a:endParaRPr lang="en-US" sz="2400" u="sng" dirty="0" smtClean="0"/>
          </a:p>
        </p:txBody>
      </p:sp>
    </p:spTree>
    <p:extLst>
      <p:ext uri="{BB962C8B-B14F-4D97-AF65-F5344CB8AC3E}">
        <p14:creationId xmlns:p14="http://schemas.microsoft.com/office/powerpoint/2010/main" val="4288274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2780928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Regional Innovation </a:t>
            </a:r>
            <a:r>
              <a:rPr lang="en-GB" dirty="0"/>
              <a:t>and </a:t>
            </a:r>
            <a:r>
              <a:rPr lang="en-GB" dirty="0" smtClean="0"/>
              <a:t>R&amp;D Investment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416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4000" dirty="0"/>
              <a:t>How </a:t>
            </a:r>
            <a:r>
              <a:rPr lang="en-GB" sz="4000" dirty="0" smtClean="0"/>
              <a:t>Regional Innovation </a:t>
            </a:r>
            <a:r>
              <a:rPr lang="en-GB" sz="4000" dirty="0"/>
              <a:t>works (1)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C94DE3C-E60F-4287-9736-B877FE996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221" y="1772816"/>
            <a:ext cx="8346267" cy="4452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39" y="645320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Source: </a:t>
            </a:r>
            <a:r>
              <a:rPr lang="en-GB" dirty="0" err="1" smtClean="0"/>
              <a:t>Charlot</a:t>
            </a:r>
            <a:r>
              <a:rPr lang="en-GB" dirty="0" smtClean="0"/>
              <a:t>, </a:t>
            </a:r>
            <a:r>
              <a:rPr lang="en-GB" dirty="0" err="1" smtClean="0"/>
              <a:t>Crescenzi</a:t>
            </a:r>
            <a:r>
              <a:rPr lang="en-GB" dirty="0" smtClean="0"/>
              <a:t> and </a:t>
            </a:r>
            <a:r>
              <a:rPr lang="en-GB" dirty="0" err="1" smtClean="0"/>
              <a:t>Musolesi</a:t>
            </a:r>
            <a:r>
              <a:rPr lang="en-GB" dirty="0" smtClean="0"/>
              <a:t>, JEG,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66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4000" dirty="0"/>
              <a:t>How </a:t>
            </a:r>
            <a:r>
              <a:rPr lang="en-GB" sz="4000" dirty="0" smtClean="0"/>
              <a:t>Regional Innovation </a:t>
            </a:r>
            <a:r>
              <a:rPr lang="en-GB" sz="4000" dirty="0"/>
              <a:t>works (2)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5F633E0-9A25-4157-BE64-A184870CB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2" y="1139390"/>
            <a:ext cx="7344382" cy="53138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139" y="645320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Source: </a:t>
            </a:r>
            <a:r>
              <a:rPr lang="en-GB" dirty="0" err="1" smtClean="0"/>
              <a:t>Charlot</a:t>
            </a:r>
            <a:r>
              <a:rPr lang="en-GB" dirty="0" smtClean="0"/>
              <a:t>, </a:t>
            </a:r>
            <a:r>
              <a:rPr lang="en-GB" dirty="0" err="1" smtClean="0"/>
              <a:t>Crescenzi</a:t>
            </a:r>
            <a:r>
              <a:rPr lang="en-GB" dirty="0" smtClean="0"/>
              <a:t> and </a:t>
            </a:r>
            <a:r>
              <a:rPr lang="en-GB" dirty="0" err="1" smtClean="0"/>
              <a:t>Musolesi</a:t>
            </a:r>
            <a:r>
              <a:rPr lang="en-GB" dirty="0" smtClean="0"/>
              <a:t>, JEG,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364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3068960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The missing link: </a:t>
            </a:r>
            <a:r>
              <a:rPr lang="en-GB" dirty="0" smtClean="0"/>
              <a:t>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131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524000" y="2286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4400" b="1"/>
              <a:t>…Innovation is increasingly collaborative</a:t>
            </a:r>
            <a:endParaRPr lang="en-US" altLang="en-US" sz="4000" b="1"/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2362200" y="6488114"/>
            <a:ext cx="411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dirty="0"/>
              <a:t>Source: </a:t>
            </a:r>
            <a:r>
              <a:rPr lang="en-GB" altLang="en-US" sz="1400" dirty="0" err="1"/>
              <a:t>Crescenzi</a:t>
            </a:r>
            <a:r>
              <a:rPr lang="en-GB" altLang="en-US" sz="1400" dirty="0"/>
              <a:t> et al. 2013</a:t>
            </a:r>
          </a:p>
        </p:txBody>
      </p:sp>
      <p:pic>
        <p:nvPicPr>
          <p:cNvPr id="39940" name="Picture 10" descr="coinvent_techfiel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1"/>
            <a:ext cx="6629400" cy="466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2590800" y="1568450"/>
            <a:ext cx="6629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/>
              <a:t>Co-invented patents by technology field, 1978-2007. </a:t>
            </a: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36396287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530350" y="4572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4400" b="1"/>
              <a:t>… and team-work is the norm for inventors</a:t>
            </a:r>
            <a:endParaRPr lang="en-US" altLang="en-US" sz="4400" b="1"/>
          </a:p>
        </p:txBody>
      </p:sp>
      <p:pic>
        <p:nvPicPr>
          <p:cNvPr id="40964" name="Picture 2" descr="inventorprefs_sha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739140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-715855" y="6488114"/>
            <a:ext cx="411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dirty="0"/>
              <a:t>Source: </a:t>
            </a:r>
            <a:r>
              <a:rPr lang="en-GB" altLang="en-US" sz="1400" dirty="0" err="1"/>
              <a:t>Crescenzi</a:t>
            </a:r>
            <a:r>
              <a:rPr lang="en-GB" altLang="en-US" sz="1400" dirty="0"/>
              <a:t> et al. 2013</a:t>
            </a:r>
          </a:p>
        </p:txBody>
      </p:sp>
    </p:spTree>
    <p:extLst>
      <p:ext uri="{BB962C8B-B14F-4D97-AF65-F5344CB8AC3E}">
        <p14:creationId xmlns:p14="http://schemas.microsoft.com/office/powerpoint/2010/main" val="3553584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31900"/>
            <a:ext cx="7556500" cy="425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21540" y="5043486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GB" altLang="en-US" sz="3600" kern="0" dirty="0"/>
              <a:t>Do we need </a:t>
            </a:r>
            <a:r>
              <a:rPr lang="en-GB" altLang="en-US" sz="3600" b="1" kern="0" dirty="0">
                <a:solidFill>
                  <a:srgbClr val="FF0000"/>
                </a:solidFill>
              </a:rPr>
              <a:t>geographical proximity </a:t>
            </a:r>
          </a:p>
          <a:p>
            <a:pPr marL="0" indent="0">
              <a:buNone/>
              <a:defRPr/>
            </a:pPr>
            <a:r>
              <a:rPr lang="en-GB" altLang="en-US" sz="3600" kern="0" dirty="0"/>
              <a:t>for </a:t>
            </a:r>
            <a:r>
              <a:rPr lang="en-GB" altLang="en-US" sz="3600" kern="0" dirty="0" smtClean="0"/>
              <a:t>innovative </a:t>
            </a:r>
            <a:r>
              <a:rPr lang="en-GB" altLang="en-US" sz="3600" kern="0" dirty="0"/>
              <a:t>collaborations to happen?</a:t>
            </a: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1524001" y="304801"/>
            <a:ext cx="886936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4800" b="1">
                <a:solidFill>
                  <a:srgbClr val="FF0000"/>
                </a:solidFill>
              </a:rPr>
              <a:t>Questions (1)</a:t>
            </a:r>
          </a:p>
        </p:txBody>
      </p:sp>
    </p:spTree>
    <p:extLst>
      <p:ext uri="{BB962C8B-B14F-4D97-AF65-F5344CB8AC3E}">
        <p14:creationId xmlns:p14="http://schemas.microsoft.com/office/powerpoint/2010/main" val="331530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1163</Words>
  <Application>Microsoft Office PowerPoint</Application>
  <PresentationFormat>Widescreen</PresentationFormat>
  <Paragraphs>168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Wingdings</vt:lpstr>
      <vt:lpstr>Office Theme</vt:lpstr>
      <vt:lpstr>The drivers of innovative collaborations and the role of public policies</vt:lpstr>
      <vt:lpstr>This talk</vt:lpstr>
      <vt:lpstr>Regional Innovation and R&amp;D Investment</vt:lpstr>
      <vt:lpstr>How Regional Innovation works (1)</vt:lpstr>
      <vt:lpstr>How Regional Innovation works (2)</vt:lpstr>
      <vt:lpstr>The missing link: Collaboration</vt:lpstr>
      <vt:lpstr>PowerPoint Presentation</vt:lpstr>
      <vt:lpstr>PowerPoint Presentation</vt:lpstr>
      <vt:lpstr>PowerPoint Presentation</vt:lpstr>
      <vt:lpstr>PowerPoint Presentation</vt:lpstr>
      <vt:lpstr>Does innovation need geographical proximity? (1)</vt:lpstr>
      <vt:lpstr>PowerPoint Presentation</vt:lpstr>
      <vt:lpstr>Public investments in innovation: can they foster collaboration?</vt:lpstr>
      <vt:lpstr> Innovation Policies to leverage collaborations (1)  </vt:lpstr>
      <vt:lpstr> Innovation Policies to leverage collaborations (2)  </vt:lpstr>
      <vt:lpstr>The CIR Programme in a nutshell</vt:lpstr>
      <vt:lpstr>PowerPoint Presentation</vt:lpstr>
      <vt:lpstr>PowerPoint Presentation</vt:lpstr>
      <vt:lpstr>PowerPoint Presentation</vt:lpstr>
      <vt:lpstr>Heterogeneous impacts (what works?)</vt:lpstr>
      <vt:lpstr>Conclusions</vt:lpstr>
      <vt:lpstr>PowerPoint Presentation</vt:lpstr>
      <vt:lpstr>Key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CRESCENZ</dc:creator>
  <cp:lastModifiedBy>Crescenzi,R</cp:lastModifiedBy>
  <cp:revision>421</cp:revision>
  <cp:lastPrinted>2018-02-17T19:27:40Z</cp:lastPrinted>
  <dcterms:created xsi:type="dcterms:W3CDTF">2014-09-28T16:01:20Z</dcterms:created>
  <dcterms:modified xsi:type="dcterms:W3CDTF">2019-06-25T05:49:09Z</dcterms:modified>
</cp:coreProperties>
</file>