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7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8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9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0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2" r:id="rId2"/>
    <p:sldMasterId id="2147483685" r:id="rId3"/>
    <p:sldMasterId id="2147483689" r:id="rId4"/>
    <p:sldMasterId id="2147483701" r:id="rId5"/>
    <p:sldMasterId id="2147483712" r:id="rId6"/>
    <p:sldMasterId id="2147483724" r:id="rId7"/>
    <p:sldMasterId id="2147483760" r:id="rId8"/>
    <p:sldMasterId id="2147483772" r:id="rId9"/>
    <p:sldMasterId id="2147483786" r:id="rId10"/>
    <p:sldMasterId id="2147483790" r:id="rId11"/>
  </p:sldMasterIdLst>
  <p:notesMasterIdLst>
    <p:notesMasterId r:id="rId48"/>
  </p:notesMasterIdLst>
  <p:handoutMasterIdLst>
    <p:handoutMasterId r:id="rId49"/>
  </p:handoutMasterIdLst>
  <p:sldIdLst>
    <p:sldId id="442" r:id="rId12"/>
    <p:sldId id="443" r:id="rId13"/>
    <p:sldId id="274" r:id="rId14"/>
    <p:sldId id="282" r:id="rId15"/>
    <p:sldId id="259" r:id="rId16"/>
    <p:sldId id="260" r:id="rId17"/>
    <p:sldId id="545" r:id="rId18"/>
    <p:sldId id="586" r:id="rId19"/>
    <p:sldId id="593" r:id="rId20"/>
    <p:sldId id="280" r:id="rId21"/>
    <p:sldId id="587" r:id="rId22"/>
    <p:sldId id="263" r:id="rId23"/>
    <p:sldId id="276" r:id="rId24"/>
    <p:sldId id="284" r:id="rId25"/>
    <p:sldId id="348" r:id="rId26"/>
    <p:sldId id="367" r:id="rId27"/>
    <p:sldId id="330" r:id="rId28"/>
    <p:sldId id="331" r:id="rId29"/>
    <p:sldId id="589" r:id="rId30"/>
    <p:sldId id="264" r:id="rId31"/>
    <p:sldId id="278" r:id="rId32"/>
    <p:sldId id="270" r:id="rId33"/>
    <p:sldId id="312" r:id="rId34"/>
    <p:sldId id="315" r:id="rId35"/>
    <p:sldId id="350" r:id="rId36"/>
    <p:sldId id="598" r:id="rId37"/>
    <p:sldId id="283" r:id="rId38"/>
    <p:sldId id="599" r:id="rId39"/>
    <p:sldId id="600" r:id="rId40"/>
    <p:sldId id="588" r:id="rId41"/>
    <p:sldId id="257" r:id="rId42"/>
    <p:sldId id="262" r:id="rId43"/>
    <p:sldId id="266" r:id="rId44"/>
    <p:sldId id="440" r:id="rId45"/>
    <p:sldId id="590" r:id="rId46"/>
    <p:sldId id="268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300"/>
    <a:srgbClr val="0055A0"/>
    <a:srgbClr val="0C377B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27"/>
    <p:restoredTop sz="93472"/>
  </p:normalViewPr>
  <p:slideViewPr>
    <p:cSldViewPr snapToGrid="0" snapToObjects="1">
      <p:cViewPr varScale="1">
        <p:scale>
          <a:sx n="100" d="100"/>
          <a:sy n="100" d="100"/>
        </p:scale>
        <p:origin x="201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9" Type="http://schemas.openxmlformats.org/officeDocument/2006/relationships/slide" Target="slides/slide18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79E69F-5ACF-424F-8EEF-23F240D715DA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sv-SE"/>
        </a:p>
      </dgm:t>
    </dgm:pt>
    <dgm:pt modelId="{AC8DB835-C02C-4C13-A8F5-D46519BCFB49}">
      <dgm:prSet phldrT="[Text]" custT="1"/>
      <dgm:spPr/>
      <dgm:t>
        <a:bodyPr/>
        <a:lstStyle/>
        <a:p>
          <a:endParaRPr lang="sv-SE" sz="1600" dirty="0">
            <a:latin typeface="Palatino Linotype" panose="02040502050505030304" pitchFamily="18" charset="0"/>
          </a:endParaRPr>
        </a:p>
      </dgm:t>
    </dgm:pt>
    <dgm:pt modelId="{2313093B-7EEC-4671-9D7C-0305CFEB1851}" type="par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4B27B98-315B-4231-A225-7DD157BF6435}" type="sibTrans" cxnId="{00CDBEDD-F750-470D-88CF-ABCD339AAE8E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207753A0-17A9-4444-AFBE-3B2D2799085D}">
      <dgm:prSet phldrT="[Text]" custT="1"/>
      <dgm:spPr/>
      <dgm:t>
        <a:bodyPr/>
        <a:lstStyle/>
        <a:p>
          <a:r>
            <a:rPr lang="fr-FR" sz="1600" b="0" dirty="0" err="1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dirty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gm:t>
    </dgm:pt>
    <dgm:pt modelId="{049599CF-EE76-4D8E-A28D-476683408886}" type="par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38DCF02-CE3D-430D-91B3-2F9765DBF864}" type="sibTrans" cxnId="{483C2E1C-4A54-400A-B245-8B069185B7BA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880E8AB6-6D13-47BB-917B-9BEBFB0594C7}">
      <dgm:prSet phldrT="[Text]" custT="1"/>
      <dgm:spPr/>
      <dgm:t>
        <a:bodyPr/>
        <a:lstStyle/>
        <a:p>
          <a:r>
            <a:rPr lang="fr-FR" sz="1600" dirty="0" err="1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Experime-ntal</a:t>
          </a:r>
          <a:r>
            <a:rPr lang="fr-FR" sz="1600" dirty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setup</a:t>
          </a:r>
        </a:p>
      </dgm:t>
    </dgm:pt>
    <dgm:pt modelId="{F1ED9205-27FE-4778-9F58-7C7233CAFF25}" type="par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A0DFD754-2D8F-4BE7-8C47-B5D4E1FC5DB9}" type="sibTrans" cxnId="{5232CC83-0782-48AA-92CF-06E5D561111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B587CF09-6586-4A27-9353-DC1649D350D4}">
      <dgm:prSet phldrT="[Text]" custT="1"/>
      <dgm:spPr/>
      <dgm:t>
        <a:bodyPr/>
        <a:lstStyle/>
        <a:p>
          <a:r>
            <a:rPr lang="fr-FR" sz="1600" b="1" dirty="0" err="1">
              <a:solidFill>
                <a:schemeClr val="tx1"/>
              </a:solidFill>
              <a:latin typeface="Palatino Linotype" panose="02040502050505030304" pitchFamily="18" charset="0"/>
            </a:rPr>
            <a:t>Numerical</a:t>
          </a:r>
          <a:r>
            <a:rPr lang="fr-FR" sz="1600" b="1" dirty="0">
              <a:solidFill>
                <a:schemeClr val="tx1"/>
              </a:solidFill>
              <a:latin typeface="Palatino Linotype" panose="02040502050505030304" pitchFamily="18" charset="0"/>
            </a:rPr>
            <a:t> model</a:t>
          </a:r>
        </a:p>
      </dgm:t>
    </dgm:pt>
    <dgm:pt modelId="{6035AC1C-8E88-4D00-BBAA-84C5950E0BAF}" type="par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C6CC3429-D2D8-44DD-914E-5F380B06A6B4}" type="sibTrans" cxnId="{D5607885-3BA2-4492-8115-956D8D779CE3}">
      <dgm:prSet/>
      <dgm:spPr/>
      <dgm:t>
        <a:bodyPr/>
        <a:lstStyle/>
        <a:p>
          <a:endParaRPr lang="sv-SE" sz="1600">
            <a:latin typeface="Palatino Linotype" panose="02040502050505030304" pitchFamily="18" charset="0"/>
          </a:endParaRPr>
        </a:p>
      </dgm:t>
    </dgm:pt>
    <dgm:pt modelId="{7595078C-6FB9-48D4-8A49-C692B49F7D2F}">
      <dgm:prSet phldrT="[Text]" custT="1"/>
      <dgm:spPr/>
      <dgm:t>
        <a:bodyPr/>
        <a:lstStyle/>
        <a:p>
          <a:r>
            <a:rPr lang="fr-FR" sz="1600" dirty="0" err="1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dirty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dirty="0" err="1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dirty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gm:t>
    </dgm:pt>
    <dgm:pt modelId="{98B33873-5FF7-429B-B94B-4B006A382134}" type="sibTrans" cxnId="{C2B87F3E-D609-44E4-B2D4-EBE32110082A}">
      <dgm:prSet/>
      <dgm:spPr/>
      <dgm:t>
        <a:bodyPr/>
        <a:lstStyle/>
        <a:p>
          <a:endParaRPr lang="sv-SE" sz="1600"/>
        </a:p>
      </dgm:t>
    </dgm:pt>
    <dgm:pt modelId="{60CEF60F-ADD9-4848-867D-F7A2B2FCD552}" type="parTrans" cxnId="{C2B87F3E-D609-44E4-B2D4-EBE32110082A}">
      <dgm:prSet/>
      <dgm:spPr/>
      <dgm:t>
        <a:bodyPr/>
        <a:lstStyle/>
        <a:p>
          <a:endParaRPr lang="sv-SE" sz="1600"/>
        </a:p>
      </dgm:t>
    </dgm:pt>
    <dgm:pt modelId="{107EC48E-4D54-4842-B868-C7063E655EE1}" type="pres">
      <dgm:prSet presAssocID="{BD79E69F-5ACF-424F-8EEF-23F240D715DA}" presName="vert0" presStyleCnt="0">
        <dgm:presLayoutVars>
          <dgm:dir/>
          <dgm:animOne val="branch"/>
          <dgm:animLvl val="lvl"/>
        </dgm:presLayoutVars>
      </dgm:prSet>
      <dgm:spPr/>
    </dgm:pt>
    <dgm:pt modelId="{97ADD491-EBEB-4259-9BC7-F5B8BC395954}" type="pres">
      <dgm:prSet presAssocID="{AC8DB835-C02C-4C13-A8F5-D46519BCFB49}" presName="thickLine" presStyleLbl="alignNode1" presStyleIdx="0" presStyleCnt="1"/>
      <dgm:spPr>
        <a:ln w="25400">
          <a:solidFill>
            <a:srgbClr val="034DA2"/>
          </a:solidFill>
        </a:ln>
      </dgm:spPr>
    </dgm:pt>
    <dgm:pt modelId="{BE750E1C-9A88-4CDE-A339-6B2709B1EF8B}" type="pres">
      <dgm:prSet presAssocID="{AC8DB835-C02C-4C13-A8F5-D46519BCFB49}" presName="horz1" presStyleCnt="0"/>
      <dgm:spPr/>
    </dgm:pt>
    <dgm:pt modelId="{7E07A644-9E7A-4725-A2FB-0AAB3B526DC4}" type="pres">
      <dgm:prSet presAssocID="{AC8DB835-C02C-4C13-A8F5-D46519BCFB49}" presName="tx1" presStyleLbl="revTx" presStyleIdx="0" presStyleCnt="5"/>
      <dgm:spPr/>
    </dgm:pt>
    <dgm:pt modelId="{A58239DC-E9B9-4C4B-90EE-11F76B5EC9EB}" type="pres">
      <dgm:prSet presAssocID="{AC8DB835-C02C-4C13-A8F5-D46519BCFB49}" presName="vert1" presStyleCnt="0"/>
      <dgm:spPr/>
    </dgm:pt>
    <dgm:pt modelId="{75380639-91A0-4B32-AA42-F50E9EAEE616}" type="pres">
      <dgm:prSet presAssocID="{207753A0-17A9-4444-AFBE-3B2D2799085D}" presName="vertSpace2a" presStyleCnt="0"/>
      <dgm:spPr/>
    </dgm:pt>
    <dgm:pt modelId="{65E76480-98AD-48E2-A588-F93A8DA82275}" type="pres">
      <dgm:prSet presAssocID="{207753A0-17A9-4444-AFBE-3B2D2799085D}" presName="horz2" presStyleCnt="0"/>
      <dgm:spPr/>
    </dgm:pt>
    <dgm:pt modelId="{7B908057-1049-4120-9A1A-F37C7ED6985D}" type="pres">
      <dgm:prSet presAssocID="{207753A0-17A9-4444-AFBE-3B2D2799085D}" presName="horzSpace2" presStyleCnt="0"/>
      <dgm:spPr/>
    </dgm:pt>
    <dgm:pt modelId="{D6F29323-4352-4FCE-A8ED-1F9779152F60}" type="pres">
      <dgm:prSet presAssocID="{207753A0-17A9-4444-AFBE-3B2D2799085D}" presName="tx2" presStyleLbl="revTx" presStyleIdx="1" presStyleCnt="5" custScaleX="102197" custScaleY="15820" custLinFactNeighborX="578" custLinFactNeighborY="-1995"/>
      <dgm:spPr/>
    </dgm:pt>
    <dgm:pt modelId="{AA7CA392-AD32-45F9-85EC-CA3E169EFF4C}" type="pres">
      <dgm:prSet presAssocID="{207753A0-17A9-4444-AFBE-3B2D2799085D}" presName="vert2" presStyleCnt="0"/>
      <dgm:spPr/>
    </dgm:pt>
    <dgm:pt modelId="{6E6A9FD3-026C-4604-99D3-DB995A26CFC3}" type="pres">
      <dgm:prSet presAssocID="{207753A0-17A9-4444-AFBE-3B2D2799085D}" presName="thinLine2b" presStyleLbl="callout" presStyleIdx="0" presStyleCnt="4"/>
      <dgm:spPr>
        <a:ln>
          <a:solidFill>
            <a:srgbClr val="034DA2"/>
          </a:solidFill>
        </a:ln>
      </dgm:spPr>
    </dgm:pt>
    <dgm:pt modelId="{01E98ECD-F7F1-4FFB-A2A9-75CADBD5A29D}" type="pres">
      <dgm:prSet presAssocID="{207753A0-17A9-4444-AFBE-3B2D2799085D}" presName="vertSpace2b" presStyleCnt="0"/>
      <dgm:spPr/>
    </dgm:pt>
    <dgm:pt modelId="{85472957-7174-4CFB-ADE4-90D90D8165BE}" type="pres">
      <dgm:prSet presAssocID="{880E8AB6-6D13-47BB-917B-9BEBFB0594C7}" presName="horz2" presStyleCnt="0"/>
      <dgm:spPr/>
    </dgm:pt>
    <dgm:pt modelId="{4BE1A73B-1F5B-439A-92FE-DD65DF933EB2}" type="pres">
      <dgm:prSet presAssocID="{880E8AB6-6D13-47BB-917B-9BEBFB0594C7}" presName="horzSpace2" presStyleCnt="0"/>
      <dgm:spPr/>
    </dgm:pt>
    <dgm:pt modelId="{8C9C3700-5409-4A8E-8E19-EEE2B92DEBDB}" type="pres">
      <dgm:prSet presAssocID="{880E8AB6-6D13-47BB-917B-9BEBFB0594C7}" presName="tx2" presStyleLbl="revTx" presStyleIdx="2" presStyleCnt="5" custScaleY="16123" custLinFactNeighborX="578" custLinFactNeighborY="-1767"/>
      <dgm:spPr/>
    </dgm:pt>
    <dgm:pt modelId="{19CEACDB-CB88-475D-9A1B-F93313FC10C0}" type="pres">
      <dgm:prSet presAssocID="{880E8AB6-6D13-47BB-917B-9BEBFB0594C7}" presName="vert2" presStyleCnt="0"/>
      <dgm:spPr/>
    </dgm:pt>
    <dgm:pt modelId="{ECC277F9-16A4-47F1-9F1B-9F61BD209D2F}" type="pres">
      <dgm:prSet presAssocID="{880E8AB6-6D13-47BB-917B-9BEBFB0594C7}" presName="thinLine2b" presStyleLbl="callout" presStyleIdx="1" presStyleCnt="4"/>
      <dgm:spPr>
        <a:ln>
          <a:solidFill>
            <a:srgbClr val="034DA2"/>
          </a:solidFill>
        </a:ln>
      </dgm:spPr>
    </dgm:pt>
    <dgm:pt modelId="{F6C8CCCC-E5AA-474D-BE51-73A68E68493D}" type="pres">
      <dgm:prSet presAssocID="{880E8AB6-6D13-47BB-917B-9BEBFB0594C7}" presName="vertSpace2b" presStyleCnt="0"/>
      <dgm:spPr/>
    </dgm:pt>
    <dgm:pt modelId="{0F5B6AB8-69FE-4C6F-A2F9-E9DB42333912}" type="pres">
      <dgm:prSet presAssocID="{B587CF09-6586-4A27-9353-DC1649D350D4}" presName="horz2" presStyleCnt="0"/>
      <dgm:spPr/>
    </dgm:pt>
    <dgm:pt modelId="{8112FD19-458B-4EF6-A84F-A4DA0E98B667}" type="pres">
      <dgm:prSet presAssocID="{B587CF09-6586-4A27-9353-DC1649D350D4}" presName="horzSpace2" presStyleCnt="0"/>
      <dgm:spPr/>
    </dgm:pt>
    <dgm:pt modelId="{3A3E1DEB-8DF5-4222-8BA7-6EA8A245D40A}" type="pres">
      <dgm:prSet presAssocID="{B587CF09-6586-4A27-9353-DC1649D350D4}" presName="tx2" presStyleLbl="revTx" presStyleIdx="3" presStyleCnt="5" custScaleY="12665" custLinFactNeighborX="578" custLinFactNeighborY="-2524"/>
      <dgm:spPr/>
    </dgm:pt>
    <dgm:pt modelId="{D7E7A736-E556-4791-9B0B-C2A87643E749}" type="pres">
      <dgm:prSet presAssocID="{B587CF09-6586-4A27-9353-DC1649D350D4}" presName="vert2" presStyleCnt="0"/>
      <dgm:spPr/>
    </dgm:pt>
    <dgm:pt modelId="{747579BC-A71E-4898-9B68-4EEB72BA797A}" type="pres">
      <dgm:prSet presAssocID="{B587CF09-6586-4A27-9353-DC1649D350D4}" presName="thinLine2b" presStyleLbl="callout" presStyleIdx="2" presStyleCnt="4"/>
      <dgm:spPr>
        <a:ln>
          <a:solidFill>
            <a:srgbClr val="034DA2"/>
          </a:solidFill>
        </a:ln>
      </dgm:spPr>
    </dgm:pt>
    <dgm:pt modelId="{0A9B5D51-62A4-46F8-B174-3EE0BCEEE93E}" type="pres">
      <dgm:prSet presAssocID="{B587CF09-6586-4A27-9353-DC1649D350D4}" presName="vertSpace2b" presStyleCnt="0"/>
      <dgm:spPr/>
    </dgm:pt>
    <dgm:pt modelId="{2EB4F114-44DA-4765-8E56-3F8C40A80188}" type="pres">
      <dgm:prSet presAssocID="{7595078C-6FB9-48D4-8A49-C692B49F7D2F}" presName="horz2" presStyleCnt="0"/>
      <dgm:spPr/>
    </dgm:pt>
    <dgm:pt modelId="{361150A2-339B-4C47-8493-C2DF6C45BEE9}" type="pres">
      <dgm:prSet presAssocID="{7595078C-6FB9-48D4-8A49-C692B49F7D2F}" presName="horzSpace2" presStyleCnt="0"/>
      <dgm:spPr/>
    </dgm:pt>
    <dgm:pt modelId="{DD813FE3-4342-4A86-A8C0-DB04CFCC8EF0}" type="pres">
      <dgm:prSet presAssocID="{7595078C-6FB9-48D4-8A49-C692B49F7D2F}" presName="tx2" presStyleLbl="revTx" presStyleIdx="4" presStyleCnt="5" custScaleY="17504"/>
      <dgm:spPr/>
    </dgm:pt>
    <dgm:pt modelId="{CC92CECA-369D-43C3-AFB0-0E3BC11EA7F3}" type="pres">
      <dgm:prSet presAssocID="{7595078C-6FB9-48D4-8A49-C692B49F7D2F}" presName="vert2" presStyleCnt="0"/>
      <dgm:spPr/>
    </dgm:pt>
    <dgm:pt modelId="{5E4D53FC-82B7-413F-9CFC-4CE643030617}" type="pres">
      <dgm:prSet presAssocID="{7595078C-6FB9-48D4-8A49-C692B49F7D2F}" presName="thinLine2b" presStyleLbl="callout" presStyleIdx="3" presStyleCnt="4"/>
      <dgm:spPr/>
    </dgm:pt>
    <dgm:pt modelId="{A35E3C43-221D-40CC-B2C7-057E9358F796}" type="pres">
      <dgm:prSet presAssocID="{7595078C-6FB9-48D4-8A49-C692B49F7D2F}" presName="vertSpace2b" presStyleCnt="0"/>
      <dgm:spPr/>
    </dgm:pt>
  </dgm:ptLst>
  <dgm:cxnLst>
    <dgm:cxn modelId="{8BDA7118-4CA4-4F55-BC16-DE7163E42AA2}" type="presOf" srcId="{B587CF09-6586-4A27-9353-DC1649D350D4}" destId="{3A3E1DEB-8DF5-4222-8BA7-6EA8A245D40A}" srcOrd="0" destOrd="0" presId="urn:microsoft.com/office/officeart/2008/layout/LinedList"/>
    <dgm:cxn modelId="{483C2E1C-4A54-400A-B245-8B069185B7BA}" srcId="{AC8DB835-C02C-4C13-A8F5-D46519BCFB49}" destId="{207753A0-17A9-4444-AFBE-3B2D2799085D}" srcOrd="0" destOrd="0" parTransId="{049599CF-EE76-4D8E-A28D-476683408886}" sibTransId="{B38DCF02-CE3D-430D-91B3-2F9765DBF864}"/>
    <dgm:cxn modelId="{2FBA601D-2604-4132-BDD8-071A9F6C2ACB}" type="presOf" srcId="{AC8DB835-C02C-4C13-A8F5-D46519BCFB49}" destId="{7E07A644-9E7A-4725-A2FB-0AAB3B526DC4}" srcOrd="0" destOrd="0" presId="urn:microsoft.com/office/officeart/2008/layout/LinedList"/>
    <dgm:cxn modelId="{B3A1E92C-02F8-4C8B-93A2-07B5820D304C}" type="presOf" srcId="{880E8AB6-6D13-47BB-917B-9BEBFB0594C7}" destId="{8C9C3700-5409-4A8E-8E19-EEE2B92DEBDB}" srcOrd="0" destOrd="0" presId="urn:microsoft.com/office/officeart/2008/layout/LinedList"/>
    <dgm:cxn modelId="{C2B87F3E-D609-44E4-B2D4-EBE32110082A}" srcId="{AC8DB835-C02C-4C13-A8F5-D46519BCFB49}" destId="{7595078C-6FB9-48D4-8A49-C692B49F7D2F}" srcOrd="3" destOrd="0" parTransId="{60CEF60F-ADD9-4848-867D-F7A2B2FCD552}" sibTransId="{98B33873-5FF7-429B-B94B-4B006A382134}"/>
    <dgm:cxn modelId="{37244255-EE45-46BF-B1CD-30640D600DC6}" type="presOf" srcId="{7595078C-6FB9-48D4-8A49-C692B49F7D2F}" destId="{DD813FE3-4342-4A86-A8C0-DB04CFCC8EF0}" srcOrd="0" destOrd="0" presId="urn:microsoft.com/office/officeart/2008/layout/LinedList"/>
    <dgm:cxn modelId="{5232CC83-0782-48AA-92CF-06E5D5611113}" srcId="{AC8DB835-C02C-4C13-A8F5-D46519BCFB49}" destId="{880E8AB6-6D13-47BB-917B-9BEBFB0594C7}" srcOrd="1" destOrd="0" parTransId="{F1ED9205-27FE-4778-9F58-7C7233CAFF25}" sibTransId="{A0DFD754-2D8F-4BE7-8C47-B5D4E1FC5DB9}"/>
    <dgm:cxn modelId="{D5607885-3BA2-4492-8115-956D8D779CE3}" srcId="{AC8DB835-C02C-4C13-A8F5-D46519BCFB49}" destId="{B587CF09-6586-4A27-9353-DC1649D350D4}" srcOrd="2" destOrd="0" parTransId="{6035AC1C-8E88-4D00-BBAA-84C5950E0BAF}" sibTransId="{C6CC3429-D2D8-44DD-914E-5F380B06A6B4}"/>
    <dgm:cxn modelId="{F80289A7-DA3C-4C80-80C3-83B1DC06D281}" type="presOf" srcId="{207753A0-17A9-4444-AFBE-3B2D2799085D}" destId="{D6F29323-4352-4FCE-A8ED-1F9779152F60}" srcOrd="0" destOrd="0" presId="urn:microsoft.com/office/officeart/2008/layout/LinedList"/>
    <dgm:cxn modelId="{00CDBEDD-F750-470D-88CF-ABCD339AAE8E}" srcId="{BD79E69F-5ACF-424F-8EEF-23F240D715DA}" destId="{AC8DB835-C02C-4C13-A8F5-D46519BCFB49}" srcOrd="0" destOrd="0" parTransId="{2313093B-7EEC-4671-9D7C-0305CFEB1851}" sibTransId="{C4B27B98-315B-4231-A225-7DD157BF6435}"/>
    <dgm:cxn modelId="{76CB0DFD-F861-4A36-B8A0-CA8270983A22}" type="presOf" srcId="{BD79E69F-5ACF-424F-8EEF-23F240D715DA}" destId="{107EC48E-4D54-4842-B868-C7063E655EE1}" srcOrd="0" destOrd="0" presId="urn:microsoft.com/office/officeart/2008/layout/LinedList"/>
    <dgm:cxn modelId="{F8456A18-D62F-4712-831D-30063FB3164D}" type="presParOf" srcId="{107EC48E-4D54-4842-B868-C7063E655EE1}" destId="{97ADD491-EBEB-4259-9BC7-F5B8BC395954}" srcOrd="0" destOrd="0" presId="urn:microsoft.com/office/officeart/2008/layout/LinedList"/>
    <dgm:cxn modelId="{7C32EF9D-BE41-4349-8EC7-7BB90ADD7C97}" type="presParOf" srcId="{107EC48E-4D54-4842-B868-C7063E655EE1}" destId="{BE750E1C-9A88-4CDE-A339-6B2709B1EF8B}" srcOrd="1" destOrd="0" presId="urn:microsoft.com/office/officeart/2008/layout/LinedList"/>
    <dgm:cxn modelId="{B3CDBE9A-E6CF-45BC-A185-CA65C8A1F01D}" type="presParOf" srcId="{BE750E1C-9A88-4CDE-A339-6B2709B1EF8B}" destId="{7E07A644-9E7A-4725-A2FB-0AAB3B526DC4}" srcOrd="0" destOrd="0" presId="urn:microsoft.com/office/officeart/2008/layout/LinedList"/>
    <dgm:cxn modelId="{1227EB35-6C8C-467F-8DD1-6570E21CAF81}" type="presParOf" srcId="{BE750E1C-9A88-4CDE-A339-6B2709B1EF8B}" destId="{A58239DC-E9B9-4C4B-90EE-11F76B5EC9EB}" srcOrd="1" destOrd="0" presId="urn:microsoft.com/office/officeart/2008/layout/LinedList"/>
    <dgm:cxn modelId="{0E0C7504-4B92-452B-B60E-E8F62CDA219C}" type="presParOf" srcId="{A58239DC-E9B9-4C4B-90EE-11F76B5EC9EB}" destId="{75380639-91A0-4B32-AA42-F50E9EAEE616}" srcOrd="0" destOrd="0" presId="urn:microsoft.com/office/officeart/2008/layout/LinedList"/>
    <dgm:cxn modelId="{0741C8C1-A280-4DD4-BACD-89D894E475F8}" type="presParOf" srcId="{A58239DC-E9B9-4C4B-90EE-11F76B5EC9EB}" destId="{65E76480-98AD-48E2-A588-F93A8DA82275}" srcOrd="1" destOrd="0" presId="urn:microsoft.com/office/officeart/2008/layout/LinedList"/>
    <dgm:cxn modelId="{F3A6C378-B130-4B4B-8EDE-73A7A4A889F8}" type="presParOf" srcId="{65E76480-98AD-48E2-A588-F93A8DA82275}" destId="{7B908057-1049-4120-9A1A-F37C7ED6985D}" srcOrd="0" destOrd="0" presId="urn:microsoft.com/office/officeart/2008/layout/LinedList"/>
    <dgm:cxn modelId="{B648C9E4-C3A6-457F-8624-C887D7A994DE}" type="presParOf" srcId="{65E76480-98AD-48E2-A588-F93A8DA82275}" destId="{D6F29323-4352-4FCE-A8ED-1F9779152F60}" srcOrd="1" destOrd="0" presId="urn:microsoft.com/office/officeart/2008/layout/LinedList"/>
    <dgm:cxn modelId="{BD9A4604-E013-46D5-9C98-BD189BEE9228}" type="presParOf" srcId="{65E76480-98AD-48E2-A588-F93A8DA82275}" destId="{AA7CA392-AD32-45F9-85EC-CA3E169EFF4C}" srcOrd="2" destOrd="0" presId="urn:microsoft.com/office/officeart/2008/layout/LinedList"/>
    <dgm:cxn modelId="{3702618F-4029-4C7F-8488-2C3BB4A76F6F}" type="presParOf" srcId="{A58239DC-E9B9-4C4B-90EE-11F76B5EC9EB}" destId="{6E6A9FD3-026C-4604-99D3-DB995A26CFC3}" srcOrd="2" destOrd="0" presId="urn:microsoft.com/office/officeart/2008/layout/LinedList"/>
    <dgm:cxn modelId="{86D639E7-CE77-4B78-84CB-5012AC151809}" type="presParOf" srcId="{A58239DC-E9B9-4C4B-90EE-11F76B5EC9EB}" destId="{01E98ECD-F7F1-4FFB-A2A9-75CADBD5A29D}" srcOrd="3" destOrd="0" presId="urn:microsoft.com/office/officeart/2008/layout/LinedList"/>
    <dgm:cxn modelId="{A95A9BCD-422C-4EFE-987E-45255C191A17}" type="presParOf" srcId="{A58239DC-E9B9-4C4B-90EE-11F76B5EC9EB}" destId="{85472957-7174-4CFB-ADE4-90D90D8165BE}" srcOrd="4" destOrd="0" presId="urn:microsoft.com/office/officeart/2008/layout/LinedList"/>
    <dgm:cxn modelId="{98310E7B-E14D-494F-8BF5-86F3B64FD97E}" type="presParOf" srcId="{85472957-7174-4CFB-ADE4-90D90D8165BE}" destId="{4BE1A73B-1F5B-439A-92FE-DD65DF933EB2}" srcOrd="0" destOrd="0" presId="urn:microsoft.com/office/officeart/2008/layout/LinedList"/>
    <dgm:cxn modelId="{6AB142A4-1666-4544-9955-C66C5EB849DB}" type="presParOf" srcId="{85472957-7174-4CFB-ADE4-90D90D8165BE}" destId="{8C9C3700-5409-4A8E-8E19-EEE2B92DEBDB}" srcOrd="1" destOrd="0" presId="urn:microsoft.com/office/officeart/2008/layout/LinedList"/>
    <dgm:cxn modelId="{420B22D4-AA4F-49F0-B7A3-00DCEF8A012F}" type="presParOf" srcId="{85472957-7174-4CFB-ADE4-90D90D8165BE}" destId="{19CEACDB-CB88-475D-9A1B-F93313FC10C0}" srcOrd="2" destOrd="0" presId="urn:microsoft.com/office/officeart/2008/layout/LinedList"/>
    <dgm:cxn modelId="{7B20FC3E-8EE6-4080-9C73-DC748D4E9AA4}" type="presParOf" srcId="{A58239DC-E9B9-4C4B-90EE-11F76B5EC9EB}" destId="{ECC277F9-16A4-47F1-9F1B-9F61BD209D2F}" srcOrd="5" destOrd="0" presId="urn:microsoft.com/office/officeart/2008/layout/LinedList"/>
    <dgm:cxn modelId="{193A6D7E-07B7-4F93-A4D3-4FC18FEE849C}" type="presParOf" srcId="{A58239DC-E9B9-4C4B-90EE-11F76B5EC9EB}" destId="{F6C8CCCC-E5AA-474D-BE51-73A68E68493D}" srcOrd="6" destOrd="0" presId="urn:microsoft.com/office/officeart/2008/layout/LinedList"/>
    <dgm:cxn modelId="{3184BF97-F963-4EE4-8630-D5BF21A2F25B}" type="presParOf" srcId="{A58239DC-E9B9-4C4B-90EE-11F76B5EC9EB}" destId="{0F5B6AB8-69FE-4C6F-A2F9-E9DB42333912}" srcOrd="7" destOrd="0" presId="urn:microsoft.com/office/officeart/2008/layout/LinedList"/>
    <dgm:cxn modelId="{669E8A9C-A742-489D-9B48-C6147D904B16}" type="presParOf" srcId="{0F5B6AB8-69FE-4C6F-A2F9-E9DB42333912}" destId="{8112FD19-458B-4EF6-A84F-A4DA0E98B667}" srcOrd="0" destOrd="0" presId="urn:microsoft.com/office/officeart/2008/layout/LinedList"/>
    <dgm:cxn modelId="{7CF2D592-52D1-4DFB-BD9B-8CBAF822ED53}" type="presParOf" srcId="{0F5B6AB8-69FE-4C6F-A2F9-E9DB42333912}" destId="{3A3E1DEB-8DF5-4222-8BA7-6EA8A245D40A}" srcOrd="1" destOrd="0" presId="urn:microsoft.com/office/officeart/2008/layout/LinedList"/>
    <dgm:cxn modelId="{B3AF61E3-9454-4BEF-8B56-57A98FD85AB2}" type="presParOf" srcId="{0F5B6AB8-69FE-4C6F-A2F9-E9DB42333912}" destId="{D7E7A736-E556-4791-9B0B-C2A87643E749}" srcOrd="2" destOrd="0" presId="urn:microsoft.com/office/officeart/2008/layout/LinedList"/>
    <dgm:cxn modelId="{53450087-04F5-4300-8701-15249CA3E82A}" type="presParOf" srcId="{A58239DC-E9B9-4C4B-90EE-11F76B5EC9EB}" destId="{747579BC-A71E-4898-9B68-4EEB72BA797A}" srcOrd="8" destOrd="0" presId="urn:microsoft.com/office/officeart/2008/layout/LinedList"/>
    <dgm:cxn modelId="{8980CB95-0071-47B2-A5F8-9DAC9AED5A5D}" type="presParOf" srcId="{A58239DC-E9B9-4C4B-90EE-11F76B5EC9EB}" destId="{0A9B5D51-62A4-46F8-B174-3EE0BCEEE93E}" srcOrd="9" destOrd="0" presId="urn:microsoft.com/office/officeart/2008/layout/LinedList"/>
    <dgm:cxn modelId="{A73393FF-4656-48D4-ABD0-82798FC73AFA}" type="presParOf" srcId="{A58239DC-E9B9-4C4B-90EE-11F76B5EC9EB}" destId="{2EB4F114-44DA-4765-8E56-3F8C40A80188}" srcOrd="10" destOrd="0" presId="urn:microsoft.com/office/officeart/2008/layout/LinedList"/>
    <dgm:cxn modelId="{3CC84C05-3C08-447A-9338-F14B2EFB6FC4}" type="presParOf" srcId="{2EB4F114-44DA-4765-8E56-3F8C40A80188}" destId="{361150A2-339B-4C47-8493-C2DF6C45BEE9}" srcOrd="0" destOrd="0" presId="urn:microsoft.com/office/officeart/2008/layout/LinedList"/>
    <dgm:cxn modelId="{0263036B-A559-4CA8-AADD-2C346E115F56}" type="presParOf" srcId="{2EB4F114-44DA-4765-8E56-3F8C40A80188}" destId="{DD813FE3-4342-4A86-A8C0-DB04CFCC8EF0}" srcOrd="1" destOrd="0" presId="urn:microsoft.com/office/officeart/2008/layout/LinedList"/>
    <dgm:cxn modelId="{629AB718-D658-4401-9210-387FC7892788}" type="presParOf" srcId="{2EB4F114-44DA-4765-8E56-3F8C40A80188}" destId="{CC92CECA-369D-43C3-AFB0-0E3BC11EA7F3}" srcOrd="2" destOrd="0" presId="urn:microsoft.com/office/officeart/2008/layout/LinedList"/>
    <dgm:cxn modelId="{417C5682-D165-499E-AC5B-C9EE7CF73EF4}" type="presParOf" srcId="{A58239DC-E9B9-4C4B-90EE-11F76B5EC9EB}" destId="{5E4D53FC-82B7-413F-9CFC-4CE643030617}" srcOrd="11" destOrd="0" presId="urn:microsoft.com/office/officeart/2008/layout/LinedList"/>
    <dgm:cxn modelId="{ADF9F950-2BC2-44F7-810C-340AB8BF62F7}" type="presParOf" srcId="{A58239DC-E9B9-4C4B-90EE-11F76B5EC9EB}" destId="{A35E3C43-221D-40CC-B2C7-057E9358F796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ADD491-EBEB-4259-9BC7-F5B8BC395954}">
      <dsp:nvSpPr>
        <dsp:cNvPr id="0" name=""/>
        <dsp:cNvSpPr/>
      </dsp:nvSpPr>
      <dsp:spPr>
        <a:xfrm>
          <a:off x="0" y="1867"/>
          <a:ext cx="1074042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07A644-9E7A-4725-A2FB-0AAB3B526DC4}">
      <dsp:nvSpPr>
        <dsp:cNvPr id="0" name=""/>
        <dsp:cNvSpPr/>
      </dsp:nvSpPr>
      <dsp:spPr>
        <a:xfrm>
          <a:off x="0" y="1867"/>
          <a:ext cx="211032" cy="38212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v-SE" sz="1600" kern="1200" dirty="0">
            <a:latin typeface="Palatino Linotype" panose="02040502050505030304" pitchFamily="18" charset="0"/>
          </a:endParaRPr>
        </a:p>
      </dsp:txBody>
      <dsp:txXfrm>
        <a:off x="0" y="1867"/>
        <a:ext cx="211032" cy="3821243"/>
      </dsp:txXfrm>
    </dsp:sp>
    <dsp:sp modelId="{D6F29323-4352-4FCE-A8ED-1F9779152F60}">
      <dsp:nvSpPr>
        <dsp:cNvPr id="0" name=""/>
        <dsp:cNvSpPr/>
      </dsp:nvSpPr>
      <dsp:spPr>
        <a:xfrm>
          <a:off x="227541" y="116696"/>
          <a:ext cx="846500" cy="604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0" kern="1200" dirty="0" err="1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Research</a:t>
          </a:r>
          <a:r>
            <a:rPr lang="fr-FR" sz="1600" b="0" kern="1200" dirty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question</a:t>
          </a:r>
        </a:p>
      </dsp:txBody>
      <dsp:txXfrm>
        <a:off x="227541" y="116696"/>
        <a:ext cx="846500" cy="604520"/>
      </dsp:txXfrm>
    </dsp:sp>
    <dsp:sp modelId="{6E6A9FD3-026C-4604-99D3-DB995A26CFC3}">
      <dsp:nvSpPr>
        <dsp:cNvPr id="0" name=""/>
        <dsp:cNvSpPr/>
      </dsp:nvSpPr>
      <dsp:spPr>
        <a:xfrm>
          <a:off x="211032" y="797450"/>
          <a:ext cx="844129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9C3700-5409-4A8E-8E19-EEE2B92DEBDB}">
      <dsp:nvSpPr>
        <dsp:cNvPr id="0" name=""/>
        <dsp:cNvSpPr/>
      </dsp:nvSpPr>
      <dsp:spPr>
        <a:xfrm>
          <a:off x="231647" y="920991"/>
          <a:ext cx="828302" cy="6160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 err="1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Experime-ntal</a:t>
          </a:r>
          <a:r>
            <a:rPr lang="fr-FR" sz="1600" kern="1200" dirty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setup</a:t>
          </a:r>
        </a:p>
      </dsp:txBody>
      <dsp:txXfrm>
        <a:off x="231647" y="920991"/>
        <a:ext cx="828302" cy="616099"/>
      </dsp:txXfrm>
    </dsp:sp>
    <dsp:sp modelId="{ECC277F9-16A4-47F1-9F1B-9F61BD209D2F}">
      <dsp:nvSpPr>
        <dsp:cNvPr id="0" name=""/>
        <dsp:cNvSpPr/>
      </dsp:nvSpPr>
      <dsp:spPr>
        <a:xfrm>
          <a:off x="211032" y="1604611"/>
          <a:ext cx="844129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3E1DEB-8DF5-4222-8BA7-6EA8A245D40A}">
      <dsp:nvSpPr>
        <dsp:cNvPr id="0" name=""/>
        <dsp:cNvSpPr/>
      </dsp:nvSpPr>
      <dsp:spPr>
        <a:xfrm>
          <a:off x="231647" y="1699225"/>
          <a:ext cx="828302" cy="483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 err="1">
              <a:solidFill>
                <a:schemeClr val="tx1"/>
              </a:solidFill>
              <a:latin typeface="Palatino Linotype" panose="02040502050505030304" pitchFamily="18" charset="0"/>
            </a:rPr>
            <a:t>Numerical</a:t>
          </a:r>
          <a:r>
            <a:rPr lang="fr-FR" sz="1600" b="1" kern="1200" dirty="0">
              <a:solidFill>
                <a:schemeClr val="tx1"/>
              </a:solidFill>
              <a:latin typeface="Palatino Linotype" panose="02040502050505030304" pitchFamily="18" charset="0"/>
            </a:rPr>
            <a:t> model</a:t>
          </a:r>
        </a:p>
      </dsp:txBody>
      <dsp:txXfrm>
        <a:off x="231647" y="1699225"/>
        <a:ext cx="828302" cy="483960"/>
      </dsp:txXfrm>
    </dsp:sp>
    <dsp:sp modelId="{747579BC-A71E-4898-9B68-4EEB72BA797A}">
      <dsp:nvSpPr>
        <dsp:cNvPr id="0" name=""/>
        <dsp:cNvSpPr/>
      </dsp:nvSpPr>
      <dsp:spPr>
        <a:xfrm>
          <a:off x="211032" y="2279634"/>
          <a:ext cx="844129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34DA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813FE3-4342-4A86-A8C0-DB04CFCC8EF0}">
      <dsp:nvSpPr>
        <dsp:cNvPr id="0" name=""/>
        <dsp:cNvSpPr/>
      </dsp:nvSpPr>
      <dsp:spPr>
        <a:xfrm>
          <a:off x="226859" y="2470696"/>
          <a:ext cx="828302" cy="668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 err="1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Ongoing</a:t>
          </a:r>
          <a:r>
            <a:rPr lang="fr-FR" sz="1600" kern="1200" dirty="0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 </a:t>
          </a:r>
          <a:r>
            <a:rPr lang="fr-FR" sz="1600" kern="1200" dirty="0" err="1">
              <a:solidFill>
                <a:schemeClr val="bg1">
                  <a:lumMod val="65000"/>
                </a:schemeClr>
              </a:solidFill>
              <a:latin typeface="Palatino Linotype" panose="02040502050505030304" pitchFamily="18" charset="0"/>
            </a:rPr>
            <a:t>work</a:t>
          </a:r>
          <a:endParaRPr lang="fr-FR" sz="1600" kern="1200" dirty="0">
            <a:solidFill>
              <a:schemeClr val="bg1">
                <a:lumMod val="65000"/>
              </a:schemeClr>
            </a:solidFill>
            <a:latin typeface="Palatino Linotype" panose="02040502050505030304" pitchFamily="18" charset="0"/>
          </a:endParaRPr>
        </a:p>
      </dsp:txBody>
      <dsp:txXfrm>
        <a:off x="226859" y="2470696"/>
        <a:ext cx="828302" cy="668870"/>
      </dsp:txXfrm>
    </dsp:sp>
    <dsp:sp modelId="{5E4D53FC-82B7-413F-9CFC-4CE643030617}">
      <dsp:nvSpPr>
        <dsp:cNvPr id="0" name=""/>
        <dsp:cNvSpPr/>
      </dsp:nvSpPr>
      <dsp:spPr>
        <a:xfrm>
          <a:off x="211032" y="3139567"/>
          <a:ext cx="844129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9CE1C7C-FCF3-5B40-9667-07CB48DE67A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9B6B5E-D1F1-A341-9D1D-545563BDC09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03DFAE-C791-9F42-A88F-C04F84525E5A}" type="datetimeFigureOut">
              <a:rPr lang="en-US" smtClean="0"/>
              <a:t>6/28/19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EB96FD-68F4-5545-ADDE-80BCC91F2B0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9A00C8-27AB-AF43-9D29-B1D242A4CD3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0C2244-F57C-BE44-AFA3-371CB1D7A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857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24668-D719-F746-9737-A2F66F03303E}" type="datetimeFigureOut">
              <a:rPr lang="en-US" smtClean="0"/>
              <a:t>6/28/19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76B20-81FD-D24A-8ADE-6BF28FC001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857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74688" y="798513"/>
            <a:ext cx="5332412" cy="3998912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conclusions of the Linde and Air Liquide studies are :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        no showstopper identified by industries for the 100kW @ 4.5K plants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        more energy-efficient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cryoplants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feasible with additional R&amp;D actions on large-scale rotating machines (warm and cold compressors, energy recovery)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7563D9-ACDF-4747-A295-313E5A42EECE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85891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45BAA0-9BE5-4FCF-9C51-3BA5CBF6FB9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80708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5F97BA-4204-427D-AF59-D2AA96FB783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55078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5F97BA-4204-427D-AF59-D2AA96FB783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15652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5F97BA-4204-427D-AF59-D2AA96FB783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6287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2D004E6-1FA5-4439-8D71-B258EFF5A8E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9334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2D004E6-1FA5-4439-8D71-B258EFF5A8E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5166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0C2854-344B-1540-B106-AD8BDF16B6A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5905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a-ES" dirty="0" err="1"/>
              <a:t>Other</a:t>
            </a:r>
            <a:r>
              <a:rPr lang="ca-ES" dirty="0"/>
              <a:t> safety </a:t>
            </a:r>
            <a:r>
              <a:rPr lang="ca-ES" dirty="0" err="1"/>
              <a:t>goals</a:t>
            </a:r>
            <a:r>
              <a:rPr lang="ca-ES" dirty="0"/>
              <a:t>?</a:t>
            </a:r>
            <a:r>
              <a:rPr lang="ca-ES" baseline="0" dirty="0"/>
              <a:t> </a:t>
            </a:r>
            <a:r>
              <a:rPr lang="ca-ES" baseline="0" dirty="0" err="1"/>
              <a:t>Occupants</a:t>
            </a:r>
            <a:r>
              <a:rPr lang="ca-ES" baseline="0" dirty="0"/>
              <a:t> safety.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0C2854-344B-1540-B106-AD8BDF16B6A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7785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5F97BA-4204-427D-AF59-D2AA96FB783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86894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5F97BA-4204-427D-AF59-D2AA96FB783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05679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45BAA0-9BE5-4FCF-9C51-3BA5CBF6FB9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88481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45BAA0-9BE5-4FCF-9C51-3BA5CBF6FB9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3123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6/28/19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6/28/19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6/28/19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5971213"/>
            <a:ext cx="9144000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632457" y="3757134"/>
            <a:ext cx="5895504" cy="35034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626083" y="6158141"/>
            <a:ext cx="5836747" cy="307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1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100" kern="0" dirty="0" err="1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  <a:endParaRPr lang="fr-FR" sz="1100" kern="0" dirty="0">
              <a:solidFill>
                <a:srgbClr val="A50119"/>
              </a:solidFill>
              <a:latin typeface="Calibri"/>
              <a:cs typeface="Calibri"/>
            </a:endParaRPr>
          </a:p>
        </p:txBody>
      </p:sp>
      <p:pic>
        <p:nvPicPr>
          <p:cNvPr id="21" name="Picture 20" descr="fond16-9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0121"/>
            <a:ext cx="9144000" cy="6011333"/>
          </a:xfrm>
          <a:prstGeom prst="rect">
            <a:avLst/>
          </a:prstGeom>
        </p:spPr>
      </p:pic>
      <p:pic>
        <p:nvPicPr>
          <p:cNvPr id="16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32" y="1861045"/>
            <a:ext cx="1456704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9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632458" y="4461087"/>
            <a:ext cx="4929639" cy="461665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TITRE A VENIR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632458" y="5122099"/>
            <a:ext cx="2206507" cy="23083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9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LUNDI 18 MARS 2019</a:t>
            </a:r>
          </a:p>
        </p:txBody>
      </p:sp>
      <p:sp>
        <p:nvSpPr>
          <p:cNvPr id="9" name="Espace réservé pour une image  10"/>
          <p:cNvSpPr>
            <a:spLocks noGrp="1"/>
          </p:cNvSpPr>
          <p:nvPr>
            <p:ph type="pic" sz="quarter" idx="12"/>
          </p:nvPr>
        </p:nvSpPr>
        <p:spPr>
          <a:xfrm>
            <a:off x="5562096" y="815461"/>
            <a:ext cx="2803525" cy="1015663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3137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7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7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6028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90" y="6622852"/>
            <a:ext cx="730424" cy="2212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C.Kotnig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37842"/>
            <a:ext cx="2895600" cy="20822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FCC Cryogenics Day 23.10.2015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70A2B-4E9E-485E-9DF0-5DCB4FB6D32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84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DF16B-B5BE-47B4-84B3-3D1C53E24BF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7103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4990" y="6622852"/>
            <a:ext cx="730424" cy="2212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C.Kotnig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637842"/>
            <a:ext cx="2895600" cy="20822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FCC Cryogenics Day 23.10.2015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06637-E496-4934-8F80-04F2992770E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2264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2E6B5-2268-4081-8B6C-4694DA2827C3}" type="datetime1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Future Circular Collider Study FCC Week 2019 Thomas Otto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618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3FAF4-BF8F-4F53-815E-01F6FAE6717B}" type="datetime1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Future Circular Collider Study FCC Week 2019 Thomas Otto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1789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EA034-AA37-49A3-9E84-6CADE2B7AE92}" type="datetime1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Future Circular Collider Study FCC Week 2019 Thomas Otto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405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7ADF-CEFA-40DA-829C-CDCBFB6FF025}" type="datetime1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Future Circular Collider Study FCC Week 2019 Thomas Otto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2079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7B98-DD33-4470-B50E-9A623DDB8A2D}" type="datetime1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Future Circular Collider Study FCC Week 2019 Thomas Otto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9356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001D0-F7FE-46F4-9C8F-216D21441997}" type="datetime1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Future Circular Collider Study FCC Week 2019 Thomas Otto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059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87073-E143-4738-91DD-041273277AF1}" type="datetime1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Future Circular Collider Study FCC Week 2019 Thomas Otto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8305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88DB7-72D0-4E1F-8A58-4C478A44B760}" type="datetime1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Future Circular Collider Study FCC Week 2019 Thomas Otto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8247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56A1F-4041-4A38-8C30-ACDC41885A1E}" type="datetime1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Future Circular Collider Study FCC Week 2019 Thomas Otto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4001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C5441-39ED-48CF-AD19-504CAF3BC894}" type="datetime1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Future Circular Collider Study FCC Week 2019 Thomas Otto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7148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41B9-6477-404F-BED6-3E9F16BFF79C}" type="datetime1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Future Circular Collider Study FCC Week 2019 Thomas Otto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973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122363"/>
            <a:ext cx="7886700" cy="2387600"/>
          </a:xfrm>
        </p:spPr>
        <p:txBody>
          <a:bodyPr anchor="b">
            <a:normAutofit/>
          </a:bodyPr>
          <a:lstStyle>
            <a:lvl1pPr algn="l">
              <a:defRPr sz="345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8650" y="3602038"/>
            <a:ext cx="7886700" cy="1655762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O.RIos, S. La Mendola, FCC WEEK 2019.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7914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O.RIos, S. La Mendola, FCC WEEK 2019.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776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38862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825625"/>
            <a:ext cx="38862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O.RIos, S. La Mendola, FCC WEEK 2019.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0359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2565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289500" y="1825625"/>
            <a:ext cx="2565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O.RIos, S. La Mendola, FCC WEEK 2019.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950350" y="1825625"/>
            <a:ext cx="2565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728008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842" y="2505076"/>
            <a:ext cx="3868340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29150" y="2505076"/>
            <a:ext cx="3887391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O.RIos, S. La Mendola, FCC WEEK 2019.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8721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O.RIos, S. La Mendola, FCC WEEK 2019.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1082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O.RIos, S. La Mendola, FCC WEEK 2019.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4339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1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500">
                <a:solidFill>
                  <a:schemeClr val="tx1"/>
                </a:solidFill>
              </a:defRPr>
            </a:lvl4pPr>
            <a:lvl5pPr>
              <a:defRPr sz="1500">
                <a:solidFill>
                  <a:schemeClr val="tx1"/>
                </a:solidFill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O.RIos, S. La Mendola, FCC WEEK 2019.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93900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O.RIos, S. La Mendola, FCC WEEK 2019.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62594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3945731" y="2603500"/>
            <a:ext cx="1252538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43304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l">
              <a:defRPr sz="600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708C-1D59-4FE6-9A1B-86C809F1024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9120"/>
            <a:ext cx="9144000" cy="7072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240" y="6325772"/>
            <a:ext cx="1019289" cy="426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4804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0055A0"/>
                </a:solidFill>
              </a:defRPr>
            </a:lvl2pPr>
            <a:lvl3pPr>
              <a:defRPr>
                <a:solidFill>
                  <a:srgbClr val="0055A0"/>
                </a:solidFill>
              </a:defRPr>
            </a:lvl3pPr>
            <a:lvl4pPr>
              <a:defRPr>
                <a:solidFill>
                  <a:srgbClr val="0055A0"/>
                </a:solidFill>
              </a:defRPr>
            </a:lvl4pPr>
            <a:lvl5pPr>
              <a:defRPr>
                <a:solidFill>
                  <a:srgbClr val="0055A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708C-1D59-4FE6-9A1B-86C809F1024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9120"/>
            <a:ext cx="9144000" cy="7072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240" y="6325772"/>
            <a:ext cx="1019289" cy="426279"/>
          </a:xfrm>
          <a:prstGeom prst="rect">
            <a:avLst/>
          </a:prstGeom>
        </p:spPr>
      </p:pic>
      <p:sp>
        <p:nvSpPr>
          <p:cNvPr id="10" name="Date Placeholder 1"/>
          <p:cNvSpPr txBox="1">
            <a:spLocks/>
          </p:cNvSpPr>
          <p:nvPr userDrawn="1"/>
        </p:nvSpPr>
        <p:spPr>
          <a:xfrm>
            <a:off x="2383624" y="6356350"/>
            <a:ext cx="4667080" cy="358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Olivier MARTIN</a:t>
            </a:r>
          </a:p>
          <a:p>
            <a:r>
              <a:rPr lang="fr-FR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(Conseiller, Ministère de l’Europe et des Affaires étrangères, France)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lide Number Placeholder 3"/>
          <p:cNvSpPr txBox="1">
            <a:spLocks/>
          </p:cNvSpPr>
          <p:nvPr userDrawn="1"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5C884A-6121-4C4A-84B1-91FFFDDA0FA8}" type="slidenum">
              <a:rPr lang="en-US" sz="11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7935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708C-1D59-4FE6-9A1B-86C809F1024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474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708C-1D59-4FE6-9A1B-86C809F1024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4738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708C-1D59-4FE6-9A1B-86C809F1024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81152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708C-1D59-4FE6-9A1B-86C809F1024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2138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708C-1D59-4FE6-9A1B-86C809F1024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79643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708C-1D59-4FE6-9A1B-86C809F1024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1639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708C-1D59-4FE6-9A1B-86C809F1024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4412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708C-1D59-4FE6-9A1B-86C809F1024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32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6/28/19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708C-1D59-4FE6-9A1B-86C809F1024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77260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BA84E-1351-4603-AB1F-6F58D5C416CA}" type="datetime1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Future Circular Collider Study FCC Week 2019 Alexandra Tudora, IOWG, 5 June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9332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B95F-DC2F-4BF2-8D16-A11BDF3BF94A}" type="datetime1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Future Circular Collider Study FCC Week 2019 Alexandra Tudora, IOWG, 5 June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65344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46F5-0945-41FE-8898-491CC2DA2389}" type="datetime1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Future Circular Collider Study FCC Week 2019 Alexandra Tudora, IOWG, 5 June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81332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6704-869D-4EB4-BB5F-96BDAD534EEF}" type="datetime1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Future Circular Collider Study FCC Week 2019 Alexandra Tudora, IOWG, 5 June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44074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8D524-E998-43DB-83A5-25586F8D0B47}" type="datetime1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Future Circular Collider Study FCC Week 2019 Alexandra Tudora, IOWG, 5 June 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028376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75DE9-1F6E-4248-BA07-E8926EE467B1}" type="datetime1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Future Circular Collider Study FCC Week 2019 Alexandra Tudora, IOWG, 5 June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57488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F6EB-2B4C-4DAE-ADCB-8BB297A7FB85}" type="datetime1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Future Circular Collider Study FCC Week 2019 Alexandra Tudora, IOWG, 5 June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19423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72ABF-17EE-46B0-95D9-3E29EBAD498B}" type="datetime1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Future Circular Collider Study FCC Week 2019 Alexandra Tudora, IOWG, 5 June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03564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9FBBB-217F-49C2-899C-7C3D4B91CF03}" type="datetime1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Future Circular Collider Study FCC Week 2019 Alexandra Tudora, IOWG, 5 June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610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B9C4-461D-4C31-887F-9603C4DAF64B}" type="datetime1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Future Circular Collider Study FCC Week 2019 Alexandra Tudora, IOWG, 5 June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03979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80CCA-9B2E-4D5E-A855-EFA6C5258A95}" type="datetime1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Future Circular Collider Study FCC Week 2019 Alexandra Tudora, IOWG, 5 June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20218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BC690-3F8D-4851-A643-D9DD656415D4}" type="datetime1">
              <a:rPr lang="en-US" smtClean="0"/>
              <a:t>6/28/19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79016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36F04-1DAA-45E8-A6E5-DB2A529435D9}" type="datetime1">
              <a:rPr lang="en-US" smtClean="0"/>
              <a:t>6/28/19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78478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25FD-3F17-4483-BECC-232B1F678E2D}" type="datetime1">
              <a:rPr lang="en-US" smtClean="0"/>
              <a:t>6/28/19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57664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9288D-4051-482F-96E7-4408676A88D2}" type="datetime1">
              <a:rPr lang="en-US" smtClean="0"/>
              <a:t>6/28/19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57683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2864-7179-4569-9128-1ED7D72B4ECA}" type="datetime1">
              <a:rPr lang="en-US" smtClean="0"/>
              <a:t>6/28/19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10154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CB59B-3D3A-49EE-AFF2-2E09017C0DFD}" type="datetime1">
              <a:rPr lang="en-US" smtClean="0"/>
              <a:t>6/28/19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8330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F5E9-9A52-4775-AAEA-21F29B9133AC}" type="datetime1">
              <a:rPr lang="en-US" smtClean="0"/>
              <a:t>6/28/19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1278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2775D-9EA5-40AF-8D4D-03D28EC20C78}" type="datetime1">
              <a:rPr lang="en-US" smtClean="0"/>
              <a:t>6/28/19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421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8025-F257-4655-A92A-4FABBE2F0349}" type="datetime1">
              <a:rPr lang="en-US" smtClean="0"/>
              <a:t>6/28/19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13706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B0CE8-721A-463E-B16F-776BC6FC1721}" type="datetime1">
              <a:rPr lang="en-US" smtClean="0"/>
              <a:t>6/28/19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3670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B2C86-FA97-452C-AA2C-42D9B84B9955}" type="datetime1">
              <a:rPr lang="en-US" smtClean="0"/>
              <a:t>6/28/19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73893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_T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>
          <a:xfrm>
            <a:off x="0" y="1025526"/>
            <a:ext cx="9144000" cy="5832476"/>
          </a:xfrm>
          <a:prstGeom prst="rect">
            <a:avLst/>
          </a:prstGeom>
          <a:gradFill>
            <a:gsLst>
              <a:gs pos="14000">
                <a:schemeClr val="tx2"/>
              </a:gs>
              <a:gs pos="100000">
                <a:schemeClr val="accent2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56035" y="4494776"/>
            <a:ext cx="7935515" cy="1334525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>
                    <a:alpha val="80000"/>
                  </a:schemeClr>
                </a:solidFill>
              </a:defRPr>
            </a:lvl1pPr>
            <a:lvl2pPr marL="342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br>
              <a:rPr lang="de-DE" dirty="0"/>
            </a:br>
            <a:r>
              <a:rPr lang="de-DE" dirty="0"/>
              <a:t>Ort oder Anlass des Vortrags // Datum</a:t>
            </a:r>
          </a:p>
        </p:txBody>
      </p:sp>
      <p:sp>
        <p:nvSpPr>
          <p:cNvPr id="26" name="Textplatzhalt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656035" y="2743200"/>
            <a:ext cx="7935515" cy="506316"/>
          </a:xfrm>
          <a:ln>
            <a:noFill/>
          </a:ln>
        </p:spPr>
        <p:txBody>
          <a:bodyPr/>
          <a:lstStyle>
            <a:lvl1pPr>
              <a:spcBef>
                <a:spcPts val="0"/>
              </a:spcBef>
              <a:defRPr sz="1200" baseline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lvl="0"/>
            <a:r>
              <a:rPr lang="de-DE" dirty="0"/>
              <a:t>Fakultät Maschinenwesen // Institut für Energietechnik</a:t>
            </a:r>
          </a:p>
          <a:p>
            <a:pPr lvl="0"/>
            <a:r>
              <a:rPr lang="de-DE" dirty="0" err="1"/>
              <a:t>Bitzer</a:t>
            </a:r>
            <a:r>
              <a:rPr lang="de-DE" dirty="0"/>
              <a:t>-Professur für Kälte-, </a:t>
            </a:r>
            <a:r>
              <a:rPr lang="de-DE" dirty="0" err="1"/>
              <a:t>Kryo</a:t>
            </a:r>
            <a:r>
              <a:rPr lang="de-DE" dirty="0"/>
              <a:t>- und Kompressorentechnik</a:t>
            </a:r>
          </a:p>
        </p:txBody>
      </p:sp>
      <p:sp>
        <p:nvSpPr>
          <p:cNvPr id="4" name="Rechteck 3"/>
          <p:cNvSpPr/>
          <p:nvPr/>
        </p:nvSpPr>
        <p:spPr>
          <a:xfrm>
            <a:off x="0" y="1025526"/>
            <a:ext cx="9144000" cy="171451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656035" y="3392203"/>
            <a:ext cx="7935515" cy="972108"/>
          </a:xfrm>
          <a:ln>
            <a:noFill/>
          </a:ln>
        </p:spPr>
        <p:txBody>
          <a:bodyPr/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</a:t>
            </a:r>
            <a:br>
              <a:rPr lang="de-DE" dirty="0"/>
            </a:br>
            <a:r>
              <a:rPr lang="de-DE" dirty="0"/>
              <a:t>durch Klicken bearbeiten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794" y="328250"/>
            <a:ext cx="913901" cy="55458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28" y="349731"/>
            <a:ext cx="1323554" cy="513188"/>
          </a:xfrm>
          <a:prstGeom prst="rect">
            <a:avLst/>
          </a:prstGeom>
        </p:spPr>
      </p:pic>
      <p:sp>
        <p:nvSpPr>
          <p:cNvPr id="12" name="Textplatzhalt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656034" y="2431856"/>
            <a:ext cx="7935516" cy="311344"/>
          </a:xfrm>
          <a:ln>
            <a:noFill/>
          </a:ln>
        </p:spPr>
        <p:txBody>
          <a:bodyPr/>
          <a:lstStyle>
            <a:lvl1pPr>
              <a:spcBef>
                <a:spcPts val="0"/>
              </a:spcBef>
              <a:defRPr sz="1200" baseline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</p:txBody>
      </p:sp>
    </p:spTree>
    <p:extLst>
      <p:ext uri="{BB962C8B-B14F-4D97-AF65-F5344CB8AC3E}">
        <p14:creationId xmlns:p14="http://schemas.microsoft.com/office/powerpoint/2010/main" val="165910173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0"/>
          </p:nvPr>
        </p:nvSpPr>
        <p:spPr>
          <a:xfrm>
            <a:off x="656033" y="1484313"/>
            <a:ext cx="7935516" cy="4344987"/>
          </a:xfrm>
        </p:spPr>
        <p:txBody>
          <a:bodyPr/>
          <a:lstStyle>
            <a:lvl1pPr>
              <a:spcBef>
                <a:spcPts val="900"/>
              </a:spcBef>
              <a:defRPr/>
            </a:lvl1pPr>
            <a:lvl3pPr>
              <a:spcBef>
                <a:spcPts val="900"/>
              </a:spcBef>
              <a:defRPr/>
            </a:lvl3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50032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_T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56034" y="4494776"/>
            <a:ext cx="7935516" cy="1334525"/>
          </a:xfrm>
        </p:spPr>
        <p:txBody>
          <a:bodyPr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  <a:lvl2pPr marL="342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br>
              <a:rPr lang="de-DE" dirty="0"/>
            </a:br>
            <a:r>
              <a:rPr lang="de-DE" dirty="0"/>
              <a:t>Ort oder Anlass des Vortrags // Datum</a:t>
            </a:r>
          </a:p>
        </p:txBody>
      </p:sp>
      <p:sp>
        <p:nvSpPr>
          <p:cNvPr id="26" name="Textplatzhalt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656035" y="2420841"/>
            <a:ext cx="7935515" cy="828676"/>
          </a:xfrm>
          <a:ln>
            <a:noFill/>
          </a:ln>
        </p:spPr>
        <p:txBody>
          <a:bodyPr/>
          <a:lstStyle>
            <a:lvl1pPr>
              <a:spcBef>
                <a:spcPts val="0"/>
              </a:spcBef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  <a:br>
              <a:rPr lang="de-DE" dirty="0"/>
            </a:br>
            <a:r>
              <a:rPr lang="de-DE" dirty="0"/>
              <a:t>Fakultät Maschinenwesen // Institut für Energietechnik</a:t>
            </a:r>
          </a:p>
          <a:p>
            <a:pPr lvl="0"/>
            <a:r>
              <a:rPr lang="de-DE" dirty="0" err="1"/>
              <a:t>Bitzer</a:t>
            </a:r>
            <a:r>
              <a:rPr lang="de-DE" dirty="0"/>
              <a:t>-Professur für Kälte-, </a:t>
            </a:r>
            <a:r>
              <a:rPr lang="de-DE" dirty="0" err="1"/>
              <a:t>Kryo</a:t>
            </a:r>
            <a:r>
              <a:rPr lang="de-DE" dirty="0"/>
              <a:t>- und Kompressorentechnik</a:t>
            </a:r>
          </a:p>
          <a:p>
            <a:pPr lv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6035" y="3392203"/>
            <a:ext cx="7935515" cy="972108"/>
          </a:xfrm>
          <a:ln>
            <a:noFill/>
          </a:ln>
        </p:spPr>
        <p:txBody>
          <a:bodyPr/>
          <a:lstStyle>
            <a:lvl1pPr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Titelmasterformat</a:t>
            </a:r>
            <a:br>
              <a:rPr lang="de-DE" dirty="0"/>
            </a:br>
            <a:r>
              <a:rPr lang="de-DE" dirty="0"/>
              <a:t>durch Klicken bearbeiten</a:t>
            </a:r>
          </a:p>
        </p:txBody>
      </p:sp>
      <p:cxnSp>
        <p:nvCxnSpPr>
          <p:cNvPr id="8" name="Gerade Verbindung 14"/>
          <p:cNvCxnSpPr/>
          <p:nvPr/>
        </p:nvCxnSpPr>
        <p:spPr>
          <a:xfrm>
            <a:off x="0" y="1026000"/>
            <a:ext cx="9144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4"/>
          <p:cNvCxnSpPr/>
          <p:nvPr/>
        </p:nvCxnSpPr>
        <p:spPr>
          <a:xfrm>
            <a:off x="0" y="1206000"/>
            <a:ext cx="9144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548" y="328250"/>
            <a:ext cx="913901" cy="55458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28" y="349731"/>
            <a:ext cx="1323554" cy="51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26104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0" y="2"/>
            <a:ext cx="9144000" cy="6129336"/>
          </a:xfrm>
          <a:prstGeom prst="rect">
            <a:avLst/>
          </a:prstGeom>
          <a:gradFill>
            <a:gsLst>
              <a:gs pos="14000">
                <a:schemeClr val="tx2"/>
              </a:gs>
              <a:gs pos="100000">
                <a:schemeClr val="accent2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6035" y="3387259"/>
            <a:ext cx="7935515" cy="1198491"/>
          </a:xfrm>
        </p:spPr>
        <p:txBody>
          <a:bodyPr/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573210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24312" y="1484313"/>
            <a:ext cx="4567237" cy="434498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Bildplatzhalter 7"/>
          <p:cNvSpPr>
            <a:spLocks noGrp="1"/>
          </p:cNvSpPr>
          <p:nvPr>
            <p:ph type="pic" sz="quarter" idx="13"/>
          </p:nvPr>
        </p:nvSpPr>
        <p:spPr>
          <a:xfrm>
            <a:off x="656034" y="1484313"/>
            <a:ext cx="3225404" cy="1332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4"/>
          </p:nvPr>
        </p:nvSpPr>
        <p:spPr>
          <a:xfrm>
            <a:off x="656034" y="2943181"/>
            <a:ext cx="3225403" cy="1332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5"/>
          </p:nvPr>
        </p:nvSpPr>
        <p:spPr>
          <a:xfrm>
            <a:off x="656033" y="4402051"/>
            <a:ext cx="3225403" cy="1427249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79126853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Bildplatzhalter 7"/>
          <p:cNvSpPr>
            <a:spLocks noGrp="1"/>
          </p:cNvSpPr>
          <p:nvPr>
            <p:ph type="pic" sz="quarter" idx="13"/>
          </p:nvPr>
        </p:nvSpPr>
        <p:spPr>
          <a:xfrm>
            <a:off x="4700587" y="1484314"/>
            <a:ext cx="3890963" cy="4344985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656035" y="1484314"/>
            <a:ext cx="3896915" cy="434498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252743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656035" y="1484314"/>
            <a:ext cx="3896915" cy="434498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4700587" y="1484315"/>
            <a:ext cx="3890963" cy="4344984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8852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6/28/19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6035" y="346076"/>
            <a:ext cx="7935515" cy="68421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656034" y="1484314"/>
            <a:ext cx="2549682" cy="434498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6053137" y="1484315"/>
            <a:ext cx="2538413" cy="4344984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3343275" y="1484315"/>
            <a:ext cx="2562225" cy="4344984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5423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4700588" y="368306"/>
            <a:ext cx="3784601" cy="662147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baseline="0">
                <a:solidFill>
                  <a:schemeClr val="tx2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/>
              <a:t>Titelmasterformat durch Klicken bearbeiten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656035" y="1484314"/>
            <a:ext cx="3896915" cy="434498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4700587" y="1484315"/>
            <a:ext cx="3890963" cy="4344984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56035" y="367508"/>
            <a:ext cx="3896915" cy="662781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715312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6035" y="346076"/>
            <a:ext cx="7935515" cy="509588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045560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6035" y="346076"/>
            <a:ext cx="7935515" cy="509588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0"/>
          </p:nvPr>
        </p:nvSpPr>
        <p:spPr>
          <a:xfrm>
            <a:off x="0" y="1030288"/>
            <a:ext cx="9144000" cy="509905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90604028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sz="quarter" idx="10"/>
          </p:nvPr>
        </p:nvSpPr>
        <p:spPr>
          <a:xfrm>
            <a:off x="0" y="7"/>
            <a:ext cx="9144000" cy="6129331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54807000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27974-C772-4258-9CB9-E3D6CC0CEC6A}" type="datetimeFigureOut">
              <a:rPr lang="de-DE" smtClean="0"/>
              <a:t>28.06.19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3CFC8-3A6C-4694-8AD3-8B7E1F6284B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900648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194054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  <a:solidFill>
            <a:srgbClr val="0C377B"/>
          </a:solidFill>
        </p:spPr>
      </p:pic>
      <p:sp>
        <p:nvSpPr>
          <p:cNvPr id="7" name="Slide Number Placeholder 2"/>
          <p:cNvSpPr txBox="1">
            <a:spLocks/>
          </p:cNvSpPr>
          <p:nvPr userDrawn="1"/>
        </p:nvSpPr>
        <p:spPr>
          <a:xfrm>
            <a:off x="6804248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45058" y="6237312"/>
            <a:ext cx="24029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Future</a:t>
            </a:r>
            <a:r>
              <a:rPr lang="en-GB" sz="1000" b="1" baseline="0" dirty="0">
                <a:solidFill>
                  <a:schemeClr val="bg1"/>
                </a:solidFill>
              </a:rPr>
              <a:t> Circular Collider Study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Volker Mertens</a:t>
            </a:r>
          </a:p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baseline="0" dirty="0">
                <a:solidFill>
                  <a:schemeClr val="bg1"/>
                </a:solidFill>
              </a:rPr>
              <a:t>5</a:t>
            </a:r>
            <a:r>
              <a:rPr lang="en-GB" sz="1000" b="0" baseline="30000" dirty="0">
                <a:solidFill>
                  <a:schemeClr val="bg1"/>
                </a:solidFill>
              </a:rPr>
              <a:t>th</a:t>
            </a:r>
            <a:r>
              <a:rPr lang="en-GB" sz="1000" b="0" baseline="0" dirty="0">
                <a:solidFill>
                  <a:schemeClr val="bg1"/>
                </a:solidFill>
              </a:rPr>
              <a:t> FCC Week, Brussels, 24 – 28 June 2019</a:t>
            </a:r>
            <a:endParaRPr lang="en-GB" sz="1000" b="0" dirty="0">
              <a:solidFill>
                <a:schemeClr val="bg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0" y="-1837"/>
            <a:ext cx="9144000" cy="700337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3600" dirty="0">
                <a:solidFill>
                  <a:srgbClr val="0C377B"/>
                </a:solidFill>
              </a:rPr>
              <a:t>.</a:t>
            </a:r>
            <a:endParaRPr lang="en-US" sz="3600" kern="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1393"/>
            <a:ext cx="1498599" cy="626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875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37126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A830036-4B7C-400C-81CF-9FEBE6E328F9}" type="datetime1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TEST TEST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37BC-54FB-423D-AF8F-1CF2E459F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825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6/28/19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6E4B748-2048-49EF-BBF5-2BFDCD677830}" type="datetime1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TEST TEST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37BC-54FB-423D-AF8F-1CF2E459F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76271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459D0FC-6A91-48ED-8BEE-BF34CADD7BD5}" type="datetime1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TEST TEST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37BC-54FB-423D-AF8F-1CF2E459F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30753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D27E44C-984F-490E-98E0-0E9524989FDB}" type="datetime1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TEST TEST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37BC-54FB-423D-AF8F-1CF2E459F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53248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3C7A8C7-78B5-4E75-ACB3-D057A22BA82F}" type="datetime1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TEST TEST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37BC-54FB-423D-AF8F-1CF2E459F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62116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865FC36-979D-457E-97EC-2FD79989285D}" type="datetime1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TEST TEST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37BC-54FB-423D-AF8F-1CF2E459F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07856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8620459-DBE2-4983-BA9D-C7F9F0B7E4B2}" type="datetime1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TEST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37BC-54FB-423D-AF8F-1CF2E459F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578654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468A2F2-783C-47FD-BA83-E33164A6DDB5}" type="datetime1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TEST TEST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37BC-54FB-423D-AF8F-1CF2E459F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25597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3BE3EA9-E5F3-419B-BE1E-963161BBD9C1}" type="datetime1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TEST TEST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37BC-54FB-423D-AF8F-1CF2E459F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346934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EE9C601-FA08-41FD-9435-93948BD1C4BD}" type="datetime1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TEST TEST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37BC-54FB-423D-AF8F-1CF2E459F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98390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1CEB264-F15C-4C2C-9E44-3D5AA1C32D1B}" type="datetime1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TEST TEST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37BC-54FB-423D-AF8F-1CF2E459F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603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8.xml"/><Relationship Id="rId2" Type="http://schemas.openxmlformats.org/officeDocument/2006/relationships/slideLayout" Target="../slideLayouts/slideLayout87.xml"/><Relationship Id="rId1" Type="http://schemas.openxmlformats.org/officeDocument/2006/relationships/slideLayout" Target="../slideLayouts/slideLayout86.xml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11.xml"/><Relationship Id="rId17" Type="http://schemas.openxmlformats.org/officeDocument/2006/relationships/image" Target="../media/image23.wmf"/><Relationship Id="rId2" Type="http://schemas.openxmlformats.org/officeDocument/2006/relationships/slideLayout" Target="../slideLayouts/slideLayout90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image" Target="../media/image22.png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24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jpeg"/><Relationship Id="rId5" Type="http://schemas.openxmlformats.org/officeDocument/2006/relationships/hyperlink" Target="http://doc.cern.ch/archive/electronic/cern/others/PHO/photo-bul/bul-pho-2007-046_01.jpg" TargetMode="External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9.jpeg"/><Relationship Id="rId5" Type="http://schemas.openxmlformats.org/officeDocument/2006/relationships/hyperlink" Target="http://doc.cern.ch/archive/electronic/cern/others/PHO/photo-bul/bul-pho-2007-046_01.jpg" TargetMode="Externa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image" Target="../media/image12.wmf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3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image" Target="../media/image15.png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5" Type="http://schemas.openxmlformats.org/officeDocument/2006/relationships/image" Target="../media/image17.png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image" Target="../media/image16.emf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5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image" Target="../media/image18.png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438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0" y="6254879"/>
            <a:ext cx="9144001" cy="603122"/>
            <a:chOff x="0" y="6254879"/>
            <a:chExt cx="12192001" cy="603122"/>
          </a:xfrm>
        </p:grpSpPr>
        <p:sp>
          <p:nvSpPr>
            <p:cNvPr id="16" name="Rectangle 15"/>
            <p:cNvSpPr/>
            <p:nvPr userDrawn="1"/>
          </p:nvSpPr>
          <p:spPr>
            <a:xfrm>
              <a:off x="1" y="6254879"/>
              <a:ext cx="12192000" cy="603121"/>
            </a:xfrm>
            <a:prstGeom prst="rect">
              <a:avLst/>
            </a:prstGeom>
            <a:solidFill>
              <a:srgbClr val="0053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pic>
          <p:nvPicPr>
            <p:cNvPr id="15" name="Picture 14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254879"/>
              <a:ext cx="623455" cy="603122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24708"/>
            <a:ext cx="7886700" cy="9316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971305"/>
            <a:ext cx="7886700" cy="4103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9585" y="6283675"/>
            <a:ext cx="3086100" cy="5505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bg1"/>
                </a:solidFill>
              </a:defRPr>
            </a:lvl1pPr>
          </a:lstStyle>
          <a:p>
            <a:r>
              <a:rPr lang="en-GB" b="1"/>
              <a:t>TEST TEST</a:t>
            </a:r>
            <a:endParaRPr lang="en-GB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AC7A37BC-54FB-423D-AF8F-1CF2E459F5F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0" y="0"/>
            <a:ext cx="9144000" cy="74220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>
              <a:defRPr/>
            </a:pPr>
            <a:endParaRPr lang="en-US" sz="2700" baseline="30000" noProof="0" dirty="0">
              <a:latin typeface="+mn-lt"/>
            </a:endParaRP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7" y="24190"/>
            <a:ext cx="1200951" cy="718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Object 14"/>
          <p:cNvGraphicFramePr>
            <a:graphicFrameLocks noChangeAspect="1"/>
          </p:cNvGraphicFramePr>
          <p:nvPr userDrawn="1">
            <p:extLst/>
          </p:nvPr>
        </p:nvGraphicFramePr>
        <p:xfrm>
          <a:off x="6635338" y="126588"/>
          <a:ext cx="2432957" cy="513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CorelDRAW" r:id="rId16" imgW="4041648" imgH="615696" progId="CorelDRAW.Graphic.13">
                  <p:embed/>
                </p:oleObj>
              </mc:Choice>
              <mc:Fallback>
                <p:oleObj name="CorelDRAW" r:id="rId16" imgW="4041648" imgH="615696" progId="CorelDRAW.Graphic.13">
                  <p:embed/>
                  <p:pic>
                    <p:nvPicPr>
                      <p:cNvPr id="14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5338" y="126588"/>
                        <a:ext cx="2432957" cy="513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76921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471489" y="1293435"/>
            <a:ext cx="5915025" cy="1655838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628062"/>
            <a:ext cx="8416144" cy="2564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-25707"/>
            <a:ext cx="9144000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8416144" y="6627317"/>
            <a:ext cx="727856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accent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-25707"/>
            <a:ext cx="727856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544253" y="6673287"/>
            <a:ext cx="470958" cy="107722"/>
          </a:xfrm>
          <a:prstGeom prst="rect">
            <a:avLst/>
          </a:prstGeom>
        </p:spPr>
        <p:txBody>
          <a:bodyPr tIns="0" bIns="0">
            <a:spAutoFit/>
          </a:bodyPr>
          <a:lstStyle>
            <a:lvl1pPr>
              <a:defRPr/>
            </a:lvl1pPr>
          </a:lstStyle>
          <a:p>
            <a:pPr algn="ctr"/>
            <a:fld id="{854A34C9-9A4B-6445-85E1-F779B5E87362}" type="slidenum">
              <a:rPr lang="fr-FR" sz="7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7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224966"/>
            <a:ext cx="459254" cy="346484"/>
          </a:xfrm>
          <a:prstGeom prst="rect">
            <a:avLst/>
          </a:prstGeom>
        </p:spPr>
      </p:pic>
      <p:sp>
        <p:nvSpPr>
          <p:cNvPr id="14" name="Espace réservé du titre 1"/>
          <p:cNvSpPr>
            <a:spLocks noGrp="1"/>
          </p:cNvSpPr>
          <p:nvPr>
            <p:ph type="title"/>
          </p:nvPr>
        </p:nvSpPr>
        <p:spPr>
          <a:xfrm>
            <a:off x="830580" y="226310"/>
            <a:ext cx="6172200" cy="318924"/>
          </a:xfrm>
          <a:prstGeom prst="rect">
            <a:avLst/>
          </a:prstGeom>
        </p:spPr>
        <p:txBody>
          <a:bodyPr vert="horz" lIns="91440" tIns="36000" rIns="91440" bIns="36000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/>
        </p:nvSpPr>
        <p:spPr>
          <a:xfrm>
            <a:off x="3406140" y="6610886"/>
            <a:ext cx="5010004" cy="20313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s-I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FCCWeek2019 </a:t>
            </a:r>
            <a:r>
              <a:rPr lang="is-IS" sz="800" baseline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 </a:t>
            </a:r>
            <a:r>
              <a:rPr lang="is-I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			Wednesday 26 June 2019</a:t>
            </a:r>
            <a:endParaRPr lang="fr-FR" sz="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2489" y="6566320"/>
            <a:ext cx="2569112" cy="22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fr-FR" sz="7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pic>
        <p:nvPicPr>
          <p:cNvPr id="17" name="Picture 9" descr="photo-bul/bul-pho-2007-046">
            <a:hlinkClick r:id="rId5"/>
          </p:cNvPr>
          <p:cNvPicPr>
            <a:picLocks noChangeAspect="1" noChangeArrowheads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912" t="-9153" r="-1" b="-15593"/>
          <a:stretch/>
        </p:blipFill>
        <p:spPr bwMode="auto">
          <a:xfrm>
            <a:off x="8407440" y="-88243"/>
            <a:ext cx="741600" cy="98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61078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1600" b="1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636831"/>
            <a:ext cx="9144000" cy="2211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214290"/>
            <a:ext cx="7493387" cy="491807"/>
          </a:xfrm>
          <a:prstGeom prst="rect">
            <a:avLst/>
          </a:prstGeom>
          <a:gradFill flip="none" rotWithShape="1">
            <a:gsLst>
              <a:gs pos="65000">
                <a:schemeClr val="bg1">
                  <a:lumMod val="75000"/>
                </a:schemeClr>
              </a:gs>
              <a:gs pos="100000">
                <a:schemeClr val="accent3">
                  <a:lumMod val="95000"/>
                  <a:lumOff val="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0786"/>
            <a:ext cx="7536123" cy="49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124744"/>
            <a:ext cx="849630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40448"/>
            <a:ext cx="2133600" cy="216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Franklin Gothic Book" panose="020B0503020102020204" pitchFamily="34" charset="0"/>
              </a:defRPr>
            </a:lvl1pPr>
          </a:lstStyle>
          <a:p>
            <a:fld id="{3FD987AA-B004-4533-AE74-55DF45F13B24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7493387" y="257250"/>
            <a:ext cx="1650613" cy="491807"/>
            <a:chOff x="7493387" y="232368"/>
            <a:chExt cx="1650613" cy="491807"/>
          </a:xfrm>
        </p:grpSpPr>
        <p:pic>
          <p:nvPicPr>
            <p:cNvPr id="1033" name="Picture 9" descr="photo-bul/bul-pho-2007-046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493387" y="243541"/>
              <a:ext cx="490274" cy="480251"/>
            </a:xfrm>
            <a:prstGeom prst="rect">
              <a:avLst/>
            </a:prstGeom>
            <a:noFill/>
          </p:spPr>
        </p:pic>
        <p:pic>
          <p:nvPicPr>
            <p:cNvPr id="9" name="Picture 8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66186" y="232368"/>
              <a:ext cx="1177814" cy="491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Rectangle 12"/>
          <p:cNvSpPr/>
          <p:nvPr userDrawn="1"/>
        </p:nvSpPr>
        <p:spPr>
          <a:xfrm>
            <a:off x="0" y="0"/>
            <a:ext cx="9144000" cy="221169"/>
          </a:xfrm>
          <a:prstGeom prst="rect">
            <a:avLst/>
          </a:prstGeom>
          <a:gradFill>
            <a:gsLst>
              <a:gs pos="6000">
                <a:schemeClr val="bg1"/>
              </a:gs>
              <a:gs pos="100000">
                <a:srgbClr val="0033CC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4"/>
          <p:cNvSpPr txBox="1">
            <a:spLocks noChangeArrowheads="1"/>
          </p:cNvSpPr>
          <p:nvPr userDrawn="1"/>
        </p:nvSpPr>
        <p:spPr bwMode="auto">
          <a:xfrm>
            <a:off x="0" y="6632437"/>
            <a:ext cx="730424" cy="22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dirty="0" err="1"/>
              <a:t>C.Kotnig</a:t>
            </a:r>
            <a:endParaRPr lang="en-US" dirty="0"/>
          </a:p>
        </p:txBody>
      </p:sp>
      <p:sp>
        <p:nvSpPr>
          <p:cNvPr id="18" name="Rectangle 5"/>
          <p:cNvSpPr txBox="1">
            <a:spLocks noChangeArrowheads="1"/>
          </p:cNvSpPr>
          <p:nvPr userDrawn="1"/>
        </p:nvSpPr>
        <p:spPr bwMode="auto">
          <a:xfrm>
            <a:off x="2123728" y="6632437"/>
            <a:ext cx="5112568" cy="20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dirty="0"/>
              <a:t>FCC Week 2019 in </a:t>
            </a:r>
            <a:r>
              <a:rPr lang="en-GB" dirty="0" err="1"/>
              <a:t>Bruxelles</a:t>
            </a:r>
            <a:r>
              <a:rPr lang="en-GB" dirty="0"/>
              <a:t>, Cryogenics, 26.06.2019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741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effectLst/>
          <a:latin typeface="Franklin Gothic Book" panose="020B0503020102020204" pitchFamily="34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Franklin Gothic Book" panose="020B0503020102020204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Franklin Gothic Book" panose="020B0503020102020204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Franklin Gothic Book" panose="020B0503020102020204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Franklin Gothic Book" panose="020B050302010202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E376A-D089-4714-BD52-ABC68F464396}" type="datetime1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Future Circular Collider Study FCC Week 2019 Thomas Otto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8728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0933"/>
            <a:ext cx="9144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6" y="6138370"/>
            <a:ext cx="482557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6"/>
            <a:ext cx="78867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3014" y="6262303"/>
            <a:ext cx="65405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75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25601" y="6262303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bg1"/>
                </a:solidFill>
              </a:defRPr>
            </a:lvl1pPr>
          </a:lstStyle>
          <a:p>
            <a:r>
              <a:rPr lang="en-GB"/>
              <a:t>O.RIos, S. La Mendola, FCC WEEK 2019.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8271" y="6278898"/>
            <a:ext cx="36195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77" t="8593"/>
          <a:stretch/>
        </p:blipFill>
        <p:spPr>
          <a:xfrm>
            <a:off x="551540" y="6146288"/>
            <a:ext cx="1911054" cy="628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917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45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2708C-1D59-4FE6-9A1B-86C809F1024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435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5A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5A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5A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5A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5A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5A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D295F-BDB8-471D-B3C8-867D4ACD7C6F}" type="datetime1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Future Circular Collider Study FCC Week 2019 Alexandra Tudora, IOWG, 5 June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85225-BDA4-43F2-83C8-6E0607761C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194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15E18-F844-4308-99CD-8D13FAB6F334}" type="datetime1">
              <a:rPr lang="en-US" smtClean="0"/>
              <a:t>6/28/19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10C0B-618C-5D41-A63A-64A91838EF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4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4184" y="211258"/>
            <a:ext cx="860477" cy="1087704"/>
          </a:xfrm>
          <a:prstGeom prst="rect">
            <a:avLst/>
          </a:prstGeom>
        </p:spPr>
      </p:pic>
      <p:pic>
        <p:nvPicPr>
          <p:cNvPr id="8" name="Picture 5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49" y="170628"/>
            <a:ext cx="1335036" cy="1128337"/>
          </a:xfrm>
          <a:prstGeom prst="rect">
            <a:avLst/>
          </a:prstGeom>
        </p:spPr>
      </p:pic>
      <p:pic>
        <p:nvPicPr>
          <p:cNvPr id="12" name="Picture 3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13650" y="6118940"/>
            <a:ext cx="702517" cy="597218"/>
          </a:xfrm>
          <a:prstGeom prst="rect">
            <a:avLst/>
          </a:prstGeom>
          <a:solidFill>
            <a:srgbClr val="034DA2"/>
          </a:solidFill>
        </p:spPr>
      </p:pic>
      <p:sp>
        <p:nvSpPr>
          <p:cNvPr id="13" name="TextBox 4"/>
          <p:cNvSpPr txBox="1"/>
          <p:nvPr userDrawn="1"/>
        </p:nvSpPr>
        <p:spPr>
          <a:xfrm>
            <a:off x="1074044" y="6118941"/>
            <a:ext cx="7800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i="1" dirty="0" err="1"/>
              <a:t>EASITrain</a:t>
            </a:r>
            <a:r>
              <a:rPr lang="fr-CH" sz="900" i="1" dirty="0"/>
              <a:t> – </a:t>
            </a:r>
            <a:r>
              <a:rPr lang="fr-CH" sz="900" i="1" dirty="0" err="1"/>
              <a:t>European</a:t>
            </a:r>
            <a:r>
              <a:rPr lang="fr-CH" sz="900" i="1" dirty="0"/>
              <a:t> Advanced </a:t>
            </a:r>
            <a:r>
              <a:rPr lang="fr-CH" sz="900" i="1" dirty="0" err="1"/>
              <a:t>Superconductivity</a:t>
            </a:r>
            <a:r>
              <a:rPr lang="fr-CH" sz="900" i="1" dirty="0"/>
              <a:t> Innovation and Training. This Marie </a:t>
            </a:r>
            <a:r>
              <a:rPr lang="fr-CH" sz="900" i="1" dirty="0" err="1"/>
              <a:t>Sklodowska</a:t>
            </a:r>
            <a:r>
              <a:rPr lang="fr-CH" sz="900" i="1" dirty="0"/>
              <a:t>-Curie Action (MSCA) </a:t>
            </a:r>
            <a:r>
              <a:rPr lang="fr-CH" sz="900" i="1" dirty="0" err="1"/>
              <a:t>Innovative</a:t>
            </a:r>
            <a:r>
              <a:rPr lang="fr-CH" sz="900" i="1" dirty="0"/>
              <a:t> Training Networks (ITN) has </a:t>
            </a:r>
            <a:r>
              <a:rPr lang="fr-CH" sz="900" i="1" dirty="0" err="1"/>
              <a:t>received</a:t>
            </a:r>
            <a:r>
              <a:rPr lang="fr-CH" sz="900" i="1" dirty="0"/>
              <a:t> </a:t>
            </a:r>
            <a:r>
              <a:rPr lang="fr-CH" sz="900" i="1" dirty="0" err="1"/>
              <a:t>funding</a:t>
            </a:r>
            <a:r>
              <a:rPr lang="fr-CH" sz="900" i="1" dirty="0"/>
              <a:t> </a:t>
            </a:r>
            <a:r>
              <a:rPr lang="fr-CH" sz="900" i="1" dirty="0" err="1"/>
              <a:t>from</a:t>
            </a:r>
            <a:r>
              <a:rPr lang="fr-CH" sz="900" i="1" dirty="0"/>
              <a:t> the </a:t>
            </a:r>
            <a:r>
              <a:rPr lang="fr-CH" sz="900" i="1" dirty="0" err="1"/>
              <a:t>European</a:t>
            </a:r>
            <a:r>
              <a:rPr lang="fr-CH" sz="900" i="1" dirty="0"/>
              <a:t> </a:t>
            </a:r>
            <a:r>
              <a:rPr lang="fr-CH" sz="900" i="1" dirty="0" err="1"/>
              <a:t>Union’s</a:t>
            </a:r>
            <a:r>
              <a:rPr lang="fr-CH" sz="900" i="1" dirty="0"/>
              <a:t> H2020 Framework Programme </a:t>
            </a:r>
            <a:r>
              <a:rPr lang="fr-CH" sz="900" i="1" dirty="0" err="1"/>
              <a:t>under</a:t>
            </a:r>
            <a:r>
              <a:rPr lang="fr-CH" sz="900" i="1" dirty="0"/>
              <a:t> Grant Agreement no. 764879 </a:t>
            </a:r>
            <a:endParaRPr lang="en-GB" sz="900" i="1" dirty="0"/>
          </a:p>
        </p:txBody>
      </p:sp>
    </p:spTree>
    <p:extLst>
      <p:ext uri="{BB962C8B-B14F-4D97-AF65-F5344CB8AC3E}">
        <p14:creationId xmlns:p14="http://schemas.microsoft.com/office/powerpoint/2010/main" val="533093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56035" y="346076"/>
            <a:ext cx="7935515" cy="684213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Das ist eine Überschrift</a:t>
            </a:r>
            <a:br>
              <a:rPr lang="de-DE" dirty="0"/>
            </a:br>
            <a:r>
              <a:rPr lang="de-DE" dirty="0"/>
              <a:t>in zwei Zeilen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56035" y="1481138"/>
            <a:ext cx="7935515" cy="4360861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Erste Textebene (16pt)</a:t>
            </a:r>
          </a:p>
          <a:p>
            <a:pPr lvl="1"/>
            <a:r>
              <a:rPr lang="de-DE" dirty="0"/>
              <a:t>Zweite Textebene für Aufzählungen</a:t>
            </a:r>
          </a:p>
          <a:p>
            <a:pPr lvl="2"/>
            <a:r>
              <a:rPr lang="de-DE" dirty="0"/>
              <a:t>Dritte Textebene bei viel Text (14pt)</a:t>
            </a:r>
          </a:p>
          <a:p>
            <a:pPr lvl="3"/>
            <a:r>
              <a:rPr lang="de-DE" dirty="0"/>
              <a:t>Vierte Textebene für Aufzählungen bei viel Text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624137" y="6367423"/>
            <a:ext cx="3890963" cy="36933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l" defTabSz="685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600" dirty="0">
                <a:solidFill>
                  <a:schemeClr val="bg2"/>
                </a:solidFill>
              </a:rPr>
              <a:t>Titel der Präsentation</a:t>
            </a:r>
          </a:p>
          <a:p>
            <a:pPr algn="l"/>
            <a:r>
              <a:rPr lang="de-DE" sz="6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ingdings" panose="05000000000000000000" pitchFamily="2" charset="2"/>
              </a:rPr>
              <a:t>Fakultät Maschinenwesen // Institut für Energietechnik</a:t>
            </a:r>
          </a:p>
          <a:p>
            <a:pPr algn="l"/>
            <a:r>
              <a:rPr lang="de-DE" sz="60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ingdings" panose="05000000000000000000" pitchFamily="2" charset="2"/>
              </a:rPr>
              <a:t>Bitzer</a:t>
            </a:r>
            <a:r>
              <a:rPr lang="de-DE" sz="6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ingdings" panose="05000000000000000000" pitchFamily="2" charset="2"/>
              </a:rPr>
              <a:t>-Professur für Kälte-, </a:t>
            </a:r>
            <a:r>
              <a:rPr lang="de-DE" sz="600" dirty="0" err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ingdings" panose="05000000000000000000" pitchFamily="2" charset="2"/>
              </a:rPr>
              <a:t>Kryo</a:t>
            </a:r>
            <a:r>
              <a:rPr lang="de-DE" sz="6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Wingdings" panose="05000000000000000000" pitchFamily="2" charset="2"/>
              </a:rPr>
              <a:t>- und Kompressorentechnik  // </a:t>
            </a:r>
            <a:r>
              <a:rPr lang="de-DE" sz="6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Vorname Name des Vortragenden</a:t>
            </a:r>
            <a:endParaRPr lang="de-DE" sz="600" baseline="0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/>
            <a:r>
              <a:rPr lang="de-DE" sz="600" baseline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Ort oder Anlass des Vortrags // Datum</a:t>
            </a:r>
            <a:endParaRPr lang="de-DE" sz="600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Gerade Verbindung 14"/>
          <p:cNvCxnSpPr/>
          <p:nvPr/>
        </p:nvCxnSpPr>
        <p:spPr>
          <a:xfrm>
            <a:off x="0" y="6123216"/>
            <a:ext cx="9144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6724650" y="6398778"/>
            <a:ext cx="528638" cy="276999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r" defTabSz="685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de-DE" sz="6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6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Folie</a:t>
            </a:r>
            <a:r>
              <a:rPr lang="de-DE" sz="600" baseline="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fld id="{38F97D41-8991-4148-BA02-56FEE4AAF2CC}" type="slidenum">
              <a:rPr lang="de-DE" sz="600" baseline="0" smtClean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marL="0" marR="0" lvl="0" indent="0" algn="r" defTabSz="68570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de-DE" sz="600" baseline="0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r" defTabSz="685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600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189" y="6336430"/>
            <a:ext cx="577780" cy="350618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20" y="6336706"/>
            <a:ext cx="836768" cy="324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695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</p:sldLayoutIdLst>
  <p:txStyles>
    <p:titleStyle>
      <a:lvl1pPr algn="l" defTabSz="685702" rtl="0" eaLnBrk="1" latinLnBrk="0" hangingPunct="1">
        <a:spcBef>
          <a:spcPct val="0"/>
        </a:spcBef>
        <a:buNone/>
        <a:defRPr sz="1800" b="1" kern="1200" baseline="0">
          <a:solidFill>
            <a:schemeClr val="tx2"/>
          </a:solidFill>
          <a:latin typeface="Open Sans" panose="020B0606030504020204" pitchFamily="34" charset="0"/>
          <a:ea typeface="+mj-ea"/>
          <a:cs typeface="+mj-cs"/>
        </a:defRPr>
      </a:lvl1pPr>
    </p:titleStyle>
    <p:bodyStyle>
      <a:lvl1pPr marL="0" indent="0" algn="l" defTabSz="685702" rtl="0" eaLnBrk="1" latinLnBrk="0" hangingPunct="1">
        <a:spcBef>
          <a:spcPts val="450"/>
        </a:spcBef>
        <a:buFont typeface="Arial" panose="020B0604020202020204" pitchFamily="34" charset="0"/>
        <a:buNone/>
        <a:defRPr sz="1200" kern="1200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1pPr>
      <a:lvl2pPr marL="296957" indent="-242965" algn="l" defTabSz="685702" rtl="0" eaLnBrk="1" latinLnBrk="0" hangingPunct="1">
        <a:spcBef>
          <a:spcPts val="225"/>
        </a:spcBef>
        <a:buFont typeface="Open Sans" panose="020B0606030504020204" pitchFamily="34" charset="0"/>
        <a:buChar char="—"/>
        <a:defRPr sz="1200" kern="1200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2pPr>
      <a:lvl3pPr marL="0" indent="0" algn="l" defTabSz="685702" rtl="0" eaLnBrk="1" latinLnBrk="0" hangingPunct="1">
        <a:spcBef>
          <a:spcPts val="450"/>
        </a:spcBef>
        <a:buFont typeface="Arial" panose="020B0604020202020204" pitchFamily="34" charset="0"/>
        <a:buNone/>
        <a:defRPr sz="1050" kern="1200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3pPr>
      <a:lvl4pPr marL="296957" indent="-161977" algn="l" defTabSz="685702" rtl="0" eaLnBrk="1" latinLnBrk="0" hangingPunct="1">
        <a:spcBef>
          <a:spcPts val="225"/>
        </a:spcBef>
        <a:buFont typeface="Symbol" panose="05050102010706020507" pitchFamily="18" charset="2"/>
        <a:buChar char="-"/>
        <a:defRPr sz="1050" kern="1200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4pPr>
      <a:lvl5pPr marL="431937" indent="-134522" algn="l" defTabSz="685702" rtl="0" eaLnBrk="1" latinLnBrk="0" hangingPunct="1">
        <a:spcBef>
          <a:spcPts val="225"/>
        </a:spcBef>
        <a:buFont typeface="Symbol" panose="05050102010706020507" pitchFamily="18" charset="2"/>
        <a:buChar char="-"/>
        <a:defRPr sz="1050" kern="1200" baseline="0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5pPr>
      <a:lvl6pPr marL="269042" indent="0" algn="l" defTabSz="685702" rtl="0" eaLnBrk="1" latinLnBrk="0" hangingPunct="1">
        <a:spcBef>
          <a:spcPts val="0"/>
        </a:spcBef>
        <a:buFont typeface="Arial" panose="020B0604020202020204" pitchFamily="34" charset="0"/>
        <a:buNone/>
        <a:defRPr sz="2400" b="1" kern="1200">
          <a:solidFill>
            <a:schemeClr val="bg1"/>
          </a:solidFill>
          <a:latin typeface="+mn-lt"/>
          <a:ea typeface="+mn-ea"/>
          <a:cs typeface="+mn-cs"/>
        </a:defRPr>
      </a:lvl6pPr>
      <a:lvl7pPr marL="269042" indent="0" algn="l" defTabSz="685702" rtl="0" eaLnBrk="1" latinLnBrk="0" hangingPunct="1"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bg1"/>
          </a:solidFill>
          <a:latin typeface="+mn-lt"/>
          <a:ea typeface="+mn-ea"/>
          <a:cs typeface="+mn-cs"/>
        </a:defRPr>
      </a:lvl7pPr>
      <a:lvl8pPr marL="2571377" indent="-171425" algn="l" defTabSz="685702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26" indent="-171425" algn="l" defTabSz="685702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70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2" algn="l" defTabSz="68570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2" algn="l" defTabSz="68570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1" algn="l" defTabSz="68570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3" algn="l" defTabSz="68570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2" algn="l" defTabSz="68570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2" algn="l" defTabSz="68570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3" algn="l" defTabSz="68570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6" pos="992">
          <p15:clr>
            <a:srgbClr val="F26B43"/>
          </p15:clr>
        </p15:guide>
        <p15:guide id="7" pos="1120">
          <p15:clr>
            <a:srgbClr val="F26B43"/>
          </p15:clr>
        </p15:guide>
        <p15:guide id="8" pos="1676">
          <p15:clr>
            <a:srgbClr val="F26B43"/>
          </p15:clr>
        </p15:guide>
        <p15:guide id="9" pos="1556">
          <p15:clr>
            <a:srgbClr val="F26B43"/>
          </p15:clr>
        </p15:guide>
        <p15:guide id="10" pos="2252">
          <p15:clr>
            <a:srgbClr val="F26B43"/>
          </p15:clr>
        </p15:guide>
        <p15:guide id="11" pos="2128">
          <p15:clr>
            <a:srgbClr val="F26B43"/>
          </p15:clr>
        </p15:guide>
        <p15:guide id="16" pos="3824">
          <p15:clr>
            <a:srgbClr val="F26B43"/>
          </p15:clr>
        </p15:guide>
        <p15:guide id="17" pos="3948">
          <p15:clr>
            <a:srgbClr val="F26B43"/>
          </p15:clr>
        </p15:guide>
        <p15:guide id="20" pos="4384">
          <p15:clr>
            <a:srgbClr val="F26B43"/>
          </p15:clr>
        </p15:guide>
        <p15:guide id="21" pos="4508">
          <p15:clr>
            <a:srgbClr val="F26B43"/>
          </p15:clr>
        </p15:guide>
        <p15:guide id="22" pos="6780">
          <p15:clr>
            <a:srgbClr val="F26B43"/>
          </p15:clr>
        </p15:guide>
        <p15:guide id="23" pos="6656">
          <p15:clr>
            <a:srgbClr val="F26B43"/>
          </p15:clr>
        </p15:guide>
        <p15:guide id="24" pos="4960">
          <p15:clr>
            <a:srgbClr val="F26B43"/>
          </p15:clr>
        </p15:guide>
        <p15:guide id="25" pos="5084">
          <p15:clr>
            <a:srgbClr val="F26B43"/>
          </p15:clr>
        </p15:guide>
        <p15:guide id="30" orient="horz" pos="538">
          <p15:clr>
            <a:srgbClr val="F26B43"/>
          </p15:clr>
        </p15:guide>
        <p15:guide id="31" pos="551">
          <p15:clr>
            <a:srgbClr val="F26B43"/>
          </p15:clr>
        </p15:guide>
        <p15:guide id="39" pos="6092">
          <p15:clr>
            <a:srgbClr val="F26B43"/>
          </p15:clr>
        </p15:guide>
        <p15:guide id="40" pos="6216">
          <p15:clr>
            <a:srgbClr val="F26B43"/>
          </p15:clr>
        </p15:guide>
        <p15:guide id="41" pos="2692">
          <p15:clr>
            <a:srgbClr val="F26B43"/>
          </p15:clr>
        </p15:guide>
        <p15:guide id="42" pos="2808">
          <p15:clr>
            <a:srgbClr val="F26B43"/>
          </p15:clr>
        </p15:guide>
        <p15:guide id="43" pos="3260">
          <p15:clr>
            <a:srgbClr val="F26B43"/>
          </p15:clr>
        </p15:guide>
        <p15:guide id="44" pos="3380">
          <p15:clr>
            <a:srgbClr val="F26B43"/>
          </p15:clr>
        </p15:guide>
        <p15:guide id="50" pos="5520">
          <p15:clr>
            <a:srgbClr val="F26B43"/>
          </p15:clr>
        </p15:guide>
        <p15:guide id="52" orient="horz" pos="933">
          <p15:clr>
            <a:srgbClr val="F26B43"/>
          </p15:clr>
        </p15:guide>
        <p15:guide id="53" orient="horz" pos="759">
          <p15:clr>
            <a:srgbClr val="F26B43"/>
          </p15:clr>
        </p15:guide>
        <p15:guide id="58" orient="horz" pos="218">
          <p15:clr>
            <a:srgbClr val="F26B43"/>
          </p15:clr>
        </p15:guide>
        <p15:guide id="59" orient="horz" pos="3680">
          <p15:clr>
            <a:srgbClr val="F26B43"/>
          </p15:clr>
        </p15:guide>
        <p15:guide id="60" orient="horz" pos="3861">
          <p15:clr>
            <a:srgbClr val="F26B43"/>
          </p15:clr>
        </p15:guide>
        <p15:guide id="62" orient="horz" pos="2130">
          <p15:clr>
            <a:srgbClr val="F26B43"/>
          </p15:clr>
        </p15:guide>
        <p15:guide id="65" pos="5648">
          <p15:clr>
            <a:srgbClr val="F26B43"/>
          </p15:clr>
        </p15:guide>
        <p15:guide id="66" orient="horz" pos="649">
          <p15:clr>
            <a:srgbClr val="F26B43"/>
          </p15:clr>
        </p15:guide>
        <p15:guide id="67" pos="7216">
          <p15:clr>
            <a:srgbClr val="F26B43"/>
          </p15:clr>
        </p15:guide>
        <p15:guide id="69" orient="horz" pos="3988">
          <p15:clr>
            <a:srgbClr val="F26B43"/>
          </p15:clr>
        </p15:guide>
        <p15:guide id="70" orient="horz" pos="4196">
          <p15:clr>
            <a:srgbClr val="F26B43"/>
          </p15:clr>
        </p15:guide>
        <p15:guide id="71" pos="318">
          <p15:clr>
            <a:srgbClr val="F26B43"/>
          </p15:clr>
        </p15:guide>
        <p15:guide id="72" orient="horz" pos="411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3" Type="http://schemas.openxmlformats.org/officeDocument/2006/relationships/image" Target="../media/image22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45.jpeg"/><Relationship Id="rId9" Type="http://schemas.openxmlformats.org/officeDocument/2006/relationships/image" Target="../media/image6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7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7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7.xml"/><Relationship Id="rId6" Type="http://schemas.openxmlformats.org/officeDocument/2006/relationships/image" Target="../media/image78.jpe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9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jpg"/><Relationship Id="rId1" Type="http://schemas.openxmlformats.org/officeDocument/2006/relationships/slideLayout" Target="../slideLayouts/slideLayout94.xml"/><Relationship Id="rId4" Type="http://schemas.openxmlformats.org/officeDocument/2006/relationships/image" Target="../media/image8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emf"/><Relationship Id="rId1" Type="http://schemas.openxmlformats.org/officeDocument/2006/relationships/slideLayout" Target="../slideLayouts/slideLayout9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9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tiff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0.jpeg"/><Relationship Id="rId4" Type="http://schemas.openxmlformats.org/officeDocument/2006/relationships/image" Target="../media/image8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image" Target="../media/image92.em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4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8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3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7.tiff"/><Relationship Id="rId4" Type="http://schemas.openxmlformats.org/officeDocument/2006/relationships/image" Target="../media/image36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9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13743" y="6284068"/>
            <a:ext cx="8530258" cy="422613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Johannes Gutleber</a:t>
            </a:r>
          </a:p>
          <a:p>
            <a:r>
              <a:rPr lang="en-US" dirty="0">
                <a:solidFill>
                  <a:schemeClr val="bg1"/>
                </a:solidFill>
              </a:rPr>
              <a:t>Accelerator and Technology Sector Directorate Office, CERN, Switzerland			June 25, 2019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2A381E-31E4-F645-82EB-4237C6BF51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183" y="1216821"/>
            <a:ext cx="8590503" cy="49074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7676B6F-3CAC-B742-BFEC-BE948CC2CA15}"/>
              </a:ext>
            </a:extLst>
          </p:cNvPr>
          <p:cNvSpPr txBox="1"/>
          <p:nvPr/>
        </p:nvSpPr>
        <p:spPr>
          <a:xfrm>
            <a:off x="1071542" y="798077"/>
            <a:ext cx="121320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/>
              <a:t>Overview</a:t>
            </a:r>
            <a:endParaRPr lang="de-D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3C9541-ABE3-8F47-A340-0BEB52CCE54B}"/>
              </a:ext>
            </a:extLst>
          </p:cNvPr>
          <p:cNvSpPr txBox="1"/>
          <p:nvPr/>
        </p:nvSpPr>
        <p:spPr>
          <a:xfrm>
            <a:off x="4857731" y="768034"/>
            <a:ext cx="2314071" cy="369332"/>
          </a:xfrm>
          <a:prstGeom prst="rect">
            <a:avLst/>
          </a:prstGeom>
          <a:solidFill>
            <a:srgbClr val="FFF1C5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Wednesday-Thursday</a:t>
            </a:r>
            <a:endParaRPr lang="en-GB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2BC044-7B79-5749-980B-6F183EE1D2C4}"/>
              </a:ext>
            </a:extLst>
          </p:cNvPr>
          <p:cNvSpPr/>
          <p:nvPr/>
        </p:nvSpPr>
        <p:spPr>
          <a:xfrm>
            <a:off x="1432256" y="4862500"/>
            <a:ext cx="852495" cy="16708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F81BF53-823E-7C44-896B-64DDD0C8FF05}"/>
              </a:ext>
            </a:extLst>
          </p:cNvPr>
          <p:cNvSpPr/>
          <p:nvPr/>
        </p:nvSpPr>
        <p:spPr>
          <a:xfrm>
            <a:off x="7162918" y="2104787"/>
            <a:ext cx="427687" cy="38301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E17737-3777-F448-976F-B4D135ECDA86}"/>
              </a:ext>
            </a:extLst>
          </p:cNvPr>
          <p:cNvSpPr/>
          <p:nvPr/>
        </p:nvSpPr>
        <p:spPr>
          <a:xfrm>
            <a:off x="8068570" y="2474616"/>
            <a:ext cx="418204" cy="1265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F1AAB26-2959-3F4F-9460-7D0F5827A660}"/>
              </a:ext>
            </a:extLst>
          </p:cNvPr>
          <p:cNvCxnSpPr>
            <a:cxnSpLocks/>
            <a:stCxn id="13" idx="0"/>
            <a:endCxn id="11" idx="2"/>
          </p:cNvCxnSpPr>
          <p:nvPr/>
        </p:nvCxnSpPr>
        <p:spPr>
          <a:xfrm flipH="1" flipV="1">
            <a:off x="1678147" y="1167409"/>
            <a:ext cx="180357" cy="36950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A03DB44-AC23-FF44-B782-45E1B650C50D}"/>
              </a:ext>
            </a:extLst>
          </p:cNvPr>
          <p:cNvCxnSpPr>
            <a:stCxn id="14" idx="0"/>
            <a:endCxn id="23" idx="2"/>
          </p:cNvCxnSpPr>
          <p:nvPr/>
        </p:nvCxnSpPr>
        <p:spPr>
          <a:xfrm flipV="1">
            <a:off x="7376762" y="1678304"/>
            <a:ext cx="368361" cy="4264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192C775-5F2D-6342-9FF1-972AA0132C1C}"/>
              </a:ext>
            </a:extLst>
          </p:cNvPr>
          <p:cNvCxnSpPr>
            <a:stCxn id="15" idx="2"/>
          </p:cNvCxnSpPr>
          <p:nvPr/>
        </p:nvCxnSpPr>
        <p:spPr>
          <a:xfrm flipH="1">
            <a:off x="5316923" y="2601145"/>
            <a:ext cx="2960749" cy="370781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BE5291B5-BD88-C04B-94C9-CBB9A21411AE}"/>
              </a:ext>
            </a:extLst>
          </p:cNvPr>
          <p:cNvSpPr/>
          <p:nvPr/>
        </p:nvSpPr>
        <p:spPr>
          <a:xfrm>
            <a:off x="5403716" y="2940503"/>
            <a:ext cx="428439" cy="4075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E0F09FE-AC67-3C4F-95BA-79DEA001D210}"/>
              </a:ext>
            </a:extLst>
          </p:cNvPr>
          <p:cNvCxnSpPr>
            <a:cxnSpLocks/>
            <a:stCxn id="19" idx="0"/>
            <a:endCxn id="21" idx="2"/>
          </p:cNvCxnSpPr>
          <p:nvPr/>
        </p:nvCxnSpPr>
        <p:spPr>
          <a:xfrm flipV="1">
            <a:off x="5617936" y="2174657"/>
            <a:ext cx="352941" cy="76584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12E6346-2085-7F4B-AC1C-590629600631}"/>
              </a:ext>
            </a:extLst>
          </p:cNvPr>
          <p:cNvSpPr txBox="1"/>
          <p:nvPr/>
        </p:nvSpPr>
        <p:spPr>
          <a:xfrm>
            <a:off x="5256801" y="1805325"/>
            <a:ext cx="1428151" cy="369332"/>
          </a:xfrm>
          <a:prstGeom prst="rect">
            <a:avLst/>
          </a:prstGeom>
          <a:solidFill>
            <a:srgbClr val="FFF1C5"/>
          </a:solidFill>
          <a:ln w="38100">
            <a:solidFill>
              <a:srgbClr val="FF993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Cryogenics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A08C207-936C-3940-9369-DB8EACDD4734}"/>
              </a:ext>
            </a:extLst>
          </p:cNvPr>
          <p:cNvSpPr txBox="1"/>
          <p:nvPr/>
        </p:nvSpPr>
        <p:spPr>
          <a:xfrm>
            <a:off x="4394640" y="3525133"/>
            <a:ext cx="2398962" cy="646331"/>
          </a:xfrm>
          <a:prstGeom prst="rect">
            <a:avLst/>
          </a:prstGeom>
          <a:solidFill>
            <a:srgbClr val="FFF1C5"/>
          </a:solidFill>
          <a:ln w="38100">
            <a:solidFill>
              <a:srgbClr val="FF9933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Safety</a:t>
            </a:r>
          </a:p>
          <a:p>
            <a:r>
              <a:rPr lang="de-DE" dirty="0"/>
              <a:t>Technical infrastructure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23F993F-0BC4-4949-B7E1-B7C757E68869}"/>
              </a:ext>
            </a:extLst>
          </p:cNvPr>
          <p:cNvSpPr txBox="1"/>
          <p:nvPr/>
        </p:nvSpPr>
        <p:spPr>
          <a:xfrm>
            <a:off x="6494787" y="1308972"/>
            <a:ext cx="2500672" cy="369332"/>
          </a:xfrm>
          <a:prstGeom prst="rect">
            <a:avLst/>
          </a:prstGeom>
          <a:solidFill>
            <a:srgbClr val="FFF1C5"/>
          </a:solidFill>
          <a:ln w="38100">
            <a:solidFill>
              <a:srgbClr val="FF993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Implementation aspects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54382FB-F85C-E249-B733-0C7585FB17BE}"/>
              </a:ext>
            </a:extLst>
          </p:cNvPr>
          <p:cNvSpPr/>
          <p:nvPr/>
        </p:nvSpPr>
        <p:spPr>
          <a:xfrm>
            <a:off x="7177208" y="2954534"/>
            <a:ext cx="427687" cy="38301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923579B-B96F-0A4A-A20D-A7CCE3141F21}"/>
              </a:ext>
            </a:extLst>
          </p:cNvPr>
          <p:cNvCxnSpPr>
            <a:stCxn id="24" idx="2"/>
            <a:endCxn id="22" idx="0"/>
          </p:cNvCxnSpPr>
          <p:nvPr/>
        </p:nvCxnSpPr>
        <p:spPr>
          <a:xfrm flipH="1">
            <a:off x="5594121" y="3337549"/>
            <a:ext cx="1796931" cy="18758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09B7B9A-8C52-704A-B0F6-C6D26F207E13}"/>
              </a:ext>
            </a:extLst>
          </p:cNvPr>
          <p:cNvSpPr/>
          <p:nvPr/>
        </p:nvSpPr>
        <p:spPr>
          <a:xfrm>
            <a:off x="2706971" y="5029585"/>
            <a:ext cx="1000125" cy="4853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994" y="71363"/>
            <a:ext cx="8757465" cy="69667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n-US" sz="4000" dirty="0"/>
              <a:t>Infrastructures and Operation Summary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A323435-6381-FB4A-BAF5-E2AB44FA7473}"/>
              </a:ext>
            </a:extLst>
          </p:cNvPr>
          <p:cNvSpPr txBox="1"/>
          <p:nvPr/>
        </p:nvSpPr>
        <p:spPr>
          <a:xfrm>
            <a:off x="4153380" y="6388412"/>
            <a:ext cx="2500672" cy="369332"/>
          </a:xfrm>
          <a:prstGeom prst="rect">
            <a:avLst/>
          </a:prstGeom>
          <a:solidFill>
            <a:srgbClr val="FFF1C5"/>
          </a:solidFill>
          <a:ln w="38100">
            <a:solidFill>
              <a:srgbClr val="FF993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629860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946" y="949895"/>
            <a:ext cx="6427843" cy="842292"/>
          </a:xfrm>
        </p:spPr>
        <p:txBody>
          <a:bodyPr>
            <a:normAutofit/>
          </a:bodyPr>
          <a:lstStyle/>
          <a:p>
            <a:pPr algn="ctr"/>
            <a:r>
              <a:rPr lang="en-US" sz="2700" b="1" dirty="0">
                <a:latin typeface="Palatino Linotype" panose="02040502050505030304" pitchFamily="18" charset="0"/>
              </a:rPr>
              <a:t>He II Model Validation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D8910C0B-618C-5D41-A63A-64A91838EF9C}" type="slidenum"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/>
              <a:t>10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graphicFrame>
        <p:nvGraphicFramePr>
          <p:cNvPr id="24" name="Diagram 25"/>
          <p:cNvGraphicFramePr/>
          <p:nvPr>
            <p:extLst/>
          </p:nvPr>
        </p:nvGraphicFramePr>
        <p:xfrm>
          <a:off x="1" y="2073379"/>
          <a:ext cx="1074042" cy="3824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" r="9083"/>
          <a:stretch/>
        </p:blipFill>
        <p:spPr>
          <a:xfrm>
            <a:off x="1137510" y="1956819"/>
            <a:ext cx="3842350" cy="16419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4" r="9083"/>
          <a:stretch/>
        </p:blipFill>
        <p:spPr>
          <a:xfrm>
            <a:off x="1137510" y="3659835"/>
            <a:ext cx="3960010" cy="16761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7" r="9051" b="1629"/>
          <a:stretch/>
        </p:blipFill>
        <p:spPr>
          <a:xfrm>
            <a:off x="5097520" y="2073379"/>
            <a:ext cx="3768972" cy="3262580"/>
          </a:xfrm>
          <a:prstGeom prst="rect">
            <a:avLst/>
          </a:prstGeom>
        </p:spPr>
      </p:pic>
      <p:sp>
        <p:nvSpPr>
          <p:cNvPr id="11" name="ZoneTexte 86"/>
          <p:cNvSpPr txBox="1"/>
          <p:nvPr/>
        </p:nvSpPr>
        <p:spPr>
          <a:xfrm>
            <a:off x="2939234" y="4107820"/>
            <a:ext cx="215828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 typeface="Wingdings" panose="05000000000000000000" pitchFamily="2" charset="2"/>
              <a:buChar char="q"/>
            </a:pPr>
            <a:r>
              <a:rPr lang="fr-FR" sz="1350" dirty="0" err="1">
                <a:solidFill>
                  <a:prstClr val="black"/>
                </a:solidFill>
                <a:latin typeface="Palatino Linotype" panose="02040502050505030304" pitchFamily="18" charset="0"/>
              </a:rPr>
              <a:t>Heat</a:t>
            </a:r>
            <a:r>
              <a:rPr lang="fr-FR" sz="1350" dirty="0">
                <a:solidFill>
                  <a:prstClr val="black"/>
                </a:solidFill>
                <a:latin typeface="Palatino Linotype" panose="02040502050505030304" pitchFamily="18" charset="0"/>
              </a:rPr>
              <a:t> Flux ≈ 22 [kW/m</a:t>
            </a:r>
            <a:r>
              <a:rPr lang="fr-FR" sz="1350" baseline="30000" dirty="0">
                <a:solidFill>
                  <a:prstClr val="black"/>
                </a:solidFill>
                <a:latin typeface="Palatino Linotype" panose="02040502050505030304" pitchFamily="18" charset="0"/>
              </a:rPr>
              <a:t>2</a:t>
            </a:r>
            <a:r>
              <a:rPr lang="fr-FR" sz="1350" dirty="0">
                <a:solidFill>
                  <a:prstClr val="black"/>
                </a:solidFill>
                <a:latin typeface="Palatino Linotype" panose="02040502050505030304" pitchFamily="18" charset="0"/>
              </a:rPr>
              <a:t>]</a:t>
            </a:r>
          </a:p>
          <a:p>
            <a:pPr marL="214313" indent="-214313" defTabSz="685800">
              <a:buFont typeface="Wingdings" panose="05000000000000000000" pitchFamily="2" charset="2"/>
              <a:buChar char="q"/>
            </a:pPr>
            <a:r>
              <a:rPr lang="fr-FR" sz="1350" dirty="0">
                <a:solidFill>
                  <a:prstClr val="black"/>
                </a:solidFill>
                <a:latin typeface="Palatino Linotype" panose="02040502050505030304" pitchFamily="18" charset="0"/>
              </a:rPr>
              <a:t>T</a:t>
            </a:r>
            <a:r>
              <a:rPr lang="fr-FR" sz="1350" baseline="-25000" dirty="0">
                <a:solidFill>
                  <a:prstClr val="black"/>
                </a:solidFill>
                <a:latin typeface="Palatino Linotype" panose="02040502050505030304" pitchFamily="18" charset="0"/>
              </a:rPr>
              <a:t>bath</a:t>
            </a:r>
            <a:r>
              <a:rPr lang="fr-FR" sz="1350" dirty="0">
                <a:solidFill>
                  <a:prstClr val="black"/>
                </a:solidFill>
                <a:latin typeface="Palatino Linotype" panose="02040502050505030304" pitchFamily="18" charset="0"/>
              </a:rPr>
              <a:t> = 1.8102 [K]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CBA1293-6DFA-274D-9A41-77C93ACC1D55}"/>
              </a:ext>
            </a:extLst>
          </p:cNvPr>
          <p:cNvCxnSpPr>
            <a:cxnSpLocks/>
          </p:cNvCxnSpPr>
          <p:nvPr/>
        </p:nvCxnSpPr>
        <p:spPr>
          <a:xfrm flipH="1">
            <a:off x="7416800" y="2908300"/>
            <a:ext cx="444500" cy="533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E64CD70-D7C7-3740-8F9F-2A53EA9AFE09}"/>
              </a:ext>
            </a:extLst>
          </p:cNvPr>
          <p:cNvCxnSpPr>
            <a:cxnSpLocks/>
          </p:cNvCxnSpPr>
          <p:nvPr/>
        </p:nvCxnSpPr>
        <p:spPr>
          <a:xfrm flipH="1">
            <a:off x="6362700" y="2374900"/>
            <a:ext cx="1409700" cy="1892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15505AB-864D-B94C-B8D5-9BF859C7F383}"/>
              </a:ext>
            </a:extLst>
          </p:cNvPr>
          <p:cNvSpPr txBox="1"/>
          <p:nvPr/>
        </p:nvSpPr>
        <p:spPr>
          <a:xfrm>
            <a:off x="764767" y="5428186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Also a simplified model looks promising in terms of qualitatively forecasting the heat transfer behavior. Work ongoing to validate and consolidate the model.</a:t>
            </a:r>
          </a:p>
        </p:txBody>
      </p:sp>
      <p:sp>
        <p:nvSpPr>
          <p:cNvPr id="17" name="ZoneTexte 352">
            <a:extLst>
              <a:ext uri="{FF2B5EF4-FFF2-40B4-BE49-F238E27FC236}">
                <a16:creationId xmlns:a16="http://schemas.microsoft.com/office/drawing/2014/main" id="{E3438582-EDA1-6746-9694-253D643F40A1}"/>
              </a:ext>
            </a:extLst>
          </p:cNvPr>
          <p:cNvSpPr txBox="1"/>
          <p:nvPr/>
        </p:nvSpPr>
        <p:spPr>
          <a:xfrm>
            <a:off x="5535485" y="6233764"/>
            <a:ext cx="3525966" cy="523220"/>
          </a:xfrm>
          <a:prstGeom prst="rect">
            <a:avLst/>
          </a:prstGeom>
          <a:solidFill>
            <a:srgbClr val="FFFFCC"/>
          </a:solidFill>
          <a:ln>
            <a:solidFill>
              <a:srgbClr val="CC22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800" b="1" dirty="0">
                <a:solidFill>
                  <a:srgbClr val="002060"/>
                </a:solidFill>
                <a:latin typeface="Calibri"/>
              </a:rPr>
              <a:t>A. </a:t>
            </a:r>
            <a:r>
              <a:rPr lang="en-US" sz="2800" b="1" dirty="0" err="1">
                <a:solidFill>
                  <a:srgbClr val="002060"/>
                </a:solidFill>
                <a:latin typeface="Calibri"/>
              </a:rPr>
              <a:t>Vitrano</a:t>
            </a:r>
            <a:r>
              <a:rPr lang="en-US" sz="2800" b="1" dirty="0">
                <a:solidFill>
                  <a:srgbClr val="002060"/>
                </a:solidFill>
                <a:latin typeface="Calibri"/>
              </a:rPr>
              <a:t> (CEA)</a:t>
            </a:r>
          </a:p>
        </p:txBody>
      </p:sp>
    </p:spTree>
    <p:extLst>
      <p:ext uri="{BB962C8B-B14F-4D97-AF65-F5344CB8AC3E}">
        <p14:creationId xmlns:p14="http://schemas.microsoft.com/office/powerpoint/2010/main" val="1426892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4BD1CE3-7477-2546-AF55-22463293E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120900"/>
            <a:ext cx="8226854" cy="1264357"/>
          </a:xfrm>
        </p:spPr>
        <p:txBody>
          <a:bodyPr>
            <a:normAutofit fontScale="90000"/>
          </a:bodyPr>
          <a:lstStyle/>
          <a:p>
            <a:r>
              <a:rPr lang="en-US" dirty="0"/>
              <a:t>Technical Infrastructures</a:t>
            </a:r>
            <a:br>
              <a:rPr lang="en-US" dirty="0"/>
            </a:br>
            <a:r>
              <a:rPr lang="en-US" dirty="0"/>
              <a:t>and Safety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1267647-65A0-5941-9D8D-6AA255CC5EB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CD219C-5A87-5844-8227-F06516E1F474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BFD808-6B56-4447-9401-2398D08EE3C0}" type="datetime1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6/28/19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69D6A3-4DF0-664A-BB5B-D4F1ECC6126E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Document reference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6FF651-1DCD-AC4F-8024-FFE6BAD3074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07097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234923" y="1023286"/>
            <a:ext cx="8682011" cy="5002787"/>
          </a:xfrm>
        </p:spPr>
        <p:txBody>
          <a:bodyPr>
            <a:normAutofit fontScale="92500" lnSpcReduction="10000"/>
          </a:bodyPr>
          <a:lstStyle/>
          <a:p>
            <a:r>
              <a:rPr lang="en-GB" sz="3200" dirty="0"/>
              <a:t>Identification of hazards, based on project breakdown structure, and “</a:t>
            </a:r>
            <a:r>
              <a:rPr lang="en-GB" sz="3200" b="1" dirty="0"/>
              <a:t>Standard Best Practice</a:t>
            </a:r>
            <a:r>
              <a:rPr lang="en-GB" sz="3200" dirty="0"/>
              <a:t>” to cope with them.</a:t>
            </a:r>
          </a:p>
          <a:p>
            <a:r>
              <a:rPr lang="en-GB" sz="3200" dirty="0"/>
              <a:t>Three safety domains require </a:t>
            </a:r>
            <a:r>
              <a:rPr lang="en-GB" sz="3200" b="1" u="sng" dirty="0"/>
              <a:t>special treatment</a:t>
            </a:r>
            <a:r>
              <a:rPr lang="en-GB" sz="3200" dirty="0"/>
              <a:t>:</a:t>
            </a:r>
          </a:p>
          <a:p>
            <a:pPr lvl="1"/>
            <a:r>
              <a:rPr lang="en-GB" sz="2800" b="1" dirty="0"/>
              <a:t>Fire</a:t>
            </a:r>
            <a:r>
              <a:rPr lang="en-GB" sz="2800" dirty="0"/>
              <a:t> in underground facilities</a:t>
            </a:r>
          </a:p>
          <a:p>
            <a:pPr lvl="1"/>
            <a:r>
              <a:rPr lang="en-GB" sz="2800" b="1" dirty="0"/>
              <a:t>Cryogenics</a:t>
            </a:r>
            <a:r>
              <a:rPr lang="en-GB" sz="2800" dirty="0"/>
              <a:t> in underground facilities</a:t>
            </a:r>
          </a:p>
          <a:p>
            <a:pPr lvl="1"/>
            <a:r>
              <a:rPr lang="en-GB" sz="2800" b="1" dirty="0"/>
              <a:t>Radiation Protection</a:t>
            </a:r>
          </a:p>
          <a:p>
            <a:r>
              <a:rPr lang="en-GB" sz="3200" dirty="0"/>
              <a:t>Safety performance based study for Fire and Cryogenics</a:t>
            </a:r>
          </a:p>
          <a:p>
            <a:r>
              <a:rPr lang="en-US" sz="3200" b="1" dirty="0"/>
              <a:t>Standard prescriptive measures </a:t>
            </a:r>
            <a:r>
              <a:rPr lang="en-US" sz="3200" dirty="0"/>
              <a:t>for Radiation Protection</a:t>
            </a:r>
            <a:endParaRPr lang="en-GB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        Scope of the 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CDR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Safety Study		</a:t>
            </a: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69" y="62997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6162594"/>
            <a:ext cx="9144000" cy="69540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        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9" y="6217818"/>
            <a:ext cx="585933" cy="584958"/>
          </a:xfrm>
          <a:prstGeom prst="rect">
            <a:avLst/>
          </a:prstGeom>
        </p:spPr>
      </p:pic>
      <p:sp>
        <p:nvSpPr>
          <p:cNvPr id="12" name="Footer Placeholder 7"/>
          <p:cNvSpPr txBox="1">
            <a:spLocks/>
          </p:cNvSpPr>
          <p:nvPr/>
        </p:nvSpPr>
        <p:spPr>
          <a:xfrm>
            <a:off x="685800" y="6203885"/>
            <a:ext cx="3086100" cy="5849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Future Circular Collider Study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 Week 2019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Thomas Otto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927734" y="6327733"/>
            <a:ext cx="20574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ZoneTexte 352">
            <a:extLst>
              <a:ext uri="{FF2B5EF4-FFF2-40B4-BE49-F238E27FC236}">
                <a16:creationId xmlns:a16="http://schemas.microsoft.com/office/drawing/2014/main" id="{9E91DEE9-D8C2-CC4A-B914-E2BF5B234755}"/>
              </a:ext>
            </a:extLst>
          </p:cNvPr>
          <p:cNvSpPr txBox="1"/>
          <p:nvPr/>
        </p:nvSpPr>
        <p:spPr>
          <a:xfrm>
            <a:off x="99869" y="6248685"/>
            <a:ext cx="3525966" cy="523220"/>
          </a:xfrm>
          <a:prstGeom prst="rect">
            <a:avLst/>
          </a:prstGeom>
          <a:solidFill>
            <a:srgbClr val="FFFFCC"/>
          </a:solidFill>
          <a:ln>
            <a:solidFill>
              <a:srgbClr val="CC22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800" b="1" dirty="0">
                <a:solidFill>
                  <a:srgbClr val="002060"/>
                </a:solidFill>
                <a:latin typeface="Calibri"/>
              </a:rPr>
              <a:t>T. Otto (CERN)</a:t>
            </a:r>
          </a:p>
        </p:txBody>
      </p:sp>
    </p:spTree>
    <p:extLst>
      <p:ext uri="{BB962C8B-B14F-4D97-AF65-F5344CB8AC3E}">
        <p14:creationId xmlns:p14="http://schemas.microsoft.com/office/powerpoint/2010/main" val="243857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230523" y="894674"/>
            <a:ext cx="8736745" cy="5035475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The CDR Safety Study demonstrated that planned facilities can meet the </a:t>
            </a:r>
            <a:r>
              <a:rPr lang="en-US" sz="3200" dirty="0">
                <a:solidFill>
                  <a:srgbClr val="00B050"/>
                </a:solidFill>
              </a:rPr>
              <a:t>Life Safety Objectives </a:t>
            </a:r>
          </a:p>
          <a:p>
            <a:r>
              <a:rPr lang="en-US" sz="3200" dirty="0"/>
              <a:t>Additional studies are </a:t>
            </a:r>
            <a:r>
              <a:rPr lang="en-US" sz="3200" b="1" dirty="0"/>
              <a:t>necessary</a:t>
            </a:r>
            <a:r>
              <a:rPr lang="en-US" sz="3200" dirty="0"/>
              <a:t> for a TDR:</a:t>
            </a:r>
          </a:p>
          <a:p>
            <a:pPr lvl="1"/>
            <a:r>
              <a:rPr lang="en-US" b="1" dirty="0"/>
              <a:t>Fire</a:t>
            </a:r>
            <a:r>
              <a:rPr lang="en-US" dirty="0"/>
              <a:t> Safety: </a:t>
            </a:r>
          </a:p>
          <a:p>
            <a:pPr lvl="2"/>
            <a:r>
              <a:rPr lang="en-US" dirty="0"/>
              <a:t>Implementation of fire </a:t>
            </a:r>
            <a:r>
              <a:rPr lang="en-US" dirty="0" err="1"/>
              <a:t>compartmentalisation</a:t>
            </a:r>
            <a:endParaRPr lang="en-US" dirty="0"/>
          </a:p>
          <a:p>
            <a:pPr lvl="2"/>
            <a:r>
              <a:rPr lang="en-US" dirty="0"/>
              <a:t> Impact of fire scenarios on property and environment (slightly radioactive particles)</a:t>
            </a:r>
          </a:p>
          <a:p>
            <a:pPr lvl="1"/>
            <a:r>
              <a:rPr lang="en-US" b="1" dirty="0"/>
              <a:t>Cryogenic</a:t>
            </a:r>
            <a:r>
              <a:rPr lang="en-US" dirty="0"/>
              <a:t> Safety</a:t>
            </a:r>
          </a:p>
          <a:p>
            <a:pPr lvl="2"/>
            <a:r>
              <a:rPr lang="en-US" dirty="0"/>
              <a:t>More accurate description of Helium releases</a:t>
            </a:r>
          </a:p>
          <a:p>
            <a:pPr lvl="2"/>
            <a:r>
              <a:rPr lang="en-US" dirty="0"/>
              <a:t>Interaction of cold gas with smoke extraction, pressure on compartment walls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585225-BDA4-43F2-83C8-6E0607761C33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Safety Studies Proposed</a:t>
            </a: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69" y="62997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6162597"/>
            <a:ext cx="9144000" cy="69540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        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9" y="6217818"/>
            <a:ext cx="585933" cy="584958"/>
          </a:xfrm>
          <a:prstGeom prst="rect">
            <a:avLst/>
          </a:prstGeom>
        </p:spPr>
      </p:pic>
      <p:sp>
        <p:nvSpPr>
          <p:cNvPr id="12" name="Footer Placeholder 7"/>
          <p:cNvSpPr txBox="1">
            <a:spLocks/>
          </p:cNvSpPr>
          <p:nvPr/>
        </p:nvSpPr>
        <p:spPr>
          <a:xfrm>
            <a:off x="685800" y="6203885"/>
            <a:ext cx="3086100" cy="5849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Future Circular Collider Study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 Week 2019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Thomas Otto</a:t>
            </a:r>
          </a:p>
        </p:txBody>
      </p:sp>
      <p:sp>
        <p:nvSpPr>
          <p:cNvPr id="13" name="Slide Number Placeholder 9"/>
          <p:cNvSpPr txBox="1">
            <a:spLocks/>
          </p:cNvSpPr>
          <p:nvPr/>
        </p:nvSpPr>
        <p:spPr>
          <a:xfrm>
            <a:off x="6927734" y="632773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</a:t>
            </a:r>
          </a:p>
        </p:txBody>
      </p:sp>
      <p:sp>
        <p:nvSpPr>
          <p:cNvPr id="14" name="ZoneTexte 352">
            <a:extLst>
              <a:ext uri="{FF2B5EF4-FFF2-40B4-BE49-F238E27FC236}">
                <a16:creationId xmlns:a16="http://schemas.microsoft.com/office/drawing/2014/main" id="{C58B376D-8CEA-D04A-B79E-5106E15C78B4}"/>
              </a:ext>
            </a:extLst>
          </p:cNvPr>
          <p:cNvSpPr txBox="1"/>
          <p:nvPr/>
        </p:nvSpPr>
        <p:spPr>
          <a:xfrm>
            <a:off x="99869" y="6248685"/>
            <a:ext cx="3525966" cy="523220"/>
          </a:xfrm>
          <a:prstGeom prst="rect">
            <a:avLst/>
          </a:prstGeom>
          <a:solidFill>
            <a:srgbClr val="FFFFCC"/>
          </a:solidFill>
          <a:ln>
            <a:solidFill>
              <a:srgbClr val="CC22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800" b="1" dirty="0">
                <a:solidFill>
                  <a:srgbClr val="002060"/>
                </a:solidFill>
                <a:latin typeface="Calibri"/>
              </a:rPr>
              <a:t>T. Otto (CERN)</a:t>
            </a:r>
          </a:p>
        </p:txBody>
      </p:sp>
    </p:spTree>
    <p:extLst>
      <p:ext uri="{BB962C8B-B14F-4D97-AF65-F5344CB8AC3E}">
        <p14:creationId xmlns:p14="http://schemas.microsoft.com/office/powerpoint/2010/main" val="3521972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230523" y="894674"/>
            <a:ext cx="8736745" cy="5035475"/>
          </a:xfrm>
        </p:spPr>
        <p:txBody>
          <a:bodyPr>
            <a:normAutofit/>
          </a:bodyPr>
          <a:lstStyle/>
          <a:p>
            <a:r>
              <a:rPr lang="en-US" sz="3200" dirty="0"/>
              <a:t>Additional studies are necessary for a TDR:</a:t>
            </a:r>
          </a:p>
          <a:p>
            <a:pPr lvl="1"/>
            <a:r>
              <a:rPr lang="en-US" b="1" dirty="0"/>
              <a:t>Radiation protection</a:t>
            </a:r>
          </a:p>
          <a:p>
            <a:pPr lvl="2"/>
            <a:r>
              <a:rPr lang="en-US" dirty="0"/>
              <a:t>Radioactivity in experiments and  beam loss points</a:t>
            </a:r>
          </a:p>
          <a:p>
            <a:pPr lvl="2"/>
            <a:r>
              <a:rPr lang="en-US" dirty="0"/>
              <a:t>Management of effluents (air and water)</a:t>
            </a:r>
          </a:p>
          <a:p>
            <a:pPr lvl="2"/>
            <a:r>
              <a:rPr lang="en-US" dirty="0"/>
              <a:t>Radiation monitoring </a:t>
            </a:r>
            <a:r>
              <a:rPr lang="en-US" dirty="0" err="1"/>
              <a:t>programme</a:t>
            </a:r>
            <a:endParaRPr lang="en-US" dirty="0"/>
          </a:p>
          <a:p>
            <a:r>
              <a:rPr lang="en-US" dirty="0"/>
              <a:t>Precise </a:t>
            </a:r>
            <a:r>
              <a:rPr lang="en-US" b="1" dirty="0"/>
              <a:t>study </a:t>
            </a:r>
            <a:r>
              <a:rPr lang="en-US" b="1" dirty="0" err="1"/>
              <a:t>programme</a:t>
            </a:r>
            <a:r>
              <a:rPr lang="en-US" b="1" dirty="0"/>
              <a:t> will be determined once CERN’s strategy is defined</a:t>
            </a:r>
          </a:p>
          <a:p>
            <a:pPr lvl="1"/>
            <a:r>
              <a:rPr lang="en-US" dirty="0"/>
              <a:t>Specific topics in e</a:t>
            </a:r>
            <a:r>
              <a:rPr lang="en-US" baseline="30000" dirty="0"/>
              <a:t>+</a:t>
            </a:r>
            <a:r>
              <a:rPr lang="en-US" dirty="0"/>
              <a:t>/e</a:t>
            </a:r>
            <a:r>
              <a:rPr lang="en-US" baseline="30000" dirty="0"/>
              <a:t>- </a:t>
            </a:r>
            <a:r>
              <a:rPr lang="en-US" dirty="0"/>
              <a:t>collider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585225-BDA4-43F2-83C8-6E0607761C33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US" kern="0" dirty="0">
                <a:latin typeface="Calibri" panose="020F0502020204030204"/>
              </a:rPr>
              <a:t>Safety Studies Proposed</a:t>
            </a: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69" y="62997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6162597"/>
            <a:ext cx="9144000" cy="69540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        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9" y="6217818"/>
            <a:ext cx="585933" cy="584958"/>
          </a:xfrm>
          <a:prstGeom prst="rect">
            <a:avLst/>
          </a:prstGeom>
        </p:spPr>
      </p:pic>
      <p:sp>
        <p:nvSpPr>
          <p:cNvPr id="12" name="Footer Placeholder 7"/>
          <p:cNvSpPr txBox="1">
            <a:spLocks/>
          </p:cNvSpPr>
          <p:nvPr/>
        </p:nvSpPr>
        <p:spPr>
          <a:xfrm>
            <a:off x="685800" y="6203885"/>
            <a:ext cx="3086100" cy="5849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Future Circular Collider Study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 Week 2019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Thomas Otto</a:t>
            </a:r>
          </a:p>
        </p:txBody>
      </p:sp>
      <p:sp>
        <p:nvSpPr>
          <p:cNvPr id="13" name="Slide Number Placeholder 9"/>
          <p:cNvSpPr txBox="1">
            <a:spLocks/>
          </p:cNvSpPr>
          <p:nvPr/>
        </p:nvSpPr>
        <p:spPr>
          <a:xfrm>
            <a:off x="6927734" y="632773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</a:t>
            </a:r>
          </a:p>
        </p:txBody>
      </p:sp>
      <p:sp>
        <p:nvSpPr>
          <p:cNvPr id="14" name="ZoneTexte 352">
            <a:extLst>
              <a:ext uri="{FF2B5EF4-FFF2-40B4-BE49-F238E27FC236}">
                <a16:creationId xmlns:a16="http://schemas.microsoft.com/office/drawing/2014/main" id="{B253DD5B-D2C3-F840-8D70-439BD84E793A}"/>
              </a:ext>
            </a:extLst>
          </p:cNvPr>
          <p:cNvSpPr txBox="1"/>
          <p:nvPr/>
        </p:nvSpPr>
        <p:spPr>
          <a:xfrm>
            <a:off x="99869" y="6248685"/>
            <a:ext cx="3525966" cy="523220"/>
          </a:xfrm>
          <a:prstGeom prst="rect">
            <a:avLst/>
          </a:prstGeom>
          <a:solidFill>
            <a:srgbClr val="FFFFCC"/>
          </a:solidFill>
          <a:ln>
            <a:solidFill>
              <a:srgbClr val="CC22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800" b="1" dirty="0">
                <a:solidFill>
                  <a:srgbClr val="002060"/>
                </a:solidFill>
                <a:latin typeface="Calibri"/>
              </a:rPr>
              <a:t>T. Otto (CERN)</a:t>
            </a:r>
          </a:p>
        </p:txBody>
      </p:sp>
    </p:spTree>
    <p:extLst>
      <p:ext uri="{BB962C8B-B14F-4D97-AF65-F5344CB8AC3E}">
        <p14:creationId xmlns:p14="http://schemas.microsoft.com/office/powerpoint/2010/main" val="1292293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484" y="279059"/>
            <a:ext cx="7886700" cy="994172"/>
          </a:xfrm>
        </p:spPr>
        <p:txBody>
          <a:bodyPr>
            <a:normAutofit fontScale="90000"/>
          </a:bodyPr>
          <a:lstStyle/>
          <a:p>
            <a:r>
              <a:rPr lang="en-GB" dirty="0"/>
              <a:t>FCC-</a:t>
            </a:r>
            <a:r>
              <a:rPr lang="en-GB" dirty="0" err="1"/>
              <a:t>hh</a:t>
            </a:r>
            <a:r>
              <a:rPr lang="en-GB" dirty="0"/>
              <a:t> PBD for fire safety applied to HE-LHC for validating ventilation concept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r>
              <a:rPr lang="en-GB">
                <a:solidFill>
                  <a:srgbClr val="FFFFFF"/>
                </a:solidFill>
                <a:latin typeface="Arial" panose="020B0604020202020204"/>
              </a:rPr>
              <a:t>O.RIos, S. La Mendola, FCC WEEK 2019. </a:t>
            </a:r>
          </a:p>
        </p:txBody>
      </p:sp>
      <p:sp>
        <p:nvSpPr>
          <p:cNvPr id="9" name="ZoneTexte 352">
            <a:extLst>
              <a:ext uri="{FF2B5EF4-FFF2-40B4-BE49-F238E27FC236}">
                <a16:creationId xmlns:a16="http://schemas.microsoft.com/office/drawing/2014/main" id="{49CE662A-540A-204A-BC32-34BC97BF0827}"/>
              </a:ext>
            </a:extLst>
          </p:cNvPr>
          <p:cNvSpPr txBox="1"/>
          <p:nvPr/>
        </p:nvSpPr>
        <p:spPr>
          <a:xfrm>
            <a:off x="99869" y="6248685"/>
            <a:ext cx="4577064" cy="523220"/>
          </a:xfrm>
          <a:prstGeom prst="rect">
            <a:avLst/>
          </a:prstGeom>
          <a:solidFill>
            <a:srgbClr val="FFFFCC"/>
          </a:solidFill>
          <a:ln>
            <a:solidFill>
              <a:srgbClr val="CC22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800" b="1" dirty="0">
                <a:solidFill>
                  <a:srgbClr val="002060"/>
                </a:solidFill>
                <a:latin typeface="Calibri"/>
              </a:rPr>
              <a:t>O. Rios, S. La </a:t>
            </a:r>
            <a:r>
              <a:rPr lang="en-US" sz="2800" b="1" dirty="0" err="1">
                <a:solidFill>
                  <a:srgbClr val="002060"/>
                </a:solidFill>
                <a:latin typeface="Calibri"/>
              </a:rPr>
              <a:t>Mendola</a:t>
            </a:r>
            <a:r>
              <a:rPr lang="en-US" sz="2800" b="1" dirty="0">
                <a:solidFill>
                  <a:srgbClr val="002060"/>
                </a:solidFill>
                <a:latin typeface="Calibri"/>
              </a:rPr>
              <a:t> (CERN)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21AC6B-CF2E-E645-B31E-05A297120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5630"/>
            <a:ext cx="9144000" cy="4566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182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06" y="211702"/>
            <a:ext cx="8477566" cy="488268"/>
          </a:xfrm>
        </p:spPr>
        <p:txBody>
          <a:bodyPr>
            <a:noAutofit/>
          </a:bodyPr>
          <a:lstStyle/>
          <a:p>
            <a:r>
              <a:rPr lang="en-GB" sz="3600" dirty="0"/>
              <a:t>Conclusions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457200" y="3486151"/>
            <a:ext cx="3848100" cy="952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676933" y="3695701"/>
            <a:ext cx="3848100" cy="952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34206" y="812554"/>
            <a:ext cx="82968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3" indent="-285743" defTabSz="6858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55A0"/>
                </a:solidFill>
                <a:latin typeface="Arial" panose="020B0604020202020204"/>
              </a:rPr>
              <a:t>Life safety goals for occupants are reached </a:t>
            </a:r>
            <a:r>
              <a:rPr lang="en-GB" sz="2400" dirty="0">
                <a:solidFill>
                  <a:srgbClr val="0055A0"/>
                </a:solidFill>
                <a:latin typeface="Arial" panose="020B0604020202020204"/>
              </a:rPr>
              <a:t>with the baseline safety measures </a:t>
            </a:r>
          </a:p>
          <a:p>
            <a:pPr marL="285743" indent="-285743" defTabSz="685800">
              <a:buFont typeface="Arial" panose="020B0604020202020204" pitchFamily="34" charset="0"/>
              <a:buChar char="•"/>
            </a:pPr>
            <a:endParaRPr lang="en-GB" sz="2400" b="1" dirty="0">
              <a:solidFill>
                <a:srgbClr val="0055A0"/>
              </a:solidFill>
              <a:latin typeface="Arial" panose="020B0604020202020204"/>
            </a:endParaRPr>
          </a:p>
          <a:p>
            <a:pPr marL="285743" indent="-285743" defTabSz="6858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55A0"/>
                </a:solidFill>
                <a:latin typeface="Arial" panose="020B0604020202020204"/>
              </a:rPr>
              <a:t>Two</a:t>
            </a:r>
            <a:r>
              <a:rPr lang="en-GB" sz="2400" dirty="0">
                <a:solidFill>
                  <a:srgbClr val="0055A0"/>
                </a:solidFill>
                <a:latin typeface="Arial" panose="020B0604020202020204"/>
              </a:rPr>
              <a:t> different </a:t>
            </a:r>
            <a:r>
              <a:rPr lang="en-GB" sz="2400" b="1" dirty="0">
                <a:solidFill>
                  <a:srgbClr val="0055A0"/>
                </a:solidFill>
                <a:latin typeface="Arial" panose="020B0604020202020204"/>
              </a:rPr>
              <a:t>concepts (with and without compartments)</a:t>
            </a:r>
            <a:r>
              <a:rPr lang="en-GB" sz="2400" dirty="0">
                <a:solidFill>
                  <a:srgbClr val="0055A0"/>
                </a:solidFill>
                <a:latin typeface="Arial" panose="020B0604020202020204"/>
              </a:rPr>
              <a:t> explored.</a:t>
            </a:r>
          </a:p>
          <a:p>
            <a:pPr defTabSz="685800"/>
            <a:endParaRPr lang="en-US" sz="2400" b="1" dirty="0">
              <a:solidFill>
                <a:srgbClr val="0055A0"/>
              </a:solidFill>
              <a:latin typeface="Arial" panose="020B0604020202020204"/>
            </a:endParaRPr>
          </a:p>
          <a:p>
            <a:pPr marL="285743" indent="-285743" defTabSz="6858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55A0"/>
                </a:solidFill>
                <a:latin typeface="Arial" panose="020B0604020202020204"/>
              </a:rPr>
              <a:t>Hot smoke extraction </a:t>
            </a:r>
            <a:r>
              <a:rPr lang="en-US" sz="2400" dirty="0">
                <a:solidFill>
                  <a:srgbClr val="0055A0"/>
                </a:solidFill>
                <a:latin typeface="Arial" panose="020B0604020202020204"/>
              </a:rPr>
              <a:t>system can be most</a:t>
            </a:r>
            <a:r>
              <a:rPr lang="en-US" sz="2400" b="1" dirty="0">
                <a:solidFill>
                  <a:srgbClr val="0055A0"/>
                </a:solidFill>
                <a:latin typeface="Arial" panose="020B0604020202020204"/>
              </a:rPr>
              <a:t> efficiently designed</a:t>
            </a:r>
            <a:r>
              <a:rPr lang="en-US" sz="2400" dirty="0">
                <a:solidFill>
                  <a:srgbClr val="0055A0"/>
                </a:solidFill>
                <a:latin typeface="Arial" panose="020B0604020202020204"/>
              </a:rPr>
              <a:t> and its</a:t>
            </a:r>
            <a:r>
              <a:rPr lang="en-US" sz="2400" b="1" dirty="0">
                <a:solidFill>
                  <a:srgbClr val="0055A0"/>
                </a:solidFill>
                <a:latin typeface="Arial" panose="020B0604020202020204"/>
              </a:rPr>
              <a:t> fire resistance lowered </a:t>
            </a:r>
            <a:r>
              <a:rPr lang="en-US" sz="2400" dirty="0">
                <a:solidFill>
                  <a:srgbClr val="0055A0"/>
                </a:solidFill>
                <a:latin typeface="Arial" panose="020B0604020202020204"/>
              </a:rPr>
              <a:t>thanks to PBD approach.</a:t>
            </a:r>
            <a:endParaRPr lang="en-GB" sz="2400" dirty="0">
              <a:solidFill>
                <a:srgbClr val="0055A0"/>
              </a:solidFill>
              <a:latin typeface="Arial" panose="020B0604020202020204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r>
              <a:rPr lang="en-GB">
                <a:solidFill>
                  <a:srgbClr val="FFFFFF"/>
                </a:solidFill>
                <a:latin typeface="Arial" panose="020B0604020202020204"/>
              </a:rPr>
              <a:t>O.RIos, S. La Mendola, FCC WEEK 2019. </a:t>
            </a:r>
          </a:p>
        </p:txBody>
      </p:sp>
      <p:sp>
        <p:nvSpPr>
          <p:cNvPr id="7" name="ZoneTexte 352">
            <a:extLst>
              <a:ext uri="{FF2B5EF4-FFF2-40B4-BE49-F238E27FC236}">
                <a16:creationId xmlns:a16="http://schemas.microsoft.com/office/drawing/2014/main" id="{0CEA8441-FA22-E04F-A640-63E25B5E7FE3}"/>
              </a:ext>
            </a:extLst>
          </p:cNvPr>
          <p:cNvSpPr txBox="1"/>
          <p:nvPr/>
        </p:nvSpPr>
        <p:spPr>
          <a:xfrm>
            <a:off x="99869" y="6248685"/>
            <a:ext cx="4577064" cy="523220"/>
          </a:xfrm>
          <a:prstGeom prst="rect">
            <a:avLst/>
          </a:prstGeom>
          <a:solidFill>
            <a:srgbClr val="FFFFCC"/>
          </a:solidFill>
          <a:ln>
            <a:solidFill>
              <a:srgbClr val="CC22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800" b="1" dirty="0">
                <a:solidFill>
                  <a:srgbClr val="002060"/>
                </a:solidFill>
                <a:latin typeface="Calibri"/>
              </a:rPr>
              <a:t>O. Rios, S. La </a:t>
            </a:r>
            <a:r>
              <a:rPr lang="en-US" sz="2800" b="1" dirty="0" err="1">
                <a:solidFill>
                  <a:srgbClr val="002060"/>
                </a:solidFill>
                <a:latin typeface="Calibri"/>
              </a:rPr>
              <a:t>Mendola</a:t>
            </a:r>
            <a:r>
              <a:rPr lang="en-US" sz="2800" b="1" dirty="0">
                <a:solidFill>
                  <a:srgbClr val="002060"/>
                </a:solidFill>
                <a:latin typeface="Calibri"/>
              </a:rPr>
              <a:t> (CERN)</a:t>
            </a:r>
          </a:p>
        </p:txBody>
      </p:sp>
    </p:spTree>
    <p:extLst>
      <p:ext uri="{BB962C8B-B14F-4D97-AF65-F5344CB8AC3E}">
        <p14:creationId xmlns:p14="http://schemas.microsoft.com/office/powerpoint/2010/main" val="950286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R2E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81774" y="6327251"/>
            <a:ext cx="172819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J. Hunt / EN-STI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254" y="980303"/>
            <a:ext cx="3768335" cy="23309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93" b="5395"/>
          <a:stretch/>
        </p:blipFill>
        <p:spPr>
          <a:xfrm>
            <a:off x="485499" y="3368612"/>
            <a:ext cx="3224082" cy="2754691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681862" y="1319305"/>
            <a:ext cx="3089368" cy="1665621"/>
            <a:chOff x="579121" y="966047"/>
            <a:chExt cx="3513670" cy="1840435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78" t="3835" r="27853"/>
            <a:stretch/>
          </p:blipFill>
          <p:spPr>
            <a:xfrm>
              <a:off x="579121" y="966047"/>
              <a:ext cx="1812263" cy="1837325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899" t="2225" r="21265"/>
            <a:stretch/>
          </p:blipFill>
          <p:spPr>
            <a:xfrm>
              <a:off x="2310481" y="966047"/>
              <a:ext cx="1782310" cy="1840435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1433701" y="969107"/>
            <a:ext cx="1390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 screen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11307" y="2941899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Old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85317" y="2926451"/>
            <a:ext cx="613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62066" y="872118"/>
            <a:ext cx="2562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Latest residual gas profile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2529016" y="4662616"/>
            <a:ext cx="1408671" cy="1138001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852019" y="5744365"/>
            <a:ext cx="36773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Peak power density in coils: 1.64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mW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/cm</a:t>
            </a:r>
            <a:r>
              <a:rPr kumimoji="0" lang="en-GB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349577" y="3450451"/>
            <a:ext cx="4569741" cy="2192468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Pct val="80000"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Updated beam screen design provides less shielding for coils and cold mass. </a:t>
            </a:r>
          </a:p>
          <a:p>
            <a:pPr marL="36576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Pct val="80000"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 screen now absorbing ~5 % of power loss density as opposed to 16 % previously.</a:t>
            </a:r>
          </a:p>
          <a:p>
            <a:pPr marL="36576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Pct val="80000"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86 % absorbed by cold mass.</a:t>
            </a:r>
          </a:p>
          <a:p>
            <a:pPr marL="36576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Pct val="80000"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Most impacted dipole receives 278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mW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/m on cold mass.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996" y="1"/>
            <a:ext cx="728003" cy="7010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90975" y="625636"/>
            <a:ext cx="2271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Beam-gas losses</a:t>
            </a:r>
            <a:endParaRPr kumimoji="0" lang="de-CH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7BA232-1068-3C46-8122-219CB9361ED1}"/>
              </a:ext>
            </a:extLst>
          </p:cNvPr>
          <p:cNvSpPr txBox="1"/>
          <p:nvPr/>
        </p:nvSpPr>
        <p:spPr>
          <a:xfrm>
            <a:off x="778908" y="6164054"/>
            <a:ext cx="478315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Assumes 10</a:t>
            </a:r>
            <a:r>
              <a:rPr lang="en-US" baseline="30000" dirty="0"/>
              <a:t>15</a:t>
            </a:r>
            <a:r>
              <a:rPr lang="en-US" dirty="0"/>
              <a:t> particles/m</a:t>
            </a:r>
            <a:r>
              <a:rPr lang="en-US" baseline="30000" dirty="0"/>
              <a:t>3 </a:t>
            </a:r>
            <a:r>
              <a:rPr lang="en-US" dirty="0"/>
              <a:t>as pessimistic assumption as in LHC. Finally was 200 times less.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DF44FBF-D358-4F46-B381-5C38B1AFBC8B}"/>
              </a:ext>
            </a:extLst>
          </p:cNvPr>
          <p:cNvCxnSpPr>
            <a:cxnSpLocks/>
          </p:cNvCxnSpPr>
          <p:nvPr/>
        </p:nvCxnSpPr>
        <p:spPr>
          <a:xfrm flipV="1">
            <a:off x="5293515" y="1854200"/>
            <a:ext cx="1259685" cy="44730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05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R2E Impact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81774" y="6327251"/>
            <a:ext cx="172819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J. Hunt / EN-STI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996" y="1"/>
            <a:ext cx="728003" cy="70104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0" t="21530" r="3646" b="15468"/>
          <a:stretch/>
        </p:blipFill>
        <p:spPr>
          <a:xfrm>
            <a:off x="3850795" y="1128490"/>
            <a:ext cx="5202590" cy="2472796"/>
          </a:xfrm>
          <a:prstGeom prst="rect">
            <a:avLst/>
          </a:prstGeom>
          <a:ln w="28575">
            <a:solidFill>
              <a:schemeClr val="tx1">
                <a:lumMod val="50000"/>
              </a:schemeClr>
            </a:solidFill>
          </a:ln>
        </p:spPr>
      </p:pic>
      <p:sp>
        <p:nvSpPr>
          <p:cNvPr id="28" name="Content Placeholder 2"/>
          <p:cNvSpPr txBox="1">
            <a:spLocks/>
          </p:cNvSpPr>
          <p:nvPr/>
        </p:nvSpPr>
        <p:spPr>
          <a:xfrm>
            <a:off x="5597897" y="733992"/>
            <a:ext cx="3764984" cy="452452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Pct val="80000"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 214 m arc cell (axis not to scale)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435" y="1095538"/>
            <a:ext cx="3460778" cy="25057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09"/>
          <a:stretch/>
        </p:blipFill>
        <p:spPr>
          <a:xfrm>
            <a:off x="268267" y="3701455"/>
            <a:ext cx="3474710" cy="2303930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2247868" y="3148834"/>
            <a:ext cx="1490762" cy="452452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prstClr val="black"/>
              </a:buClr>
              <a:buSzPct val="80000"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FLUKA model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8"/>
          <a:stretch/>
        </p:blipFill>
        <p:spPr>
          <a:xfrm>
            <a:off x="3822804" y="3701455"/>
            <a:ext cx="5230581" cy="246081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881774" y="3701455"/>
            <a:ext cx="16393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Some increase in dose to electronics under beamline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0918" y="3995784"/>
            <a:ext cx="8174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4B71E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Updated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9ACD2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Previous</a:t>
            </a:r>
          </a:p>
        </p:txBody>
      </p:sp>
    </p:spTree>
    <p:extLst>
      <p:ext uri="{BB962C8B-B14F-4D97-AF65-F5344CB8AC3E}">
        <p14:creationId xmlns:p14="http://schemas.microsoft.com/office/powerpoint/2010/main" val="213188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4BD1CE3-7477-2546-AF55-22463293E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Civil Engineering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1267647-65A0-5941-9D8D-6AA255CC5EB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CD219C-5A87-5844-8227-F06516E1F474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BFD808-6B56-4447-9401-2398D08EE3C0}" type="datetime1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6/28/19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69D6A3-4DF0-664A-BB5B-D4F1ECC6126E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Document reference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6FF651-1DCD-AC4F-8024-FFE6BAD3074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2602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4BD1CE3-7477-2546-AF55-22463293E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1267647-65A0-5941-9D8D-6AA255CC5EB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CD219C-5A87-5844-8227-F06516E1F474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  <a:prstGeom prst="rect">
            <a:avLst/>
          </a:prstGeom>
        </p:spPr>
        <p:txBody>
          <a:bodyPr/>
          <a:lstStyle/>
          <a:p>
            <a:fld id="{B4BFD808-6B56-4447-9401-2398D08EE3C0}" type="datetime1">
              <a:rPr lang="en-US" smtClean="0"/>
              <a:pPr/>
              <a:t>6/28/19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69D6A3-4DF0-664A-BB5B-D4F1ECC6126E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6FF651-1DCD-AC4F-8024-FFE6BAD3074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3898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585225-BDA4-43F2-83C8-6E0607761C33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        CE study progress</a:t>
            </a: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67" y="62995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6162595"/>
            <a:ext cx="9144000" cy="69540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        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7" y="6217818"/>
            <a:ext cx="585933" cy="584958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5369460" y="946213"/>
            <a:ext cx="1607178" cy="4387515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9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078724" y="946213"/>
            <a:ext cx="1560691" cy="4387515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9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685585" y="942909"/>
            <a:ext cx="15178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Spoil Management </a:t>
            </a:r>
          </a:p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Study of the molasses re-use (approx. 9 million cubic meters of spoil)</a:t>
            </a:r>
          </a:p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Samples tested from HL-LHC sites</a:t>
            </a:r>
          </a:p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610614" y="946213"/>
            <a:ext cx="1629459" cy="4387515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9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121566" y="979322"/>
            <a:ext cx="151784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Ongoing work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71450" marR="0" lvl="0" indent="-17145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Surface site investigation</a:t>
            </a:r>
          </a:p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71450" marR="0" lvl="0" indent="-17145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Site investigation planning</a:t>
            </a:r>
          </a:p>
          <a:p>
            <a:pPr marL="171450" marR="0" lvl="0" indent="-17145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71450" marR="0" lvl="0" indent="-17145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Spoil management study</a:t>
            </a:r>
          </a:p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71450" marR="0" lvl="0" indent="-17145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Transfer line design</a:t>
            </a:r>
          </a:p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1" i="0" u="none" strike="noStrike" kern="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371560" y="970350"/>
            <a:ext cx="164792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Optimisation of tunnel alignment  </a:t>
            </a:r>
          </a:p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Tunnel layout optimisation based on geology, shafts depth, construction risks and </a:t>
            </a:r>
            <a:r>
              <a:rPr kumimoji="0" lang="en-GB" sz="1400" b="0" i="0" u="sng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surface sites </a:t>
            </a:r>
          </a:p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Potential surface areas identified following first review with host states</a:t>
            </a:r>
          </a:p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897570" y="949841"/>
            <a:ext cx="1626933" cy="4388690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9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946049" y="979322"/>
            <a:ext cx="155154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HE-LHC</a:t>
            </a:r>
          </a:p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Requirements gathered from cryogenics, electrics and HVAC, which determined the modifications needed for HE-LHC for civil engineering</a:t>
            </a:r>
          </a:p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Cost estimate produced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765" y="4323954"/>
            <a:ext cx="1085663" cy="987265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3829050" y="6027003"/>
            <a:ext cx="2924001" cy="830997"/>
          </a:xfrm>
          <a:prstGeom prst="rect">
            <a:avLst/>
          </a:prstGeom>
          <a:solidFill>
            <a:srgbClr val="FFFF00"/>
          </a:solidFill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574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CDR volumes submitted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European Strategy update for Particle Physics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Up Arrow 11"/>
          <p:cNvSpPr/>
          <p:nvPr/>
        </p:nvSpPr>
        <p:spPr>
          <a:xfrm>
            <a:off x="5094713" y="5786057"/>
            <a:ext cx="387927" cy="2400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49095" y="960514"/>
            <a:ext cx="1709926" cy="4378017"/>
            <a:chOff x="16386" y="1144501"/>
            <a:chExt cx="1709926" cy="2306667"/>
          </a:xfrm>
        </p:grpSpPr>
        <p:sp>
          <p:nvSpPr>
            <p:cNvPr id="34" name="TextBox 33"/>
            <p:cNvSpPr txBox="1"/>
            <p:nvPr/>
          </p:nvSpPr>
          <p:spPr>
            <a:xfrm>
              <a:off x="16386" y="1156358"/>
              <a:ext cx="1709926" cy="2051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574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Cost and schedule estimate </a:t>
              </a: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compatible with the CDR baseline for all 3 machines: FCC-</a:t>
              </a:r>
              <a:r>
                <a:rPr kumimoji="0" lang="en-GB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hh</a:t>
              </a: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, FCC-</a:t>
              </a:r>
              <a:r>
                <a:rPr kumimoji="0" lang="en-GB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ee</a:t>
              </a: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and FCC-eh</a:t>
              </a:r>
            </a:p>
            <a:p>
              <a:pPr marL="0" marR="0" lvl="0" indent="0" algn="l" defTabSz="9574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574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Refinement of results (fire compartments, caverns spacing)</a:t>
              </a:r>
            </a:p>
            <a:p>
              <a:pPr marL="0" marR="0" lvl="0" indent="0" algn="l" defTabSz="9574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574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Additional ILF studies (cash flow, spoil volume per site, HL-LHC cost comparison)</a:t>
              </a:r>
            </a:p>
            <a:p>
              <a:pPr marL="0" marR="0" lvl="0" indent="0" algn="l" defTabSz="9574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3513" y="1144501"/>
              <a:ext cx="1626933" cy="2306667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5747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99867" y="5248541"/>
            <a:ext cx="8849231" cy="666664"/>
            <a:chOff x="99867" y="4013022"/>
            <a:chExt cx="8849231" cy="504453"/>
          </a:xfrm>
        </p:grpSpPr>
        <p:grpSp>
          <p:nvGrpSpPr>
            <p:cNvPr id="36" name="Group 35"/>
            <p:cNvGrpSpPr/>
            <p:nvPr/>
          </p:nvGrpSpPr>
          <p:grpSpPr>
            <a:xfrm>
              <a:off x="99867" y="4013022"/>
              <a:ext cx="8849231" cy="504453"/>
              <a:chOff x="381869" y="4035087"/>
              <a:chExt cx="9012269" cy="432048"/>
            </a:xfrm>
          </p:grpSpPr>
          <p:sp>
            <p:nvSpPr>
              <p:cNvPr id="37" name="Right Arrow 36"/>
              <p:cNvSpPr/>
              <p:nvPr/>
            </p:nvSpPr>
            <p:spPr>
              <a:xfrm>
                <a:off x="449447" y="4035087"/>
                <a:ext cx="8944691" cy="432048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81869" y="4129197"/>
                <a:ext cx="1133830" cy="2393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May 2018</a:t>
                </a: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4868025" y="4128457"/>
              <a:ext cx="1119217" cy="2794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Dec. 2018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845625" y="4123948"/>
              <a:ext cx="1127232" cy="2794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Aug. 2018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550648" y="4122903"/>
              <a:ext cx="1106393" cy="2794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Sep. 2018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200839" y="4112003"/>
              <a:ext cx="1625766" cy="2794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Jan.- June 2019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948197" y="4094888"/>
              <a:ext cx="971741" cy="2794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Ongoing</a:t>
              </a: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44" name="Picture 4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891" y="4214986"/>
            <a:ext cx="768904" cy="1066855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DF0DDA58-5C86-C149-8F92-3744621F0AC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678" y="4615144"/>
            <a:ext cx="510943" cy="596815"/>
          </a:xfrm>
          <a:prstGeom prst="rect">
            <a:avLst/>
          </a:prstGeom>
        </p:spPr>
      </p:pic>
      <p:pic>
        <p:nvPicPr>
          <p:cNvPr id="57" name="Image 6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839" y="4700113"/>
            <a:ext cx="691356" cy="45155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Footer Placeholder 7"/>
          <p:cNvSpPr txBox="1">
            <a:spLocks/>
          </p:cNvSpPr>
          <p:nvPr/>
        </p:nvSpPr>
        <p:spPr>
          <a:xfrm>
            <a:off x="685800" y="6203885"/>
            <a:ext cx="3086100" cy="5849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Future Circular Collider Study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 Week 2019, Brussels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Alexandra Tudora</a:t>
            </a: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26" y="4742871"/>
            <a:ext cx="581728" cy="581728"/>
          </a:xfrm>
          <a:prstGeom prst="rect">
            <a:avLst/>
          </a:prstGeom>
        </p:spPr>
      </p:pic>
      <p:sp>
        <p:nvSpPr>
          <p:cNvPr id="39" name="ZoneTexte 352">
            <a:extLst>
              <a:ext uri="{FF2B5EF4-FFF2-40B4-BE49-F238E27FC236}">
                <a16:creationId xmlns:a16="http://schemas.microsoft.com/office/drawing/2014/main" id="{DE06D17F-5CDB-3446-B9A7-4259BAAE1A38}"/>
              </a:ext>
            </a:extLst>
          </p:cNvPr>
          <p:cNvSpPr txBox="1"/>
          <p:nvPr/>
        </p:nvSpPr>
        <p:spPr>
          <a:xfrm>
            <a:off x="99869" y="6248685"/>
            <a:ext cx="4577064" cy="523220"/>
          </a:xfrm>
          <a:prstGeom prst="rect">
            <a:avLst/>
          </a:prstGeom>
          <a:solidFill>
            <a:srgbClr val="FFFFCC"/>
          </a:solidFill>
          <a:ln>
            <a:solidFill>
              <a:srgbClr val="CC22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800" b="1" dirty="0">
                <a:solidFill>
                  <a:srgbClr val="002060"/>
                </a:solidFill>
                <a:latin typeface="Calibri"/>
              </a:rPr>
              <a:t>A. </a:t>
            </a:r>
            <a:r>
              <a:rPr lang="en-US" sz="2800" b="1" dirty="0" err="1">
                <a:solidFill>
                  <a:srgbClr val="002060"/>
                </a:solidFill>
                <a:latin typeface="Calibri"/>
              </a:rPr>
              <a:t>Tudora</a:t>
            </a:r>
            <a:r>
              <a:rPr lang="en-US" sz="2800" b="1" dirty="0">
                <a:solidFill>
                  <a:srgbClr val="002060"/>
                </a:solidFill>
                <a:latin typeface="Calibri"/>
              </a:rPr>
              <a:t>, J. Osborne (CERN)</a:t>
            </a:r>
          </a:p>
        </p:txBody>
      </p:sp>
    </p:spTree>
    <p:extLst>
      <p:ext uri="{BB962C8B-B14F-4D97-AF65-F5344CB8AC3E}">
        <p14:creationId xmlns:p14="http://schemas.microsoft.com/office/powerpoint/2010/main" val="3902054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585225-BDA4-43F2-83C8-6E0607761C33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Construction Schedule</a:t>
            </a: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67" y="62995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6162595"/>
            <a:ext cx="9144000" cy="69540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        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7" y="6217818"/>
            <a:ext cx="585933" cy="584958"/>
          </a:xfrm>
          <a:prstGeom prst="rect">
            <a:avLst/>
          </a:prstGeom>
        </p:spPr>
      </p:pic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01" y="742151"/>
            <a:ext cx="7617198" cy="5406511"/>
          </a:xfrm>
        </p:spPr>
      </p:pic>
      <p:sp>
        <p:nvSpPr>
          <p:cNvPr id="11" name="Rounded Rectangle 10"/>
          <p:cNvSpPr/>
          <p:nvPr/>
        </p:nvSpPr>
        <p:spPr>
          <a:xfrm>
            <a:off x="1566160" y="850910"/>
            <a:ext cx="1061779" cy="4381917"/>
          </a:xfrm>
          <a:prstGeom prst="roundRect">
            <a:avLst/>
          </a:prstGeom>
          <a:solidFill>
            <a:srgbClr val="FF0000">
              <a:alpha val="2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68288" y="5246760"/>
            <a:ext cx="1660662" cy="7078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Sector L-A-B : 4.5 years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3771900" y="785385"/>
            <a:ext cx="1468611" cy="5308053"/>
          </a:xfrm>
          <a:prstGeom prst="roundRect">
            <a:avLst/>
          </a:prstGeom>
          <a:solidFill>
            <a:srgbClr val="FF0000">
              <a:alpha val="2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39263" y="5857674"/>
            <a:ext cx="1661108" cy="7078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Sector D-E-F : 6.5 years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7" y="763911"/>
            <a:ext cx="805615" cy="805615"/>
          </a:xfrm>
          <a:prstGeom prst="rect">
            <a:avLst/>
          </a:prstGeom>
        </p:spPr>
      </p:pic>
      <p:sp>
        <p:nvSpPr>
          <p:cNvPr id="17" name="Footer Placeholder 7"/>
          <p:cNvSpPr txBox="1">
            <a:spLocks/>
          </p:cNvSpPr>
          <p:nvPr/>
        </p:nvSpPr>
        <p:spPr>
          <a:xfrm>
            <a:off x="685800" y="6203885"/>
            <a:ext cx="3086100" cy="5849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Future Circular Collider Study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 Week 2019, Brussels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Alexandra Tudora</a:t>
            </a:r>
          </a:p>
        </p:txBody>
      </p:sp>
      <p:sp>
        <p:nvSpPr>
          <p:cNvPr id="18" name="ZoneTexte 352">
            <a:extLst>
              <a:ext uri="{FF2B5EF4-FFF2-40B4-BE49-F238E27FC236}">
                <a16:creationId xmlns:a16="http://schemas.microsoft.com/office/drawing/2014/main" id="{4819AC71-712A-384A-8201-56BB836DB350}"/>
              </a:ext>
            </a:extLst>
          </p:cNvPr>
          <p:cNvSpPr txBox="1"/>
          <p:nvPr/>
        </p:nvSpPr>
        <p:spPr>
          <a:xfrm>
            <a:off x="99869" y="6248685"/>
            <a:ext cx="4577064" cy="523220"/>
          </a:xfrm>
          <a:prstGeom prst="rect">
            <a:avLst/>
          </a:prstGeom>
          <a:solidFill>
            <a:srgbClr val="FFFFCC"/>
          </a:solidFill>
          <a:ln>
            <a:solidFill>
              <a:srgbClr val="CC22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800" b="1" dirty="0">
                <a:solidFill>
                  <a:srgbClr val="002060"/>
                </a:solidFill>
                <a:latin typeface="Calibri"/>
              </a:rPr>
              <a:t>A. </a:t>
            </a:r>
            <a:r>
              <a:rPr lang="en-US" sz="2800" b="1" dirty="0" err="1">
                <a:solidFill>
                  <a:srgbClr val="002060"/>
                </a:solidFill>
                <a:latin typeface="Calibri"/>
              </a:rPr>
              <a:t>Tudora</a:t>
            </a:r>
            <a:r>
              <a:rPr lang="en-US" sz="2800" b="1" dirty="0">
                <a:solidFill>
                  <a:srgbClr val="002060"/>
                </a:solidFill>
                <a:latin typeface="Calibri"/>
              </a:rPr>
              <a:t>, J. Osborne (CERN)</a:t>
            </a:r>
          </a:p>
        </p:txBody>
      </p:sp>
    </p:spTree>
    <p:extLst>
      <p:ext uri="{BB962C8B-B14F-4D97-AF65-F5344CB8AC3E}">
        <p14:creationId xmlns:p14="http://schemas.microsoft.com/office/powerpoint/2010/main" val="447858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585225-BDA4-43F2-83C8-6E0607761C33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Geological uncertainty</a:t>
            </a: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67" y="62995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6162595"/>
            <a:ext cx="9144000" cy="69540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        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7" y="6217818"/>
            <a:ext cx="585933" cy="584958"/>
          </a:xfrm>
          <a:prstGeom prst="rect">
            <a:avLst/>
          </a:prstGeom>
        </p:spPr>
      </p:pic>
      <p:graphicFrame>
        <p:nvGraphicFramePr>
          <p:cNvPr id="69" name="Table 68"/>
          <p:cNvGraphicFramePr>
            <a:graphicFrameLocks noGrp="1"/>
          </p:cNvGraphicFramePr>
          <p:nvPr>
            <p:extLst/>
          </p:nvPr>
        </p:nvGraphicFramePr>
        <p:xfrm>
          <a:off x="365143" y="5764910"/>
          <a:ext cx="8504871" cy="365760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562441">
                  <a:extLst>
                    <a:ext uri="{9D8B030D-6E8A-4147-A177-3AD203B41FA5}">
                      <a16:colId xmlns:a16="http://schemas.microsoft.com/office/drawing/2014/main" val="1061468033"/>
                    </a:ext>
                  </a:extLst>
                </a:gridCol>
                <a:gridCol w="712989">
                  <a:extLst>
                    <a:ext uri="{9D8B030D-6E8A-4147-A177-3AD203B41FA5}">
                      <a16:colId xmlns:a16="http://schemas.microsoft.com/office/drawing/2014/main" val="509753521"/>
                    </a:ext>
                  </a:extLst>
                </a:gridCol>
                <a:gridCol w="802001">
                  <a:extLst>
                    <a:ext uri="{9D8B030D-6E8A-4147-A177-3AD203B41FA5}">
                      <a16:colId xmlns:a16="http://schemas.microsoft.com/office/drawing/2014/main" val="2219175048"/>
                    </a:ext>
                  </a:extLst>
                </a:gridCol>
                <a:gridCol w="746823">
                  <a:extLst>
                    <a:ext uri="{9D8B030D-6E8A-4147-A177-3AD203B41FA5}">
                      <a16:colId xmlns:a16="http://schemas.microsoft.com/office/drawing/2014/main" val="953965744"/>
                    </a:ext>
                  </a:extLst>
                </a:gridCol>
                <a:gridCol w="309852">
                  <a:extLst>
                    <a:ext uri="{9D8B030D-6E8A-4147-A177-3AD203B41FA5}">
                      <a16:colId xmlns:a16="http://schemas.microsoft.com/office/drawing/2014/main" val="3753695126"/>
                    </a:ext>
                  </a:extLst>
                </a:gridCol>
                <a:gridCol w="556144">
                  <a:extLst>
                    <a:ext uri="{9D8B030D-6E8A-4147-A177-3AD203B41FA5}">
                      <a16:colId xmlns:a16="http://schemas.microsoft.com/office/drawing/2014/main" val="94405082"/>
                    </a:ext>
                  </a:extLst>
                </a:gridCol>
                <a:gridCol w="1112289">
                  <a:extLst>
                    <a:ext uri="{9D8B030D-6E8A-4147-A177-3AD203B41FA5}">
                      <a16:colId xmlns:a16="http://schemas.microsoft.com/office/drawing/2014/main" val="3944080316"/>
                    </a:ext>
                  </a:extLst>
                </a:gridCol>
                <a:gridCol w="738877">
                  <a:extLst>
                    <a:ext uri="{9D8B030D-6E8A-4147-A177-3AD203B41FA5}">
                      <a16:colId xmlns:a16="http://schemas.microsoft.com/office/drawing/2014/main" val="2825541282"/>
                    </a:ext>
                  </a:extLst>
                </a:gridCol>
                <a:gridCol w="643539">
                  <a:extLst>
                    <a:ext uri="{9D8B030D-6E8A-4147-A177-3AD203B41FA5}">
                      <a16:colId xmlns:a16="http://schemas.microsoft.com/office/drawing/2014/main" val="3396133936"/>
                    </a:ext>
                  </a:extLst>
                </a:gridCol>
                <a:gridCol w="460805">
                  <a:extLst>
                    <a:ext uri="{9D8B030D-6E8A-4147-A177-3AD203B41FA5}">
                      <a16:colId xmlns:a16="http://schemas.microsoft.com/office/drawing/2014/main" val="4182990886"/>
                    </a:ext>
                  </a:extLst>
                </a:gridCol>
                <a:gridCol w="373412">
                  <a:extLst>
                    <a:ext uri="{9D8B030D-6E8A-4147-A177-3AD203B41FA5}">
                      <a16:colId xmlns:a16="http://schemas.microsoft.com/office/drawing/2014/main" val="2353317853"/>
                    </a:ext>
                  </a:extLst>
                </a:gridCol>
                <a:gridCol w="476695">
                  <a:extLst>
                    <a:ext uri="{9D8B030D-6E8A-4147-A177-3AD203B41FA5}">
                      <a16:colId xmlns:a16="http://schemas.microsoft.com/office/drawing/2014/main" val="1142988052"/>
                    </a:ext>
                  </a:extLst>
                </a:gridCol>
                <a:gridCol w="1009004">
                  <a:extLst>
                    <a:ext uri="{9D8B030D-6E8A-4147-A177-3AD203B41FA5}">
                      <a16:colId xmlns:a16="http://schemas.microsoft.com/office/drawing/2014/main" val="192259408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lt1"/>
                        </a:solidFill>
                      </a:endParaRPr>
                    </a:p>
                  </a:txBody>
                  <a:tcP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CC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070197"/>
                  </a:ext>
                </a:extLst>
              </a:tr>
            </a:tbl>
          </a:graphicData>
        </a:graphic>
      </p:graphicFrame>
      <p:sp>
        <p:nvSpPr>
          <p:cNvPr id="72" name="Rounded Rectangle 71"/>
          <p:cNvSpPr/>
          <p:nvPr/>
        </p:nvSpPr>
        <p:spPr>
          <a:xfrm>
            <a:off x="131968" y="874064"/>
            <a:ext cx="2272281" cy="1020513"/>
          </a:xfrm>
          <a:prstGeom prst="roundRect">
            <a:avLst/>
          </a:prstGeom>
          <a:noFill/>
          <a:ln w="28575">
            <a:solidFill>
              <a:srgbClr val="12E2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99867" y="902406"/>
            <a:ext cx="2219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Information near to CERN is strong due to previous experience on LEP/LHC.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Multiple deep boreholes in the area.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4359107"/>
            <a:ext cx="9144000" cy="1563422"/>
            <a:chOff x="0" y="4247092"/>
            <a:chExt cx="9144000" cy="1563422"/>
          </a:xfrm>
        </p:grpSpPr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247092"/>
              <a:ext cx="9144000" cy="1563422"/>
            </a:xfrm>
            <a:prstGeom prst="rect">
              <a:avLst/>
            </a:prstGeom>
          </p:spPr>
        </p:pic>
        <p:sp>
          <p:nvSpPr>
            <p:cNvPr id="130" name="TextBox 129"/>
            <p:cNvSpPr txBox="1"/>
            <p:nvPr/>
          </p:nvSpPr>
          <p:spPr>
            <a:xfrm>
              <a:off x="2684058" y="4836346"/>
              <a:ext cx="11376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Vallée</a:t>
              </a: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de </a:t>
              </a:r>
              <a:r>
                <a:rPr kumimoji="0" lang="en-GB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l‘Arve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5217648" y="4703601"/>
              <a:ext cx="8290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Mandallaz</a:t>
              </a:r>
              <a:endPara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7236185" y="5052664"/>
              <a:ext cx="7633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Le Rhône</a:t>
              </a:r>
              <a:endPara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720590" y="4920042"/>
              <a:ext cx="10317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Lake Geneva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6265980" y="2594947"/>
            <a:ext cx="2892785" cy="1732236"/>
            <a:chOff x="8978188" y="3012844"/>
            <a:chExt cx="3346008" cy="2744270"/>
          </a:xfrm>
        </p:grpSpPr>
        <p:sp>
          <p:nvSpPr>
            <p:cNvPr id="79" name="TextBox 78"/>
            <p:cNvSpPr txBox="1"/>
            <p:nvPr/>
          </p:nvSpPr>
          <p:spPr>
            <a:xfrm>
              <a:off x="8978188" y="4342897"/>
              <a:ext cx="3346008" cy="1139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4313" marR="0" lvl="0" indent="-214313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No deep borehole information available in the area.</a:t>
              </a:r>
            </a:p>
            <a:p>
              <a:pPr marL="214313" marR="0" lvl="0" indent="-214313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Complex faulted region.</a:t>
              </a:r>
            </a:p>
            <a:p>
              <a:pPr marL="214313" marR="0" lvl="0" indent="-214313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Molasse</a:t>
              </a: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/limestone interface uncertain.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9075805" y="3016922"/>
              <a:ext cx="2992013" cy="886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4313" marR="0" lvl="0" indent="-214313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Moraine/</a:t>
              </a:r>
              <a:r>
                <a:rPr kumimoji="0" lang="en-GB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molasse</a:t>
              </a: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interface not certain, cavern close to interface.</a:t>
              </a:r>
            </a:p>
            <a:p>
              <a:pPr marL="214313" marR="0" lvl="0" indent="-214313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Lack of deep boreholes in area.</a:t>
              </a:r>
            </a:p>
          </p:txBody>
        </p:sp>
        <p:sp>
          <p:nvSpPr>
            <p:cNvPr id="81" name="Rounded Rectangle 80"/>
            <p:cNvSpPr/>
            <p:nvPr/>
          </p:nvSpPr>
          <p:spPr>
            <a:xfrm>
              <a:off x="8983924" y="3012844"/>
              <a:ext cx="3273872" cy="1100171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Rounded Rectangle 82"/>
            <p:cNvSpPr/>
            <p:nvPr/>
          </p:nvSpPr>
          <p:spPr>
            <a:xfrm>
              <a:off x="8983923" y="4281250"/>
              <a:ext cx="3267899" cy="1475864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02" name="Picture 10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663" y="788009"/>
            <a:ext cx="3587426" cy="3862551"/>
          </a:xfrm>
          <a:prstGeom prst="rect">
            <a:avLst/>
          </a:prstGeom>
        </p:spPr>
      </p:pic>
      <p:cxnSp>
        <p:nvCxnSpPr>
          <p:cNvPr id="110" name="Straight Connector 109"/>
          <p:cNvCxnSpPr/>
          <p:nvPr/>
        </p:nvCxnSpPr>
        <p:spPr>
          <a:xfrm flipH="1" flipV="1">
            <a:off x="2388915" y="1193763"/>
            <a:ext cx="1649685" cy="429988"/>
          </a:xfrm>
          <a:prstGeom prst="line">
            <a:avLst/>
          </a:prstGeom>
          <a:ln w="28575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>
            <a:stCxn id="95" idx="1"/>
          </p:cNvCxnSpPr>
          <p:nvPr/>
        </p:nvCxnSpPr>
        <p:spPr>
          <a:xfrm flipH="1">
            <a:off x="4834746" y="1168669"/>
            <a:ext cx="1420668" cy="402721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stCxn id="94" idx="1"/>
          </p:cNvCxnSpPr>
          <p:nvPr/>
        </p:nvCxnSpPr>
        <p:spPr>
          <a:xfrm flipH="1">
            <a:off x="5789215" y="2029020"/>
            <a:ext cx="476765" cy="619703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81" idx="1"/>
          </p:cNvCxnSpPr>
          <p:nvPr/>
        </p:nvCxnSpPr>
        <p:spPr>
          <a:xfrm flipH="1">
            <a:off x="5796229" y="2942172"/>
            <a:ext cx="474710" cy="35580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83" idx="1"/>
          </p:cNvCxnSpPr>
          <p:nvPr/>
        </p:nvCxnSpPr>
        <p:spPr>
          <a:xfrm flipH="1">
            <a:off x="5090296" y="3861386"/>
            <a:ext cx="1180642" cy="2932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6253705" y="1612622"/>
            <a:ext cx="27396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Seismic and borehole information for lake crossing from proposed road tunnel, but layered nature of lake bed leads to uncertainty.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6278766" y="834266"/>
            <a:ext cx="2817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Location of the interface between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molasse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molasse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subalpine not certain, tunnel alignment in proximity.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198967" y="3424329"/>
            <a:ext cx="21122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Limestone formation known, but characteristics and locations of karsts unknown.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170637" y="2126291"/>
            <a:ext cx="21871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Alignment close to limestone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rockhead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exact location and angle of the limestone/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molasse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interface undefined.</a:t>
            </a:r>
          </a:p>
        </p:txBody>
      </p:sp>
      <p:sp>
        <p:nvSpPr>
          <p:cNvPr id="92" name="Rounded Rectangle 91"/>
          <p:cNvSpPr/>
          <p:nvPr/>
        </p:nvSpPr>
        <p:spPr>
          <a:xfrm>
            <a:off x="120776" y="2077879"/>
            <a:ext cx="2231396" cy="1135888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140752" y="3368591"/>
            <a:ext cx="2231394" cy="937021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6265980" y="1583712"/>
            <a:ext cx="2821478" cy="890616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6255414" y="859476"/>
            <a:ext cx="2806784" cy="618386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8" name="Straight Connector 97"/>
          <p:cNvCxnSpPr>
            <a:endCxn id="92" idx="3"/>
          </p:cNvCxnSpPr>
          <p:nvPr/>
        </p:nvCxnSpPr>
        <p:spPr>
          <a:xfrm flipH="1" flipV="1">
            <a:off x="2352172" y="2645823"/>
            <a:ext cx="606623" cy="964642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endCxn id="93" idx="3"/>
          </p:cNvCxnSpPr>
          <p:nvPr/>
        </p:nvCxnSpPr>
        <p:spPr>
          <a:xfrm flipH="1" flipV="1">
            <a:off x="2372146" y="3837102"/>
            <a:ext cx="1475954" cy="623334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endCxn id="92" idx="3"/>
          </p:cNvCxnSpPr>
          <p:nvPr/>
        </p:nvCxnSpPr>
        <p:spPr>
          <a:xfrm flipH="1">
            <a:off x="2352172" y="2012557"/>
            <a:ext cx="886820" cy="633266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Footer Placeholder 7"/>
          <p:cNvSpPr txBox="1">
            <a:spLocks/>
          </p:cNvSpPr>
          <p:nvPr/>
        </p:nvSpPr>
        <p:spPr>
          <a:xfrm>
            <a:off x="685800" y="6203885"/>
            <a:ext cx="3086100" cy="5849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Future Circular Collider Study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 Week 2019, Brussels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Alexandra Tudora</a:t>
            </a:r>
          </a:p>
        </p:txBody>
      </p:sp>
      <p:sp>
        <p:nvSpPr>
          <p:cNvPr id="39" name="ZoneTexte 352">
            <a:extLst>
              <a:ext uri="{FF2B5EF4-FFF2-40B4-BE49-F238E27FC236}">
                <a16:creationId xmlns:a16="http://schemas.microsoft.com/office/drawing/2014/main" id="{A7BE01E7-3BE2-3E4D-A09F-3E29EC382A9C}"/>
              </a:ext>
            </a:extLst>
          </p:cNvPr>
          <p:cNvSpPr txBox="1"/>
          <p:nvPr/>
        </p:nvSpPr>
        <p:spPr>
          <a:xfrm>
            <a:off x="99869" y="6248685"/>
            <a:ext cx="4577064" cy="523220"/>
          </a:xfrm>
          <a:prstGeom prst="rect">
            <a:avLst/>
          </a:prstGeom>
          <a:solidFill>
            <a:srgbClr val="FFFFCC"/>
          </a:solidFill>
          <a:ln>
            <a:solidFill>
              <a:srgbClr val="CC22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800" b="1" dirty="0">
                <a:solidFill>
                  <a:srgbClr val="002060"/>
                </a:solidFill>
                <a:latin typeface="Calibri"/>
              </a:rPr>
              <a:t>A. </a:t>
            </a:r>
            <a:r>
              <a:rPr lang="en-US" sz="2800" b="1" dirty="0" err="1">
                <a:solidFill>
                  <a:srgbClr val="002060"/>
                </a:solidFill>
                <a:latin typeface="Calibri"/>
              </a:rPr>
              <a:t>Tudora</a:t>
            </a:r>
            <a:r>
              <a:rPr lang="en-US" sz="2800" b="1" dirty="0">
                <a:solidFill>
                  <a:srgbClr val="002060"/>
                </a:solidFill>
                <a:latin typeface="Calibri"/>
              </a:rPr>
              <a:t>, J. Osborne (CERN)</a:t>
            </a:r>
          </a:p>
        </p:txBody>
      </p:sp>
    </p:spTree>
    <p:extLst>
      <p:ext uri="{BB962C8B-B14F-4D97-AF65-F5344CB8AC3E}">
        <p14:creationId xmlns:p14="http://schemas.microsoft.com/office/powerpoint/2010/main" val="2162660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Schedule for </a:t>
            </a:r>
            <a:r>
              <a:rPr kumimoji="0" lang="fr-FR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preparatory</a:t>
            </a: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phase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09162" y="6318286"/>
            <a:ext cx="316835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Tudora + J. Osborne / SMB-SE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9893" y="713911"/>
            <a:ext cx="8883722" cy="3702096"/>
            <a:chOff x="151551" y="920587"/>
            <a:chExt cx="7513822" cy="2541519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1551" y="1263989"/>
              <a:ext cx="7513822" cy="2198117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2005778" y="931912"/>
              <a:ext cx="2205832" cy="247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European Strategy Update 2020</a:t>
              </a: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9764" y="1153833"/>
              <a:ext cx="207982" cy="207982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1162300" y="920587"/>
              <a:ext cx="451437" cy="247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CDR</a:t>
              </a: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8601" y="1153833"/>
              <a:ext cx="188016" cy="188016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184417" y="4403136"/>
            <a:ext cx="8768578" cy="1628697"/>
            <a:chOff x="215153" y="4397374"/>
            <a:chExt cx="8768578" cy="1628697"/>
          </a:xfrm>
        </p:grpSpPr>
        <p:sp>
          <p:nvSpPr>
            <p:cNvPr id="25" name="TextBox 24"/>
            <p:cNvSpPr txBox="1"/>
            <p:nvPr/>
          </p:nvSpPr>
          <p:spPr>
            <a:xfrm>
              <a:off x="215153" y="4410244"/>
              <a:ext cx="1410065" cy="161582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Feasibility SI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(2021-2022)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100" b="0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Walkover survey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100" b="0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Geophysical investigation </a:t>
              </a: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of all access points, Geneva Lake crossing, Rhône and </a:t>
              </a:r>
              <a:r>
                <a:rPr kumimoji="0" lang="en-GB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Arve</a:t>
              </a: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Valley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090057" y="4410244"/>
              <a:ext cx="5132935" cy="161582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Principal SI </a:t>
              </a:r>
              <a:r>
                <a:rPr kumimoji="0" lang="en-GB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(2023-2024)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Phase 1 </a:t>
              </a: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– site investigations required for the development of preliminary design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Phase 2 </a:t>
              </a: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– confirmation of geological profiles and engineering design parameters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Phase 3 </a:t>
              </a: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– additional explorations needed for refined cost estimate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Types of site investigations: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100" b="0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Boreholes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100" b="0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Site testing </a:t>
              </a: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(e.g. in-situ stress test, point load testing, SPT, CPT, permeability tests)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100" b="0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Rock laboratory testing </a:t>
              </a: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(e.g. uniaxial compressive strength, petrographic studies)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682391" y="4397374"/>
              <a:ext cx="1301340" cy="1615827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Additional SI</a:t>
              </a:r>
              <a:r>
                <a:rPr kumimoji="0" lang="en-GB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(2025-2027)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Additional data might be required after preliminary design for a more detailed geological evaluation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ight Arrow 27"/>
            <p:cNvSpPr/>
            <p:nvPr/>
          </p:nvSpPr>
          <p:spPr>
            <a:xfrm>
              <a:off x="1647467" y="5026195"/>
              <a:ext cx="442590" cy="376517"/>
            </a:xfrm>
            <a:prstGeom prst="rightArrow">
              <a:avLst/>
            </a:prstGeom>
            <a:gradFill flip="none" rotWithShape="1">
              <a:gsLst>
                <a:gs pos="0">
                  <a:schemeClr val="accent1">
                    <a:lumMod val="50000"/>
                    <a:tint val="66000"/>
                    <a:satMod val="160000"/>
                  </a:schemeClr>
                </a:gs>
                <a:gs pos="50000">
                  <a:schemeClr val="accent1">
                    <a:lumMod val="50000"/>
                    <a:tint val="44500"/>
                    <a:satMod val="160000"/>
                  </a:schemeClr>
                </a:gs>
                <a:gs pos="100000">
                  <a:schemeClr val="accent1">
                    <a:lumMod val="50000"/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Right Arrow 28"/>
            <p:cNvSpPr/>
            <p:nvPr/>
          </p:nvSpPr>
          <p:spPr>
            <a:xfrm>
              <a:off x="7239801" y="4968998"/>
              <a:ext cx="442590" cy="376517"/>
            </a:xfrm>
            <a:prstGeom prst="rightArrow">
              <a:avLst/>
            </a:prstGeom>
            <a:gradFill flip="none" rotWithShape="1">
              <a:gsLst>
                <a:gs pos="0">
                  <a:schemeClr val="accent5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5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5">
                    <a:lumMod val="60000"/>
                    <a:lumOff val="40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0" name="Rounded Rectangle 29"/>
          <p:cNvSpPr/>
          <p:nvPr/>
        </p:nvSpPr>
        <p:spPr>
          <a:xfrm>
            <a:off x="315552" y="2421403"/>
            <a:ext cx="7198056" cy="374395"/>
          </a:xfrm>
          <a:prstGeom prst="roundRect">
            <a:avLst/>
          </a:prstGeom>
          <a:solidFill>
            <a:schemeClr val="accent5">
              <a:lumMod val="60000"/>
              <a:lumOff val="40000"/>
              <a:alpha val="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1" name="Curved Connector 30"/>
          <p:cNvCxnSpPr>
            <a:stCxn id="30" idx="1"/>
            <a:endCxn id="25" idx="0"/>
          </p:cNvCxnSpPr>
          <p:nvPr/>
        </p:nvCxnSpPr>
        <p:spPr>
          <a:xfrm rot="10800000" flipH="1" flipV="1">
            <a:off x="315552" y="2608600"/>
            <a:ext cx="573898" cy="1807405"/>
          </a:xfrm>
          <a:prstGeom prst="curvedConnector4">
            <a:avLst>
              <a:gd name="adj1" fmla="val -39833"/>
              <a:gd name="adj2" fmla="val 55179"/>
            </a:avLst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987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Geodesy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19" name="Content Placeholder 14"/>
          <p:cNvSpPr txBox="1">
            <a:spLocks/>
          </p:cNvSpPr>
          <p:nvPr/>
        </p:nvSpPr>
        <p:spPr>
          <a:xfrm>
            <a:off x="4402938" y="752391"/>
            <a:ext cx="4648201" cy="42744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Reference point coordinates for CE construction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983" y="1023335"/>
            <a:ext cx="848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2020 + 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Content Placeholder 14"/>
          <p:cNvSpPr txBox="1">
            <a:spLocks/>
          </p:cNvSpPr>
          <p:nvPr/>
        </p:nvSpPr>
        <p:spPr>
          <a:xfrm>
            <a:off x="5318069" y="1188272"/>
            <a:ext cx="3733070" cy="500014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Accelerator information required: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Theoretical design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integration model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Metrology &amp; alignment precisions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be developed: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Geodetic surface reference Network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Reference systems and transformation algorithms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Gravity field model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Geodetic transformation software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Organisational: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Planning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Resources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398984" y="1558391"/>
            <a:ext cx="4673518" cy="2723511"/>
          </a:xfrm>
          <a:prstGeom prst="roundRect">
            <a:avLst>
              <a:gd name="adj" fmla="val 2434"/>
            </a:avLst>
          </a:prstGeom>
          <a:solidFill>
            <a:srgbClr val="FFFFFF">
              <a:alpha val="65098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3" name="Content Placeholder 6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67" y="1319197"/>
            <a:ext cx="4585794" cy="2962705"/>
          </a:xfrm>
          <a:prstGeom prst="rect">
            <a:avLst/>
          </a:prstGeom>
        </p:spPr>
      </p:pic>
      <p:sp>
        <p:nvSpPr>
          <p:cNvPr id="44" name="Rounded Rectangle 43"/>
          <p:cNvSpPr/>
          <p:nvPr/>
        </p:nvSpPr>
        <p:spPr>
          <a:xfrm>
            <a:off x="398984" y="1558391"/>
            <a:ext cx="4673518" cy="2723511"/>
          </a:xfrm>
          <a:prstGeom prst="roundRect">
            <a:avLst>
              <a:gd name="adj" fmla="val 2434"/>
            </a:avLst>
          </a:prstGeom>
          <a:solidFill>
            <a:srgbClr val="FFFFFF">
              <a:alpha val="65098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5" name="Content Placeholder 67"/>
          <p:cNvPicPr>
            <a:picLocks noChangeAspect="1"/>
          </p:cNvPicPr>
          <p:nvPr/>
        </p:nvPicPr>
        <p:blipFill rotWithShape="1">
          <a:blip r:embed="rId3"/>
          <a:srcRect b="92756"/>
          <a:stretch/>
        </p:blipFill>
        <p:spPr>
          <a:xfrm>
            <a:off x="426767" y="4300438"/>
            <a:ext cx="4585794" cy="214629"/>
          </a:xfrm>
          <a:prstGeom prst="rect">
            <a:avLst/>
          </a:prstGeom>
        </p:spPr>
      </p:pic>
      <p:cxnSp>
        <p:nvCxnSpPr>
          <p:cNvPr id="46" name="Straight Connector 45"/>
          <p:cNvCxnSpPr>
            <a:endCxn id="49" idx="1"/>
          </p:cNvCxnSpPr>
          <p:nvPr/>
        </p:nvCxnSpPr>
        <p:spPr>
          <a:xfrm>
            <a:off x="2466545" y="1242764"/>
            <a:ext cx="1" cy="1089045"/>
          </a:xfrm>
          <a:prstGeom prst="line">
            <a:avLst/>
          </a:prstGeom>
          <a:ln w="38100">
            <a:solidFill>
              <a:srgbClr val="0070C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endCxn id="50" idx="1"/>
          </p:cNvCxnSpPr>
          <p:nvPr/>
        </p:nvCxnSpPr>
        <p:spPr>
          <a:xfrm>
            <a:off x="1958941" y="1242763"/>
            <a:ext cx="8201" cy="1332293"/>
          </a:xfrm>
          <a:prstGeom prst="line">
            <a:avLst/>
          </a:prstGeom>
          <a:ln w="38100">
            <a:solidFill>
              <a:srgbClr val="00B050"/>
            </a:solidFill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90" idx="0"/>
            <a:endCxn id="51" idx="1"/>
          </p:cNvCxnSpPr>
          <p:nvPr/>
        </p:nvCxnSpPr>
        <p:spPr>
          <a:xfrm flipV="1">
            <a:off x="2202279" y="3934599"/>
            <a:ext cx="8867" cy="627006"/>
          </a:xfrm>
          <a:prstGeom prst="line">
            <a:avLst/>
          </a:prstGeom>
          <a:ln w="38100">
            <a:solidFill>
              <a:srgbClr val="00B05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466546" y="2193309"/>
            <a:ext cx="10727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 works start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967142" y="2436556"/>
            <a:ext cx="275088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 construction invitation to tender start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211146" y="3796099"/>
            <a:ext cx="29486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Final update of position and orientation end</a:t>
            </a:r>
          </a:p>
        </p:txBody>
      </p:sp>
      <p:cxnSp>
        <p:nvCxnSpPr>
          <p:cNvPr id="52" name="Straight Connector 51"/>
          <p:cNvCxnSpPr>
            <a:endCxn id="54" idx="1"/>
          </p:cNvCxnSpPr>
          <p:nvPr/>
        </p:nvCxnSpPr>
        <p:spPr>
          <a:xfrm>
            <a:off x="2975506" y="1242763"/>
            <a:ext cx="525" cy="845799"/>
          </a:xfrm>
          <a:prstGeom prst="line">
            <a:avLst/>
          </a:prstGeom>
          <a:ln w="38100">
            <a:solidFill>
              <a:srgbClr val="00206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endCxn id="55" idx="1"/>
          </p:cNvCxnSpPr>
          <p:nvPr/>
        </p:nvCxnSpPr>
        <p:spPr>
          <a:xfrm>
            <a:off x="3608313" y="1242764"/>
            <a:ext cx="156" cy="602551"/>
          </a:xfrm>
          <a:prstGeom prst="line">
            <a:avLst/>
          </a:prstGeom>
          <a:ln w="38100">
            <a:solidFill>
              <a:srgbClr val="7030A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976031" y="1950062"/>
            <a:ext cx="17134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Injector installation start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608469" y="1706815"/>
            <a:ext cx="14635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 installation start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029796" y="4561605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</a:t>
            </a:r>
            <a:r>
              <a:rPr kumimoji="0" lang="en-GB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</a:p>
        </p:txBody>
      </p:sp>
      <p:pic>
        <p:nvPicPr>
          <p:cNvPr id="91" name="Picture 6" descr="MarcSP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2" r="798" b="23393"/>
          <a:stretch>
            <a:fillRect/>
          </a:stretch>
        </p:blipFill>
        <p:spPr bwMode="auto">
          <a:xfrm>
            <a:off x="819990" y="4901878"/>
            <a:ext cx="988245" cy="676602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8235" y="4813224"/>
            <a:ext cx="961543" cy="641029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7031" y="4881954"/>
            <a:ext cx="1001316" cy="758027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 rotWithShape="1">
          <a:blip r:embed="rId7"/>
          <a:srcRect t="16299"/>
          <a:stretch/>
        </p:blipFill>
        <p:spPr>
          <a:xfrm>
            <a:off x="2688275" y="4779168"/>
            <a:ext cx="734376" cy="922021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62229" y="4813224"/>
            <a:ext cx="812714" cy="824754"/>
          </a:xfrm>
          <a:prstGeom prst="rect">
            <a:avLst/>
          </a:prstGeom>
        </p:spPr>
      </p:pic>
      <p:sp>
        <p:nvSpPr>
          <p:cNvPr id="96" name="Cloud 95"/>
          <p:cNvSpPr/>
          <p:nvPr/>
        </p:nvSpPr>
        <p:spPr>
          <a:xfrm rot="16200000">
            <a:off x="-717050" y="2444795"/>
            <a:ext cx="2692121" cy="919311"/>
          </a:xfrm>
          <a:prstGeom prst="cloud">
            <a:avLst/>
          </a:prstGeom>
          <a:gradFill>
            <a:gsLst>
              <a:gs pos="0">
                <a:schemeClr val="accent1">
                  <a:tint val="73000"/>
                  <a:satMod val="150000"/>
                  <a:lumMod val="97000"/>
                  <a:lumOff val="3000"/>
                </a:schemeClr>
              </a:gs>
              <a:gs pos="25000">
                <a:schemeClr val="accent1">
                  <a:tint val="96000"/>
                  <a:shade val="80000"/>
                  <a:satMod val="105000"/>
                  <a:lumMod val="74000"/>
                  <a:lumOff val="26000"/>
                </a:schemeClr>
              </a:gs>
              <a:gs pos="38000">
                <a:schemeClr val="accent1">
                  <a:tint val="96000"/>
                  <a:shade val="59000"/>
                  <a:satMod val="120000"/>
                  <a:lumMod val="58000"/>
                  <a:lumOff val="42000"/>
                </a:schemeClr>
              </a:gs>
              <a:gs pos="54000">
                <a:schemeClr val="accent1">
                  <a:shade val="57000"/>
                  <a:satMod val="120000"/>
                  <a:lumMod val="46000"/>
                  <a:lumOff val="54000"/>
                </a:schemeClr>
              </a:gs>
              <a:gs pos="80000">
                <a:schemeClr val="accent1">
                  <a:shade val="56000"/>
                  <a:satMod val="145000"/>
                  <a:lumMod val="29000"/>
                  <a:lumOff val="71000"/>
                </a:schemeClr>
              </a:gs>
              <a:gs pos="88000">
                <a:schemeClr val="accent1">
                  <a:shade val="63000"/>
                  <a:satMod val="160000"/>
                  <a:lumMod val="29000"/>
                  <a:lumOff val="71000"/>
                </a:schemeClr>
              </a:gs>
              <a:gs pos="100000">
                <a:schemeClr val="accent1">
                  <a:tint val="99555"/>
                  <a:satMod val="155000"/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7" name="Content Placeholder 67"/>
          <p:cNvPicPr>
            <a:picLocks noChangeAspect="1"/>
          </p:cNvPicPr>
          <p:nvPr/>
        </p:nvPicPr>
        <p:blipFill rotWithShape="1">
          <a:blip r:embed="rId3"/>
          <a:srcRect b="92756"/>
          <a:stretch/>
        </p:blipFill>
        <p:spPr>
          <a:xfrm>
            <a:off x="426767" y="4300438"/>
            <a:ext cx="4585794" cy="214629"/>
          </a:xfrm>
          <a:prstGeom prst="rect">
            <a:avLst/>
          </a:prstGeom>
        </p:spPr>
      </p:pic>
      <p:cxnSp>
        <p:nvCxnSpPr>
          <p:cNvPr id="98" name="Straight Connector 97"/>
          <p:cNvCxnSpPr>
            <a:stCxn id="108" idx="0"/>
            <a:endCxn id="101" idx="1"/>
          </p:cNvCxnSpPr>
          <p:nvPr/>
        </p:nvCxnSpPr>
        <p:spPr>
          <a:xfrm flipV="1">
            <a:off x="1952590" y="3691353"/>
            <a:ext cx="6912" cy="870252"/>
          </a:xfrm>
          <a:prstGeom prst="line">
            <a:avLst/>
          </a:prstGeom>
          <a:ln w="38100">
            <a:solidFill>
              <a:srgbClr val="FF990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stCxn id="109" idx="0"/>
          </p:cNvCxnSpPr>
          <p:nvPr/>
        </p:nvCxnSpPr>
        <p:spPr>
          <a:xfrm flipV="1">
            <a:off x="2202279" y="3934599"/>
            <a:ext cx="8867" cy="627006"/>
          </a:xfrm>
          <a:prstGeom prst="line">
            <a:avLst/>
          </a:prstGeom>
          <a:ln w="38100">
            <a:solidFill>
              <a:srgbClr val="00B05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1959502" y="3552853"/>
            <a:ext cx="278871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Establish definitive reference systems end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763362" y="4561605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</a:t>
            </a:r>
            <a:r>
              <a:rPr kumimoji="0" lang="en-GB" sz="1200" b="0" i="0" u="none" strike="noStrike" kern="120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945060" y="3066361"/>
            <a:ext cx="2365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Procure geodetic instruments start</a:t>
            </a:r>
          </a:p>
        </p:txBody>
      </p:sp>
      <p:cxnSp>
        <p:nvCxnSpPr>
          <p:cNvPr id="104" name="Straight Connector 103"/>
          <p:cNvCxnSpPr>
            <a:stCxn id="107" idx="0"/>
            <a:endCxn id="105" idx="1"/>
          </p:cNvCxnSpPr>
          <p:nvPr/>
        </p:nvCxnSpPr>
        <p:spPr>
          <a:xfrm flipV="1">
            <a:off x="1441337" y="3448107"/>
            <a:ext cx="10556" cy="1113498"/>
          </a:xfrm>
          <a:prstGeom prst="line">
            <a:avLst/>
          </a:prstGeom>
          <a:ln w="38100">
            <a:solidFill>
              <a:srgbClr val="FF000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1451893" y="3309607"/>
            <a:ext cx="2052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Geodetic measurements start</a:t>
            </a:r>
          </a:p>
        </p:txBody>
      </p:sp>
      <p:cxnSp>
        <p:nvCxnSpPr>
          <p:cNvPr id="106" name="Straight Connector 105"/>
          <p:cNvCxnSpPr>
            <a:stCxn id="102" idx="0"/>
            <a:endCxn id="103" idx="1"/>
          </p:cNvCxnSpPr>
          <p:nvPr/>
        </p:nvCxnSpPr>
        <p:spPr>
          <a:xfrm flipV="1">
            <a:off x="935845" y="3204861"/>
            <a:ext cx="9215" cy="1356744"/>
          </a:xfrm>
          <a:prstGeom prst="line">
            <a:avLst/>
          </a:prstGeom>
          <a:ln w="38100">
            <a:solidFill>
              <a:srgbClr val="C0000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1268854" y="4561605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</a:t>
            </a:r>
            <a:r>
              <a:rPr kumimoji="0" lang="en-GB" sz="1200" b="0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1780107" y="4561605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</a:t>
            </a:r>
            <a:r>
              <a:rPr kumimoji="0" lang="en-GB" sz="1200" b="0" i="0" u="none" strike="noStrike" kern="1200" cap="none" spc="0" normalizeH="0" baseline="-2500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2029796" y="4561605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</a:t>
            </a:r>
            <a:r>
              <a:rPr kumimoji="0" lang="en-GB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</a:p>
        </p:txBody>
      </p:sp>
      <p:sp>
        <p:nvSpPr>
          <p:cNvPr id="110" name="Rectangle 109"/>
          <p:cNvSpPr/>
          <p:nvPr/>
        </p:nvSpPr>
        <p:spPr>
          <a:xfrm rot="16200000">
            <a:off x="-470323" y="2609484"/>
            <a:ext cx="213872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/>
                <a:pattFill prst="dkUpDiag">
                  <a:fgClr>
                    <a:prstClr val="white">
                      <a:lumMod val="50000"/>
                    </a:prstClr>
                  </a:fgClr>
                  <a:bgClr>
                    <a:prstClr val="black">
                      <a:lumMod val="75000"/>
                      <a:lumOff val="25000"/>
                    </a:prstClr>
                  </a:bgClr>
                </a:pattFill>
                <a:effectLst>
                  <a:outerShdw blurRad="38100" dist="19050" dir="2700000" algn="tl" rotWithShape="0">
                    <a:prstClr val="black">
                      <a:lumMod val="50000"/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Design Concept</a:t>
            </a:r>
          </a:p>
        </p:txBody>
      </p:sp>
      <p:grpSp>
        <p:nvGrpSpPr>
          <p:cNvPr id="111" name="Group 9"/>
          <p:cNvGrpSpPr>
            <a:grpSpLocks noChangeAspect="1"/>
          </p:cNvGrpSpPr>
          <p:nvPr/>
        </p:nvGrpSpPr>
        <p:grpSpPr bwMode="auto">
          <a:xfrm>
            <a:off x="236050" y="4881598"/>
            <a:ext cx="834027" cy="734115"/>
            <a:chOff x="3685" y="949"/>
            <a:chExt cx="1767" cy="1620"/>
          </a:xfrm>
        </p:grpSpPr>
        <p:sp>
          <p:nvSpPr>
            <p:cNvPr id="112" name="Oval 10"/>
            <p:cNvSpPr>
              <a:spLocks noChangeArrowheads="1"/>
            </p:cNvSpPr>
            <p:nvPr/>
          </p:nvSpPr>
          <p:spPr bwMode="auto">
            <a:xfrm>
              <a:off x="3753" y="1012"/>
              <a:ext cx="1530" cy="15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13" name="Picture 11" descr="can5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5" y="1000"/>
              <a:ext cx="1767" cy="1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4" name="Group 12"/>
            <p:cNvGrpSpPr>
              <a:grpSpLocks noChangeAspect="1"/>
            </p:cNvGrpSpPr>
            <p:nvPr/>
          </p:nvGrpSpPr>
          <p:grpSpPr bwMode="auto">
            <a:xfrm>
              <a:off x="4529" y="949"/>
              <a:ext cx="832" cy="1072"/>
              <a:chOff x="2694" y="974"/>
              <a:chExt cx="1493" cy="1924"/>
            </a:xfrm>
          </p:grpSpPr>
          <p:sp>
            <p:nvSpPr>
              <p:cNvPr id="118" name="Line 13"/>
              <p:cNvSpPr>
                <a:spLocks noChangeAspect="1" noChangeShapeType="1"/>
              </p:cNvSpPr>
              <p:nvPr/>
            </p:nvSpPr>
            <p:spPr bwMode="auto">
              <a:xfrm flipV="1">
                <a:off x="2694" y="974"/>
                <a:ext cx="6" cy="1624"/>
              </a:xfrm>
              <a:prstGeom prst="line">
                <a:avLst/>
              </a:prstGeom>
              <a:noFill/>
              <a:ln w="28575">
                <a:solidFill>
                  <a:srgbClr val="240F8D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" name="Line 14"/>
              <p:cNvSpPr>
                <a:spLocks noChangeAspect="1" noChangeShapeType="1"/>
              </p:cNvSpPr>
              <p:nvPr/>
            </p:nvSpPr>
            <p:spPr bwMode="auto">
              <a:xfrm>
                <a:off x="2694" y="2598"/>
                <a:ext cx="1493" cy="300"/>
              </a:xfrm>
              <a:prstGeom prst="line">
                <a:avLst/>
              </a:prstGeom>
              <a:noFill/>
              <a:ln w="28575">
                <a:solidFill>
                  <a:srgbClr val="240F8D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" name="Line 15"/>
              <p:cNvSpPr>
                <a:spLocks noChangeAspect="1" noChangeShapeType="1"/>
              </p:cNvSpPr>
              <p:nvPr/>
            </p:nvSpPr>
            <p:spPr bwMode="auto">
              <a:xfrm flipV="1">
                <a:off x="2694" y="2137"/>
                <a:ext cx="1440" cy="461"/>
              </a:xfrm>
              <a:prstGeom prst="line">
                <a:avLst/>
              </a:prstGeom>
              <a:noFill/>
              <a:ln w="28575">
                <a:solidFill>
                  <a:srgbClr val="240F8D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15" name="Line 16"/>
            <p:cNvSpPr>
              <a:spLocks noChangeAspect="1" noChangeShapeType="1"/>
            </p:cNvSpPr>
            <p:nvPr/>
          </p:nvSpPr>
          <p:spPr bwMode="auto">
            <a:xfrm flipV="1">
              <a:off x="4845" y="1175"/>
              <a:ext cx="263" cy="303"/>
            </a:xfrm>
            <a:prstGeom prst="line">
              <a:avLst/>
            </a:prstGeom>
            <a:noFill/>
            <a:ln w="19050">
              <a:solidFill>
                <a:srgbClr val="240F8D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6" name="Line 17"/>
            <p:cNvSpPr>
              <a:spLocks noChangeAspect="1" noChangeShapeType="1"/>
            </p:cNvSpPr>
            <p:nvPr/>
          </p:nvSpPr>
          <p:spPr bwMode="auto">
            <a:xfrm flipV="1">
              <a:off x="4845" y="1287"/>
              <a:ext cx="32" cy="191"/>
            </a:xfrm>
            <a:prstGeom prst="line">
              <a:avLst/>
            </a:prstGeom>
            <a:noFill/>
            <a:ln w="19050">
              <a:solidFill>
                <a:srgbClr val="240F8D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7" name="Line 18"/>
            <p:cNvSpPr>
              <a:spLocks noChangeAspect="1" noChangeShapeType="1"/>
            </p:cNvSpPr>
            <p:nvPr/>
          </p:nvSpPr>
          <p:spPr bwMode="auto">
            <a:xfrm>
              <a:off x="4848" y="1475"/>
              <a:ext cx="202" cy="52"/>
            </a:xfrm>
            <a:prstGeom prst="line">
              <a:avLst/>
            </a:prstGeom>
            <a:noFill/>
            <a:ln w="19050">
              <a:solidFill>
                <a:srgbClr val="240F8D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6" name="ZoneTexte 352">
            <a:extLst>
              <a:ext uri="{FF2B5EF4-FFF2-40B4-BE49-F238E27FC236}">
                <a16:creationId xmlns:a16="http://schemas.microsoft.com/office/drawing/2014/main" id="{88A6FEA6-EE09-9C4F-A8F4-D4B5C57A5CF6}"/>
              </a:ext>
            </a:extLst>
          </p:cNvPr>
          <p:cNvSpPr txBox="1"/>
          <p:nvPr/>
        </p:nvSpPr>
        <p:spPr>
          <a:xfrm>
            <a:off x="99869" y="6248685"/>
            <a:ext cx="4577064" cy="523220"/>
          </a:xfrm>
          <a:prstGeom prst="rect">
            <a:avLst/>
          </a:prstGeom>
          <a:solidFill>
            <a:srgbClr val="FFFFCC"/>
          </a:solidFill>
          <a:ln>
            <a:solidFill>
              <a:srgbClr val="CC22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800" b="1" dirty="0">
                <a:solidFill>
                  <a:srgbClr val="002060"/>
                </a:solidFill>
                <a:latin typeface="Calibri"/>
              </a:rPr>
              <a:t>M. Jones (CERN)</a:t>
            </a:r>
          </a:p>
        </p:txBody>
      </p:sp>
    </p:spTree>
    <p:extLst>
      <p:ext uri="{BB962C8B-B14F-4D97-AF65-F5344CB8AC3E}">
        <p14:creationId xmlns:p14="http://schemas.microsoft.com/office/powerpoint/2010/main" val="1390692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5187866" y="2479551"/>
            <a:ext cx="3934829" cy="3655064"/>
            <a:chOff x="6315762" y="1472292"/>
            <a:chExt cx="2202139" cy="2030218"/>
          </a:xfrm>
        </p:grpSpPr>
        <p:pic>
          <p:nvPicPr>
            <p:cNvPr id="60" name="Picture 59"/>
            <p:cNvPicPr>
              <a:picLocks noChangeAspect="1"/>
            </p:cNvPicPr>
            <p:nvPr/>
          </p:nvPicPr>
          <p:blipFill rotWithShape="1">
            <a:blip r:embed="rId3"/>
            <a:srcRect l="24861" r="21655"/>
            <a:stretch/>
          </p:blipFill>
          <p:spPr>
            <a:xfrm>
              <a:off x="6587494" y="1472292"/>
              <a:ext cx="1930407" cy="2030218"/>
            </a:xfrm>
            <a:prstGeom prst="rect">
              <a:avLst/>
            </a:prstGeom>
          </p:spPr>
        </p:pic>
        <p:sp>
          <p:nvSpPr>
            <p:cNvPr id="62" name="Isosceles Triangle 61"/>
            <p:cNvSpPr/>
            <p:nvPr/>
          </p:nvSpPr>
          <p:spPr>
            <a:xfrm rot="10800000">
              <a:off x="6315762" y="1753730"/>
              <a:ext cx="503665" cy="546093"/>
            </a:xfrm>
            <a:prstGeom prst="triangl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0" name="Picture 19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6220"/>
            <a:ext cx="8242570" cy="2871347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5290" y="4189690"/>
            <a:ext cx="249420" cy="73787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252990" y="4405020"/>
            <a:ext cx="1145059" cy="55193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7027299" y="3394172"/>
            <a:ext cx="950337" cy="100830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545723" y="2316954"/>
            <a:ext cx="15383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Detailed integration and accessibility to be studied</a:t>
            </a:r>
            <a:endParaRPr kumimoji="0" lang="de-CH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-3129" y="0"/>
            <a:ext cx="9147129" cy="70104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	   FCC-</a:t>
            </a:r>
            <a:r>
              <a:rPr kumimoji="0" lang="fr-FR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ee</a:t>
            </a: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fr-FR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alignment</a:t>
            </a: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+ position monitoring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191450" y="1248857"/>
            <a:ext cx="848309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146" y="3879381"/>
            <a:ext cx="35478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Concept based on design for CLIC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Full remote position monitoring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and alignment system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Wire position sensors (WPS)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Hydrostatic levelling sensors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Motorised positioning system</a:t>
            </a:r>
          </a:p>
          <a:p>
            <a:pPr marL="231775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21" descr="IMG_100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287" y="3753051"/>
            <a:ext cx="1588411" cy="2117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ZoneTexte 352">
            <a:extLst>
              <a:ext uri="{FF2B5EF4-FFF2-40B4-BE49-F238E27FC236}">
                <a16:creationId xmlns:a16="http://schemas.microsoft.com/office/drawing/2014/main" id="{74945BCF-B22A-FC43-B899-C2FEA79A58E4}"/>
              </a:ext>
            </a:extLst>
          </p:cNvPr>
          <p:cNvSpPr txBox="1"/>
          <p:nvPr/>
        </p:nvSpPr>
        <p:spPr>
          <a:xfrm>
            <a:off x="99869" y="6248685"/>
            <a:ext cx="4577064" cy="523220"/>
          </a:xfrm>
          <a:prstGeom prst="rect">
            <a:avLst/>
          </a:prstGeom>
          <a:solidFill>
            <a:srgbClr val="FFFFCC"/>
          </a:solidFill>
          <a:ln>
            <a:solidFill>
              <a:srgbClr val="CC22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800" b="1" dirty="0">
                <a:solidFill>
                  <a:srgbClr val="002060"/>
                </a:solidFill>
                <a:latin typeface="Calibri"/>
              </a:rPr>
              <a:t>M. Jones (CERN)</a:t>
            </a:r>
          </a:p>
        </p:txBody>
      </p:sp>
    </p:spTree>
    <p:extLst>
      <p:ext uri="{BB962C8B-B14F-4D97-AF65-F5344CB8AC3E}">
        <p14:creationId xmlns:p14="http://schemas.microsoft.com/office/powerpoint/2010/main" val="662388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A9C5483-ACA9-476A-8D7E-40077B768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r>
              <a:rPr lang="en-GB">
                <a:solidFill>
                  <a:prstClr val="white"/>
                </a:solidFill>
                <a:latin typeface="Calibri" panose="020F0502020204030204"/>
              </a:rPr>
              <a:t>TEST TEST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ECE3BB1-7145-4418-8B5E-47027C855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AC7A37BC-54FB-423D-AF8F-1CF2E459F5F0}" type="slidenum">
              <a:rPr lang="en-GB">
                <a:solidFill>
                  <a:prstClr val="white"/>
                </a:solidFill>
                <a:latin typeface="Calibri" panose="020F0502020204030204"/>
              </a:rPr>
              <a:pPr defTabSz="685800"/>
              <a:t>26</a:t>
            </a:fld>
            <a:endParaRPr lang="en-GB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37114F4-F6F9-4ACC-97D2-80C091BDEC7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009158" y="-1151908"/>
            <a:ext cx="5125685" cy="9144002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5508085B-A4A0-4755-88DE-521239E52A28}"/>
              </a:ext>
            </a:extLst>
          </p:cNvPr>
          <p:cNvSpPr/>
          <p:nvPr/>
        </p:nvSpPr>
        <p:spPr>
          <a:xfrm>
            <a:off x="295054" y="1056611"/>
            <a:ext cx="8428961" cy="6299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de-AT" b="1" dirty="0" err="1">
                <a:solidFill>
                  <a:prstClr val="white"/>
                </a:solidFill>
                <a:latin typeface="Calibri" panose="020F0502020204030204"/>
              </a:rPr>
              <a:t>Classes</a:t>
            </a:r>
            <a:r>
              <a:rPr lang="de-AT" b="1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de-AT" b="1" dirty="0" err="1">
                <a:solidFill>
                  <a:prstClr val="white"/>
                </a:solidFill>
                <a:latin typeface="Calibri" panose="020F0502020204030204"/>
              </a:rPr>
              <a:t>of</a:t>
            </a:r>
            <a:r>
              <a:rPr lang="de-AT" b="1" dirty="0">
                <a:solidFill>
                  <a:prstClr val="white"/>
                </a:solidFill>
                <a:latin typeface="Calibri" panose="020F0502020204030204"/>
              </a:rPr>
              <a:t> possible </a:t>
            </a:r>
            <a:r>
              <a:rPr lang="de-AT" b="1" dirty="0" err="1">
                <a:solidFill>
                  <a:prstClr val="white"/>
                </a:solidFill>
                <a:latin typeface="Calibri" panose="020F0502020204030204"/>
              </a:rPr>
              <a:t>reuse</a:t>
            </a:r>
            <a:r>
              <a:rPr lang="de-AT" b="1" dirty="0">
                <a:solidFill>
                  <a:prstClr val="white"/>
                </a:solidFill>
                <a:latin typeface="Calibri" panose="020F0502020204030204"/>
              </a:rPr>
              <a:t> versus </a:t>
            </a:r>
            <a:r>
              <a:rPr lang="de-AT" b="1" dirty="0" err="1">
                <a:solidFill>
                  <a:prstClr val="white"/>
                </a:solidFill>
                <a:latin typeface="Calibri" panose="020F0502020204030204"/>
              </a:rPr>
              <a:t>landfill</a:t>
            </a:r>
            <a:r>
              <a:rPr lang="de-AT" b="1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de-AT" b="1" dirty="0" err="1">
                <a:solidFill>
                  <a:prstClr val="white"/>
                </a:solidFill>
                <a:latin typeface="Calibri" panose="020F0502020204030204"/>
              </a:rPr>
              <a:t>classes</a:t>
            </a:r>
            <a:r>
              <a:rPr lang="de-AT" b="1" dirty="0">
                <a:solidFill>
                  <a:prstClr val="white"/>
                </a:solidFill>
                <a:latin typeface="Calibri" panose="020F0502020204030204"/>
              </a:rPr>
              <a:t>  </a:t>
            </a:r>
          </a:p>
          <a:p>
            <a:pPr algn="ctr" defTabSz="685800"/>
            <a:r>
              <a:rPr lang="de-AT" b="1" dirty="0" err="1">
                <a:solidFill>
                  <a:prstClr val="white"/>
                </a:solidFill>
                <a:latin typeface="Calibri" panose="020F0502020204030204"/>
              </a:rPr>
              <a:t>including</a:t>
            </a:r>
            <a:r>
              <a:rPr lang="de-AT" b="1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de-AT" b="1" dirty="0" err="1">
                <a:solidFill>
                  <a:prstClr val="white"/>
                </a:solidFill>
                <a:latin typeface="Calibri" panose="020F0502020204030204"/>
              </a:rPr>
              <a:t>the</a:t>
            </a:r>
            <a:r>
              <a:rPr lang="de-AT" b="1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de-AT" b="1" dirty="0" err="1">
                <a:solidFill>
                  <a:prstClr val="white"/>
                </a:solidFill>
                <a:latin typeface="Calibri" panose="020F0502020204030204"/>
              </a:rPr>
              <a:t>probability</a:t>
            </a:r>
            <a:r>
              <a:rPr lang="de-AT" b="1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de-AT" b="1" dirty="0" err="1">
                <a:solidFill>
                  <a:prstClr val="white"/>
                </a:solidFill>
                <a:latin typeface="Calibri" panose="020F0502020204030204"/>
              </a:rPr>
              <a:t>of</a:t>
            </a:r>
            <a:r>
              <a:rPr lang="de-AT" b="1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de-AT" b="1" dirty="0" err="1">
                <a:solidFill>
                  <a:prstClr val="white"/>
                </a:solidFill>
                <a:latin typeface="Calibri" panose="020F0502020204030204"/>
              </a:rPr>
              <a:t>the</a:t>
            </a:r>
            <a:r>
              <a:rPr lang="de-AT" b="1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de-AT" b="1" dirty="0" err="1">
                <a:solidFill>
                  <a:prstClr val="white"/>
                </a:solidFill>
                <a:latin typeface="Calibri" panose="020F0502020204030204"/>
              </a:rPr>
              <a:t>prognoses</a:t>
            </a:r>
            <a:r>
              <a:rPr lang="de-AT" b="1" dirty="0">
                <a:solidFill>
                  <a:prstClr val="white"/>
                </a:solidFill>
                <a:latin typeface="Calibri" panose="020F0502020204030204"/>
              </a:rPr>
              <a:t> in an </a:t>
            </a:r>
            <a:r>
              <a:rPr lang="de-AT" b="1" dirty="0" err="1">
                <a:solidFill>
                  <a:prstClr val="white"/>
                </a:solidFill>
                <a:latin typeface="Calibri" panose="020F0502020204030204"/>
              </a:rPr>
              <a:t>early</a:t>
            </a:r>
            <a:r>
              <a:rPr lang="de-AT" b="1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de-AT" b="1" dirty="0" err="1">
                <a:solidFill>
                  <a:prstClr val="white"/>
                </a:solidFill>
                <a:latin typeface="Calibri" panose="020F0502020204030204"/>
              </a:rPr>
              <a:t>stage</a:t>
            </a:r>
            <a:r>
              <a:rPr lang="de-AT" b="1" dirty="0">
                <a:solidFill>
                  <a:prstClr val="white"/>
                </a:solidFill>
                <a:latin typeface="Calibri" panose="020F0502020204030204"/>
              </a:rPr>
              <a:t> design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439131D-4416-A748-AC99-9502927CF3AE}"/>
              </a:ext>
            </a:extLst>
          </p:cNvPr>
          <p:cNvSpPr txBox="1">
            <a:spLocks/>
          </p:cNvSpPr>
          <p:nvPr/>
        </p:nvSpPr>
        <p:spPr>
          <a:xfrm>
            <a:off x="1166176" y="6110288"/>
            <a:ext cx="6686715" cy="85725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Concept </a:t>
            </a:r>
            <a:r>
              <a:rPr kumimoji="0" lang="fr-FR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from</a:t>
            </a: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Brenner Base Tunnel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465BC9E-17DA-734F-8460-5421EA2E4447}"/>
              </a:ext>
            </a:extLst>
          </p:cNvPr>
          <p:cNvSpPr txBox="1">
            <a:spLocks/>
          </p:cNvSpPr>
          <p:nvPr/>
        </p:nvSpPr>
        <p:spPr>
          <a:xfrm>
            <a:off x="691985" y="152400"/>
            <a:ext cx="6686715" cy="857250"/>
          </a:xfrm>
          <a:prstGeom prst="rect">
            <a:avLst/>
          </a:prstGeom>
          <a:noFill/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Excavation </a:t>
            </a:r>
            <a:r>
              <a:rPr kumimoji="0" lang="fr-FR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Materials</a:t>
            </a: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Management</a:t>
            </a:r>
          </a:p>
        </p:txBody>
      </p:sp>
    </p:spTree>
    <p:extLst>
      <p:ext uri="{BB962C8B-B14F-4D97-AF65-F5344CB8AC3E}">
        <p14:creationId xmlns:p14="http://schemas.microsoft.com/office/powerpoint/2010/main" val="1830147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9" y="778529"/>
            <a:ext cx="9113351" cy="3583637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1291856" y="778529"/>
            <a:ext cx="5191347" cy="75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514350" fontAlgn="base"/>
            <a:r>
              <a:rPr lang="en-GB" sz="2000" b="1" dirty="0">
                <a:solidFill>
                  <a:prstClr val="white"/>
                </a:solidFill>
                <a:latin typeface="Gotham"/>
                <a:ea typeface="Verdana" panose="020B0604030504040204" pitchFamily="34" charset="0"/>
                <a:cs typeface="Verdana" panose="020B0604030504040204" pitchFamily="34" charset="0"/>
              </a:rPr>
              <a:t>… to be able to react during construction </a:t>
            </a:r>
          </a:p>
          <a:p>
            <a:pPr defTabSz="514350" fontAlgn="base">
              <a:spcAft>
                <a:spcPts val="900"/>
              </a:spcAft>
            </a:pPr>
            <a:r>
              <a:rPr lang="en-GB" sz="2000" b="1" dirty="0">
                <a:solidFill>
                  <a:prstClr val="white"/>
                </a:solidFill>
                <a:latin typeface="Gotham"/>
                <a:ea typeface="Verdana" panose="020B0604030504040204" pitchFamily="34" charset="0"/>
                <a:cs typeface="Verdana" panose="020B0604030504040204" pitchFamily="34" charset="0"/>
              </a:rPr>
              <a:t>the concept </a:t>
            </a:r>
            <a:endParaRPr lang="de-AT" sz="2000" dirty="0">
              <a:solidFill>
                <a:prstClr val="white"/>
              </a:solidFill>
              <a:latin typeface="Gotham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9762F55-CB48-4D19-8632-5CB861C6D18C}"/>
              </a:ext>
            </a:extLst>
          </p:cNvPr>
          <p:cNvSpPr txBox="1"/>
          <p:nvPr/>
        </p:nvSpPr>
        <p:spPr>
          <a:xfrm>
            <a:off x="7906369" y="4371523"/>
            <a:ext cx="14834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de-AT" sz="1050" dirty="0">
                <a:solidFill>
                  <a:prstClr val="black"/>
                </a:solidFill>
                <a:latin typeface="Calibri" panose="020F0502020204030204"/>
              </a:rPr>
              <a:t>[Dragon 2015]</a:t>
            </a:r>
          </a:p>
        </p:txBody>
      </p:sp>
      <p:pic>
        <p:nvPicPr>
          <p:cNvPr id="5" name="Grafik 2">
            <a:extLst>
              <a:ext uri="{FF2B5EF4-FFF2-40B4-BE49-F238E27FC236}">
                <a16:creationId xmlns:a16="http://schemas.microsoft.com/office/drawing/2014/main" id="{4D2BEB97-FF36-414D-8C11-648CB2D957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2478" y="4112801"/>
            <a:ext cx="2566622" cy="2566622"/>
          </a:xfrm>
          <a:prstGeom prst="rect">
            <a:avLst/>
          </a:prstGeom>
        </p:spPr>
      </p:pic>
      <p:pic>
        <p:nvPicPr>
          <p:cNvPr id="6" name="Grafik 3">
            <a:extLst>
              <a:ext uri="{FF2B5EF4-FFF2-40B4-BE49-F238E27FC236}">
                <a16:creationId xmlns:a16="http://schemas.microsoft.com/office/drawing/2014/main" id="{EF9A51EE-2413-1747-92FD-B461ACCC903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0199"/>
          <a:stretch/>
        </p:blipFill>
        <p:spPr>
          <a:xfrm>
            <a:off x="4464831" y="4112164"/>
            <a:ext cx="3294870" cy="2567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09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BC13BA8-6002-D649-B077-CB3ACB167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TEST TEST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DF9D68-D0A4-134D-8629-3B5701528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37BC-54FB-423D-AF8F-1CF2E459F5F0}" type="slidenum">
              <a:rPr lang="en-GB" smtClean="0"/>
              <a:t>28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ED6764-AE2F-3B40-9D15-630923B983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6442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2FDFD77-99EB-134F-BAFF-0FBF68C60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TEST TEST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D49587-8EEB-D640-913F-19EBE8E0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37BC-54FB-423D-AF8F-1CF2E459F5F0}" type="slidenum">
              <a:rPr lang="en-GB" smtClean="0"/>
              <a:t>29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F773B7-9D88-574F-9050-80A575AFCE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7F2DF6E-70C0-1C47-8F52-ABED788ECC46}"/>
              </a:ext>
            </a:extLst>
          </p:cNvPr>
          <p:cNvSpPr/>
          <p:nvPr/>
        </p:nvSpPr>
        <p:spPr>
          <a:xfrm>
            <a:off x="539584" y="1282700"/>
            <a:ext cx="3829215" cy="12700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557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56824" y="952200"/>
            <a:ext cx="2829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>
                <a:solidFill>
                  <a:srgbClr val="4F81BD">
                    <a:lumMod val="50000"/>
                  </a:srgbClr>
                </a:solidFill>
                <a:latin typeface="Calibri"/>
              </a:rPr>
              <a:t>Process cycle options</a:t>
            </a:r>
          </a:p>
        </p:txBody>
      </p:sp>
      <p:grpSp>
        <p:nvGrpSpPr>
          <p:cNvPr id="136" name="Groupe 135"/>
          <p:cNvGrpSpPr/>
          <p:nvPr/>
        </p:nvGrpSpPr>
        <p:grpSpPr>
          <a:xfrm>
            <a:off x="90128" y="1727039"/>
            <a:ext cx="2963612" cy="3558402"/>
            <a:chOff x="120170" y="1159718"/>
            <a:chExt cx="3951482" cy="4744535"/>
          </a:xfrm>
        </p:grpSpPr>
        <p:sp>
          <p:nvSpPr>
            <p:cNvPr id="834" name="Rectangle 833"/>
            <p:cNvSpPr/>
            <p:nvPr/>
          </p:nvSpPr>
          <p:spPr>
            <a:xfrm>
              <a:off x="810200" y="2292774"/>
              <a:ext cx="2102732" cy="14802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fr-FR" sz="135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717" name="Groupe 716"/>
            <p:cNvGrpSpPr>
              <a:grpSpLocks noChangeAspect="1"/>
            </p:cNvGrpSpPr>
            <p:nvPr/>
          </p:nvGrpSpPr>
          <p:grpSpPr>
            <a:xfrm>
              <a:off x="120170" y="1159718"/>
              <a:ext cx="3951482" cy="4744535"/>
              <a:chOff x="3071664" y="836712"/>
              <a:chExt cx="4225773" cy="5073872"/>
            </a:xfrm>
          </p:grpSpPr>
          <p:grpSp>
            <p:nvGrpSpPr>
              <p:cNvPr id="718" name="Groupe 717"/>
              <p:cNvGrpSpPr>
                <a:grpSpLocks noChangeAspect="1"/>
              </p:cNvGrpSpPr>
              <p:nvPr/>
            </p:nvGrpSpPr>
            <p:grpSpPr>
              <a:xfrm>
                <a:off x="3071664" y="836712"/>
                <a:ext cx="4225773" cy="5073872"/>
                <a:chOff x="-258730" y="1239619"/>
                <a:chExt cx="3792627" cy="4553795"/>
              </a:xfrm>
            </p:grpSpPr>
            <p:sp>
              <p:nvSpPr>
                <p:cNvPr id="756" name="Rectangle 755"/>
                <p:cNvSpPr/>
                <p:nvPr/>
              </p:nvSpPr>
              <p:spPr>
                <a:xfrm>
                  <a:off x="177408" y="2878070"/>
                  <a:ext cx="483738" cy="154702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723" name="Rectangle 722"/>
                <p:cNvSpPr/>
                <p:nvPr/>
              </p:nvSpPr>
              <p:spPr>
                <a:xfrm>
                  <a:off x="1458379" y="3822594"/>
                  <a:ext cx="900000" cy="144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724" name="Rectangle 723"/>
                <p:cNvSpPr/>
                <p:nvPr/>
              </p:nvSpPr>
              <p:spPr>
                <a:xfrm>
                  <a:off x="1108541" y="3250346"/>
                  <a:ext cx="1288016" cy="150673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725" name="Rectangle 724"/>
                <p:cNvSpPr/>
                <p:nvPr/>
              </p:nvSpPr>
              <p:spPr>
                <a:xfrm>
                  <a:off x="1497691" y="4747291"/>
                  <a:ext cx="853929" cy="168755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9525">
                  <a:solidFill>
                    <a:srgbClr val="0070C0"/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grpSp>
              <p:nvGrpSpPr>
                <p:cNvPr id="726" name="Groupe 725"/>
                <p:cNvGrpSpPr/>
                <p:nvPr/>
              </p:nvGrpSpPr>
              <p:grpSpPr>
                <a:xfrm>
                  <a:off x="2249818" y="2764418"/>
                  <a:ext cx="499698" cy="306222"/>
                  <a:chOff x="1920163" y="2303680"/>
                  <a:chExt cx="737471" cy="402926"/>
                </a:xfrm>
                <a:solidFill>
                  <a:schemeClr val="bg1"/>
                </a:solidFill>
              </p:grpSpPr>
              <p:cxnSp>
                <p:nvCxnSpPr>
                  <p:cNvPr id="832" name="Connecteur en angle 831"/>
                  <p:cNvCxnSpPr/>
                  <p:nvPr/>
                </p:nvCxnSpPr>
                <p:spPr>
                  <a:xfrm>
                    <a:off x="1920163" y="2303680"/>
                    <a:ext cx="622800" cy="282663"/>
                  </a:xfrm>
                  <a:prstGeom prst="bentConnector3">
                    <a:avLst>
                      <a:gd name="adj1" fmla="val 101978"/>
                    </a:avLst>
                  </a:prstGeom>
                  <a:grpFill/>
                  <a:ln w="952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33" name="Trapèze 832"/>
                  <p:cNvSpPr>
                    <a:spLocks noChangeAspect="1"/>
                  </p:cNvSpPr>
                  <p:nvPr/>
                </p:nvSpPr>
                <p:spPr>
                  <a:xfrm>
                    <a:off x="2243543" y="2542027"/>
                    <a:ext cx="414091" cy="164579"/>
                  </a:xfrm>
                  <a:prstGeom prst="trapezoid">
                    <a:avLst>
                      <a:gd name="adj" fmla="val 51874"/>
                    </a:avLst>
                  </a:prstGeom>
                  <a:grpFill/>
                  <a:ln w="12700">
                    <a:solidFill>
                      <a:sysClr val="windowText" lastClr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457200"/>
                    <a:endParaRPr lang="fr-FR" sz="825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</p:grpSp>
            <p:sp>
              <p:nvSpPr>
                <p:cNvPr id="727" name="Rectangle 726"/>
                <p:cNvSpPr/>
                <p:nvPr/>
              </p:nvSpPr>
              <p:spPr>
                <a:xfrm>
                  <a:off x="403560" y="1812726"/>
                  <a:ext cx="2004740" cy="32663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728" name="Rectangle 727"/>
                <p:cNvSpPr/>
                <p:nvPr/>
              </p:nvSpPr>
              <p:spPr>
                <a:xfrm>
                  <a:off x="1108542" y="2593152"/>
                  <a:ext cx="1284164" cy="118256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729" name="Rectangle 728"/>
                <p:cNvSpPr/>
                <p:nvPr/>
              </p:nvSpPr>
              <p:spPr>
                <a:xfrm>
                  <a:off x="1105703" y="2883969"/>
                  <a:ext cx="1294706" cy="120343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730" name="Rectangle 729"/>
                <p:cNvSpPr/>
                <p:nvPr/>
              </p:nvSpPr>
              <p:spPr>
                <a:xfrm>
                  <a:off x="1464447" y="3512546"/>
                  <a:ext cx="900000" cy="144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731" name="Connecteur droit 730"/>
                <p:cNvCxnSpPr/>
                <p:nvPr/>
              </p:nvCxnSpPr>
              <p:spPr>
                <a:xfrm>
                  <a:off x="-194103" y="5062807"/>
                  <a:ext cx="3586405" cy="0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2" name="Flèche droite 731"/>
                <p:cNvSpPr/>
                <p:nvPr/>
              </p:nvSpPr>
              <p:spPr>
                <a:xfrm rot="16200000">
                  <a:off x="1349181" y="5394106"/>
                  <a:ext cx="136800" cy="109452"/>
                </a:xfrm>
                <a:prstGeom prst="rightArrow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733" name="Connecteur droit 732"/>
                <p:cNvCxnSpPr/>
                <p:nvPr/>
              </p:nvCxnSpPr>
              <p:spPr>
                <a:xfrm>
                  <a:off x="2279576" y="3069293"/>
                  <a:ext cx="273600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35" name="Connecteur droit 734"/>
                <p:cNvCxnSpPr/>
                <p:nvPr/>
              </p:nvCxnSpPr>
              <p:spPr>
                <a:xfrm flipV="1">
                  <a:off x="1585443" y="1629961"/>
                  <a:ext cx="37" cy="3123566"/>
                </a:xfrm>
                <a:prstGeom prst="line">
                  <a:avLst/>
                </a:prstGeom>
                <a:ln w="12700">
                  <a:tail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36" name="Connecteur droit 735"/>
                <p:cNvCxnSpPr/>
                <p:nvPr/>
              </p:nvCxnSpPr>
              <p:spPr>
                <a:xfrm flipV="1">
                  <a:off x="1245295" y="1626056"/>
                  <a:ext cx="0" cy="3636000"/>
                </a:xfrm>
                <a:prstGeom prst="line">
                  <a:avLst/>
                </a:prstGeom>
                <a:ln w="12700">
                  <a:tail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37" name="Connecteur droit 736"/>
                <p:cNvCxnSpPr/>
                <p:nvPr/>
              </p:nvCxnSpPr>
              <p:spPr>
                <a:xfrm flipH="1" flipV="1">
                  <a:off x="1913837" y="1628800"/>
                  <a:ext cx="0" cy="1453949"/>
                </a:xfrm>
                <a:prstGeom prst="line">
                  <a:avLst/>
                </a:prstGeom>
                <a:ln w="12700">
                  <a:tail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38" name="Connecteur droit 737"/>
                <p:cNvCxnSpPr/>
                <p:nvPr/>
              </p:nvCxnSpPr>
              <p:spPr>
                <a:xfrm flipH="1" flipV="1">
                  <a:off x="2236383" y="1628799"/>
                  <a:ext cx="0" cy="312120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39" name="Connecteur droit 738"/>
                <p:cNvCxnSpPr/>
                <p:nvPr/>
              </p:nvCxnSpPr>
              <p:spPr>
                <a:xfrm flipH="1" flipV="1">
                  <a:off x="594461" y="1628974"/>
                  <a:ext cx="0" cy="1485767"/>
                </a:xfrm>
                <a:prstGeom prst="line">
                  <a:avLst/>
                </a:prstGeom>
                <a:ln w="12700">
                  <a:solidFill>
                    <a:srgbClr val="FF33CC"/>
                  </a:solidFill>
                  <a:tail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40" name="Connecteur droit 739"/>
                <p:cNvCxnSpPr/>
                <p:nvPr/>
              </p:nvCxnSpPr>
              <p:spPr>
                <a:xfrm flipH="1" flipV="1">
                  <a:off x="915394" y="1628974"/>
                  <a:ext cx="0" cy="932924"/>
                </a:xfrm>
                <a:prstGeom prst="line">
                  <a:avLst/>
                </a:prstGeom>
                <a:ln w="12700">
                  <a:solidFill>
                    <a:srgbClr val="FF33CC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741" name="ZoneTexte 740"/>
                <p:cNvSpPr txBox="1"/>
                <p:nvPr/>
              </p:nvSpPr>
              <p:spPr>
                <a:xfrm>
                  <a:off x="1174402" y="1239619"/>
                  <a:ext cx="1188149" cy="4135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750" dirty="0" err="1">
                      <a:solidFill>
                        <a:srgbClr val="0070C0"/>
                      </a:solidFill>
                      <a:latin typeface="Calibri"/>
                    </a:rPr>
                    <a:t>Helium</a:t>
                  </a:r>
                  <a:r>
                    <a:rPr lang="fr-FR" sz="750" dirty="0">
                      <a:solidFill>
                        <a:srgbClr val="0070C0"/>
                      </a:solidFill>
                      <a:latin typeface="Calibri"/>
                    </a:rPr>
                    <a:t> </a:t>
                  </a:r>
                </a:p>
                <a:p>
                  <a:pPr algn="ctr" defTabSz="457200"/>
                  <a:r>
                    <a:rPr lang="fr-FR" sz="750" dirty="0" err="1">
                      <a:solidFill>
                        <a:srgbClr val="0070C0"/>
                      </a:solidFill>
                      <a:latin typeface="Calibri"/>
                    </a:rPr>
                    <a:t>compressors</a:t>
                  </a:r>
                  <a:endParaRPr lang="fr-FR" sz="750" dirty="0">
                    <a:solidFill>
                      <a:srgbClr val="0070C0"/>
                    </a:solidFill>
                    <a:latin typeface="Calibri"/>
                  </a:endParaRPr>
                </a:p>
              </p:txBody>
            </p:sp>
            <p:sp>
              <p:nvSpPr>
                <p:cNvPr id="743" name="ZoneTexte 742"/>
                <p:cNvSpPr txBox="1"/>
                <p:nvPr/>
              </p:nvSpPr>
              <p:spPr>
                <a:xfrm>
                  <a:off x="221869" y="1239619"/>
                  <a:ext cx="878220" cy="4135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33CC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750" dirty="0">
                      <a:solidFill>
                        <a:srgbClr val="FF33CC"/>
                      </a:solidFill>
                      <a:latin typeface="Calibri"/>
                    </a:rPr>
                    <a:t>He-Ne-mix </a:t>
                  </a:r>
                  <a:r>
                    <a:rPr lang="fr-FR" sz="750" dirty="0" err="1">
                      <a:solidFill>
                        <a:srgbClr val="FF33CC"/>
                      </a:solidFill>
                      <a:latin typeface="Calibri"/>
                    </a:rPr>
                    <a:t>compressors</a:t>
                  </a:r>
                  <a:endParaRPr lang="fr-FR" sz="750" dirty="0">
                    <a:solidFill>
                      <a:srgbClr val="FF33CC"/>
                    </a:solidFill>
                    <a:latin typeface="Calibri"/>
                  </a:endParaRPr>
                </a:p>
              </p:txBody>
            </p:sp>
            <p:sp>
              <p:nvSpPr>
                <p:cNvPr id="744" name="Trapèze 743"/>
                <p:cNvSpPr>
                  <a:spLocks noChangeAspect="1"/>
                </p:cNvSpPr>
                <p:nvPr/>
              </p:nvSpPr>
              <p:spPr>
                <a:xfrm>
                  <a:off x="2919633" y="2937374"/>
                  <a:ext cx="280581" cy="140293"/>
                </a:xfrm>
                <a:prstGeom prst="trapezoid">
                  <a:avLst>
                    <a:gd name="adj" fmla="val 53527"/>
                  </a:avLst>
                </a:prstGeom>
                <a:solidFill>
                  <a:schemeClr val="bg1"/>
                </a:solidFill>
                <a:ln w="12700">
                  <a:solidFill>
                    <a:sysClr val="windowText" lastClr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457200"/>
                  <a:endParaRPr lang="fr-FR" sz="825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745" name="Connecteur en angle 744"/>
                <p:cNvCxnSpPr/>
                <p:nvPr/>
              </p:nvCxnSpPr>
              <p:spPr>
                <a:xfrm>
                  <a:off x="2240613" y="2535073"/>
                  <a:ext cx="875427" cy="414633"/>
                </a:xfrm>
                <a:prstGeom prst="bentConnector2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46" name="Connecteur droit 745"/>
                <p:cNvCxnSpPr/>
                <p:nvPr/>
              </p:nvCxnSpPr>
              <p:spPr>
                <a:xfrm flipH="1" flipV="1">
                  <a:off x="2919633" y="3069417"/>
                  <a:ext cx="0" cy="2016000"/>
                </a:xfrm>
                <a:prstGeom prst="line">
                  <a:avLst/>
                </a:prstGeom>
                <a:ln w="9525">
                  <a:headEnd type="non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747" name="Trapèze 746"/>
                <p:cNvSpPr>
                  <a:spLocks noChangeAspect="1"/>
                </p:cNvSpPr>
                <p:nvPr/>
              </p:nvSpPr>
              <p:spPr>
                <a:xfrm>
                  <a:off x="23146" y="1834397"/>
                  <a:ext cx="280581" cy="140293"/>
                </a:xfrm>
                <a:prstGeom prst="trapezoid">
                  <a:avLst>
                    <a:gd name="adj" fmla="val 50132"/>
                  </a:avLst>
                </a:prstGeom>
                <a:solidFill>
                  <a:schemeClr val="bg1"/>
                </a:solidFill>
                <a:ln w="12700">
                  <a:solidFill>
                    <a:srgbClr val="FF33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457200"/>
                  <a:endParaRPr lang="fr-FR" sz="825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grpSp>
              <p:nvGrpSpPr>
                <p:cNvPr id="748" name="Groupe 747"/>
                <p:cNvGrpSpPr>
                  <a:grpSpLocks noChangeAspect="1"/>
                </p:cNvGrpSpPr>
                <p:nvPr/>
              </p:nvGrpSpPr>
              <p:grpSpPr>
                <a:xfrm>
                  <a:off x="1158724" y="3988561"/>
                  <a:ext cx="180000" cy="180000"/>
                  <a:chOff x="3659956" y="3670651"/>
                  <a:chExt cx="756000" cy="756000"/>
                </a:xfrm>
                <a:solidFill>
                  <a:schemeClr val="bg1"/>
                </a:solidFill>
              </p:grpSpPr>
              <p:sp>
                <p:nvSpPr>
                  <p:cNvPr id="829" name="Ellipse 828"/>
                  <p:cNvSpPr/>
                  <p:nvPr/>
                </p:nvSpPr>
                <p:spPr>
                  <a:xfrm>
                    <a:off x="3659956" y="3670651"/>
                    <a:ext cx="756000" cy="75600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fr-FR" sz="135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cxnSp>
                <p:nvCxnSpPr>
                  <p:cNvPr id="830" name="Connecteur droit 829"/>
                  <p:cNvCxnSpPr/>
                  <p:nvPr/>
                </p:nvCxnSpPr>
                <p:spPr>
                  <a:xfrm flipH="1">
                    <a:off x="3703779" y="3690569"/>
                    <a:ext cx="200344" cy="530581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1" name="Connecteur droit 830"/>
                  <p:cNvCxnSpPr/>
                  <p:nvPr/>
                </p:nvCxnSpPr>
                <p:spPr>
                  <a:xfrm>
                    <a:off x="4143207" y="3688928"/>
                    <a:ext cx="240874" cy="514804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49" name="Groupe 748"/>
                <p:cNvGrpSpPr>
                  <a:grpSpLocks noChangeAspect="1"/>
                </p:cNvGrpSpPr>
                <p:nvPr/>
              </p:nvGrpSpPr>
              <p:grpSpPr>
                <a:xfrm>
                  <a:off x="1156391" y="4215667"/>
                  <a:ext cx="180000" cy="180000"/>
                  <a:chOff x="3659956" y="3670651"/>
                  <a:chExt cx="756000" cy="756000"/>
                </a:xfrm>
                <a:solidFill>
                  <a:schemeClr val="bg1"/>
                </a:solidFill>
              </p:grpSpPr>
              <p:sp>
                <p:nvSpPr>
                  <p:cNvPr id="826" name="Ellipse 825"/>
                  <p:cNvSpPr/>
                  <p:nvPr/>
                </p:nvSpPr>
                <p:spPr>
                  <a:xfrm>
                    <a:off x="3659956" y="3670651"/>
                    <a:ext cx="756000" cy="75600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fr-FR" sz="135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cxnSp>
                <p:nvCxnSpPr>
                  <p:cNvPr id="827" name="Connecteur droit 826"/>
                  <p:cNvCxnSpPr/>
                  <p:nvPr/>
                </p:nvCxnSpPr>
                <p:spPr>
                  <a:xfrm flipH="1">
                    <a:off x="3703779" y="3690569"/>
                    <a:ext cx="200344" cy="530581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8" name="Connecteur droit 827"/>
                  <p:cNvCxnSpPr/>
                  <p:nvPr/>
                </p:nvCxnSpPr>
                <p:spPr>
                  <a:xfrm>
                    <a:off x="4143207" y="3688928"/>
                    <a:ext cx="240874" cy="514804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50" name="Groupe 749"/>
                <p:cNvGrpSpPr>
                  <a:grpSpLocks noChangeAspect="1"/>
                </p:cNvGrpSpPr>
                <p:nvPr/>
              </p:nvGrpSpPr>
              <p:grpSpPr>
                <a:xfrm>
                  <a:off x="1158724" y="4430645"/>
                  <a:ext cx="180000" cy="180000"/>
                  <a:chOff x="3659956" y="3670651"/>
                  <a:chExt cx="756000" cy="756000"/>
                </a:xfrm>
                <a:solidFill>
                  <a:schemeClr val="bg1"/>
                </a:solidFill>
              </p:grpSpPr>
              <p:sp>
                <p:nvSpPr>
                  <p:cNvPr id="823" name="Ellipse 822"/>
                  <p:cNvSpPr/>
                  <p:nvPr/>
                </p:nvSpPr>
                <p:spPr>
                  <a:xfrm>
                    <a:off x="3659956" y="3670651"/>
                    <a:ext cx="756000" cy="75600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fr-FR" sz="135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cxnSp>
                <p:nvCxnSpPr>
                  <p:cNvPr id="824" name="Connecteur droit 823"/>
                  <p:cNvCxnSpPr/>
                  <p:nvPr/>
                </p:nvCxnSpPr>
                <p:spPr>
                  <a:xfrm flipH="1">
                    <a:off x="3703779" y="3690569"/>
                    <a:ext cx="200344" cy="530581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5" name="Connecteur droit 824"/>
                  <p:cNvCxnSpPr/>
                  <p:nvPr/>
                </p:nvCxnSpPr>
                <p:spPr>
                  <a:xfrm>
                    <a:off x="4143207" y="3688928"/>
                    <a:ext cx="240874" cy="514804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51" name="Groupe 750"/>
                <p:cNvGrpSpPr>
                  <a:grpSpLocks noChangeAspect="1"/>
                </p:cNvGrpSpPr>
                <p:nvPr/>
              </p:nvGrpSpPr>
              <p:grpSpPr>
                <a:xfrm>
                  <a:off x="1163472" y="4650365"/>
                  <a:ext cx="180000" cy="180000"/>
                  <a:chOff x="3659956" y="3670651"/>
                  <a:chExt cx="756000" cy="756000"/>
                </a:xfrm>
                <a:solidFill>
                  <a:schemeClr val="bg1"/>
                </a:solidFill>
              </p:grpSpPr>
              <p:sp>
                <p:nvSpPr>
                  <p:cNvPr id="820" name="Ellipse 819"/>
                  <p:cNvSpPr/>
                  <p:nvPr/>
                </p:nvSpPr>
                <p:spPr>
                  <a:xfrm>
                    <a:off x="3659956" y="3670651"/>
                    <a:ext cx="756000" cy="75600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fr-FR" sz="135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cxnSp>
                <p:nvCxnSpPr>
                  <p:cNvPr id="821" name="Connecteur droit 820"/>
                  <p:cNvCxnSpPr/>
                  <p:nvPr/>
                </p:nvCxnSpPr>
                <p:spPr>
                  <a:xfrm flipH="1">
                    <a:off x="3703779" y="3690569"/>
                    <a:ext cx="200344" cy="530581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2" name="Connecteur droit 821"/>
                  <p:cNvCxnSpPr/>
                  <p:nvPr/>
                </p:nvCxnSpPr>
                <p:spPr>
                  <a:xfrm>
                    <a:off x="4143207" y="3688928"/>
                    <a:ext cx="240874" cy="514804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752" name="Connecteur droit 751"/>
                <p:cNvCxnSpPr/>
                <p:nvPr/>
              </p:nvCxnSpPr>
              <p:spPr>
                <a:xfrm>
                  <a:off x="258887" y="1967256"/>
                  <a:ext cx="323100" cy="0"/>
                </a:xfrm>
                <a:prstGeom prst="line">
                  <a:avLst/>
                </a:prstGeom>
                <a:ln>
                  <a:solidFill>
                    <a:srgbClr val="FF33CC"/>
                  </a:solidFill>
                  <a:headEnd type="none"/>
                  <a:tail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753" name="Trapèze 752"/>
                <p:cNvSpPr>
                  <a:spLocks/>
                </p:cNvSpPr>
                <p:nvPr/>
              </p:nvSpPr>
              <p:spPr>
                <a:xfrm>
                  <a:off x="744128" y="2546418"/>
                  <a:ext cx="241869" cy="138211"/>
                </a:xfrm>
                <a:prstGeom prst="trapezoid">
                  <a:avLst>
                    <a:gd name="adj" fmla="val 43342"/>
                  </a:avLst>
                </a:prstGeom>
                <a:solidFill>
                  <a:schemeClr val="bg1"/>
                </a:solidFill>
                <a:ln w="12700">
                  <a:solidFill>
                    <a:srgbClr val="FF33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457200"/>
                  <a:endParaRPr lang="fr-FR" sz="825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754" name="Connecteur droit 753"/>
                <p:cNvCxnSpPr/>
                <p:nvPr/>
              </p:nvCxnSpPr>
              <p:spPr>
                <a:xfrm>
                  <a:off x="1913934" y="3075765"/>
                  <a:ext cx="276422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761" name="Groupe 760"/>
                <p:cNvGrpSpPr>
                  <a:grpSpLocks noChangeAspect="1"/>
                </p:cNvGrpSpPr>
                <p:nvPr/>
              </p:nvGrpSpPr>
              <p:grpSpPr>
                <a:xfrm rot="10800000">
                  <a:off x="228975" y="2613602"/>
                  <a:ext cx="179999" cy="180000"/>
                  <a:chOff x="4313154" y="3243881"/>
                  <a:chExt cx="755999" cy="756006"/>
                </a:xfrm>
                <a:solidFill>
                  <a:schemeClr val="bg1"/>
                </a:solidFill>
              </p:grpSpPr>
              <p:sp>
                <p:nvSpPr>
                  <p:cNvPr id="817" name="Ellipse 816"/>
                  <p:cNvSpPr/>
                  <p:nvPr/>
                </p:nvSpPr>
                <p:spPr>
                  <a:xfrm>
                    <a:off x="4313154" y="3243881"/>
                    <a:ext cx="755999" cy="756006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fr-FR" sz="135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cxnSp>
                <p:nvCxnSpPr>
                  <p:cNvPr id="818" name="Connecteur droit 817"/>
                  <p:cNvCxnSpPr/>
                  <p:nvPr/>
                </p:nvCxnSpPr>
                <p:spPr>
                  <a:xfrm flipH="1">
                    <a:off x="4377203" y="3353001"/>
                    <a:ext cx="200345" cy="530582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9" name="Connecteur droit 818"/>
                  <p:cNvCxnSpPr/>
                  <p:nvPr/>
                </p:nvCxnSpPr>
                <p:spPr>
                  <a:xfrm>
                    <a:off x="4816633" y="3358964"/>
                    <a:ext cx="240874" cy="514808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762" name="Connecteur droit 761"/>
                <p:cNvCxnSpPr/>
                <p:nvPr/>
              </p:nvCxnSpPr>
              <p:spPr>
                <a:xfrm flipH="1" flipV="1">
                  <a:off x="318717" y="2788241"/>
                  <a:ext cx="0" cy="248400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63" name="Connecteur droit 762"/>
                <p:cNvCxnSpPr/>
                <p:nvPr/>
              </p:nvCxnSpPr>
              <p:spPr>
                <a:xfrm flipH="1" flipV="1">
                  <a:off x="35821" y="2552947"/>
                  <a:ext cx="0" cy="280800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764" name="Rectangle 763"/>
                <p:cNvSpPr/>
                <p:nvPr/>
              </p:nvSpPr>
              <p:spPr>
                <a:xfrm>
                  <a:off x="-88775" y="5217000"/>
                  <a:ext cx="528014" cy="160397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765" name="Connecteur en angle 764"/>
                <p:cNvCxnSpPr/>
                <p:nvPr/>
              </p:nvCxnSpPr>
              <p:spPr>
                <a:xfrm rot="10800000" flipV="1">
                  <a:off x="1626741" y="4630425"/>
                  <a:ext cx="603624" cy="333984"/>
                </a:xfrm>
                <a:prstGeom prst="bentConnector3">
                  <a:avLst>
                    <a:gd name="adj1" fmla="val 50000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766" name="Flèche droite 765"/>
                <p:cNvSpPr/>
                <p:nvPr/>
              </p:nvSpPr>
              <p:spPr>
                <a:xfrm rot="16200000">
                  <a:off x="-48003" y="5402068"/>
                  <a:ext cx="136800" cy="109452"/>
                </a:xfrm>
                <a:prstGeom prst="rightArrow">
                  <a:avLst/>
                </a:prstGeom>
                <a:ln w="12700"/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767" name="Connecteur droit 766"/>
                <p:cNvCxnSpPr/>
                <p:nvPr/>
              </p:nvCxnSpPr>
              <p:spPr>
                <a:xfrm flipH="1" flipV="1">
                  <a:off x="323268" y="5076016"/>
                  <a:ext cx="0" cy="144000"/>
                </a:xfrm>
                <a:prstGeom prst="line">
                  <a:avLst/>
                </a:prstGeom>
                <a:ln w="12700">
                  <a:headEnd type="triangle" w="sm" len="med"/>
                  <a:tailEnd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68" name="Connecteur droit 767"/>
                <p:cNvCxnSpPr/>
                <p:nvPr/>
              </p:nvCxnSpPr>
              <p:spPr>
                <a:xfrm flipH="1" flipV="1">
                  <a:off x="1626358" y="4960783"/>
                  <a:ext cx="0" cy="252000"/>
                </a:xfrm>
                <a:prstGeom prst="line">
                  <a:avLst/>
                </a:prstGeom>
                <a:ln w="12700">
                  <a:headEnd type="triangle" w="sm" len="med"/>
                  <a:tailEnd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69" name="Connecteur en angle 768"/>
                <p:cNvCxnSpPr>
                  <a:stCxn id="817" idx="4"/>
                </p:cNvCxnSpPr>
                <p:nvPr/>
              </p:nvCxnSpPr>
              <p:spPr>
                <a:xfrm rot="16200000" flipV="1">
                  <a:off x="143318" y="2437942"/>
                  <a:ext cx="68157" cy="283148"/>
                </a:xfrm>
                <a:prstGeom prst="bentConnector2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70" name="Connecteur droit 769"/>
                <p:cNvCxnSpPr/>
                <p:nvPr/>
              </p:nvCxnSpPr>
              <p:spPr>
                <a:xfrm flipH="1" flipV="1">
                  <a:off x="2919935" y="5078648"/>
                  <a:ext cx="2240" cy="210181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  <a:head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771" name="Flèche droite 770"/>
                <p:cNvSpPr/>
                <p:nvPr/>
              </p:nvSpPr>
              <p:spPr>
                <a:xfrm rot="16200000">
                  <a:off x="231448" y="5395476"/>
                  <a:ext cx="136800" cy="109452"/>
                </a:xfrm>
                <a:prstGeom prst="rightArrow">
                  <a:avLst/>
                </a:prstGeom>
                <a:ln w="12700"/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772" name="ZoneTexte 771"/>
                <p:cNvSpPr txBox="1"/>
                <p:nvPr/>
              </p:nvSpPr>
              <p:spPr>
                <a:xfrm>
                  <a:off x="-250544" y="5527551"/>
                  <a:ext cx="1236540" cy="2658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750" b="1" dirty="0" err="1">
                      <a:solidFill>
                        <a:srgbClr val="C00000"/>
                      </a:solidFill>
                      <a:latin typeface="Calibri"/>
                    </a:rPr>
                    <a:t>Qbs+Qts</a:t>
                  </a:r>
                  <a:r>
                    <a:rPr lang="fr-FR" sz="750" b="1" dirty="0">
                      <a:solidFill>
                        <a:srgbClr val="C00000"/>
                      </a:solidFill>
                      <a:latin typeface="Calibri"/>
                    </a:rPr>
                    <a:t> 40 to 60K</a:t>
                  </a:r>
                </a:p>
              </p:txBody>
            </p:sp>
            <p:sp>
              <p:nvSpPr>
                <p:cNvPr id="773" name="ZoneTexte 772"/>
                <p:cNvSpPr txBox="1"/>
                <p:nvPr/>
              </p:nvSpPr>
              <p:spPr>
                <a:xfrm>
                  <a:off x="2512213" y="5280672"/>
                  <a:ext cx="796312" cy="4135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750" b="1" dirty="0" err="1">
                      <a:solidFill>
                        <a:srgbClr val="00B050"/>
                      </a:solidFill>
                      <a:latin typeface="Calibri"/>
                    </a:rPr>
                    <a:t>Qcl</a:t>
                  </a:r>
                  <a:r>
                    <a:rPr lang="fr-FR" sz="750" b="1" dirty="0">
                      <a:solidFill>
                        <a:srgbClr val="00B050"/>
                      </a:solidFill>
                      <a:latin typeface="Calibri"/>
                    </a:rPr>
                    <a:t> </a:t>
                  </a:r>
                </a:p>
                <a:p>
                  <a:pPr algn="ctr" defTabSz="457200"/>
                  <a:r>
                    <a:rPr lang="fr-FR" sz="750" b="1" dirty="0">
                      <a:solidFill>
                        <a:srgbClr val="00B050"/>
                      </a:solidFill>
                      <a:latin typeface="Calibri"/>
                    </a:rPr>
                    <a:t>40 to 290K</a:t>
                  </a:r>
                </a:p>
              </p:txBody>
            </p:sp>
            <p:sp>
              <p:nvSpPr>
                <p:cNvPr id="774" name="ZoneTexte 773"/>
                <p:cNvSpPr txBox="1"/>
                <p:nvPr/>
              </p:nvSpPr>
              <p:spPr>
                <a:xfrm>
                  <a:off x="1108648" y="5504481"/>
                  <a:ext cx="902726" cy="2658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750" b="1" dirty="0">
                      <a:solidFill>
                        <a:srgbClr val="0070C0"/>
                      </a:solidFill>
                      <a:latin typeface="Calibri"/>
                    </a:rPr>
                    <a:t>Qcm 1.9K</a:t>
                  </a:r>
                </a:p>
              </p:txBody>
            </p:sp>
            <p:sp>
              <p:nvSpPr>
                <p:cNvPr id="775" name="Rectangle 774"/>
                <p:cNvSpPr/>
                <p:nvPr/>
              </p:nvSpPr>
              <p:spPr>
                <a:xfrm>
                  <a:off x="1166345" y="5214090"/>
                  <a:ext cx="573286" cy="157414"/>
                </a:xfrm>
                <a:prstGeom prst="rect">
                  <a:avLst/>
                </a:prstGeom>
                <a:ln w="9525"/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776" name="Connecteur droit 775"/>
                <p:cNvCxnSpPr/>
                <p:nvPr/>
              </p:nvCxnSpPr>
              <p:spPr>
                <a:xfrm>
                  <a:off x="1245295" y="4830365"/>
                  <a:ext cx="0" cy="142415"/>
                </a:xfrm>
                <a:prstGeom prst="line">
                  <a:avLst/>
                </a:prstGeom>
                <a:ln w="12700">
                  <a:headEnd type="triangle"/>
                  <a:tailEnd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77" name="Connecteur droit 776"/>
                <p:cNvCxnSpPr/>
                <p:nvPr/>
              </p:nvCxnSpPr>
              <p:spPr>
                <a:xfrm flipH="1" flipV="1">
                  <a:off x="329332" y="2804124"/>
                  <a:ext cx="0" cy="96930"/>
                </a:xfrm>
                <a:prstGeom prst="line">
                  <a:avLst/>
                </a:prstGeom>
                <a:ln w="12700">
                  <a:headEnd type="triangle" w="sm" len="med"/>
                  <a:tailEnd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778" name="Groupe 777"/>
                <p:cNvGrpSpPr/>
                <p:nvPr/>
              </p:nvGrpSpPr>
              <p:grpSpPr>
                <a:xfrm>
                  <a:off x="2249817" y="3445838"/>
                  <a:ext cx="485018" cy="289889"/>
                  <a:chOff x="1941828" y="2325171"/>
                  <a:chExt cx="715806" cy="381435"/>
                </a:xfrm>
                <a:solidFill>
                  <a:schemeClr val="bg1"/>
                </a:solidFill>
              </p:grpSpPr>
              <p:cxnSp>
                <p:nvCxnSpPr>
                  <p:cNvPr id="815" name="Connecteur en angle 814"/>
                  <p:cNvCxnSpPr/>
                  <p:nvPr/>
                </p:nvCxnSpPr>
                <p:spPr>
                  <a:xfrm>
                    <a:off x="1941828" y="2325171"/>
                    <a:ext cx="601135" cy="261173"/>
                  </a:xfrm>
                  <a:prstGeom prst="bentConnector3">
                    <a:avLst>
                      <a:gd name="adj1" fmla="val 101446"/>
                    </a:avLst>
                  </a:prstGeom>
                  <a:grpFill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6" name="Trapèze 815"/>
                  <p:cNvSpPr>
                    <a:spLocks noChangeAspect="1"/>
                  </p:cNvSpPr>
                  <p:nvPr/>
                </p:nvSpPr>
                <p:spPr>
                  <a:xfrm>
                    <a:off x="2243543" y="2542027"/>
                    <a:ext cx="414091" cy="164579"/>
                  </a:xfrm>
                  <a:prstGeom prst="trapezoid">
                    <a:avLst>
                      <a:gd name="adj" fmla="val 51874"/>
                    </a:avLst>
                  </a:prstGeom>
                  <a:grpFill/>
                  <a:ln w="12700">
                    <a:solidFill>
                      <a:sysClr val="windowText" lastClr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457200"/>
                    <a:endParaRPr lang="fr-FR" sz="825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</p:grpSp>
            <p:cxnSp>
              <p:nvCxnSpPr>
                <p:cNvPr id="779" name="Connecteur droit 778"/>
                <p:cNvCxnSpPr/>
                <p:nvPr/>
              </p:nvCxnSpPr>
              <p:spPr>
                <a:xfrm>
                  <a:off x="2245844" y="3737434"/>
                  <a:ext cx="273600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80" name="Connecteur droit 779"/>
                <p:cNvCxnSpPr/>
                <p:nvPr/>
              </p:nvCxnSpPr>
              <p:spPr>
                <a:xfrm>
                  <a:off x="1585341" y="3739142"/>
                  <a:ext cx="612000" cy="0"/>
                </a:xfrm>
                <a:prstGeom prst="line">
                  <a:avLst/>
                </a:prstGeom>
                <a:ln>
                  <a:head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781" name="Groupe 780"/>
                <p:cNvGrpSpPr/>
                <p:nvPr/>
              </p:nvGrpSpPr>
              <p:grpSpPr>
                <a:xfrm>
                  <a:off x="2236383" y="4031035"/>
                  <a:ext cx="485018" cy="202243"/>
                  <a:chOff x="1941828" y="2325171"/>
                  <a:chExt cx="715806" cy="266111"/>
                </a:xfrm>
                <a:solidFill>
                  <a:schemeClr val="bg1"/>
                </a:solidFill>
              </p:grpSpPr>
              <p:cxnSp>
                <p:nvCxnSpPr>
                  <p:cNvPr id="813" name="Connecteur en angle 812"/>
                  <p:cNvCxnSpPr/>
                  <p:nvPr/>
                </p:nvCxnSpPr>
                <p:spPr>
                  <a:xfrm>
                    <a:off x="1941828" y="2325171"/>
                    <a:ext cx="601135" cy="261173"/>
                  </a:xfrm>
                  <a:prstGeom prst="bentConnector3">
                    <a:avLst>
                      <a:gd name="adj1" fmla="val 101446"/>
                    </a:avLst>
                  </a:prstGeom>
                  <a:grpFill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4" name="Trapèze 813"/>
                  <p:cNvSpPr>
                    <a:spLocks noChangeAspect="1"/>
                  </p:cNvSpPr>
                  <p:nvPr/>
                </p:nvSpPr>
                <p:spPr>
                  <a:xfrm>
                    <a:off x="2243543" y="2426703"/>
                    <a:ext cx="414091" cy="164579"/>
                  </a:xfrm>
                  <a:prstGeom prst="trapezoid">
                    <a:avLst>
                      <a:gd name="adj" fmla="val 51874"/>
                    </a:avLst>
                  </a:prstGeom>
                  <a:grpFill/>
                  <a:ln w="12700">
                    <a:solidFill>
                      <a:sysClr val="windowText" lastClr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457200"/>
                    <a:endParaRPr lang="fr-FR" sz="825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</p:grpSp>
            <p:cxnSp>
              <p:nvCxnSpPr>
                <p:cNvPr id="782" name="Connecteur droit 781"/>
                <p:cNvCxnSpPr/>
                <p:nvPr/>
              </p:nvCxnSpPr>
              <p:spPr>
                <a:xfrm>
                  <a:off x="2236383" y="4231249"/>
                  <a:ext cx="252000" cy="0"/>
                </a:xfrm>
                <a:prstGeom prst="line">
                  <a:avLst/>
                </a:prstGeom>
                <a:ln>
                  <a:headEnd type="triangle" w="sm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83" name="Connecteur droit 782"/>
                <p:cNvCxnSpPr/>
                <p:nvPr/>
              </p:nvCxnSpPr>
              <p:spPr>
                <a:xfrm>
                  <a:off x="1592876" y="1751146"/>
                  <a:ext cx="252000" cy="0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prstDash val="sysDash"/>
                  <a:head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784" name="ZoneTexte 783"/>
                <p:cNvSpPr txBox="1"/>
                <p:nvPr/>
              </p:nvSpPr>
              <p:spPr>
                <a:xfrm>
                  <a:off x="2408300" y="4062327"/>
                  <a:ext cx="358878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T1</a:t>
                  </a:r>
                </a:p>
              </p:txBody>
            </p:sp>
            <p:sp>
              <p:nvSpPr>
                <p:cNvPr id="785" name="ZoneTexte 784"/>
                <p:cNvSpPr txBox="1"/>
                <p:nvPr/>
              </p:nvSpPr>
              <p:spPr>
                <a:xfrm>
                  <a:off x="2398269" y="3563854"/>
                  <a:ext cx="405508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T2</a:t>
                  </a:r>
                </a:p>
              </p:txBody>
            </p:sp>
            <p:sp>
              <p:nvSpPr>
                <p:cNvPr id="786" name="ZoneTexte 785"/>
                <p:cNvSpPr txBox="1"/>
                <p:nvPr/>
              </p:nvSpPr>
              <p:spPr>
                <a:xfrm>
                  <a:off x="2399043" y="2906837"/>
                  <a:ext cx="387647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T3</a:t>
                  </a:r>
                </a:p>
              </p:txBody>
            </p:sp>
            <p:sp>
              <p:nvSpPr>
                <p:cNvPr id="787" name="ZoneTexte 786"/>
                <p:cNvSpPr txBox="1"/>
                <p:nvPr/>
              </p:nvSpPr>
              <p:spPr>
                <a:xfrm>
                  <a:off x="2852871" y="2911906"/>
                  <a:ext cx="392629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T4</a:t>
                  </a:r>
                </a:p>
              </p:txBody>
            </p:sp>
            <p:sp>
              <p:nvSpPr>
                <p:cNvPr id="788" name="ZoneTexte 787"/>
                <p:cNvSpPr txBox="1"/>
                <p:nvPr/>
              </p:nvSpPr>
              <p:spPr>
                <a:xfrm>
                  <a:off x="701171" y="2501403"/>
                  <a:ext cx="335574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T5</a:t>
                  </a:r>
                </a:p>
              </p:txBody>
            </p:sp>
            <p:sp>
              <p:nvSpPr>
                <p:cNvPr id="789" name="ZoneTexte 788"/>
                <p:cNvSpPr txBox="1"/>
                <p:nvPr/>
              </p:nvSpPr>
              <p:spPr>
                <a:xfrm>
                  <a:off x="-28217" y="1799788"/>
                  <a:ext cx="357548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T6</a:t>
                  </a:r>
                </a:p>
              </p:txBody>
            </p:sp>
            <p:sp>
              <p:nvSpPr>
                <p:cNvPr id="790" name="ZoneTexte 789"/>
                <p:cNvSpPr txBox="1"/>
                <p:nvPr/>
              </p:nvSpPr>
              <p:spPr>
                <a:xfrm>
                  <a:off x="719072" y="4628798"/>
                  <a:ext cx="463140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CC1</a:t>
                  </a:r>
                </a:p>
              </p:txBody>
            </p:sp>
            <p:sp>
              <p:nvSpPr>
                <p:cNvPr id="791" name="ZoneTexte 790"/>
                <p:cNvSpPr txBox="1"/>
                <p:nvPr/>
              </p:nvSpPr>
              <p:spPr>
                <a:xfrm>
                  <a:off x="739068" y="4430645"/>
                  <a:ext cx="439057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CC2</a:t>
                  </a:r>
                </a:p>
              </p:txBody>
            </p:sp>
            <p:sp>
              <p:nvSpPr>
                <p:cNvPr id="792" name="ZoneTexte 791"/>
                <p:cNvSpPr txBox="1"/>
                <p:nvPr/>
              </p:nvSpPr>
              <p:spPr>
                <a:xfrm>
                  <a:off x="684560" y="4210865"/>
                  <a:ext cx="497382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CC3</a:t>
                  </a:r>
                </a:p>
              </p:txBody>
            </p:sp>
            <p:sp>
              <p:nvSpPr>
                <p:cNvPr id="793" name="ZoneTexte 792"/>
                <p:cNvSpPr txBox="1"/>
                <p:nvPr/>
              </p:nvSpPr>
              <p:spPr>
                <a:xfrm>
                  <a:off x="756016" y="3987718"/>
                  <a:ext cx="425244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CC4</a:t>
                  </a:r>
                </a:p>
              </p:txBody>
            </p:sp>
            <p:sp>
              <p:nvSpPr>
                <p:cNvPr id="794" name="ZoneTexte 793"/>
                <p:cNvSpPr txBox="1"/>
                <p:nvPr/>
              </p:nvSpPr>
              <p:spPr>
                <a:xfrm>
                  <a:off x="-91957" y="2593154"/>
                  <a:ext cx="400501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CC5</a:t>
                  </a:r>
                </a:p>
              </p:txBody>
            </p:sp>
            <p:cxnSp>
              <p:nvCxnSpPr>
                <p:cNvPr id="795" name="Connecteur droit 794"/>
                <p:cNvCxnSpPr/>
                <p:nvPr/>
              </p:nvCxnSpPr>
              <p:spPr>
                <a:xfrm>
                  <a:off x="-258730" y="3187293"/>
                  <a:ext cx="3312000" cy="0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6" name="Rectangle 795"/>
                <p:cNvSpPr/>
                <p:nvPr/>
              </p:nvSpPr>
              <p:spPr>
                <a:xfrm>
                  <a:off x="1453793" y="4327904"/>
                  <a:ext cx="900000" cy="144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797" name="ZoneTexte 796"/>
                <p:cNvSpPr txBox="1"/>
                <p:nvPr/>
              </p:nvSpPr>
              <p:spPr>
                <a:xfrm>
                  <a:off x="1835891" y="1846022"/>
                  <a:ext cx="441260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HX1</a:t>
                  </a:r>
                </a:p>
              </p:txBody>
            </p:sp>
            <p:sp>
              <p:nvSpPr>
                <p:cNvPr id="798" name="ZoneTexte 797"/>
                <p:cNvSpPr txBox="1"/>
                <p:nvPr/>
              </p:nvSpPr>
              <p:spPr>
                <a:xfrm>
                  <a:off x="1815122" y="2540285"/>
                  <a:ext cx="419580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HX2</a:t>
                  </a:r>
                </a:p>
              </p:txBody>
            </p:sp>
            <p:sp>
              <p:nvSpPr>
                <p:cNvPr id="799" name="ZoneTexte 798"/>
                <p:cNvSpPr txBox="1"/>
                <p:nvPr/>
              </p:nvSpPr>
              <p:spPr>
                <a:xfrm>
                  <a:off x="1782319" y="2832749"/>
                  <a:ext cx="465962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HX3</a:t>
                  </a:r>
                </a:p>
              </p:txBody>
            </p:sp>
            <p:sp>
              <p:nvSpPr>
                <p:cNvPr id="800" name="ZoneTexte 799"/>
                <p:cNvSpPr txBox="1"/>
                <p:nvPr/>
              </p:nvSpPr>
              <p:spPr>
                <a:xfrm>
                  <a:off x="1778990" y="3208987"/>
                  <a:ext cx="458529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HX5</a:t>
                  </a:r>
                </a:p>
              </p:txBody>
            </p:sp>
            <p:sp>
              <p:nvSpPr>
                <p:cNvPr id="801" name="ZoneTexte 800"/>
                <p:cNvSpPr txBox="1"/>
                <p:nvPr/>
              </p:nvSpPr>
              <p:spPr>
                <a:xfrm>
                  <a:off x="1746046" y="3473010"/>
                  <a:ext cx="497732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HX6</a:t>
                  </a:r>
                </a:p>
              </p:txBody>
            </p:sp>
            <p:sp>
              <p:nvSpPr>
                <p:cNvPr id="802" name="ZoneTexte 801"/>
                <p:cNvSpPr txBox="1"/>
                <p:nvPr/>
              </p:nvSpPr>
              <p:spPr>
                <a:xfrm>
                  <a:off x="1739632" y="3792247"/>
                  <a:ext cx="525597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HX7</a:t>
                  </a:r>
                </a:p>
              </p:txBody>
            </p:sp>
            <p:sp>
              <p:nvSpPr>
                <p:cNvPr id="803" name="ZoneTexte 802"/>
                <p:cNvSpPr txBox="1"/>
                <p:nvPr/>
              </p:nvSpPr>
              <p:spPr>
                <a:xfrm>
                  <a:off x="1761213" y="4292521"/>
                  <a:ext cx="503558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HX8</a:t>
                  </a:r>
                </a:p>
              </p:txBody>
            </p:sp>
            <p:sp>
              <p:nvSpPr>
                <p:cNvPr id="804" name="ZoneTexte 803"/>
                <p:cNvSpPr txBox="1"/>
                <p:nvPr/>
              </p:nvSpPr>
              <p:spPr>
                <a:xfrm>
                  <a:off x="215865" y="2867972"/>
                  <a:ext cx="435499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HX4</a:t>
                  </a:r>
                </a:p>
              </p:txBody>
            </p:sp>
            <p:sp>
              <p:nvSpPr>
                <p:cNvPr id="805" name="Rectangle 804"/>
                <p:cNvSpPr/>
                <p:nvPr/>
              </p:nvSpPr>
              <p:spPr>
                <a:xfrm>
                  <a:off x="1682698" y="4797152"/>
                  <a:ext cx="503624" cy="8801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806" name="ZoneTexte 805"/>
                <p:cNvSpPr txBox="1"/>
                <p:nvPr/>
              </p:nvSpPr>
              <p:spPr>
                <a:xfrm>
                  <a:off x="1705288" y="4736521"/>
                  <a:ext cx="460969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HX9</a:t>
                  </a:r>
                </a:p>
              </p:txBody>
            </p:sp>
            <p:sp>
              <p:nvSpPr>
                <p:cNvPr id="807" name="ZoneTexte 806"/>
                <p:cNvSpPr txBox="1"/>
                <p:nvPr/>
              </p:nvSpPr>
              <p:spPr>
                <a:xfrm>
                  <a:off x="2973909" y="5054173"/>
                  <a:ext cx="541477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tunnel</a:t>
                  </a:r>
                </a:p>
              </p:txBody>
            </p:sp>
            <p:sp>
              <p:nvSpPr>
                <p:cNvPr id="808" name="ZoneTexte 807"/>
                <p:cNvSpPr txBox="1"/>
                <p:nvPr/>
              </p:nvSpPr>
              <p:spPr>
                <a:xfrm>
                  <a:off x="2951833" y="4846953"/>
                  <a:ext cx="582064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 err="1">
                      <a:solidFill>
                        <a:prstClr val="black"/>
                      </a:solidFill>
                      <a:latin typeface="Calibri"/>
                    </a:rPr>
                    <a:t>cavern</a:t>
                  </a:r>
                  <a:endParaRPr lang="fr-FR" sz="600" b="1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809" name="ZoneTexte 808"/>
                <p:cNvSpPr txBox="1"/>
                <p:nvPr/>
              </p:nvSpPr>
              <p:spPr>
                <a:xfrm>
                  <a:off x="2547656" y="1641036"/>
                  <a:ext cx="695897" cy="3544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Ground </a:t>
                  </a:r>
                  <a:r>
                    <a:rPr lang="fr-FR" sz="600" b="1" dirty="0" err="1">
                      <a:solidFill>
                        <a:prstClr val="black"/>
                      </a:solidFill>
                      <a:latin typeface="Calibri"/>
                    </a:rPr>
                    <a:t>level</a:t>
                  </a:r>
                  <a:endParaRPr lang="fr-FR" sz="600" b="1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810" name="ZoneTexte 809"/>
                <p:cNvSpPr txBox="1"/>
                <p:nvPr/>
              </p:nvSpPr>
              <p:spPr>
                <a:xfrm>
                  <a:off x="3000391" y="3089267"/>
                  <a:ext cx="495522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 err="1">
                      <a:solidFill>
                        <a:prstClr val="black"/>
                      </a:solidFill>
                      <a:latin typeface="Calibri"/>
                    </a:rPr>
                    <a:t>shaft</a:t>
                  </a:r>
                  <a:endParaRPr lang="fr-FR" sz="600" b="1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cxnSp>
              <p:nvCxnSpPr>
                <p:cNvPr id="811" name="Connecteur droit 810"/>
                <p:cNvCxnSpPr/>
                <p:nvPr/>
              </p:nvCxnSpPr>
              <p:spPr>
                <a:xfrm flipH="1" flipV="1">
                  <a:off x="2230366" y="1657147"/>
                  <a:ext cx="0" cy="144000"/>
                </a:xfrm>
                <a:prstGeom prst="line">
                  <a:avLst/>
                </a:prstGeom>
                <a:ln w="12700">
                  <a:headEnd type="triangle" w="sm" len="med"/>
                  <a:tailEnd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12" name="Connecteur droit 811"/>
                <p:cNvCxnSpPr/>
                <p:nvPr/>
              </p:nvCxnSpPr>
              <p:spPr>
                <a:xfrm flipH="1" flipV="1">
                  <a:off x="915394" y="1662449"/>
                  <a:ext cx="0" cy="144000"/>
                </a:xfrm>
                <a:prstGeom prst="line">
                  <a:avLst/>
                </a:prstGeom>
                <a:ln w="12700">
                  <a:solidFill>
                    <a:srgbClr val="FF33CC"/>
                  </a:solidFill>
                  <a:headEnd type="triangle" w="sm" len="med"/>
                  <a:tailEnd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20" name="Connecteur en angle 719"/>
              <p:cNvCxnSpPr/>
              <p:nvPr/>
            </p:nvCxnSpPr>
            <p:spPr>
              <a:xfrm rot="10800000" flipV="1">
                <a:off x="3471728" y="1371269"/>
                <a:ext cx="519817" cy="116720"/>
              </a:xfrm>
              <a:prstGeom prst="bentConnector3">
                <a:avLst>
                  <a:gd name="adj1" fmla="val 101572"/>
                </a:avLst>
              </a:prstGeom>
              <a:ln>
                <a:solidFill>
                  <a:srgbClr val="FF33CC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21" name="Connecteur droit 720"/>
              <p:cNvCxnSpPr/>
              <p:nvPr/>
            </p:nvCxnSpPr>
            <p:spPr>
              <a:xfrm>
                <a:off x="4082478" y="1368712"/>
                <a:ext cx="288000" cy="0"/>
              </a:xfrm>
              <a:prstGeom prst="line">
                <a:avLst/>
              </a:prstGeom>
              <a:ln>
                <a:solidFill>
                  <a:srgbClr val="FF33CC"/>
                </a:solidFill>
                <a:headEnd type="none"/>
                <a:tailEnd type="none" w="sm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21" name="Connecteur en angle 120"/>
            <p:cNvCxnSpPr/>
            <p:nvPr/>
          </p:nvCxnSpPr>
          <p:spPr>
            <a:xfrm rot="5400000" flipH="1" flipV="1">
              <a:off x="870827" y="2806793"/>
              <a:ext cx="455433" cy="157746"/>
            </a:xfrm>
            <a:prstGeom prst="bentConnector3">
              <a:avLst>
                <a:gd name="adj1" fmla="val 1115"/>
              </a:avLst>
            </a:prstGeom>
            <a:ln w="12700">
              <a:solidFill>
                <a:srgbClr val="FF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0" name="ZoneTexte 139"/>
          <p:cNvSpPr txBox="1"/>
          <p:nvPr/>
        </p:nvSpPr>
        <p:spPr>
          <a:xfrm>
            <a:off x="1" y="5229917"/>
            <a:ext cx="2943094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457200"/>
            <a:r>
              <a:rPr lang="fr-FR" sz="1350" b="1" dirty="0">
                <a:solidFill>
                  <a:prstClr val="black"/>
                </a:solidFill>
                <a:latin typeface="Calibri"/>
              </a:rPr>
              <a:t>Concept A – </a:t>
            </a:r>
            <a:r>
              <a:rPr lang="fr-FR" sz="1350" b="1" dirty="0">
                <a:solidFill>
                  <a:srgbClr val="FF33CC"/>
                </a:solidFill>
                <a:latin typeface="Calibri"/>
              </a:rPr>
              <a:t>Ne/He </a:t>
            </a:r>
            <a:r>
              <a:rPr lang="fr-FR" sz="1350" b="1" dirty="0" err="1">
                <a:solidFill>
                  <a:srgbClr val="FF33CC"/>
                </a:solidFill>
                <a:latin typeface="Calibri"/>
              </a:rPr>
              <a:t>precooling</a:t>
            </a:r>
            <a:endParaRPr lang="fr-FR" sz="1350" b="1" dirty="0">
              <a:solidFill>
                <a:srgbClr val="FF33CC"/>
              </a:solidFill>
              <a:latin typeface="Calibri"/>
            </a:endParaRPr>
          </a:p>
          <a:p>
            <a:pPr algn="ctr" defTabSz="457200"/>
            <a:r>
              <a:rPr lang="fr-FR" sz="1350" i="1" dirty="0">
                <a:solidFill>
                  <a:prstClr val="black"/>
                </a:solidFill>
                <a:latin typeface="Calibri"/>
              </a:rPr>
              <a:t>FCC-</a:t>
            </a:r>
            <a:r>
              <a:rPr lang="fr-FR" sz="1350" i="1" dirty="0" err="1">
                <a:solidFill>
                  <a:prstClr val="black"/>
                </a:solidFill>
                <a:latin typeface="Calibri"/>
              </a:rPr>
              <a:t>hh</a:t>
            </a:r>
            <a:r>
              <a:rPr lang="fr-FR" sz="1350" i="1" dirty="0">
                <a:solidFill>
                  <a:prstClr val="black"/>
                </a:solidFill>
                <a:latin typeface="Calibri"/>
              </a:rPr>
              <a:t> CDR </a:t>
            </a:r>
            <a:r>
              <a:rPr lang="fr-FR" sz="1350" i="1" dirty="0" err="1">
                <a:solidFill>
                  <a:prstClr val="black"/>
                </a:solidFill>
                <a:latin typeface="Calibri"/>
              </a:rPr>
              <a:t>proposal</a:t>
            </a:r>
            <a:endParaRPr lang="fr-FR" sz="1350" i="1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46" name="Groupe 145"/>
          <p:cNvGrpSpPr/>
          <p:nvPr/>
        </p:nvGrpSpPr>
        <p:grpSpPr>
          <a:xfrm>
            <a:off x="3033151" y="1727503"/>
            <a:ext cx="2889001" cy="4010244"/>
            <a:chOff x="4044200" y="1160338"/>
            <a:chExt cx="3852001" cy="5346991"/>
          </a:xfrm>
        </p:grpSpPr>
        <p:grpSp>
          <p:nvGrpSpPr>
            <p:cNvPr id="137" name="Groupe 136"/>
            <p:cNvGrpSpPr/>
            <p:nvPr/>
          </p:nvGrpSpPr>
          <p:grpSpPr>
            <a:xfrm>
              <a:off x="4044200" y="1160338"/>
              <a:ext cx="3852001" cy="4465080"/>
              <a:chOff x="4044200" y="1168289"/>
              <a:chExt cx="3852001" cy="4465080"/>
            </a:xfrm>
          </p:grpSpPr>
          <p:sp>
            <p:nvSpPr>
              <p:cNvPr id="713" name="Trapèze 712"/>
              <p:cNvSpPr>
                <a:spLocks noChangeAspect="1"/>
              </p:cNvSpPr>
              <p:nvPr/>
            </p:nvSpPr>
            <p:spPr>
              <a:xfrm>
                <a:off x="7033999" y="1897686"/>
                <a:ext cx="292333" cy="130318"/>
              </a:xfrm>
              <a:prstGeom prst="trapezoid">
                <a:avLst>
                  <a:gd name="adj" fmla="val 51874"/>
                </a:avLst>
              </a:prstGeom>
              <a:solidFill>
                <a:schemeClr val="bg1"/>
              </a:solidFill>
              <a:ln w="12700"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457200"/>
                <a:endParaRPr lang="fr-FR" sz="825">
                  <a:solidFill>
                    <a:prstClr val="white"/>
                  </a:solidFill>
                  <a:latin typeface="Calibri"/>
                </a:endParaRPr>
              </a:p>
            </p:txBody>
          </p:sp>
          <p:grpSp>
            <p:nvGrpSpPr>
              <p:cNvPr id="476" name="Groupe 475"/>
              <p:cNvGrpSpPr>
                <a:grpSpLocks noChangeAspect="1"/>
              </p:cNvGrpSpPr>
              <p:nvPr/>
            </p:nvGrpSpPr>
            <p:grpSpPr>
              <a:xfrm>
                <a:off x="4044200" y="1168289"/>
                <a:ext cx="3852001" cy="4465080"/>
                <a:chOff x="-258730" y="1239619"/>
                <a:chExt cx="3697145" cy="4285575"/>
              </a:xfrm>
            </p:grpSpPr>
            <p:sp>
              <p:nvSpPr>
                <p:cNvPr id="485" name="Rectangle 484"/>
                <p:cNvSpPr/>
                <p:nvPr/>
              </p:nvSpPr>
              <p:spPr>
                <a:xfrm>
                  <a:off x="1041194" y="1812725"/>
                  <a:ext cx="1367105" cy="52932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81" name="Rectangle 480"/>
                <p:cNvSpPr/>
                <p:nvPr/>
              </p:nvSpPr>
              <p:spPr>
                <a:xfrm>
                  <a:off x="1458379" y="3822594"/>
                  <a:ext cx="900000" cy="144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82" name="Rectangle 481"/>
                <p:cNvSpPr/>
                <p:nvPr/>
              </p:nvSpPr>
              <p:spPr>
                <a:xfrm>
                  <a:off x="1041194" y="3250346"/>
                  <a:ext cx="1355364" cy="144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83" name="Rectangle 482"/>
                <p:cNvSpPr/>
                <p:nvPr/>
              </p:nvSpPr>
              <p:spPr>
                <a:xfrm>
                  <a:off x="1497691" y="4747291"/>
                  <a:ext cx="853929" cy="168755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9525">
                  <a:solidFill>
                    <a:srgbClr val="0070C0"/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grpSp>
              <p:nvGrpSpPr>
                <p:cNvPr id="484" name="Groupe 483"/>
                <p:cNvGrpSpPr/>
                <p:nvPr/>
              </p:nvGrpSpPr>
              <p:grpSpPr>
                <a:xfrm>
                  <a:off x="2249818" y="2800986"/>
                  <a:ext cx="499698" cy="269654"/>
                  <a:chOff x="1920163" y="2351796"/>
                  <a:chExt cx="737471" cy="354810"/>
                </a:xfrm>
                <a:solidFill>
                  <a:schemeClr val="bg1"/>
                </a:solidFill>
              </p:grpSpPr>
              <p:cxnSp>
                <p:nvCxnSpPr>
                  <p:cNvPr id="590" name="Connecteur en angle 589"/>
                  <p:cNvCxnSpPr/>
                  <p:nvPr/>
                </p:nvCxnSpPr>
                <p:spPr>
                  <a:xfrm>
                    <a:off x="1920163" y="2351796"/>
                    <a:ext cx="622799" cy="282663"/>
                  </a:xfrm>
                  <a:prstGeom prst="bentConnector3">
                    <a:avLst>
                      <a:gd name="adj1" fmla="val 101978"/>
                    </a:avLst>
                  </a:prstGeom>
                  <a:grpFill/>
                  <a:ln w="952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91" name="Trapèze 590"/>
                  <p:cNvSpPr>
                    <a:spLocks noChangeAspect="1"/>
                  </p:cNvSpPr>
                  <p:nvPr/>
                </p:nvSpPr>
                <p:spPr>
                  <a:xfrm>
                    <a:off x="2243543" y="2542027"/>
                    <a:ext cx="414091" cy="164579"/>
                  </a:xfrm>
                  <a:prstGeom prst="trapezoid">
                    <a:avLst>
                      <a:gd name="adj" fmla="val 51874"/>
                    </a:avLst>
                  </a:prstGeom>
                  <a:grpFill/>
                  <a:ln w="12700">
                    <a:solidFill>
                      <a:sysClr val="windowText" lastClr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457200"/>
                    <a:endParaRPr lang="fr-FR" sz="825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</p:grpSp>
            <p:sp>
              <p:nvSpPr>
                <p:cNvPr id="486" name="Rectangle 485"/>
                <p:cNvSpPr/>
                <p:nvPr/>
              </p:nvSpPr>
              <p:spPr>
                <a:xfrm>
                  <a:off x="1045046" y="2500674"/>
                  <a:ext cx="1347661" cy="21073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87" name="Rectangle 486"/>
                <p:cNvSpPr/>
                <p:nvPr/>
              </p:nvSpPr>
              <p:spPr>
                <a:xfrm>
                  <a:off x="1045046" y="2883968"/>
                  <a:ext cx="1355364" cy="151192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88" name="Rectangle 487"/>
                <p:cNvSpPr/>
                <p:nvPr/>
              </p:nvSpPr>
              <p:spPr>
                <a:xfrm>
                  <a:off x="1464447" y="3512546"/>
                  <a:ext cx="900000" cy="144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489" name="Connecteur droit 488"/>
                <p:cNvCxnSpPr/>
                <p:nvPr/>
              </p:nvCxnSpPr>
              <p:spPr>
                <a:xfrm>
                  <a:off x="-194103" y="5062807"/>
                  <a:ext cx="3586405" cy="0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0" name="Flèche droite 489"/>
                <p:cNvSpPr/>
                <p:nvPr/>
              </p:nvSpPr>
              <p:spPr>
                <a:xfrm rot="16200000">
                  <a:off x="1349181" y="5394106"/>
                  <a:ext cx="136800" cy="109452"/>
                </a:xfrm>
                <a:prstGeom prst="rightArrow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491" name="Connecteur droit 490"/>
                <p:cNvCxnSpPr/>
                <p:nvPr/>
              </p:nvCxnSpPr>
              <p:spPr>
                <a:xfrm>
                  <a:off x="2298066" y="3069293"/>
                  <a:ext cx="172764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3" name="Connecteur droit 492"/>
                <p:cNvCxnSpPr/>
                <p:nvPr/>
              </p:nvCxnSpPr>
              <p:spPr>
                <a:xfrm flipV="1">
                  <a:off x="1585443" y="1629961"/>
                  <a:ext cx="37" cy="3132000"/>
                </a:xfrm>
                <a:prstGeom prst="line">
                  <a:avLst/>
                </a:prstGeom>
                <a:ln w="12700">
                  <a:tail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4" name="Connecteur droit 493"/>
                <p:cNvCxnSpPr/>
                <p:nvPr/>
              </p:nvCxnSpPr>
              <p:spPr>
                <a:xfrm flipV="1">
                  <a:off x="1245295" y="1626056"/>
                  <a:ext cx="0" cy="3636000"/>
                </a:xfrm>
                <a:prstGeom prst="line">
                  <a:avLst/>
                </a:prstGeom>
                <a:ln w="12700">
                  <a:tail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5" name="Connecteur droit 494"/>
                <p:cNvCxnSpPr/>
                <p:nvPr/>
              </p:nvCxnSpPr>
              <p:spPr>
                <a:xfrm flipH="1" flipV="1">
                  <a:off x="1913837" y="1624984"/>
                  <a:ext cx="0" cy="1453949"/>
                </a:xfrm>
                <a:prstGeom prst="line">
                  <a:avLst/>
                </a:prstGeom>
                <a:ln w="12700">
                  <a:tail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6" name="Connecteur droit 495"/>
                <p:cNvCxnSpPr/>
                <p:nvPr/>
              </p:nvCxnSpPr>
              <p:spPr>
                <a:xfrm flipH="1" flipV="1">
                  <a:off x="2236383" y="1628799"/>
                  <a:ext cx="0" cy="312120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99" name="ZoneTexte 498"/>
                <p:cNvSpPr txBox="1"/>
                <p:nvPr/>
              </p:nvSpPr>
              <p:spPr>
                <a:xfrm>
                  <a:off x="1068514" y="1239619"/>
                  <a:ext cx="1320324" cy="4135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750" dirty="0" err="1">
                      <a:solidFill>
                        <a:srgbClr val="0070C0"/>
                      </a:solidFill>
                      <a:latin typeface="Calibri"/>
                    </a:rPr>
                    <a:t>Helium</a:t>
                  </a:r>
                  <a:r>
                    <a:rPr lang="fr-FR" sz="750" dirty="0">
                      <a:solidFill>
                        <a:srgbClr val="0070C0"/>
                      </a:solidFill>
                      <a:latin typeface="Calibri"/>
                    </a:rPr>
                    <a:t> </a:t>
                  </a:r>
                </a:p>
                <a:p>
                  <a:pPr algn="ctr" defTabSz="457200"/>
                  <a:r>
                    <a:rPr lang="fr-FR" sz="750" dirty="0" err="1">
                      <a:solidFill>
                        <a:srgbClr val="0070C0"/>
                      </a:solidFill>
                      <a:latin typeface="Calibri"/>
                    </a:rPr>
                    <a:t>compressors</a:t>
                  </a:r>
                  <a:endParaRPr lang="fr-FR" sz="750" dirty="0">
                    <a:solidFill>
                      <a:srgbClr val="0070C0"/>
                    </a:solidFill>
                    <a:latin typeface="Calibri"/>
                  </a:endParaRPr>
                </a:p>
              </p:txBody>
            </p:sp>
            <p:sp>
              <p:nvSpPr>
                <p:cNvPr id="502" name="Trapèze 501"/>
                <p:cNvSpPr>
                  <a:spLocks noChangeAspect="1"/>
                </p:cNvSpPr>
                <p:nvPr/>
              </p:nvSpPr>
              <p:spPr>
                <a:xfrm>
                  <a:off x="2919633" y="2937374"/>
                  <a:ext cx="280581" cy="140293"/>
                </a:xfrm>
                <a:prstGeom prst="trapezoid">
                  <a:avLst>
                    <a:gd name="adj" fmla="val 53527"/>
                  </a:avLst>
                </a:prstGeom>
                <a:solidFill>
                  <a:schemeClr val="bg1"/>
                </a:solidFill>
                <a:ln w="12700">
                  <a:solidFill>
                    <a:sysClr val="windowText" lastClr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457200"/>
                  <a:endParaRPr lang="fr-FR" sz="825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503" name="Connecteur en angle 502"/>
                <p:cNvCxnSpPr/>
                <p:nvPr/>
              </p:nvCxnSpPr>
              <p:spPr>
                <a:xfrm>
                  <a:off x="2240613" y="2619019"/>
                  <a:ext cx="875427" cy="311280"/>
                </a:xfrm>
                <a:prstGeom prst="bentConnector2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04" name="Connecteur droit 503"/>
                <p:cNvCxnSpPr/>
                <p:nvPr/>
              </p:nvCxnSpPr>
              <p:spPr>
                <a:xfrm flipH="1" flipV="1">
                  <a:off x="2919633" y="3069417"/>
                  <a:ext cx="0" cy="2016000"/>
                </a:xfrm>
                <a:prstGeom prst="line">
                  <a:avLst/>
                </a:prstGeom>
                <a:ln w="9525">
                  <a:headEnd type="non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506" name="Groupe 505"/>
                <p:cNvGrpSpPr>
                  <a:grpSpLocks noChangeAspect="1"/>
                </p:cNvGrpSpPr>
                <p:nvPr/>
              </p:nvGrpSpPr>
              <p:grpSpPr>
                <a:xfrm>
                  <a:off x="1158724" y="3988561"/>
                  <a:ext cx="180000" cy="180000"/>
                  <a:chOff x="3659956" y="3670651"/>
                  <a:chExt cx="756000" cy="756000"/>
                </a:xfrm>
                <a:solidFill>
                  <a:schemeClr val="bg1"/>
                </a:solidFill>
              </p:grpSpPr>
              <p:sp>
                <p:nvSpPr>
                  <p:cNvPr id="587" name="Ellipse 586"/>
                  <p:cNvSpPr/>
                  <p:nvPr/>
                </p:nvSpPr>
                <p:spPr>
                  <a:xfrm>
                    <a:off x="3659956" y="3670651"/>
                    <a:ext cx="756000" cy="75600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fr-FR" sz="135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cxnSp>
                <p:nvCxnSpPr>
                  <p:cNvPr id="588" name="Connecteur droit 587"/>
                  <p:cNvCxnSpPr/>
                  <p:nvPr/>
                </p:nvCxnSpPr>
                <p:spPr>
                  <a:xfrm flipH="1">
                    <a:off x="3703779" y="3690569"/>
                    <a:ext cx="200344" cy="530581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9" name="Connecteur droit 588"/>
                  <p:cNvCxnSpPr/>
                  <p:nvPr/>
                </p:nvCxnSpPr>
                <p:spPr>
                  <a:xfrm>
                    <a:off x="4143207" y="3688928"/>
                    <a:ext cx="240874" cy="514804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07" name="Groupe 506"/>
                <p:cNvGrpSpPr>
                  <a:grpSpLocks noChangeAspect="1"/>
                </p:cNvGrpSpPr>
                <p:nvPr/>
              </p:nvGrpSpPr>
              <p:grpSpPr>
                <a:xfrm>
                  <a:off x="1156391" y="4215667"/>
                  <a:ext cx="180000" cy="180000"/>
                  <a:chOff x="3659956" y="3670651"/>
                  <a:chExt cx="756000" cy="756000"/>
                </a:xfrm>
                <a:solidFill>
                  <a:schemeClr val="bg1"/>
                </a:solidFill>
              </p:grpSpPr>
              <p:sp>
                <p:nvSpPr>
                  <p:cNvPr id="584" name="Ellipse 583"/>
                  <p:cNvSpPr/>
                  <p:nvPr/>
                </p:nvSpPr>
                <p:spPr>
                  <a:xfrm>
                    <a:off x="3659956" y="3670651"/>
                    <a:ext cx="756000" cy="75600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fr-FR" sz="135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cxnSp>
                <p:nvCxnSpPr>
                  <p:cNvPr id="585" name="Connecteur droit 584"/>
                  <p:cNvCxnSpPr/>
                  <p:nvPr/>
                </p:nvCxnSpPr>
                <p:spPr>
                  <a:xfrm flipH="1">
                    <a:off x="3703779" y="3690569"/>
                    <a:ext cx="200344" cy="530581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6" name="Connecteur droit 585"/>
                  <p:cNvCxnSpPr/>
                  <p:nvPr/>
                </p:nvCxnSpPr>
                <p:spPr>
                  <a:xfrm>
                    <a:off x="4143207" y="3688928"/>
                    <a:ext cx="240874" cy="514804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08" name="Groupe 507"/>
                <p:cNvGrpSpPr>
                  <a:grpSpLocks noChangeAspect="1"/>
                </p:cNvGrpSpPr>
                <p:nvPr/>
              </p:nvGrpSpPr>
              <p:grpSpPr>
                <a:xfrm>
                  <a:off x="1158724" y="4430645"/>
                  <a:ext cx="180000" cy="180000"/>
                  <a:chOff x="3659956" y="3670651"/>
                  <a:chExt cx="756000" cy="756000"/>
                </a:xfrm>
                <a:solidFill>
                  <a:schemeClr val="bg1"/>
                </a:solidFill>
              </p:grpSpPr>
              <p:sp>
                <p:nvSpPr>
                  <p:cNvPr id="581" name="Ellipse 580"/>
                  <p:cNvSpPr/>
                  <p:nvPr/>
                </p:nvSpPr>
                <p:spPr>
                  <a:xfrm>
                    <a:off x="3659956" y="3670651"/>
                    <a:ext cx="756000" cy="75600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fr-FR" sz="135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cxnSp>
                <p:nvCxnSpPr>
                  <p:cNvPr id="582" name="Connecteur droit 581"/>
                  <p:cNvCxnSpPr/>
                  <p:nvPr/>
                </p:nvCxnSpPr>
                <p:spPr>
                  <a:xfrm flipH="1">
                    <a:off x="3703779" y="3690569"/>
                    <a:ext cx="200344" cy="530581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3" name="Connecteur droit 582"/>
                  <p:cNvCxnSpPr/>
                  <p:nvPr/>
                </p:nvCxnSpPr>
                <p:spPr>
                  <a:xfrm>
                    <a:off x="4143207" y="3688928"/>
                    <a:ext cx="240874" cy="514804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09" name="Groupe 508"/>
                <p:cNvGrpSpPr>
                  <a:grpSpLocks noChangeAspect="1"/>
                </p:cNvGrpSpPr>
                <p:nvPr/>
              </p:nvGrpSpPr>
              <p:grpSpPr>
                <a:xfrm>
                  <a:off x="1163472" y="4650365"/>
                  <a:ext cx="180000" cy="180000"/>
                  <a:chOff x="3659956" y="3670651"/>
                  <a:chExt cx="756000" cy="756000"/>
                </a:xfrm>
                <a:solidFill>
                  <a:schemeClr val="bg1"/>
                </a:solidFill>
              </p:grpSpPr>
              <p:sp>
                <p:nvSpPr>
                  <p:cNvPr id="578" name="Ellipse 577"/>
                  <p:cNvSpPr/>
                  <p:nvPr/>
                </p:nvSpPr>
                <p:spPr>
                  <a:xfrm>
                    <a:off x="3659956" y="3670651"/>
                    <a:ext cx="756000" cy="75600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fr-FR" sz="135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cxnSp>
                <p:nvCxnSpPr>
                  <p:cNvPr id="579" name="Connecteur droit 578"/>
                  <p:cNvCxnSpPr/>
                  <p:nvPr/>
                </p:nvCxnSpPr>
                <p:spPr>
                  <a:xfrm flipH="1">
                    <a:off x="3703779" y="3690569"/>
                    <a:ext cx="200344" cy="530581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0" name="Connecteur droit 579"/>
                  <p:cNvCxnSpPr/>
                  <p:nvPr/>
                </p:nvCxnSpPr>
                <p:spPr>
                  <a:xfrm>
                    <a:off x="4143207" y="3688928"/>
                    <a:ext cx="240874" cy="514804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12" name="Connecteur droit 511"/>
                <p:cNvCxnSpPr/>
                <p:nvPr/>
              </p:nvCxnSpPr>
              <p:spPr>
                <a:xfrm>
                  <a:off x="1619073" y="3075765"/>
                  <a:ext cx="576000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13" name="Connecteur droit 512"/>
                <p:cNvCxnSpPr/>
                <p:nvPr/>
              </p:nvCxnSpPr>
              <p:spPr>
                <a:xfrm>
                  <a:off x="1280801" y="3074954"/>
                  <a:ext cx="252000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14" name="Rectangle 513"/>
                <p:cNvSpPr/>
                <p:nvPr/>
              </p:nvSpPr>
              <p:spPr>
                <a:xfrm>
                  <a:off x="332931" y="2878070"/>
                  <a:ext cx="580922" cy="154702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515" name="Connecteur en angle 514"/>
                <p:cNvCxnSpPr/>
                <p:nvPr/>
              </p:nvCxnSpPr>
              <p:spPr>
                <a:xfrm rot="10800000">
                  <a:off x="748865" y="2824429"/>
                  <a:ext cx="439097" cy="258986"/>
                </a:xfrm>
                <a:prstGeom prst="bentConnector3">
                  <a:avLst>
                    <a:gd name="adj1" fmla="val 101792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16" name="Connecteur droit 515"/>
                <p:cNvCxnSpPr/>
                <p:nvPr/>
              </p:nvCxnSpPr>
              <p:spPr>
                <a:xfrm>
                  <a:off x="734148" y="2824429"/>
                  <a:ext cx="468000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17" name="Connecteur droit 516"/>
                <p:cNvCxnSpPr/>
                <p:nvPr/>
              </p:nvCxnSpPr>
              <p:spPr>
                <a:xfrm>
                  <a:off x="1280801" y="2824429"/>
                  <a:ext cx="252000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18" name="Connecteur droit 517"/>
                <p:cNvCxnSpPr/>
                <p:nvPr/>
              </p:nvCxnSpPr>
              <p:spPr>
                <a:xfrm>
                  <a:off x="1626741" y="2825452"/>
                  <a:ext cx="288000" cy="0"/>
                </a:xfrm>
                <a:prstGeom prst="line">
                  <a:avLst/>
                </a:prstGeom>
                <a:ln>
                  <a:headEnd type="none" w="sm" len="med"/>
                  <a:tail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519" name="Groupe 518"/>
                <p:cNvGrpSpPr>
                  <a:grpSpLocks noChangeAspect="1"/>
                </p:cNvGrpSpPr>
                <p:nvPr/>
              </p:nvGrpSpPr>
              <p:grpSpPr>
                <a:xfrm rot="10800000">
                  <a:off x="384493" y="2613602"/>
                  <a:ext cx="180000" cy="180000"/>
                  <a:chOff x="3659956" y="3243881"/>
                  <a:chExt cx="756000" cy="756006"/>
                </a:xfrm>
                <a:solidFill>
                  <a:schemeClr val="bg1"/>
                </a:solidFill>
              </p:grpSpPr>
              <p:sp>
                <p:nvSpPr>
                  <p:cNvPr id="575" name="Ellipse 574"/>
                  <p:cNvSpPr/>
                  <p:nvPr/>
                </p:nvSpPr>
                <p:spPr>
                  <a:xfrm>
                    <a:off x="3659956" y="3243881"/>
                    <a:ext cx="756000" cy="756006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fr-FR" sz="135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cxnSp>
                <p:nvCxnSpPr>
                  <p:cNvPr id="576" name="Connecteur droit 575"/>
                  <p:cNvCxnSpPr/>
                  <p:nvPr/>
                </p:nvCxnSpPr>
                <p:spPr>
                  <a:xfrm flipH="1">
                    <a:off x="3703776" y="3256196"/>
                    <a:ext cx="200345" cy="530582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7" name="Connecteur droit 576"/>
                  <p:cNvCxnSpPr/>
                  <p:nvPr/>
                </p:nvCxnSpPr>
                <p:spPr>
                  <a:xfrm>
                    <a:off x="4143206" y="3262159"/>
                    <a:ext cx="240875" cy="514809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20" name="Connecteur droit 519"/>
                <p:cNvCxnSpPr/>
                <p:nvPr/>
              </p:nvCxnSpPr>
              <p:spPr>
                <a:xfrm flipH="1" flipV="1">
                  <a:off x="474240" y="2788241"/>
                  <a:ext cx="0" cy="248400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21" name="Connecteur droit 520"/>
                <p:cNvCxnSpPr/>
                <p:nvPr/>
              </p:nvCxnSpPr>
              <p:spPr>
                <a:xfrm flipH="1" flipV="1">
                  <a:off x="191344" y="2552947"/>
                  <a:ext cx="0" cy="280800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22" name="Rectangle 521"/>
                <p:cNvSpPr/>
                <p:nvPr/>
              </p:nvSpPr>
              <p:spPr>
                <a:xfrm>
                  <a:off x="66748" y="5217000"/>
                  <a:ext cx="528014" cy="160397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523" name="Connecteur en angle 522"/>
                <p:cNvCxnSpPr/>
                <p:nvPr/>
              </p:nvCxnSpPr>
              <p:spPr>
                <a:xfrm rot="10800000" flipV="1">
                  <a:off x="1626741" y="4630425"/>
                  <a:ext cx="603624" cy="333984"/>
                </a:xfrm>
                <a:prstGeom prst="bentConnector3">
                  <a:avLst>
                    <a:gd name="adj1" fmla="val 50000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24" name="Flèche droite 523"/>
                <p:cNvSpPr/>
                <p:nvPr/>
              </p:nvSpPr>
              <p:spPr>
                <a:xfrm rot="16200000">
                  <a:off x="107520" y="5402068"/>
                  <a:ext cx="136800" cy="109452"/>
                </a:xfrm>
                <a:prstGeom prst="rightArrow">
                  <a:avLst/>
                </a:prstGeom>
                <a:ln w="12700"/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525" name="Connecteur droit 524"/>
                <p:cNvCxnSpPr/>
                <p:nvPr/>
              </p:nvCxnSpPr>
              <p:spPr>
                <a:xfrm flipH="1" flipV="1">
                  <a:off x="466980" y="5066148"/>
                  <a:ext cx="0" cy="144000"/>
                </a:xfrm>
                <a:prstGeom prst="line">
                  <a:avLst/>
                </a:prstGeom>
                <a:ln w="12700">
                  <a:headEnd type="triangle" w="sm" len="med"/>
                  <a:tailEnd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26" name="Connecteur droit 525"/>
                <p:cNvCxnSpPr/>
                <p:nvPr/>
              </p:nvCxnSpPr>
              <p:spPr>
                <a:xfrm flipH="1" flipV="1">
                  <a:off x="1626358" y="4960783"/>
                  <a:ext cx="0" cy="252000"/>
                </a:xfrm>
                <a:prstGeom prst="line">
                  <a:avLst/>
                </a:prstGeom>
                <a:ln w="12700">
                  <a:headEnd type="triangle" w="sm" len="med"/>
                  <a:tailEnd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27" name="Connecteur en angle 526"/>
                <p:cNvCxnSpPr>
                  <a:stCxn id="575" idx="4"/>
                </p:cNvCxnSpPr>
                <p:nvPr/>
              </p:nvCxnSpPr>
              <p:spPr>
                <a:xfrm rot="16200000" flipV="1">
                  <a:off x="298841" y="2437942"/>
                  <a:ext cx="68157" cy="283148"/>
                </a:xfrm>
                <a:prstGeom prst="bentConnector2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28" name="Connecteur droit 527"/>
                <p:cNvCxnSpPr/>
                <p:nvPr/>
              </p:nvCxnSpPr>
              <p:spPr>
                <a:xfrm flipH="1" flipV="1">
                  <a:off x="2919935" y="5078648"/>
                  <a:ext cx="2240" cy="210181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  <a:head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29" name="Flèche droite 528"/>
                <p:cNvSpPr/>
                <p:nvPr/>
              </p:nvSpPr>
              <p:spPr>
                <a:xfrm rot="16200000">
                  <a:off x="386971" y="5395476"/>
                  <a:ext cx="136800" cy="109452"/>
                </a:xfrm>
                <a:prstGeom prst="rightArrow">
                  <a:avLst/>
                </a:prstGeom>
                <a:ln w="12700"/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533" name="Rectangle 532"/>
                <p:cNvSpPr/>
                <p:nvPr/>
              </p:nvSpPr>
              <p:spPr>
                <a:xfrm>
                  <a:off x="1166345" y="5214090"/>
                  <a:ext cx="573286" cy="157414"/>
                </a:xfrm>
                <a:prstGeom prst="rect">
                  <a:avLst/>
                </a:prstGeom>
                <a:ln w="9525"/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534" name="Connecteur droit 533"/>
                <p:cNvCxnSpPr/>
                <p:nvPr/>
              </p:nvCxnSpPr>
              <p:spPr>
                <a:xfrm>
                  <a:off x="1245295" y="4830365"/>
                  <a:ext cx="0" cy="142415"/>
                </a:xfrm>
                <a:prstGeom prst="line">
                  <a:avLst/>
                </a:prstGeom>
                <a:ln w="12700">
                  <a:headEnd type="triangle"/>
                  <a:tailEnd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35" name="Connecteur droit 534"/>
                <p:cNvCxnSpPr/>
                <p:nvPr/>
              </p:nvCxnSpPr>
              <p:spPr>
                <a:xfrm flipH="1" flipV="1">
                  <a:off x="475110" y="2796890"/>
                  <a:ext cx="0" cy="96930"/>
                </a:xfrm>
                <a:prstGeom prst="line">
                  <a:avLst/>
                </a:prstGeom>
                <a:ln w="12700">
                  <a:headEnd type="triangle" w="sm" len="med"/>
                  <a:tailEnd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536" name="Groupe 535"/>
                <p:cNvGrpSpPr/>
                <p:nvPr/>
              </p:nvGrpSpPr>
              <p:grpSpPr>
                <a:xfrm>
                  <a:off x="2249817" y="3445838"/>
                  <a:ext cx="485018" cy="289889"/>
                  <a:chOff x="1941828" y="2325171"/>
                  <a:chExt cx="715806" cy="381435"/>
                </a:xfrm>
                <a:solidFill>
                  <a:schemeClr val="bg1"/>
                </a:solidFill>
              </p:grpSpPr>
              <p:cxnSp>
                <p:nvCxnSpPr>
                  <p:cNvPr id="573" name="Connecteur en angle 572"/>
                  <p:cNvCxnSpPr/>
                  <p:nvPr/>
                </p:nvCxnSpPr>
                <p:spPr>
                  <a:xfrm>
                    <a:off x="1941828" y="2325171"/>
                    <a:ext cx="601135" cy="261173"/>
                  </a:xfrm>
                  <a:prstGeom prst="bentConnector3">
                    <a:avLst>
                      <a:gd name="adj1" fmla="val 101446"/>
                    </a:avLst>
                  </a:prstGeom>
                  <a:grpFill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74" name="Trapèze 573"/>
                  <p:cNvSpPr>
                    <a:spLocks noChangeAspect="1"/>
                  </p:cNvSpPr>
                  <p:nvPr/>
                </p:nvSpPr>
                <p:spPr>
                  <a:xfrm>
                    <a:off x="2243543" y="2542027"/>
                    <a:ext cx="414091" cy="164579"/>
                  </a:xfrm>
                  <a:prstGeom prst="trapezoid">
                    <a:avLst>
                      <a:gd name="adj" fmla="val 51874"/>
                    </a:avLst>
                  </a:prstGeom>
                  <a:grpFill/>
                  <a:ln w="12700">
                    <a:solidFill>
                      <a:sysClr val="windowText" lastClr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457200"/>
                    <a:endParaRPr lang="fr-FR" sz="825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</p:grpSp>
            <p:cxnSp>
              <p:nvCxnSpPr>
                <p:cNvPr id="537" name="Connecteur droit 536"/>
                <p:cNvCxnSpPr/>
                <p:nvPr/>
              </p:nvCxnSpPr>
              <p:spPr>
                <a:xfrm>
                  <a:off x="2245844" y="3737434"/>
                  <a:ext cx="273600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38" name="Connecteur droit 537"/>
                <p:cNvCxnSpPr/>
                <p:nvPr/>
              </p:nvCxnSpPr>
              <p:spPr>
                <a:xfrm>
                  <a:off x="1585341" y="3739142"/>
                  <a:ext cx="612000" cy="0"/>
                </a:xfrm>
                <a:prstGeom prst="line">
                  <a:avLst/>
                </a:prstGeom>
                <a:ln>
                  <a:head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539" name="Groupe 538"/>
                <p:cNvGrpSpPr/>
                <p:nvPr/>
              </p:nvGrpSpPr>
              <p:grpSpPr>
                <a:xfrm>
                  <a:off x="2236383" y="4031035"/>
                  <a:ext cx="485018" cy="202243"/>
                  <a:chOff x="1941828" y="2325171"/>
                  <a:chExt cx="715806" cy="266111"/>
                </a:xfrm>
                <a:solidFill>
                  <a:schemeClr val="bg1"/>
                </a:solidFill>
              </p:grpSpPr>
              <p:cxnSp>
                <p:nvCxnSpPr>
                  <p:cNvPr id="571" name="Connecteur en angle 570"/>
                  <p:cNvCxnSpPr/>
                  <p:nvPr/>
                </p:nvCxnSpPr>
                <p:spPr>
                  <a:xfrm>
                    <a:off x="1941828" y="2325171"/>
                    <a:ext cx="601135" cy="261173"/>
                  </a:xfrm>
                  <a:prstGeom prst="bentConnector3">
                    <a:avLst>
                      <a:gd name="adj1" fmla="val 101446"/>
                    </a:avLst>
                  </a:prstGeom>
                  <a:grpFill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72" name="Trapèze 571"/>
                  <p:cNvSpPr>
                    <a:spLocks noChangeAspect="1"/>
                  </p:cNvSpPr>
                  <p:nvPr/>
                </p:nvSpPr>
                <p:spPr>
                  <a:xfrm>
                    <a:off x="2243543" y="2426703"/>
                    <a:ext cx="414091" cy="164579"/>
                  </a:xfrm>
                  <a:prstGeom prst="trapezoid">
                    <a:avLst>
                      <a:gd name="adj" fmla="val 51874"/>
                    </a:avLst>
                  </a:prstGeom>
                  <a:grpFill/>
                  <a:ln w="12700">
                    <a:solidFill>
                      <a:sysClr val="windowText" lastClr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457200"/>
                    <a:endParaRPr lang="fr-FR" sz="825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</p:grpSp>
            <p:cxnSp>
              <p:nvCxnSpPr>
                <p:cNvPr id="540" name="Connecteur droit 539"/>
                <p:cNvCxnSpPr/>
                <p:nvPr/>
              </p:nvCxnSpPr>
              <p:spPr>
                <a:xfrm>
                  <a:off x="2236383" y="4231249"/>
                  <a:ext cx="252000" cy="0"/>
                </a:xfrm>
                <a:prstGeom prst="line">
                  <a:avLst/>
                </a:prstGeom>
                <a:ln>
                  <a:headEnd type="triangle" w="sm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41" name="Connecteur droit 540"/>
                <p:cNvCxnSpPr/>
                <p:nvPr/>
              </p:nvCxnSpPr>
              <p:spPr>
                <a:xfrm>
                  <a:off x="1592876" y="1751146"/>
                  <a:ext cx="252000" cy="0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prstDash val="sysDash"/>
                  <a:head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42" name="ZoneTexte 541"/>
                <p:cNvSpPr txBox="1"/>
                <p:nvPr/>
              </p:nvSpPr>
              <p:spPr>
                <a:xfrm>
                  <a:off x="2408301" y="4062327"/>
                  <a:ext cx="339415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T1</a:t>
                  </a:r>
                </a:p>
              </p:txBody>
            </p:sp>
            <p:sp>
              <p:nvSpPr>
                <p:cNvPr id="543" name="ZoneTexte 542"/>
                <p:cNvSpPr txBox="1"/>
                <p:nvPr/>
              </p:nvSpPr>
              <p:spPr>
                <a:xfrm>
                  <a:off x="2431465" y="3563854"/>
                  <a:ext cx="363910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T2</a:t>
                  </a:r>
                </a:p>
              </p:txBody>
            </p:sp>
            <p:sp>
              <p:nvSpPr>
                <p:cNvPr id="544" name="ZoneTexte 543"/>
                <p:cNvSpPr txBox="1"/>
                <p:nvPr/>
              </p:nvSpPr>
              <p:spPr>
                <a:xfrm>
                  <a:off x="2435560" y="2899386"/>
                  <a:ext cx="363489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T3</a:t>
                  </a:r>
                </a:p>
              </p:txBody>
            </p:sp>
            <p:sp>
              <p:nvSpPr>
                <p:cNvPr id="545" name="ZoneTexte 544"/>
                <p:cNvSpPr txBox="1"/>
                <p:nvPr/>
              </p:nvSpPr>
              <p:spPr>
                <a:xfrm>
                  <a:off x="2886068" y="2911905"/>
                  <a:ext cx="371335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T4</a:t>
                  </a:r>
                </a:p>
              </p:txBody>
            </p:sp>
            <p:sp>
              <p:nvSpPr>
                <p:cNvPr id="548" name="ZoneTexte 547"/>
                <p:cNvSpPr txBox="1"/>
                <p:nvPr/>
              </p:nvSpPr>
              <p:spPr>
                <a:xfrm>
                  <a:off x="757136" y="4628799"/>
                  <a:ext cx="425074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CC1</a:t>
                  </a:r>
                </a:p>
              </p:txBody>
            </p:sp>
            <p:sp>
              <p:nvSpPr>
                <p:cNvPr id="549" name="ZoneTexte 548"/>
                <p:cNvSpPr txBox="1"/>
                <p:nvPr/>
              </p:nvSpPr>
              <p:spPr>
                <a:xfrm>
                  <a:off x="750155" y="4430644"/>
                  <a:ext cx="427969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CC2</a:t>
                  </a:r>
                </a:p>
              </p:txBody>
            </p:sp>
            <p:sp>
              <p:nvSpPr>
                <p:cNvPr id="550" name="ZoneTexte 549"/>
                <p:cNvSpPr txBox="1"/>
                <p:nvPr/>
              </p:nvSpPr>
              <p:spPr>
                <a:xfrm>
                  <a:off x="734150" y="4210866"/>
                  <a:ext cx="447793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CC3</a:t>
                  </a:r>
                </a:p>
              </p:txBody>
            </p:sp>
            <p:sp>
              <p:nvSpPr>
                <p:cNvPr id="551" name="ZoneTexte 550"/>
                <p:cNvSpPr txBox="1"/>
                <p:nvPr/>
              </p:nvSpPr>
              <p:spPr>
                <a:xfrm>
                  <a:off x="750155" y="3987718"/>
                  <a:ext cx="431104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CC4</a:t>
                  </a:r>
                </a:p>
              </p:txBody>
            </p:sp>
            <p:sp>
              <p:nvSpPr>
                <p:cNvPr id="552" name="ZoneTexte 551"/>
                <p:cNvSpPr txBox="1"/>
                <p:nvPr/>
              </p:nvSpPr>
              <p:spPr>
                <a:xfrm>
                  <a:off x="66749" y="2593153"/>
                  <a:ext cx="397318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CC5</a:t>
                  </a:r>
                </a:p>
              </p:txBody>
            </p:sp>
            <p:cxnSp>
              <p:nvCxnSpPr>
                <p:cNvPr id="553" name="Connecteur droit 552"/>
                <p:cNvCxnSpPr/>
                <p:nvPr/>
              </p:nvCxnSpPr>
              <p:spPr>
                <a:xfrm>
                  <a:off x="-258730" y="3187293"/>
                  <a:ext cx="3312000" cy="0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54" name="Rectangle 553"/>
                <p:cNvSpPr/>
                <p:nvPr/>
              </p:nvSpPr>
              <p:spPr>
                <a:xfrm>
                  <a:off x="1453793" y="4327904"/>
                  <a:ext cx="900000" cy="144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555" name="ZoneTexte 554"/>
                <p:cNvSpPr txBox="1"/>
                <p:nvPr/>
              </p:nvSpPr>
              <p:spPr>
                <a:xfrm>
                  <a:off x="1865240" y="1846022"/>
                  <a:ext cx="419034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HX1</a:t>
                  </a:r>
                </a:p>
              </p:txBody>
            </p:sp>
            <p:sp>
              <p:nvSpPr>
                <p:cNvPr id="556" name="ZoneTexte 555"/>
                <p:cNvSpPr txBox="1"/>
                <p:nvPr/>
              </p:nvSpPr>
              <p:spPr>
                <a:xfrm>
                  <a:off x="1872585" y="2502340"/>
                  <a:ext cx="423774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HX2</a:t>
                  </a:r>
                </a:p>
              </p:txBody>
            </p:sp>
            <p:sp>
              <p:nvSpPr>
                <p:cNvPr id="557" name="ZoneTexte 556"/>
                <p:cNvSpPr txBox="1"/>
                <p:nvPr/>
              </p:nvSpPr>
              <p:spPr>
                <a:xfrm>
                  <a:off x="1877865" y="2865946"/>
                  <a:ext cx="397922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HX3</a:t>
                  </a:r>
                </a:p>
              </p:txBody>
            </p:sp>
            <p:sp>
              <p:nvSpPr>
                <p:cNvPr id="558" name="ZoneTexte 557"/>
                <p:cNvSpPr txBox="1"/>
                <p:nvPr/>
              </p:nvSpPr>
              <p:spPr>
                <a:xfrm>
                  <a:off x="1798721" y="3208988"/>
                  <a:ext cx="438799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HX5</a:t>
                  </a:r>
                </a:p>
              </p:txBody>
            </p:sp>
            <p:sp>
              <p:nvSpPr>
                <p:cNvPr id="559" name="ZoneTexte 558"/>
                <p:cNvSpPr txBox="1"/>
                <p:nvPr/>
              </p:nvSpPr>
              <p:spPr>
                <a:xfrm>
                  <a:off x="1822356" y="3473009"/>
                  <a:ext cx="421423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HX6</a:t>
                  </a:r>
                </a:p>
              </p:txBody>
            </p:sp>
            <p:sp>
              <p:nvSpPr>
                <p:cNvPr id="560" name="ZoneTexte 559"/>
                <p:cNvSpPr txBox="1"/>
                <p:nvPr/>
              </p:nvSpPr>
              <p:spPr>
                <a:xfrm>
                  <a:off x="1841348" y="3792245"/>
                  <a:ext cx="423882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HX7</a:t>
                  </a:r>
                </a:p>
              </p:txBody>
            </p:sp>
            <p:sp>
              <p:nvSpPr>
                <p:cNvPr id="561" name="ZoneTexte 560"/>
                <p:cNvSpPr txBox="1"/>
                <p:nvPr/>
              </p:nvSpPr>
              <p:spPr>
                <a:xfrm>
                  <a:off x="1822356" y="4292522"/>
                  <a:ext cx="442415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HX8</a:t>
                  </a:r>
                </a:p>
              </p:txBody>
            </p:sp>
            <p:sp>
              <p:nvSpPr>
                <p:cNvPr id="562" name="ZoneTexte 561"/>
                <p:cNvSpPr txBox="1"/>
                <p:nvPr/>
              </p:nvSpPr>
              <p:spPr>
                <a:xfrm>
                  <a:off x="363089" y="2867971"/>
                  <a:ext cx="442664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HX4</a:t>
                  </a:r>
                </a:p>
              </p:txBody>
            </p:sp>
            <p:sp>
              <p:nvSpPr>
                <p:cNvPr id="563" name="Rectangle 562"/>
                <p:cNvSpPr/>
                <p:nvPr/>
              </p:nvSpPr>
              <p:spPr>
                <a:xfrm>
                  <a:off x="1682698" y="4797152"/>
                  <a:ext cx="503624" cy="8801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564" name="ZoneTexte 563"/>
                <p:cNvSpPr txBox="1"/>
                <p:nvPr/>
              </p:nvSpPr>
              <p:spPr>
                <a:xfrm>
                  <a:off x="1706477" y="4719563"/>
                  <a:ext cx="401686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HX9</a:t>
                  </a:r>
                </a:p>
              </p:txBody>
            </p:sp>
            <p:sp>
              <p:nvSpPr>
                <p:cNvPr id="565" name="ZoneTexte 564"/>
                <p:cNvSpPr txBox="1"/>
                <p:nvPr/>
              </p:nvSpPr>
              <p:spPr>
                <a:xfrm>
                  <a:off x="2927618" y="5054173"/>
                  <a:ext cx="510797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tunnel</a:t>
                  </a:r>
                </a:p>
              </p:txBody>
            </p:sp>
            <p:sp>
              <p:nvSpPr>
                <p:cNvPr id="566" name="ZoneTexte 565"/>
                <p:cNvSpPr txBox="1"/>
                <p:nvPr/>
              </p:nvSpPr>
              <p:spPr>
                <a:xfrm>
                  <a:off x="2922174" y="4846954"/>
                  <a:ext cx="509171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 err="1">
                      <a:solidFill>
                        <a:prstClr val="black"/>
                      </a:solidFill>
                      <a:latin typeface="Calibri"/>
                    </a:rPr>
                    <a:t>cavern</a:t>
                  </a:r>
                  <a:endParaRPr lang="fr-FR" sz="600" b="1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67" name="ZoneTexte 566"/>
                <p:cNvSpPr txBox="1"/>
                <p:nvPr/>
              </p:nvSpPr>
              <p:spPr>
                <a:xfrm>
                  <a:off x="2614351" y="1623049"/>
                  <a:ext cx="695897" cy="3544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Ground </a:t>
                  </a:r>
                  <a:r>
                    <a:rPr lang="fr-FR" sz="600" b="1" dirty="0" err="1">
                      <a:solidFill>
                        <a:prstClr val="black"/>
                      </a:solidFill>
                      <a:latin typeface="Calibri"/>
                    </a:rPr>
                    <a:t>level</a:t>
                  </a:r>
                  <a:endParaRPr lang="fr-FR" sz="600" b="1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68" name="ZoneTexte 567"/>
                <p:cNvSpPr txBox="1"/>
                <p:nvPr/>
              </p:nvSpPr>
              <p:spPr>
                <a:xfrm>
                  <a:off x="2956589" y="3089266"/>
                  <a:ext cx="478332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 err="1">
                      <a:solidFill>
                        <a:prstClr val="black"/>
                      </a:solidFill>
                      <a:latin typeface="Calibri"/>
                    </a:rPr>
                    <a:t>shaft</a:t>
                  </a:r>
                  <a:endParaRPr lang="fr-FR" sz="600" b="1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cxnSp>
              <p:nvCxnSpPr>
                <p:cNvPr id="569" name="Connecteur droit 568"/>
                <p:cNvCxnSpPr/>
                <p:nvPr/>
              </p:nvCxnSpPr>
              <p:spPr>
                <a:xfrm flipH="1" flipV="1">
                  <a:off x="2230366" y="1657147"/>
                  <a:ext cx="0" cy="144000"/>
                </a:xfrm>
                <a:prstGeom prst="line">
                  <a:avLst/>
                </a:prstGeom>
                <a:ln w="12700">
                  <a:headEnd type="triangle" w="sm" len="med"/>
                  <a:tailEnd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10" name="Connecteur droit 709"/>
              <p:cNvCxnSpPr/>
              <p:nvPr/>
            </p:nvCxnSpPr>
            <p:spPr>
              <a:xfrm>
                <a:off x="6649850" y="2208181"/>
                <a:ext cx="324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11" name="Connecteur droit 710"/>
              <p:cNvCxnSpPr/>
              <p:nvPr/>
            </p:nvCxnSpPr>
            <p:spPr>
              <a:xfrm>
                <a:off x="5961681" y="2209960"/>
                <a:ext cx="637634" cy="0"/>
              </a:xfrm>
              <a:prstGeom prst="line">
                <a:avLst/>
              </a:prstGeom>
              <a:ln>
                <a:headEnd type="triangle" w="sm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09" name="Connecteur en angle 708"/>
              <p:cNvCxnSpPr>
                <a:endCxn id="713" idx="0"/>
              </p:cNvCxnSpPr>
              <p:nvPr/>
            </p:nvCxnSpPr>
            <p:spPr>
              <a:xfrm>
                <a:off x="6642706" y="1826276"/>
                <a:ext cx="612000" cy="71410"/>
              </a:xfrm>
              <a:prstGeom prst="bentConnector2">
                <a:avLst/>
              </a:prstGeom>
              <a:solidFill>
                <a:schemeClr val="bg1"/>
              </a:solidFill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14" name="Trapèze 713"/>
              <p:cNvSpPr>
                <a:spLocks noChangeAspect="1"/>
              </p:cNvSpPr>
              <p:nvPr/>
            </p:nvSpPr>
            <p:spPr>
              <a:xfrm>
                <a:off x="6966605" y="2081351"/>
                <a:ext cx="292333" cy="130318"/>
              </a:xfrm>
              <a:prstGeom prst="trapezoid">
                <a:avLst>
                  <a:gd name="adj" fmla="val 51874"/>
                </a:avLst>
              </a:prstGeom>
              <a:solidFill>
                <a:schemeClr val="bg1"/>
              </a:solidFill>
              <a:ln w="12700">
                <a:solidFill>
                  <a:sysClr val="windowText" lastClr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457200"/>
                <a:endParaRPr lang="fr-FR" sz="825">
                  <a:solidFill>
                    <a:prstClr val="white"/>
                  </a:solidFill>
                  <a:latin typeface="Calibri"/>
                </a:endParaRPr>
              </a:p>
            </p:txBody>
          </p:sp>
          <p:cxnSp>
            <p:nvCxnSpPr>
              <p:cNvPr id="109" name="Connecteur droit 108"/>
              <p:cNvCxnSpPr/>
              <p:nvPr/>
            </p:nvCxnSpPr>
            <p:spPr>
              <a:xfrm flipH="1">
                <a:off x="7032280" y="2021819"/>
                <a:ext cx="0" cy="72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2" name="ZoneTexte 711"/>
              <p:cNvSpPr txBox="1"/>
              <p:nvPr/>
            </p:nvSpPr>
            <p:spPr>
              <a:xfrm>
                <a:off x="6927582" y="2036759"/>
                <a:ext cx="3810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fr-FR" sz="600" b="1" dirty="0">
                    <a:solidFill>
                      <a:prstClr val="black"/>
                    </a:solidFill>
                    <a:latin typeface="Calibri"/>
                  </a:rPr>
                  <a:t>T5</a:t>
                </a:r>
              </a:p>
            </p:txBody>
          </p:sp>
          <p:sp>
            <p:nvSpPr>
              <p:cNvPr id="716" name="ZoneTexte 715"/>
              <p:cNvSpPr txBox="1"/>
              <p:nvPr/>
            </p:nvSpPr>
            <p:spPr>
              <a:xfrm>
                <a:off x="7000929" y="1855217"/>
                <a:ext cx="36307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fr-FR" sz="600" b="1" dirty="0">
                    <a:solidFill>
                      <a:prstClr val="black"/>
                    </a:solidFill>
                    <a:latin typeface="Calibri"/>
                  </a:rPr>
                  <a:t>T6</a:t>
                </a:r>
              </a:p>
            </p:txBody>
          </p:sp>
        </p:grpSp>
        <p:sp>
          <p:nvSpPr>
            <p:cNvPr id="835" name="ZoneTexte 834"/>
            <p:cNvSpPr txBox="1"/>
            <p:nvPr/>
          </p:nvSpPr>
          <p:spPr>
            <a:xfrm>
              <a:off x="4761644" y="5830221"/>
              <a:ext cx="2742605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fr-FR" sz="1350" b="1" dirty="0">
                  <a:solidFill>
                    <a:prstClr val="black"/>
                  </a:solidFill>
                  <a:latin typeface="Calibri"/>
                </a:rPr>
                <a:t>Concept B – </a:t>
              </a:r>
              <a:r>
                <a:rPr lang="fr-FR" sz="1350" b="1" dirty="0">
                  <a:solidFill>
                    <a:srgbClr val="0070C0"/>
                  </a:solidFill>
                  <a:latin typeface="Calibri"/>
                </a:rPr>
                <a:t>Pure </a:t>
              </a:r>
              <a:r>
                <a:rPr lang="fr-FR" sz="1350" b="1" dirty="0" err="1">
                  <a:solidFill>
                    <a:srgbClr val="0070C0"/>
                  </a:solidFill>
                  <a:latin typeface="Calibri"/>
                </a:rPr>
                <a:t>Helium</a:t>
              </a:r>
              <a:endParaRPr lang="fr-FR" sz="1350" b="1" dirty="0">
                <a:solidFill>
                  <a:srgbClr val="0070C0"/>
                </a:solidFill>
                <a:latin typeface="Calibri"/>
              </a:endParaRPr>
            </a:p>
            <a:p>
              <a:pPr algn="ctr" defTabSz="457200"/>
              <a:r>
                <a:rPr lang="fr-FR" sz="1350" i="1" dirty="0">
                  <a:solidFill>
                    <a:prstClr val="black"/>
                  </a:solidFill>
                  <a:latin typeface="Calibri"/>
                </a:rPr>
                <a:t>LHC-</a:t>
              </a:r>
              <a:r>
                <a:rPr lang="fr-FR" sz="1350" i="1" dirty="0" err="1">
                  <a:solidFill>
                    <a:prstClr val="black"/>
                  </a:solidFill>
                  <a:latin typeface="Calibri"/>
                </a:rPr>
                <a:t>like</a:t>
              </a:r>
              <a:r>
                <a:rPr lang="fr-FR" sz="1350" i="1" dirty="0">
                  <a:solidFill>
                    <a:prstClr val="black"/>
                  </a:solidFill>
                  <a:latin typeface="Calibri"/>
                </a:rPr>
                <a:t> option</a:t>
              </a:r>
            </a:p>
          </p:txBody>
        </p:sp>
        <p:sp>
          <p:nvSpPr>
            <p:cNvPr id="839" name="ZoneTexte 838"/>
            <p:cNvSpPr txBox="1"/>
            <p:nvPr/>
          </p:nvSpPr>
          <p:spPr>
            <a:xfrm>
              <a:off x="4088129" y="5627254"/>
              <a:ext cx="107132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fr-FR" sz="600" b="1" dirty="0" err="1">
                  <a:solidFill>
                    <a:srgbClr val="C00000"/>
                  </a:solidFill>
                  <a:latin typeface="Calibri"/>
                </a:rPr>
                <a:t>Qbs+Qts</a:t>
              </a:r>
              <a:r>
                <a:rPr lang="fr-FR" sz="600" b="1" dirty="0">
                  <a:solidFill>
                    <a:srgbClr val="C00000"/>
                  </a:solidFill>
                  <a:latin typeface="Calibri"/>
                </a:rPr>
                <a:t> 40 to 60K</a:t>
              </a:r>
            </a:p>
          </p:txBody>
        </p:sp>
        <p:sp>
          <p:nvSpPr>
            <p:cNvPr id="840" name="ZoneTexte 839"/>
            <p:cNvSpPr txBox="1"/>
            <p:nvPr/>
          </p:nvSpPr>
          <p:spPr>
            <a:xfrm>
              <a:off x="7000928" y="5370035"/>
              <a:ext cx="7172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fr-FR" sz="600" b="1" dirty="0" err="1">
                  <a:solidFill>
                    <a:srgbClr val="00B050"/>
                  </a:solidFill>
                  <a:latin typeface="Calibri"/>
                </a:rPr>
                <a:t>Qcl</a:t>
              </a:r>
              <a:r>
                <a:rPr lang="fr-FR" sz="600" b="1" dirty="0">
                  <a:solidFill>
                    <a:srgbClr val="00B050"/>
                  </a:solidFill>
                  <a:latin typeface="Calibri"/>
                </a:rPr>
                <a:t> </a:t>
              </a:r>
            </a:p>
            <a:p>
              <a:pPr algn="ctr" defTabSz="457200"/>
              <a:r>
                <a:rPr lang="fr-FR" sz="600" b="1" dirty="0">
                  <a:solidFill>
                    <a:srgbClr val="00B050"/>
                  </a:solidFill>
                  <a:latin typeface="Calibri"/>
                </a:rPr>
                <a:t>40 to 290K</a:t>
              </a:r>
            </a:p>
          </p:txBody>
        </p:sp>
        <p:sp>
          <p:nvSpPr>
            <p:cNvPr id="841" name="ZoneTexte 840"/>
            <p:cNvSpPr txBox="1"/>
            <p:nvPr/>
          </p:nvSpPr>
          <p:spPr>
            <a:xfrm>
              <a:off x="5504251" y="5603217"/>
              <a:ext cx="6620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fr-FR" sz="600" b="1" dirty="0">
                  <a:solidFill>
                    <a:srgbClr val="0070C0"/>
                  </a:solidFill>
                  <a:latin typeface="Calibri"/>
                </a:rPr>
                <a:t>Qcm 1.9K</a:t>
              </a:r>
            </a:p>
          </p:txBody>
        </p:sp>
      </p:grpSp>
      <p:grpSp>
        <p:nvGrpSpPr>
          <p:cNvPr id="145" name="Groupe 144"/>
          <p:cNvGrpSpPr/>
          <p:nvPr/>
        </p:nvGrpSpPr>
        <p:grpSpPr>
          <a:xfrm>
            <a:off x="5987492" y="1732692"/>
            <a:ext cx="2963226" cy="4003257"/>
            <a:chOff x="7983323" y="1167255"/>
            <a:chExt cx="3950968" cy="5337675"/>
          </a:xfrm>
        </p:grpSpPr>
        <p:grpSp>
          <p:nvGrpSpPr>
            <p:cNvPr id="592" name="Groupe 591"/>
            <p:cNvGrpSpPr>
              <a:grpSpLocks noChangeAspect="1"/>
            </p:cNvGrpSpPr>
            <p:nvPr/>
          </p:nvGrpSpPr>
          <p:grpSpPr>
            <a:xfrm>
              <a:off x="7983323" y="1167255"/>
              <a:ext cx="3950968" cy="4465081"/>
              <a:chOff x="3071664" y="836712"/>
              <a:chExt cx="4225223" cy="4775019"/>
            </a:xfrm>
          </p:grpSpPr>
          <p:grpSp>
            <p:nvGrpSpPr>
              <p:cNvPr id="593" name="Groupe 592"/>
              <p:cNvGrpSpPr>
                <a:grpSpLocks noChangeAspect="1"/>
              </p:cNvGrpSpPr>
              <p:nvPr/>
            </p:nvGrpSpPr>
            <p:grpSpPr>
              <a:xfrm>
                <a:off x="3071664" y="836712"/>
                <a:ext cx="4225223" cy="4775019"/>
                <a:chOff x="-258730" y="1239619"/>
                <a:chExt cx="3792134" cy="4285575"/>
              </a:xfrm>
            </p:grpSpPr>
            <p:sp>
              <p:nvSpPr>
                <p:cNvPr id="598" name="Rectangle 597"/>
                <p:cNvSpPr/>
                <p:nvPr/>
              </p:nvSpPr>
              <p:spPr>
                <a:xfrm>
                  <a:off x="1458379" y="3822594"/>
                  <a:ext cx="900000" cy="144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599" name="Rectangle 598"/>
                <p:cNvSpPr/>
                <p:nvPr/>
              </p:nvSpPr>
              <p:spPr>
                <a:xfrm>
                  <a:off x="1041194" y="3250346"/>
                  <a:ext cx="1355364" cy="144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600" name="Rectangle 599"/>
                <p:cNvSpPr/>
                <p:nvPr/>
              </p:nvSpPr>
              <p:spPr>
                <a:xfrm>
                  <a:off x="1497691" y="4747291"/>
                  <a:ext cx="853929" cy="168755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9525">
                  <a:solidFill>
                    <a:srgbClr val="0070C0"/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grpSp>
              <p:nvGrpSpPr>
                <p:cNvPr id="601" name="Groupe 600"/>
                <p:cNvGrpSpPr/>
                <p:nvPr/>
              </p:nvGrpSpPr>
              <p:grpSpPr>
                <a:xfrm>
                  <a:off x="2249818" y="2819270"/>
                  <a:ext cx="499698" cy="251370"/>
                  <a:chOff x="1920163" y="2375854"/>
                  <a:chExt cx="737471" cy="330752"/>
                </a:xfrm>
                <a:solidFill>
                  <a:schemeClr val="bg1"/>
                </a:solidFill>
              </p:grpSpPr>
              <p:cxnSp>
                <p:nvCxnSpPr>
                  <p:cNvPr id="707" name="Connecteur en angle 706"/>
                  <p:cNvCxnSpPr/>
                  <p:nvPr/>
                </p:nvCxnSpPr>
                <p:spPr>
                  <a:xfrm>
                    <a:off x="1920163" y="2375854"/>
                    <a:ext cx="622799" cy="282663"/>
                  </a:xfrm>
                  <a:prstGeom prst="bentConnector3">
                    <a:avLst>
                      <a:gd name="adj1" fmla="val 101978"/>
                    </a:avLst>
                  </a:prstGeom>
                  <a:grpFill/>
                  <a:ln w="952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08" name="Trapèze 707"/>
                  <p:cNvSpPr>
                    <a:spLocks noChangeAspect="1"/>
                  </p:cNvSpPr>
                  <p:nvPr/>
                </p:nvSpPr>
                <p:spPr>
                  <a:xfrm>
                    <a:off x="2243543" y="2542027"/>
                    <a:ext cx="414091" cy="164579"/>
                  </a:xfrm>
                  <a:prstGeom prst="trapezoid">
                    <a:avLst>
                      <a:gd name="adj" fmla="val 51874"/>
                    </a:avLst>
                  </a:prstGeom>
                  <a:grpFill/>
                  <a:ln w="12700">
                    <a:solidFill>
                      <a:sysClr val="windowText" lastClr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457200"/>
                    <a:endParaRPr lang="fr-FR" sz="825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</p:grpSp>
            <p:sp>
              <p:nvSpPr>
                <p:cNvPr id="602" name="Rectangle 601"/>
                <p:cNvSpPr/>
                <p:nvPr/>
              </p:nvSpPr>
              <p:spPr>
                <a:xfrm>
                  <a:off x="269549" y="1812725"/>
                  <a:ext cx="2138751" cy="560193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603" name="Rectangle 602"/>
                <p:cNvSpPr/>
                <p:nvPr/>
              </p:nvSpPr>
              <p:spPr>
                <a:xfrm>
                  <a:off x="1045046" y="2500674"/>
                  <a:ext cx="1347661" cy="21073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604" name="Rectangle 603"/>
                <p:cNvSpPr/>
                <p:nvPr/>
              </p:nvSpPr>
              <p:spPr>
                <a:xfrm>
                  <a:off x="1045046" y="2883968"/>
                  <a:ext cx="1355364" cy="151192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605" name="Rectangle 604"/>
                <p:cNvSpPr/>
                <p:nvPr/>
              </p:nvSpPr>
              <p:spPr>
                <a:xfrm>
                  <a:off x="1464447" y="3512546"/>
                  <a:ext cx="900000" cy="144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606" name="Connecteur droit 605"/>
                <p:cNvCxnSpPr/>
                <p:nvPr/>
              </p:nvCxnSpPr>
              <p:spPr>
                <a:xfrm>
                  <a:off x="-194103" y="5062807"/>
                  <a:ext cx="3586405" cy="0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7" name="Flèche droite 606"/>
                <p:cNvSpPr/>
                <p:nvPr/>
              </p:nvSpPr>
              <p:spPr>
                <a:xfrm rot="16200000">
                  <a:off x="1349181" y="5394106"/>
                  <a:ext cx="136800" cy="109452"/>
                </a:xfrm>
                <a:prstGeom prst="rightArrow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>
                  <a:solidFill>
                    <a:srgbClr val="0070C0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608" name="Connecteur droit 607"/>
                <p:cNvCxnSpPr/>
                <p:nvPr/>
              </p:nvCxnSpPr>
              <p:spPr>
                <a:xfrm>
                  <a:off x="2279576" y="3069293"/>
                  <a:ext cx="273600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09" name="Connecteur en angle 608"/>
                <p:cNvCxnSpPr/>
                <p:nvPr/>
              </p:nvCxnSpPr>
              <p:spPr>
                <a:xfrm rot="10800000" flipV="1">
                  <a:off x="-36503" y="2057032"/>
                  <a:ext cx="460361" cy="64600"/>
                </a:xfrm>
                <a:prstGeom prst="bentConnector3">
                  <a:avLst>
                    <a:gd name="adj1" fmla="val 101547"/>
                  </a:avLst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10" name="Connecteur droit 609"/>
                <p:cNvCxnSpPr/>
                <p:nvPr/>
              </p:nvCxnSpPr>
              <p:spPr>
                <a:xfrm flipV="1">
                  <a:off x="1585443" y="1629961"/>
                  <a:ext cx="37" cy="3132000"/>
                </a:xfrm>
                <a:prstGeom prst="line">
                  <a:avLst/>
                </a:prstGeom>
                <a:ln w="12700">
                  <a:tail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11" name="Connecteur droit 610"/>
                <p:cNvCxnSpPr/>
                <p:nvPr/>
              </p:nvCxnSpPr>
              <p:spPr>
                <a:xfrm flipV="1">
                  <a:off x="1245295" y="1626056"/>
                  <a:ext cx="0" cy="3636000"/>
                </a:xfrm>
                <a:prstGeom prst="line">
                  <a:avLst/>
                </a:prstGeom>
                <a:ln w="12700">
                  <a:tail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12" name="Connecteur droit 611"/>
                <p:cNvCxnSpPr/>
                <p:nvPr/>
              </p:nvCxnSpPr>
              <p:spPr>
                <a:xfrm flipH="1" flipV="1">
                  <a:off x="1913837" y="1628800"/>
                  <a:ext cx="0" cy="1453949"/>
                </a:xfrm>
                <a:prstGeom prst="line">
                  <a:avLst/>
                </a:prstGeom>
                <a:ln w="12700">
                  <a:tail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13" name="Connecteur droit 612"/>
                <p:cNvCxnSpPr/>
                <p:nvPr/>
              </p:nvCxnSpPr>
              <p:spPr>
                <a:xfrm flipH="1" flipV="1">
                  <a:off x="2236383" y="1628799"/>
                  <a:ext cx="0" cy="312120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14" name="Connecteur droit 613"/>
                <p:cNvCxnSpPr/>
                <p:nvPr/>
              </p:nvCxnSpPr>
              <p:spPr>
                <a:xfrm flipH="1" flipV="1">
                  <a:off x="481736" y="1628976"/>
                  <a:ext cx="0" cy="864000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  <a:tail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15" name="Connecteur droit 614"/>
                <p:cNvCxnSpPr/>
                <p:nvPr/>
              </p:nvCxnSpPr>
              <p:spPr>
                <a:xfrm flipH="1" flipV="1">
                  <a:off x="805303" y="1628976"/>
                  <a:ext cx="0" cy="864000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16" name="ZoneTexte 615"/>
                <p:cNvSpPr txBox="1"/>
                <p:nvPr/>
              </p:nvSpPr>
              <p:spPr>
                <a:xfrm>
                  <a:off x="1159138" y="1239619"/>
                  <a:ext cx="1188149" cy="4135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750" dirty="0" err="1">
                      <a:solidFill>
                        <a:srgbClr val="0070C0"/>
                      </a:solidFill>
                      <a:latin typeface="Calibri"/>
                    </a:rPr>
                    <a:t>Helium</a:t>
                  </a:r>
                  <a:r>
                    <a:rPr lang="fr-FR" sz="750" dirty="0">
                      <a:solidFill>
                        <a:srgbClr val="0070C0"/>
                      </a:solidFill>
                      <a:latin typeface="Calibri"/>
                    </a:rPr>
                    <a:t> </a:t>
                  </a:r>
                </a:p>
                <a:p>
                  <a:pPr algn="ctr" defTabSz="457200"/>
                  <a:r>
                    <a:rPr lang="fr-FR" sz="750" dirty="0" err="1">
                      <a:solidFill>
                        <a:srgbClr val="0070C0"/>
                      </a:solidFill>
                      <a:latin typeface="Calibri"/>
                    </a:rPr>
                    <a:t>compressors</a:t>
                  </a:r>
                  <a:endParaRPr lang="fr-FR" sz="750" dirty="0">
                    <a:solidFill>
                      <a:srgbClr val="0070C0"/>
                    </a:solidFill>
                    <a:latin typeface="Calibri"/>
                  </a:endParaRPr>
                </a:p>
              </p:txBody>
            </p:sp>
            <p:sp>
              <p:nvSpPr>
                <p:cNvPr id="617" name="Rectangle 616"/>
                <p:cNvSpPr/>
                <p:nvPr/>
              </p:nvSpPr>
              <p:spPr>
                <a:xfrm>
                  <a:off x="375026" y="2424410"/>
                  <a:ext cx="538981" cy="74964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618" name="ZoneTexte 617"/>
                <p:cNvSpPr txBox="1"/>
                <p:nvPr/>
              </p:nvSpPr>
              <p:spPr>
                <a:xfrm>
                  <a:off x="193704" y="1239619"/>
                  <a:ext cx="875858" cy="4135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6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750" dirty="0" err="1">
                      <a:solidFill>
                        <a:srgbClr val="F79646">
                          <a:lumMod val="75000"/>
                        </a:srgbClr>
                      </a:solidFill>
                      <a:latin typeface="Calibri"/>
                    </a:rPr>
                    <a:t>Nitrogen</a:t>
                  </a:r>
                  <a:r>
                    <a:rPr lang="fr-FR" sz="750" dirty="0">
                      <a:solidFill>
                        <a:srgbClr val="F79646">
                          <a:lumMod val="75000"/>
                        </a:srgbClr>
                      </a:solidFill>
                      <a:latin typeface="Calibri"/>
                    </a:rPr>
                    <a:t> </a:t>
                  </a:r>
                  <a:r>
                    <a:rPr lang="fr-FR" sz="750" dirty="0" err="1">
                      <a:solidFill>
                        <a:srgbClr val="F79646">
                          <a:lumMod val="75000"/>
                        </a:srgbClr>
                      </a:solidFill>
                      <a:latin typeface="Calibri"/>
                    </a:rPr>
                    <a:t>compressors</a:t>
                  </a:r>
                  <a:endParaRPr lang="fr-FR" sz="750" dirty="0">
                    <a:solidFill>
                      <a:srgbClr val="F79646">
                        <a:lumMod val="75000"/>
                      </a:srgbClr>
                    </a:solidFill>
                    <a:latin typeface="Calibri"/>
                  </a:endParaRPr>
                </a:p>
              </p:txBody>
            </p:sp>
            <p:sp>
              <p:nvSpPr>
                <p:cNvPr id="619" name="Trapèze 618"/>
                <p:cNvSpPr>
                  <a:spLocks noChangeAspect="1"/>
                </p:cNvSpPr>
                <p:nvPr/>
              </p:nvSpPr>
              <p:spPr>
                <a:xfrm>
                  <a:off x="2919633" y="2937374"/>
                  <a:ext cx="280581" cy="140293"/>
                </a:xfrm>
                <a:prstGeom prst="trapezoid">
                  <a:avLst>
                    <a:gd name="adj" fmla="val 53527"/>
                  </a:avLst>
                </a:prstGeom>
                <a:solidFill>
                  <a:schemeClr val="bg1"/>
                </a:solidFill>
                <a:ln w="12700">
                  <a:solidFill>
                    <a:sysClr val="windowText" lastClr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457200"/>
                  <a:endParaRPr lang="fr-FR" sz="825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620" name="Connecteur en angle 619"/>
                <p:cNvCxnSpPr/>
                <p:nvPr/>
              </p:nvCxnSpPr>
              <p:spPr>
                <a:xfrm>
                  <a:off x="2240613" y="2619019"/>
                  <a:ext cx="875427" cy="311280"/>
                </a:xfrm>
                <a:prstGeom prst="bentConnector2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21" name="Connecteur droit 620"/>
                <p:cNvCxnSpPr/>
                <p:nvPr/>
              </p:nvCxnSpPr>
              <p:spPr>
                <a:xfrm flipH="1" flipV="1">
                  <a:off x="2919633" y="3069417"/>
                  <a:ext cx="0" cy="2016000"/>
                </a:xfrm>
                <a:prstGeom prst="line">
                  <a:avLst/>
                </a:prstGeom>
                <a:ln w="9525">
                  <a:headEnd type="non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22" name="Trapèze 621"/>
                <p:cNvSpPr>
                  <a:spLocks noChangeAspect="1"/>
                </p:cNvSpPr>
                <p:nvPr/>
              </p:nvSpPr>
              <p:spPr>
                <a:xfrm>
                  <a:off x="-98899" y="1827826"/>
                  <a:ext cx="280581" cy="140293"/>
                </a:xfrm>
                <a:prstGeom prst="trapezoid">
                  <a:avLst>
                    <a:gd name="adj" fmla="val 50132"/>
                  </a:avLst>
                </a:prstGeom>
                <a:solidFill>
                  <a:schemeClr val="bg1"/>
                </a:solidFill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457200"/>
                  <a:endParaRPr lang="fr-FR" sz="825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grpSp>
              <p:nvGrpSpPr>
                <p:cNvPr id="623" name="Groupe 622"/>
                <p:cNvGrpSpPr>
                  <a:grpSpLocks noChangeAspect="1"/>
                </p:cNvGrpSpPr>
                <p:nvPr/>
              </p:nvGrpSpPr>
              <p:grpSpPr>
                <a:xfrm>
                  <a:off x="1158724" y="3988561"/>
                  <a:ext cx="180000" cy="180000"/>
                  <a:chOff x="3659956" y="3670651"/>
                  <a:chExt cx="756000" cy="756000"/>
                </a:xfrm>
                <a:solidFill>
                  <a:schemeClr val="bg1"/>
                </a:solidFill>
              </p:grpSpPr>
              <p:sp>
                <p:nvSpPr>
                  <p:cNvPr id="704" name="Ellipse 703"/>
                  <p:cNvSpPr/>
                  <p:nvPr/>
                </p:nvSpPr>
                <p:spPr>
                  <a:xfrm>
                    <a:off x="3659956" y="3670651"/>
                    <a:ext cx="756000" cy="75600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fr-FR" sz="135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cxnSp>
                <p:nvCxnSpPr>
                  <p:cNvPr id="705" name="Connecteur droit 704"/>
                  <p:cNvCxnSpPr/>
                  <p:nvPr/>
                </p:nvCxnSpPr>
                <p:spPr>
                  <a:xfrm flipH="1">
                    <a:off x="3703779" y="3690569"/>
                    <a:ext cx="200344" cy="530581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6" name="Connecteur droit 705"/>
                  <p:cNvCxnSpPr/>
                  <p:nvPr/>
                </p:nvCxnSpPr>
                <p:spPr>
                  <a:xfrm>
                    <a:off x="4143207" y="3688928"/>
                    <a:ext cx="240874" cy="514804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24" name="Groupe 623"/>
                <p:cNvGrpSpPr>
                  <a:grpSpLocks noChangeAspect="1"/>
                </p:cNvGrpSpPr>
                <p:nvPr/>
              </p:nvGrpSpPr>
              <p:grpSpPr>
                <a:xfrm>
                  <a:off x="1156391" y="4215667"/>
                  <a:ext cx="180000" cy="180000"/>
                  <a:chOff x="3659956" y="3670651"/>
                  <a:chExt cx="756000" cy="756000"/>
                </a:xfrm>
                <a:solidFill>
                  <a:schemeClr val="bg1"/>
                </a:solidFill>
              </p:grpSpPr>
              <p:sp>
                <p:nvSpPr>
                  <p:cNvPr id="701" name="Ellipse 700"/>
                  <p:cNvSpPr/>
                  <p:nvPr/>
                </p:nvSpPr>
                <p:spPr>
                  <a:xfrm>
                    <a:off x="3659956" y="3670651"/>
                    <a:ext cx="756000" cy="75600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fr-FR" sz="135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cxnSp>
                <p:nvCxnSpPr>
                  <p:cNvPr id="702" name="Connecteur droit 701"/>
                  <p:cNvCxnSpPr/>
                  <p:nvPr/>
                </p:nvCxnSpPr>
                <p:spPr>
                  <a:xfrm flipH="1">
                    <a:off x="3703779" y="3690569"/>
                    <a:ext cx="200344" cy="530581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3" name="Connecteur droit 702"/>
                  <p:cNvCxnSpPr/>
                  <p:nvPr/>
                </p:nvCxnSpPr>
                <p:spPr>
                  <a:xfrm>
                    <a:off x="4143207" y="3688928"/>
                    <a:ext cx="240874" cy="514804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25" name="Groupe 624"/>
                <p:cNvGrpSpPr>
                  <a:grpSpLocks noChangeAspect="1"/>
                </p:cNvGrpSpPr>
                <p:nvPr/>
              </p:nvGrpSpPr>
              <p:grpSpPr>
                <a:xfrm>
                  <a:off x="1158724" y="4430645"/>
                  <a:ext cx="180000" cy="180000"/>
                  <a:chOff x="3659956" y="3670651"/>
                  <a:chExt cx="756000" cy="756000"/>
                </a:xfrm>
                <a:solidFill>
                  <a:schemeClr val="bg1"/>
                </a:solidFill>
              </p:grpSpPr>
              <p:sp>
                <p:nvSpPr>
                  <p:cNvPr id="698" name="Ellipse 697"/>
                  <p:cNvSpPr/>
                  <p:nvPr/>
                </p:nvSpPr>
                <p:spPr>
                  <a:xfrm>
                    <a:off x="3659956" y="3670651"/>
                    <a:ext cx="756000" cy="75600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fr-FR" sz="135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cxnSp>
                <p:nvCxnSpPr>
                  <p:cNvPr id="699" name="Connecteur droit 698"/>
                  <p:cNvCxnSpPr/>
                  <p:nvPr/>
                </p:nvCxnSpPr>
                <p:spPr>
                  <a:xfrm flipH="1">
                    <a:off x="3703779" y="3690569"/>
                    <a:ext cx="200344" cy="530581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0" name="Connecteur droit 699"/>
                  <p:cNvCxnSpPr/>
                  <p:nvPr/>
                </p:nvCxnSpPr>
                <p:spPr>
                  <a:xfrm>
                    <a:off x="4143207" y="3688928"/>
                    <a:ext cx="240874" cy="514804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26" name="Groupe 625"/>
                <p:cNvGrpSpPr>
                  <a:grpSpLocks noChangeAspect="1"/>
                </p:cNvGrpSpPr>
                <p:nvPr/>
              </p:nvGrpSpPr>
              <p:grpSpPr>
                <a:xfrm>
                  <a:off x="1163472" y="4650365"/>
                  <a:ext cx="180000" cy="180000"/>
                  <a:chOff x="3659956" y="3670651"/>
                  <a:chExt cx="756000" cy="756000"/>
                </a:xfrm>
                <a:solidFill>
                  <a:schemeClr val="bg1"/>
                </a:solidFill>
              </p:grpSpPr>
              <p:sp>
                <p:nvSpPr>
                  <p:cNvPr id="695" name="Ellipse 694"/>
                  <p:cNvSpPr/>
                  <p:nvPr/>
                </p:nvSpPr>
                <p:spPr>
                  <a:xfrm>
                    <a:off x="3659956" y="3670651"/>
                    <a:ext cx="756000" cy="75600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fr-FR" sz="135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cxnSp>
                <p:nvCxnSpPr>
                  <p:cNvPr id="696" name="Connecteur droit 695"/>
                  <p:cNvCxnSpPr/>
                  <p:nvPr/>
                </p:nvCxnSpPr>
                <p:spPr>
                  <a:xfrm flipH="1">
                    <a:off x="3703779" y="3690569"/>
                    <a:ext cx="200344" cy="530581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7" name="Connecteur droit 696"/>
                  <p:cNvCxnSpPr/>
                  <p:nvPr/>
                </p:nvCxnSpPr>
                <p:spPr>
                  <a:xfrm>
                    <a:off x="4143207" y="3688928"/>
                    <a:ext cx="240874" cy="514804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27" name="Connecteur droit 626"/>
                <p:cNvCxnSpPr/>
                <p:nvPr/>
              </p:nvCxnSpPr>
              <p:spPr>
                <a:xfrm>
                  <a:off x="146163" y="1967256"/>
                  <a:ext cx="323100" cy="0"/>
                </a:xfrm>
                <a:prstGeom prst="line">
                  <a:avLst/>
                </a:prstGeom>
                <a:ln>
                  <a:solidFill>
                    <a:schemeClr val="accent6"/>
                  </a:solidFill>
                  <a:headEnd type="none"/>
                  <a:tail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28" name="Trapèze 627"/>
                <p:cNvSpPr>
                  <a:spLocks noChangeAspect="1"/>
                </p:cNvSpPr>
                <p:nvPr/>
              </p:nvSpPr>
              <p:spPr>
                <a:xfrm>
                  <a:off x="-110731" y="2119298"/>
                  <a:ext cx="280581" cy="140293"/>
                </a:xfrm>
                <a:prstGeom prst="trapezoid">
                  <a:avLst>
                    <a:gd name="adj" fmla="val 43342"/>
                  </a:avLst>
                </a:prstGeom>
                <a:solidFill>
                  <a:schemeClr val="bg1"/>
                </a:solidFill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457200"/>
                  <a:endParaRPr lang="fr-FR" sz="825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629" name="Connecteur droit 628"/>
                <p:cNvCxnSpPr/>
                <p:nvPr/>
              </p:nvCxnSpPr>
              <p:spPr>
                <a:xfrm>
                  <a:off x="1619073" y="3075765"/>
                  <a:ext cx="576000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30" name="Connecteur droit 629"/>
                <p:cNvCxnSpPr/>
                <p:nvPr/>
              </p:nvCxnSpPr>
              <p:spPr>
                <a:xfrm>
                  <a:off x="1280801" y="3074954"/>
                  <a:ext cx="252000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31" name="Rectangle 630"/>
                <p:cNvSpPr/>
                <p:nvPr/>
              </p:nvSpPr>
              <p:spPr>
                <a:xfrm>
                  <a:off x="332931" y="2878070"/>
                  <a:ext cx="580922" cy="154702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632" name="Connecteur en angle 631"/>
                <p:cNvCxnSpPr/>
                <p:nvPr/>
              </p:nvCxnSpPr>
              <p:spPr>
                <a:xfrm rot="10800000">
                  <a:off x="748865" y="2824429"/>
                  <a:ext cx="439097" cy="258986"/>
                </a:xfrm>
                <a:prstGeom prst="bentConnector3">
                  <a:avLst>
                    <a:gd name="adj1" fmla="val 101792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33" name="Connecteur droit 632"/>
                <p:cNvCxnSpPr/>
                <p:nvPr/>
              </p:nvCxnSpPr>
              <p:spPr>
                <a:xfrm>
                  <a:off x="734148" y="2824429"/>
                  <a:ext cx="468000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34" name="Connecteur droit 633"/>
                <p:cNvCxnSpPr/>
                <p:nvPr/>
              </p:nvCxnSpPr>
              <p:spPr>
                <a:xfrm>
                  <a:off x="1280801" y="2824429"/>
                  <a:ext cx="252000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35" name="Connecteur droit 634"/>
                <p:cNvCxnSpPr/>
                <p:nvPr/>
              </p:nvCxnSpPr>
              <p:spPr>
                <a:xfrm>
                  <a:off x="1626741" y="2825452"/>
                  <a:ext cx="288000" cy="0"/>
                </a:xfrm>
                <a:prstGeom prst="line">
                  <a:avLst/>
                </a:prstGeom>
                <a:ln>
                  <a:headEnd type="none" w="sm" len="med"/>
                  <a:tail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636" name="Groupe 635"/>
                <p:cNvGrpSpPr>
                  <a:grpSpLocks noChangeAspect="1"/>
                </p:cNvGrpSpPr>
                <p:nvPr/>
              </p:nvGrpSpPr>
              <p:grpSpPr>
                <a:xfrm rot="10800000">
                  <a:off x="384493" y="2613602"/>
                  <a:ext cx="180000" cy="180000"/>
                  <a:chOff x="3659956" y="3243881"/>
                  <a:chExt cx="756000" cy="756006"/>
                </a:xfrm>
                <a:solidFill>
                  <a:schemeClr val="bg1"/>
                </a:solidFill>
              </p:grpSpPr>
              <p:sp>
                <p:nvSpPr>
                  <p:cNvPr id="692" name="Ellipse 691"/>
                  <p:cNvSpPr/>
                  <p:nvPr/>
                </p:nvSpPr>
                <p:spPr>
                  <a:xfrm>
                    <a:off x="3659956" y="3243881"/>
                    <a:ext cx="756000" cy="756006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 lang="fr-FR" sz="135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cxnSp>
                <p:nvCxnSpPr>
                  <p:cNvPr id="693" name="Connecteur droit 692"/>
                  <p:cNvCxnSpPr/>
                  <p:nvPr/>
                </p:nvCxnSpPr>
                <p:spPr>
                  <a:xfrm flipH="1">
                    <a:off x="3703776" y="3256196"/>
                    <a:ext cx="200345" cy="530582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4" name="Connecteur droit 693"/>
                  <p:cNvCxnSpPr/>
                  <p:nvPr/>
                </p:nvCxnSpPr>
                <p:spPr>
                  <a:xfrm>
                    <a:off x="4143206" y="3262159"/>
                    <a:ext cx="240875" cy="514809"/>
                  </a:xfrm>
                  <a:prstGeom prst="lin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37" name="Connecteur droit 636"/>
                <p:cNvCxnSpPr/>
                <p:nvPr/>
              </p:nvCxnSpPr>
              <p:spPr>
                <a:xfrm flipH="1" flipV="1">
                  <a:off x="474240" y="2788241"/>
                  <a:ext cx="0" cy="248400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38" name="Connecteur droit 637"/>
                <p:cNvCxnSpPr/>
                <p:nvPr/>
              </p:nvCxnSpPr>
              <p:spPr>
                <a:xfrm flipH="1" flipV="1">
                  <a:off x="191344" y="2552947"/>
                  <a:ext cx="0" cy="280800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39" name="Rectangle 638"/>
                <p:cNvSpPr/>
                <p:nvPr/>
              </p:nvSpPr>
              <p:spPr>
                <a:xfrm>
                  <a:off x="66748" y="5217000"/>
                  <a:ext cx="528014" cy="160397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952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640" name="Connecteur en angle 639"/>
                <p:cNvCxnSpPr/>
                <p:nvPr/>
              </p:nvCxnSpPr>
              <p:spPr>
                <a:xfrm rot="10800000" flipV="1">
                  <a:off x="1626741" y="4630425"/>
                  <a:ext cx="603624" cy="333984"/>
                </a:xfrm>
                <a:prstGeom prst="bentConnector3">
                  <a:avLst>
                    <a:gd name="adj1" fmla="val 50000"/>
                  </a:avLst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41" name="Flèche droite 640"/>
                <p:cNvSpPr/>
                <p:nvPr/>
              </p:nvSpPr>
              <p:spPr>
                <a:xfrm rot="16200000">
                  <a:off x="107520" y="5402068"/>
                  <a:ext cx="136800" cy="109452"/>
                </a:xfrm>
                <a:prstGeom prst="rightArrow">
                  <a:avLst/>
                </a:prstGeom>
                <a:ln w="12700"/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642" name="Connecteur droit 641"/>
                <p:cNvCxnSpPr/>
                <p:nvPr/>
              </p:nvCxnSpPr>
              <p:spPr>
                <a:xfrm flipH="1" flipV="1">
                  <a:off x="466980" y="5066148"/>
                  <a:ext cx="0" cy="144000"/>
                </a:xfrm>
                <a:prstGeom prst="line">
                  <a:avLst/>
                </a:prstGeom>
                <a:ln w="12700">
                  <a:headEnd type="triangle" w="sm" len="med"/>
                  <a:tailEnd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43" name="Connecteur droit 642"/>
                <p:cNvCxnSpPr/>
                <p:nvPr/>
              </p:nvCxnSpPr>
              <p:spPr>
                <a:xfrm flipH="1" flipV="1">
                  <a:off x="1626358" y="4960783"/>
                  <a:ext cx="0" cy="252000"/>
                </a:xfrm>
                <a:prstGeom prst="line">
                  <a:avLst/>
                </a:prstGeom>
                <a:ln w="12700">
                  <a:headEnd type="triangle" w="sm" len="med"/>
                  <a:tailEnd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44" name="Connecteur en angle 643"/>
                <p:cNvCxnSpPr>
                  <a:stCxn id="692" idx="4"/>
                </p:cNvCxnSpPr>
                <p:nvPr/>
              </p:nvCxnSpPr>
              <p:spPr>
                <a:xfrm rot="16200000" flipV="1">
                  <a:off x="298841" y="2437942"/>
                  <a:ext cx="68157" cy="283148"/>
                </a:xfrm>
                <a:prstGeom prst="bentConnector2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45" name="Connecteur droit 644"/>
                <p:cNvCxnSpPr/>
                <p:nvPr/>
              </p:nvCxnSpPr>
              <p:spPr>
                <a:xfrm flipH="1" flipV="1">
                  <a:off x="2919935" y="5078648"/>
                  <a:ext cx="2240" cy="210181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  <a:head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46" name="Flèche droite 645"/>
                <p:cNvSpPr/>
                <p:nvPr/>
              </p:nvSpPr>
              <p:spPr>
                <a:xfrm rot="16200000">
                  <a:off x="386971" y="5395476"/>
                  <a:ext cx="136800" cy="109452"/>
                </a:xfrm>
                <a:prstGeom prst="rightArrow">
                  <a:avLst/>
                </a:prstGeom>
                <a:ln w="12700"/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650" name="Rectangle 649"/>
                <p:cNvSpPr/>
                <p:nvPr/>
              </p:nvSpPr>
              <p:spPr>
                <a:xfrm>
                  <a:off x="1166345" y="5214090"/>
                  <a:ext cx="573286" cy="157414"/>
                </a:xfrm>
                <a:prstGeom prst="rect">
                  <a:avLst/>
                </a:prstGeom>
                <a:ln w="9525"/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651" name="Connecteur droit 650"/>
                <p:cNvCxnSpPr/>
                <p:nvPr/>
              </p:nvCxnSpPr>
              <p:spPr>
                <a:xfrm>
                  <a:off x="1245295" y="4830365"/>
                  <a:ext cx="0" cy="142415"/>
                </a:xfrm>
                <a:prstGeom prst="line">
                  <a:avLst/>
                </a:prstGeom>
                <a:ln w="12700">
                  <a:headEnd type="triangle"/>
                  <a:tailEnd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52" name="Connecteur droit 651"/>
                <p:cNvCxnSpPr/>
                <p:nvPr/>
              </p:nvCxnSpPr>
              <p:spPr>
                <a:xfrm flipH="1" flipV="1">
                  <a:off x="475110" y="2796890"/>
                  <a:ext cx="0" cy="96930"/>
                </a:xfrm>
                <a:prstGeom prst="line">
                  <a:avLst/>
                </a:prstGeom>
                <a:ln w="12700">
                  <a:headEnd type="triangle" w="sm" len="med"/>
                  <a:tailEnd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653" name="Groupe 652"/>
                <p:cNvGrpSpPr/>
                <p:nvPr/>
              </p:nvGrpSpPr>
              <p:grpSpPr>
                <a:xfrm>
                  <a:off x="2249817" y="3445838"/>
                  <a:ext cx="485018" cy="289889"/>
                  <a:chOff x="1941828" y="2325171"/>
                  <a:chExt cx="715806" cy="381435"/>
                </a:xfrm>
                <a:solidFill>
                  <a:schemeClr val="bg1"/>
                </a:solidFill>
              </p:grpSpPr>
              <p:cxnSp>
                <p:nvCxnSpPr>
                  <p:cNvPr id="690" name="Connecteur en angle 689"/>
                  <p:cNvCxnSpPr/>
                  <p:nvPr/>
                </p:nvCxnSpPr>
                <p:spPr>
                  <a:xfrm>
                    <a:off x="1941828" y="2325171"/>
                    <a:ext cx="601135" cy="261173"/>
                  </a:xfrm>
                  <a:prstGeom prst="bentConnector3">
                    <a:avLst>
                      <a:gd name="adj1" fmla="val 101446"/>
                    </a:avLst>
                  </a:prstGeom>
                  <a:grpFill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91" name="Trapèze 690"/>
                  <p:cNvSpPr>
                    <a:spLocks noChangeAspect="1"/>
                  </p:cNvSpPr>
                  <p:nvPr/>
                </p:nvSpPr>
                <p:spPr>
                  <a:xfrm>
                    <a:off x="2243543" y="2542027"/>
                    <a:ext cx="414091" cy="164579"/>
                  </a:xfrm>
                  <a:prstGeom prst="trapezoid">
                    <a:avLst>
                      <a:gd name="adj" fmla="val 51874"/>
                    </a:avLst>
                  </a:prstGeom>
                  <a:grpFill/>
                  <a:ln w="12700">
                    <a:solidFill>
                      <a:sysClr val="windowText" lastClr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457200"/>
                    <a:endParaRPr lang="fr-FR" sz="825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</p:grpSp>
            <p:cxnSp>
              <p:nvCxnSpPr>
                <p:cNvPr id="654" name="Connecteur droit 653"/>
                <p:cNvCxnSpPr/>
                <p:nvPr/>
              </p:nvCxnSpPr>
              <p:spPr>
                <a:xfrm>
                  <a:off x="2245844" y="3737434"/>
                  <a:ext cx="273600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55" name="Connecteur droit 654"/>
                <p:cNvCxnSpPr/>
                <p:nvPr/>
              </p:nvCxnSpPr>
              <p:spPr>
                <a:xfrm>
                  <a:off x="1585341" y="3739142"/>
                  <a:ext cx="612000" cy="0"/>
                </a:xfrm>
                <a:prstGeom prst="line">
                  <a:avLst/>
                </a:prstGeom>
                <a:ln>
                  <a:head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656" name="Groupe 655"/>
                <p:cNvGrpSpPr/>
                <p:nvPr/>
              </p:nvGrpSpPr>
              <p:grpSpPr>
                <a:xfrm>
                  <a:off x="2236383" y="4031035"/>
                  <a:ext cx="485018" cy="202243"/>
                  <a:chOff x="1941828" y="2325171"/>
                  <a:chExt cx="715806" cy="266111"/>
                </a:xfrm>
                <a:solidFill>
                  <a:schemeClr val="bg1"/>
                </a:solidFill>
              </p:grpSpPr>
              <p:cxnSp>
                <p:nvCxnSpPr>
                  <p:cNvPr id="688" name="Connecteur en angle 687"/>
                  <p:cNvCxnSpPr/>
                  <p:nvPr/>
                </p:nvCxnSpPr>
                <p:spPr>
                  <a:xfrm>
                    <a:off x="1941828" y="2325171"/>
                    <a:ext cx="601135" cy="261173"/>
                  </a:xfrm>
                  <a:prstGeom prst="bentConnector3">
                    <a:avLst>
                      <a:gd name="adj1" fmla="val 101446"/>
                    </a:avLst>
                  </a:prstGeom>
                  <a:grpFill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89" name="Trapèze 688"/>
                  <p:cNvSpPr>
                    <a:spLocks noChangeAspect="1"/>
                  </p:cNvSpPr>
                  <p:nvPr/>
                </p:nvSpPr>
                <p:spPr>
                  <a:xfrm>
                    <a:off x="2243543" y="2426703"/>
                    <a:ext cx="414091" cy="164579"/>
                  </a:xfrm>
                  <a:prstGeom prst="trapezoid">
                    <a:avLst>
                      <a:gd name="adj" fmla="val 51874"/>
                    </a:avLst>
                  </a:prstGeom>
                  <a:grpFill/>
                  <a:ln w="12700">
                    <a:solidFill>
                      <a:sysClr val="windowText" lastClr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457200"/>
                    <a:endParaRPr lang="fr-FR" sz="825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</p:grpSp>
            <p:cxnSp>
              <p:nvCxnSpPr>
                <p:cNvPr id="657" name="Connecteur droit 656"/>
                <p:cNvCxnSpPr/>
                <p:nvPr/>
              </p:nvCxnSpPr>
              <p:spPr>
                <a:xfrm>
                  <a:off x="2236383" y="4231249"/>
                  <a:ext cx="252000" cy="0"/>
                </a:xfrm>
                <a:prstGeom prst="line">
                  <a:avLst/>
                </a:prstGeom>
                <a:ln>
                  <a:headEnd type="triangle" w="sm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58" name="Connecteur droit 657"/>
                <p:cNvCxnSpPr/>
                <p:nvPr/>
              </p:nvCxnSpPr>
              <p:spPr>
                <a:xfrm>
                  <a:off x="1592876" y="1751146"/>
                  <a:ext cx="252000" cy="0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prstDash val="sysDash"/>
                  <a:head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59" name="ZoneTexte 658"/>
                <p:cNvSpPr txBox="1"/>
                <p:nvPr/>
              </p:nvSpPr>
              <p:spPr>
                <a:xfrm>
                  <a:off x="2408300" y="4062327"/>
                  <a:ext cx="349322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T1</a:t>
                  </a:r>
                </a:p>
              </p:txBody>
            </p:sp>
            <p:sp>
              <p:nvSpPr>
                <p:cNvPr id="660" name="ZoneTexte 659"/>
                <p:cNvSpPr txBox="1"/>
                <p:nvPr/>
              </p:nvSpPr>
              <p:spPr>
                <a:xfrm>
                  <a:off x="2431464" y="3563854"/>
                  <a:ext cx="350476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T2</a:t>
                  </a:r>
                </a:p>
              </p:txBody>
            </p:sp>
            <p:sp>
              <p:nvSpPr>
                <p:cNvPr id="661" name="ZoneTexte 660"/>
                <p:cNvSpPr txBox="1"/>
                <p:nvPr/>
              </p:nvSpPr>
              <p:spPr>
                <a:xfrm>
                  <a:off x="2426976" y="2901226"/>
                  <a:ext cx="365573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T3</a:t>
                  </a:r>
                </a:p>
              </p:txBody>
            </p:sp>
            <p:sp>
              <p:nvSpPr>
                <p:cNvPr id="662" name="ZoneTexte 661"/>
                <p:cNvSpPr txBox="1"/>
                <p:nvPr/>
              </p:nvSpPr>
              <p:spPr>
                <a:xfrm>
                  <a:off x="2868567" y="2920204"/>
                  <a:ext cx="401097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T4</a:t>
                  </a:r>
                </a:p>
              </p:txBody>
            </p:sp>
            <p:sp>
              <p:nvSpPr>
                <p:cNvPr id="663" name="ZoneTexte 662"/>
                <p:cNvSpPr txBox="1"/>
                <p:nvPr/>
              </p:nvSpPr>
              <p:spPr>
                <a:xfrm>
                  <a:off x="-158280" y="2087993"/>
                  <a:ext cx="356921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T5</a:t>
                  </a:r>
                </a:p>
              </p:txBody>
            </p:sp>
            <p:sp>
              <p:nvSpPr>
                <p:cNvPr id="664" name="ZoneTexte 663"/>
                <p:cNvSpPr txBox="1"/>
                <p:nvPr/>
              </p:nvSpPr>
              <p:spPr>
                <a:xfrm>
                  <a:off x="-192622" y="1792669"/>
                  <a:ext cx="396004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T6</a:t>
                  </a:r>
                </a:p>
              </p:txBody>
            </p:sp>
            <p:sp>
              <p:nvSpPr>
                <p:cNvPr id="665" name="ZoneTexte 664"/>
                <p:cNvSpPr txBox="1"/>
                <p:nvPr/>
              </p:nvSpPr>
              <p:spPr>
                <a:xfrm>
                  <a:off x="757136" y="4628799"/>
                  <a:ext cx="425074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CC1</a:t>
                  </a:r>
                </a:p>
              </p:txBody>
            </p:sp>
            <p:sp>
              <p:nvSpPr>
                <p:cNvPr id="666" name="ZoneTexte 665"/>
                <p:cNvSpPr txBox="1"/>
                <p:nvPr/>
              </p:nvSpPr>
              <p:spPr>
                <a:xfrm>
                  <a:off x="729920" y="4430644"/>
                  <a:ext cx="448204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CC2</a:t>
                  </a:r>
                </a:p>
              </p:txBody>
            </p:sp>
            <p:sp>
              <p:nvSpPr>
                <p:cNvPr id="667" name="ZoneTexte 666"/>
                <p:cNvSpPr txBox="1"/>
                <p:nvPr/>
              </p:nvSpPr>
              <p:spPr>
                <a:xfrm>
                  <a:off x="734150" y="4210866"/>
                  <a:ext cx="447793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CC3</a:t>
                  </a:r>
                </a:p>
              </p:txBody>
            </p:sp>
            <p:sp>
              <p:nvSpPr>
                <p:cNvPr id="668" name="ZoneTexte 667"/>
                <p:cNvSpPr txBox="1"/>
                <p:nvPr/>
              </p:nvSpPr>
              <p:spPr>
                <a:xfrm>
                  <a:off x="734148" y="3987718"/>
                  <a:ext cx="447111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CC4</a:t>
                  </a:r>
                </a:p>
              </p:txBody>
            </p:sp>
            <p:sp>
              <p:nvSpPr>
                <p:cNvPr id="669" name="ZoneTexte 668"/>
                <p:cNvSpPr txBox="1"/>
                <p:nvPr/>
              </p:nvSpPr>
              <p:spPr>
                <a:xfrm>
                  <a:off x="44346" y="2593153"/>
                  <a:ext cx="419720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CC5</a:t>
                  </a:r>
                </a:p>
              </p:txBody>
            </p:sp>
            <p:cxnSp>
              <p:nvCxnSpPr>
                <p:cNvPr id="670" name="Connecteur droit 669"/>
                <p:cNvCxnSpPr/>
                <p:nvPr/>
              </p:nvCxnSpPr>
              <p:spPr>
                <a:xfrm>
                  <a:off x="-258730" y="3187293"/>
                  <a:ext cx="3312000" cy="0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1" name="Rectangle 670"/>
                <p:cNvSpPr/>
                <p:nvPr/>
              </p:nvSpPr>
              <p:spPr>
                <a:xfrm>
                  <a:off x="1453793" y="4327904"/>
                  <a:ext cx="900000" cy="144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672" name="ZoneTexte 671"/>
                <p:cNvSpPr txBox="1"/>
                <p:nvPr/>
              </p:nvSpPr>
              <p:spPr>
                <a:xfrm>
                  <a:off x="1827454" y="1846022"/>
                  <a:ext cx="452122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HX1</a:t>
                  </a:r>
                </a:p>
              </p:txBody>
            </p:sp>
            <p:sp>
              <p:nvSpPr>
                <p:cNvPr id="673" name="ZoneTexte 672"/>
                <p:cNvSpPr txBox="1"/>
                <p:nvPr/>
              </p:nvSpPr>
              <p:spPr>
                <a:xfrm>
                  <a:off x="1872585" y="2502339"/>
                  <a:ext cx="436731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HX2</a:t>
                  </a:r>
                </a:p>
              </p:txBody>
            </p:sp>
            <p:sp>
              <p:nvSpPr>
                <p:cNvPr id="674" name="ZoneTexte 673"/>
                <p:cNvSpPr txBox="1"/>
                <p:nvPr/>
              </p:nvSpPr>
              <p:spPr>
                <a:xfrm>
                  <a:off x="1877865" y="2865945"/>
                  <a:ext cx="431451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HX3</a:t>
                  </a:r>
                </a:p>
              </p:txBody>
            </p:sp>
            <p:sp>
              <p:nvSpPr>
                <p:cNvPr id="675" name="ZoneTexte 674"/>
                <p:cNvSpPr txBox="1"/>
                <p:nvPr/>
              </p:nvSpPr>
              <p:spPr>
                <a:xfrm>
                  <a:off x="1780559" y="3208987"/>
                  <a:ext cx="456960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HX5</a:t>
                  </a:r>
                </a:p>
              </p:txBody>
            </p:sp>
            <p:sp>
              <p:nvSpPr>
                <p:cNvPr id="676" name="ZoneTexte 675"/>
                <p:cNvSpPr txBox="1"/>
                <p:nvPr/>
              </p:nvSpPr>
              <p:spPr>
                <a:xfrm>
                  <a:off x="1827153" y="3473009"/>
                  <a:ext cx="416627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HX6</a:t>
                  </a:r>
                </a:p>
              </p:txBody>
            </p:sp>
            <p:sp>
              <p:nvSpPr>
                <p:cNvPr id="677" name="ZoneTexte 676"/>
                <p:cNvSpPr txBox="1"/>
                <p:nvPr/>
              </p:nvSpPr>
              <p:spPr>
                <a:xfrm>
                  <a:off x="1827453" y="3792246"/>
                  <a:ext cx="437778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HX7</a:t>
                  </a:r>
                </a:p>
              </p:txBody>
            </p:sp>
            <p:sp>
              <p:nvSpPr>
                <p:cNvPr id="678" name="ZoneTexte 677"/>
                <p:cNvSpPr txBox="1"/>
                <p:nvPr/>
              </p:nvSpPr>
              <p:spPr>
                <a:xfrm>
                  <a:off x="1836346" y="4292521"/>
                  <a:ext cx="428425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HX8</a:t>
                  </a:r>
                </a:p>
              </p:txBody>
            </p:sp>
            <p:sp>
              <p:nvSpPr>
                <p:cNvPr id="679" name="ZoneTexte 678"/>
                <p:cNvSpPr txBox="1"/>
                <p:nvPr/>
              </p:nvSpPr>
              <p:spPr>
                <a:xfrm>
                  <a:off x="404584" y="2867972"/>
                  <a:ext cx="437295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HX4</a:t>
                  </a:r>
                </a:p>
              </p:txBody>
            </p:sp>
            <p:sp>
              <p:nvSpPr>
                <p:cNvPr id="680" name="Rectangle 679"/>
                <p:cNvSpPr/>
                <p:nvPr/>
              </p:nvSpPr>
              <p:spPr>
                <a:xfrm>
                  <a:off x="1682698" y="4797152"/>
                  <a:ext cx="503624" cy="8801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fr-FR" sz="135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681" name="ZoneTexte 680"/>
                <p:cNvSpPr txBox="1"/>
                <p:nvPr/>
              </p:nvSpPr>
              <p:spPr>
                <a:xfrm>
                  <a:off x="1682699" y="4736521"/>
                  <a:ext cx="425465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HX9</a:t>
                  </a:r>
                </a:p>
              </p:txBody>
            </p:sp>
            <p:sp>
              <p:nvSpPr>
                <p:cNvPr id="682" name="ZoneTexte 681"/>
                <p:cNvSpPr txBox="1"/>
                <p:nvPr/>
              </p:nvSpPr>
              <p:spPr>
                <a:xfrm>
                  <a:off x="2973909" y="5054173"/>
                  <a:ext cx="559495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tunnel</a:t>
                  </a:r>
                </a:p>
              </p:txBody>
            </p:sp>
            <p:sp>
              <p:nvSpPr>
                <p:cNvPr id="683" name="ZoneTexte 682"/>
                <p:cNvSpPr txBox="1"/>
                <p:nvPr/>
              </p:nvSpPr>
              <p:spPr>
                <a:xfrm>
                  <a:off x="2951833" y="4846954"/>
                  <a:ext cx="526625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 err="1">
                      <a:solidFill>
                        <a:prstClr val="black"/>
                      </a:solidFill>
                      <a:latin typeface="Calibri"/>
                    </a:rPr>
                    <a:t>cavern</a:t>
                  </a:r>
                  <a:endParaRPr lang="fr-FR" sz="600" b="1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84" name="ZoneTexte 683"/>
                <p:cNvSpPr txBox="1"/>
                <p:nvPr/>
              </p:nvSpPr>
              <p:spPr>
                <a:xfrm>
                  <a:off x="2696404" y="1913966"/>
                  <a:ext cx="695897" cy="3544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>
                      <a:solidFill>
                        <a:prstClr val="black"/>
                      </a:solidFill>
                      <a:latin typeface="Calibri"/>
                    </a:rPr>
                    <a:t>Ground </a:t>
                  </a:r>
                  <a:r>
                    <a:rPr lang="fr-FR" sz="600" b="1" dirty="0" err="1">
                      <a:solidFill>
                        <a:prstClr val="black"/>
                      </a:solidFill>
                      <a:latin typeface="Calibri"/>
                    </a:rPr>
                    <a:t>level</a:t>
                  </a:r>
                  <a:endParaRPr lang="fr-FR" sz="600" b="1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85" name="ZoneTexte 684"/>
                <p:cNvSpPr txBox="1"/>
                <p:nvPr/>
              </p:nvSpPr>
              <p:spPr>
                <a:xfrm>
                  <a:off x="3000391" y="3089266"/>
                  <a:ext cx="478067" cy="2363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457200"/>
                  <a:r>
                    <a:rPr lang="fr-FR" sz="600" b="1" dirty="0" err="1">
                      <a:solidFill>
                        <a:prstClr val="black"/>
                      </a:solidFill>
                      <a:latin typeface="Calibri"/>
                    </a:rPr>
                    <a:t>shaft</a:t>
                  </a:r>
                  <a:endParaRPr lang="fr-FR" sz="600" b="1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cxnSp>
              <p:nvCxnSpPr>
                <p:cNvPr id="686" name="Connecteur droit 685"/>
                <p:cNvCxnSpPr/>
                <p:nvPr/>
              </p:nvCxnSpPr>
              <p:spPr>
                <a:xfrm flipH="1" flipV="1">
                  <a:off x="2230366" y="1657147"/>
                  <a:ext cx="0" cy="144000"/>
                </a:xfrm>
                <a:prstGeom prst="line">
                  <a:avLst/>
                </a:prstGeom>
                <a:ln w="12700">
                  <a:headEnd type="triangle" w="sm" len="med"/>
                  <a:tailEnd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87" name="Connecteur droit 686"/>
                <p:cNvCxnSpPr/>
                <p:nvPr/>
              </p:nvCxnSpPr>
              <p:spPr>
                <a:xfrm flipH="1" flipV="1">
                  <a:off x="802669" y="1662449"/>
                  <a:ext cx="0" cy="144000"/>
                </a:xfrm>
                <a:prstGeom prst="line">
                  <a:avLst/>
                </a:prstGeom>
                <a:ln w="12700">
                  <a:solidFill>
                    <a:schemeClr val="accent6"/>
                  </a:solidFill>
                  <a:headEnd type="triangle" w="sm" len="med"/>
                  <a:tailEnd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94" name="Connecteur droit 593"/>
              <p:cNvCxnSpPr/>
              <p:nvPr/>
            </p:nvCxnSpPr>
            <p:spPr>
              <a:xfrm>
                <a:off x="3536696" y="1973172"/>
                <a:ext cx="360001" cy="0"/>
              </a:xfrm>
              <a:prstGeom prst="line">
                <a:avLst/>
              </a:prstGeom>
              <a:ln>
                <a:solidFill>
                  <a:schemeClr val="accent6"/>
                </a:solidFill>
                <a:headEnd type="none"/>
                <a:tailEnd type="triangle" w="sm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5" name="Connecteur en angle 594"/>
              <p:cNvCxnSpPr/>
              <p:nvPr/>
            </p:nvCxnSpPr>
            <p:spPr>
              <a:xfrm rot="10800000" flipV="1">
                <a:off x="3346129" y="1371269"/>
                <a:ext cx="519817" cy="116720"/>
              </a:xfrm>
              <a:prstGeom prst="bentConnector3">
                <a:avLst>
                  <a:gd name="adj1" fmla="val 101572"/>
                </a:avLst>
              </a:prstGeom>
              <a:ln>
                <a:solidFill>
                  <a:schemeClr val="accent6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6" name="Connecteur droit 595"/>
              <p:cNvCxnSpPr/>
              <p:nvPr/>
            </p:nvCxnSpPr>
            <p:spPr>
              <a:xfrm>
                <a:off x="3956880" y="1368712"/>
                <a:ext cx="288000" cy="0"/>
              </a:xfrm>
              <a:prstGeom prst="line">
                <a:avLst/>
              </a:prstGeom>
              <a:ln>
                <a:solidFill>
                  <a:schemeClr val="accent6"/>
                </a:solidFill>
                <a:headEnd type="none"/>
                <a:tailEnd type="none" w="sm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7" name="Connecteur droit 596"/>
              <p:cNvCxnSpPr/>
              <p:nvPr/>
            </p:nvCxnSpPr>
            <p:spPr>
              <a:xfrm>
                <a:off x="3962712" y="1747479"/>
                <a:ext cx="288000" cy="0"/>
              </a:xfrm>
              <a:prstGeom prst="line">
                <a:avLst/>
              </a:prstGeom>
              <a:ln>
                <a:solidFill>
                  <a:schemeClr val="accent6"/>
                </a:solidFill>
                <a:headEnd type="none"/>
                <a:tailEnd type="none" w="sm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36" name="ZoneTexte 835"/>
            <p:cNvSpPr txBox="1"/>
            <p:nvPr/>
          </p:nvSpPr>
          <p:spPr>
            <a:xfrm>
              <a:off x="8322434" y="5827822"/>
              <a:ext cx="32647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fr-FR" sz="1350" b="1" dirty="0">
                  <a:solidFill>
                    <a:prstClr val="black"/>
                  </a:solidFill>
                  <a:latin typeface="Calibri"/>
                </a:rPr>
                <a:t>Concept C – </a:t>
              </a:r>
              <a:r>
                <a:rPr lang="fr-FR" sz="1350" b="1" dirty="0">
                  <a:solidFill>
                    <a:srgbClr val="F79646">
                      <a:lumMod val="75000"/>
                    </a:srgbClr>
                  </a:solidFill>
                  <a:latin typeface="Calibri"/>
                </a:rPr>
                <a:t>LN2 </a:t>
              </a:r>
              <a:r>
                <a:rPr lang="fr-FR" sz="1350" b="1" dirty="0" err="1">
                  <a:solidFill>
                    <a:srgbClr val="F79646">
                      <a:lumMod val="75000"/>
                    </a:srgbClr>
                  </a:solidFill>
                  <a:latin typeface="Calibri"/>
                </a:rPr>
                <a:t>precooling</a:t>
              </a:r>
              <a:endParaRPr lang="fr-FR" sz="1350" b="1" dirty="0">
                <a:solidFill>
                  <a:srgbClr val="F79646">
                    <a:lumMod val="75000"/>
                  </a:srgbClr>
                </a:solidFill>
                <a:latin typeface="Calibri"/>
              </a:endParaRPr>
            </a:p>
            <a:p>
              <a:pPr algn="ctr" defTabSz="457200"/>
              <a:r>
                <a:rPr lang="fr-FR" sz="1350" i="1" dirty="0">
                  <a:solidFill>
                    <a:prstClr val="black"/>
                  </a:solidFill>
                  <a:latin typeface="Calibri"/>
                </a:rPr>
                <a:t>ITER-</a:t>
              </a:r>
              <a:r>
                <a:rPr lang="fr-FR" sz="1350" i="1" dirty="0" err="1">
                  <a:solidFill>
                    <a:prstClr val="black"/>
                  </a:solidFill>
                  <a:latin typeface="Calibri"/>
                </a:rPr>
                <a:t>like</a:t>
              </a:r>
              <a:r>
                <a:rPr lang="fr-FR" sz="1350" i="1" dirty="0">
                  <a:solidFill>
                    <a:prstClr val="black"/>
                  </a:solidFill>
                  <a:latin typeface="Calibri"/>
                </a:rPr>
                <a:t> option</a:t>
              </a:r>
            </a:p>
          </p:txBody>
        </p:sp>
        <p:sp>
          <p:nvSpPr>
            <p:cNvPr id="842" name="ZoneTexte 841"/>
            <p:cNvSpPr txBox="1"/>
            <p:nvPr/>
          </p:nvSpPr>
          <p:spPr>
            <a:xfrm>
              <a:off x="8034531" y="5646158"/>
              <a:ext cx="107132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fr-FR" sz="600" b="1" dirty="0" err="1">
                  <a:solidFill>
                    <a:srgbClr val="C00000"/>
                  </a:solidFill>
                  <a:latin typeface="Calibri"/>
                </a:rPr>
                <a:t>Qbs+Qts</a:t>
              </a:r>
              <a:r>
                <a:rPr lang="fr-FR" sz="600" b="1" dirty="0">
                  <a:solidFill>
                    <a:srgbClr val="C00000"/>
                  </a:solidFill>
                  <a:latin typeface="Calibri"/>
                </a:rPr>
                <a:t> 40 to 60K</a:t>
              </a:r>
            </a:p>
          </p:txBody>
        </p:sp>
        <p:sp>
          <p:nvSpPr>
            <p:cNvPr id="843" name="ZoneTexte 842"/>
            <p:cNvSpPr txBox="1"/>
            <p:nvPr/>
          </p:nvSpPr>
          <p:spPr>
            <a:xfrm>
              <a:off x="10913007" y="5388938"/>
              <a:ext cx="7515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fr-FR" sz="600" b="1" dirty="0" err="1">
                  <a:solidFill>
                    <a:srgbClr val="00B050"/>
                  </a:solidFill>
                  <a:latin typeface="Calibri"/>
                </a:rPr>
                <a:t>Qcl</a:t>
              </a:r>
              <a:r>
                <a:rPr lang="fr-FR" sz="600" b="1" dirty="0">
                  <a:solidFill>
                    <a:srgbClr val="00B050"/>
                  </a:solidFill>
                  <a:latin typeface="Calibri"/>
                </a:rPr>
                <a:t> </a:t>
              </a:r>
            </a:p>
            <a:p>
              <a:pPr algn="ctr" defTabSz="457200"/>
              <a:r>
                <a:rPr lang="fr-FR" sz="600" b="1" dirty="0">
                  <a:solidFill>
                    <a:srgbClr val="00B050"/>
                  </a:solidFill>
                  <a:latin typeface="Calibri"/>
                </a:rPr>
                <a:t>40 to 290K</a:t>
              </a:r>
            </a:p>
          </p:txBody>
        </p:sp>
        <p:sp>
          <p:nvSpPr>
            <p:cNvPr id="844" name="ZoneTexte 843"/>
            <p:cNvSpPr txBox="1"/>
            <p:nvPr/>
          </p:nvSpPr>
          <p:spPr>
            <a:xfrm>
              <a:off x="9450652" y="5622120"/>
              <a:ext cx="6620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fr-FR" sz="600" b="1" dirty="0">
                  <a:solidFill>
                    <a:srgbClr val="0070C0"/>
                  </a:solidFill>
                  <a:latin typeface="Calibri"/>
                </a:rPr>
                <a:t>Qcm 1.9K</a:t>
              </a:r>
            </a:p>
          </p:txBody>
        </p:sp>
      </p:grpSp>
      <p:sp>
        <p:nvSpPr>
          <p:cNvPr id="837" name="ZoneTexte 836"/>
          <p:cNvSpPr txBox="1"/>
          <p:nvPr/>
        </p:nvSpPr>
        <p:spPr>
          <a:xfrm>
            <a:off x="1636169" y="3368276"/>
            <a:ext cx="5827957" cy="1200329"/>
          </a:xfrm>
          <a:prstGeom prst="rect">
            <a:avLst/>
          </a:prstGeom>
          <a:solidFill>
            <a:srgbClr val="FFFFCC">
              <a:alpha val="94118"/>
            </a:srgbClr>
          </a:solidFill>
          <a:ln>
            <a:solidFill>
              <a:srgbClr val="CC22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i="1" dirty="0">
                <a:solidFill>
                  <a:prstClr val="black"/>
                </a:solidFill>
                <a:latin typeface="Calibri"/>
              </a:rPr>
              <a:t>Evaluation of </a:t>
            </a:r>
            <a:r>
              <a:rPr lang="en-US" b="1" i="1" dirty="0">
                <a:solidFill>
                  <a:prstClr val="black"/>
                </a:solidFill>
                <a:latin typeface="Calibri"/>
              </a:rPr>
              <a:t>three precooling options down to 40K</a:t>
            </a:r>
          </a:p>
          <a:p>
            <a:pPr algn="ctr" defTabSz="457200"/>
            <a:endParaRPr lang="en-US" b="1" i="1" dirty="0">
              <a:solidFill>
                <a:prstClr val="black"/>
              </a:solidFill>
              <a:latin typeface="Calibri"/>
            </a:endParaRPr>
          </a:p>
          <a:p>
            <a:pPr algn="ctr" defTabSz="457200"/>
            <a:endParaRPr lang="en-US" b="1" i="1" dirty="0">
              <a:solidFill>
                <a:prstClr val="black"/>
              </a:solidFill>
              <a:latin typeface="Calibri"/>
            </a:endParaRPr>
          </a:p>
          <a:p>
            <a:pPr algn="ctr" defTabSz="457200"/>
            <a:r>
              <a:rPr lang="en-US" i="1" dirty="0">
                <a:solidFill>
                  <a:prstClr val="black"/>
                </a:solidFill>
                <a:latin typeface="Calibri"/>
              </a:rPr>
              <a:t>Estimation of </a:t>
            </a:r>
            <a:r>
              <a:rPr lang="en-US" b="1" i="1" dirty="0">
                <a:solidFill>
                  <a:prstClr val="black"/>
                </a:solidFill>
                <a:latin typeface="Calibri"/>
              </a:rPr>
              <a:t>performances </a:t>
            </a:r>
            <a:r>
              <a:rPr lang="en-US" i="1" dirty="0">
                <a:solidFill>
                  <a:prstClr val="black"/>
                </a:solidFill>
                <a:latin typeface="Calibri"/>
              </a:rPr>
              <a:t>and </a:t>
            </a:r>
            <a:r>
              <a:rPr lang="en-US" b="1" i="1" dirty="0">
                <a:solidFill>
                  <a:prstClr val="black"/>
                </a:solidFill>
                <a:latin typeface="Calibri"/>
              </a:rPr>
              <a:t>pre-design of components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 defTabSz="457200"/>
            <a:fld id="{854A34C9-9A4B-6445-85E1-F779B5E87362}" type="slidenum">
              <a:rPr lang="fr-FR" sz="70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pPr algn="ctr" defTabSz="457200"/>
              <a:t>3</a:t>
            </a:fld>
            <a:endParaRPr lang="fr-FR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49" name="Image 34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431" y="3740925"/>
            <a:ext cx="972796" cy="486598"/>
          </a:xfrm>
          <a:prstGeom prst="rect">
            <a:avLst/>
          </a:prstGeom>
        </p:spPr>
      </p:pic>
      <p:pic>
        <p:nvPicPr>
          <p:cNvPr id="350" name="Shape 42"/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748" y="3775730"/>
            <a:ext cx="1311950" cy="474184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ZoneTexte 352">
            <a:extLst>
              <a:ext uri="{FF2B5EF4-FFF2-40B4-BE49-F238E27FC236}">
                <a16:creationId xmlns:a16="http://schemas.microsoft.com/office/drawing/2014/main" id="{1D7A0095-6828-4241-9896-689FC58797F9}"/>
              </a:ext>
            </a:extLst>
          </p:cNvPr>
          <p:cNvSpPr txBox="1"/>
          <p:nvPr/>
        </p:nvSpPr>
        <p:spPr>
          <a:xfrm>
            <a:off x="343627" y="5889972"/>
            <a:ext cx="3525966" cy="523220"/>
          </a:xfrm>
          <a:prstGeom prst="rect">
            <a:avLst/>
          </a:prstGeom>
          <a:solidFill>
            <a:srgbClr val="FFFFCC"/>
          </a:solidFill>
          <a:ln>
            <a:solidFill>
              <a:srgbClr val="CC22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800" b="1" dirty="0">
                <a:solidFill>
                  <a:srgbClr val="002060"/>
                </a:solidFill>
                <a:latin typeface="Calibri"/>
              </a:rPr>
              <a:t>F. Millet (CEA)</a:t>
            </a:r>
          </a:p>
        </p:txBody>
      </p:sp>
      <p:sp>
        <p:nvSpPr>
          <p:cNvPr id="354" name="Title 1">
            <a:extLst>
              <a:ext uri="{FF2B5EF4-FFF2-40B4-BE49-F238E27FC236}">
                <a16:creationId xmlns:a16="http://schemas.microsoft.com/office/drawing/2014/main" id="{C71804F4-8998-994C-97EE-9B126EC8C3BF}"/>
              </a:ext>
            </a:extLst>
          </p:cNvPr>
          <p:cNvSpPr txBox="1">
            <a:spLocks/>
          </p:cNvSpPr>
          <p:nvPr/>
        </p:nvSpPr>
        <p:spPr>
          <a:xfrm>
            <a:off x="799030" y="-34648"/>
            <a:ext cx="7443669" cy="879236"/>
          </a:xfrm>
          <a:prstGeom prst="rect">
            <a:avLst/>
          </a:prstGeom>
          <a:effectLst/>
        </p:spPr>
        <p:txBody>
          <a:bodyPr vert="horz" lIns="45720" rIns="45720" anchor="ctr">
            <a:normAutofit fontScale="8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rgbClr val="0055A0"/>
                </a:solidFill>
                <a:latin typeface="Arial"/>
              </a:rPr>
              <a:t>Industry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studies for FCC-</a:t>
            </a:r>
            <a:r>
              <a:rPr kumimoji="0" lang="en-US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Cryoplants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8394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7" grpId="0" animBg="1"/>
      <p:bldP spid="35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4BD1CE3-7477-2546-AF55-22463293E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Host State Activities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1267647-65A0-5941-9D8D-6AA255CC5EB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CD219C-5A87-5844-8227-F06516E1F474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BFD808-6B56-4447-9401-2398D08EE3C0}" type="datetime1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6/28/19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69D6A3-4DF0-664A-BB5B-D4F1ECC6126E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Document reference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6FF651-1DCD-AC4F-8024-FFE6BAD3074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29042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AE4B3FF-A39F-EB42-8C57-16DAD7600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Host State Activities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C8082B-FA82-C749-82AD-E6C79CC235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991871-3D9D-B041-A6B3-B1CCE530BF10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Document reference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ZoneTexte 41">
            <a:extLst>
              <a:ext uri="{FF2B5EF4-FFF2-40B4-BE49-F238E27FC236}">
                <a16:creationId xmlns:a16="http://schemas.microsoft.com/office/drawing/2014/main" id="{521C9C35-DD5B-1A47-B463-25C510577AC2}"/>
              </a:ext>
            </a:extLst>
          </p:cNvPr>
          <p:cNvSpPr txBox="1"/>
          <p:nvPr/>
        </p:nvSpPr>
        <p:spPr>
          <a:xfrm>
            <a:off x="3238500" y="1957714"/>
            <a:ext cx="2354578" cy="932681"/>
          </a:xfrm>
          <a:prstGeom prst="rect">
            <a:avLst/>
          </a:prstGeom>
          <a:solidFill>
            <a:srgbClr val="1E5AAE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0" rtlCol="0" anchor="t">
            <a:noAutofit/>
          </a:bodyPr>
          <a:lstStyle>
            <a:defPPr>
              <a:defRPr lang="en-US"/>
            </a:defPPr>
            <a:lvl1pPr algn="ctr">
              <a:defRPr b="1">
                <a:solidFill>
                  <a:srgbClr val="005BBB"/>
                </a:solidFill>
              </a:defRPr>
            </a:lvl1pPr>
          </a:lstStyle>
          <a:p>
            <a:pPr marL="9207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Identification of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activities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to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carried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out by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project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owner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by host states and by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external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contractors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</p:txBody>
      </p:sp>
      <p:sp>
        <p:nvSpPr>
          <p:cNvPr id="10" name="ZoneTexte 19">
            <a:extLst>
              <a:ext uri="{FF2B5EF4-FFF2-40B4-BE49-F238E27FC236}">
                <a16:creationId xmlns:a16="http://schemas.microsoft.com/office/drawing/2014/main" id="{E0FBDD34-80F3-A142-B783-F30EAE03DDC5}"/>
              </a:ext>
            </a:extLst>
          </p:cNvPr>
          <p:cNvSpPr txBox="1"/>
          <p:nvPr/>
        </p:nvSpPr>
        <p:spPr>
          <a:xfrm>
            <a:off x="246034" y="2107812"/>
            <a:ext cx="2619085" cy="1138308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0" rtlCol="0" anchor="t">
            <a:noAutofit/>
          </a:bodyPr>
          <a:lstStyle>
            <a:defPPr>
              <a:defRPr lang="en-US"/>
            </a:defPPr>
            <a:lvl1pPr algn="ctr">
              <a:defRPr b="1">
                <a:solidFill>
                  <a:srgbClr val="005BBB"/>
                </a:solidFill>
              </a:defRPr>
            </a:lvl1pPr>
            <a:lvl2pPr lvl="1"/>
          </a:lstStyle>
          <a:p>
            <a:pPr marL="9207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Ensure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compatibility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the infrastructure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during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all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lifecycle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phases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socio-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urbanistic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environmental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requirements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</p:txBody>
      </p:sp>
      <p:sp>
        <p:nvSpPr>
          <p:cNvPr id="11" name="ZoneTexte 19">
            <a:extLst>
              <a:ext uri="{FF2B5EF4-FFF2-40B4-BE49-F238E27FC236}">
                <a16:creationId xmlns:a16="http://schemas.microsoft.com/office/drawing/2014/main" id="{25DC8E76-9307-D24A-BDED-B850E90630E9}"/>
              </a:ext>
            </a:extLst>
          </p:cNvPr>
          <p:cNvSpPr txBox="1"/>
          <p:nvPr/>
        </p:nvSpPr>
        <p:spPr>
          <a:xfrm>
            <a:off x="5966460" y="2029140"/>
            <a:ext cx="3101340" cy="3282000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0" rtlCol="0" anchor="t">
            <a:noAutofit/>
          </a:bodyPr>
          <a:lstStyle>
            <a:defPPr>
              <a:defRPr lang="en-US"/>
            </a:defPPr>
            <a:lvl1pPr algn="ctr">
              <a:defRPr b="1">
                <a:solidFill>
                  <a:srgbClr val="005BBB"/>
                </a:solidFill>
              </a:defRPr>
            </a:lvl1pPr>
            <a:lvl2pPr lvl="1"/>
          </a:lstStyle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administrative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process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schedule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toward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construction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Estimate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impacts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on the host states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concerning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administrative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processes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&amp;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financial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engagements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Identification of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needs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for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additional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territorial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developments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the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project</a:t>
            </a:r>
            <a:endParaRPr kumimoji="0" lang="fr-CH" sz="14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Ensure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participation of the population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 the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-construction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phase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Ensure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communication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all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notified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bodies and official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study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offices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are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implemented</a:t>
            </a:r>
            <a:endParaRPr kumimoji="0" lang="fr-CH" sz="14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ZoneTexte 19">
            <a:extLst>
              <a:ext uri="{FF2B5EF4-FFF2-40B4-BE49-F238E27FC236}">
                <a16:creationId xmlns:a16="http://schemas.microsoft.com/office/drawing/2014/main" id="{15E5544F-CFE8-F047-8F90-3D26BFB8A1A2}"/>
              </a:ext>
            </a:extLst>
          </p:cNvPr>
          <p:cNvSpPr txBox="1"/>
          <p:nvPr/>
        </p:nvSpPr>
        <p:spPr>
          <a:xfrm>
            <a:off x="284104" y="4455434"/>
            <a:ext cx="1849496" cy="1404346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0" rtlCol="0" anchor="t">
            <a:noAutofit/>
          </a:bodyPr>
          <a:lstStyle>
            <a:defPPr>
              <a:defRPr lang="en-US"/>
            </a:defPPr>
            <a:lvl1pPr algn="ctr">
              <a:defRPr b="1">
                <a:solidFill>
                  <a:srgbClr val="005BBB"/>
                </a:solidFill>
              </a:defRPr>
            </a:lvl1pPr>
            <a:lvl2pPr lvl="1"/>
          </a:lstStyle>
          <a:p>
            <a:pPr marL="9207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Identify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development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potentials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plans to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generate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socio-economic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impacts.</a:t>
            </a:r>
          </a:p>
        </p:txBody>
      </p:sp>
      <p:sp>
        <p:nvSpPr>
          <p:cNvPr id="13" name="ZoneTexte 40">
            <a:extLst>
              <a:ext uri="{FF2B5EF4-FFF2-40B4-BE49-F238E27FC236}">
                <a16:creationId xmlns:a16="http://schemas.microsoft.com/office/drawing/2014/main" id="{9640762F-BBD2-044C-8F5B-A9A6C4A4252B}"/>
              </a:ext>
            </a:extLst>
          </p:cNvPr>
          <p:cNvSpPr txBox="1"/>
          <p:nvPr/>
        </p:nvSpPr>
        <p:spPr>
          <a:xfrm>
            <a:off x="5966460" y="868680"/>
            <a:ext cx="3101340" cy="1160460"/>
          </a:xfrm>
          <a:prstGeom prst="rect">
            <a:avLst/>
          </a:prstGeom>
          <a:solidFill>
            <a:srgbClr val="1E5AAE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0" rtlCol="0" anchor="t">
            <a:noAutofit/>
          </a:bodyPr>
          <a:lstStyle>
            <a:defPPr>
              <a:defRPr lang="en-US"/>
            </a:defPPr>
            <a:lvl1pPr algn="just">
              <a:defRPr b="0">
                <a:solidFill>
                  <a:schemeClr val="bg1"/>
                </a:solidFill>
              </a:defRPr>
            </a:lvl1pPr>
          </a:lstStyle>
          <a:p>
            <a:pPr marL="9207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Accompanying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the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study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by 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SGAR (F), Etat et Canton de Genève (CH), DFAE (CH) and «mission permanente de la Suisse auprès des organisations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à Genève»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ZoneTexte 19">
            <a:extLst>
              <a:ext uri="{FF2B5EF4-FFF2-40B4-BE49-F238E27FC236}">
                <a16:creationId xmlns:a16="http://schemas.microsoft.com/office/drawing/2014/main" id="{D15523EE-875D-764D-BC26-A8B1D622FDA2}"/>
              </a:ext>
            </a:extLst>
          </p:cNvPr>
          <p:cNvSpPr txBox="1"/>
          <p:nvPr/>
        </p:nvSpPr>
        <p:spPr>
          <a:xfrm>
            <a:off x="246033" y="1332226"/>
            <a:ext cx="2619086" cy="763274"/>
          </a:xfrm>
          <a:prstGeom prst="rect">
            <a:avLst/>
          </a:prstGeom>
          <a:solidFill>
            <a:srgbClr val="1E5AAE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0" rtlCol="0" anchor="t">
            <a:noAutofit/>
          </a:bodyPr>
          <a:lstStyle>
            <a:defPPr>
              <a:defRPr lang="en-US"/>
            </a:defPPr>
            <a:lvl1pPr algn="just">
              <a:defRPr b="0">
                <a:solidFill>
                  <a:schemeClr val="bg1"/>
                </a:solidFill>
              </a:defRPr>
            </a:lvl1pPr>
          </a:lstStyle>
          <a:p>
            <a:pPr marL="9207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1275" algn="l"/>
              </a:tabLst>
              <a:defRPr/>
            </a:pP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Optimisation of the scenario 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the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region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across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France and 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Switzerland</a:t>
            </a:r>
            <a:endParaRPr kumimoji="0" lang="fr-CH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ZoneTexte 40">
            <a:extLst>
              <a:ext uri="{FF2B5EF4-FFF2-40B4-BE49-F238E27FC236}">
                <a16:creationId xmlns:a16="http://schemas.microsoft.com/office/drawing/2014/main" id="{647BDCC0-18BC-5F4A-824F-8B1C6D774147}"/>
              </a:ext>
            </a:extLst>
          </p:cNvPr>
          <p:cNvSpPr txBox="1"/>
          <p:nvPr/>
        </p:nvSpPr>
        <p:spPr>
          <a:xfrm>
            <a:off x="282589" y="3651514"/>
            <a:ext cx="1851011" cy="791608"/>
          </a:xfrm>
          <a:prstGeom prst="rect">
            <a:avLst/>
          </a:prstGeom>
          <a:solidFill>
            <a:srgbClr val="1E5AAE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0" rtlCol="0" anchor="t">
            <a:noAutofit/>
          </a:bodyPr>
          <a:lstStyle>
            <a:defPPr>
              <a:defRPr lang="en-US"/>
            </a:defPPr>
            <a:lvl1pPr algn="just">
              <a:defRPr b="0">
                <a:solidFill>
                  <a:schemeClr val="bg1"/>
                </a:solidFill>
              </a:defRPr>
            </a:lvl1pPr>
          </a:lstStyle>
          <a:p>
            <a:pPr marL="9207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4138" algn="l"/>
              </a:tabLst>
              <a:defRPr/>
            </a:pP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Participation in the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socio-economic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impact </a:t>
            </a:r>
            <a:r>
              <a:rPr kumimoji="0" lang="fr-CH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studies</a:t>
            </a:r>
            <a:endParaRPr kumimoji="0" lang="fr-CH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EBF66C2C-F6BB-A84E-856D-F219380A4269}"/>
              </a:ext>
            </a:extLst>
          </p:cNvPr>
          <p:cNvSpPr/>
          <p:nvPr/>
        </p:nvSpPr>
        <p:spPr>
          <a:xfrm>
            <a:off x="2041442" y="4204735"/>
            <a:ext cx="1312083" cy="1312083"/>
          </a:xfrm>
          <a:custGeom>
            <a:avLst/>
            <a:gdLst>
              <a:gd name="connsiteX0" fmla="*/ 1650003 w 3600001"/>
              <a:gd name="connsiteY0" fmla="*/ 0 h 3600001"/>
              <a:gd name="connsiteX1" fmla="*/ 1950000 w 3600001"/>
              <a:gd name="connsiteY1" fmla="*/ 0 h 3600001"/>
              <a:gd name="connsiteX2" fmla="*/ 2025002 w 3600001"/>
              <a:gd name="connsiteY2" fmla="*/ 75002 h 3600001"/>
              <a:gd name="connsiteX3" fmla="*/ 2025002 w 3600001"/>
              <a:gd name="connsiteY3" fmla="*/ 379304 h 3600001"/>
              <a:gd name="connsiteX4" fmla="*/ 2090211 w 3600001"/>
              <a:gd name="connsiteY4" fmla="*/ 389256 h 3600001"/>
              <a:gd name="connsiteX5" fmla="*/ 2299254 w 3600001"/>
              <a:gd name="connsiteY5" fmla="*/ 448899 h 3600001"/>
              <a:gd name="connsiteX6" fmla="*/ 2315866 w 3600001"/>
              <a:gd name="connsiteY6" fmla="*/ 456497 h 3600001"/>
              <a:gd name="connsiteX7" fmla="*/ 2467645 w 3600001"/>
              <a:gd name="connsiteY7" fmla="*/ 193608 h 3600001"/>
              <a:gd name="connsiteX8" fmla="*/ 2570099 w 3600001"/>
              <a:gd name="connsiteY8" fmla="*/ 166155 h 3600001"/>
              <a:gd name="connsiteX9" fmla="*/ 2829904 w 3600001"/>
              <a:gd name="connsiteY9" fmla="*/ 316154 h 3600001"/>
              <a:gd name="connsiteX10" fmla="*/ 2857357 w 3600001"/>
              <a:gd name="connsiteY10" fmla="*/ 418608 h 3600001"/>
              <a:gd name="connsiteX11" fmla="*/ 2704752 w 3600001"/>
              <a:gd name="connsiteY11" fmla="*/ 682927 h 3600001"/>
              <a:gd name="connsiteX12" fmla="*/ 2830377 w 3600001"/>
              <a:gd name="connsiteY12" fmla="*/ 794054 h 3600001"/>
              <a:gd name="connsiteX13" fmla="*/ 2916132 w 3600001"/>
              <a:gd name="connsiteY13" fmla="*/ 895794 h 3600001"/>
              <a:gd name="connsiteX14" fmla="*/ 3181393 w 3600001"/>
              <a:gd name="connsiteY14" fmla="*/ 742645 h 3600001"/>
              <a:gd name="connsiteX15" fmla="*/ 3283848 w 3600001"/>
              <a:gd name="connsiteY15" fmla="*/ 770098 h 3600001"/>
              <a:gd name="connsiteX16" fmla="*/ 3433846 w 3600001"/>
              <a:gd name="connsiteY16" fmla="*/ 1029903 h 3600001"/>
              <a:gd name="connsiteX17" fmla="*/ 3406394 w 3600001"/>
              <a:gd name="connsiteY17" fmla="*/ 1132358 h 3600001"/>
              <a:gd name="connsiteX18" fmla="*/ 3141966 w 3600001"/>
              <a:gd name="connsiteY18" fmla="*/ 1285025 h 3600001"/>
              <a:gd name="connsiteX19" fmla="*/ 3162919 w 3600001"/>
              <a:gd name="connsiteY19" fmla="*/ 1333971 h 3600001"/>
              <a:gd name="connsiteX20" fmla="*/ 3217510 w 3600001"/>
              <a:gd name="connsiteY20" fmla="*/ 1545096 h 3600001"/>
              <a:gd name="connsiteX21" fmla="*/ 3221499 w 3600001"/>
              <a:gd name="connsiteY21" fmla="*/ 1575000 h 3600001"/>
              <a:gd name="connsiteX22" fmla="*/ 3524999 w 3600001"/>
              <a:gd name="connsiteY22" fmla="*/ 1575000 h 3600001"/>
              <a:gd name="connsiteX23" fmla="*/ 3600001 w 3600001"/>
              <a:gd name="connsiteY23" fmla="*/ 1650002 h 3600001"/>
              <a:gd name="connsiteX24" fmla="*/ 3600001 w 3600001"/>
              <a:gd name="connsiteY24" fmla="*/ 1949999 h 3600001"/>
              <a:gd name="connsiteX25" fmla="*/ 3524999 w 3600001"/>
              <a:gd name="connsiteY25" fmla="*/ 2025001 h 3600001"/>
              <a:gd name="connsiteX26" fmla="*/ 3221499 w 3600001"/>
              <a:gd name="connsiteY26" fmla="*/ 2025001 h 3600001"/>
              <a:gd name="connsiteX27" fmla="*/ 3217510 w 3600001"/>
              <a:gd name="connsiteY27" fmla="*/ 2054904 h 3600001"/>
              <a:gd name="connsiteX28" fmla="*/ 3162919 w 3600001"/>
              <a:gd name="connsiteY28" fmla="*/ 2266029 h 3600001"/>
              <a:gd name="connsiteX29" fmla="*/ 3141966 w 3600001"/>
              <a:gd name="connsiteY29" fmla="*/ 2314976 h 3600001"/>
              <a:gd name="connsiteX30" fmla="*/ 3406394 w 3600001"/>
              <a:gd name="connsiteY30" fmla="*/ 2467644 h 3600001"/>
              <a:gd name="connsiteX31" fmla="*/ 3433847 w 3600001"/>
              <a:gd name="connsiteY31" fmla="*/ 2570099 h 3600001"/>
              <a:gd name="connsiteX32" fmla="*/ 3283848 w 3600001"/>
              <a:gd name="connsiteY32" fmla="*/ 2829902 h 3600001"/>
              <a:gd name="connsiteX33" fmla="*/ 3181393 w 3600001"/>
              <a:gd name="connsiteY33" fmla="*/ 2857355 h 3600001"/>
              <a:gd name="connsiteX34" fmla="*/ 2916132 w 3600001"/>
              <a:gd name="connsiteY34" fmla="*/ 2704206 h 3600001"/>
              <a:gd name="connsiteX35" fmla="*/ 2830377 w 3600001"/>
              <a:gd name="connsiteY35" fmla="*/ 2805946 h 3600001"/>
              <a:gd name="connsiteX36" fmla="*/ 2704752 w 3600001"/>
              <a:gd name="connsiteY36" fmla="*/ 2917074 h 3600001"/>
              <a:gd name="connsiteX37" fmla="*/ 2857356 w 3600001"/>
              <a:gd name="connsiteY37" fmla="*/ 3181393 h 3600001"/>
              <a:gd name="connsiteX38" fmla="*/ 2829904 w 3600001"/>
              <a:gd name="connsiteY38" fmla="*/ 3283848 h 3600001"/>
              <a:gd name="connsiteX39" fmla="*/ 2570099 w 3600001"/>
              <a:gd name="connsiteY39" fmla="*/ 3433845 h 3600001"/>
              <a:gd name="connsiteX40" fmla="*/ 2467645 w 3600001"/>
              <a:gd name="connsiteY40" fmla="*/ 3406392 h 3600001"/>
              <a:gd name="connsiteX41" fmla="*/ 2315866 w 3600001"/>
              <a:gd name="connsiteY41" fmla="*/ 3143504 h 3600001"/>
              <a:gd name="connsiteX42" fmla="*/ 2299254 w 3600001"/>
              <a:gd name="connsiteY42" fmla="*/ 3151101 h 3600001"/>
              <a:gd name="connsiteX43" fmla="*/ 2090211 w 3600001"/>
              <a:gd name="connsiteY43" fmla="*/ 3210745 h 3600001"/>
              <a:gd name="connsiteX44" fmla="*/ 2025001 w 3600001"/>
              <a:gd name="connsiteY44" fmla="*/ 3220697 h 3600001"/>
              <a:gd name="connsiteX45" fmla="*/ 2025001 w 3600001"/>
              <a:gd name="connsiteY45" fmla="*/ 3524999 h 3600001"/>
              <a:gd name="connsiteX46" fmla="*/ 1949999 w 3600001"/>
              <a:gd name="connsiteY46" fmla="*/ 3600001 h 3600001"/>
              <a:gd name="connsiteX47" fmla="*/ 1650003 w 3600001"/>
              <a:gd name="connsiteY47" fmla="*/ 3600000 h 3600001"/>
              <a:gd name="connsiteX48" fmla="*/ 1575001 w 3600001"/>
              <a:gd name="connsiteY48" fmla="*/ 3524998 h 3600001"/>
              <a:gd name="connsiteX49" fmla="*/ 1575001 w 3600001"/>
              <a:gd name="connsiteY49" fmla="*/ 3220697 h 3600001"/>
              <a:gd name="connsiteX50" fmla="*/ 1509791 w 3600001"/>
              <a:gd name="connsiteY50" fmla="*/ 3210745 h 3600001"/>
              <a:gd name="connsiteX51" fmla="*/ 1300749 w 3600001"/>
              <a:gd name="connsiteY51" fmla="*/ 3151101 h 3600001"/>
              <a:gd name="connsiteX52" fmla="*/ 1284137 w 3600001"/>
              <a:gd name="connsiteY52" fmla="*/ 3143504 h 3600001"/>
              <a:gd name="connsiteX53" fmla="*/ 1132357 w 3600001"/>
              <a:gd name="connsiteY53" fmla="*/ 3406393 h 3600001"/>
              <a:gd name="connsiteX54" fmla="*/ 1029903 w 3600001"/>
              <a:gd name="connsiteY54" fmla="*/ 3433846 h 3600001"/>
              <a:gd name="connsiteX55" fmla="*/ 770099 w 3600001"/>
              <a:gd name="connsiteY55" fmla="*/ 3283847 h 3600001"/>
              <a:gd name="connsiteX56" fmla="*/ 742646 w 3600001"/>
              <a:gd name="connsiteY56" fmla="*/ 3181392 h 3600001"/>
              <a:gd name="connsiteX57" fmla="*/ 895251 w 3600001"/>
              <a:gd name="connsiteY57" fmla="*/ 2917074 h 3600001"/>
              <a:gd name="connsiteX58" fmla="*/ 769626 w 3600001"/>
              <a:gd name="connsiteY58" fmla="*/ 2805946 h 3600001"/>
              <a:gd name="connsiteX59" fmla="*/ 683870 w 3600001"/>
              <a:gd name="connsiteY59" fmla="*/ 2704206 h 3600001"/>
              <a:gd name="connsiteX60" fmla="*/ 418608 w 3600001"/>
              <a:gd name="connsiteY60" fmla="*/ 2857355 h 3600001"/>
              <a:gd name="connsiteX61" fmla="*/ 316153 w 3600001"/>
              <a:gd name="connsiteY61" fmla="*/ 2829903 h 3600001"/>
              <a:gd name="connsiteX62" fmla="*/ 166156 w 3600001"/>
              <a:gd name="connsiteY62" fmla="*/ 2570098 h 3600001"/>
              <a:gd name="connsiteX63" fmla="*/ 193609 w 3600001"/>
              <a:gd name="connsiteY63" fmla="*/ 2467643 h 3600001"/>
              <a:gd name="connsiteX64" fmla="*/ 458036 w 3600001"/>
              <a:gd name="connsiteY64" fmla="*/ 2314976 h 3600001"/>
              <a:gd name="connsiteX65" fmla="*/ 437083 w 3600001"/>
              <a:gd name="connsiteY65" fmla="*/ 2266029 h 3600001"/>
              <a:gd name="connsiteX66" fmla="*/ 382492 w 3600001"/>
              <a:gd name="connsiteY66" fmla="*/ 2054904 h 3600001"/>
              <a:gd name="connsiteX67" fmla="*/ 378504 w 3600001"/>
              <a:gd name="connsiteY67" fmla="*/ 2025000 h 3600001"/>
              <a:gd name="connsiteX68" fmla="*/ 75002 w 3600001"/>
              <a:gd name="connsiteY68" fmla="*/ 2025000 h 3600001"/>
              <a:gd name="connsiteX69" fmla="*/ 0 w 3600001"/>
              <a:gd name="connsiteY69" fmla="*/ 1949998 h 3600001"/>
              <a:gd name="connsiteX70" fmla="*/ 1 w 3600001"/>
              <a:gd name="connsiteY70" fmla="*/ 1650002 h 3600001"/>
              <a:gd name="connsiteX71" fmla="*/ 75003 w 3600001"/>
              <a:gd name="connsiteY71" fmla="*/ 1575000 h 3600001"/>
              <a:gd name="connsiteX72" fmla="*/ 378504 w 3600001"/>
              <a:gd name="connsiteY72" fmla="*/ 1575000 h 3600001"/>
              <a:gd name="connsiteX73" fmla="*/ 382492 w 3600001"/>
              <a:gd name="connsiteY73" fmla="*/ 1545096 h 3600001"/>
              <a:gd name="connsiteX74" fmla="*/ 437083 w 3600001"/>
              <a:gd name="connsiteY74" fmla="*/ 1333971 h 3600001"/>
              <a:gd name="connsiteX75" fmla="*/ 458036 w 3600001"/>
              <a:gd name="connsiteY75" fmla="*/ 1285024 h 3600001"/>
              <a:gd name="connsiteX76" fmla="*/ 193609 w 3600001"/>
              <a:gd name="connsiteY76" fmla="*/ 1132357 h 3600001"/>
              <a:gd name="connsiteX77" fmla="*/ 166156 w 3600001"/>
              <a:gd name="connsiteY77" fmla="*/ 1029902 h 3600001"/>
              <a:gd name="connsiteX78" fmla="*/ 316155 w 3600001"/>
              <a:gd name="connsiteY78" fmla="*/ 770097 h 3600001"/>
              <a:gd name="connsiteX79" fmla="*/ 418610 w 3600001"/>
              <a:gd name="connsiteY79" fmla="*/ 742645 h 3600001"/>
              <a:gd name="connsiteX80" fmla="*/ 683871 w 3600001"/>
              <a:gd name="connsiteY80" fmla="*/ 895793 h 3600001"/>
              <a:gd name="connsiteX81" fmla="*/ 769626 w 3600001"/>
              <a:gd name="connsiteY81" fmla="*/ 794054 h 3600001"/>
              <a:gd name="connsiteX82" fmla="*/ 895251 w 3600001"/>
              <a:gd name="connsiteY82" fmla="*/ 682927 h 3600001"/>
              <a:gd name="connsiteX83" fmla="*/ 742646 w 3600001"/>
              <a:gd name="connsiteY83" fmla="*/ 418608 h 3600001"/>
              <a:gd name="connsiteX84" fmla="*/ 770099 w 3600001"/>
              <a:gd name="connsiteY84" fmla="*/ 316153 h 3600001"/>
              <a:gd name="connsiteX85" fmla="*/ 1029904 w 3600001"/>
              <a:gd name="connsiteY85" fmla="*/ 166155 h 3600001"/>
              <a:gd name="connsiteX86" fmla="*/ 1132359 w 3600001"/>
              <a:gd name="connsiteY86" fmla="*/ 193607 h 3600001"/>
              <a:gd name="connsiteX87" fmla="*/ 1284138 w 3600001"/>
              <a:gd name="connsiteY87" fmla="*/ 456497 h 3600001"/>
              <a:gd name="connsiteX88" fmla="*/ 1300749 w 3600001"/>
              <a:gd name="connsiteY88" fmla="*/ 448899 h 3600001"/>
              <a:gd name="connsiteX89" fmla="*/ 1509791 w 3600001"/>
              <a:gd name="connsiteY89" fmla="*/ 389256 h 3600001"/>
              <a:gd name="connsiteX90" fmla="*/ 1575001 w 3600001"/>
              <a:gd name="connsiteY90" fmla="*/ 379303 h 3600001"/>
              <a:gd name="connsiteX91" fmla="*/ 1575001 w 3600001"/>
              <a:gd name="connsiteY91" fmla="*/ 75002 h 3600001"/>
              <a:gd name="connsiteX92" fmla="*/ 1650003 w 3600001"/>
              <a:gd name="connsiteY92" fmla="*/ 0 h 360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600001" h="3600001">
                <a:moveTo>
                  <a:pt x="1650003" y="0"/>
                </a:moveTo>
                <a:lnTo>
                  <a:pt x="1950000" y="0"/>
                </a:lnTo>
                <a:cubicBezTo>
                  <a:pt x="1991422" y="0"/>
                  <a:pt x="2025002" y="33580"/>
                  <a:pt x="2025002" y="75002"/>
                </a:cubicBezTo>
                <a:lnTo>
                  <a:pt x="2025002" y="379304"/>
                </a:lnTo>
                <a:lnTo>
                  <a:pt x="2090211" y="389256"/>
                </a:lnTo>
                <a:cubicBezTo>
                  <a:pt x="2161981" y="403942"/>
                  <a:pt x="2231807" y="423968"/>
                  <a:pt x="2299254" y="448899"/>
                </a:cubicBezTo>
                <a:lnTo>
                  <a:pt x="2315866" y="456497"/>
                </a:lnTo>
                <a:lnTo>
                  <a:pt x="2467645" y="193608"/>
                </a:lnTo>
                <a:cubicBezTo>
                  <a:pt x="2488356" y="157735"/>
                  <a:pt x="2534227" y="145444"/>
                  <a:pt x="2570099" y="166155"/>
                </a:cubicBezTo>
                <a:lnTo>
                  <a:pt x="2829904" y="316154"/>
                </a:lnTo>
                <a:cubicBezTo>
                  <a:pt x="2865777" y="336865"/>
                  <a:pt x="2878068" y="382736"/>
                  <a:pt x="2857357" y="418608"/>
                </a:cubicBezTo>
                <a:lnTo>
                  <a:pt x="2704752" y="682927"/>
                </a:lnTo>
                <a:lnTo>
                  <a:pt x="2830377" y="794054"/>
                </a:lnTo>
                <a:lnTo>
                  <a:pt x="2916132" y="895794"/>
                </a:lnTo>
                <a:lnTo>
                  <a:pt x="3181393" y="742645"/>
                </a:lnTo>
                <a:cubicBezTo>
                  <a:pt x="3217266" y="721934"/>
                  <a:pt x="3263137" y="734226"/>
                  <a:pt x="3283848" y="770098"/>
                </a:cubicBezTo>
                <a:lnTo>
                  <a:pt x="3433846" y="1029903"/>
                </a:lnTo>
                <a:cubicBezTo>
                  <a:pt x="3454557" y="1065776"/>
                  <a:pt x="3442266" y="1111647"/>
                  <a:pt x="3406394" y="1132358"/>
                </a:cubicBezTo>
                <a:lnTo>
                  <a:pt x="3141966" y="1285025"/>
                </a:lnTo>
                <a:lnTo>
                  <a:pt x="3162919" y="1333971"/>
                </a:lnTo>
                <a:cubicBezTo>
                  <a:pt x="3186237" y="1402183"/>
                  <a:pt x="3204579" y="1472703"/>
                  <a:pt x="3217510" y="1545096"/>
                </a:cubicBezTo>
                <a:lnTo>
                  <a:pt x="3221499" y="1575000"/>
                </a:lnTo>
                <a:lnTo>
                  <a:pt x="3524999" y="1575000"/>
                </a:lnTo>
                <a:cubicBezTo>
                  <a:pt x="3566421" y="1575000"/>
                  <a:pt x="3600001" y="1608580"/>
                  <a:pt x="3600001" y="1650002"/>
                </a:cubicBezTo>
                <a:lnTo>
                  <a:pt x="3600001" y="1949999"/>
                </a:lnTo>
                <a:cubicBezTo>
                  <a:pt x="3600001" y="1991421"/>
                  <a:pt x="3566421" y="2025001"/>
                  <a:pt x="3524999" y="2025001"/>
                </a:cubicBezTo>
                <a:lnTo>
                  <a:pt x="3221499" y="2025001"/>
                </a:lnTo>
                <a:lnTo>
                  <a:pt x="3217510" y="2054904"/>
                </a:lnTo>
                <a:cubicBezTo>
                  <a:pt x="3204579" y="2127298"/>
                  <a:pt x="3186237" y="2197817"/>
                  <a:pt x="3162919" y="2266029"/>
                </a:cubicBezTo>
                <a:lnTo>
                  <a:pt x="3141966" y="2314976"/>
                </a:lnTo>
                <a:lnTo>
                  <a:pt x="3406394" y="2467644"/>
                </a:lnTo>
                <a:cubicBezTo>
                  <a:pt x="3442267" y="2488355"/>
                  <a:pt x="3454558" y="2534226"/>
                  <a:pt x="3433847" y="2570099"/>
                </a:cubicBezTo>
                <a:lnTo>
                  <a:pt x="3283848" y="2829902"/>
                </a:lnTo>
                <a:cubicBezTo>
                  <a:pt x="3263137" y="2865775"/>
                  <a:pt x="3217266" y="2878066"/>
                  <a:pt x="3181393" y="2857355"/>
                </a:cubicBezTo>
                <a:lnTo>
                  <a:pt x="2916132" y="2704206"/>
                </a:lnTo>
                <a:lnTo>
                  <a:pt x="2830377" y="2805946"/>
                </a:lnTo>
                <a:lnTo>
                  <a:pt x="2704752" y="2917074"/>
                </a:lnTo>
                <a:lnTo>
                  <a:pt x="2857356" y="3181393"/>
                </a:lnTo>
                <a:cubicBezTo>
                  <a:pt x="2878067" y="3217266"/>
                  <a:pt x="2865776" y="3263137"/>
                  <a:pt x="2829904" y="3283848"/>
                </a:cubicBezTo>
                <a:lnTo>
                  <a:pt x="2570099" y="3433845"/>
                </a:lnTo>
                <a:cubicBezTo>
                  <a:pt x="2534227" y="3454556"/>
                  <a:pt x="2488356" y="3442265"/>
                  <a:pt x="2467645" y="3406392"/>
                </a:cubicBezTo>
                <a:lnTo>
                  <a:pt x="2315866" y="3143504"/>
                </a:lnTo>
                <a:lnTo>
                  <a:pt x="2299254" y="3151101"/>
                </a:lnTo>
                <a:cubicBezTo>
                  <a:pt x="2231807" y="3176033"/>
                  <a:pt x="2161981" y="3196058"/>
                  <a:pt x="2090211" y="3210745"/>
                </a:cubicBezTo>
                <a:lnTo>
                  <a:pt x="2025001" y="3220697"/>
                </a:lnTo>
                <a:lnTo>
                  <a:pt x="2025001" y="3524999"/>
                </a:lnTo>
                <a:cubicBezTo>
                  <a:pt x="2025001" y="3566421"/>
                  <a:pt x="1991421" y="3600001"/>
                  <a:pt x="1949999" y="3600001"/>
                </a:cubicBezTo>
                <a:lnTo>
                  <a:pt x="1650003" y="3600000"/>
                </a:lnTo>
                <a:cubicBezTo>
                  <a:pt x="1608581" y="3600000"/>
                  <a:pt x="1575001" y="3566420"/>
                  <a:pt x="1575001" y="3524998"/>
                </a:cubicBezTo>
                <a:lnTo>
                  <a:pt x="1575001" y="3220697"/>
                </a:lnTo>
                <a:lnTo>
                  <a:pt x="1509791" y="3210745"/>
                </a:lnTo>
                <a:cubicBezTo>
                  <a:pt x="1438021" y="3196058"/>
                  <a:pt x="1368196" y="3176033"/>
                  <a:pt x="1300749" y="3151101"/>
                </a:cubicBezTo>
                <a:lnTo>
                  <a:pt x="1284137" y="3143504"/>
                </a:lnTo>
                <a:lnTo>
                  <a:pt x="1132357" y="3406393"/>
                </a:lnTo>
                <a:cubicBezTo>
                  <a:pt x="1111646" y="3442266"/>
                  <a:pt x="1065775" y="3454557"/>
                  <a:pt x="1029903" y="3433846"/>
                </a:cubicBezTo>
                <a:lnTo>
                  <a:pt x="770099" y="3283847"/>
                </a:lnTo>
                <a:cubicBezTo>
                  <a:pt x="734227" y="3263136"/>
                  <a:pt x="721935" y="3217265"/>
                  <a:pt x="742646" y="3181392"/>
                </a:cubicBezTo>
                <a:lnTo>
                  <a:pt x="895251" y="2917074"/>
                </a:lnTo>
                <a:lnTo>
                  <a:pt x="769626" y="2805946"/>
                </a:lnTo>
                <a:lnTo>
                  <a:pt x="683870" y="2704206"/>
                </a:lnTo>
                <a:lnTo>
                  <a:pt x="418608" y="2857355"/>
                </a:lnTo>
                <a:cubicBezTo>
                  <a:pt x="382736" y="2878066"/>
                  <a:pt x="336864" y="2865775"/>
                  <a:pt x="316153" y="2829903"/>
                </a:cubicBezTo>
                <a:lnTo>
                  <a:pt x="166156" y="2570098"/>
                </a:lnTo>
                <a:cubicBezTo>
                  <a:pt x="145445" y="2534226"/>
                  <a:pt x="157736" y="2488354"/>
                  <a:pt x="193609" y="2467643"/>
                </a:cubicBezTo>
                <a:lnTo>
                  <a:pt x="458036" y="2314976"/>
                </a:lnTo>
                <a:lnTo>
                  <a:pt x="437083" y="2266029"/>
                </a:lnTo>
                <a:cubicBezTo>
                  <a:pt x="413765" y="2197817"/>
                  <a:pt x="395424" y="2127298"/>
                  <a:pt x="382492" y="2054904"/>
                </a:cubicBezTo>
                <a:lnTo>
                  <a:pt x="378504" y="2025000"/>
                </a:lnTo>
                <a:lnTo>
                  <a:pt x="75002" y="2025000"/>
                </a:lnTo>
                <a:cubicBezTo>
                  <a:pt x="33580" y="2025000"/>
                  <a:pt x="0" y="1991420"/>
                  <a:pt x="0" y="1949998"/>
                </a:cubicBezTo>
                <a:lnTo>
                  <a:pt x="1" y="1650002"/>
                </a:lnTo>
                <a:cubicBezTo>
                  <a:pt x="1" y="1608580"/>
                  <a:pt x="33581" y="1575000"/>
                  <a:pt x="75003" y="1575000"/>
                </a:cubicBezTo>
                <a:lnTo>
                  <a:pt x="378504" y="1575000"/>
                </a:lnTo>
                <a:lnTo>
                  <a:pt x="382492" y="1545096"/>
                </a:lnTo>
                <a:cubicBezTo>
                  <a:pt x="395424" y="1472703"/>
                  <a:pt x="413765" y="1402183"/>
                  <a:pt x="437083" y="1333971"/>
                </a:cubicBezTo>
                <a:lnTo>
                  <a:pt x="458036" y="1285024"/>
                </a:lnTo>
                <a:lnTo>
                  <a:pt x="193609" y="1132357"/>
                </a:lnTo>
                <a:cubicBezTo>
                  <a:pt x="157736" y="1111646"/>
                  <a:pt x="145445" y="1065775"/>
                  <a:pt x="166156" y="1029902"/>
                </a:cubicBezTo>
                <a:lnTo>
                  <a:pt x="316155" y="770097"/>
                </a:lnTo>
                <a:cubicBezTo>
                  <a:pt x="336866" y="734225"/>
                  <a:pt x="382737" y="721934"/>
                  <a:pt x="418610" y="742645"/>
                </a:cubicBezTo>
                <a:lnTo>
                  <a:pt x="683871" y="895793"/>
                </a:lnTo>
                <a:lnTo>
                  <a:pt x="769626" y="794054"/>
                </a:lnTo>
                <a:lnTo>
                  <a:pt x="895251" y="682927"/>
                </a:lnTo>
                <a:lnTo>
                  <a:pt x="742646" y="418608"/>
                </a:lnTo>
                <a:cubicBezTo>
                  <a:pt x="721935" y="382735"/>
                  <a:pt x="734227" y="336864"/>
                  <a:pt x="770099" y="316153"/>
                </a:cubicBezTo>
                <a:lnTo>
                  <a:pt x="1029904" y="166155"/>
                </a:lnTo>
                <a:cubicBezTo>
                  <a:pt x="1065777" y="145444"/>
                  <a:pt x="1111648" y="157735"/>
                  <a:pt x="1132359" y="193607"/>
                </a:cubicBezTo>
                <a:lnTo>
                  <a:pt x="1284138" y="456497"/>
                </a:lnTo>
                <a:lnTo>
                  <a:pt x="1300749" y="448899"/>
                </a:lnTo>
                <a:cubicBezTo>
                  <a:pt x="1368196" y="423968"/>
                  <a:pt x="1438021" y="403942"/>
                  <a:pt x="1509791" y="389256"/>
                </a:cubicBezTo>
                <a:lnTo>
                  <a:pt x="1575001" y="379303"/>
                </a:lnTo>
                <a:lnTo>
                  <a:pt x="1575001" y="75002"/>
                </a:lnTo>
                <a:cubicBezTo>
                  <a:pt x="1575001" y="33580"/>
                  <a:pt x="1608581" y="0"/>
                  <a:pt x="1650003" y="0"/>
                </a:cubicBezTo>
                <a:close/>
              </a:path>
            </a:pathLst>
          </a:custGeom>
          <a:blipFill dpi="0" rotWithShape="1">
            <a:blip r:embed="rId2"/>
            <a:srcRect/>
            <a:tile tx="-127000" ty="-127000" sx="50000" sy="50000" flip="none" algn="ctr"/>
          </a:blip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" dist="25400" dir="2700000" algn="tl" rotWithShape="0">
                  <a:srgbClr val="0055A0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F244DA86-0C88-F642-8C69-F155FE6E6BEE}"/>
              </a:ext>
            </a:extLst>
          </p:cNvPr>
          <p:cNvSpPr/>
          <p:nvPr/>
        </p:nvSpPr>
        <p:spPr>
          <a:xfrm rot="20727077">
            <a:off x="3305795" y="3808547"/>
            <a:ext cx="1433184" cy="1433184"/>
          </a:xfrm>
          <a:custGeom>
            <a:avLst/>
            <a:gdLst>
              <a:gd name="connsiteX0" fmla="*/ 1650003 w 3600001"/>
              <a:gd name="connsiteY0" fmla="*/ 0 h 3600001"/>
              <a:gd name="connsiteX1" fmla="*/ 1950000 w 3600001"/>
              <a:gd name="connsiteY1" fmla="*/ 0 h 3600001"/>
              <a:gd name="connsiteX2" fmla="*/ 2025002 w 3600001"/>
              <a:gd name="connsiteY2" fmla="*/ 75002 h 3600001"/>
              <a:gd name="connsiteX3" fmla="*/ 2025002 w 3600001"/>
              <a:gd name="connsiteY3" fmla="*/ 379304 h 3600001"/>
              <a:gd name="connsiteX4" fmla="*/ 2090211 w 3600001"/>
              <a:gd name="connsiteY4" fmla="*/ 389256 h 3600001"/>
              <a:gd name="connsiteX5" fmla="*/ 2299254 w 3600001"/>
              <a:gd name="connsiteY5" fmla="*/ 448899 h 3600001"/>
              <a:gd name="connsiteX6" fmla="*/ 2315866 w 3600001"/>
              <a:gd name="connsiteY6" fmla="*/ 456497 h 3600001"/>
              <a:gd name="connsiteX7" fmla="*/ 2467645 w 3600001"/>
              <a:gd name="connsiteY7" fmla="*/ 193608 h 3600001"/>
              <a:gd name="connsiteX8" fmla="*/ 2570099 w 3600001"/>
              <a:gd name="connsiteY8" fmla="*/ 166155 h 3600001"/>
              <a:gd name="connsiteX9" fmla="*/ 2829904 w 3600001"/>
              <a:gd name="connsiteY9" fmla="*/ 316154 h 3600001"/>
              <a:gd name="connsiteX10" fmla="*/ 2857357 w 3600001"/>
              <a:gd name="connsiteY10" fmla="*/ 418608 h 3600001"/>
              <a:gd name="connsiteX11" fmla="*/ 2704752 w 3600001"/>
              <a:gd name="connsiteY11" fmla="*/ 682927 h 3600001"/>
              <a:gd name="connsiteX12" fmla="*/ 2830377 w 3600001"/>
              <a:gd name="connsiteY12" fmla="*/ 794054 h 3600001"/>
              <a:gd name="connsiteX13" fmla="*/ 2916132 w 3600001"/>
              <a:gd name="connsiteY13" fmla="*/ 895794 h 3600001"/>
              <a:gd name="connsiteX14" fmla="*/ 3181393 w 3600001"/>
              <a:gd name="connsiteY14" fmla="*/ 742645 h 3600001"/>
              <a:gd name="connsiteX15" fmla="*/ 3283848 w 3600001"/>
              <a:gd name="connsiteY15" fmla="*/ 770098 h 3600001"/>
              <a:gd name="connsiteX16" fmla="*/ 3433846 w 3600001"/>
              <a:gd name="connsiteY16" fmla="*/ 1029903 h 3600001"/>
              <a:gd name="connsiteX17" fmla="*/ 3406394 w 3600001"/>
              <a:gd name="connsiteY17" fmla="*/ 1132358 h 3600001"/>
              <a:gd name="connsiteX18" fmla="*/ 3141966 w 3600001"/>
              <a:gd name="connsiteY18" fmla="*/ 1285025 h 3600001"/>
              <a:gd name="connsiteX19" fmla="*/ 3162919 w 3600001"/>
              <a:gd name="connsiteY19" fmla="*/ 1333971 h 3600001"/>
              <a:gd name="connsiteX20" fmla="*/ 3217510 w 3600001"/>
              <a:gd name="connsiteY20" fmla="*/ 1545096 h 3600001"/>
              <a:gd name="connsiteX21" fmla="*/ 3221499 w 3600001"/>
              <a:gd name="connsiteY21" fmla="*/ 1575000 h 3600001"/>
              <a:gd name="connsiteX22" fmla="*/ 3524999 w 3600001"/>
              <a:gd name="connsiteY22" fmla="*/ 1575000 h 3600001"/>
              <a:gd name="connsiteX23" fmla="*/ 3600001 w 3600001"/>
              <a:gd name="connsiteY23" fmla="*/ 1650002 h 3600001"/>
              <a:gd name="connsiteX24" fmla="*/ 3600001 w 3600001"/>
              <a:gd name="connsiteY24" fmla="*/ 1949999 h 3600001"/>
              <a:gd name="connsiteX25" fmla="*/ 3524999 w 3600001"/>
              <a:gd name="connsiteY25" fmla="*/ 2025001 h 3600001"/>
              <a:gd name="connsiteX26" fmla="*/ 3221499 w 3600001"/>
              <a:gd name="connsiteY26" fmla="*/ 2025001 h 3600001"/>
              <a:gd name="connsiteX27" fmla="*/ 3217510 w 3600001"/>
              <a:gd name="connsiteY27" fmla="*/ 2054904 h 3600001"/>
              <a:gd name="connsiteX28" fmla="*/ 3162919 w 3600001"/>
              <a:gd name="connsiteY28" fmla="*/ 2266029 h 3600001"/>
              <a:gd name="connsiteX29" fmla="*/ 3141966 w 3600001"/>
              <a:gd name="connsiteY29" fmla="*/ 2314976 h 3600001"/>
              <a:gd name="connsiteX30" fmla="*/ 3406394 w 3600001"/>
              <a:gd name="connsiteY30" fmla="*/ 2467644 h 3600001"/>
              <a:gd name="connsiteX31" fmla="*/ 3433847 w 3600001"/>
              <a:gd name="connsiteY31" fmla="*/ 2570099 h 3600001"/>
              <a:gd name="connsiteX32" fmla="*/ 3283848 w 3600001"/>
              <a:gd name="connsiteY32" fmla="*/ 2829902 h 3600001"/>
              <a:gd name="connsiteX33" fmla="*/ 3181393 w 3600001"/>
              <a:gd name="connsiteY33" fmla="*/ 2857355 h 3600001"/>
              <a:gd name="connsiteX34" fmla="*/ 2916132 w 3600001"/>
              <a:gd name="connsiteY34" fmla="*/ 2704206 h 3600001"/>
              <a:gd name="connsiteX35" fmla="*/ 2830377 w 3600001"/>
              <a:gd name="connsiteY35" fmla="*/ 2805946 h 3600001"/>
              <a:gd name="connsiteX36" fmla="*/ 2704752 w 3600001"/>
              <a:gd name="connsiteY36" fmla="*/ 2917074 h 3600001"/>
              <a:gd name="connsiteX37" fmla="*/ 2857356 w 3600001"/>
              <a:gd name="connsiteY37" fmla="*/ 3181393 h 3600001"/>
              <a:gd name="connsiteX38" fmla="*/ 2829904 w 3600001"/>
              <a:gd name="connsiteY38" fmla="*/ 3283848 h 3600001"/>
              <a:gd name="connsiteX39" fmla="*/ 2570099 w 3600001"/>
              <a:gd name="connsiteY39" fmla="*/ 3433845 h 3600001"/>
              <a:gd name="connsiteX40" fmla="*/ 2467645 w 3600001"/>
              <a:gd name="connsiteY40" fmla="*/ 3406392 h 3600001"/>
              <a:gd name="connsiteX41" fmla="*/ 2315866 w 3600001"/>
              <a:gd name="connsiteY41" fmla="*/ 3143504 h 3600001"/>
              <a:gd name="connsiteX42" fmla="*/ 2299254 w 3600001"/>
              <a:gd name="connsiteY42" fmla="*/ 3151101 h 3600001"/>
              <a:gd name="connsiteX43" fmla="*/ 2090211 w 3600001"/>
              <a:gd name="connsiteY43" fmla="*/ 3210745 h 3600001"/>
              <a:gd name="connsiteX44" fmla="*/ 2025001 w 3600001"/>
              <a:gd name="connsiteY44" fmla="*/ 3220697 h 3600001"/>
              <a:gd name="connsiteX45" fmla="*/ 2025001 w 3600001"/>
              <a:gd name="connsiteY45" fmla="*/ 3524999 h 3600001"/>
              <a:gd name="connsiteX46" fmla="*/ 1949999 w 3600001"/>
              <a:gd name="connsiteY46" fmla="*/ 3600001 h 3600001"/>
              <a:gd name="connsiteX47" fmla="*/ 1650003 w 3600001"/>
              <a:gd name="connsiteY47" fmla="*/ 3600000 h 3600001"/>
              <a:gd name="connsiteX48" fmla="*/ 1575001 w 3600001"/>
              <a:gd name="connsiteY48" fmla="*/ 3524998 h 3600001"/>
              <a:gd name="connsiteX49" fmla="*/ 1575001 w 3600001"/>
              <a:gd name="connsiteY49" fmla="*/ 3220697 h 3600001"/>
              <a:gd name="connsiteX50" fmla="*/ 1509791 w 3600001"/>
              <a:gd name="connsiteY50" fmla="*/ 3210745 h 3600001"/>
              <a:gd name="connsiteX51" fmla="*/ 1300749 w 3600001"/>
              <a:gd name="connsiteY51" fmla="*/ 3151101 h 3600001"/>
              <a:gd name="connsiteX52" fmla="*/ 1284137 w 3600001"/>
              <a:gd name="connsiteY52" fmla="*/ 3143504 h 3600001"/>
              <a:gd name="connsiteX53" fmla="*/ 1132357 w 3600001"/>
              <a:gd name="connsiteY53" fmla="*/ 3406393 h 3600001"/>
              <a:gd name="connsiteX54" fmla="*/ 1029903 w 3600001"/>
              <a:gd name="connsiteY54" fmla="*/ 3433846 h 3600001"/>
              <a:gd name="connsiteX55" fmla="*/ 770099 w 3600001"/>
              <a:gd name="connsiteY55" fmla="*/ 3283847 h 3600001"/>
              <a:gd name="connsiteX56" fmla="*/ 742646 w 3600001"/>
              <a:gd name="connsiteY56" fmla="*/ 3181392 h 3600001"/>
              <a:gd name="connsiteX57" fmla="*/ 895251 w 3600001"/>
              <a:gd name="connsiteY57" fmla="*/ 2917074 h 3600001"/>
              <a:gd name="connsiteX58" fmla="*/ 769626 w 3600001"/>
              <a:gd name="connsiteY58" fmla="*/ 2805946 h 3600001"/>
              <a:gd name="connsiteX59" fmla="*/ 683870 w 3600001"/>
              <a:gd name="connsiteY59" fmla="*/ 2704206 h 3600001"/>
              <a:gd name="connsiteX60" fmla="*/ 418608 w 3600001"/>
              <a:gd name="connsiteY60" fmla="*/ 2857355 h 3600001"/>
              <a:gd name="connsiteX61" fmla="*/ 316153 w 3600001"/>
              <a:gd name="connsiteY61" fmla="*/ 2829903 h 3600001"/>
              <a:gd name="connsiteX62" fmla="*/ 166156 w 3600001"/>
              <a:gd name="connsiteY62" fmla="*/ 2570098 h 3600001"/>
              <a:gd name="connsiteX63" fmla="*/ 193609 w 3600001"/>
              <a:gd name="connsiteY63" fmla="*/ 2467643 h 3600001"/>
              <a:gd name="connsiteX64" fmla="*/ 458036 w 3600001"/>
              <a:gd name="connsiteY64" fmla="*/ 2314976 h 3600001"/>
              <a:gd name="connsiteX65" fmla="*/ 437083 w 3600001"/>
              <a:gd name="connsiteY65" fmla="*/ 2266029 h 3600001"/>
              <a:gd name="connsiteX66" fmla="*/ 382492 w 3600001"/>
              <a:gd name="connsiteY66" fmla="*/ 2054904 h 3600001"/>
              <a:gd name="connsiteX67" fmla="*/ 378504 w 3600001"/>
              <a:gd name="connsiteY67" fmla="*/ 2025000 h 3600001"/>
              <a:gd name="connsiteX68" fmla="*/ 75002 w 3600001"/>
              <a:gd name="connsiteY68" fmla="*/ 2025000 h 3600001"/>
              <a:gd name="connsiteX69" fmla="*/ 0 w 3600001"/>
              <a:gd name="connsiteY69" fmla="*/ 1949998 h 3600001"/>
              <a:gd name="connsiteX70" fmla="*/ 1 w 3600001"/>
              <a:gd name="connsiteY70" fmla="*/ 1650002 h 3600001"/>
              <a:gd name="connsiteX71" fmla="*/ 75003 w 3600001"/>
              <a:gd name="connsiteY71" fmla="*/ 1575000 h 3600001"/>
              <a:gd name="connsiteX72" fmla="*/ 378504 w 3600001"/>
              <a:gd name="connsiteY72" fmla="*/ 1575000 h 3600001"/>
              <a:gd name="connsiteX73" fmla="*/ 382492 w 3600001"/>
              <a:gd name="connsiteY73" fmla="*/ 1545096 h 3600001"/>
              <a:gd name="connsiteX74" fmla="*/ 437083 w 3600001"/>
              <a:gd name="connsiteY74" fmla="*/ 1333971 h 3600001"/>
              <a:gd name="connsiteX75" fmla="*/ 458036 w 3600001"/>
              <a:gd name="connsiteY75" fmla="*/ 1285024 h 3600001"/>
              <a:gd name="connsiteX76" fmla="*/ 193609 w 3600001"/>
              <a:gd name="connsiteY76" fmla="*/ 1132357 h 3600001"/>
              <a:gd name="connsiteX77" fmla="*/ 166156 w 3600001"/>
              <a:gd name="connsiteY77" fmla="*/ 1029902 h 3600001"/>
              <a:gd name="connsiteX78" fmla="*/ 316155 w 3600001"/>
              <a:gd name="connsiteY78" fmla="*/ 770097 h 3600001"/>
              <a:gd name="connsiteX79" fmla="*/ 418610 w 3600001"/>
              <a:gd name="connsiteY79" fmla="*/ 742645 h 3600001"/>
              <a:gd name="connsiteX80" fmla="*/ 683871 w 3600001"/>
              <a:gd name="connsiteY80" fmla="*/ 895793 h 3600001"/>
              <a:gd name="connsiteX81" fmla="*/ 769626 w 3600001"/>
              <a:gd name="connsiteY81" fmla="*/ 794054 h 3600001"/>
              <a:gd name="connsiteX82" fmla="*/ 895251 w 3600001"/>
              <a:gd name="connsiteY82" fmla="*/ 682927 h 3600001"/>
              <a:gd name="connsiteX83" fmla="*/ 742646 w 3600001"/>
              <a:gd name="connsiteY83" fmla="*/ 418608 h 3600001"/>
              <a:gd name="connsiteX84" fmla="*/ 770099 w 3600001"/>
              <a:gd name="connsiteY84" fmla="*/ 316153 h 3600001"/>
              <a:gd name="connsiteX85" fmla="*/ 1029904 w 3600001"/>
              <a:gd name="connsiteY85" fmla="*/ 166155 h 3600001"/>
              <a:gd name="connsiteX86" fmla="*/ 1132359 w 3600001"/>
              <a:gd name="connsiteY86" fmla="*/ 193607 h 3600001"/>
              <a:gd name="connsiteX87" fmla="*/ 1284138 w 3600001"/>
              <a:gd name="connsiteY87" fmla="*/ 456497 h 3600001"/>
              <a:gd name="connsiteX88" fmla="*/ 1300749 w 3600001"/>
              <a:gd name="connsiteY88" fmla="*/ 448899 h 3600001"/>
              <a:gd name="connsiteX89" fmla="*/ 1509791 w 3600001"/>
              <a:gd name="connsiteY89" fmla="*/ 389256 h 3600001"/>
              <a:gd name="connsiteX90" fmla="*/ 1575001 w 3600001"/>
              <a:gd name="connsiteY90" fmla="*/ 379303 h 3600001"/>
              <a:gd name="connsiteX91" fmla="*/ 1575001 w 3600001"/>
              <a:gd name="connsiteY91" fmla="*/ 75002 h 3600001"/>
              <a:gd name="connsiteX92" fmla="*/ 1650003 w 3600001"/>
              <a:gd name="connsiteY92" fmla="*/ 0 h 360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600001" h="3600001">
                <a:moveTo>
                  <a:pt x="1650003" y="0"/>
                </a:moveTo>
                <a:lnTo>
                  <a:pt x="1950000" y="0"/>
                </a:lnTo>
                <a:cubicBezTo>
                  <a:pt x="1991422" y="0"/>
                  <a:pt x="2025002" y="33580"/>
                  <a:pt x="2025002" y="75002"/>
                </a:cubicBezTo>
                <a:lnTo>
                  <a:pt x="2025002" y="379304"/>
                </a:lnTo>
                <a:lnTo>
                  <a:pt x="2090211" y="389256"/>
                </a:lnTo>
                <a:cubicBezTo>
                  <a:pt x="2161981" y="403942"/>
                  <a:pt x="2231807" y="423968"/>
                  <a:pt x="2299254" y="448899"/>
                </a:cubicBezTo>
                <a:lnTo>
                  <a:pt x="2315866" y="456497"/>
                </a:lnTo>
                <a:lnTo>
                  <a:pt x="2467645" y="193608"/>
                </a:lnTo>
                <a:cubicBezTo>
                  <a:pt x="2488356" y="157735"/>
                  <a:pt x="2534227" y="145444"/>
                  <a:pt x="2570099" y="166155"/>
                </a:cubicBezTo>
                <a:lnTo>
                  <a:pt x="2829904" y="316154"/>
                </a:lnTo>
                <a:cubicBezTo>
                  <a:pt x="2865777" y="336865"/>
                  <a:pt x="2878068" y="382736"/>
                  <a:pt x="2857357" y="418608"/>
                </a:cubicBezTo>
                <a:lnTo>
                  <a:pt x="2704752" y="682927"/>
                </a:lnTo>
                <a:lnTo>
                  <a:pt x="2830377" y="794054"/>
                </a:lnTo>
                <a:lnTo>
                  <a:pt x="2916132" y="895794"/>
                </a:lnTo>
                <a:lnTo>
                  <a:pt x="3181393" y="742645"/>
                </a:lnTo>
                <a:cubicBezTo>
                  <a:pt x="3217266" y="721934"/>
                  <a:pt x="3263137" y="734226"/>
                  <a:pt x="3283848" y="770098"/>
                </a:cubicBezTo>
                <a:lnTo>
                  <a:pt x="3433846" y="1029903"/>
                </a:lnTo>
                <a:cubicBezTo>
                  <a:pt x="3454557" y="1065776"/>
                  <a:pt x="3442266" y="1111647"/>
                  <a:pt x="3406394" y="1132358"/>
                </a:cubicBezTo>
                <a:lnTo>
                  <a:pt x="3141966" y="1285025"/>
                </a:lnTo>
                <a:lnTo>
                  <a:pt x="3162919" y="1333971"/>
                </a:lnTo>
                <a:cubicBezTo>
                  <a:pt x="3186237" y="1402183"/>
                  <a:pt x="3204579" y="1472703"/>
                  <a:pt x="3217510" y="1545096"/>
                </a:cubicBezTo>
                <a:lnTo>
                  <a:pt x="3221499" y="1575000"/>
                </a:lnTo>
                <a:lnTo>
                  <a:pt x="3524999" y="1575000"/>
                </a:lnTo>
                <a:cubicBezTo>
                  <a:pt x="3566421" y="1575000"/>
                  <a:pt x="3600001" y="1608580"/>
                  <a:pt x="3600001" y="1650002"/>
                </a:cubicBezTo>
                <a:lnTo>
                  <a:pt x="3600001" y="1949999"/>
                </a:lnTo>
                <a:cubicBezTo>
                  <a:pt x="3600001" y="1991421"/>
                  <a:pt x="3566421" y="2025001"/>
                  <a:pt x="3524999" y="2025001"/>
                </a:cubicBezTo>
                <a:lnTo>
                  <a:pt x="3221499" y="2025001"/>
                </a:lnTo>
                <a:lnTo>
                  <a:pt x="3217510" y="2054904"/>
                </a:lnTo>
                <a:cubicBezTo>
                  <a:pt x="3204579" y="2127298"/>
                  <a:pt x="3186237" y="2197817"/>
                  <a:pt x="3162919" y="2266029"/>
                </a:cubicBezTo>
                <a:lnTo>
                  <a:pt x="3141966" y="2314976"/>
                </a:lnTo>
                <a:lnTo>
                  <a:pt x="3406394" y="2467644"/>
                </a:lnTo>
                <a:cubicBezTo>
                  <a:pt x="3442267" y="2488355"/>
                  <a:pt x="3454558" y="2534226"/>
                  <a:pt x="3433847" y="2570099"/>
                </a:cubicBezTo>
                <a:lnTo>
                  <a:pt x="3283848" y="2829902"/>
                </a:lnTo>
                <a:cubicBezTo>
                  <a:pt x="3263137" y="2865775"/>
                  <a:pt x="3217266" y="2878066"/>
                  <a:pt x="3181393" y="2857355"/>
                </a:cubicBezTo>
                <a:lnTo>
                  <a:pt x="2916132" y="2704206"/>
                </a:lnTo>
                <a:lnTo>
                  <a:pt x="2830377" y="2805946"/>
                </a:lnTo>
                <a:lnTo>
                  <a:pt x="2704752" y="2917074"/>
                </a:lnTo>
                <a:lnTo>
                  <a:pt x="2857356" y="3181393"/>
                </a:lnTo>
                <a:cubicBezTo>
                  <a:pt x="2878067" y="3217266"/>
                  <a:pt x="2865776" y="3263137"/>
                  <a:pt x="2829904" y="3283848"/>
                </a:cubicBezTo>
                <a:lnTo>
                  <a:pt x="2570099" y="3433845"/>
                </a:lnTo>
                <a:cubicBezTo>
                  <a:pt x="2534227" y="3454556"/>
                  <a:pt x="2488356" y="3442265"/>
                  <a:pt x="2467645" y="3406392"/>
                </a:cubicBezTo>
                <a:lnTo>
                  <a:pt x="2315866" y="3143504"/>
                </a:lnTo>
                <a:lnTo>
                  <a:pt x="2299254" y="3151101"/>
                </a:lnTo>
                <a:cubicBezTo>
                  <a:pt x="2231807" y="3176033"/>
                  <a:pt x="2161981" y="3196058"/>
                  <a:pt x="2090211" y="3210745"/>
                </a:cubicBezTo>
                <a:lnTo>
                  <a:pt x="2025001" y="3220697"/>
                </a:lnTo>
                <a:lnTo>
                  <a:pt x="2025001" y="3524999"/>
                </a:lnTo>
                <a:cubicBezTo>
                  <a:pt x="2025001" y="3566421"/>
                  <a:pt x="1991421" y="3600001"/>
                  <a:pt x="1949999" y="3600001"/>
                </a:cubicBezTo>
                <a:lnTo>
                  <a:pt x="1650003" y="3600000"/>
                </a:lnTo>
                <a:cubicBezTo>
                  <a:pt x="1608581" y="3600000"/>
                  <a:pt x="1575001" y="3566420"/>
                  <a:pt x="1575001" y="3524998"/>
                </a:cubicBezTo>
                <a:lnTo>
                  <a:pt x="1575001" y="3220697"/>
                </a:lnTo>
                <a:lnTo>
                  <a:pt x="1509791" y="3210745"/>
                </a:lnTo>
                <a:cubicBezTo>
                  <a:pt x="1438021" y="3196058"/>
                  <a:pt x="1368196" y="3176033"/>
                  <a:pt x="1300749" y="3151101"/>
                </a:cubicBezTo>
                <a:lnTo>
                  <a:pt x="1284137" y="3143504"/>
                </a:lnTo>
                <a:lnTo>
                  <a:pt x="1132357" y="3406393"/>
                </a:lnTo>
                <a:cubicBezTo>
                  <a:pt x="1111646" y="3442266"/>
                  <a:pt x="1065775" y="3454557"/>
                  <a:pt x="1029903" y="3433846"/>
                </a:cubicBezTo>
                <a:lnTo>
                  <a:pt x="770099" y="3283847"/>
                </a:lnTo>
                <a:cubicBezTo>
                  <a:pt x="734227" y="3263136"/>
                  <a:pt x="721935" y="3217265"/>
                  <a:pt x="742646" y="3181392"/>
                </a:cubicBezTo>
                <a:lnTo>
                  <a:pt x="895251" y="2917074"/>
                </a:lnTo>
                <a:lnTo>
                  <a:pt x="769626" y="2805946"/>
                </a:lnTo>
                <a:lnTo>
                  <a:pt x="683870" y="2704206"/>
                </a:lnTo>
                <a:lnTo>
                  <a:pt x="418608" y="2857355"/>
                </a:lnTo>
                <a:cubicBezTo>
                  <a:pt x="382736" y="2878066"/>
                  <a:pt x="336864" y="2865775"/>
                  <a:pt x="316153" y="2829903"/>
                </a:cubicBezTo>
                <a:lnTo>
                  <a:pt x="166156" y="2570098"/>
                </a:lnTo>
                <a:cubicBezTo>
                  <a:pt x="145445" y="2534226"/>
                  <a:pt x="157736" y="2488354"/>
                  <a:pt x="193609" y="2467643"/>
                </a:cubicBezTo>
                <a:lnTo>
                  <a:pt x="458036" y="2314976"/>
                </a:lnTo>
                <a:lnTo>
                  <a:pt x="437083" y="2266029"/>
                </a:lnTo>
                <a:cubicBezTo>
                  <a:pt x="413765" y="2197817"/>
                  <a:pt x="395424" y="2127298"/>
                  <a:pt x="382492" y="2054904"/>
                </a:cubicBezTo>
                <a:lnTo>
                  <a:pt x="378504" y="2025000"/>
                </a:lnTo>
                <a:lnTo>
                  <a:pt x="75002" y="2025000"/>
                </a:lnTo>
                <a:cubicBezTo>
                  <a:pt x="33580" y="2025000"/>
                  <a:pt x="0" y="1991420"/>
                  <a:pt x="0" y="1949998"/>
                </a:cubicBezTo>
                <a:lnTo>
                  <a:pt x="1" y="1650002"/>
                </a:lnTo>
                <a:cubicBezTo>
                  <a:pt x="1" y="1608580"/>
                  <a:pt x="33581" y="1575000"/>
                  <a:pt x="75003" y="1575000"/>
                </a:cubicBezTo>
                <a:lnTo>
                  <a:pt x="378504" y="1575000"/>
                </a:lnTo>
                <a:lnTo>
                  <a:pt x="382492" y="1545096"/>
                </a:lnTo>
                <a:cubicBezTo>
                  <a:pt x="395424" y="1472703"/>
                  <a:pt x="413765" y="1402183"/>
                  <a:pt x="437083" y="1333971"/>
                </a:cubicBezTo>
                <a:lnTo>
                  <a:pt x="458036" y="1285024"/>
                </a:lnTo>
                <a:lnTo>
                  <a:pt x="193609" y="1132357"/>
                </a:lnTo>
                <a:cubicBezTo>
                  <a:pt x="157736" y="1111646"/>
                  <a:pt x="145445" y="1065775"/>
                  <a:pt x="166156" y="1029902"/>
                </a:cubicBezTo>
                <a:lnTo>
                  <a:pt x="316155" y="770097"/>
                </a:lnTo>
                <a:cubicBezTo>
                  <a:pt x="336866" y="734225"/>
                  <a:pt x="382737" y="721934"/>
                  <a:pt x="418610" y="742645"/>
                </a:cubicBezTo>
                <a:lnTo>
                  <a:pt x="683871" y="895793"/>
                </a:lnTo>
                <a:lnTo>
                  <a:pt x="769626" y="794054"/>
                </a:lnTo>
                <a:lnTo>
                  <a:pt x="895251" y="682927"/>
                </a:lnTo>
                <a:lnTo>
                  <a:pt x="742646" y="418608"/>
                </a:lnTo>
                <a:cubicBezTo>
                  <a:pt x="721935" y="382735"/>
                  <a:pt x="734227" y="336864"/>
                  <a:pt x="770099" y="316153"/>
                </a:cubicBezTo>
                <a:lnTo>
                  <a:pt x="1029904" y="166155"/>
                </a:lnTo>
                <a:cubicBezTo>
                  <a:pt x="1065777" y="145444"/>
                  <a:pt x="1111648" y="157735"/>
                  <a:pt x="1132359" y="193607"/>
                </a:cubicBezTo>
                <a:lnTo>
                  <a:pt x="1284138" y="456497"/>
                </a:lnTo>
                <a:lnTo>
                  <a:pt x="1300749" y="448899"/>
                </a:lnTo>
                <a:cubicBezTo>
                  <a:pt x="1368196" y="423968"/>
                  <a:pt x="1438021" y="403942"/>
                  <a:pt x="1509791" y="389256"/>
                </a:cubicBezTo>
                <a:lnTo>
                  <a:pt x="1575001" y="379303"/>
                </a:lnTo>
                <a:lnTo>
                  <a:pt x="1575001" y="75002"/>
                </a:lnTo>
                <a:cubicBezTo>
                  <a:pt x="1575001" y="33580"/>
                  <a:pt x="1608581" y="0"/>
                  <a:pt x="1650003" y="0"/>
                </a:cubicBezTo>
                <a:close/>
              </a:path>
            </a:pathLst>
          </a:custGeom>
          <a:solidFill>
            <a:srgbClr val="0055A0"/>
          </a:solid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25400" dist="25400" dir="2700000" algn="tl" rotWithShape="0">
                    <a:srgbClr val="0055A0">
                      <a:lumMod val="75000"/>
                      <a:alpha val="45000"/>
                    </a:srgbClr>
                  </a:outerShdw>
                </a:effectLst>
                <a:uLnTx/>
                <a:uFillTx/>
                <a:latin typeface="Avenir Black" panose="02000503020000020003" pitchFamily="2" charset="0"/>
                <a:ea typeface="+mn-ea"/>
                <a:cs typeface="+mn-cs"/>
              </a:rPr>
              <a:t>FCC</a:t>
            </a: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C9E1389C-E524-8F4B-8543-0B3F4AB1D102}"/>
              </a:ext>
            </a:extLst>
          </p:cNvPr>
          <p:cNvSpPr/>
          <p:nvPr/>
        </p:nvSpPr>
        <p:spPr>
          <a:xfrm rot="1059706">
            <a:off x="4711097" y="4016200"/>
            <a:ext cx="1417527" cy="1417527"/>
          </a:xfrm>
          <a:custGeom>
            <a:avLst/>
            <a:gdLst>
              <a:gd name="connsiteX0" fmla="*/ 1650003 w 3600001"/>
              <a:gd name="connsiteY0" fmla="*/ 0 h 3600001"/>
              <a:gd name="connsiteX1" fmla="*/ 1950000 w 3600001"/>
              <a:gd name="connsiteY1" fmla="*/ 0 h 3600001"/>
              <a:gd name="connsiteX2" fmla="*/ 2025002 w 3600001"/>
              <a:gd name="connsiteY2" fmla="*/ 75002 h 3600001"/>
              <a:gd name="connsiteX3" fmla="*/ 2025002 w 3600001"/>
              <a:gd name="connsiteY3" fmla="*/ 379304 h 3600001"/>
              <a:gd name="connsiteX4" fmla="*/ 2090211 w 3600001"/>
              <a:gd name="connsiteY4" fmla="*/ 389256 h 3600001"/>
              <a:gd name="connsiteX5" fmla="*/ 2299254 w 3600001"/>
              <a:gd name="connsiteY5" fmla="*/ 448899 h 3600001"/>
              <a:gd name="connsiteX6" fmla="*/ 2315866 w 3600001"/>
              <a:gd name="connsiteY6" fmla="*/ 456497 h 3600001"/>
              <a:gd name="connsiteX7" fmla="*/ 2467645 w 3600001"/>
              <a:gd name="connsiteY7" fmla="*/ 193608 h 3600001"/>
              <a:gd name="connsiteX8" fmla="*/ 2570099 w 3600001"/>
              <a:gd name="connsiteY8" fmla="*/ 166155 h 3600001"/>
              <a:gd name="connsiteX9" fmla="*/ 2829904 w 3600001"/>
              <a:gd name="connsiteY9" fmla="*/ 316154 h 3600001"/>
              <a:gd name="connsiteX10" fmla="*/ 2857357 w 3600001"/>
              <a:gd name="connsiteY10" fmla="*/ 418608 h 3600001"/>
              <a:gd name="connsiteX11" fmla="*/ 2704752 w 3600001"/>
              <a:gd name="connsiteY11" fmla="*/ 682927 h 3600001"/>
              <a:gd name="connsiteX12" fmla="*/ 2830377 w 3600001"/>
              <a:gd name="connsiteY12" fmla="*/ 794054 h 3600001"/>
              <a:gd name="connsiteX13" fmla="*/ 2916132 w 3600001"/>
              <a:gd name="connsiteY13" fmla="*/ 895794 h 3600001"/>
              <a:gd name="connsiteX14" fmla="*/ 3181393 w 3600001"/>
              <a:gd name="connsiteY14" fmla="*/ 742645 h 3600001"/>
              <a:gd name="connsiteX15" fmla="*/ 3283848 w 3600001"/>
              <a:gd name="connsiteY15" fmla="*/ 770098 h 3600001"/>
              <a:gd name="connsiteX16" fmla="*/ 3433846 w 3600001"/>
              <a:gd name="connsiteY16" fmla="*/ 1029903 h 3600001"/>
              <a:gd name="connsiteX17" fmla="*/ 3406394 w 3600001"/>
              <a:gd name="connsiteY17" fmla="*/ 1132358 h 3600001"/>
              <a:gd name="connsiteX18" fmla="*/ 3141966 w 3600001"/>
              <a:gd name="connsiteY18" fmla="*/ 1285025 h 3600001"/>
              <a:gd name="connsiteX19" fmla="*/ 3162919 w 3600001"/>
              <a:gd name="connsiteY19" fmla="*/ 1333971 h 3600001"/>
              <a:gd name="connsiteX20" fmla="*/ 3217510 w 3600001"/>
              <a:gd name="connsiteY20" fmla="*/ 1545096 h 3600001"/>
              <a:gd name="connsiteX21" fmla="*/ 3221499 w 3600001"/>
              <a:gd name="connsiteY21" fmla="*/ 1575000 h 3600001"/>
              <a:gd name="connsiteX22" fmla="*/ 3524999 w 3600001"/>
              <a:gd name="connsiteY22" fmla="*/ 1575000 h 3600001"/>
              <a:gd name="connsiteX23" fmla="*/ 3600001 w 3600001"/>
              <a:gd name="connsiteY23" fmla="*/ 1650002 h 3600001"/>
              <a:gd name="connsiteX24" fmla="*/ 3600001 w 3600001"/>
              <a:gd name="connsiteY24" fmla="*/ 1949999 h 3600001"/>
              <a:gd name="connsiteX25" fmla="*/ 3524999 w 3600001"/>
              <a:gd name="connsiteY25" fmla="*/ 2025001 h 3600001"/>
              <a:gd name="connsiteX26" fmla="*/ 3221499 w 3600001"/>
              <a:gd name="connsiteY26" fmla="*/ 2025001 h 3600001"/>
              <a:gd name="connsiteX27" fmla="*/ 3217510 w 3600001"/>
              <a:gd name="connsiteY27" fmla="*/ 2054904 h 3600001"/>
              <a:gd name="connsiteX28" fmla="*/ 3162919 w 3600001"/>
              <a:gd name="connsiteY28" fmla="*/ 2266029 h 3600001"/>
              <a:gd name="connsiteX29" fmla="*/ 3141966 w 3600001"/>
              <a:gd name="connsiteY29" fmla="*/ 2314976 h 3600001"/>
              <a:gd name="connsiteX30" fmla="*/ 3406394 w 3600001"/>
              <a:gd name="connsiteY30" fmla="*/ 2467644 h 3600001"/>
              <a:gd name="connsiteX31" fmla="*/ 3433847 w 3600001"/>
              <a:gd name="connsiteY31" fmla="*/ 2570099 h 3600001"/>
              <a:gd name="connsiteX32" fmla="*/ 3283848 w 3600001"/>
              <a:gd name="connsiteY32" fmla="*/ 2829902 h 3600001"/>
              <a:gd name="connsiteX33" fmla="*/ 3181393 w 3600001"/>
              <a:gd name="connsiteY33" fmla="*/ 2857355 h 3600001"/>
              <a:gd name="connsiteX34" fmla="*/ 2916132 w 3600001"/>
              <a:gd name="connsiteY34" fmla="*/ 2704206 h 3600001"/>
              <a:gd name="connsiteX35" fmla="*/ 2830377 w 3600001"/>
              <a:gd name="connsiteY35" fmla="*/ 2805946 h 3600001"/>
              <a:gd name="connsiteX36" fmla="*/ 2704752 w 3600001"/>
              <a:gd name="connsiteY36" fmla="*/ 2917074 h 3600001"/>
              <a:gd name="connsiteX37" fmla="*/ 2857356 w 3600001"/>
              <a:gd name="connsiteY37" fmla="*/ 3181393 h 3600001"/>
              <a:gd name="connsiteX38" fmla="*/ 2829904 w 3600001"/>
              <a:gd name="connsiteY38" fmla="*/ 3283848 h 3600001"/>
              <a:gd name="connsiteX39" fmla="*/ 2570099 w 3600001"/>
              <a:gd name="connsiteY39" fmla="*/ 3433845 h 3600001"/>
              <a:gd name="connsiteX40" fmla="*/ 2467645 w 3600001"/>
              <a:gd name="connsiteY40" fmla="*/ 3406392 h 3600001"/>
              <a:gd name="connsiteX41" fmla="*/ 2315866 w 3600001"/>
              <a:gd name="connsiteY41" fmla="*/ 3143504 h 3600001"/>
              <a:gd name="connsiteX42" fmla="*/ 2299254 w 3600001"/>
              <a:gd name="connsiteY42" fmla="*/ 3151101 h 3600001"/>
              <a:gd name="connsiteX43" fmla="*/ 2090211 w 3600001"/>
              <a:gd name="connsiteY43" fmla="*/ 3210745 h 3600001"/>
              <a:gd name="connsiteX44" fmla="*/ 2025001 w 3600001"/>
              <a:gd name="connsiteY44" fmla="*/ 3220697 h 3600001"/>
              <a:gd name="connsiteX45" fmla="*/ 2025001 w 3600001"/>
              <a:gd name="connsiteY45" fmla="*/ 3524999 h 3600001"/>
              <a:gd name="connsiteX46" fmla="*/ 1949999 w 3600001"/>
              <a:gd name="connsiteY46" fmla="*/ 3600001 h 3600001"/>
              <a:gd name="connsiteX47" fmla="*/ 1650003 w 3600001"/>
              <a:gd name="connsiteY47" fmla="*/ 3600000 h 3600001"/>
              <a:gd name="connsiteX48" fmla="*/ 1575001 w 3600001"/>
              <a:gd name="connsiteY48" fmla="*/ 3524998 h 3600001"/>
              <a:gd name="connsiteX49" fmla="*/ 1575001 w 3600001"/>
              <a:gd name="connsiteY49" fmla="*/ 3220697 h 3600001"/>
              <a:gd name="connsiteX50" fmla="*/ 1509791 w 3600001"/>
              <a:gd name="connsiteY50" fmla="*/ 3210745 h 3600001"/>
              <a:gd name="connsiteX51" fmla="*/ 1300749 w 3600001"/>
              <a:gd name="connsiteY51" fmla="*/ 3151101 h 3600001"/>
              <a:gd name="connsiteX52" fmla="*/ 1284137 w 3600001"/>
              <a:gd name="connsiteY52" fmla="*/ 3143504 h 3600001"/>
              <a:gd name="connsiteX53" fmla="*/ 1132357 w 3600001"/>
              <a:gd name="connsiteY53" fmla="*/ 3406393 h 3600001"/>
              <a:gd name="connsiteX54" fmla="*/ 1029903 w 3600001"/>
              <a:gd name="connsiteY54" fmla="*/ 3433846 h 3600001"/>
              <a:gd name="connsiteX55" fmla="*/ 770099 w 3600001"/>
              <a:gd name="connsiteY55" fmla="*/ 3283847 h 3600001"/>
              <a:gd name="connsiteX56" fmla="*/ 742646 w 3600001"/>
              <a:gd name="connsiteY56" fmla="*/ 3181392 h 3600001"/>
              <a:gd name="connsiteX57" fmla="*/ 895251 w 3600001"/>
              <a:gd name="connsiteY57" fmla="*/ 2917074 h 3600001"/>
              <a:gd name="connsiteX58" fmla="*/ 769626 w 3600001"/>
              <a:gd name="connsiteY58" fmla="*/ 2805946 h 3600001"/>
              <a:gd name="connsiteX59" fmla="*/ 683870 w 3600001"/>
              <a:gd name="connsiteY59" fmla="*/ 2704206 h 3600001"/>
              <a:gd name="connsiteX60" fmla="*/ 418608 w 3600001"/>
              <a:gd name="connsiteY60" fmla="*/ 2857355 h 3600001"/>
              <a:gd name="connsiteX61" fmla="*/ 316153 w 3600001"/>
              <a:gd name="connsiteY61" fmla="*/ 2829903 h 3600001"/>
              <a:gd name="connsiteX62" fmla="*/ 166156 w 3600001"/>
              <a:gd name="connsiteY62" fmla="*/ 2570098 h 3600001"/>
              <a:gd name="connsiteX63" fmla="*/ 193609 w 3600001"/>
              <a:gd name="connsiteY63" fmla="*/ 2467643 h 3600001"/>
              <a:gd name="connsiteX64" fmla="*/ 458036 w 3600001"/>
              <a:gd name="connsiteY64" fmla="*/ 2314976 h 3600001"/>
              <a:gd name="connsiteX65" fmla="*/ 437083 w 3600001"/>
              <a:gd name="connsiteY65" fmla="*/ 2266029 h 3600001"/>
              <a:gd name="connsiteX66" fmla="*/ 382492 w 3600001"/>
              <a:gd name="connsiteY66" fmla="*/ 2054904 h 3600001"/>
              <a:gd name="connsiteX67" fmla="*/ 378504 w 3600001"/>
              <a:gd name="connsiteY67" fmla="*/ 2025000 h 3600001"/>
              <a:gd name="connsiteX68" fmla="*/ 75002 w 3600001"/>
              <a:gd name="connsiteY68" fmla="*/ 2025000 h 3600001"/>
              <a:gd name="connsiteX69" fmla="*/ 0 w 3600001"/>
              <a:gd name="connsiteY69" fmla="*/ 1949998 h 3600001"/>
              <a:gd name="connsiteX70" fmla="*/ 1 w 3600001"/>
              <a:gd name="connsiteY70" fmla="*/ 1650002 h 3600001"/>
              <a:gd name="connsiteX71" fmla="*/ 75003 w 3600001"/>
              <a:gd name="connsiteY71" fmla="*/ 1575000 h 3600001"/>
              <a:gd name="connsiteX72" fmla="*/ 378504 w 3600001"/>
              <a:gd name="connsiteY72" fmla="*/ 1575000 h 3600001"/>
              <a:gd name="connsiteX73" fmla="*/ 382492 w 3600001"/>
              <a:gd name="connsiteY73" fmla="*/ 1545096 h 3600001"/>
              <a:gd name="connsiteX74" fmla="*/ 437083 w 3600001"/>
              <a:gd name="connsiteY74" fmla="*/ 1333971 h 3600001"/>
              <a:gd name="connsiteX75" fmla="*/ 458036 w 3600001"/>
              <a:gd name="connsiteY75" fmla="*/ 1285024 h 3600001"/>
              <a:gd name="connsiteX76" fmla="*/ 193609 w 3600001"/>
              <a:gd name="connsiteY76" fmla="*/ 1132357 h 3600001"/>
              <a:gd name="connsiteX77" fmla="*/ 166156 w 3600001"/>
              <a:gd name="connsiteY77" fmla="*/ 1029902 h 3600001"/>
              <a:gd name="connsiteX78" fmla="*/ 316155 w 3600001"/>
              <a:gd name="connsiteY78" fmla="*/ 770097 h 3600001"/>
              <a:gd name="connsiteX79" fmla="*/ 418610 w 3600001"/>
              <a:gd name="connsiteY79" fmla="*/ 742645 h 3600001"/>
              <a:gd name="connsiteX80" fmla="*/ 683871 w 3600001"/>
              <a:gd name="connsiteY80" fmla="*/ 895793 h 3600001"/>
              <a:gd name="connsiteX81" fmla="*/ 769626 w 3600001"/>
              <a:gd name="connsiteY81" fmla="*/ 794054 h 3600001"/>
              <a:gd name="connsiteX82" fmla="*/ 895251 w 3600001"/>
              <a:gd name="connsiteY82" fmla="*/ 682927 h 3600001"/>
              <a:gd name="connsiteX83" fmla="*/ 742646 w 3600001"/>
              <a:gd name="connsiteY83" fmla="*/ 418608 h 3600001"/>
              <a:gd name="connsiteX84" fmla="*/ 770099 w 3600001"/>
              <a:gd name="connsiteY84" fmla="*/ 316153 h 3600001"/>
              <a:gd name="connsiteX85" fmla="*/ 1029904 w 3600001"/>
              <a:gd name="connsiteY85" fmla="*/ 166155 h 3600001"/>
              <a:gd name="connsiteX86" fmla="*/ 1132359 w 3600001"/>
              <a:gd name="connsiteY86" fmla="*/ 193607 h 3600001"/>
              <a:gd name="connsiteX87" fmla="*/ 1284138 w 3600001"/>
              <a:gd name="connsiteY87" fmla="*/ 456497 h 3600001"/>
              <a:gd name="connsiteX88" fmla="*/ 1300749 w 3600001"/>
              <a:gd name="connsiteY88" fmla="*/ 448899 h 3600001"/>
              <a:gd name="connsiteX89" fmla="*/ 1509791 w 3600001"/>
              <a:gd name="connsiteY89" fmla="*/ 389256 h 3600001"/>
              <a:gd name="connsiteX90" fmla="*/ 1575001 w 3600001"/>
              <a:gd name="connsiteY90" fmla="*/ 379303 h 3600001"/>
              <a:gd name="connsiteX91" fmla="*/ 1575001 w 3600001"/>
              <a:gd name="connsiteY91" fmla="*/ 75002 h 3600001"/>
              <a:gd name="connsiteX92" fmla="*/ 1650003 w 3600001"/>
              <a:gd name="connsiteY92" fmla="*/ 0 h 360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600001" h="3600001">
                <a:moveTo>
                  <a:pt x="1650003" y="0"/>
                </a:moveTo>
                <a:lnTo>
                  <a:pt x="1950000" y="0"/>
                </a:lnTo>
                <a:cubicBezTo>
                  <a:pt x="1991422" y="0"/>
                  <a:pt x="2025002" y="33580"/>
                  <a:pt x="2025002" y="75002"/>
                </a:cubicBezTo>
                <a:lnTo>
                  <a:pt x="2025002" y="379304"/>
                </a:lnTo>
                <a:lnTo>
                  <a:pt x="2090211" y="389256"/>
                </a:lnTo>
                <a:cubicBezTo>
                  <a:pt x="2161981" y="403942"/>
                  <a:pt x="2231807" y="423968"/>
                  <a:pt x="2299254" y="448899"/>
                </a:cubicBezTo>
                <a:lnTo>
                  <a:pt x="2315866" y="456497"/>
                </a:lnTo>
                <a:lnTo>
                  <a:pt x="2467645" y="193608"/>
                </a:lnTo>
                <a:cubicBezTo>
                  <a:pt x="2488356" y="157735"/>
                  <a:pt x="2534227" y="145444"/>
                  <a:pt x="2570099" y="166155"/>
                </a:cubicBezTo>
                <a:lnTo>
                  <a:pt x="2829904" y="316154"/>
                </a:lnTo>
                <a:cubicBezTo>
                  <a:pt x="2865777" y="336865"/>
                  <a:pt x="2878068" y="382736"/>
                  <a:pt x="2857357" y="418608"/>
                </a:cubicBezTo>
                <a:lnTo>
                  <a:pt x="2704752" y="682927"/>
                </a:lnTo>
                <a:lnTo>
                  <a:pt x="2830377" y="794054"/>
                </a:lnTo>
                <a:lnTo>
                  <a:pt x="2916132" y="895794"/>
                </a:lnTo>
                <a:lnTo>
                  <a:pt x="3181393" y="742645"/>
                </a:lnTo>
                <a:cubicBezTo>
                  <a:pt x="3217266" y="721934"/>
                  <a:pt x="3263137" y="734226"/>
                  <a:pt x="3283848" y="770098"/>
                </a:cubicBezTo>
                <a:lnTo>
                  <a:pt x="3433846" y="1029903"/>
                </a:lnTo>
                <a:cubicBezTo>
                  <a:pt x="3454557" y="1065776"/>
                  <a:pt x="3442266" y="1111647"/>
                  <a:pt x="3406394" y="1132358"/>
                </a:cubicBezTo>
                <a:lnTo>
                  <a:pt x="3141966" y="1285025"/>
                </a:lnTo>
                <a:lnTo>
                  <a:pt x="3162919" y="1333971"/>
                </a:lnTo>
                <a:cubicBezTo>
                  <a:pt x="3186237" y="1402183"/>
                  <a:pt x="3204579" y="1472703"/>
                  <a:pt x="3217510" y="1545096"/>
                </a:cubicBezTo>
                <a:lnTo>
                  <a:pt x="3221499" y="1575000"/>
                </a:lnTo>
                <a:lnTo>
                  <a:pt x="3524999" y="1575000"/>
                </a:lnTo>
                <a:cubicBezTo>
                  <a:pt x="3566421" y="1575000"/>
                  <a:pt x="3600001" y="1608580"/>
                  <a:pt x="3600001" y="1650002"/>
                </a:cubicBezTo>
                <a:lnTo>
                  <a:pt x="3600001" y="1949999"/>
                </a:lnTo>
                <a:cubicBezTo>
                  <a:pt x="3600001" y="1991421"/>
                  <a:pt x="3566421" y="2025001"/>
                  <a:pt x="3524999" y="2025001"/>
                </a:cubicBezTo>
                <a:lnTo>
                  <a:pt x="3221499" y="2025001"/>
                </a:lnTo>
                <a:lnTo>
                  <a:pt x="3217510" y="2054904"/>
                </a:lnTo>
                <a:cubicBezTo>
                  <a:pt x="3204579" y="2127298"/>
                  <a:pt x="3186237" y="2197817"/>
                  <a:pt x="3162919" y="2266029"/>
                </a:cubicBezTo>
                <a:lnTo>
                  <a:pt x="3141966" y="2314976"/>
                </a:lnTo>
                <a:lnTo>
                  <a:pt x="3406394" y="2467644"/>
                </a:lnTo>
                <a:cubicBezTo>
                  <a:pt x="3442267" y="2488355"/>
                  <a:pt x="3454558" y="2534226"/>
                  <a:pt x="3433847" y="2570099"/>
                </a:cubicBezTo>
                <a:lnTo>
                  <a:pt x="3283848" y="2829902"/>
                </a:lnTo>
                <a:cubicBezTo>
                  <a:pt x="3263137" y="2865775"/>
                  <a:pt x="3217266" y="2878066"/>
                  <a:pt x="3181393" y="2857355"/>
                </a:cubicBezTo>
                <a:lnTo>
                  <a:pt x="2916132" y="2704206"/>
                </a:lnTo>
                <a:lnTo>
                  <a:pt x="2830377" y="2805946"/>
                </a:lnTo>
                <a:lnTo>
                  <a:pt x="2704752" y="2917074"/>
                </a:lnTo>
                <a:lnTo>
                  <a:pt x="2857356" y="3181393"/>
                </a:lnTo>
                <a:cubicBezTo>
                  <a:pt x="2878067" y="3217266"/>
                  <a:pt x="2865776" y="3263137"/>
                  <a:pt x="2829904" y="3283848"/>
                </a:cubicBezTo>
                <a:lnTo>
                  <a:pt x="2570099" y="3433845"/>
                </a:lnTo>
                <a:cubicBezTo>
                  <a:pt x="2534227" y="3454556"/>
                  <a:pt x="2488356" y="3442265"/>
                  <a:pt x="2467645" y="3406392"/>
                </a:cubicBezTo>
                <a:lnTo>
                  <a:pt x="2315866" y="3143504"/>
                </a:lnTo>
                <a:lnTo>
                  <a:pt x="2299254" y="3151101"/>
                </a:lnTo>
                <a:cubicBezTo>
                  <a:pt x="2231807" y="3176033"/>
                  <a:pt x="2161981" y="3196058"/>
                  <a:pt x="2090211" y="3210745"/>
                </a:cubicBezTo>
                <a:lnTo>
                  <a:pt x="2025001" y="3220697"/>
                </a:lnTo>
                <a:lnTo>
                  <a:pt x="2025001" y="3524999"/>
                </a:lnTo>
                <a:cubicBezTo>
                  <a:pt x="2025001" y="3566421"/>
                  <a:pt x="1991421" y="3600001"/>
                  <a:pt x="1949999" y="3600001"/>
                </a:cubicBezTo>
                <a:lnTo>
                  <a:pt x="1650003" y="3600000"/>
                </a:lnTo>
                <a:cubicBezTo>
                  <a:pt x="1608581" y="3600000"/>
                  <a:pt x="1575001" y="3566420"/>
                  <a:pt x="1575001" y="3524998"/>
                </a:cubicBezTo>
                <a:lnTo>
                  <a:pt x="1575001" y="3220697"/>
                </a:lnTo>
                <a:lnTo>
                  <a:pt x="1509791" y="3210745"/>
                </a:lnTo>
                <a:cubicBezTo>
                  <a:pt x="1438021" y="3196058"/>
                  <a:pt x="1368196" y="3176033"/>
                  <a:pt x="1300749" y="3151101"/>
                </a:cubicBezTo>
                <a:lnTo>
                  <a:pt x="1284137" y="3143504"/>
                </a:lnTo>
                <a:lnTo>
                  <a:pt x="1132357" y="3406393"/>
                </a:lnTo>
                <a:cubicBezTo>
                  <a:pt x="1111646" y="3442266"/>
                  <a:pt x="1065775" y="3454557"/>
                  <a:pt x="1029903" y="3433846"/>
                </a:cubicBezTo>
                <a:lnTo>
                  <a:pt x="770099" y="3283847"/>
                </a:lnTo>
                <a:cubicBezTo>
                  <a:pt x="734227" y="3263136"/>
                  <a:pt x="721935" y="3217265"/>
                  <a:pt x="742646" y="3181392"/>
                </a:cubicBezTo>
                <a:lnTo>
                  <a:pt x="895251" y="2917074"/>
                </a:lnTo>
                <a:lnTo>
                  <a:pt x="769626" y="2805946"/>
                </a:lnTo>
                <a:lnTo>
                  <a:pt x="683870" y="2704206"/>
                </a:lnTo>
                <a:lnTo>
                  <a:pt x="418608" y="2857355"/>
                </a:lnTo>
                <a:cubicBezTo>
                  <a:pt x="382736" y="2878066"/>
                  <a:pt x="336864" y="2865775"/>
                  <a:pt x="316153" y="2829903"/>
                </a:cubicBezTo>
                <a:lnTo>
                  <a:pt x="166156" y="2570098"/>
                </a:lnTo>
                <a:cubicBezTo>
                  <a:pt x="145445" y="2534226"/>
                  <a:pt x="157736" y="2488354"/>
                  <a:pt x="193609" y="2467643"/>
                </a:cubicBezTo>
                <a:lnTo>
                  <a:pt x="458036" y="2314976"/>
                </a:lnTo>
                <a:lnTo>
                  <a:pt x="437083" y="2266029"/>
                </a:lnTo>
                <a:cubicBezTo>
                  <a:pt x="413765" y="2197817"/>
                  <a:pt x="395424" y="2127298"/>
                  <a:pt x="382492" y="2054904"/>
                </a:cubicBezTo>
                <a:lnTo>
                  <a:pt x="378504" y="2025000"/>
                </a:lnTo>
                <a:lnTo>
                  <a:pt x="75002" y="2025000"/>
                </a:lnTo>
                <a:cubicBezTo>
                  <a:pt x="33580" y="2025000"/>
                  <a:pt x="0" y="1991420"/>
                  <a:pt x="0" y="1949998"/>
                </a:cubicBezTo>
                <a:lnTo>
                  <a:pt x="1" y="1650002"/>
                </a:lnTo>
                <a:cubicBezTo>
                  <a:pt x="1" y="1608580"/>
                  <a:pt x="33581" y="1575000"/>
                  <a:pt x="75003" y="1575000"/>
                </a:cubicBezTo>
                <a:lnTo>
                  <a:pt x="378504" y="1575000"/>
                </a:lnTo>
                <a:lnTo>
                  <a:pt x="382492" y="1545096"/>
                </a:lnTo>
                <a:cubicBezTo>
                  <a:pt x="395424" y="1472703"/>
                  <a:pt x="413765" y="1402183"/>
                  <a:pt x="437083" y="1333971"/>
                </a:cubicBezTo>
                <a:lnTo>
                  <a:pt x="458036" y="1285024"/>
                </a:lnTo>
                <a:lnTo>
                  <a:pt x="193609" y="1132357"/>
                </a:lnTo>
                <a:cubicBezTo>
                  <a:pt x="157736" y="1111646"/>
                  <a:pt x="145445" y="1065775"/>
                  <a:pt x="166156" y="1029902"/>
                </a:cubicBezTo>
                <a:lnTo>
                  <a:pt x="316155" y="770097"/>
                </a:lnTo>
                <a:cubicBezTo>
                  <a:pt x="336866" y="734225"/>
                  <a:pt x="382737" y="721934"/>
                  <a:pt x="418610" y="742645"/>
                </a:cubicBezTo>
                <a:lnTo>
                  <a:pt x="683871" y="895793"/>
                </a:lnTo>
                <a:lnTo>
                  <a:pt x="769626" y="794054"/>
                </a:lnTo>
                <a:lnTo>
                  <a:pt x="895251" y="682927"/>
                </a:lnTo>
                <a:lnTo>
                  <a:pt x="742646" y="418608"/>
                </a:lnTo>
                <a:cubicBezTo>
                  <a:pt x="721935" y="382735"/>
                  <a:pt x="734227" y="336864"/>
                  <a:pt x="770099" y="316153"/>
                </a:cubicBezTo>
                <a:lnTo>
                  <a:pt x="1029904" y="166155"/>
                </a:lnTo>
                <a:cubicBezTo>
                  <a:pt x="1065777" y="145444"/>
                  <a:pt x="1111648" y="157735"/>
                  <a:pt x="1132359" y="193607"/>
                </a:cubicBezTo>
                <a:lnTo>
                  <a:pt x="1284138" y="456497"/>
                </a:lnTo>
                <a:lnTo>
                  <a:pt x="1300749" y="448899"/>
                </a:lnTo>
                <a:cubicBezTo>
                  <a:pt x="1368196" y="423968"/>
                  <a:pt x="1438021" y="403942"/>
                  <a:pt x="1509791" y="389256"/>
                </a:cubicBezTo>
                <a:lnTo>
                  <a:pt x="1575001" y="379303"/>
                </a:lnTo>
                <a:lnTo>
                  <a:pt x="1575001" y="75002"/>
                </a:lnTo>
                <a:cubicBezTo>
                  <a:pt x="1575001" y="33580"/>
                  <a:pt x="1608581" y="0"/>
                  <a:pt x="1650003" y="0"/>
                </a:cubicBez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" dist="25400" dir="2700000" algn="tl" rotWithShape="0">
                  <a:srgbClr val="0055A0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54680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A8901848-5C6E-8A44-AE45-F586B3F4E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Document Set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7A31B5-3EDD-714A-A07E-1FC4F3C0AB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0384BC-B281-8241-9F57-ACBB4A3C9F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13966">
            <a:off x="704677" y="2594663"/>
            <a:ext cx="2298048" cy="32065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D66A9B-28B3-D84C-AF28-B2D3658127F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7" t="3152" r="7804" b="1991"/>
          <a:stretch/>
        </p:blipFill>
        <p:spPr>
          <a:xfrm rot="717826">
            <a:off x="6435198" y="2665277"/>
            <a:ext cx="2177373" cy="31869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395FB6-3D12-FC4A-A8FF-C19A6BA2FB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84136">
            <a:off x="2693429" y="2267899"/>
            <a:ext cx="2340467" cy="32839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5E5641B-D0FD-3F48-84DF-3C355712EC8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1" t="8633" r="12115" b="4782"/>
          <a:stretch/>
        </p:blipFill>
        <p:spPr>
          <a:xfrm>
            <a:off x="4746031" y="1534764"/>
            <a:ext cx="2089466" cy="29875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24251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0E455-0A53-4648-8E1F-3DEFD697D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19948"/>
          </a:xfrm>
        </p:spPr>
        <p:txBody>
          <a:bodyPr>
            <a:normAutofit fontScale="90000"/>
          </a:bodyPr>
          <a:lstStyle/>
          <a:p>
            <a:r>
              <a:rPr lang="en-US" dirty="0"/>
              <a:t>Schedule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053402-2CEC-5447-8355-22804ACCEF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44" y="932936"/>
            <a:ext cx="3838385" cy="5060091"/>
          </a:xfrm>
        </p:spPr>
        <p:txBody>
          <a:bodyPr>
            <a:normAutofit fontScale="92500" lnSpcReduction="20000"/>
          </a:bodyPr>
          <a:lstStyle/>
          <a:p>
            <a:pPr marL="180975" indent="-144463"/>
            <a:r>
              <a:rPr lang="en-US" sz="2000" b="1" dirty="0"/>
              <a:t>Challenging to be ready for construction by 2028,</a:t>
            </a:r>
            <a:br>
              <a:rPr lang="en-US" sz="2000" b="1" dirty="0"/>
            </a:br>
            <a:r>
              <a:rPr lang="en-US" sz="2000" b="1" dirty="0"/>
              <a:t>but still feasible</a:t>
            </a:r>
          </a:p>
          <a:p>
            <a:pPr marL="180975" indent="-144463"/>
            <a:r>
              <a:rPr lang="en-US" sz="2000" dirty="0"/>
              <a:t>Determining factors are sequential dependencies</a:t>
            </a:r>
          </a:p>
          <a:p>
            <a:pPr marL="401638" lvl="1" indent="-176213"/>
            <a:r>
              <a:rPr lang="en-US" sz="1600" dirty="0"/>
              <a:t>Identifying and documenting a suitable </a:t>
            </a:r>
            <a:r>
              <a:rPr lang="en-US" sz="1600" b="1" dirty="0"/>
              <a:t>placement</a:t>
            </a:r>
            <a:r>
              <a:rPr lang="en-US" sz="1600" dirty="0"/>
              <a:t> with host state notified bodies, which still has room for adjustment during participative processes (2 </a:t>
            </a:r>
            <a:r>
              <a:rPr lang="en-US" sz="1600" dirty="0" err="1"/>
              <a:t>yrs</a:t>
            </a:r>
            <a:r>
              <a:rPr lang="en-US" sz="1600" dirty="0"/>
              <a:t>)</a:t>
            </a:r>
          </a:p>
          <a:p>
            <a:pPr marL="401638" lvl="1" indent="-176213"/>
            <a:r>
              <a:rPr lang="en-US" sz="1600" b="1" dirty="0"/>
              <a:t>Governmental scenario validation </a:t>
            </a:r>
            <a:r>
              <a:rPr lang="en-US" sz="1600" dirty="0"/>
              <a:t>and </a:t>
            </a:r>
            <a:r>
              <a:rPr lang="en-US" sz="1600" dirty="0" err="1"/>
              <a:t>débat</a:t>
            </a:r>
            <a:r>
              <a:rPr lang="en-US" sz="1600" dirty="0"/>
              <a:t> public in </a:t>
            </a:r>
            <a:r>
              <a:rPr lang="en-US" sz="1600" b="1" dirty="0"/>
              <a:t>France</a:t>
            </a:r>
            <a:r>
              <a:rPr lang="en-US" sz="1600" dirty="0"/>
              <a:t> (~ 5 years)</a:t>
            </a:r>
          </a:p>
          <a:p>
            <a:pPr marL="401638" lvl="1" indent="-176213"/>
            <a:r>
              <a:rPr lang="en-US" sz="1600" b="1" dirty="0"/>
              <a:t>Zone re-classification and acquisition process in Switzerland </a:t>
            </a:r>
            <a:r>
              <a:rPr lang="en-US" sz="1600" dirty="0"/>
              <a:t>(6 – 10 years depending on cantonal or federal sector plan procedure, foresee need to adjust plan due to oppositions)</a:t>
            </a:r>
          </a:p>
          <a:p>
            <a:pPr marL="401638" lvl="1" indent="-176213"/>
            <a:r>
              <a:rPr lang="en-US" sz="1600" b="1" dirty="0" err="1"/>
              <a:t>Débat</a:t>
            </a:r>
            <a:r>
              <a:rPr lang="en-US" sz="1600" b="1" dirty="0"/>
              <a:t> public </a:t>
            </a:r>
            <a:r>
              <a:rPr lang="en-US" sz="1600" dirty="0"/>
              <a:t>with preparatory phase in France (4 years) + formal processes following (</a:t>
            </a:r>
            <a:r>
              <a:rPr lang="en-US" sz="1600" dirty="0" err="1"/>
              <a:t>enquête</a:t>
            </a:r>
            <a:r>
              <a:rPr lang="en-US" sz="1600" dirty="0"/>
              <a:t>, DUP ca. 1.5 years)</a:t>
            </a:r>
          </a:p>
          <a:p>
            <a:pPr marL="401638" lvl="1" indent="-176213"/>
            <a:r>
              <a:rPr lang="en-US" sz="1600" b="1" dirty="0"/>
              <a:t>Provisioning of land plots </a:t>
            </a:r>
            <a:r>
              <a:rPr lang="en-US" sz="1600" dirty="0"/>
              <a:t>to CERN in both countries (treaty)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8B0B18-7B9C-384A-98E3-39B175B538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06A1D6-12E1-3A48-9082-F7BC38F5C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5029" y="153998"/>
            <a:ext cx="5119762" cy="5893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0356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4CF0A-C485-9E4F-A833-FFADAFF8A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 Home Messages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2CDA5-5381-8B4B-B80D-089ED8AB0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038" y="1540701"/>
            <a:ext cx="8942962" cy="4452326"/>
          </a:xfrm>
        </p:spPr>
        <p:txBody>
          <a:bodyPr>
            <a:noAutofit/>
          </a:bodyPr>
          <a:lstStyle/>
          <a:p>
            <a:pPr marL="180975" indent="-144463"/>
            <a:r>
              <a:rPr lang="en-US" sz="2000" b="1" u="sng" dirty="0">
                <a:solidFill>
                  <a:srgbClr val="FF0000"/>
                </a:solidFill>
              </a:rPr>
              <a:t>Processes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0055A0"/>
                </a:solidFill>
              </a:rPr>
              <a:t>need to be carried out </a:t>
            </a:r>
            <a:r>
              <a:rPr lang="en-US" sz="2000" dirty="0"/>
              <a:t>and have to be successfully completed in both Host States, </a:t>
            </a:r>
            <a:r>
              <a:rPr lang="en-US" sz="2000" b="1" u="sng" dirty="0">
                <a:solidFill>
                  <a:srgbClr val="FF0000"/>
                </a:solidFill>
              </a:rPr>
              <a:t>before a decision to construct can be taken</a:t>
            </a:r>
            <a:r>
              <a:rPr lang="en-US" sz="2000" dirty="0"/>
              <a:t>.</a:t>
            </a:r>
            <a:endParaRPr lang="en-US" sz="2000" b="1" dirty="0">
              <a:solidFill>
                <a:srgbClr val="FF0000"/>
              </a:solidFill>
            </a:endParaRPr>
          </a:p>
          <a:p>
            <a:pPr marL="180975" indent="-144463"/>
            <a:r>
              <a:rPr lang="en-US" sz="2000" dirty="0">
                <a:solidFill>
                  <a:srgbClr val="0055A0"/>
                </a:solidFill>
              </a:rPr>
              <a:t>Processes are </a:t>
            </a:r>
            <a:r>
              <a:rPr lang="en-US" sz="2000" b="1" dirty="0">
                <a:solidFill>
                  <a:srgbClr val="FF0000"/>
                </a:solidFill>
              </a:rPr>
              <a:t>“scenario specific”</a:t>
            </a:r>
            <a:r>
              <a:rPr lang="en-US" sz="2000" dirty="0"/>
              <a:t>. Cannot be carried out in generic ways.</a:t>
            </a:r>
          </a:p>
          <a:p>
            <a:pPr marL="180975" indent="-144463"/>
            <a:r>
              <a:rPr lang="en-US" sz="2000" b="1" dirty="0">
                <a:solidFill>
                  <a:srgbClr val="FF0000"/>
                </a:solidFill>
              </a:rPr>
              <a:t>Stakeholders of both Host States actively support</a:t>
            </a:r>
            <a:r>
              <a:rPr lang="en-US" sz="2000" dirty="0"/>
              <a:t> the processes.</a:t>
            </a:r>
          </a:p>
          <a:p>
            <a:pPr marL="180975" indent="-144463"/>
            <a:r>
              <a:rPr lang="en-US" sz="2000" b="1" dirty="0">
                <a:solidFill>
                  <a:srgbClr val="FF0000"/>
                </a:solidFill>
              </a:rPr>
              <a:t>Preparatory phase design project </a:t>
            </a:r>
            <a:r>
              <a:rPr lang="en-US" sz="2000" dirty="0">
                <a:solidFill>
                  <a:srgbClr val="0055A0"/>
                </a:solidFill>
              </a:rPr>
              <a:t>needed </a:t>
            </a:r>
            <a:r>
              <a:rPr lang="en-US" sz="2000" dirty="0"/>
              <a:t>to carry out activities in time.</a:t>
            </a:r>
          </a:p>
          <a:p>
            <a:pPr marL="180975" indent="-144463"/>
            <a:r>
              <a:rPr lang="en-US" sz="2000" b="1" dirty="0">
                <a:solidFill>
                  <a:srgbClr val="FF0000"/>
                </a:solidFill>
              </a:rPr>
              <a:t>Processes take time </a:t>
            </a:r>
            <a:r>
              <a:rPr lang="en-US" sz="2000" dirty="0"/>
              <a:t>(~ 8 years) and require the </a:t>
            </a:r>
            <a:r>
              <a:rPr lang="en-US" sz="2000" b="1" dirty="0">
                <a:solidFill>
                  <a:srgbClr val="FF0000"/>
                </a:solidFill>
              </a:rPr>
              <a:t>involvement </a:t>
            </a:r>
            <a:r>
              <a:rPr lang="en-US" sz="2000" dirty="0">
                <a:solidFill>
                  <a:srgbClr val="0055A0"/>
                </a:solidFill>
              </a:rPr>
              <a:t>of institutional and public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stakeholders from 2020 onwards</a:t>
            </a:r>
            <a:r>
              <a:rPr lang="en-US" sz="2000" dirty="0"/>
              <a:t>.</a:t>
            </a:r>
          </a:p>
          <a:p>
            <a:pPr marL="180975" indent="-144463"/>
            <a:r>
              <a:rPr lang="en-US" sz="2000" b="1" u="sng" dirty="0">
                <a:solidFill>
                  <a:srgbClr val="FF0000"/>
                </a:solidFill>
              </a:rPr>
              <a:t>Highest priority is now to optimize the collider placement</a:t>
            </a:r>
            <a:r>
              <a:rPr lang="en-US" sz="2000" dirty="0"/>
              <a:t>, to document the invariants and the remaining degrees of freedom to adapt. This documentation is the </a:t>
            </a:r>
            <a:r>
              <a:rPr lang="en-US" sz="2000" b="1" dirty="0">
                <a:solidFill>
                  <a:srgbClr val="FF0000"/>
                </a:solidFill>
              </a:rPr>
              <a:t>baseline for ”political scenario validations”</a:t>
            </a:r>
            <a:r>
              <a:rPr lang="en-US" sz="2000" dirty="0"/>
              <a:t> in both Host States, serving officials to develop their schedules towards a construction decision by 2026.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412E77-BF5F-914F-9931-B092AE55AB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44113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BA951C-3CAA-9048-B3BE-BC8A7D2FDBC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6/28/19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1E3075-207B-8345-AFD2-3291970CFF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CAF327-E656-784C-A0D3-DA4959D79F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C0239C-BA20-9649-A2F5-2ACE550339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945" y="410279"/>
            <a:ext cx="3694545" cy="27709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38A6B1-1EE6-7441-A16F-E40779B7EE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2255" y="410279"/>
            <a:ext cx="3694545" cy="27709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6B6F37E-3E7B-4146-83F0-D061E60811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944" y="3386328"/>
            <a:ext cx="3694545" cy="27709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ZoneTexte 352">
            <a:extLst>
              <a:ext uri="{FF2B5EF4-FFF2-40B4-BE49-F238E27FC236}">
                <a16:creationId xmlns:a16="http://schemas.microsoft.com/office/drawing/2014/main" id="{EA52B4AB-26D7-AD41-AAF2-2088CB3AF111}"/>
              </a:ext>
            </a:extLst>
          </p:cNvPr>
          <p:cNvSpPr txBox="1"/>
          <p:nvPr/>
        </p:nvSpPr>
        <p:spPr>
          <a:xfrm>
            <a:off x="97309" y="6198255"/>
            <a:ext cx="2765006" cy="523220"/>
          </a:xfrm>
          <a:prstGeom prst="rect">
            <a:avLst/>
          </a:prstGeom>
          <a:solidFill>
            <a:srgbClr val="FFFFCC"/>
          </a:solidFill>
          <a:ln>
            <a:solidFill>
              <a:srgbClr val="CC22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800" b="1" dirty="0">
                <a:solidFill>
                  <a:srgbClr val="002060"/>
                </a:solidFill>
                <a:latin typeface="Calibri"/>
              </a:rPr>
              <a:t>O. Martin (MAE)</a:t>
            </a:r>
          </a:p>
        </p:txBody>
      </p:sp>
    </p:spTree>
    <p:extLst>
      <p:ext uri="{BB962C8B-B14F-4D97-AF65-F5344CB8AC3E}">
        <p14:creationId xmlns:p14="http://schemas.microsoft.com/office/powerpoint/2010/main" val="3844740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2" y="705331"/>
            <a:ext cx="6203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-15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Conclusion</a:t>
            </a:r>
            <a:endParaRPr kumimoji="0" lang="en-GB" sz="3200" b="1" i="1" u="none" strike="noStrike" kern="1200" cap="none" spc="-15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2" y="1691658"/>
            <a:ext cx="815557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4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Massive political / administrative work ahead with the 2 Host States – this is only the beginning!!!</a:t>
            </a:r>
          </a:p>
          <a:p>
            <a:pPr marL="36574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6574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Key words</a:t>
            </a:r>
          </a:p>
          <a:p>
            <a:pPr marL="36574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22324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Trust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6574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22324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Anticipation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22324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22324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Environmental and legal exemplarity </a:t>
            </a:r>
          </a:p>
          <a:p>
            <a:pPr marL="322324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22324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Local acceptance / communication</a:t>
            </a:r>
          </a:p>
        </p:txBody>
      </p:sp>
      <p:sp>
        <p:nvSpPr>
          <p:cNvPr id="6" name="Freeform 5"/>
          <p:cNvSpPr/>
          <p:nvPr/>
        </p:nvSpPr>
        <p:spPr>
          <a:xfrm>
            <a:off x="5239152" y="4018637"/>
            <a:ext cx="1312083" cy="1312083"/>
          </a:xfrm>
          <a:custGeom>
            <a:avLst/>
            <a:gdLst>
              <a:gd name="connsiteX0" fmla="*/ 1650003 w 3600001"/>
              <a:gd name="connsiteY0" fmla="*/ 0 h 3600001"/>
              <a:gd name="connsiteX1" fmla="*/ 1950000 w 3600001"/>
              <a:gd name="connsiteY1" fmla="*/ 0 h 3600001"/>
              <a:gd name="connsiteX2" fmla="*/ 2025002 w 3600001"/>
              <a:gd name="connsiteY2" fmla="*/ 75002 h 3600001"/>
              <a:gd name="connsiteX3" fmla="*/ 2025002 w 3600001"/>
              <a:gd name="connsiteY3" fmla="*/ 379304 h 3600001"/>
              <a:gd name="connsiteX4" fmla="*/ 2090211 w 3600001"/>
              <a:gd name="connsiteY4" fmla="*/ 389256 h 3600001"/>
              <a:gd name="connsiteX5" fmla="*/ 2299254 w 3600001"/>
              <a:gd name="connsiteY5" fmla="*/ 448899 h 3600001"/>
              <a:gd name="connsiteX6" fmla="*/ 2315866 w 3600001"/>
              <a:gd name="connsiteY6" fmla="*/ 456497 h 3600001"/>
              <a:gd name="connsiteX7" fmla="*/ 2467645 w 3600001"/>
              <a:gd name="connsiteY7" fmla="*/ 193608 h 3600001"/>
              <a:gd name="connsiteX8" fmla="*/ 2570099 w 3600001"/>
              <a:gd name="connsiteY8" fmla="*/ 166155 h 3600001"/>
              <a:gd name="connsiteX9" fmla="*/ 2829904 w 3600001"/>
              <a:gd name="connsiteY9" fmla="*/ 316154 h 3600001"/>
              <a:gd name="connsiteX10" fmla="*/ 2857357 w 3600001"/>
              <a:gd name="connsiteY10" fmla="*/ 418608 h 3600001"/>
              <a:gd name="connsiteX11" fmla="*/ 2704752 w 3600001"/>
              <a:gd name="connsiteY11" fmla="*/ 682927 h 3600001"/>
              <a:gd name="connsiteX12" fmla="*/ 2830377 w 3600001"/>
              <a:gd name="connsiteY12" fmla="*/ 794054 h 3600001"/>
              <a:gd name="connsiteX13" fmla="*/ 2916132 w 3600001"/>
              <a:gd name="connsiteY13" fmla="*/ 895794 h 3600001"/>
              <a:gd name="connsiteX14" fmla="*/ 3181393 w 3600001"/>
              <a:gd name="connsiteY14" fmla="*/ 742645 h 3600001"/>
              <a:gd name="connsiteX15" fmla="*/ 3283848 w 3600001"/>
              <a:gd name="connsiteY15" fmla="*/ 770098 h 3600001"/>
              <a:gd name="connsiteX16" fmla="*/ 3433846 w 3600001"/>
              <a:gd name="connsiteY16" fmla="*/ 1029903 h 3600001"/>
              <a:gd name="connsiteX17" fmla="*/ 3406394 w 3600001"/>
              <a:gd name="connsiteY17" fmla="*/ 1132358 h 3600001"/>
              <a:gd name="connsiteX18" fmla="*/ 3141966 w 3600001"/>
              <a:gd name="connsiteY18" fmla="*/ 1285025 h 3600001"/>
              <a:gd name="connsiteX19" fmla="*/ 3162919 w 3600001"/>
              <a:gd name="connsiteY19" fmla="*/ 1333971 h 3600001"/>
              <a:gd name="connsiteX20" fmla="*/ 3217510 w 3600001"/>
              <a:gd name="connsiteY20" fmla="*/ 1545096 h 3600001"/>
              <a:gd name="connsiteX21" fmla="*/ 3221499 w 3600001"/>
              <a:gd name="connsiteY21" fmla="*/ 1575000 h 3600001"/>
              <a:gd name="connsiteX22" fmla="*/ 3524999 w 3600001"/>
              <a:gd name="connsiteY22" fmla="*/ 1575000 h 3600001"/>
              <a:gd name="connsiteX23" fmla="*/ 3600001 w 3600001"/>
              <a:gd name="connsiteY23" fmla="*/ 1650002 h 3600001"/>
              <a:gd name="connsiteX24" fmla="*/ 3600001 w 3600001"/>
              <a:gd name="connsiteY24" fmla="*/ 1949999 h 3600001"/>
              <a:gd name="connsiteX25" fmla="*/ 3524999 w 3600001"/>
              <a:gd name="connsiteY25" fmla="*/ 2025001 h 3600001"/>
              <a:gd name="connsiteX26" fmla="*/ 3221499 w 3600001"/>
              <a:gd name="connsiteY26" fmla="*/ 2025001 h 3600001"/>
              <a:gd name="connsiteX27" fmla="*/ 3217510 w 3600001"/>
              <a:gd name="connsiteY27" fmla="*/ 2054904 h 3600001"/>
              <a:gd name="connsiteX28" fmla="*/ 3162919 w 3600001"/>
              <a:gd name="connsiteY28" fmla="*/ 2266029 h 3600001"/>
              <a:gd name="connsiteX29" fmla="*/ 3141966 w 3600001"/>
              <a:gd name="connsiteY29" fmla="*/ 2314976 h 3600001"/>
              <a:gd name="connsiteX30" fmla="*/ 3406394 w 3600001"/>
              <a:gd name="connsiteY30" fmla="*/ 2467644 h 3600001"/>
              <a:gd name="connsiteX31" fmla="*/ 3433847 w 3600001"/>
              <a:gd name="connsiteY31" fmla="*/ 2570099 h 3600001"/>
              <a:gd name="connsiteX32" fmla="*/ 3283848 w 3600001"/>
              <a:gd name="connsiteY32" fmla="*/ 2829902 h 3600001"/>
              <a:gd name="connsiteX33" fmla="*/ 3181393 w 3600001"/>
              <a:gd name="connsiteY33" fmla="*/ 2857355 h 3600001"/>
              <a:gd name="connsiteX34" fmla="*/ 2916132 w 3600001"/>
              <a:gd name="connsiteY34" fmla="*/ 2704206 h 3600001"/>
              <a:gd name="connsiteX35" fmla="*/ 2830377 w 3600001"/>
              <a:gd name="connsiteY35" fmla="*/ 2805946 h 3600001"/>
              <a:gd name="connsiteX36" fmla="*/ 2704752 w 3600001"/>
              <a:gd name="connsiteY36" fmla="*/ 2917074 h 3600001"/>
              <a:gd name="connsiteX37" fmla="*/ 2857356 w 3600001"/>
              <a:gd name="connsiteY37" fmla="*/ 3181393 h 3600001"/>
              <a:gd name="connsiteX38" fmla="*/ 2829904 w 3600001"/>
              <a:gd name="connsiteY38" fmla="*/ 3283848 h 3600001"/>
              <a:gd name="connsiteX39" fmla="*/ 2570099 w 3600001"/>
              <a:gd name="connsiteY39" fmla="*/ 3433845 h 3600001"/>
              <a:gd name="connsiteX40" fmla="*/ 2467645 w 3600001"/>
              <a:gd name="connsiteY40" fmla="*/ 3406392 h 3600001"/>
              <a:gd name="connsiteX41" fmla="*/ 2315866 w 3600001"/>
              <a:gd name="connsiteY41" fmla="*/ 3143504 h 3600001"/>
              <a:gd name="connsiteX42" fmla="*/ 2299254 w 3600001"/>
              <a:gd name="connsiteY42" fmla="*/ 3151101 h 3600001"/>
              <a:gd name="connsiteX43" fmla="*/ 2090211 w 3600001"/>
              <a:gd name="connsiteY43" fmla="*/ 3210745 h 3600001"/>
              <a:gd name="connsiteX44" fmla="*/ 2025001 w 3600001"/>
              <a:gd name="connsiteY44" fmla="*/ 3220697 h 3600001"/>
              <a:gd name="connsiteX45" fmla="*/ 2025001 w 3600001"/>
              <a:gd name="connsiteY45" fmla="*/ 3524999 h 3600001"/>
              <a:gd name="connsiteX46" fmla="*/ 1949999 w 3600001"/>
              <a:gd name="connsiteY46" fmla="*/ 3600001 h 3600001"/>
              <a:gd name="connsiteX47" fmla="*/ 1650003 w 3600001"/>
              <a:gd name="connsiteY47" fmla="*/ 3600000 h 3600001"/>
              <a:gd name="connsiteX48" fmla="*/ 1575001 w 3600001"/>
              <a:gd name="connsiteY48" fmla="*/ 3524998 h 3600001"/>
              <a:gd name="connsiteX49" fmla="*/ 1575001 w 3600001"/>
              <a:gd name="connsiteY49" fmla="*/ 3220697 h 3600001"/>
              <a:gd name="connsiteX50" fmla="*/ 1509791 w 3600001"/>
              <a:gd name="connsiteY50" fmla="*/ 3210745 h 3600001"/>
              <a:gd name="connsiteX51" fmla="*/ 1300749 w 3600001"/>
              <a:gd name="connsiteY51" fmla="*/ 3151101 h 3600001"/>
              <a:gd name="connsiteX52" fmla="*/ 1284137 w 3600001"/>
              <a:gd name="connsiteY52" fmla="*/ 3143504 h 3600001"/>
              <a:gd name="connsiteX53" fmla="*/ 1132357 w 3600001"/>
              <a:gd name="connsiteY53" fmla="*/ 3406393 h 3600001"/>
              <a:gd name="connsiteX54" fmla="*/ 1029903 w 3600001"/>
              <a:gd name="connsiteY54" fmla="*/ 3433846 h 3600001"/>
              <a:gd name="connsiteX55" fmla="*/ 770099 w 3600001"/>
              <a:gd name="connsiteY55" fmla="*/ 3283847 h 3600001"/>
              <a:gd name="connsiteX56" fmla="*/ 742646 w 3600001"/>
              <a:gd name="connsiteY56" fmla="*/ 3181392 h 3600001"/>
              <a:gd name="connsiteX57" fmla="*/ 895251 w 3600001"/>
              <a:gd name="connsiteY57" fmla="*/ 2917074 h 3600001"/>
              <a:gd name="connsiteX58" fmla="*/ 769626 w 3600001"/>
              <a:gd name="connsiteY58" fmla="*/ 2805946 h 3600001"/>
              <a:gd name="connsiteX59" fmla="*/ 683870 w 3600001"/>
              <a:gd name="connsiteY59" fmla="*/ 2704206 h 3600001"/>
              <a:gd name="connsiteX60" fmla="*/ 418608 w 3600001"/>
              <a:gd name="connsiteY60" fmla="*/ 2857355 h 3600001"/>
              <a:gd name="connsiteX61" fmla="*/ 316153 w 3600001"/>
              <a:gd name="connsiteY61" fmla="*/ 2829903 h 3600001"/>
              <a:gd name="connsiteX62" fmla="*/ 166156 w 3600001"/>
              <a:gd name="connsiteY62" fmla="*/ 2570098 h 3600001"/>
              <a:gd name="connsiteX63" fmla="*/ 193609 w 3600001"/>
              <a:gd name="connsiteY63" fmla="*/ 2467643 h 3600001"/>
              <a:gd name="connsiteX64" fmla="*/ 458036 w 3600001"/>
              <a:gd name="connsiteY64" fmla="*/ 2314976 h 3600001"/>
              <a:gd name="connsiteX65" fmla="*/ 437083 w 3600001"/>
              <a:gd name="connsiteY65" fmla="*/ 2266029 h 3600001"/>
              <a:gd name="connsiteX66" fmla="*/ 382492 w 3600001"/>
              <a:gd name="connsiteY66" fmla="*/ 2054904 h 3600001"/>
              <a:gd name="connsiteX67" fmla="*/ 378504 w 3600001"/>
              <a:gd name="connsiteY67" fmla="*/ 2025000 h 3600001"/>
              <a:gd name="connsiteX68" fmla="*/ 75002 w 3600001"/>
              <a:gd name="connsiteY68" fmla="*/ 2025000 h 3600001"/>
              <a:gd name="connsiteX69" fmla="*/ 0 w 3600001"/>
              <a:gd name="connsiteY69" fmla="*/ 1949998 h 3600001"/>
              <a:gd name="connsiteX70" fmla="*/ 1 w 3600001"/>
              <a:gd name="connsiteY70" fmla="*/ 1650002 h 3600001"/>
              <a:gd name="connsiteX71" fmla="*/ 75003 w 3600001"/>
              <a:gd name="connsiteY71" fmla="*/ 1575000 h 3600001"/>
              <a:gd name="connsiteX72" fmla="*/ 378504 w 3600001"/>
              <a:gd name="connsiteY72" fmla="*/ 1575000 h 3600001"/>
              <a:gd name="connsiteX73" fmla="*/ 382492 w 3600001"/>
              <a:gd name="connsiteY73" fmla="*/ 1545096 h 3600001"/>
              <a:gd name="connsiteX74" fmla="*/ 437083 w 3600001"/>
              <a:gd name="connsiteY74" fmla="*/ 1333971 h 3600001"/>
              <a:gd name="connsiteX75" fmla="*/ 458036 w 3600001"/>
              <a:gd name="connsiteY75" fmla="*/ 1285024 h 3600001"/>
              <a:gd name="connsiteX76" fmla="*/ 193609 w 3600001"/>
              <a:gd name="connsiteY76" fmla="*/ 1132357 h 3600001"/>
              <a:gd name="connsiteX77" fmla="*/ 166156 w 3600001"/>
              <a:gd name="connsiteY77" fmla="*/ 1029902 h 3600001"/>
              <a:gd name="connsiteX78" fmla="*/ 316155 w 3600001"/>
              <a:gd name="connsiteY78" fmla="*/ 770097 h 3600001"/>
              <a:gd name="connsiteX79" fmla="*/ 418610 w 3600001"/>
              <a:gd name="connsiteY79" fmla="*/ 742645 h 3600001"/>
              <a:gd name="connsiteX80" fmla="*/ 683871 w 3600001"/>
              <a:gd name="connsiteY80" fmla="*/ 895793 h 3600001"/>
              <a:gd name="connsiteX81" fmla="*/ 769626 w 3600001"/>
              <a:gd name="connsiteY81" fmla="*/ 794054 h 3600001"/>
              <a:gd name="connsiteX82" fmla="*/ 895251 w 3600001"/>
              <a:gd name="connsiteY82" fmla="*/ 682927 h 3600001"/>
              <a:gd name="connsiteX83" fmla="*/ 742646 w 3600001"/>
              <a:gd name="connsiteY83" fmla="*/ 418608 h 3600001"/>
              <a:gd name="connsiteX84" fmla="*/ 770099 w 3600001"/>
              <a:gd name="connsiteY84" fmla="*/ 316153 h 3600001"/>
              <a:gd name="connsiteX85" fmla="*/ 1029904 w 3600001"/>
              <a:gd name="connsiteY85" fmla="*/ 166155 h 3600001"/>
              <a:gd name="connsiteX86" fmla="*/ 1132359 w 3600001"/>
              <a:gd name="connsiteY86" fmla="*/ 193607 h 3600001"/>
              <a:gd name="connsiteX87" fmla="*/ 1284138 w 3600001"/>
              <a:gd name="connsiteY87" fmla="*/ 456497 h 3600001"/>
              <a:gd name="connsiteX88" fmla="*/ 1300749 w 3600001"/>
              <a:gd name="connsiteY88" fmla="*/ 448899 h 3600001"/>
              <a:gd name="connsiteX89" fmla="*/ 1509791 w 3600001"/>
              <a:gd name="connsiteY89" fmla="*/ 389256 h 3600001"/>
              <a:gd name="connsiteX90" fmla="*/ 1575001 w 3600001"/>
              <a:gd name="connsiteY90" fmla="*/ 379303 h 3600001"/>
              <a:gd name="connsiteX91" fmla="*/ 1575001 w 3600001"/>
              <a:gd name="connsiteY91" fmla="*/ 75002 h 3600001"/>
              <a:gd name="connsiteX92" fmla="*/ 1650003 w 3600001"/>
              <a:gd name="connsiteY92" fmla="*/ 0 h 360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600001" h="3600001">
                <a:moveTo>
                  <a:pt x="1650003" y="0"/>
                </a:moveTo>
                <a:lnTo>
                  <a:pt x="1950000" y="0"/>
                </a:lnTo>
                <a:cubicBezTo>
                  <a:pt x="1991422" y="0"/>
                  <a:pt x="2025002" y="33580"/>
                  <a:pt x="2025002" y="75002"/>
                </a:cubicBezTo>
                <a:lnTo>
                  <a:pt x="2025002" y="379304"/>
                </a:lnTo>
                <a:lnTo>
                  <a:pt x="2090211" y="389256"/>
                </a:lnTo>
                <a:cubicBezTo>
                  <a:pt x="2161981" y="403942"/>
                  <a:pt x="2231807" y="423968"/>
                  <a:pt x="2299254" y="448899"/>
                </a:cubicBezTo>
                <a:lnTo>
                  <a:pt x="2315866" y="456497"/>
                </a:lnTo>
                <a:lnTo>
                  <a:pt x="2467645" y="193608"/>
                </a:lnTo>
                <a:cubicBezTo>
                  <a:pt x="2488356" y="157735"/>
                  <a:pt x="2534227" y="145444"/>
                  <a:pt x="2570099" y="166155"/>
                </a:cubicBezTo>
                <a:lnTo>
                  <a:pt x="2829904" y="316154"/>
                </a:lnTo>
                <a:cubicBezTo>
                  <a:pt x="2865777" y="336865"/>
                  <a:pt x="2878068" y="382736"/>
                  <a:pt x="2857357" y="418608"/>
                </a:cubicBezTo>
                <a:lnTo>
                  <a:pt x="2704752" y="682927"/>
                </a:lnTo>
                <a:lnTo>
                  <a:pt x="2830377" y="794054"/>
                </a:lnTo>
                <a:lnTo>
                  <a:pt x="2916132" y="895794"/>
                </a:lnTo>
                <a:lnTo>
                  <a:pt x="3181393" y="742645"/>
                </a:lnTo>
                <a:cubicBezTo>
                  <a:pt x="3217266" y="721934"/>
                  <a:pt x="3263137" y="734226"/>
                  <a:pt x="3283848" y="770098"/>
                </a:cubicBezTo>
                <a:lnTo>
                  <a:pt x="3433846" y="1029903"/>
                </a:lnTo>
                <a:cubicBezTo>
                  <a:pt x="3454557" y="1065776"/>
                  <a:pt x="3442266" y="1111647"/>
                  <a:pt x="3406394" y="1132358"/>
                </a:cubicBezTo>
                <a:lnTo>
                  <a:pt x="3141966" y="1285025"/>
                </a:lnTo>
                <a:lnTo>
                  <a:pt x="3162919" y="1333971"/>
                </a:lnTo>
                <a:cubicBezTo>
                  <a:pt x="3186237" y="1402183"/>
                  <a:pt x="3204579" y="1472703"/>
                  <a:pt x="3217510" y="1545096"/>
                </a:cubicBezTo>
                <a:lnTo>
                  <a:pt x="3221499" y="1575000"/>
                </a:lnTo>
                <a:lnTo>
                  <a:pt x="3524999" y="1575000"/>
                </a:lnTo>
                <a:cubicBezTo>
                  <a:pt x="3566421" y="1575000"/>
                  <a:pt x="3600001" y="1608580"/>
                  <a:pt x="3600001" y="1650002"/>
                </a:cubicBezTo>
                <a:lnTo>
                  <a:pt x="3600001" y="1949999"/>
                </a:lnTo>
                <a:cubicBezTo>
                  <a:pt x="3600001" y="1991421"/>
                  <a:pt x="3566421" y="2025001"/>
                  <a:pt x="3524999" y="2025001"/>
                </a:cubicBezTo>
                <a:lnTo>
                  <a:pt x="3221499" y="2025001"/>
                </a:lnTo>
                <a:lnTo>
                  <a:pt x="3217510" y="2054904"/>
                </a:lnTo>
                <a:cubicBezTo>
                  <a:pt x="3204579" y="2127298"/>
                  <a:pt x="3186237" y="2197817"/>
                  <a:pt x="3162919" y="2266029"/>
                </a:cubicBezTo>
                <a:lnTo>
                  <a:pt x="3141966" y="2314976"/>
                </a:lnTo>
                <a:lnTo>
                  <a:pt x="3406394" y="2467644"/>
                </a:lnTo>
                <a:cubicBezTo>
                  <a:pt x="3442267" y="2488355"/>
                  <a:pt x="3454558" y="2534226"/>
                  <a:pt x="3433847" y="2570099"/>
                </a:cubicBezTo>
                <a:lnTo>
                  <a:pt x="3283848" y="2829902"/>
                </a:lnTo>
                <a:cubicBezTo>
                  <a:pt x="3263137" y="2865775"/>
                  <a:pt x="3217266" y="2878066"/>
                  <a:pt x="3181393" y="2857355"/>
                </a:cubicBezTo>
                <a:lnTo>
                  <a:pt x="2916132" y="2704206"/>
                </a:lnTo>
                <a:lnTo>
                  <a:pt x="2830377" y="2805946"/>
                </a:lnTo>
                <a:lnTo>
                  <a:pt x="2704752" y="2917074"/>
                </a:lnTo>
                <a:lnTo>
                  <a:pt x="2857356" y="3181393"/>
                </a:lnTo>
                <a:cubicBezTo>
                  <a:pt x="2878067" y="3217266"/>
                  <a:pt x="2865776" y="3263137"/>
                  <a:pt x="2829904" y="3283848"/>
                </a:cubicBezTo>
                <a:lnTo>
                  <a:pt x="2570099" y="3433845"/>
                </a:lnTo>
                <a:cubicBezTo>
                  <a:pt x="2534227" y="3454556"/>
                  <a:pt x="2488356" y="3442265"/>
                  <a:pt x="2467645" y="3406392"/>
                </a:cubicBezTo>
                <a:lnTo>
                  <a:pt x="2315866" y="3143504"/>
                </a:lnTo>
                <a:lnTo>
                  <a:pt x="2299254" y="3151101"/>
                </a:lnTo>
                <a:cubicBezTo>
                  <a:pt x="2231807" y="3176033"/>
                  <a:pt x="2161981" y="3196058"/>
                  <a:pt x="2090211" y="3210745"/>
                </a:cubicBezTo>
                <a:lnTo>
                  <a:pt x="2025001" y="3220697"/>
                </a:lnTo>
                <a:lnTo>
                  <a:pt x="2025001" y="3524999"/>
                </a:lnTo>
                <a:cubicBezTo>
                  <a:pt x="2025001" y="3566421"/>
                  <a:pt x="1991421" y="3600001"/>
                  <a:pt x="1949999" y="3600001"/>
                </a:cubicBezTo>
                <a:lnTo>
                  <a:pt x="1650003" y="3600000"/>
                </a:lnTo>
                <a:cubicBezTo>
                  <a:pt x="1608581" y="3600000"/>
                  <a:pt x="1575001" y="3566420"/>
                  <a:pt x="1575001" y="3524998"/>
                </a:cubicBezTo>
                <a:lnTo>
                  <a:pt x="1575001" y="3220697"/>
                </a:lnTo>
                <a:lnTo>
                  <a:pt x="1509791" y="3210745"/>
                </a:lnTo>
                <a:cubicBezTo>
                  <a:pt x="1438021" y="3196058"/>
                  <a:pt x="1368196" y="3176033"/>
                  <a:pt x="1300749" y="3151101"/>
                </a:cubicBezTo>
                <a:lnTo>
                  <a:pt x="1284137" y="3143504"/>
                </a:lnTo>
                <a:lnTo>
                  <a:pt x="1132357" y="3406393"/>
                </a:lnTo>
                <a:cubicBezTo>
                  <a:pt x="1111646" y="3442266"/>
                  <a:pt x="1065775" y="3454557"/>
                  <a:pt x="1029903" y="3433846"/>
                </a:cubicBezTo>
                <a:lnTo>
                  <a:pt x="770099" y="3283847"/>
                </a:lnTo>
                <a:cubicBezTo>
                  <a:pt x="734227" y="3263136"/>
                  <a:pt x="721935" y="3217265"/>
                  <a:pt x="742646" y="3181392"/>
                </a:cubicBezTo>
                <a:lnTo>
                  <a:pt x="895251" y="2917074"/>
                </a:lnTo>
                <a:lnTo>
                  <a:pt x="769626" y="2805946"/>
                </a:lnTo>
                <a:lnTo>
                  <a:pt x="683870" y="2704206"/>
                </a:lnTo>
                <a:lnTo>
                  <a:pt x="418608" y="2857355"/>
                </a:lnTo>
                <a:cubicBezTo>
                  <a:pt x="382736" y="2878066"/>
                  <a:pt x="336864" y="2865775"/>
                  <a:pt x="316153" y="2829903"/>
                </a:cubicBezTo>
                <a:lnTo>
                  <a:pt x="166156" y="2570098"/>
                </a:lnTo>
                <a:cubicBezTo>
                  <a:pt x="145445" y="2534226"/>
                  <a:pt x="157736" y="2488354"/>
                  <a:pt x="193609" y="2467643"/>
                </a:cubicBezTo>
                <a:lnTo>
                  <a:pt x="458036" y="2314976"/>
                </a:lnTo>
                <a:lnTo>
                  <a:pt x="437083" y="2266029"/>
                </a:lnTo>
                <a:cubicBezTo>
                  <a:pt x="413765" y="2197817"/>
                  <a:pt x="395424" y="2127298"/>
                  <a:pt x="382492" y="2054904"/>
                </a:cubicBezTo>
                <a:lnTo>
                  <a:pt x="378504" y="2025000"/>
                </a:lnTo>
                <a:lnTo>
                  <a:pt x="75002" y="2025000"/>
                </a:lnTo>
                <a:cubicBezTo>
                  <a:pt x="33580" y="2025000"/>
                  <a:pt x="0" y="1991420"/>
                  <a:pt x="0" y="1949998"/>
                </a:cubicBezTo>
                <a:lnTo>
                  <a:pt x="1" y="1650002"/>
                </a:lnTo>
                <a:cubicBezTo>
                  <a:pt x="1" y="1608580"/>
                  <a:pt x="33581" y="1575000"/>
                  <a:pt x="75003" y="1575000"/>
                </a:cubicBezTo>
                <a:lnTo>
                  <a:pt x="378504" y="1575000"/>
                </a:lnTo>
                <a:lnTo>
                  <a:pt x="382492" y="1545096"/>
                </a:lnTo>
                <a:cubicBezTo>
                  <a:pt x="395424" y="1472703"/>
                  <a:pt x="413765" y="1402183"/>
                  <a:pt x="437083" y="1333971"/>
                </a:cubicBezTo>
                <a:lnTo>
                  <a:pt x="458036" y="1285024"/>
                </a:lnTo>
                <a:lnTo>
                  <a:pt x="193609" y="1132357"/>
                </a:lnTo>
                <a:cubicBezTo>
                  <a:pt x="157736" y="1111646"/>
                  <a:pt x="145445" y="1065775"/>
                  <a:pt x="166156" y="1029902"/>
                </a:cubicBezTo>
                <a:lnTo>
                  <a:pt x="316155" y="770097"/>
                </a:lnTo>
                <a:cubicBezTo>
                  <a:pt x="336866" y="734225"/>
                  <a:pt x="382737" y="721934"/>
                  <a:pt x="418610" y="742645"/>
                </a:cubicBezTo>
                <a:lnTo>
                  <a:pt x="683871" y="895793"/>
                </a:lnTo>
                <a:lnTo>
                  <a:pt x="769626" y="794054"/>
                </a:lnTo>
                <a:lnTo>
                  <a:pt x="895251" y="682927"/>
                </a:lnTo>
                <a:lnTo>
                  <a:pt x="742646" y="418608"/>
                </a:lnTo>
                <a:cubicBezTo>
                  <a:pt x="721935" y="382735"/>
                  <a:pt x="734227" y="336864"/>
                  <a:pt x="770099" y="316153"/>
                </a:cubicBezTo>
                <a:lnTo>
                  <a:pt x="1029904" y="166155"/>
                </a:lnTo>
                <a:cubicBezTo>
                  <a:pt x="1065777" y="145444"/>
                  <a:pt x="1111648" y="157735"/>
                  <a:pt x="1132359" y="193607"/>
                </a:cubicBezTo>
                <a:lnTo>
                  <a:pt x="1284138" y="456497"/>
                </a:lnTo>
                <a:lnTo>
                  <a:pt x="1300749" y="448899"/>
                </a:lnTo>
                <a:cubicBezTo>
                  <a:pt x="1368196" y="423968"/>
                  <a:pt x="1438021" y="403942"/>
                  <a:pt x="1509791" y="389256"/>
                </a:cubicBezTo>
                <a:lnTo>
                  <a:pt x="1575001" y="379303"/>
                </a:lnTo>
                <a:lnTo>
                  <a:pt x="1575001" y="75002"/>
                </a:lnTo>
                <a:cubicBezTo>
                  <a:pt x="1575001" y="33580"/>
                  <a:pt x="1608581" y="0"/>
                  <a:pt x="1650003" y="0"/>
                </a:cubicBezTo>
                <a:close/>
              </a:path>
            </a:pathLst>
          </a:custGeom>
          <a:blipFill dpi="0" rotWithShape="1">
            <a:blip r:embed="rId2"/>
            <a:srcRect/>
            <a:tile tx="-127000" ty="-127000" sx="50000" sy="50000" flip="none" algn="ctr"/>
          </a:blip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" dist="25400" dir="2700000" algn="tl" rotWithShape="0">
                  <a:srgbClr val="44546A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>
          <a:xfrm rot="20727077">
            <a:off x="6066138" y="3084462"/>
            <a:ext cx="1433184" cy="1433184"/>
          </a:xfrm>
          <a:custGeom>
            <a:avLst/>
            <a:gdLst>
              <a:gd name="connsiteX0" fmla="*/ 1650003 w 3600001"/>
              <a:gd name="connsiteY0" fmla="*/ 0 h 3600001"/>
              <a:gd name="connsiteX1" fmla="*/ 1950000 w 3600001"/>
              <a:gd name="connsiteY1" fmla="*/ 0 h 3600001"/>
              <a:gd name="connsiteX2" fmla="*/ 2025002 w 3600001"/>
              <a:gd name="connsiteY2" fmla="*/ 75002 h 3600001"/>
              <a:gd name="connsiteX3" fmla="*/ 2025002 w 3600001"/>
              <a:gd name="connsiteY3" fmla="*/ 379304 h 3600001"/>
              <a:gd name="connsiteX4" fmla="*/ 2090211 w 3600001"/>
              <a:gd name="connsiteY4" fmla="*/ 389256 h 3600001"/>
              <a:gd name="connsiteX5" fmla="*/ 2299254 w 3600001"/>
              <a:gd name="connsiteY5" fmla="*/ 448899 h 3600001"/>
              <a:gd name="connsiteX6" fmla="*/ 2315866 w 3600001"/>
              <a:gd name="connsiteY6" fmla="*/ 456497 h 3600001"/>
              <a:gd name="connsiteX7" fmla="*/ 2467645 w 3600001"/>
              <a:gd name="connsiteY7" fmla="*/ 193608 h 3600001"/>
              <a:gd name="connsiteX8" fmla="*/ 2570099 w 3600001"/>
              <a:gd name="connsiteY8" fmla="*/ 166155 h 3600001"/>
              <a:gd name="connsiteX9" fmla="*/ 2829904 w 3600001"/>
              <a:gd name="connsiteY9" fmla="*/ 316154 h 3600001"/>
              <a:gd name="connsiteX10" fmla="*/ 2857357 w 3600001"/>
              <a:gd name="connsiteY10" fmla="*/ 418608 h 3600001"/>
              <a:gd name="connsiteX11" fmla="*/ 2704752 w 3600001"/>
              <a:gd name="connsiteY11" fmla="*/ 682927 h 3600001"/>
              <a:gd name="connsiteX12" fmla="*/ 2830377 w 3600001"/>
              <a:gd name="connsiteY12" fmla="*/ 794054 h 3600001"/>
              <a:gd name="connsiteX13" fmla="*/ 2916132 w 3600001"/>
              <a:gd name="connsiteY13" fmla="*/ 895794 h 3600001"/>
              <a:gd name="connsiteX14" fmla="*/ 3181393 w 3600001"/>
              <a:gd name="connsiteY14" fmla="*/ 742645 h 3600001"/>
              <a:gd name="connsiteX15" fmla="*/ 3283848 w 3600001"/>
              <a:gd name="connsiteY15" fmla="*/ 770098 h 3600001"/>
              <a:gd name="connsiteX16" fmla="*/ 3433846 w 3600001"/>
              <a:gd name="connsiteY16" fmla="*/ 1029903 h 3600001"/>
              <a:gd name="connsiteX17" fmla="*/ 3406394 w 3600001"/>
              <a:gd name="connsiteY17" fmla="*/ 1132358 h 3600001"/>
              <a:gd name="connsiteX18" fmla="*/ 3141966 w 3600001"/>
              <a:gd name="connsiteY18" fmla="*/ 1285025 h 3600001"/>
              <a:gd name="connsiteX19" fmla="*/ 3162919 w 3600001"/>
              <a:gd name="connsiteY19" fmla="*/ 1333971 h 3600001"/>
              <a:gd name="connsiteX20" fmla="*/ 3217510 w 3600001"/>
              <a:gd name="connsiteY20" fmla="*/ 1545096 h 3600001"/>
              <a:gd name="connsiteX21" fmla="*/ 3221499 w 3600001"/>
              <a:gd name="connsiteY21" fmla="*/ 1575000 h 3600001"/>
              <a:gd name="connsiteX22" fmla="*/ 3524999 w 3600001"/>
              <a:gd name="connsiteY22" fmla="*/ 1575000 h 3600001"/>
              <a:gd name="connsiteX23" fmla="*/ 3600001 w 3600001"/>
              <a:gd name="connsiteY23" fmla="*/ 1650002 h 3600001"/>
              <a:gd name="connsiteX24" fmla="*/ 3600001 w 3600001"/>
              <a:gd name="connsiteY24" fmla="*/ 1949999 h 3600001"/>
              <a:gd name="connsiteX25" fmla="*/ 3524999 w 3600001"/>
              <a:gd name="connsiteY25" fmla="*/ 2025001 h 3600001"/>
              <a:gd name="connsiteX26" fmla="*/ 3221499 w 3600001"/>
              <a:gd name="connsiteY26" fmla="*/ 2025001 h 3600001"/>
              <a:gd name="connsiteX27" fmla="*/ 3217510 w 3600001"/>
              <a:gd name="connsiteY27" fmla="*/ 2054904 h 3600001"/>
              <a:gd name="connsiteX28" fmla="*/ 3162919 w 3600001"/>
              <a:gd name="connsiteY28" fmla="*/ 2266029 h 3600001"/>
              <a:gd name="connsiteX29" fmla="*/ 3141966 w 3600001"/>
              <a:gd name="connsiteY29" fmla="*/ 2314976 h 3600001"/>
              <a:gd name="connsiteX30" fmla="*/ 3406394 w 3600001"/>
              <a:gd name="connsiteY30" fmla="*/ 2467644 h 3600001"/>
              <a:gd name="connsiteX31" fmla="*/ 3433847 w 3600001"/>
              <a:gd name="connsiteY31" fmla="*/ 2570099 h 3600001"/>
              <a:gd name="connsiteX32" fmla="*/ 3283848 w 3600001"/>
              <a:gd name="connsiteY32" fmla="*/ 2829902 h 3600001"/>
              <a:gd name="connsiteX33" fmla="*/ 3181393 w 3600001"/>
              <a:gd name="connsiteY33" fmla="*/ 2857355 h 3600001"/>
              <a:gd name="connsiteX34" fmla="*/ 2916132 w 3600001"/>
              <a:gd name="connsiteY34" fmla="*/ 2704206 h 3600001"/>
              <a:gd name="connsiteX35" fmla="*/ 2830377 w 3600001"/>
              <a:gd name="connsiteY35" fmla="*/ 2805946 h 3600001"/>
              <a:gd name="connsiteX36" fmla="*/ 2704752 w 3600001"/>
              <a:gd name="connsiteY36" fmla="*/ 2917074 h 3600001"/>
              <a:gd name="connsiteX37" fmla="*/ 2857356 w 3600001"/>
              <a:gd name="connsiteY37" fmla="*/ 3181393 h 3600001"/>
              <a:gd name="connsiteX38" fmla="*/ 2829904 w 3600001"/>
              <a:gd name="connsiteY38" fmla="*/ 3283848 h 3600001"/>
              <a:gd name="connsiteX39" fmla="*/ 2570099 w 3600001"/>
              <a:gd name="connsiteY39" fmla="*/ 3433845 h 3600001"/>
              <a:gd name="connsiteX40" fmla="*/ 2467645 w 3600001"/>
              <a:gd name="connsiteY40" fmla="*/ 3406392 h 3600001"/>
              <a:gd name="connsiteX41" fmla="*/ 2315866 w 3600001"/>
              <a:gd name="connsiteY41" fmla="*/ 3143504 h 3600001"/>
              <a:gd name="connsiteX42" fmla="*/ 2299254 w 3600001"/>
              <a:gd name="connsiteY42" fmla="*/ 3151101 h 3600001"/>
              <a:gd name="connsiteX43" fmla="*/ 2090211 w 3600001"/>
              <a:gd name="connsiteY43" fmla="*/ 3210745 h 3600001"/>
              <a:gd name="connsiteX44" fmla="*/ 2025001 w 3600001"/>
              <a:gd name="connsiteY44" fmla="*/ 3220697 h 3600001"/>
              <a:gd name="connsiteX45" fmla="*/ 2025001 w 3600001"/>
              <a:gd name="connsiteY45" fmla="*/ 3524999 h 3600001"/>
              <a:gd name="connsiteX46" fmla="*/ 1949999 w 3600001"/>
              <a:gd name="connsiteY46" fmla="*/ 3600001 h 3600001"/>
              <a:gd name="connsiteX47" fmla="*/ 1650003 w 3600001"/>
              <a:gd name="connsiteY47" fmla="*/ 3600000 h 3600001"/>
              <a:gd name="connsiteX48" fmla="*/ 1575001 w 3600001"/>
              <a:gd name="connsiteY48" fmla="*/ 3524998 h 3600001"/>
              <a:gd name="connsiteX49" fmla="*/ 1575001 w 3600001"/>
              <a:gd name="connsiteY49" fmla="*/ 3220697 h 3600001"/>
              <a:gd name="connsiteX50" fmla="*/ 1509791 w 3600001"/>
              <a:gd name="connsiteY50" fmla="*/ 3210745 h 3600001"/>
              <a:gd name="connsiteX51" fmla="*/ 1300749 w 3600001"/>
              <a:gd name="connsiteY51" fmla="*/ 3151101 h 3600001"/>
              <a:gd name="connsiteX52" fmla="*/ 1284137 w 3600001"/>
              <a:gd name="connsiteY52" fmla="*/ 3143504 h 3600001"/>
              <a:gd name="connsiteX53" fmla="*/ 1132357 w 3600001"/>
              <a:gd name="connsiteY53" fmla="*/ 3406393 h 3600001"/>
              <a:gd name="connsiteX54" fmla="*/ 1029903 w 3600001"/>
              <a:gd name="connsiteY54" fmla="*/ 3433846 h 3600001"/>
              <a:gd name="connsiteX55" fmla="*/ 770099 w 3600001"/>
              <a:gd name="connsiteY55" fmla="*/ 3283847 h 3600001"/>
              <a:gd name="connsiteX56" fmla="*/ 742646 w 3600001"/>
              <a:gd name="connsiteY56" fmla="*/ 3181392 h 3600001"/>
              <a:gd name="connsiteX57" fmla="*/ 895251 w 3600001"/>
              <a:gd name="connsiteY57" fmla="*/ 2917074 h 3600001"/>
              <a:gd name="connsiteX58" fmla="*/ 769626 w 3600001"/>
              <a:gd name="connsiteY58" fmla="*/ 2805946 h 3600001"/>
              <a:gd name="connsiteX59" fmla="*/ 683870 w 3600001"/>
              <a:gd name="connsiteY59" fmla="*/ 2704206 h 3600001"/>
              <a:gd name="connsiteX60" fmla="*/ 418608 w 3600001"/>
              <a:gd name="connsiteY60" fmla="*/ 2857355 h 3600001"/>
              <a:gd name="connsiteX61" fmla="*/ 316153 w 3600001"/>
              <a:gd name="connsiteY61" fmla="*/ 2829903 h 3600001"/>
              <a:gd name="connsiteX62" fmla="*/ 166156 w 3600001"/>
              <a:gd name="connsiteY62" fmla="*/ 2570098 h 3600001"/>
              <a:gd name="connsiteX63" fmla="*/ 193609 w 3600001"/>
              <a:gd name="connsiteY63" fmla="*/ 2467643 h 3600001"/>
              <a:gd name="connsiteX64" fmla="*/ 458036 w 3600001"/>
              <a:gd name="connsiteY64" fmla="*/ 2314976 h 3600001"/>
              <a:gd name="connsiteX65" fmla="*/ 437083 w 3600001"/>
              <a:gd name="connsiteY65" fmla="*/ 2266029 h 3600001"/>
              <a:gd name="connsiteX66" fmla="*/ 382492 w 3600001"/>
              <a:gd name="connsiteY66" fmla="*/ 2054904 h 3600001"/>
              <a:gd name="connsiteX67" fmla="*/ 378504 w 3600001"/>
              <a:gd name="connsiteY67" fmla="*/ 2025000 h 3600001"/>
              <a:gd name="connsiteX68" fmla="*/ 75002 w 3600001"/>
              <a:gd name="connsiteY68" fmla="*/ 2025000 h 3600001"/>
              <a:gd name="connsiteX69" fmla="*/ 0 w 3600001"/>
              <a:gd name="connsiteY69" fmla="*/ 1949998 h 3600001"/>
              <a:gd name="connsiteX70" fmla="*/ 1 w 3600001"/>
              <a:gd name="connsiteY70" fmla="*/ 1650002 h 3600001"/>
              <a:gd name="connsiteX71" fmla="*/ 75003 w 3600001"/>
              <a:gd name="connsiteY71" fmla="*/ 1575000 h 3600001"/>
              <a:gd name="connsiteX72" fmla="*/ 378504 w 3600001"/>
              <a:gd name="connsiteY72" fmla="*/ 1575000 h 3600001"/>
              <a:gd name="connsiteX73" fmla="*/ 382492 w 3600001"/>
              <a:gd name="connsiteY73" fmla="*/ 1545096 h 3600001"/>
              <a:gd name="connsiteX74" fmla="*/ 437083 w 3600001"/>
              <a:gd name="connsiteY74" fmla="*/ 1333971 h 3600001"/>
              <a:gd name="connsiteX75" fmla="*/ 458036 w 3600001"/>
              <a:gd name="connsiteY75" fmla="*/ 1285024 h 3600001"/>
              <a:gd name="connsiteX76" fmla="*/ 193609 w 3600001"/>
              <a:gd name="connsiteY76" fmla="*/ 1132357 h 3600001"/>
              <a:gd name="connsiteX77" fmla="*/ 166156 w 3600001"/>
              <a:gd name="connsiteY77" fmla="*/ 1029902 h 3600001"/>
              <a:gd name="connsiteX78" fmla="*/ 316155 w 3600001"/>
              <a:gd name="connsiteY78" fmla="*/ 770097 h 3600001"/>
              <a:gd name="connsiteX79" fmla="*/ 418610 w 3600001"/>
              <a:gd name="connsiteY79" fmla="*/ 742645 h 3600001"/>
              <a:gd name="connsiteX80" fmla="*/ 683871 w 3600001"/>
              <a:gd name="connsiteY80" fmla="*/ 895793 h 3600001"/>
              <a:gd name="connsiteX81" fmla="*/ 769626 w 3600001"/>
              <a:gd name="connsiteY81" fmla="*/ 794054 h 3600001"/>
              <a:gd name="connsiteX82" fmla="*/ 895251 w 3600001"/>
              <a:gd name="connsiteY82" fmla="*/ 682927 h 3600001"/>
              <a:gd name="connsiteX83" fmla="*/ 742646 w 3600001"/>
              <a:gd name="connsiteY83" fmla="*/ 418608 h 3600001"/>
              <a:gd name="connsiteX84" fmla="*/ 770099 w 3600001"/>
              <a:gd name="connsiteY84" fmla="*/ 316153 h 3600001"/>
              <a:gd name="connsiteX85" fmla="*/ 1029904 w 3600001"/>
              <a:gd name="connsiteY85" fmla="*/ 166155 h 3600001"/>
              <a:gd name="connsiteX86" fmla="*/ 1132359 w 3600001"/>
              <a:gd name="connsiteY86" fmla="*/ 193607 h 3600001"/>
              <a:gd name="connsiteX87" fmla="*/ 1284138 w 3600001"/>
              <a:gd name="connsiteY87" fmla="*/ 456497 h 3600001"/>
              <a:gd name="connsiteX88" fmla="*/ 1300749 w 3600001"/>
              <a:gd name="connsiteY88" fmla="*/ 448899 h 3600001"/>
              <a:gd name="connsiteX89" fmla="*/ 1509791 w 3600001"/>
              <a:gd name="connsiteY89" fmla="*/ 389256 h 3600001"/>
              <a:gd name="connsiteX90" fmla="*/ 1575001 w 3600001"/>
              <a:gd name="connsiteY90" fmla="*/ 379303 h 3600001"/>
              <a:gd name="connsiteX91" fmla="*/ 1575001 w 3600001"/>
              <a:gd name="connsiteY91" fmla="*/ 75002 h 3600001"/>
              <a:gd name="connsiteX92" fmla="*/ 1650003 w 3600001"/>
              <a:gd name="connsiteY92" fmla="*/ 0 h 360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600001" h="3600001">
                <a:moveTo>
                  <a:pt x="1650003" y="0"/>
                </a:moveTo>
                <a:lnTo>
                  <a:pt x="1950000" y="0"/>
                </a:lnTo>
                <a:cubicBezTo>
                  <a:pt x="1991422" y="0"/>
                  <a:pt x="2025002" y="33580"/>
                  <a:pt x="2025002" y="75002"/>
                </a:cubicBezTo>
                <a:lnTo>
                  <a:pt x="2025002" y="379304"/>
                </a:lnTo>
                <a:lnTo>
                  <a:pt x="2090211" y="389256"/>
                </a:lnTo>
                <a:cubicBezTo>
                  <a:pt x="2161981" y="403942"/>
                  <a:pt x="2231807" y="423968"/>
                  <a:pt x="2299254" y="448899"/>
                </a:cubicBezTo>
                <a:lnTo>
                  <a:pt x="2315866" y="456497"/>
                </a:lnTo>
                <a:lnTo>
                  <a:pt x="2467645" y="193608"/>
                </a:lnTo>
                <a:cubicBezTo>
                  <a:pt x="2488356" y="157735"/>
                  <a:pt x="2534227" y="145444"/>
                  <a:pt x="2570099" y="166155"/>
                </a:cubicBezTo>
                <a:lnTo>
                  <a:pt x="2829904" y="316154"/>
                </a:lnTo>
                <a:cubicBezTo>
                  <a:pt x="2865777" y="336865"/>
                  <a:pt x="2878068" y="382736"/>
                  <a:pt x="2857357" y="418608"/>
                </a:cubicBezTo>
                <a:lnTo>
                  <a:pt x="2704752" y="682927"/>
                </a:lnTo>
                <a:lnTo>
                  <a:pt x="2830377" y="794054"/>
                </a:lnTo>
                <a:lnTo>
                  <a:pt x="2916132" y="895794"/>
                </a:lnTo>
                <a:lnTo>
                  <a:pt x="3181393" y="742645"/>
                </a:lnTo>
                <a:cubicBezTo>
                  <a:pt x="3217266" y="721934"/>
                  <a:pt x="3263137" y="734226"/>
                  <a:pt x="3283848" y="770098"/>
                </a:cubicBezTo>
                <a:lnTo>
                  <a:pt x="3433846" y="1029903"/>
                </a:lnTo>
                <a:cubicBezTo>
                  <a:pt x="3454557" y="1065776"/>
                  <a:pt x="3442266" y="1111647"/>
                  <a:pt x="3406394" y="1132358"/>
                </a:cubicBezTo>
                <a:lnTo>
                  <a:pt x="3141966" y="1285025"/>
                </a:lnTo>
                <a:lnTo>
                  <a:pt x="3162919" y="1333971"/>
                </a:lnTo>
                <a:cubicBezTo>
                  <a:pt x="3186237" y="1402183"/>
                  <a:pt x="3204579" y="1472703"/>
                  <a:pt x="3217510" y="1545096"/>
                </a:cubicBezTo>
                <a:lnTo>
                  <a:pt x="3221499" y="1575000"/>
                </a:lnTo>
                <a:lnTo>
                  <a:pt x="3524999" y="1575000"/>
                </a:lnTo>
                <a:cubicBezTo>
                  <a:pt x="3566421" y="1575000"/>
                  <a:pt x="3600001" y="1608580"/>
                  <a:pt x="3600001" y="1650002"/>
                </a:cubicBezTo>
                <a:lnTo>
                  <a:pt x="3600001" y="1949999"/>
                </a:lnTo>
                <a:cubicBezTo>
                  <a:pt x="3600001" y="1991421"/>
                  <a:pt x="3566421" y="2025001"/>
                  <a:pt x="3524999" y="2025001"/>
                </a:cubicBezTo>
                <a:lnTo>
                  <a:pt x="3221499" y="2025001"/>
                </a:lnTo>
                <a:lnTo>
                  <a:pt x="3217510" y="2054904"/>
                </a:lnTo>
                <a:cubicBezTo>
                  <a:pt x="3204579" y="2127298"/>
                  <a:pt x="3186237" y="2197817"/>
                  <a:pt x="3162919" y="2266029"/>
                </a:cubicBezTo>
                <a:lnTo>
                  <a:pt x="3141966" y="2314976"/>
                </a:lnTo>
                <a:lnTo>
                  <a:pt x="3406394" y="2467644"/>
                </a:lnTo>
                <a:cubicBezTo>
                  <a:pt x="3442267" y="2488355"/>
                  <a:pt x="3454558" y="2534226"/>
                  <a:pt x="3433847" y="2570099"/>
                </a:cubicBezTo>
                <a:lnTo>
                  <a:pt x="3283848" y="2829902"/>
                </a:lnTo>
                <a:cubicBezTo>
                  <a:pt x="3263137" y="2865775"/>
                  <a:pt x="3217266" y="2878066"/>
                  <a:pt x="3181393" y="2857355"/>
                </a:cubicBezTo>
                <a:lnTo>
                  <a:pt x="2916132" y="2704206"/>
                </a:lnTo>
                <a:lnTo>
                  <a:pt x="2830377" y="2805946"/>
                </a:lnTo>
                <a:lnTo>
                  <a:pt x="2704752" y="2917074"/>
                </a:lnTo>
                <a:lnTo>
                  <a:pt x="2857356" y="3181393"/>
                </a:lnTo>
                <a:cubicBezTo>
                  <a:pt x="2878067" y="3217266"/>
                  <a:pt x="2865776" y="3263137"/>
                  <a:pt x="2829904" y="3283848"/>
                </a:cubicBezTo>
                <a:lnTo>
                  <a:pt x="2570099" y="3433845"/>
                </a:lnTo>
                <a:cubicBezTo>
                  <a:pt x="2534227" y="3454556"/>
                  <a:pt x="2488356" y="3442265"/>
                  <a:pt x="2467645" y="3406392"/>
                </a:cubicBezTo>
                <a:lnTo>
                  <a:pt x="2315866" y="3143504"/>
                </a:lnTo>
                <a:lnTo>
                  <a:pt x="2299254" y="3151101"/>
                </a:lnTo>
                <a:cubicBezTo>
                  <a:pt x="2231807" y="3176033"/>
                  <a:pt x="2161981" y="3196058"/>
                  <a:pt x="2090211" y="3210745"/>
                </a:cubicBezTo>
                <a:lnTo>
                  <a:pt x="2025001" y="3220697"/>
                </a:lnTo>
                <a:lnTo>
                  <a:pt x="2025001" y="3524999"/>
                </a:lnTo>
                <a:cubicBezTo>
                  <a:pt x="2025001" y="3566421"/>
                  <a:pt x="1991421" y="3600001"/>
                  <a:pt x="1949999" y="3600001"/>
                </a:cubicBezTo>
                <a:lnTo>
                  <a:pt x="1650003" y="3600000"/>
                </a:lnTo>
                <a:cubicBezTo>
                  <a:pt x="1608581" y="3600000"/>
                  <a:pt x="1575001" y="3566420"/>
                  <a:pt x="1575001" y="3524998"/>
                </a:cubicBezTo>
                <a:lnTo>
                  <a:pt x="1575001" y="3220697"/>
                </a:lnTo>
                <a:lnTo>
                  <a:pt x="1509791" y="3210745"/>
                </a:lnTo>
                <a:cubicBezTo>
                  <a:pt x="1438021" y="3196058"/>
                  <a:pt x="1368196" y="3176033"/>
                  <a:pt x="1300749" y="3151101"/>
                </a:cubicBezTo>
                <a:lnTo>
                  <a:pt x="1284137" y="3143504"/>
                </a:lnTo>
                <a:lnTo>
                  <a:pt x="1132357" y="3406393"/>
                </a:lnTo>
                <a:cubicBezTo>
                  <a:pt x="1111646" y="3442266"/>
                  <a:pt x="1065775" y="3454557"/>
                  <a:pt x="1029903" y="3433846"/>
                </a:cubicBezTo>
                <a:lnTo>
                  <a:pt x="770099" y="3283847"/>
                </a:lnTo>
                <a:cubicBezTo>
                  <a:pt x="734227" y="3263136"/>
                  <a:pt x="721935" y="3217265"/>
                  <a:pt x="742646" y="3181392"/>
                </a:cubicBezTo>
                <a:lnTo>
                  <a:pt x="895251" y="2917074"/>
                </a:lnTo>
                <a:lnTo>
                  <a:pt x="769626" y="2805946"/>
                </a:lnTo>
                <a:lnTo>
                  <a:pt x="683870" y="2704206"/>
                </a:lnTo>
                <a:lnTo>
                  <a:pt x="418608" y="2857355"/>
                </a:lnTo>
                <a:cubicBezTo>
                  <a:pt x="382736" y="2878066"/>
                  <a:pt x="336864" y="2865775"/>
                  <a:pt x="316153" y="2829903"/>
                </a:cubicBezTo>
                <a:lnTo>
                  <a:pt x="166156" y="2570098"/>
                </a:lnTo>
                <a:cubicBezTo>
                  <a:pt x="145445" y="2534226"/>
                  <a:pt x="157736" y="2488354"/>
                  <a:pt x="193609" y="2467643"/>
                </a:cubicBezTo>
                <a:lnTo>
                  <a:pt x="458036" y="2314976"/>
                </a:lnTo>
                <a:lnTo>
                  <a:pt x="437083" y="2266029"/>
                </a:lnTo>
                <a:cubicBezTo>
                  <a:pt x="413765" y="2197817"/>
                  <a:pt x="395424" y="2127298"/>
                  <a:pt x="382492" y="2054904"/>
                </a:cubicBezTo>
                <a:lnTo>
                  <a:pt x="378504" y="2025000"/>
                </a:lnTo>
                <a:lnTo>
                  <a:pt x="75002" y="2025000"/>
                </a:lnTo>
                <a:cubicBezTo>
                  <a:pt x="33580" y="2025000"/>
                  <a:pt x="0" y="1991420"/>
                  <a:pt x="0" y="1949998"/>
                </a:cubicBezTo>
                <a:lnTo>
                  <a:pt x="1" y="1650002"/>
                </a:lnTo>
                <a:cubicBezTo>
                  <a:pt x="1" y="1608580"/>
                  <a:pt x="33581" y="1575000"/>
                  <a:pt x="75003" y="1575000"/>
                </a:cubicBezTo>
                <a:lnTo>
                  <a:pt x="378504" y="1575000"/>
                </a:lnTo>
                <a:lnTo>
                  <a:pt x="382492" y="1545096"/>
                </a:lnTo>
                <a:cubicBezTo>
                  <a:pt x="395424" y="1472703"/>
                  <a:pt x="413765" y="1402183"/>
                  <a:pt x="437083" y="1333971"/>
                </a:cubicBezTo>
                <a:lnTo>
                  <a:pt x="458036" y="1285024"/>
                </a:lnTo>
                <a:lnTo>
                  <a:pt x="193609" y="1132357"/>
                </a:lnTo>
                <a:cubicBezTo>
                  <a:pt x="157736" y="1111646"/>
                  <a:pt x="145445" y="1065775"/>
                  <a:pt x="166156" y="1029902"/>
                </a:cubicBezTo>
                <a:lnTo>
                  <a:pt x="316155" y="770097"/>
                </a:lnTo>
                <a:cubicBezTo>
                  <a:pt x="336866" y="734225"/>
                  <a:pt x="382737" y="721934"/>
                  <a:pt x="418610" y="742645"/>
                </a:cubicBezTo>
                <a:lnTo>
                  <a:pt x="683871" y="895793"/>
                </a:lnTo>
                <a:lnTo>
                  <a:pt x="769626" y="794054"/>
                </a:lnTo>
                <a:lnTo>
                  <a:pt x="895251" y="682927"/>
                </a:lnTo>
                <a:lnTo>
                  <a:pt x="742646" y="418608"/>
                </a:lnTo>
                <a:cubicBezTo>
                  <a:pt x="721935" y="382735"/>
                  <a:pt x="734227" y="336864"/>
                  <a:pt x="770099" y="316153"/>
                </a:cubicBezTo>
                <a:lnTo>
                  <a:pt x="1029904" y="166155"/>
                </a:lnTo>
                <a:cubicBezTo>
                  <a:pt x="1065777" y="145444"/>
                  <a:pt x="1111648" y="157735"/>
                  <a:pt x="1132359" y="193607"/>
                </a:cubicBezTo>
                <a:lnTo>
                  <a:pt x="1284138" y="456497"/>
                </a:lnTo>
                <a:lnTo>
                  <a:pt x="1300749" y="448899"/>
                </a:lnTo>
                <a:cubicBezTo>
                  <a:pt x="1368196" y="423968"/>
                  <a:pt x="1438021" y="403942"/>
                  <a:pt x="1509791" y="389256"/>
                </a:cubicBezTo>
                <a:lnTo>
                  <a:pt x="1575001" y="379303"/>
                </a:lnTo>
                <a:lnTo>
                  <a:pt x="1575001" y="75002"/>
                </a:lnTo>
                <a:cubicBezTo>
                  <a:pt x="1575001" y="33580"/>
                  <a:pt x="1608581" y="0"/>
                  <a:pt x="1650003" y="0"/>
                </a:cubicBez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" dist="25400" dir="2700000" algn="tl" rotWithShape="0">
                  <a:srgbClr val="44546A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 rot="1059706">
            <a:off x="7248013" y="3612225"/>
            <a:ext cx="1417527" cy="1417527"/>
          </a:xfrm>
          <a:custGeom>
            <a:avLst/>
            <a:gdLst>
              <a:gd name="connsiteX0" fmla="*/ 1650003 w 3600001"/>
              <a:gd name="connsiteY0" fmla="*/ 0 h 3600001"/>
              <a:gd name="connsiteX1" fmla="*/ 1950000 w 3600001"/>
              <a:gd name="connsiteY1" fmla="*/ 0 h 3600001"/>
              <a:gd name="connsiteX2" fmla="*/ 2025002 w 3600001"/>
              <a:gd name="connsiteY2" fmla="*/ 75002 h 3600001"/>
              <a:gd name="connsiteX3" fmla="*/ 2025002 w 3600001"/>
              <a:gd name="connsiteY3" fmla="*/ 379304 h 3600001"/>
              <a:gd name="connsiteX4" fmla="*/ 2090211 w 3600001"/>
              <a:gd name="connsiteY4" fmla="*/ 389256 h 3600001"/>
              <a:gd name="connsiteX5" fmla="*/ 2299254 w 3600001"/>
              <a:gd name="connsiteY5" fmla="*/ 448899 h 3600001"/>
              <a:gd name="connsiteX6" fmla="*/ 2315866 w 3600001"/>
              <a:gd name="connsiteY6" fmla="*/ 456497 h 3600001"/>
              <a:gd name="connsiteX7" fmla="*/ 2467645 w 3600001"/>
              <a:gd name="connsiteY7" fmla="*/ 193608 h 3600001"/>
              <a:gd name="connsiteX8" fmla="*/ 2570099 w 3600001"/>
              <a:gd name="connsiteY8" fmla="*/ 166155 h 3600001"/>
              <a:gd name="connsiteX9" fmla="*/ 2829904 w 3600001"/>
              <a:gd name="connsiteY9" fmla="*/ 316154 h 3600001"/>
              <a:gd name="connsiteX10" fmla="*/ 2857357 w 3600001"/>
              <a:gd name="connsiteY10" fmla="*/ 418608 h 3600001"/>
              <a:gd name="connsiteX11" fmla="*/ 2704752 w 3600001"/>
              <a:gd name="connsiteY11" fmla="*/ 682927 h 3600001"/>
              <a:gd name="connsiteX12" fmla="*/ 2830377 w 3600001"/>
              <a:gd name="connsiteY12" fmla="*/ 794054 h 3600001"/>
              <a:gd name="connsiteX13" fmla="*/ 2916132 w 3600001"/>
              <a:gd name="connsiteY13" fmla="*/ 895794 h 3600001"/>
              <a:gd name="connsiteX14" fmla="*/ 3181393 w 3600001"/>
              <a:gd name="connsiteY14" fmla="*/ 742645 h 3600001"/>
              <a:gd name="connsiteX15" fmla="*/ 3283848 w 3600001"/>
              <a:gd name="connsiteY15" fmla="*/ 770098 h 3600001"/>
              <a:gd name="connsiteX16" fmla="*/ 3433846 w 3600001"/>
              <a:gd name="connsiteY16" fmla="*/ 1029903 h 3600001"/>
              <a:gd name="connsiteX17" fmla="*/ 3406394 w 3600001"/>
              <a:gd name="connsiteY17" fmla="*/ 1132358 h 3600001"/>
              <a:gd name="connsiteX18" fmla="*/ 3141966 w 3600001"/>
              <a:gd name="connsiteY18" fmla="*/ 1285025 h 3600001"/>
              <a:gd name="connsiteX19" fmla="*/ 3162919 w 3600001"/>
              <a:gd name="connsiteY19" fmla="*/ 1333971 h 3600001"/>
              <a:gd name="connsiteX20" fmla="*/ 3217510 w 3600001"/>
              <a:gd name="connsiteY20" fmla="*/ 1545096 h 3600001"/>
              <a:gd name="connsiteX21" fmla="*/ 3221499 w 3600001"/>
              <a:gd name="connsiteY21" fmla="*/ 1575000 h 3600001"/>
              <a:gd name="connsiteX22" fmla="*/ 3524999 w 3600001"/>
              <a:gd name="connsiteY22" fmla="*/ 1575000 h 3600001"/>
              <a:gd name="connsiteX23" fmla="*/ 3600001 w 3600001"/>
              <a:gd name="connsiteY23" fmla="*/ 1650002 h 3600001"/>
              <a:gd name="connsiteX24" fmla="*/ 3600001 w 3600001"/>
              <a:gd name="connsiteY24" fmla="*/ 1949999 h 3600001"/>
              <a:gd name="connsiteX25" fmla="*/ 3524999 w 3600001"/>
              <a:gd name="connsiteY25" fmla="*/ 2025001 h 3600001"/>
              <a:gd name="connsiteX26" fmla="*/ 3221499 w 3600001"/>
              <a:gd name="connsiteY26" fmla="*/ 2025001 h 3600001"/>
              <a:gd name="connsiteX27" fmla="*/ 3217510 w 3600001"/>
              <a:gd name="connsiteY27" fmla="*/ 2054904 h 3600001"/>
              <a:gd name="connsiteX28" fmla="*/ 3162919 w 3600001"/>
              <a:gd name="connsiteY28" fmla="*/ 2266029 h 3600001"/>
              <a:gd name="connsiteX29" fmla="*/ 3141966 w 3600001"/>
              <a:gd name="connsiteY29" fmla="*/ 2314976 h 3600001"/>
              <a:gd name="connsiteX30" fmla="*/ 3406394 w 3600001"/>
              <a:gd name="connsiteY30" fmla="*/ 2467644 h 3600001"/>
              <a:gd name="connsiteX31" fmla="*/ 3433847 w 3600001"/>
              <a:gd name="connsiteY31" fmla="*/ 2570099 h 3600001"/>
              <a:gd name="connsiteX32" fmla="*/ 3283848 w 3600001"/>
              <a:gd name="connsiteY32" fmla="*/ 2829902 h 3600001"/>
              <a:gd name="connsiteX33" fmla="*/ 3181393 w 3600001"/>
              <a:gd name="connsiteY33" fmla="*/ 2857355 h 3600001"/>
              <a:gd name="connsiteX34" fmla="*/ 2916132 w 3600001"/>
              <a:gd name="connsiteY34" fmla="*/ 2704206 h 3600001"/>
              <a:gd name="connsiteX35" fmla="*/ 2830377 w 3600001"/>
              <a:gd name="connsiteY35" fmla="*/ 2805946 h 3600001"/>
              <a:gd name="connsiteX36" fmla="*/ 2704752 w 3600001"/>
              <a:gd name="connsiteY36" fmla="*/ 2917074 h 3600001"/>
              <a:gd name="connsiteX37" fmla="*/ 2857356 w 3600001"/>
              <a:gd name="connsiteY37" fmla="*/ 3181393 h 3600001"/>
              <a:gd name="connsiteX38" fmla="*/ 2829904 w 3600001"/>
              <a:gd name="connsiteY38" fmla="*/ 3283848 h 3600001"/>
              <a:gd name="connsiteX39" fmla="*/ 2570099 w 3600001"/>
              <a:gd name="connsiteY39" fmla="*/ 3433845 h 3600001"/>
              <a:gd name="connsiteX40" fmla="*/ 2467645 w 3600001"/>
              <a:gd name="connsiteY40" fmla="*/ 3406392 h 3600001"/>
              <a:gd name="connsiteX41" fmla="*/ 2315866 w 3600001"/>
              <a:gd name="connsiteY41" fmla="*/ 3143504 h 3600001"/>
              <a:gd name="connsiteX42" fmla="*/ 2299254 w 3600001"/>
              <a:gd name="connsiteY42" fmla="*/ 3151101 h 3600001"/>
              <a:gd name="connsiteX43" fmla="*/ 2090211 w 3600001"/>
              <a:gd name="connsiteY43" fmla="*/ 3210745 h 3600001"/>
              <a:gd name="connsiteX44" fmla="*/ 2025001 w 3600001"/>
              <a:gd name="connsiteY44" fmla="*/ 3220697 h 3600001"/>
              <a:gd name="connsiteX45" fmla="*/ 2025001 w 3600001"/>
              <a:gd name="connsiteY45" fmla="*/ 3524999 h 3600001"/>
              <a:gd name="connsiteX46" fmla="*/ 1949999 w 3600001"/>
              <a:gd name="connsiteY46" fmla="*/ 3600001 h 3600001"/>
              <a:gd name="connsiteX47" fmla="*/ 1650003 w 3600001"/>
              <a:gd name="connsiteY47" fmla="*/ 3600000 h 3600001"/>
              <a:gd name="connsiteX48" fmla="*/ 1575001 w 3600001"/>
              <a:gd name="connsiteY48" fmla="*/ 3524998 h 3600001"/>
              <a:gd name="connsiteX49" fmla="*/ 1575001 w 3600001"/>
              <a:gd name="connsiteY49" fmla="*/ 3220697 h 3600001"/>
              <a:gd name="connsiteX50" fmla="*/ 1509791 w 3600001"/>
              <a:gd name="connsiteY50" fmla="*/ 3210745 h 3600001"/>
              <a:gd name="connsiteX51" fmla="*/ 1300749 w 3600001"/>
              <a:gd name="connsiteY51" fmla="*/ 3151101 h 3600001"/>
              <a:gd name="connsiteX52" fmla="*/ 1284137 w 3600001"/>
              <a:gd name="connsiteY52" fmla="*/ 3143504 h 3600001"/>
              <a:gd name="connsiteX53" fmla="*/ 1132357 w 3600001"/>
              <a:gd name="connsiteY53" fmla="*/ 3406393 h 3600001"/>
              <a:gd name="connsiteX54" fmla="*/ 1029903 w 3600001"/>
              <a:gd name="connsiteY54" fmla="*/ 3433846 h 3600001"/>
              <a:gd name="connsiteX55" fmla="*/ 770099 w 3600001"/>
              <a:gd name="connsiteY55" fmla="*/ 3283847 h 3600001"/>
              <a:gd name="connsiteX56" fmla="*/ 742646 w 3600001"/>
              <a:gd name="connsiteY56" fmla="*/ 3181392 h 3600001"/>
              <a:gd name="connsiteX57" fmla="*/ 895251 w 3600001"/>
              <a:gd name="connsiteY57" fmla="*/ 2917074 h 3600001"/>
              <a:gd name="connsiteX58" fmla="*/ 769626 w 3600001"/>
              <a:gd name="connsiteY58" fmla="*/ 2805946 h 3600001"/>
              <a:gd name="connsiteX59" fmla="*/ 683870 w 3600001"/>
              <a:gd name="connsiteY59" fmla="*/ 2704206 h 3600001"/>
              <a:gd name="connsiteX60" fmla="*/ 418608 w 3600001"/>
              <a:gd name="connsiteY60" fmla="*/ 2857355 h 3600001"/>
              <a:gd name="connsiteX61" fmla="*/ 316153 w 3600001"/>
              <a:gd name="connsiteY61" fmla="*/ 2829903 h 3600001"/>
              <a:gd name="connsiteX62" fmla="*/ 166156 w 3600001"/>
              <a:gd name="connsiteY62" fmla="*/ 2570098 h 3600001"/>
              <a:gd name="connsiteX63" fmla="*/ 193609 w 3600001"/>
              <a:gd name="connsiteY63" fmla="*/ 2467643 h 3600001"/>
              <a:gd name="connsiteX64" fmla="*/ 458036 w 3600001"/>
              <a:gd name="connsiteY64" fmla="*/ 2314976 h 3600001"/>
              <a:gd name="connsiteX65" fmla="*/ 437083 w 3600001"/>
              <a:gd name="connsiteY65" fmla="*/ 2266029 h 3600001"/>
              <a:gd name="connsiteX66" fmla="*/ 382492 w 3600001"/>
              <a:gd name="connsiteY66" fmla="*/ 2054904 h 3600001"/>
              <a:gd name="connsiteX67" fmla="*/ 378504 w 3600001"/>
              <a:gd name="connsiteY67" fmla="*/ 2025000 h 3600001"/>
              <a:gd name="connsiteX68" fmla="*/ 75002 w 3600001"/>
              <a:gd name="connsiteY68" fmla="*/ 2025000 h 3600001"/>
              <a:gd name="connsiteX69" fmla="*/ 0 w 3600001"/>
              <a:gd name="connsiteY69" fmla="*/ 1949998 h 3600001"/>
              <a:gd name="connsiteX70" fmla="*/ 1 w 3600001"/>
              <a:gd name="connsiteY70" fmla="*/ 1650002 h 3600001"/>
              <a:gd name="connsiteX71" fmla="*/ 75003 w 3600001"/>
              <a:gd name="connsiteY71" fmla="*/ 1575000 h 3600001"/>
              <a:gd name="connsiteX72" fmla="*/ 378504 w 3600001"/>
              <a:gd name="connsiteY72" fmla="*/ 1575000 h 3600001"/>
              <a:gd name="connsiteX73" fmla="*/ 382492 w 3600001"/>
              <a:gd name="connsiteY73" fmla="*/ 1545096 h 3600001"/>
              <a:gd name="connsiteX74" fmla="*/ 437083 w 3600001"/>
              <a:gd name="connsiteY74" fmla="*/ 1333971 h 3600001"/>
              <a:gd name="connsiteX75" fmla="*/ 458036 w 3600001"/>
              <a:gd name="connsiteY75" fmla="*/ 1285024 h 3600001"/>
              <a:gd name="connsiteX76" fmla="*/ 193609 w 3600001"/>
              <a:gd name="connsiteY76" fmla="*/ 1132357 h 3600001"/>
              <a:gd name="connsiteX77" fmla="*/ 166156 w 3600001"/>
              <a:gd name="connsiteY77" fmla="*/ 1029902 h 3600001"/>
              <a:gd name="connsiteX78" fmla="*/ 316155 w 3600001"/>
              <a:gd name="connsiteY78" fmla="*/ 770097 h 3600001"/>
              <a:gd name="connsiteX79" fmla="*/ 418610 w 3600001"/>
              <a:gd name="connsiteY79" fmla="*/ 742645 h 3600001"/>
              <a:gd name="connsiteX80" fmla="*/ 683871 w 3600001"/>
              <a:gd name="connsiteY80" fmla="*/ 895793 h 3600001"/>
              <a:gd name="connsiteX81" fmla="*/ 769626 w 3600001"/>
              <a:gd name="connsiteY81" fmla="*/ 794054 h 3600001"/>
              <a:gd name="connsiteX82" fmla="*/ 895251 w 3600001"/>
              <a:gd name="connsiteY82" fmla="*/ 682927 h 3600001"/>
              <a:gd name="connsiteX83" fmla="*/ 742646 w 3600001"/>
              <a:gd name="connsiteY83" fmla="*/ 418608 h 3600001"/>
              <a:gd name="connsiteX84" fmla="*/ 770099 w 3600001"/>
              <a:gd name="connsiteY84" fmla="*/ 316153 h 3600001"/>
              <a:gd name="connsiteX85" fmla="*/ 1029904 w 3600001"/>
              <a:gd name="connsiteY85" fmla="*/ 166155 h 3600001"/>
              <a:gd name="connsiteX86" fmla="*/ 1132359 w 3600001"/>
              <a:gd name="connsiteY86" fmla="*/ 193607 h 3600001"/>
              <a:gd name="connsiteX87" fmla="*/ 1284138 w 3600001"/>
              <a:gd name="connsiteY87" fmla="*/ 456497 h 3600001"/>
              <a:gd name="connsiteX88" fmla="*/ 1300749 w 3600001"/>
              <a:gd name="connsiteY88" fmla="*/ 448899 h 3600001"/>
              <a:gd name="connsiteX89" fmla="*/ 1509791 w 3600001"/>
              <a:gd name="connsiteY89" fmla="*/ 389256 h 3600001"/>
              <a:gd name="connsiteX90" fmla="*/ 1575001 w 3600001"/>
              <a:gd name="connsiteY90" fmla="*/ 379303 h 3600001"/>
              <a:gd name="connsiteX91" fmla="*/ 1575001 w 3600001"/>
              <a:gd name="connsiteY91" fmla="*/ 75002 h 3600001"/>
              <a:gd name="connsiteX92" fmla="*/ 1650003 w 3600001"/>
              <a:gd name="connsiteY92" fmla="*/ 0 h 360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600001" h="3600001">
                <a:moveTo>
                  <a:pt x="1650003" y="0"/>
                </a:moveTo>
                <a:lnTo>
                  <a:pt x="1950000" y="0"/>
                </a:lnTo>
                <a:cubicBezTo>
                  <a:pt x="1991422" y="0"/>
                  <a:pt x="2025002" y="33580"/>
                  <a:pt x="2025002" y="75002"/>
                </a:cubicBezTo>
                <a:lnTo>
                  <a:pt x="2025002" y="379304"/>
                </a:lnTo>
                <a:lnTo>
                  <a:pt x="2090211" y="389256"/>
                </a:lnTo>
                <a:cubicBezTo>
                  <a:pt x="2161981" y="403942"/>
                  <a:pt x="2231807" y="423968"/>
                  <a:pt x="2299254" y="448899"/>
                </a:cubicBezTo>
                <a:lnTo>
                  <a:pt x="2315866" y="456497"/>
                </a:lnTo>
                <a:lnTo>
                  <a:pt x="2467645" y="193608"/>
                </a:lnTo>
                <a:cubicBezTo>
                  <a:pt x="2488356" y="157735"/>
                  <a:pt x="2534227" y="145444"/>
                  <a:pt x="2570099" y="166155"/>
                </a:cubicBezTo>
                <a:lnTo>
                  <a:pt x="2829904" y="316154"/>
                </a:lnTo>
                <a:cubicBezTo>
                  <a:pt x="2865777" y="336865"/>
                  <a:pt x="2878068" y="382736"/>
                  <a:pt x="2857357" y="418608"/>
                </a:cubicBezTo>
                <a:lnTo>
                  <a:pt x="2704752" y="682927"/>
                </a:lnTo>
                <a:lnTo>
                  <a:pt x="2830377" y="794054"/>
                </a:lnTo>
                <a:lnTo>
                  <a:pt x="2916132" y="895794"/>
                </a:lnTo>
                <a:lnTo>
                  <a:pt x="3181393" y="742645"/>
                </a:lnTo>
                <a:cubicBezTo>
                  <a:pt x="3217266" y="721934"/>
                  <a:pt x="3263137" y="734226"/>
                  <a:pt x="3283848" y="770098"/>
                </a:cubicBezTo>
                <a:lnTo>
                  <a:pt x="3433846" y="1029903"/>
                </a:lnTo>
                <a:cubicBezTo>
                  <a:pt x="3454557" y="1065776"/>
                  <a:pt x="3442266" y="1111647"/>
                  <a:pt x="3406394" y="1132358"/>
                </a:cubicBezTo>
                <a:lnTo>
                  <a:pt x="3141966" y="1285025"/>
                </a:lnTo>
                <a:lnTo>
                  <a:pt x="3162919" y="1333971"/>
                </a:lnTo>
                <a:cubicBezTo>
                  <a:pt x="3186237" y="1402183"/>
                  <a:pt x="3204579" y="1472703"/>
                  <a:pt x="3217510" y="1545096"/>
                </a:cubicBezTo>
                <a:lnTo>
                  <a:pt x="3221499" y="1575000"/>
                </a:lnTo>
                <a:lnTo>
                  <a:pt x="3524999" y="1575000"/>
                </a:lnTo>
                <a:cubicBezTo>
                  <a:pt x="3566421" y="1575000"/>
                  <a:pt x="3600001" y="1608580"/>
                  <a:pt x="3600001" y="1650002"/>
                </a:cubicBezTo>
                <a:lnTo>
                  <a:pt x="3600001" y="1949999"/>
                </a:lnTo>
                <a:cubicBezTo>
                  <a:pt x="3600001" y="1991421"/>
                  <a:pt x="3566421" y="2025001"/>
                  <a:pt x="3524999" y="2025001"/>
                </a:cubicBezTo>
                <a:lnTo>
                  <a:pt x="3221499" y="2025001"/>
                </a:lnTo>
                <a:lnTo>
                  <a:pt x="3217510" y="2054904"/>
                </a:lnTo>
                <a:cubicBezTo>
                  <a:pt x="3204579" y="2127298"/>
                  <a:pt x="3186237" y="2197817"/>
                  <a:pt x="3162919" y="2266029"/>
                </a:cubicBezTo>
                <a:lnTo>
                  <a:pt x="3141966" y="2314976"/>
                </a:lnTo>
                <a:lnTo>
                  <a:pt x="3406394" y="2467644"/>
                </a:lnTo>
                <a:cubicBezTo>
                  <a:pt x="3442267" y="2488355"/>
                  <a:pt x="3454558" y="2534226"/>
                  <a:pt x="3433847" y="2570099"/>
                </a:cubicBezTo>
                <a:lnTo>
                  <a:pt x="3283848" y="2829902"/>
                </a:lnTo>
                <a:cubicBezTo>
                  <a:pt x="3263137" y="2865775"/>
                  <a:pt x="3217266" y="2878066"/>
                  <a:pt x="3181393" y="2857355"/>
                </a:cubicBezTo>
                <a:lnTo>
                  <a:pt x="2916132" y="2704206"/>
                </a:lnTo>
                <a:lnTo>
                  <a:pt x="2830377" y="2805946"/>
                </a:lnTo>
                <a:lnTo>
                  <a:pt x="2704752" y="2917074"/>
                </a:lnTo>
                <a:lnTo>
                  <a:pt x="2857356" y="3181393"/>
                </a:lnTo>
                <a:cubicBezTo>
                  <a:pt x="2878067" y="3217266"/>
                  <a:pt x="2865776" y="3263137"/>
                  <a:pt x="2829904" y="3283848"/>
                </a:cubicBezTo>
                <a:lnTo>
                  <a:pt x="2570099" y="3433845"/>
                </a:lnTo>
                <a:cubicBezTo>
                  <a:pt x="2534227" y="3454556"/>
                  <a:pt x="2488356" y="3442265"/>
                  <a:pt x="2467645" y="3406392"/>
                </a:cubicBezTo>
                <a:lnTo>
                  <a:pt x="2315866" y="3143504"/>
                </a:lnTo>
                <a:lnTo>
                  <a:pt x="2299254" y="3151101"/>
                </a:lnTo>
                <a:cubicBezTo>
                  <a:pt x="2231807" y="3176033"/>
                  <a:pt x="2161981" y="3196058"/>
                  <a:pt x="2090211" y="3210745"/>
                </a:cubicBezTo>
                <a:lnTo>
                  <a:pt x="2025001" y="3220697"/>
                </a:lnTo>
                <a:lnTo>
                  <a:pt x="2025001" y="3524999"/>
                </a:lnTo>
                <a:cubicBezTo>
                  <a:pt x="2025001" y="3566421"/>
                  <a:pt x="1991421" y="3600001"/>
                  <a:pt x="1949999" y="3600001"/>
                </a:cubicBezTo>
                <a:lnTo>
                  <a:pt x="1650003" y="3600000"/>
                </a:lnTo>
                <a:cubicBezTo>
                  <a:pt x="1608581" y="3600000"/>
                  <a:pt x="1575001" y="3566420"/>
                  <a:pt x="1575001" y="3524998"/>
                </a:cubicBezTo>
                <a:lnTo>
                  <a:pt x="1575001" y="3220697"/>
                </a:lnTo>
                <a:lnTo>
                  <a:pt x="1509791" y="3210745"/>
                </a:lnTo>
                <a:cubicBezTo>
                  <a:pt x="1438021" y="3196058"/>
                  <a:pt x="1368196" y="3176033"/>
                  <a:pt x="1300749" y="3151101"/>
                </a:cubicBezTo>
                <a:lnTo>
                  <a:pt x="1284137" y="3143504"/>
                </a:lnTo>
                <a:lnTo>
                  <a:pt x="1132357" y="3406393"/>
                </a:lnTo>
                <a:cubicBezTo>
                  <a:pt x="1111646" y="3442266"/>
                  <a:pt x="1065775" y="3454557"/>
                  <a:pt x="1029903" y="3433846"/>
                </a:cubicBezTo>
                <a:lnTo>
                  <a:pt x="770099" y="3283847"/>
                </a:lnTo>
                <a:cubicBezTo>
                  <a:pt x="734227" y="3263136"/>
                  <a:pt x="721935" y="3217265"/>
                  <a:pt x="742646" y="3181392"/>
                </a:cubicBezTo>
                <a:lnTo>
                  <a:pt x="895251" y="2917074"/>
                </a:lnTo>
                <a:lnTo>
                  <a:pt x="769626" y="2805946"/>
                </a:lnTo>
                <a:lnTo>
                  <a:pt x="683870" y="2704206"/>
                </a:lnTo>
                <a:lnTo>
                  <a:pt x="418608" y="2857355"/>
                </a:lnTo>
                <a:cubicBezTo>
                  <a:pt x="382736" y="2878066"/>
                  <a:pt x="336864" y="2865775"/>
                  <a:pt x="316153" y="2829903"/>
                </a:cubicBezTo>
                <a:lnTo>
                  <a:pt x="166156" y="2570098"/>
                </a:lnTo>
                <a:cubicBezTo>
                  <a:pt x="145445" y="2534226"/>
                  <a:pt x="157736" y="2488354"/>
                  <a:pt x="193609" y="2467643"/>
                </a:cubicBezTo>
                <a:lnTo>
                  <a:pt x="458036" y="2314976"/>
                </a:lnTo>
                <a:lnTo>
                  <a:pt x="437083" y="2266029"/>
                </a:lnTo>
                <a:cubicBezTo>
                  <a:pt x="413765" y="2197817"/>
                  <a:pt x="395424" y="2127298"/>
                  <a:pt x="382492" y="2054904"/>
                </a:cubicBezTo>
                <a:lnTo>
                  <a:pt x="378504" y="2025000"/>
                </a:lnTo>
                <a:lnTo>
                  <a:pt x="75002" y="2025000"/>
                </a:lnTo>
                <a:cubicBezTo>
                  <a:pt x="33580" y="2025000"/>
                  <a:pt x="0" y="1991420"/>
                  <a:pt x="0" y="1949998"/>
                </a:cubicBezTo>
                <a:lnTo>
                  <a:pt x="1" y="1650002"/>
                </a:lnTo>
                <a:cubicBezTo>
                  <a:pt x="1" y="1608580"/>
                  <a:pt x="33581" y="1575000"/>
                  <a:pt x="75003" y="1575000"/>
                </a:cubicBezTo>
                <a:lnTo>
                  <a:pt x="378504" y="1575000"/>
                </a:lnTo>
                <a:lnTo>
                  <a:pt x="382492" y="1545096"/>
                </a:lnTo>
                <a:cubicBezTo>
                  <a:pt x="395424" y="1472703"/>
                  <a:pt x="413765" y="1402183"/>
                  <a:pt x="437083" y="1333971"/>
                </a:cubicBezTo>
                <a:lnTo>
                  <a:pt x="458036" y="1285024"/>
                </a:lnTo>
                <a:lnTo>
                  <a:pt x="193609" y="1132357"/>
                </a:lnTo>
                <a:cubicBezTo>
                  <a:pt x="157736" y="1111646"/>
                  <a:pt x="145445" y="1065775"/>
                  <a:pt x="166156" y="1029902"/>
                </a:cubicBezTo>
                <a:lnTo>
                  <a:pt x="316155" y="770097"/>
                </a:lnTo>
                <a:cubicBezTo>
                  <a:pt x="336866" y="734225"/>
                  <a:pt x="382737" y="721934"/>
                  <a:pt x="418610" y="742645"/>
                </a:cubicBezTo>
                <a:lnTo>
                  <a:pt x="683871" y="895793"/>
                </a:lnTo>
                <a:lnTo>
                  <a:pt x="769626" y="794054"/>
                </a:lnTo>
                <a:lnTo>
                  <a:pt x="895251" y="682927"/>
                </a:lnTo>
                <a:lnTo>
                  <a:pt x="742646" y="418608"/>
                </a:lnTo>
                <a:cubicBezTo>
                  <a:pt x="721935" y="382735"/>
                  <a:pt x="734227" y="336864"/>
                  <a:pt x="770099" y="316153"/>
                </a:cubicBezTo>
                <a:lnTo>
                  <a:pt x="1029904" y="166155"/>
                </a:lnTo>
                <a:cubicBezTo>
                  <a:pt x="1065777" y="145444"/>
                  <a:pt x="1111648" y="157735"/>
                  <a:pt x="1132359" y="193607"/>
                </a:cubicBezTo>
                <a:lnTo>
                  <a:pt x="1284138" y="456497"/>
                </a:lnTo>
                <a:lnTo>
                  <a:pt x="1300749" y="448899"/>
                </a:lnTo>
                <a:cubicBezTo>
                  <a:pt x="1368196" y="423968"/>
                  <a:pt x="1438021" y="403942"/>
                  <a:pt x="1509791" y="389256"/>
                </a:cubicBezTo>
                <a:lnTo>
                  <a:pt x="1575001" y="379303"/>
                </a:lnTo>
                <a:lnTo>
                  <a:pt x="1575001" y="75002"/>
                </a:lnTo>
                <a:cubicBezTo>
                  <a:pt x="1575001" y="33580"/>
                  <a:pt x="1608581" y="0"/>
                  <a:pt x="1650003" y="0"/>
                </a:cubicBez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25400" dist="25400" dir="2700000" algn="tl" rotWithShape="0">
                  <a:srgbClr val="44546A">
                    <a:lumMod val="75000"/>
                    <a:alpha val="45000"/>
                  </a:srgbClr>
                </a:outerShdw>
              </a:effectLst>
              <a:uLnTx/>
              <a:uFillTx/>
              <a:latin typeface="Univers LT Std 45 Light"/>
              <a:ea typeface="+mn-ea"/>
              <a:cs typeface="+mn-cs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6D57CF96-04FD-B844-BBC9-2418C7B705F1}"/>
              </a:ext>
            </a:extLst>
          </p:cNvPr>
          <p:cNvSpPr/>
          <p:nvPr/>
        </p:nvSpPr>
        <p:spPr>
          <a:xfrm>
            <a:off x="457202" y="2964798"/>
            <a:ext cx="4752109" cy="2107678"/>
          </a:xfrm>
          <a:prstGeom prst="roundRect">
            <a:avLst>
              <a:gd name="adj" fmla="val 5492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506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 defTabSz="457200"/>
            <a:fld id="{854A34C9-9A4B-6445-85E1-F779B5E87362}" type="slidenum">
              <a:rPr lang="fr-FR" sz="70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pPr algn="ctr" defTabSz="457200"/>
              <a:t>4</a:t>
            </a:fld>
            <a:endParaRPr lang="fr-FR" sz="7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242078-B8CB-824E-AA8B-527A0650F1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5936"/>
            <a:ext cx="5691171" cy="27760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ECBCDD-FC74-7140-952B-7D39A8259E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656" y="778914"/>
            <a:ext cx="5006555" cy="3589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ZoneTexte 352">
            <a:extLst>
              <a:ext uri="{FF2B5EF4-FFF2-40B4-BE49-F238E27FC236}">
                <a16:creationId xmlns:a16="http://schemas.microsoft.com/office/drawing/2014/main" id="{9734636B-CCC4-AA43-87FB-4A833BAF905D}"/>
              </a:ext>
            </a:extLst>
          </p:cNvPr>
          <p:cNvSpPr txBox="1"/>
          <p:nvPr/>
        </p:nvSpPr>
        <p:spPr>
          <a:xfrm>
            <a:off x="5590208" y="5998727"/>
            <a:ext cx="3525966" cy="523220"/>
          </a:xfrm>
          <a:prstGeom prst="rect">
            <a:avLst/>
          </a:prstGeom>
          <a:solidFill>
            <a:srgbClr val="FFFFCC"/>
          </a:solidFill>
          <a:ln>
            <a:solidFill>
              <a:srgbClr val="CC22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800" b="1" dirty="0">
                <a:solidFill>
                  <a:srgbClr val="002060"/>
                </a:solidFill>
                <a:latin typeface="Calibri"/>
              </a:rPr>
              <a:t>F. Millet (CEA)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EB9AD9E7-B39D-E146-A0F2-38BB40BD93FD}"/>
              </a:ext>
            </a:extLst>
          </p:cNvPr>
          <p:cNvSpPr txBox="1">
            <a:spLocks/>
          </p:cNvSpPr>
          <p:nvPr/>
        </p:nvSpPr>
        <p:spPr>
          <a:xfrm>
            <a:off x="799030" y="-34648"/>
            <a:ext cx="7443669" cy="879236"/>
          </a:xfrm>
          <a:prstGeom prst="rect">
            <a:avLst/>
          </a:prstGeom>
          <a:effectLst/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rgbClr val="0055A0"/>
                </a:solidFill>
                <a:latin typeface="Arial"/>
              </a:rPr>
              <a:t>Conclusions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094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Nelium</a:t>
            </a:r>
            <a:r>
              <a:rPr lang="de-DE" dirty="0"/>
              <a:t> Turbo-</a:t>
            </a:r>
            <a:r>
              <a:rPr lang="de-DE" dirty="0" err="1"/>
              <a:t>Brayton</a:t>
            </a:r>
            <a:r>
              <a:rPr lang="de-DE" dirty="0"/>
              <a:t> </a:t>
            </a:r>
            <a:r>
              <a:rPr lang="de-DE" dirty="0" err="1"/>
              <a:t>cycle</a:t>
            </a:r>
            <a:r>
              <a:rPr lang="de-DE" dirty="0"/>
              <a:t> </a:t>
            </a:r>
            <a:r>
              <a:rPr lang="de-DE" dirty="0" err="1"/>
              <a:t>improvement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0"/>
          </p:nvPr>
        </p:nvSpPr>
        <p:spPr>
          <a:xfrm>
            <a:off x="2530602" y="1958520"/>
            <a:ext cx="2743200" cy="3380434"/>
          </a:xfrm>
        </p:spPr>
        <p:txBody>
          <a:bodyPr/>
          <a:lstStyle/>
          <a:p>
            <a:pPr algn="just"/>
            <a:r>
              <a:rPr lang="de-DE" sz="1050" b="1" u="sng" dirty="0"/>
              <a:t>Problem </a:t>
            </a:r>
            <a:r>
              <a:rPr lang="de-DE" sz="1050" b="1" u="sng" dirty="0" err="1"/>
              <a:t>statement</a:t>
            </a:r>
            <a:r>
              <a:rPr lang="de-DE" sz="1050" b="1" u="sng" dirty="0"/>
              <a:t>:</a:t>
            </a:r>
          </a:p>
          <a:p>
            <a:pPr algn="just"/>
            <a:r>
              <a:rPr lang="de-DE" sz="1050" dirty="0" err="1"/>
              <a:t>Nelium</a:t>
            </a:r>
            <a:r>
              <a:rPr lang="de-DE" sz="1050" dirty="0"/>
              <a:t> </a:t>
            </a:r>
            <a:r>
              <a:rPr lang="de-DE" sz="1050" dirty="0" err="1"/>
              <a:t>mixture</a:t>
            </a:r>
            <a:r>
              <a:rPr lang="de-DE" sz="1050" dirty="0"/>
              <a:t> </a:t>
            </a:r>
            <a:r>
              <a:rPr lang="de-DE" sz="1050" dirty="0" err="1"/>
              <a:t>composition</a:t>
            </a:r>
            <a:r>
              <a:rPr lang="de-DE" sz="1050" dirty="0"/>
              <a:t> </a:t>
            </a:r>
            <a:r>
              <a:rPr lang="de-DE" sz="1050" dirty="0" err="1"/>
              <a:t>improvement</a:t>
            </a:r>
            <a:r>
              <a:rPr lang="de-DE" sz="1050" dirty="0"/>
              <a:t> </a:t>
            </a:r>
            <a:r>
              <a:rPr lang="de-DE" sz="1050" dirty="0" err="1"/>
              <a:t>is</a:t>
            </a:r>
            <a:r>
              <a:rPr lang="de-DE" sz="1050" dirty="0"/>
              <a:t> limited </a:t>
            </a:r>
            <a:r>
              <a:rPr lang="de-DE" sz="1050" dirty="0" err="1"/>
              <a:t>with</a:t>
            </a:r>
            <a:r>
              <a:rPr lang="de-DE" sz="1050" dirty="0"/>
              <a:t> </a:t>
            </a:r>
            <a:r>
              <a:rPr lang="de-DE" sz="1050" dirty="0" err="1"/>
              <a:t>centrifugal</a:t>
            </a:r>
            <a:r>
              <a:rPr lang="de-DE" sz="1050" dirty="0"/>
              <a:t> </a:t>
            </a:r>
            <a:r>
              <a:rPr lang="de-DE" sz="1050" dirty="0" err="1"/>
              <a:t>compressor</a:t>
            </a:r>
            <a:r>
              <a:rPr lang="de-DE" sz="1050" dirty="0"/>
              <a:t> design.</a:t>
            </a:r>
          </a:p>
          <a:p>
            <a:pPr algn="just"/>
            <a:endParaRPr lang="de-DE" sz="1050" dirty="0"/>
          </a:p>
          <a:p>
            <a:pPr algn="just"/>
            <a:r>
              <a:rPr lang="de-DE" sz="1050" dirty="0"/>
              <a:t>1-tandem </a:t>
            </a:r>
            <a:r>
              <a:rPr lang="de-DE" sz="1050" dirty="0" err="1"/>
              <a:t>machine</a:t>
            </a:r>
            <a:r>
              <a:rPr lang="de-DE" sz="1050" dirty="0"/>
              <a:t> </a:t>
            </a:r>
            <a:r>
              <a:rPr lang="de-DE" sz="1050" dirty="0" err="1"/>
              <a:t>is</a:t>
            </a:r>
            <a:r>
              <a:rPr lang="de-DE" sz="1050" dirty="0"/>
              <a:t> </a:t>
            </a:r>
            <a:r>
              <a:rPr lang="de-DE" sz="1050" dirty="0" err="1"/>
              <a:t>available</a:t>
            </a:r>
            <a:r>
              <a:rPr lang="de-DE" sz="1050" dirty="0"/>
              <a:t> </a:t>
            </a:r>
            <a:r>
              <a:rPr lang="de-DE" sz="1050" dirty="0" err="1"/>
              <a:t>for</a:t>
            </a:r>
            <a:r>
              <a:rPr lang="de-DE" sz="1050" dirty="0"/>
              <a:t> 40 vol. % </a:t>
            </a:r>
            <a:r>
              <a:rPr lang="de-DE" sz="1050" dirty="0" err="1"/>
              <a:t>of</a:t>
            </a:r>
            <a:r>
              <a:rPr lang="de-DE" sz="1050" dirty="0"/>
              <a:t> </a:t>
            </a:r>
            <a:r>
              <a:rPr lang="de-DE" sz="1050" dirty="0" err="1"/>
              <a:t>helium</a:t>
            </a:r>
            <a:r>
              <a:rPr lang="de-DE" sz="1050" dirty="0"/>
              <a:t>.</a:t>
            </a:r>
          </a:p>
          <a:p>
            <a:pPr algn="just"/>
            <a:endParaRPr lang="de-DE" dirty="0"/>
          </a:p>
          <a:p>
            <a:pPr algn="just"/>
            <a:endParaRPr lang="de-DE" dirty="0"/>
          </a:p>
          <a:p>
            <a:pPr algn="just"/>
            <a:endParaRPr lang="de-DE" dirty="0"/>
          </a:p>
        </p:txBody>
      </p:sp>
      <p:sp>
        <p:nvSpPr>
          <p:cNvPr id="5" name="Inhaltsplatzhalter 5"/>
          <p:cNvSpPr txBox="1">
            <a:spLocks/>
          </p:cNvSpPr>
          <p:nvPr/>
        </p:nvSpPr>
        <p:spPr bwMode="auto">
          <a:xfrm>
            <a:off x="110613" y="4750422"/>
            <a:ext cx="2098684" cy="240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18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anose="020B0604030504040204" pitchFamily="34" charset="0"/>
              <a:buChar char="•"/>
              <a:defRPr sz="1400">
                <a:solidFill>
                  <a:srgbClr val="001D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9pPr>
          </a:lstStyle>
          <a:p>
            <a:pPr marL="257175" indent="-257175" algn="ctr" defTabSz="685800"/>
            <a:r>
              <a:rPr lang="de-DE" sz="1200" kern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Baseline </a:t>
            </a:r>
            <a:r>
              <a:rPr lang="de-DE" sz="1200" kern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cycle</a:t>
            </a:r>
            <a:endParaRPr lang="de-DE" sz="1200" kern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98" y="2174099"/>
            <a:ext cx="2327771" cy="2576322"/>
          </a:xfrm>
          <a:prstGeom prst="rect">
            <a:avLst/>
          </a:prstGeom>
        </p:spPr>
      </p:pic>
      <p:pic>
        <p:nvPicPr>
          <p:cNvPr id="7" name="Picture 2" descr="C:\Users\SteffenK\Desktop\hofim---for-upstream-gas1.bm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41"/>
          <a:stretch/>
        </p:blipFill>
        <p:spPr bwMode="auto">
          <a:xfrm>
            <a:off x="2521223" y="3759515"/>
            <a:ext cx="2761958" cy="930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5"/>
          <p:cNvSpPr txBox="1"/>
          <p:nvPr/>
        </p:nvSpPr>
        <p:spPr>
          <a:xfrm>
            <a:off x="2982905" y="4817603"/>
            <a:ext cx="1860605" cy="1967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b="1" kern="1200">
                <a:solidFill>
                  <a:schemeClr val="bg2"/>
                </a:solidFill>
                <a:latin typeface="Microsoft Sans Serif" pitchFamily="34" charset="0"/>
                <a:ea typeface="+mn-ea"/>
                <a:cs typeface="+mn-cs"/>
              </a:defRPr>
            </a:lvl9pPr>
          </a:lstStyle>
          <a:p>
            <a:pPr defTabSz="685800"/>
            <a:r>
              <a:rPr lang="de-DE" sz="750" b="0" i="1" dirty="0">
                <a:solidFill>
                  <a:srgbClr val="727879"/>
                </a:solidFill>
                <a:latin typeface="Open Sans"/>
                <a:ea typeface="Verdana" panose="020B0604030504040204" pitchFamily="34" charset="0"/>
                <a:cs typeface="Verdana" panose="020B0604030504040204" pitchFamily="34" charset="0"/>
              </a:rPr>
              <a:t>Image </a:t>
            </a:r>
            <a:r>
              <a:rPr lang="de-DE" sz="750" b="0" i="1" dirty="0" err="1">
                <a:solidFill>
                  <a:srgbClr val="727879"/>
                </a:solidFill>
                <a:latin typeface="Open Sans"/>
                <a:ea typeface="Verdana" panose="020B0604030504040204" pitchFamily="34" charset="0"/>
                <a:cs typeface="Verdana" panose="020B0604030504040204" pitchFamily="34" charset="0"/>
              </a:rPr>
              <a:t>courtesy</a:t>
            </a:r>
            <a:r>
              <a:rPr lang="de-DE" sz="750" b="0" i="1" dirty="0">
                <a:solidFill>
                  <a:srgbClr val="727879"/>
                </a:solidFill>
                <a:latin typeface="Open Sans"/>
                <a:ea typeface="Verdana" panose="020B0604030504040204" pitchFamily="34" charset="0"/>
                <a:cs typeface="Verdana" panose="020B0604030504040204" pitchFamily="34" charset="0"/>
              </a:rPr>
              <a:t>: MAN Diesel </a:t>
            </a:r>
            <a:r>
              <a:rPr lang="de-DE" sz="750" b="0" i="1" dirty="0" err="1">
                <a:solidFill>
                  <a:srgbClr val="727879"/>
                </a:solidFill>
                <a:latin typeface="Open Sans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de-DE" sz="750" b="0" i="1" dirty="0">
                <a:solidFill>
                  <a:srgbClr val="727879"/>
                </a:solidFill>
                <a:latin typeface="Open Sans"/>
                <a:ea typeface="Verdana" panose="020B0604030504040204" pitchFamily="34" charset="0"/>
                <a:cs typeface="Verdana" panose="020B0604030504040204" pitchFamily="34" charset="0"/>
              </a:rPr>
              <a:t> Turbo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CFB526-9130-6F42-A036-86F1668A6D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8655" y="713582"/>
            <a:ext cx="4597400" cy="4800600"/>
          </a:xfrm>
          <a:prstGeom prst="rect">
            <a:avLst/>
          </a:prstGeom>
        </p:spPr>
      </p:pic>
      <p:sp>
        <p:nvSpPr>
          <p:cNvPr id="9" name="ZoneTexte 352">
            <a:extLst>
              <a:ext uri="{FF2B5EF4-FFF2-40B4-BE49-F238E27FC236}">
                <a16:creationId xmlns:a16="http://schemas.microsoft.com/office/drawing/2014/main" id="{8B1BC58F-19A0-4A4A-B096-0A2AF86EFCA7}"/>
              </a:ext>
            </a:extLst>
          </p:cNvPr>
          <p:cNvSpPr txBox="1"/>
          <p:nvPr/>
        </p:nvSpPr>
        <p:spPr>
          <a:xfrm>
            <a:off x="2209297" y="6267185"/>
            <a:ext cx="3985374" cy="523220"/>
          </a:xfrm>
          <a:prstGeom prst="rect">
            <a:avLst/>
          </a:prstGeom>
          <a:solidFill>
            <a:srgbClr val="FFFFCC"/>
          </a:solidFill>
          <a:ln>
            <a:solidFill>
              <a:srgbClr val="CC22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800" b="1" dirty="0">
                <a:solidFill>
                  <a:srgbClr val="002060"/>
                </a:solidFill>
                <a:latin typeface="Calibri"/>
              </a:rPr>
              <a:t>S. </a:t>
            </a:r>
            <a:r>
              <a:rPr lang="en-US" sz="2800" b="1" dirty="0" err="1">
                <a:solidFill>
                  <a:srgbClr val="002060"/>
                </a:solidFill>
                <a:latin typeface="Calibri"/>
              </a:rPr>
              <a:t>Savelyeva</a:t>
            </a:r>
            <a:r>
              <a:rPr lang="en-US" sz="2800" b="1" dirty="0">
                <a:solidFill>
                  <a:srgbClr val="002060"/>
                </a:solidFill>
                <a:latin typeface="Calibri"/>
              </a:rPr>
              <a:t> (</a:t>
            </a:r>
            <a:r>
              <a:rPr lang="en-US" sz="2800" b="1" dirty="0" err="1">
                <a:solidFill>
                  <a:srgbClr val="002060"/>
                </a:solidFill>
                <a:latin typeface="Calibri"/>
              </a:rPr>
              <a:t>TUDresden</a:t>
            </a:r>
            <a:r>
              <a:rPr lang="en-US" sz="2800" b="1" dirty="0">
                <a:solidFill>
                  <a:srgbClr val="002060"/>
                </a:solidFill>
                <a:latin typeface="Calibri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88052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0"/>
          </p:nvPr>
        </p:nvSpPr>
        <p:spPr>
          <a:xfrm>
            <a:off x="5741763" y="2023880"/>
            <a:ext cx="3043427" cy="281785"/>
          </a:xfrm>
        </p:spPr>
        <p:txBody>
          <a:bodyPr/>
          <a:lstStyle/>
          <a:p>
            <a:pPr algn="ctr"/>
            <a:r>
              <a:rPr lang="de-DE" dirty="0"/>
              <a:t>New </a:t>
            </a:r>
            <a:r>
              <a:rPr lang="de-DE" dirty="0" err="1"/>
              <a:t>cycles</a:t>
            </a:r>
            <a:r>
              <a:rPr lang="de-DE" dirty="0"/>
              <a:t> </a:t>
            </a:r>
            <a:r>
              <a:rPr lang="de-DE" dirty="0" err="1"/>
              <a:t>baseline</a:t>
            </a:r>
            <a:r>
              <a:rPr lang="de-DE" dirty="0"/>
              <a:t> was </a:t>
            </a:r>
            <a:r>
              <a:rPr lang="de-DE" dirty="0" err="1"/>
              <a:t>offered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improve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components</a:t>
            </a:r>
            <a:r>
              <a:rPr lang="de-DE" dirty="0"/>
              <a:t> design</a:t>
            </a:r>
          </a:p>
        </p:txBody>
      </p:sp>
      <p:graphicFrame>
        <p:nvGraphicFramePr>
          <p:cNvPr id="10" name="Inhaltsplatzhalter 10"/>
          <p:cNvGraphicFramePr>
            <a:graphicFrameLocks/>
          </p:cNvGraphicFramePr>
          <p:nvPr>
            <p:extLst/>
          </p:nvPr>
        </p:nvGraphicFramePr>
        <p:xfrm>
          <a:off x="210312" y="3876248"/>
          <a:ext cx="4775455" cy="1630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83140">
                  <a:extLst>
                    <a:ext uri="{9D8B030D-6E8A-4147-A177-3AD203B41FA5}">
                      <a16:colId xmlns:a16="http://schemas.microsoft.com/office/drawing/2014/main" val="1092880340"/>
                    </a:ext>
                  </a:extLst>
                </a:gridCol>
                <a:gridCol w="1697956">
                  <a:extLst>
                    <a:ext uri="{9D8B030D-6E8A-4147-A177-3AD203B41FA5}">
                      <a16:colId xmlns:a16="http://schemas.microsoft.com/office/drawing/2014/main" val="3413627975"/>
                    </a:ext>
                  </a:extLst>
                </a:gridCol>
                <a:gridCol w="1594359">
                  <a:extLst>
                    <a:ext uri="{9D8B030D-6E8A-4147-A177-3AD203B41FA5}">
                      <a16:colId xmlns:a16="http://schemas.microsoft.com/office/drawing/2014/main" val="3320663538"/>
                    </a:ext>
                  </a:extLst>
                </a:gridCol>
              </a:tblGrid>
              <a:tr h="188595">
                <a:tc>
                  <a:txBody>
                    <a:bodyPr/>
                    <a:lstStyle/>
                    <a:p>
                      <a:r>
                        <a:rPr lang="de-DE" sz="800" dirty="0">
                          <a:solidFill>
                            <a:schemeClr val="accent3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 </a:t>
                      </a:r>
                      <a:r>
                        <a:rPr lang="de-DE" sz="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2 </a:t>
                      </a:r>
                      <a:r>
                        <a:rPr lang="de-DE" sz="8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inner</a:t>
                      </a:r>
                      <a:r>
                        <a:rPr lang="de-DE" sz="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heat</a:t>
                      </a:r>
                      <a:r>
                        <a:rPr lang="de-DE" sz="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exchangers</a:t>
                      </a:r>
                      <a:endParaRPr lang="de-DE" sz="8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2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>
                          <a:solidFill>
                            <a:schemeClr val="accent3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r>
                        <a:rPr lang="de-DE" sz="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reduced</a:t>
                      </a:r>
                      <a:r>
                        <a:rPr lang="de-DE" sz="800" dirty="0">
                          <a:solidFill>
                            <a:schemeClr val="accent3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de-DE" sz="8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pressure</a:t>
                      </a:r>
                      <a:r>
                        <a:rPr lang="de-DE" sz="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de-DE" sz="8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ratio</a:t>
                      </a:r>
                      <a:endParaRPr lang="de-DE" sz="8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2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>
                          <a:solidFill>
                            <a:schemeClr val="accent3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r>
                        <a:rPr lang="de-DE" sz="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reduced</a:t>
                      </a:r>
                      <a:r>
                        <a:rPr lang="de-DE" sz="800" dirty="0">
                          <a:solidFill>
                            <a:schemeClr val="accent3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de-DE" sz="8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pressure</a:t>
                      </a:r>
                      <a:r>
                        <a:rPr lang="de-DE" sz="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de-DE" sz="8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ratio</a:t>
                      </a:r>
                      <a:endParaRPr lang="de-DE" sz="8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849791212"/>
                  </a:ext>
                </a:extLst>
              </a:tr>
              <a:tr h="308610">
                <a:tc>
                  <a:txBody>
                    <a:bodyPr/>
                    <a:lstStyle/>
                    <a:p>
                      <a:endParaRPr lang="de-DE" sz="8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2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>
                          <a:solidFill>
                            <a:schemeClr val="accent3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 </a:t>
                      </a:r>
                      <a:r>
                        <a:rPr lang="de-DE" sz="8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e</a:t>
                      </a:r>
                      <a:r>
                        <a:rPr lang="de-DE" sz="8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asier</a:t>
                      </a:r>
                      <a:r>
                        <a:rPr lang="de-DE" sz="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de-DE" sz="8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pressure</a:t>
                      </a:r>
                      <a:r>
                        <a:rPr lang="de-DE" sz="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de-DE" sz="8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control</a:t>
                      </a:r>
                      <a:endParaRPr lang="de-DE" sz="8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182563" indent="-182563"/>
                      <a:r>
                        <a:rPr lang="de-DE" sz="800" dirty="0">
                          <a:solidFill>
                            <a:schemeClr val="accent3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r>
                        <a:rPr lang="de-DE" sz="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h</a:t>
                      </a:r>
                      <a:r>
                        <a:rPr lang="de-DE" sz="8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igher</a:t>
                      </a:r>
                      <a:r>
                        <a:rPr lang="de-DE" sz="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volumetric</a:t>
                      </a:r>
                      <a:r>
                        <a:rPr lang="de-DE" sz="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flow</a:t>
                      </a:r>
                      <a:r>
                        <a:rPr lang="de-DE" sz="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to</a:t>
                      </a:r>
                      <a:r>
                        <a:rPr lang="de-DE" sz="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the</a:t>
                      </a:r>
                      <a:r>
                        <a:rPr lang="de-DE" sz="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second</a:t>
                      </a:r>
                      <a:r>
                        <a:rPr lang="de-DE" sz="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compressor</a:t>
                      </a:r>
                      <a:r>
                        <a:rPr lang="de-DE" sz="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casing</a:t>
                      </a:r>
                      <a:endParaRPr lang="de-DE" sz="8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31278144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endParaRPr lang="de-DE" sz="8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26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182563" indent="-182563"/>
                      <a:r>
                        <a:rPr lang="de-DE" sz="800" dirty="0">
                          <a:solidFill>
                            <a:schemeClr val="accent3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r>
                        <a:rPr lang="de-DE" sz="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de-DE" sz="8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reduced</a:t>
                      </a:r>
                      <a:r>
                        <a:rPr lang="de-DE" sz="80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de-DE" sz="8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pressure</a:t>
                      </a:r>
                      <a:r>
                        <a:rPr lang="de-DE" sz="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ratio</a:t>
                      </a:r>
                      <a:r>
                        <a:rPr lang="de-DE" sz="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of</a:t>
                      </a:r>
                      <a:r>
                        <a:rPr lang="de-DE" sz="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pre-cooling</a:t>
                      </a:r>
                      <a:r>
                        <a:rPr lang="de-DE" sz="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turbine</a:t>
                      </a:r>
                      <a:r>
                        <a:rPr lang="de-DE" sz="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compared</a:t>
                      </a:r>
                      <a:r>
                        <a:rPr lang="de-DE" sz="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to</a:t>
                      </a:r>
                      <a:r>
                        <a:rPr lang="de-DE" sz="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cycle</a:t>
                      </a:r>
                      <a:r>
                        <a:rPr lang="de-DE" sz="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B</a:t>
                      </a:r>
                      <a:endParaRPr lang="de-DE" sz="8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70183969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marL="0" marR="0" indent="0" algn="l" defTabSz="9142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 </a:t>
                      </a:r>
                      <a:r>
                        <a:rPr lang="de-DE" sz="800" dirty="0" err="1">
                          <a:solidFill>
                            <a:srgbClr val="C00000"/>
                          </a:solidFill>
                        </a:rPr>
                        <a:t>higher</a:t>
                      </a:r>
                      <a:r>
                        <a:rPr lang="de-DE" sz="80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de-DE" sz="800" dirty="0" err="1">
                          <a:solidFill>
                            <a:srgbClr val="C00000"/>
                          </a:solidFill>
                        </a:rPr>
                        <a:t>pressure</a:t>
                      </a:r>
                      <a:r>
                        <a:rPr lang="de-DE" sz="80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de-DE" sz="800" dirty="0" err="1">
                          <a:solidFill>
                            <a:srgbClr val="C00000"/>
                          </a:solidFill>
                        </a:rPr>
                        <a:t>ratio</a:t>
                      </a:r>
                      <a:endParaRPr lang="de-DE" sz="80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8540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Open Sans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 </a:t>
                      </a:r>
                      <a:r>
                        <a:rPr kumimoji="0" lang="de-DE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Open Sans"/>
                          <a:ea typeface="+mn-ea"/>
                          <a:cs typeface="+mn-cs"/>
                        </a:rPr>
                        <a:t>additional </a:t>
                      </a:r>
                      <a:r>
                        <a:rPr kumimoji="0" lang="de-DE" sz="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Open Sans"/>
                          <a:ea typeface="+mn-ea"/>
                          <a:cs typeface="+mn-cs"/>
                        </a:rPr>
                        <a:t>heat</a:t>
                      </a:r>
                      <a:r>
                        <a:rPr kumimoji="0" lang="de-DE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Open Sans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Open Sans"/>
                          <a:ea typeface="+mn-ea"/>
                          <a:cs typeface="+mn-cs"/>
                        </a:rPr>
                        <a:t>exchanger</a:t>
                      </a: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Open Sans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8540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Open Sans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 </a:t>
                      </a:r>
                      <a:r>
                        <a:rPr kumimoji="0" lang="de-DE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Open Sans"/>
                          <a:ea typeface="+mn-ea"/>
                          <a:cs typeface="+mn-cs"/>
                        </a:rPr>
                        <a:t>additional </a:t>
                      </a:r>
                      <a:r>
                        <a:rPr kumimoji="0" lang="de-DE" sz="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Open Sans"/>
                          <a:ea typeface="+mn-ea"/>
                          <a:cs typeface="+mn-cs"/>
                        </a:rPr>
                        <a:t>heat</a:t>
                      </a:r>
                      <a:r>
                        <a:rPr kumimoji="0" lang="de-DE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Open Sans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Open Sans"/>
                          <a:ea typeface="+mn-ea"/>
                          <a:cs typeface="+mn-cs"/>
                        </a:rPr>
                        <a:t>exchanger</a:t>
                      </a:r>
                      <a:endParaRPr kumimoji="0" lang="de-DE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Open Sans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991358679"/>
                  </a:ext>
                </a:extLst>
              </a:tr>
              <a:tr h="308610">
                <a:tc>
                  <a:txBody>
                    <a:bodyPr/>
                    <a:lstStyle/>
                    <a:p>
                      <a:endParaRPr lang="de-DE" sz="80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182563" indent="-182563" defTabSz="830263"/>
                      <a:r>
                        <a:rPr lang="de-DE" sz="800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 h</a:t>
                      </a:r>
                      <a:r>
                        <a:rPr lang="de-DE" sz="800" dirty="0">
                          <a:solidFill>
                            <a:srgbClr val="C00000"/>
                          </a:solidFill>
                        </a:rPr>
                        <a:t>igh</a:t>
                      </a:r>
                      <a:r>
                        <a:rPr lang="de-DE" sz="800" baseline="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rgbClr val="C00000"/>
                          </a:solidFill>
                        </a:rPr>
                        <a:t>speed</a:t>
                      </a:r>
                      <a:r>
                        <a:rPr lang="de-DE" sz="800" baseline="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rgbClr val="C00000"/>
                          </a:solidFill>
                        </a:rPr>
                        <a:t>of</a:t>
                      </a:r>
                      <a:r>
                        <a:rPr lang="de-DE" sz="800" baseline="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rgbClr val="C00000"/>
                          </a:solidFill>
                        </a:rPr>
                        <a:t>the</a:t>
                      </a:r>
                      <a:r>
                        <a:rPr lang="de-DE" sz="800" baseline="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rgbClr val="C00000"/>
                          </a:solidFill>
                        </a:rPr>
                        <a:t>pre-cooling</a:t>
                      </a:r>
                      <a:r>
                        <a:rPr lang="de-DE" sz="800" baseline="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rgbClr val="C00000"/>
                          </a:solidFill>
                        </a:rPr>
                        <a:t>turbine</a:t>
                      </a:r>
                      <a:r>
                        <a:rPr lang="de-DE" sz="800" baseline="0" dirty="0">
                          <a:solidFill>
                            <a:srgbClr val="C00000"/>
                          </a:solidFill>
                        </a:rPr>
                        <a:t> (high </a:t>
                      </a:r>
                      <a:r>
                        <a:rPr lang="de-DE" sz="800" baseline="0" dirty="0" err="1">
                          <a:solidFill>
                            <a:srgbClr val="C00000"/>
                          </a:solidFill>
                        </a:rPr>
                        <a:t>pressure</a:t>
                      </a:r>
                      <a:r>
                        <a:rPr lang="de-DE" sz="800" baseline="0" dirty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de-DE" sz="800" baseline="0" dirty="0" err="1">
                          <a:solidFill>
                            <a:srgbClr val="C00000"/>
                          </a:solidFill>
                        </a:rPr>
                        <a:t>ratio</a:t>
                      </a:r>
                      <a:r>
                        <a:rPr lang="de-DE" sz="800" baseline="0" dirty="0">
                          <a:solidFill>
                            <a:srgbClr val="C00000"/>
                          </a:solidFill>
                        </a:rPr>
                        <a:t>)</a:t>
                      </a:r>
                      <a:endParaRPr lang="de-DE" sz="80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de-DE" sz="80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01840774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endParaRPr lang="de-DE" sz="8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de-DE" sz="8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de-DE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443580408"/>
                  </a:ext>
                </a:extLst>
              </a:tr>
            </a:tbl>
          </a:graphicData>
        </a:graphic>
      </p:graphicFrame>
      <p:sp>
        <p:nvSpPr>
          <p:cNvPr id="11" name="Titel 1"/>
          <p:cNvSpPr txBox="1">
            <a:spLocks/>
          </p:cNvSpPr>
          <p:nvPr/>
        </p:nvSpPr>
        <p:spPr>
          <a:xfrm>
            <a:off x="656035" y="1116807"/>
            <a:ext cx="7935515" cy="51316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algn="l" defTabSz="914269" rtl="0" eaLnBrk="1" latinLnBrk="0" hangingPunct="1">
              <a:spcBef>
                <a:spcPct val="0"/>
              </a:spcBef>
              <a:buNone/>
              <a:defRPr sz="2400" b="1" kern="1200" baseline="0">
                <a:solidFill>
                  <a:schemeClr val="tx2"/>
                </a:solidFill>
                <a:latin typeface="Open Sans" panose="020B0606030504020204" pitchFamily="34" charset="0"/>
                <a:ea typeface="+mj-ea"/>
                <a:cs typeface="+mj-cs"/>
              </a:defRPr>
            </a:lvl1pPr>
          </a:lstStyle>
          <a:p>
            <a:pPr defTabSz="685702"/>
            <a:r>
              <a:rPr lang="de-DE" sz="1800" dirty="0" err="1">
                <a:solidFill>
                  <a:srgbClr val="00305E"/>
                </a:solidFill>
              </a:rPr>
              <a:t>Nelium</a:t>
            </a:r>
            <a:r>
              <a:rPr lang="de-DE" sz="1800" dirty="0">
                <a:solidFill>
                  <a:srgbClr val="00305E"/>
                </a:solidFill>
              </a:rPr>
              <a:t> Turbo-</a:t>
            </a:r>
            <a:r>
              <a:rPr lang="de-DE" sz="1800" dirty="0" err="1">
                <a:solidFill>
                  <a:srgbClr val="00305E"/>
                </a:solidFill>
              </a:rPr>
              <a:t>Brayton</a:t>
            </a:r>
            <a:r>
              <a:rPr lang="de-DE" sz="1800" dirty="0">
                <a:solidFill>
                  <a:srgbClr val="00305E"/>
                </a:solidFill>
              </a:rPr>
              <a:t> </a:t>
            </a:r>
            <a:r>
              <a:rPr lang="de-DE" sz="1800" dirty="0" err="1">
                <a:solidFill>
                  <a:srgbClr val="00305E"/>
                </a:solidFill>
              </a:rPr>
              <a:t>cycle</a:t>
            </a:r>
            <a:r>
              <a:rPr lang="de-DE" sz="1800" dirty="0">
                <a:solidFill>
                  <a:srgbClr val="00305E"/>
                </a:solidFill>
              </a:rPr>
              <a:t> </a:t>
            </a:r>
            <a:r>
              <a:rPr lang="de-DE" sz="1800" dirty="0" err="1">
                <a:solidFill>
                  <a:srgbClr val="00305E"/>
                </a:solidFill>
              </a:rPr>
              <a:t>improvement</a:t>
            </a:r>
            <a:endParaRPr lang="de-DE" sz="1800" dirty="0">
              <a:solidFill>
                <a:srgbClr val="00305E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3293731" y="2036826"/>
            <a:ext cx="2003798" cy="3307247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srgbClr val="FFFFFF"/>
              </a:solidFill>
              <a:latin typeface="Open Sans"/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312" y="2252270"/>
            <a:ext cx="1360934" cy="1506249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1932" y="2333193"/>
            <a:ext cx="1543793" cy="1456984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8014" y="2254002"/>
            <a:ext cx="1566022" cy="1504517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3547067" y="5056688"/>
            <a:ext cx="118013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de-DE" sz="1050" i="1" kern="0" dirty="0" err="1">
                <a:solidFill>
                  <a:srgbClr val="00305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Improved</a:t>
            </a:r>
            <a:r>
              <a:rPr lang="de-DE" sz="1050" i="1" kern="0" dirty="0">
                <a:solidFill>
                  <a:srgbClr val="00305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050" i="1" kern="0" dirty="0" err="1">
                <a:solidFill>
                  <a:srgbClr val="00305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baseline</a:t>
            </a:r>
            <a:endParaRPr lang="de-DE" sz="1050" dirty="0">
              <a:solidFill>
                <a:srgbClr val="00305E"/>
              </a:solidFill>
              <a:latin typeface="Open Sans"/>
            </a:endParaRPr>
          </a:p>
        </p:txBody>
      </p:sp>
      <p:grpSp>
        <p:nvGrpSpPr>
          <p:cNvPr id="17" name="Gruppieren 16"/>
          <p:cNvGrpSpPr/>
          <p:nvPr/>
        </p:nvGrpSpPr>
        <p:grpSpPr>
          <a:xfrm>
            <a:off x="398649" y="2124716"/>
            <a:ext cx="4251076" cy="402013"/>
            <a:chOff x="568107" y="5329266"/>
            <a:chExt cx="10788078" cy="536017"/>
          </a:xfrm>
        </p:grpSpPr>
        <p:sp>
          <p:nvSpPr>
            <p:cNvPr id="18" name="Inhaltsplatzhalter 5"/>
            <p:cNvSpPr txBox="1">
              <a:spLocks/>
            </p:cNvSpPr>
            <p:nvPr/>
          </p:nvSpPr>
          <p:spPr bwMode="auto">
            <a:xfrm>
              <a:off x="568107" y="5329266"/>
              <a:ext cx="2798245" cy="320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8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Verdana" panose="020B0604030504040204" pitchFamily="34" charset="0"/>
                <a:buChar char="•"/>
                <a:defRPr sz="14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Verdana" panose="020B0604030504040204" pitchFamily="34" charset="0"/>
                <a:buChar char="•"/>
                <a:defRPr sz="14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Verdana" panose="020B0604030504040204" pitchFamily="34" charset="0"/>
                <a:buChar char="•"/>
                <a:defRPr sz="14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9pPr>
            </a:lstStyle>
            <a:p>
              <a:pPr marL="257175" indent="-257175" algn="ctr" defTabSz="685800"/>
              <a:r>
                <a:rPr lang="de-DE" sz="900" i="1" kern="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Cycle A (</a:t>
              </a:r>
              <a:r>
                <a:rPr lang="de-DE" sz="900" i="1" kern="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baseline</a:t>
              </a:r>
              <a:r>
                <a:rPr lang="de-DE" sz="900" i="1" kern="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)</a:t>
              </a:r>
              <a:endParaRPr lang="de-DE" sz="900" kern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Inhaltsplatzhalter 5"/>
            <p:cNvSpPr txBox="1">
              <a:spLocks/>
            </p:cNvSpPr>
            <p:nvPr/>
          </p:nvSpPr>
          <p:spPr bwMode="auto">
            <a:xfrm>
              <a:off x="4666656" y="5329266"/>
              <a:ext cx="2798245" cy="536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8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Verdana" panose="020B0604030504040204" pitchFamily="34" charset="0"/>
                <a:buChar char="•"/>
                <a:defRPr sz="14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Verdana" panose="020B0604030504040204" pitchFamily="34" charset="0"/>
                <a:buChar char="•"/>
                <a:defRPr sz="14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Verdana" panose="020B0604030504040204" pitchFamily="34" charset="0"/>
                <a:buChar char="•"/>
                <a:defRPr sz="14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9pPr>
            </a:lstStyle>
            <a:p>
              <a:pPr marL="257175" indent="-257175" algn="ctr" defTabSz="685800"/>
              <a:r>
                <a:rPr lang="de-DE" sz="900" i="1" kern="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Cycle B</a:t>
              </a:r>
              <a:endParaRPr lang="de-DE" sz="900" kern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0" indent="0" algn="ctr" defTabSz="685800"/>
              <a:endParaRPr lang="de-DE" sz="900" kern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Inhaltsplatzhalter 5"/>
            <p:cNvSpPr txBox="1">
              <a:spLocks/>
            </p:cNvSpPr>
            <p:nvPr/>
          </p:nvSpPr>
          <p:spPr bwMode="auto">
            <a:xfrm>
              <a:off x="8557940" y="5354748"/>
              <a:ext cx="2798245" cy="485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18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Verdana" panose="020B0604030504040204" pitchFamily="34" charset="0"/>
                <a:buChar char="•"/>
                <a:defRPr sz="14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600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Verdana" panose="020B0604030504040204" pitchFamily="34" charset="0"/>
                <a:buChar char="•"/>
                <a:defRPr sz="14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Verdana" panose="020B0604030504040204" pitchFamily="34" charset="0"/>
                <a:buChar char="•"/>
                <a:defRPr sz="1400">
                  <a:solidFill>
                    <a:srgbClr val="001D4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-"/>
                <a:defRPr sz="1400">
                  <a:solidFill>
                    <a:srgbClr val="001D4B"/>
                  </a:solidFill>
                  <a:latin typeface="+mn-lt"/>
                </a:defRPr>
              </a:lvl9pPr>
            </a:lstStyle>
            <a:p>
              <a:pPr marL="257175" indent="-257175" algn="ctr" defTabSz="685800"/>
              <a:r>
                <a:rPr lang="de-DE" sz="900" i="1" kern="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Cycle C</a:t>
              </a:r>
            </a:p>
          </p:txBody>
        </p:sp>
      </p:grpSp>
      <p:sp>
        <p:nvSpPr>
          <p:cNvPr id="23" name="Textfeld 22"/>
          <p:cNvSpPr txBox="1"/>
          <p:nvPr/>
        </p:nvSpPr>
        <p:spPr>
          <a:xfrm>
            <a:off x="5681945" y="2906780"/>
            <a:ext cx="3330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de-DE" sz="1200" b="1" dirty="0">
                <a:solidFill>
                  <a:srgbClr val="00305E"/>
                </a:solidFill>
                <a:latin typeface="Open Sans"/>
              </a:rPr>
              <a:t>Helium </a:t>
            </a:r>
            <a:r>
              <a:rPr lang="de-DE" sz="1200" b="1" dirty="0" err="1">
                <a:solidFill>
                  <a:srgbClr val="00305E"/>
                </a:solidFill>
                <a:latin typeface="Open Sans"/>
              </a:rPr>
              <a:t>content</a:t>
            </a:r>
            <a:r>
              <a:rPr lang="de-DE" sz="1200" b="1" dirty="0">
                <a:solidFill>
                  <a:srgbClr val="00305E"/>
                </a:solidFill>
                <a:latin typeface="Open Sans"/>
              </a:rPr>
              <a:t> </a:t>
            </a:r>
            <a:r>
              <a:rPr lang="de-DE" sz="1200" b="1" dirty="0" err="1">
                <a:solidFill>
                  <a:srgbClr val="00305E"/>
                </a:solidFill>
                <a:latin typeface="Open Sans"/>
              </a:rPr>
              <a:t>can</a:t>
            </a:r>
            <a:r>
              <a:rPr lang="de-DE" sz="1200" b="1" dirty="0">
                <a:solidFill>
                  <a:srgbClr val="00305E"/>
                </a:solidFill>
                <a:latin typeface="Open Sans"/>
              </a:rPr>
              <a:t> </a:t>
            </a:r>
            <a:r>
              <a:rPr lang="de-DE" sz="1200" b="1" dirty="0" err="1">
                <a:solidFill>
                  <a:srgbClr val="00305E"/>
                </a:solidFill>
                <a:latin typeface="Open Sans"/>
              </a:rPr>
              <a:t>be</a:t>
            </a:r>
            <a:r>
              <a:rPr lang="de-DE" sz="1200" b="1" dirty="0">
                <a:solidFill>
                  <a:srgbClr val="00305E"/>
                </a:solidFill>
                <a:latin typeface="Open Sans"/>
              </a:rPr>
              <a:t> </a:t>
            </a:r>
            <a:r>
              <a:rPr lang="de-DE" sz="1200" b="1" dirty="0" err="1">
                <a:solidFill>
                  <a:srgbClr val="00305E"/>
                </a:solidFill>
                <a:latin typeface="Open Sans"/>
              </a:rPr>
              <a:t>increased</a:t>
            </a:r>
            <a:r>
              <a:rPr lang="de-DE" sz="1200" b="1" dirty="0">
                <a:solidFill>
                  <a:srgbClr val="00305E"/>
                </a:solidFill>
                <a:latin typeface="Open Sans"/>
              </a:rPr>
              <a:t> </a:t>
            </a:r>
            <a:r>
              <a:rPr lang="de-DE" sz="1200" b="1" dirty="0" err="1">
                <a:solidFill>
                  <a:srgbClr val="00305E"/>
                </a:solidFill>
                <a:latin typeface="Open Sans"/>
              </a:rPr>
              <a:t>up</a:t>
            </a:r>
            <a:r>
              <a:rPr lang="de-DE" sz="1200" b="1" dirty="0">
                <a:solidFill>
                  <a:srgbClr val="00305E"/>
                </a:solidFill>
                <a:latin typeface="Open Sans"/>
              </a:rPr>
              <a:t> </a:t>
            </a:r>
            <a:r>
              <a:rPr lang="de-DE" sz="1200" b="1" dirty="0" err="1">
                <a:solidFill>
                  <a:srgbClr val="00305E"/>
                </a:solidFill>
                <a:latin typeface="Open Sans"/>
              </a:rPr>
              <a:t>to</a:t>
            </a:r>
            <a:r>
              <a:rPr lang="de-DE" sz="1200" b="1" dirty="0">
                <a:solidFill>
                  <a:srgbClr val="00305E"/>
                </a:solidFill>
                <a:latin typeface="Open Sans"/>
              </a:rPr>
              <a:t> 60 vol. % </a:t>
            </a:r>
            <a:r>
              <a:rPr lang="de-DE" sz="1200" dirty="0">
                <a:solidFill>
                  <a:srgbClr val="00305E"/>
                </a:solidFill>
                <a:latin typeface="Open Sans"/>
              </a:rPr>
              <a:t>He </a:t>
            </a:r>
            <a:r>
              <a:rPr lang="de-DE" sz="1200" dirty="0" err="1">
                <a:solidFill>
                  <a:srgbClr val="00305E"/>
                </a:solidFill>
                <a:latin typeface="Open Sans"/>
              </a:rPr>
              <a:t>to</a:t>
            </a:r>
            <a:r>
              <a:rPr lang="de-DE" sz="1200" dirty="0">
                <a:solidFill>
                  <a:srgbClr val="00305E"/>
                </a:solidFill>
                <a:latin typeface="Open Sans"/>
              </a:rPr>
              <a:t> </a:t>
            </a:r>
            <a:r>
              <a:rPr lang="de-DE" sz="1200" dirty="0" err="1">
                <a:solidFill>
                  <a:srgbClr val="00305E"/>
                </a:solidFill>
                <a:latin typeface="Open Sans"/>
              </a:rPr>
              <a:t>reduce</a:t>
            </a:r>
            <a:r>
              <a:rPr lang="de-DE" sz="1200" dirty="0">
                <a:solidFill>
                  <a:srgbClr val="00305E"/>
                </a:solidFill>
                <a:latin typeface="Open Sans"/>
              </a:rPr>
              <a:t> </a:t>
            </a:r>
            <a:r>
              <a:rPr lang="de-DE" sz="1200" dirty="0" err="1">
                <a:solidFill>
                  <a:srgbClr val="00305E"/>
                </a:solidFill>
                <a:latin typeface="Open Sans"/>
              </a:rPr>
              <a:t>heat</a:t>
            </a:r>
            <a:r>
              <a:rPr lang="de-DE" sz="1200" dirty="0">
                <a:solidFill>
                  <a:srgbClr val="00305E"/>
                </a:solidFill>
                <a:latin typeface="Open Sans"/>
              </a:rPr>
              <a:t> </a:t>
            </a:r>
            <a:r>
              <a:rPr lang="de-DE" sz="1200" dirty="0" err="1">
                <a:solidFill>
                  <a:srgbClr val="00305E"/>
                </a:solidFill>
                <a:latin typeface="Open Sans"/>
              </a:rPr>
              <a:t>exchangers</a:t>
            </a:r>
            <a:r>
              <a:rPr lang="de-DE" sz="1200" dirty="0">
                <a:solidFill>
                  <a:srgbClr val="00305E"/>
                </a:solidFill>
                <a:latin typeface="Open Sans"/>
              </a:rPr>
              <a:t> </a:t>
            </a:r>
            <a:r>
              <a:rPr lang="de-DE" sz="1200" dirty="0" err="1">
                <a:solidFill>
                  <a:srgbClr val="00305E"/>
                </a:solidFill>
                <a:latin typeface="Open Sans"/>
              </a:rPr>
              <a:t>sizes</a:t>
            </a:r>
            <a:endParaRPr lang="de-DE" sz="1200" dirty="0">
              <a:solidFill>
                <a:srgbClr val="00305E"/>
              </a:solidFill>
              <a:latin typeface="Open Sans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5577040" y="3639374"/>
            <a:ext cx="3246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de-DE" sz="1200" dirty="0">
                <a:solidFill>
                  <a:srgbClr val="00305E"/>
                </a:solidFill>
                <a:latin typeface="Open Sans"/>
              </a:rPr>
              <a:t>- Remove 1 </a:t>
            </a:r>
            <a:r>
              <a:rPr lang="de-DE" sz="1200" dirty="0" err="1">
                <a:solidFill>
                  <a:srgbClr val="00305E"/>
                </a:solidFill>
                <a:latin typeface="Open Sans"/>
              </a:rPr>
              <a:t>compressor</a:t>
            </a:r>
            <a:r>
              <a:rPr lang="de-DE" sz="1200" dirty="0">
                <a:solidFill>
                  <a:srgbClr val="00305E"/>
                </a:solidFill>
                <a:latin typeface="Open Sans"/>
              </a:rPr>
              <a:t> </a:t>
            </a:r>
            <a:r>
              <a:rPr lang="de-DE" sz="1200" dirty="0" err="1">
                <a:solidFill>
                  <a:srgbClr val="00305E"/>
                </a:solidFill>
                <a:latin typeface="Open Sans"/>
              </a:rPr>
              <a:t>impeller</a:t>
            </a:r>
            <a:r>
              <a:rPr lang="de-DE" sz="1200" dirty="0">
                <a:solidFill>
                  <a:srgbClr val="00305E"/>
                </a:solidFill>
                <a:latin typeface="Open Sans"/>
              </a:rPr>
              <a:t> </a:t>
            </a:r>
            <a:r>
              <a:rPr lang="de-DE" sz="1200" dirty="0">
                <a:solidFill>
                  <a:srgbClr val="00305E"/>
                </a:solidFill>
                <a:latin typeface="Open Sans"/>
                <a:cs typeface="Times New Roman" panose="02020603050405020304" pitchFamily="18" charset="0"/>
              </a:rPr>
              <a:t>→ +4..5 % </a:t>
            </a:r>
            <a:r>
              <a:rPr lang="de-DE" sz="1200" dirty="0" err="1">
                <a:solidFill>
                  <a:srgbClr val="00305E"/>
                </a:solidFill>
                <a:latin typeface="Open Sans"/>
                <a:cs typeface="Times New Roman" panose="02020603050405020304" pitchFamily="18" charset="0"/>
              </a:rPr>
              <a:t>to</a:t>
            </a:r>
            <a:r>
              <a:rPr lang="de-DE" sz="1200" dirty="0">
                <a:solidFill>
                  <a:srgbClr val="00305E"/>
                </a:solidFill>
                <a:latin typeface="Open Sans"/>
                <a:cs typeface="Times New Roman" panose="02020603050405020304" pitchFamily="18" charset="0"/>
              </a:rPr>
              <a:t> </a:t>
            </a:r>
            <a:r>
              <a:rPr lang="de-DE" sz="1200" dirty="0" err="1">
                <a:solidFill>
                  <a:srgbClr val="00305E"/>
                </a:solidFill>
                <a:latin typeface="Open Sans"/>
                <a:cs typeface="Times New Roman" panose="02020603050405020304" pitchFamily="18" charset="0"/>
              </a:rPr>
              <a:t>the</a:t>
            </a:r>
            <a:r>
              <a:rPr lang="de-DE" sz="1200" dirty="0">
                <a:solidFill>
                  <a:srgbClr val="00305E"/>
                </a:solidFill>
                <a:latin typeface="Open Sans"/>
                <a:cs typeface="Times New Roman" panose="02020603050405020304" pitchFamily="18" charset="0"/>
              </a:rPr>
              <a:t> total </a:t>
            </a:r>
            <a:r>
              <a:rPr lang="de-DE" sz="1200" dirty="0" err="1">
                <a:solidFill>
                  <a:srgbClr val="00305E"/>
                </a:solidFill>
                <a:latin typeface="Open Sans"/>
                <a:cs typeface="Times New Roman" panose="02020603050405020304" pitchFamily="18" charset="0"/>
              </a:rPr>
              <a:t>compressor</a:t>
            </a:r>
            <a:r>
              <a:rPr lang="de-DE" sz="1200" dirty="0">
                <a:solidFill>
                  <a:srgbClr val="00305E"/>
                </a:solidFill>
                <a:latin typeface="Open Sans"/>
                <a:cs typeface="Times New Roman" panose="02020603050405020304" pitchFamily="18" charset="0"/>
              </a:rPr>
              <a:t> </a:t>
            </a:r>
            <a:r>
              <a:rPr lang="de-DE" sz="1200" dirty="0" err="1">
                <a:solidFill>
                  <a:srgbClr val="00305E"/>
                </a:solidFill>
                <a:latin typeface="Open Sans"/>
                <a:cs typeface="Times New Roman" panose="02020603050405020304" pitchFamily="18" charset="0"/>
              </a:rPr>
              <a:t>efficiency</a:t>
            </a:r>
            <a:r>
              <a:rPr lang="de-DE" sz="1200" dirty="0">
                <a:solidFill>
                  <a:srgbClr val="00305E"/>
                </a:solidFill>
                <a:latin typeface="Open Sans"/>
                <a:cs typeface="Times New Roman" panose="02020603050405020304" pitchFamily="18" charset="0"/>
              </a:rPr>
              <a:t> </a:t>
            </a:r>
            <a:r>
              <a:rPr lang="el-GR" sz="1200" dirty="0">
                <a:solidFill>
                  <a:srgbClr val="00305E"/>
                </a:solidFill>
                <a:latin typeface="+mj-lt"/>
                <a:cs typeface="Times New Roman" panose="02020603050405020304" pitchFamily="18" charset="0"/>
              </a:rPr>
              <a:t>η</a:t>
            </a:r>
            <a:r>
              <a:rPr lang="de-DE" sz="900" dirty="0">
                <a:solidFill>
                  <a:srgbClr val="00305E"/>
                </a:solidFill>
                <a:latin typeface="Open Sans"/>
                <a:cs typeface="Times New Roman" panose="02020603050405020304" pitchFamily="18" charset="0"/>
              </a:rPr>
              <a:t>s</a:t>
            </a:r>
            <a:r>
              <a:rPr lang="de-DE" sz="1200" dirty="0">
                <a:solidFill>
                  <a:srgbClr val="00305E"/>
                </a:solidFill>
                <a:latin typeface="Open Sans"/>
                <a:cs typeface="Times New Roman" panose="02020603050405020304" pitchFamily="18" charset="0"/>
              </a:rPr>
              <a:t>↑</a:t>
            </a:r>
            <a:endParaRPr lang="de-DE" sz="1200" dirty="0">
              <a:solidFill>
                <a:srgbClr val="00305E"/>
              </a:solidFill>
              <a:latin typeface="Open Sans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7053705" y="3320255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de-DE" b="1" dirty="0" err="1">
                <a:solidFill>
                  <a:srgbClr val="FF0000"/>
                </a:solidFill>
                <a:latin typeface="Open Sans"/>
              </a:rPr>
              <a:t>or</a:t>
            </a:r>
            <a:endParaRPr lang="de-DE" sz="1200" b="1" dirty="0">
              <a:solidFill>
                <a:srgbClr val="FF0000"/>
              </a:solidFill>
              <a:latin typeface="Open Sans"/>
            </a:endParaRPr>
          </a:p>
        </p:txBody>
      </p:sp>
      <p:sp>
        <p:nvSpPr>
          <p:cNvPr id="28" name="Pfeil nach unten 27"/>
          <p:cNvSpPr/>
          <p:nvPr/>
        </p:nvSpPr>
        <p:spPr>
          <a:xfrm>
            <a:off x="7200500" y="2439632"/>
            <a:ext cx="208917" cy="36734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srgbClr val="FFFFFF"/>
              </a:solidFill>
              <a:latin typeface="Open Sans"/>
            </a:endParaRPr>
          </a:p>
        </p:txBody>
      </p:sp>
      <p:sp>
        <p:nvSpPr>
          <p:cNvPr id="29" name="Pfeil nach unten 28"/>
          <p:cNvSpPr/>
          <p:nvPr/>
        </p:nvSpPr>
        <p:spPr>
          <a:xfrm>
            <a:off x="7200500" y="4266534"/>
            <a:ext cx="208917" cy="36734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de-DE" sz="1350">
              <a:solidFill>
                <a:srgbClr val="FFFFFF"/>
              </a:solidFill>
              <a:latin typeface="Open Sans"/>
            </a:endParaRPr>
          </a:p>
        </p:txBody>
      </p:sp>
      <p:sp>
        <p:nvSpPr>
          <p:cNvPr id="30" name="Inhaltsplatzhalter 2"/>
          <p:cNvSpPr txBox="1">
            <a:spLocks/>
          </p:cNvSpPr>
          <p:nvPr/>
        </p:nvSpPr>
        <p:spPr>
          <a:xfrm>
            <a:off x="5812498" y="4815617"/>
            <a:ext cx="2776004" cy="712974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 algn="l" defTabSz="914269" rtl="0" eaLnBrk="1" latinLnBrk="0" hangingPunct="1">
              <a:spcBef>
                <a:spcPts val="12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1pPr>
            <a:lvl2pPr marL="395942" indent="-323953" algn="l" defTabSz="914269" rtl="0" eaLnBrk="1" latinLnBrk="0" hangingPunct="1">
              <a:spcBef>
                <a:spcPts val="300"/>
              </a:spcBef>
              <a:buFont typeface="Open Sans" panose="020B0606030504020204" pitchFamily="34" charset="0"/>
              <a:buChar char="—"/>
              <a:defRPr sz="1600" kern="120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2pPr>
            <a:lvl3pPr marL="0" indent="0" algn="l" defTabSz="914269" rtl="0" eaLnBrk="1" latinLnBrk="0" hangingPunct="1">
              <a:spcBef>
                <a:spcPts val="1200"/>
              </a:spcBef>
              <a:buFont typeface="Arial" panose="020B0604020202020204" pitchFamily="34" charset="0"/>
              <a:buNone/>
              <a:defRPr sz="1400" kern="120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3pPr>
            <a:lvl4pPr marL="395942" indent="-215969" algn="l" defTabSz="914269" rtl="0" eaLnBrk="1" latinLnBrk="0" hangingPunct="1">
              <a:spcBef>
                <a:spcPts val="300"/>
              </a:spcBef>
              <a:buFont typeface="Symbol" panose="05050102010706020507" pitchFamily="18" charset="2"/>
              <a:buChar char="-"/>
              <a:defRPr sz="1400" kern="120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4pPr>
            <a:lvl5pPr marL="575916" indent="-179362" algn="l" defTabSz="914269" rtl="0" eaLnBrk="1" latinLnBrk="0" hangingPunct="1">
              <a:spcBef>
                <a:spcPts val="300"/>
              </a:spcBef>
              <a:buFont typeface="Symbol" panose="05050102010706020507" pitchFamily="18" charset="2"/>
              <a:buChar char="-"/>
              <a:defRPr sz="1400" kern="1200" baseline="0">
                <a:solidFill>
                  <a:schemeClr val="tx2"/>
                </a:solidFill>
                <a:latin typeface="Open Sans" panose="020B0606030504020204" pitchFamily="34" charset="0"/>
                <a:ea typeface="+mn-ea"/>
                <a:cs typeface="+mn-cs"/>
              </a:defRPr>
            </a:lvl5pPr>
            <a:lvl6pPr marL="358723" indent="0" algn="l" defTabSz="914269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358723" indent="0" algn="l" defTabSz="914269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3428502" indent="-228566" algn="l" defTabSz="91426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635" indent="-228566" algn="l" defTabSz="91426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702">
              <a:spcBef>
                <a:spcPts val="900"/>
              </a:spcBef>
            </a:pPr>
            <a:r>
              <a:rPr lang="de-DE" sz="1200" b="1" dirty="0">
                <a:solidFill>
                  <a:srgbClr val="00305E"/>
                </a:solidFill>
              </a:rPr>
              <a:t>Main </a:t>
            </a:r>
            <a:r>
              <a:rPr lang="de-DE" sz="1200" b="1" dirty="0" err="1">
                <a:solidFill>
                  <a:srgbClr val="00305E"/>
                </a:solidFill>
              </a:rPr>
              <a:t>future</a:t>
            </a:r>
            <a:r>
              <a:rPr lang="de-DE" sz="1200" b="1" dirty="0">
                <a:solidFill>
                  <a:srgbClr val="00305E"/>
                </a:solidFill>
              </a:rPr>
              <a:t> </a:t>
            </a:r>
            <a:r>
              <a:rPr lang="de-DE" sz="1200" b="1" dirty="0" err="1">
                <a:solidFill>
                  <a:srgbClr val="00305E"/>
                </a:solidFill>
              </a:rPr>
              <a:t>target</a:t>
            </a:r>
            <a:r>
              <a:rPr lang="de-DE" sz="1200" b="1" dirty="0">
                <a:solidFill>
                  <a:srgbClr val="00305E"/>
                </a:solidFill>
              </a:rPr>
              <a:t>: </a:t>
            </a:r>
            <a:r>
              <a:rPr lang="de-DE" sz="1200" b="1" dirty="0" err="1">
                <a:solidFill>
                  <a:srgbClr val="FF0000"/>
                </a:solidFill>
              </a:rPr>
              <a:t>adjust</a:t>
            </a:r>
            <a:r>
              <a:rPr lang="de-DE" sz="1200" b="1" dirty="0">
                <a:solidFill>
                  <a:srgbClr val="FF0000"/>
                </a:solidFill>
              </a:rPr>
              <a:t> </a:t>
            </a:r>
            <a:r>
              <a:rPr lang="de-DE" sz="1200" b="1" dirty="0" err="1">
                <a:solidFill>
                  <a:srgbClr val="FF0000"/>
                </a:solidFill>
              </a:rPr>
              <a:t>the</a:t>
            </a:r>
            <a:r>
              <a:rPr lang="de-DE" sz="1200" b="1" dirty="0">
                <a:solidFill>
                  <a:srgbClr val="FF0000"/>
                </a:solidFill>
              </a:rPr>
              <a:t> Turbo-</a:t>
            </a:r>
            <a:r>
              <a:rPr lang="de-DE" sz="1200" b="1" dirty="0" err="1">
                <a:solidFill>
                  <a:srgbClr val="FF0000"/>
                </a:solidFill>
              </a:rPr>
              <a:t>Brayton</a:t>
            </a:r>
            <a:r>
              <a:rPr lang="de-DE" sz="1200" b="1" dirty="0">
                <a:solidFill>
                  <a:srgbClr val="FF0000"/>
                </a:solidFill>
              </a:rPr>
              <a:t> </a:t>
            </a:r>
            <a:r>
              <a:rPr lang="de-DE" sz="1200" b="1" dirty="0" err="1">
                <a:solidFill>
                  <a:srgbClr val="FF0000"/>
                </a:solidFill>
              </a:rPr>
              <a:t>cycle</a:t>
            </a:r>
            <a:r>
              <a:rPr lang="de-DE" sz="1200" b="1" dirty="0">
                <a:solidFill>
                  <a:srgbClr val="FF0000"/>
                </a:solidFill>
              </a:rPr>
              <a:t> design </a:t>
            </a:r>
            <a:r>
              <a:rPr lang="de-DE" sz="1200" b="1" dirty="0" err="1">
                <a:solidFill>
                  <a:srgbClr val="FF0000"/>
                </a:solidFill>
              </a:rPr>
              <a:t>to</a:t>
            </a:r>
            <a:r>
              <a:rPr lang="de-DE" sz="1200" b="1" dirty="0">
                <a:solidFill>
                  <a:srgbClr val="FF0000"/>
                </a:solidFill>
              </a:rPr>
              <a:t> </a:t>
            </a:r>
            <a:r>
              <a:rPr lang="de-DE" sz="1200" b="1" dirty="0" err="1">
                <a:solidFill>
                  <a:srgbClr val="FF0000"/>
                </a:solidFill>
              </a:rPr>
              <a:t>help</a:t>
            </a:r>
            <a:r>
              <a:rPr lang="de-DE" sz="1200" b="1" dirty="0">
                <a:solidFill>
                  <a:srgbClr val="FF0000"/>
                </a:solidFill>
              </a:rPr>
              <a:t> </a:t>
            </a:r>
            <a:r>
              <a:rPr lang="de-DE" sz="1200" b="1" dirty="0" err="1">
                <a:solidFill>
                  <a:srgbClr val="FF0000"/>
                </a:solidFill>
              </a:rPr>
              <a:t>the</a:t>
            </a:r>
            <a:r>
              <a:rPr lang="de-DE" sz="1200" b="1" dirty="0">
                <a:solidFill>
                  <a:srgbClr val="FF0000"/>
                </a:solidFill>
              </a:rPr>
              <a:t> </a:t>
            </a:r>
            <a:r>
              <a:rPr lang="de-DE" sz="1200" b="1" dirty="0" err="1">
                <a:solidFill>
                  <a:srgbClr val="FF0000"/>
                </a:solidFill>
              </a:rPr>
              <a:t>industrial</a:t>
            </a:r>
            <a:r>
              <a:rPr lang="de-DE" sz="1200" b="1" dirty="0">
                <a:solidFill>
                  <a:srgbClr val="FF0000"/>
                </a:solidFill>
              </a:rPr>
              <a:t> turbo-</a:t>
            </a:r>
            <a:r>
              <a:rPr lang="de-DE" sz="1200" b="1" dirty="0" err="1">
                <a:solidFill>
                  <a:srgbClr val="FF0000"/>
                </a:solidFill>
              </a:rPr>
              <a:t>compressor</a:t>
            </a:r>
            <a:r>
              <a:rPr lang="de-DE" sz="1200" b="1" dirty="0">
                <a:solidFill>
                  <a:srgbClr val="FF0000"/>
                </a:solidFill>
              </a:rPr>
              <a:t> design </a:t>
            </a:r>
          </a:p>
        </p:txBody>
      </p:sp>
      <p:sp>
        <p:nvSpPr>
          <p:cNvPr id="21" name="ZoneTexte 352">
            <a:extLst>
              <a:ext uri="{FF2B5EF4-FFF2-40B4-BE49-F238E27FC236}">
                <a16:creationId xmlns:a16="http://schemas.microsoft.com/office/drawing/2014/main" id="{3D6EEF97-3F30-1B4C-813B-39941A78E95E}"/>
              </a:ext>
            </a:extLst>
          </p:cNvPr>
          <p:cNvSpPr txBox="1"/>
          <p:nvPr/>
        </p:nvSpPr>
        <p:spPr>
          <a:xfrm>
            <a:off x="2209297" y="6267185"/>
            <a:ext cx="3985374" cy="523220"/>
          </a:xfrm>
          <a:prstGeom prst="rect">
            <a:avLst/>
          </a:prstGeom>
          <a:solidFill>
            <a:srgbClr val="FFFFCC"/>
          </a:solidFill>
          <a:ln>
            <a:solidFill>
              <a:srgbClr val="CC22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800" b="1" dirty="0">
                <a:solidFill>
                  <a:srgbClr val="002060"/>
                </a:solidFill>
                <a:latin typeface="Calibri"/>
              </a:rPr>
              <a:t>S. </a:t>
            </a:r>
            <a:r>
              <a:rPr lang="en-US" sz="2800" b="1" dirty="0" err="1">
                <a:solidFill>
                  <a:srgbClr val="002060"/>
                </a:solidFill>
                <a:latin typeface="Calibri"/>
              </a:rPr>
              <a:t>Savelyeva</a:t>
            </a:r>
            <a:r>
              <a:rPr lang="en-US" sz="2800" b="1" dirty="0">
                <a:solidFill>
                  <a:srgbClr val="002060"/>
                </a:solidFill>
                <a:latin typeface="Calibri"/>
              </a:rPr>
              <a:t> (</a:t>
            </a:r>
            <a:r>
              <a:rPr lang="en-US" sz="2800" b="1" dirty="0" err="1">
                <a:solidFill>
                  <a:srgbClr val="002060"/>
                </a:solidFill>
                <a:latin typeface="Calibri"/>
              </a:rPr>
              <a:t>TUDresden</a:t>
            </a:r>
            <a:r>
              <a:rPr lang="en-US" sz="2800" b="1" dirty="0">
                <a:solidFill>
                  <a:srgbClr val="002060"/>
                </a:solidFill>
                <a:latin typeface="Calibri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0690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6 L -2.5E-6 -0.62963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14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/>
      <p:bldP spid="23" grpId="0"/>
      <p:bldP spid="24" grpId="0"/>
      <p:bldP spid="26" grpId="0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25" y="1347668"/>
            <a:ext cx="8294071" cy="10641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FCC Inner Triplets Cooling – Heat Source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AF06637-E496-4934-8F80-04F2992770E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24907" y="836712"/>
            <a:ext cx="8783247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86400" marR="0" lvl="0" indent="0" algn="just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Cryogenics’ task is to extract heat load generated by collision debris in the IP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308" y="3412501"/>
            <a:ext cx="3608108" cy="3049052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61598" y="1657355"/>
            <a:ext cx="8077499" cy="688220"/>
            <a:chOff x="238917" y="2461463"/>
            <a:chExt cx="8077499" cy="688220"/>
          </a:xfrm>
        </p:grpSpPr>
        <p:grpSp>
          <p:nvGrpSpPr>
            <p:cNvPr id="67" name="Group 66"/>
            <p:cNvGrpSpPr/>
            <p:nvPr/>
          </p:nvGrpSpPr>
          <p:grpSpPr>
            <a:xfrm>
              <a:off x="755576" y="2461463"/>
              <a:ext cx="7560840" cy="126343"/>
              <a:chOff x="755576" y="2461463"/>
              <a:chExt cx="7560840" cy="126343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>
                <a:off x="755576" y="2536050"/>
                <a:ext cx="7560840" cy="41118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V="1">
                <a:off x="755576" y="2507110"/>
                <a:ext cx="6984776" cy="6980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755576" y="2514090"/>
                <a:ext cx="6254824" cy="19653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V="1">
                <a:off x="755576" y="2507110"/>
                <a:ext cx="5088434" cy="6979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V="1">
                <a:off x="827584" y="2485801"/>
                <a:ext cx="4392488" cy="24530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755576" y="2529985"/>
                <a:ext cx="3600400" cy="54759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flipV="1">
                <a:off x="762000" y="2461463"/>
                <a:ext cx="2740338" cy="68522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755576" y="2526226"/>
                <a:ext cx="1656184" cy="61580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762000" y="2471064"/>
                <a:ext cx="821668" cy="53061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8" name="Content Placeholder 2"/>
            <p:cNvSpPr txBox="1">
              <a:spLocks/>
            </p:cNvSpPr>
            <p:nvPr/>
          </p:nvSpPr>
          <p:spPr>
            <a:xfrm>
              <a:off x="238917" y="2647140"/>
              <a:ext cx="933917" cy="502543"/>
            </a:xfrm>
            <a:prstGeom prst="rect">
              <a:avLst/>
            </a:prstGeom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86400" marR="0" lvl="0" indent="0" algn="just" defTabSz="914400" rtl="0" eaLnBrk="1" fontAlgn="base" latinLnBrk="0" hangingPunct="1">
                <a:lnSpc>
                  <a:spcPct val="100000"/>
                </a:lnSpc>
                <a:spcBef>
                  <a:spcPts val="1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Franklin Gothic Book" panose="020B0503020102020204" pitchFamily="34" charset="0"/>
                  <a:ea typeface="+mn-ea"/>
                  <a:cs typeface="+mn-cs"/>
                </a:rPr>
                <a:t>Collision debris</a:t>
              </a:r>
            </a:p>
          </p:txBody>
        </p:sp>
      </p:grpSp>
      <p:cxnSp>
        <p:nvCxnSpPr>
          <p:cNvPr id="107" name="Straight Connector 106"/>
          <p:cNvCxnSpPr/>
          <p:nvPr/>
        </p:nvCxnSpPr>
        <p:spPr>
          <a:xfrm flipH="1" flipV="1">
            <a:off x="6697989" y="4827708"/>
            <a:ext cx="835475" cy="61817"/>
          </a:xfrm>
          <a:prstGeom prst="line">
            <a:avLst/>
          </a:prstGeom>
          <a:ln w="6350">
            <a:solidFill>
              <a:srgbClr val="FF00FF"/>
            </a:solidFill>
            <a:headEnd type="none" w="sm" len="lg"/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6111680" y="3369113"/>
            <a:ext cx="2741063" cy="3182635"/>
            <a:chOff x="4479298" y="3369113"/>
            <a:chExt cx="2741063" cy="3182635"/>
          </a:xfrm>
        </p:grpSpPr>
        <p:grpSp>
          <p:nvGrpSpPr>
            <p:cNvPr id="121" name="Group 120"/>
            <p:cNvGrpSpPr/>
            <p:nvPr/>
          </p:nvGrpSpPr>
          <p:grpSpPr>
            <a:xfrm>
              <a:off x="5701303" y="3369113"/>
              <a:ext cx="316232" cy="1525372"/>
              <a:chOff x="5695928" y="3369113"/>
              <a:chExt cx="316232" cy="1525372"/>
            </a:xfrm>
          </p:grpSpPr>
          <p:cxnSp>
            <p:nvCxnSpPr>
              <p:cNvPr id="69" name="Straight Connector 68"/>
              <p:cNvCxnSpPr/>
              <p:nvPr/>
            </p:nvCxnSpPr>
            <p:spPr>
              <a:xfrm flipV="1">
                <a:off x="5904148" y="4149081"/>
                <a:ext cx="108012" cy="745404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H="1" flipV="1">
                <a:off x="5701752" y="4077073"/>
                <a:ext cx="202396" cy="810964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H="1" flipV="1">
                <a:off x="5844010" y="4070625"/>
                <a:ext cx="60138" cy="823860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flipV="1">
                <a:off x="5904148" y="3744295"/>
                <a:ext cx="54006" cy="1143743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H="1" flipV="1">
                <a:off x="5695928" y="3369113"/>
                <a:ext cx="205154" cy="1513964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Group 93"/>
            <p:cNvGrpSpPr/>
            <p:nvPr/>
          </p:nvGrpSpPr>
          <p:grpSpPr>
            <a:xfrm rot="5400000">
              <a:off x="6407051" y="4186075"/>
              <a:ext cx="310408" cy="1316213"/>
              <a:chOff x="6122692" y="3914455"/>
              <a:chExt cx="310408" cy="1316213"/>
            </a:xfrm>
          </p:grpSpPr>
          <p:cxnSp>
            <p:nvCxnSpPr>
              <p:cNvPr id="89" name="Straight Connector 88"/>
              <p:cNvCxnSpPr/>
              <p:nvPr/>
            </p:nvCxnSpPr>
            <p:spPr>
              <a:xfrm flipV="1">
                <a:off x="6325088" y="4485264"/>
                <a:ext cx="108012" cy="745404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flipH="1" flipV="1">
                <a:off x="6122692" y="4413256"/>
                <a:ext cx="202396" cy="810964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rot="16200000" flipV="1">
                <a:off x="5948384" y="4853965"/>
                <a:ext cx="721535" cy="31872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rot="16200000">
                <a:off x="5903238" y="4773811"/>
                <a:ext cx="872261" cy="28559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rot="16200000" flipV="1">
                <a:off x="5584314" y="4481552"/>
                <a:ext cx="1304805" cy="170611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Group 102"/>
            <p:cNvGrpSpPr/>
            <p:nvPr/>
          </p:nvGrpSpPr>
          <p:grpSpPr>
            <a:xfrm rot="16400311">
              <a:off x="4922128" y="4135346"/>
              <a:ext cx="560680" cy="1446340"/>
              <a:chOff x="5768467" y="3600545"/>
              <a:chExt cx="560680" cy="1446340"/>
            </a:xfrm>
          </p:grpSpPr>
          <p:cxnSp>
            <p:nvCxnSpPr>
              <p:cNvPr id="98" name="Straight Connector 97"/>
              <p:cNvCxnSpPr/>
              <p:nvPr/>
            </p:nvCxnSpPr>
            <p:spPr>
              <a:xfrm rot="5199689" flipH="1" flipV="1">
                <a:off x="5731925" y="4617050"/>
                <a:ext cx="730114" cy="123597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flipH="1" flipV="1">
                <a:off x="5996410" y="4223025"/>
                <a:ext cx="60138" cy="823860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rot="5199689" flipH="1" flipV="1">
                <a:off x="5556462" y="4259809"/>
                <a:ext cx="1236505" cy="308865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rot="5199689" flipH="1">
                <a:off x="5168447" y="4200565"/>
                <a:ext cx="1443238" cy="243198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1" name="Group 110"/>
            <p:cNvGrpSpPr/>
            <p:nvPr/>
          </p:nvGrpSpPr>
          <p:grpSpPr>
            <a:xfrm rot="10800000">
              <a:off x="5826729" y="4889542"/>
              <a:ext cx="225501" cy="1662206"/>
              <a:chOff x="6183819" y="3568462"/>
              <a:chExt cx="225501" cy="1662206"/>
            </a:xfrm>
          </p:grpSpPr>
          <p:cxnSp>
            <p:nvCxnSpPr>
              <p:cNvPr id="112" name="Straight Connector 111"/>
              <p:cNvCxnSpPr/>
              <p:nvPr/>
            </p:nvCxnSpPr>
            <p:spPr>
              <a:xfrm rot="10800000" flipH="1">
                <a:off x="6325088" y="4396342"/>
                <a:ext cx="84232" cy="834326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rot="10800000">
                <a:off x="6183819" y="4482492"/>
                <a:ext cx="141269" cy="741728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rot="16200000" flipV="1">
                <a:off x="5948384" y="4853965"/>
                <a:ext cx="721535" cy="31872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rot="10800000" flipH="1">
                <a:off x="6325088" y="3568462"/>
                <a:ext cx="51161" cy="1655759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rot="10800000">
                <a:off x="6209991" y="4221612"/>
                <a:ext cx="112031" cy="997648"/>
              </a:xfrm>
              <a:prstGeom prst="line">
                <a:avLst/>
              </a:prstGeom>
              <a:ln w="6350">
                <a:solidFill>
                  <a:srgbClr val="FF00FF"/>
                </a:solidFill>
                <a:headEnd type="none" w="sm" len="lg"/>
                <a:tailEnd type="triangle" w="sm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0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48" y="3420854"/>
            <a:ext cx="5293260" cy="3049052"/>
          </a:xfrm>
          <a:prstGeom prst="rect">
            <a:avLst/>
          </a:prstGeom>
        </p:spPr>
      </p:pic>
      <p:sp>
        <p:nvSpPr>
          <p:cNvPr id="72" name="Content Placeholder 2"/>
          <p:cNvSpPr txBox="1">
            <a:spLocks/>
          </p:cNvSpPr>
          <p:nvPr/>
        </p:nvSpPr>
        <p:spPr>
          <a:xfrm>
            <a:off x="224907" y="2564904"/>
            <a:ext cx="8764404" cy="732201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86400" marR="0" lvl="0" indent="0" algn="just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High </a:t>
            </a:r>
            <a:r>
              <a:rPr kumimoji="0" lang="de-AT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and</a:t>
            </a:r>
            <a:r>
              <a:rPr kumimoji="0" lang="de-AT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strongly</a:t>
            </a:r>
            <a:r>
              <a:rPr kumimoji="0" lang="de-AT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varying</a:t>
            </a:r>
            <a:r>
              <a:rPr kumimoji="0" lang="de-AT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specific</a:t>
            </a:r>
            <a:r>
              <a:rPr kumimoji="0" lang="de-AT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heat</a:t>
            </a:r>
            <a:r>
              <a:rPr kumimoji="0" lang="de-AT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loads</a:t>
            </a:r>
            <a:r>
              <a:rPr kumimoji="0" lang="de-AT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call</a:t>
            </a:r>
            <a:r>
              <a:rPr kumimoji="0" lang="de-AT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for</a:t>
            </a:r>
            <a:r>
              <a:rPr kumimoji="0" lang="de-AT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large </a:t>
            </a:r>
            <a:r>
              <a:rPr kumimoji="0" lang="de-AT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cryogenics</a:t>
            </a:r>
            <a:r>
              <a:rPr kumimoji="0" lang="de-AT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installations</a:t>
            </a:r>
            <a:r>
              <a:rPr kumimoji="0" lang="de-AT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or</a:t>
            </a:r>
            <a:r>
              <a:rPr kumimoji="0" lang="de-AT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very</a:t>
            </a:r>
            <a:r>
              <a:rPr kumimoji="0" lang="de-AT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short</a:t>
            </a:r>
            <a:r>
              <a:rPr kumimoji="0" lang="de-AT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cooled</a:t>
            </a:r>
            <a:r>
              <a:rPr kumimoji="0" lang="de-AT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units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sp>
        <p:nvSpPr>
          <p:cNvPr id="46" name="ZoneTexte 352">
            <a:extLst>
              <a:ext uri="{FF2B5EF4-FFF2-40B4-BE49-F238E27FC236}">
                <a16:creationId xmlns:a16="http://schemas.microsoft.com/office/drawing/2014/main" id="{64BADBE2-37D8-1247-8D42-06C5FC7A28C8}"/>
              </a:ext>
            </a:extLst>
          </p:cNvPr>
          <p:cNvSpPr txBox="1"/>
          <p:nvPr/>
        </p:nvSpPr>
        <p:spPr>
          <a:xfrm>
            <a:off x="110824" y="6028528"/>
            <a:ext cx="3525966" cy="523220"/>
          </a:xfrm>
          <a:prstGeom prst="rect">
            <a:avLst/>
          </a:prstGeom>
          <a:solidFill>
            <a:srgbClr val="FFFFCC"/>
          </a:solidFill>
          <a:ln>
            <a:solidFill>
              <a:srgbClr val="CC22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800" b="1" dirty="0">
                <a:solidFill>
                  <a:srgbClr val="002060"/>
                </a:solidFill>
                <a:latin typeface="Calibri"/>
              </a:rPr>
              <a:t>C. </a:t>
            </a:r>
            <a:r>
              <a:rPr lang="en-US" sz="2800" b="1" dirty="0" err="1">
                <a:solidFill>
                  <a:srgbClr val="002060"/>
                </a:solidFill>
                <a:latin typeface="Calibri"/>
              </a:rPr>
              <a:t>Kotnig</a:t>
            </a:r>
            <a:r>
              <a:rPr lang="en-US" sz="2800" b="1" dirty="0">
                <a:solidFill>
                  <a:srgbClr val="002060"/>
                </a:solidFill>
                <a:latin typeface="Calibri"/>
              </a:rPr>
              <a:t> (CERN)</a:t>
            </a:r>
          </a:p>
        </p:txBody>
      </p:sp>
    </p:spTree>
    <p:extLst>
      <p:ext uri="{BB962C8B-B14F-4D97-AF65-F5344CB8AC3E}">
        <p14:creationId xmlns:p14="http://schemas.microsoft.com/office/powerpoint/2010/main" val="178448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FCC Inner Triplets Cooling – Cooling Schemes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AF06637-E496-4934-8F80-04F2992770E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pic>
        <p:nvPicPr>
          <p:cNvPr id="8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15" y="4589426"/>
            <a:ext cx="3343193" cy="1793785"/>
          </a:xfrm>
          <a:prstGeom prst="rect">
            <a:avLst/>
          </a:prstGeom>
        </p:spPr>
      </p:pic>
      <p:pic>
        <p:nvPicPr>
          <p:cNvPr id="9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10" y="2141154"/>
            <a:ext cx="3357182" cy="1788042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299608" y="1637098"/>
            <a:ext cx="3535216" cy="36500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Two-Phase Flow Cooling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58147" y="4160711"/>
            <a:ext cx="3535216" cy="36500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Pure Conduction Cooling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208435" y="980728"/>
            <a:ext cx="8783247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86400" marR="0" lvl="0" indent="0" algn="just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Two cooling concepts based on superfluid helium technology were investigated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745646" y="1637098"/>
            <a:ext cx="4056119" cy="2654041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72150" marR="0" lvl="0" indent="-285750" algn="just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Both systems could fulfil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 cooling task with the available space in the cold mass for the current Inner Triplet design</a:t>
            </a:r>
          </a:p>
          <a:p>
            <a:pPr marL="372150" marR="0" lvl="0" indent="-285750" algn="just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Small </a:t>
            </a:r>
            <a:r>
              <a:rPr kumimoji="0" lang="de-AT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increases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of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magnetic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lengths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(e.g. </a:t>
            </a:r>
            <a:r>
              <a:rPr kumimoji="0" lang="de-AT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for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optical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reasons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) </a:t>
            </a:r>
            <a:r>
              <a:rPr kumimoji="0" lang="de-AT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are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within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margins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and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favors</a:t>
            </a:r>
            <a:r>
              <a:rPr kumimoji="0" lang="de-AT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</a:t>
            </a:r>
            <a:r>
              <a:rPr kumimoji="0" lang="de-AT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application</a:t>
            </a:r>
            <a:r>
              <a:rPr kumimoji="0" lang="de-AT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of</a:t>
            </a:r>
            <a:r>
              <a:rPr kumimoji="0" lang="de-AT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the</a:t>
            </a:r>
            <a:r>
              <a:rPr kumimoji="0" lang="de-AT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two</a:t>
            </a:r>
            <a:r>
              <a:rPr kumimoji="0" lang="de-AT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-phase </a:t>
            </a:r>
            <a:r>
              <a:rPr kumimoji="0" lang="de-AT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cooling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 </a:t>
            </a:r>
            <a:r>
              <a:rPr kumimoji="0" lang="de-AT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concept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 panose="020B0503020102020204" pitchFamily="34" charset="0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F65316-91C8-6540-8509-A3980C451E9E}"/>
              </a:ext>
            </a:extLst>
          </p:cNvPr>
          <p:cNvSpPr/>
          <p:nvPr/>
        </p:nvSpPr>
        <p:spPr>
          <a:xfrm>
            <a:off x="2641079" y="1652328"/>
            <a:ext cx="2226487" cy="900946"/>
          </a:xfrm>
          <a:prstGeom prst="rect">
            <a:avLst/>
          </a:prstGeom>
          <a:solidFill>
            <a:srgbClr val="FF93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Less space +</a:t>
            </a:r>
          </a:p>
          <a:p>
            <a:pPr algn="ctr"/>
            <a:r>
              <a:rPr lang="en-US" b="1" dirty="0"/>
              <a:t>more flexible for different lengths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835E149-A4EE-B549-BB15-66A3D15CA009}"/>
              </a:ext>
            </a:extLst>
          </p:cNvPr>
          <p:cNvSpPr/>
          <p:nvPr/>
        </p:nvSpPr>
        <p:spPr>
          <a:xfrm>
            <a:off x="2641079" y="4226588"/>
            <a:ext cx="2226487" cy="661966"/>
          </a:xfrm>
          <a:prstGeom prst="rect">
            <a:avLst/>
          </a:prstGeom>
          <a:solidFill>
            <a:srgbClr val="FF93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Better suited for short magnets</a:t>
            </a:r>
          </a:p>
        </p:txBody>
      </p:sp>
      <p:sp>
        <p:nvSpPr>
          <p:cNvPr id="16" name="ZoneTexte 352">
            <a:extLst>
              <a:ext uri="{FF2B5EF4-FFF2-40B4-BE49-F238E27FC236}">
                <a16:creationId xmlns:a16="http://schemas.microsoft.com/office/drawing/2014/main" id="{00B04481-588D-7A49-8F45-1434A91F3576}"/>
              </a:ext>
            </a:extLst>
          </p:cNvPr>
          <p:cNvSpPr txBox="1"/>
          <p:nvPr/>
        </p:nvSpPr>
        <p:spPr>
          <a:xfrm>
            <a:off x="5465716" y="6061539"/>
            <a:ext cx="3525966" cy="523220"/>
          </a:xfrm>
          <a:prstGeom prst="rect">
            <a:avLst/>
          </a:prstGeom>
          <a:solidFill>
            <a:srgbClr val="FFFFCC"/>
          </a:solidFill>
          <a:ln>
            <a:solidFill>
              <a:srgbClr val="CC22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800" b="1" dirty="0">
                <a:solidFill>
                  <a:srgbClr val="002060"/>
                </a:solidFill>
                <a:latin typeface="Calibri"/>
              </a:rPr>
              <a:t>C. </a:t>
            </a:r>
            <a:r>
              <a:rPr lang="en-US" sz="2800" b="1" dirty="0" err="1">
                <a:solidFill>
                  <a:srgbClr val="002060"/>
                </a:solidFill>
                <a:latin typeface="Calibri"/>
              </a:rPr>
              <a:t>Kotnig</a:t>
            </a:r>
            <a:r>
              <a:rPr lang="en-US" sz="2800" b="1" dirty="0">
                <a:solidFill>
                  <a:srgbClr val="002060"/>
                </a:solidFill>
                <a:latin typeface="Calibri"/>
              </a:rPr>
              <a:t> (CERN)</a:t>
            </a:r>
          </a:p>
        </p:txBody>
      </p:sp>
    </p:spTree>
    <p:extLst>
      <p:ext uri="{BB962C8B-B14F-4D97-AF65-F5344CB8AC3E}">
        <p14:creationId xmlns:p14="http://schemas.microsoft.com/office/powerpoint/2010/main" val="761614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13743" y="6284068"/>
            <a:ext cx="8530258" cy="422613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Johannes Gutleber</a:t>
            </a:r>
          </a:p>
          <a:p>
            <a:r>
              <a:rPr lang="en-US" dirty="0">
                <a:solidFill>
                  <a:schemeClr val="bg1"/>
                </a:solidFill>
              </a:rPr>
              <a:t>Accelerator and Technology Sector Directorate Office, CERN, Switzerland			June 25, 2019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8E313B-9033-E841-88A5-04C9CD55A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235700" cy="35075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C627C61-8621-9A49-9A7F-98B4CD0D94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1300" y="2912218"/>
            <a:ext cx="6197600" cy="3486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44EB2CD-F589-9E47-9311-A5F2AF5D5244}"/>
              </a:ext>
            </a:extLst>
          </p:cNvPr>
          <p:cNvSpPr txBox="1"/>
          <p:nvPr/>
        </p:nvSpPr>
        <p:spPr>
          <a:xfrm>
            <a:off x="6438900" y="252476"/>
            <a:ext cx="2540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Development of a heat transfer model compared to experimental data.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5F98D9-0936-4740-BB22-8A34E442A15D}"/>
              </a:ext>
            </a:extLst>
          </p:cNvPr>
          <p:cNvSpPr txBox="1"/>
          <p:nvPr/>
        </p:nvSpPr>
        <p:spPr>
          <a:xfrm>
            <a:off x="114300" y="3772440"/>
            <a:ext cx="27813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Steady state model looks OK</a:t>
            </a:r>
          </a:p>
          <a:p>
            <a:endParaRPr lang="en-US" sz="2800" dirty="0"/>
          </a:p>
          <a:p>
            <a:r>
              <a:rPr lang="en-US" sz="2800" dirty="0"/>
              <a:t>Transient under development</a:t>
            </a:r>
          </a:p>
        </p:txBody>
      </p:sp>
      <p:sp>
        <p:nvSpPr>
          <p:cNvPr id="10" name="ZoneTexte 352">
            <a:extLst>
              <a:ext uri="{FF2B5EF4-FFF2-40B4-BE49-F238E27FC236}">
                <a16:creationId xmlns:a16="http://schemas.microsoft.com/office/drawing/2014/main" id="{21522D94-3B37-E644-A04C-D4BE053784C0}"/>
              </a:ext>
            </a:extLst>
          </p:cNvPr>
          <p:cNvSpPr txBox="1"/>
          <p:nvPr/>
        </p:nvSpPr>
        <p:spPr>
          <a:xfrm>
            <a:off x="5535485" y="6233764"/>
            <a:ext cx="3525966" cy="523220"/>
          </a:xfrm>
          <a:prstGeom prst="rect">
            <a:avLst/>
          </a:prstGeom>
          <a:solidFill>
            <a:srgbClr val="FFFFCC"/>
          </a:solidFill>
          <a:ln>
            <a:solidFill>
              <a:srgbClr val="CC2200"/>
            </a:solidFill>
          </a:ln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2800" b="1" dirty="0">
                <a:solidFill>
                  <a:srgbClr val="002060"/>
                </a:solidFill>
                <a:latin typeface="Calibri"/>
              </a:rPr>
              <a:t>A. </a:t>
            </a:r>
            <a:r>
              <a:rPr lang="en-US" sz="2800" b="1" dirty="0" err="1">
                <a:solidFill>
                  <a:srgbClr val="002060"/>
                </a:solidFill>
                <a:latin typeface="Calibri"/>
              </a:rPr>
              <a:t>Vitrano</a:t>
            </a:r>
            <a:r>
              <a:rPr lang="en-US" sz="2800" b="1" dirty="0">
                <a:solidFill>
                  <a:srgbClr val="002060"/>
                </a:solidFill>
                <a:latin typeface="Calibri"/>
              </a:rPr>
              <a:t> (CEA)</a:t>
            </a:r>
          </a:p>
        </p:txBody>
      </p:sp>
    </p:spTree>
    <p:extLst>
      <p:ext uri="{BB962C8B-B14F-4D97-AF65-F5344CB8AC3E}">
        <p14:creationId xmlns:p14="http://schemas.microsoft.com/office/powerpoint/2010/main" val="20054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4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EA_16-9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8EDEE2E5-01A7-40FC-B6BE-248B8C35BD51}"/>
    </a:ext>
  </a:extLst>
</a:theme>
</file>

<file path=ppt/theme/theme6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_TUD official 04.2018">
  <a:themeElements>
    <a:clrScheme name="TUD_Farben">
      <a:dk1>
        <a:srgbClr val="00305E"/>
      </a:dk1>
      <a:lt1>
        <a:srgbClr val="FFFFFF"/>
      </a:lt1>
      <a:dk2>
        <a:srgbClr val="00305E"/>
      </a:dk2>
      <a:lt2>
        <a:srgbClr val="727879"/>
      </a:lt2>
      <a:accent1>
        <a:srgbClr val="009EE0"/>
      </a:accent1>
      <a:accent2>
        <a:srgbClr val="006AB3"/>
      </a:accent2>
      <a:accent3>
        <a:srgbClr val="6AB023"/>
      </a:accent3>
      <a:accent4>
        <a:srgbClr val="007D40"/>
      </a:accent4>
      <a:accent5>
        <a:srgbClr val="93107E"/>
      </a:accent5>
      <a:accent6>
        <a:srgbClr val="54378A"/>
      </a:accent6>
      <a:hlink>
        <a:srgbClr val="009EE0"/>
      </a:hlink>
      <a:folHlink>
        <a:srgbClr val="006AB3"/>
      </a:folHlink>
    </a:clrScheme>
    <a:fontScheme name="TUD_Open San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UD official 04.2018" id="{4B524390-3669-406D-A651-617023E2AB69}" vid="{DE010F57-0D41-49FF-AAE1-3AF554F2A5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3839</TotalTime>
  <Words>2184</Words>
  <Application>Microsoft Macintosh PowerPoint</Application>
  <PresentationFormat>On-screen Show (4:3)</PresentationFormat>
  <Paragraphs>495</Paragraphs>
  <Slides>36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11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63" baseType="lpstr">
      <vt:lpstr>Arial</vt:lpstr>
      <vt:lpstr>Avenir Black</vt:lpstr>
      <vt:lpstr>Calibri</vt:lpstr>
      <vt:lpstr>Calibri Light</vt:lpstr>
      <vt:lpstr>Franklin Gothic Book</vt:lpstr>
      <vt:lpstr>Gotham</vt:lpstr>
      <vt:lpstr>Open Sans</vt:lpstr>
      <vt:lpstr>Optima</vt:lpstr>
      <vt:lpstr>Palatino Linotype</vt:lpstr>
      <vt:lpstr>Symbol</vt:lpstr>
      <vt:lpstr>Tahoma</vt:lpstr>
      <vt:lpstr>Times New Roman</vt:lpstr>
      <vt:lpstr>Univers LT Std 45 Light</vt:lpstr>
      <vt:lpstr>Verdana</vt:lpstr>
      <vt:lpstr>Wingdings</vt:lpstr>
      <vt:lpstr>CERNCorporate4-3</vt:lpstr>
      <vt:lpstr>CEA_16-9_template</vt:lpstr>
      <vt:lpstr>Default Design</vt:lpstr>
      <vt:lpstr>Office Theme</vt:lpstr>
      <vt:lpstr>CERNCorporate16-9</vt:lpstr>
      <vt:lpstr>1_Office Theme</vt:lpstr>
      <vt:lpstr>2_Office Theme</vt:lpstr>
      <vt:lpstr>3_Office Theme</vt:lpstr>
      <vt:lpstr>1_TUD official 04.2018</vt:lpstr>
      <vt:lpstr>4_Office Theme</vt:lpstr>
      <vt:lpstr>5_Office Theme</vt:lpstr>
      <vt:lpstr>CorelDRAW</vt:lpstr>
      <vt:lpstr>Infrastructures and Operation Summary</vt:lpstr>
      <vt:lpstr>Cryogenics</vt:lpstr>
      <vt:lpstr>PowerPoint Presentation</vt:lpstr>
      <vt:lpstr>PowerPoint Presentation</vt:lpstr>
      <vt:lpstr>Nelium Turbo-Brayton cycle improvement </vt:lpstr>
      <vt:lpstr>PowerPoint Presentation</vt:lpstr>
      <vt:lpstr>FCC Inner Triplets Cooling – Heat Source</vt:lpstr>
      <vt:lpstr>FCC Inner Triplets Cooling – Cooling Schemes</vt:lpstr>
      <vt:lpstr>PowerPoint Presentation</vt:lpstr>
      <vt:lpstr>He II Model Validation</vt:lpstr>
      <vt:lpstr>Technical Infrastructures and Safety</vt:lpstr>
      <vt:lpstr>PowerPoint Presentation</vt:lpstr>
      <vt:lpstr>PowerPoint Presentation</vt:lpstr>
      <vt:lpstr>PowerPoint Presentation</vt:lpstr>
      <vt:lpstr>FCC-hh PBD for fire safety applied to HE-LHC for validating ventilation concept</vt:lpstr>
      <vt:lpstr>Conclusions</vt:lpstr>
      <vt:lpstr>PowerPoint Presentation</vt:lpstr>
      <vt:lpstr>PowerPoint Presentation</vt:lpstr>
      <vt:lpstr>Civil Engineering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Host State Activities</vt:lpstr>
      <vt:lpstr>Host State Activities</vt:lpstr>
      <vt:lpstr>Baseline Document Set</vt:lpstr>
      <vt:lpstr>Schedule</vt:lpstr>
      <vt:lpstr>Take Home Messages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CERN User</dc:creator>
  <cp:keywords/>
  <dc:description/>
  <cp:lastModifiedBy>Microsoft Office User</cp:lastModifiedBy>
  <cp:revision>372</cp:revision>
  <cp:lastPrinted>2019-06-18T10:39:36Z</cp:lastPrinted>
  <dcterms:created xsi:type="dcterms:W3CDTF">2012-11-30T11:04:26Z</dcterms:created>
  <dcterms:modified xsi:type="dcterms:W3CDTF">2019-06-28T14:00:30Z</dcterms:modified>
  <cp:category/>
</cp:coreProperties>
</file>