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421" r:id="rId5"/>
    <p:sldId id="431" r:id="rId6"/>
    <p:sldId id="430" r:id="rId7"/>
    <p:sldId id="429" r:id="rId8"/>
    <p:sldId id="424" r:id="rId9"/>
    <p:sldId id="426" r:id="rId10"/>
    <p:sldId id="420" r:id="rId11"/>
    <p:sldId id="427" r:id="rId12"/>
    <p:sldId id="428" r:id="rId13"/>
    <p:sldId id="422" r:id="rId14"/>
    <p:sldId id="423" r:id="rId15"/>
    <p:sldId id="432" r:id="rId16"/>
    <p:sldId id="433" r:id="rId17"/>
    <p:sldId id="434" r:id="rId18"/>
    <p:sldId id="435" r:id="rId19"/>
    <p:sldId id="437" r:id="rId20"/>
    <p:sldId id="440" r:id="rId21"/>
    <p:sldId id="441" r:id="rId22"/>
    <p:sldId id="43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34E"/>
    <a:srgbClr val="668C6D"/>
    <a:srgbClr val="E0ECE3"/>
    <a:srgbClr val="800000"/>
    <a:srgbClr val="006600"/>
    <a:srgbClr val="00CA7D"/>
    <a:srgbClr val="00A82C"/>
    <a:srgbClr val="00881A"/>
    <a:srgbClr val="2E9A71"/>
    <a:srgbClr val="22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4650"/>
  </p:normalViewPr>
  <p:slideViewPr>
    <p:cSldViewPr snapToGrid="0" snapToObjects="1">
      <p:cViewPr>
        <p:scale>
          <a:sx n="100" d="100"/>
          <a:sy n="100" d="100"/>
        </p:scale>
        <p:origin x="1662" y="288"/>
      </p:cViewPr>
      <p:guideLst>
        <p:guide orient="horz" pos="227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051AC-2DBE-4703-9F4C-5356EF8D8663}" type="datetimeFigureOut">
              <a:rPr lang="fr-CH" smtClean="0"/>
              <a:t>25.06.2019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14A73-B9A0-4385-9E9A-34FD13BABFAA}" type="slidenum">
              <a:rPr lang="fr-CH" smtClean="0"/>
              <a:t>‹N›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921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515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871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5674F-5D1D-DF4A-BD0C-FAFA55E0CC92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C1817-E79D-5647-A891-8DA32371C1C2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33" y="1065981"/>
            <a:ext cx="7455734" cy="472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4" y="653844"/>
            <a:ext cx="8264013" cy="523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950" y="2692400"/>
            <a:ext cx="2324100" cy="1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81" y="839524"/>
            <a:ext cx="2527854" cy="1602356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064913" y="6196679"/>
            <a:ext cx="5011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900" i="1" dirty="0">
                <a:solidFill>
                  <a:schemeClr val="bg1"/>
                </a:solidFill>
              </a:rPr>
              <a:t>​The European </a:t>
            </a:r>
            <a:r>
              <a:rPr lang="en-GB" sz="900" i="1" dirty="0" smtClean="0">
                <a:solidFill>
                  <a:schemeClr val="bg1"/>
                </a:solidFill>
              </a:rPr>
              <a:t>Advanced</a:t>
            </a:r>
            <a:r>
              <a:rPr lang="en-GB" sz="900" i="1" baseline="0" dirty="0" smtClean="0">
                <a:solidFill>
                  <a:schemeClr val="bg1"/>
                </a:solidFill>
              </a:rPr>
              <a:t> Superconductivity Innovation and Training</a:t>
            </a:r>
            <a:r>
              <a:rPr lang="en-GB" sz="900" i="1" dirty="0" smtClean="0">
                <a:solidFill>
                  <a:schemeClr val="bg1"/>
                </a:solidFill>
              </a:rPr>
              <a:t> (</a:t>
            </a:r>
            <a:r>
              <a:rPr lang="en-GB" sz="900" i="1" dirty="0" err="1" smtClean="0">
                <a:solidFill>
                  <a:schemeClr val="bg1"/>
                </a:solidFill>
              </a:rPr>
              <a:t>EASITrain</a:t>
            </a:r>
            <a:r>
              <a:rPr lang="en-GB" sz="900" i="1" dirty="0" smtClean="0">
                <a:solidFill>
                  <a:schemeClr val="bg1"/>
                </a:solidFill>
              </a:rPr>
              <a:t>) </a:t>
            </a:r>
            <a:r>
              <a:rPr lang="en-GB" sz="900" i="1" dirty="0">
                <a:solidFill>
                  <a:schemeClr val="bg1"/>
                </a:solidFill>
              </a:rPr>
              <a:t>project </a:t>
            </a:r>
            <a:r>
              <a:rPr lang="en-GB" sz="900" i="1" dirty="0" smtClean="0">
                <a:solidFill>
                  <a:schemeClr val="bg1"/>
                </a:solidFill>
              </a:rPr>
              <a:t>receives </a:t>
            </a:r>
            <a:r>
              <a:rPr lang="en-GB" sz="900" i="1" dirty="0">
                <a:solidFill>
                  <a:schemeClr val="bg1"/>
                </a:solidFill>
              </a:rPr>
              <a:t>funding from the European Union's Horizon 2020 research and innovation programme under grant No </a:t>
            </a:r>
            <a:r>
              <a:rPr lang="en-GB" sz="900" i="1" dirty="0" smtClean="0">
                <a:solidFill>
                  <a:schemeClr val="bg1"/>
                </a:solidFill>
              </a:rPr>
              <a:t>764879. </a:t>
            </a:r>
            <a:r>
              <a:rPr lang="en-GB" sz="900" i="1" dirty="0">
                <a:solidFill>
                  <a:schemeClr val="bg1"/>
                </a:solidFill>
              </a:rPr>
              <a:t>The information herein only reflects the views of its authors and the European Commission is not responsible for any use that may be made of the information.</a:t>
            </a:r>
            <a:endParaRPr lang="en-US" sz="900" i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128" y="5399788"/>
            <a:ext cx="1541872" cy="107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980B5-1E4F-E24D-B593-652F12D5D26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B8C0C-3933-1D44-8C1A-A26FAA14C3FD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EDB0A-81E4-AA49-9046-06D03644A303}" type="datetime1">
              <a:rPr lang="en-US" noProof="0" smtClean="0"/>
              <a:t>6/25/2019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EASITrain-YYMMDDHHMM-ABC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‹N›</a:t>
            </a:fld>
            <a:endParaRPr lang="en-GB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41264"/>
            <a:ext cx="851897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7" r:id="rId2"/>
    <p:sldLayoutId id="2147483678" r:id="rId3"/>
    <p:sldLayoutId id="2147483681" r:id="rId4"/>
    <p:sldLayoutId id="2147483680" r:id="rId5"/>
    <p:sldLayoutId id="2147483679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4" r:id="rId12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9.png"/><Relationship Id="rId7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jpeg"/><Relationship Id="rId5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8.png"/><Relationship Id="rId7" Type="http://schemas.openxmlformats.org/officeDocument/2006/relationships/image" Target="../media/image39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0" Type="http://schemas.openxmlformats.org/officeDocument/2006/relationships/image" Target="../media/image45.png"/><Relationship Id="rId4" Type="http://schemas.openxmlformats.org/officeDocument/2006/relationships/image" Target="../media/image42.jpeg"/><Relationship Id="rId9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7.jpeg"/><Relationship Id="rId12" Type="http://schemas.openxmlformats.org/officeDocument/2006/relationships/image" Target="../media/image4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png"/><Relationship Id="rId11" Type="http://schemas.openxmlformats.org/officeDocument/2006/relationships/image" Target="../media/image45.png"/><Relationship Id="rId5" Type="http://schemas.openxmlformats.org/officeDocument/2006/relationships/image" Target="../media/image43.png"/><Relationship Id="rId10" Type="http://schemas.openxmlformats.org/officeDocument/2006/relationships/image" Target="../media/image44.jpeg"/><Relationship Id="rId4" Type="http://schemas.openxmlformats.org/officeDocument/2006/relationships/image" Target="../media/image42.jpeg"/><Relationship Id="rId9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45.png"/><Relationship Id="rId18" Type="http://schemas.openxmlformats.org/officeDocument/2006/relationships/image" Target="../media/image53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4.jpeg"/><Relationship Id="rId17" Type="http://schemas.openxmlformats.org/officeDocument/2006/relationships/image" Target="../media/image52.png"/><Relationship Id="rId2" Type="http://schemas.openxmlformats.org/officeDocument/2006/relationships/image" Target="../media/image37.jpeg"/><Relationship Id="rId16" Type="http://schemas.openxmlformats.org/officeDocument/2006/relationships/image" Target="../media/image5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11" Type="http://schemas.openxmlformats.org/officeDocument/2006/relationships/image" Target="../media/image40.jpeg"/><Relationship Id="rId5" Type="http://schemas.openxmlformats.org/officeDocument/2006/relationships/image" Target="../media/image49.png"/><Relationship Id="rId15" Type="http://schemas.openxmlformats.org/officeDocument/2006/relationships/image" Target="../media/image48.png"/><Relationship Id="rId10" Type="http://schemas.openxmlformats.org/officeDocument/2006/relationships/image" Target="../media/image39.png"/><Relationship Id="rId4" Type="http://schemas.openxmlformats.org/officeDocument/2006/relationships/image" Target="../media/image42.jpeg"/><Relationship Id="rId9" Type="http://schemas.openxmlformats.org/officeDocument/2006/relationships/image" Target="../media/image47.jpeg"/><Relationship Id="rId1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1304226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EASISchool</a:t>
            </a:r>
            <a:r>
              <a:rPr lang="it-IT" dirty="0"/>
              <a:t> 3</a:t>
            </a:r>
            <a:br>
              <a:rPr lang="it-IT" dirty="0"/>
            </a:br>
            <a:r>
              <a:rPr lang="it-IT" sz="4000" dirty="0"/>
              <a:t>and </a:t>
            </a:r>
            <a:r>
              <a:rPr lang="it-IT" sz="4000" dirty="0" err="1"/>
              <a:t>related</a:t>
            </a:r>
            <a:r>
              <a:rPr lang="it-IT" sz="4000" dirty="0"/>
              <a:t> </a:t>
            </a:r>
            <a:r>
              <a:rPr lang="it-IT" sz="4000" dirty="0" err="1"/>
              <a:t>events</a:t>
            </a:r>
            <a:r>
              <a:rPr lang="it-IT" sz="4000" dirty="0"/>
              <a:t> </a:t>
            </a:r>
            <a:r>
              <a:rPr lang="it-IT" sz="4000" dirty="0" smtClean="0"/>
              <a:t>Fall2020 in Genoa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924300"/>
            <a:ext cx="2743200" cy="701817"/>
          </a:xfrm>
        </p:spPr>
        <p:txBody>
          <a:bodyPr>
            <a:normAutofit/>
          </a:bodyPr>
          <a:lstStyle/>
          <a:p>
            <a:r>
              <a:rPr lang="en-US" dirty="0" smtClean="0"/>
              <a:t>Emilio </a:t>
            </a:r>
            <a:r>
              <a:rPr lang="en-US" dirty="0" err="1" smtClean="0"/>
              <a:t>Bellingeri</a:t>
            </a:r>
            <a:endParaRPr lang="en-US" dirty="0" smtClean="0"/>
          </a:p>
          <a:p>
            <a:r>
              <a:rPr lang="en-US" dirty="0" smtClean="0"/>
              <a:t>CNR-SPIN</a:t>
            </a:r>
          </a:p>
        </p:txBody>
      </p:sp>
      <p:pic>
        <p:nvPicPr>
          <p:cNvPr id="5" name="Immagine 4" descr="http://www.spin.cnr.it/images/logoCnrSpin.fw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723" y="96982"/>
            <a:ext cx="2086213" cy="12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290" y="189539"/>
            <a:ext cx="1533193" cy="788294"/>
          </a:xfrm>
          <a:prstGeom prst="rect">
            <a:avLst/>
          </a:prstGeom>
        </p:spPr>
      </p:pic>
      <p:pic>
        <p:nvPicPr>
          <p:cNvPr id="7" name="Immagine 6" descr="Risultati immagini per infn lo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723" y="1724594"/>
            <a:ext cx="1657016" cy="843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 descr="Risultati immagini per logo cern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299" y="4021742"/>
            <a:ext cx="2126677" cy="190729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6510290" y="1111611"/>
            <a:ext cx="1615410" cy="272646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 err="1" smtClean="0"/>
              <a:t>Physics</a:t>
            </a:r>
            <a:r>
              <a:rPr lang="it-IT" sz="1200" dirty="0" smtClean="0"/>
              <a:t> </a:t>
            </a:r>
            <a:r>
              <a:rPr lang="it-IT" sz="1200" dirty="0" err="1" smtClean="0"/>
              <a:t>Dept</a:t>
            </a:r>
            <a:r>
              <a:rPr lang="it-IT" sz="1200" dirty="0" smtClean="0"/>
              <a:t/>
            </a:r>
            <a:br>
              <a:rPr lang="it-IT" sz="1200" dirty="0" smtClean="0"/>
            </a:br>
            <a:r>
              <a:rPr lang="it-IT" sz="1200" dirty="0" smtClean="0"/>
              <a:t>Genoa </a:t>
            </a:r>
            <a:r>
              <a:rPr lang="it-IT" sz="1200" dirty="0" err="1" smtClean="0"/>
              <a:t>University</a:t>
            </a:r>
            <a:endParaRPr lang="en-US" sz="1200" dirty="0" smtClean="0"/>
          </a:p>
        </p:txBody>
      </p:sp>
      <p:pic>
        <p:nvPicPr>
          <p:cNvPr id="4098" name="Picture 2" descr="https://www.asgsuperconductors.com/images/logon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553" y="1847423"/>
            <a:ext cx="2332665" cy="59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58" y="2006952"/>
            <a:ext cx="2814477" cy="172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Festival della Scien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48" y="58666"/>
            <a:ext cx="8286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8" y="967880"/>
            <a:ext cx="5796182" cy="103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3115433" y="1998860"/>
            <a:ext cx="5741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Genoa Science Festival is...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fixed point of reference for science dissemination 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great opportunity to meet for researchers, science enthusiasts, schools and families 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</a:t>
            </a:r>
            <a:r>
              <a:rPr lang="en-US" dirty="0"/>
              <a:t>of the major international scientific events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72828" y="3855228"/>
            <a:ext cx="894169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An event for everybody</a:t>
            </a:r>
            <a:br>
              <a:rPr lang="en-US" sz="1100" b="1" dirty="0"/>
            </a:br>
            <a:r>
              <a:rPr lang="en-US" sz="1100" dirty="0"/>
              <a:t>Meetings, workshops, shows and conferences to tell science in a new, engaging way, crossing over traditional subject boundaries.</a:t>
            </a:r>
            <a:br>
              <a:rPr lang="en-US" sz="1100" dirty="0"/>
            </a:br>
            <a:r>
              <a:rPr lang="en-US" sz="1100" dirty="0"/>
              <a:t>11 days during which the classical barriers between mathematic, natural and human science fall down to take an </a:t>
            </a:r>
            <a:r>
              <a:rPr lang="en-US" sz="1100" dirty="0" err="1"/>
              <a:t>intedisciplinary</a:t>
            </a:r>
            <a:r>
              <a:rPr lang="en-US" sz="1100" dirty="0"/>
              <a:t> approach, explore and investigate science with no limits.</a:t>
            </a:r>
          </a:p>
          <a:p>
            <a:r>
              <a:rPr lang="en-US" sz="1100" b="1" dirty="0"/>
              <a:t>A new paradigm </a:t>
            </a:r>
            <a:br>
              <a:rPr lang="en-US" sz="1100" b="1" dirty="0"/>
            </a:br>
            <a:r>
              <a:rPr lang="en-US" sz="1100" dirty="0"/>
              <a:t>Every year the Genoa Science Festival takes inspiration from the latest and most burning issues of the day, offering a multifaceted scientific debates, absolute previews, shows and exhibitions crossing over and exploring the connections between Art &amp; Science, paying special attention to the latest research findings, as well as to what’s new in emerging countries.</a:t>
            </a:r>
          </a:p>
          <a:p>
            <a:endParaRPr lang="en-US" sz="1100" dirty="0"/>
          </a:p>
        </p:txBody>
      </p:sp>
      <p:sp>
        <p:nvSpPr>
          <p:cNvPr id="12" name="Rettangolo 11"/>
          <p:cNvSpPr/>
          <p:nvPr/>
        </p:nvSpPr>
        <p:spPr>
          <a:xfrm>
            <a:off x="80920" y="5180380"/>
            <a:ext cx="87761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A global event</a:t>
            </a:r>
            <a:br>
              <a:rPr lang="en-US" sz="1100" b="1" dirty="0"/>
            </a:br>
            <a:r>
              <a:rPr lang="en-US" sz="1100" dirty="0"/>
              <a:t>Intimately tied to the city of Genoa and to the region of Liguria, the Science Festival also features a high international level. Panel discussions and face-to-face meetings with Italian and foreign top experts make every year a unique event fully dedicated to science, establishing </a:t>
            </a:r>
            <a:r>
              <a:rPr lang="en-US" sz="1100" dirty="0" err="1"/>
              <a:t>longlasting</a:t>
            </a:r>
            <a:r>
              <a:rPr lang="en-US" sz="1100" dirty="0"/>
              <a:t> partnerships and networking with prominent personalities and institutions from all over the world.</a:t>
            </a:r>
          </a:p>
        </p:txBody>
      </p:sp>
    </p:spTree>
    <p:extLst>
      <p:ext uri="{BB962C8B-B14F-4D97-AF65-F5344CB8AC3E}">
        <p14:creationId xmlns:p14="http://schemas.microsoft.com/office/powerpoint/2010/main" val="214490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8" y="4642250"/>
            <a:ext cx="933182" cy="151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/>
              <a:t>CNR </a:t>
            </a:r>
            <a:r>
              <a:rPr lang="it-IT" sz="2800" b="1" dirty="0" err="1" smtClean="0"/>
              <a:t>exhibition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at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FdS</a:t>
            </a:r>
            <a:r>
              <a:rPr lang="it-IT" sz="2800" b="1" dirty="0" smtClean="0"/>
              <a:t> 2020</a:t>
            </a:r>
            <a:endParaRPr lang="en-US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8634" y="921005"/>
            <a:ext cx="8226854" cy="5180390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CNR SPIN will realize a scientific exhibition based on interactive experiments</a:t>
            </a:r>
          </a:p>
          <a:p>
            <a:pPr marL="0" indent="0">
              <a:buNone/>
            </a:pPr>
            <a:r>
              <a:rPr lang="en-US" dirty="0" smtClean="0"/>
              <a:t>IDEAS:</a:t>
            </a:r>
          </a:p>
          <a:p>
            <a:r>
              <a:rPr lang="it-IT" dirty="0" smtClean="0"/>
              <a:t>Interactive</a:t>
            </a:r>
          </a:p>
          <a:p>
            <a:pPr lvl="1"/>
            <a:r>
              <a:rPr lang="en-US" dirty="0" smtClean="0"/>
              <a:t>Zero resistance measurements-persistent current</a:t>
            </a:r>
          </a:p>
          <a:p>
            <a:pPr lvl="1"/>
            <a:r>
              <a:rPr lang="it-IT" dirty="0" err="1" smtClean="0"/>
              <a:t>Magnetic</a:t>
            </a:r>
            <a:r>
              <a:rPr lang="it-IT" dirty="0" smtClean="0"/>
              <a:t> </a:t>
            </a:r>
            <a:r>
              <a:rPr lang="it-IT" dirty="0" err="1" smtClean="0"/>
              <a:t>levitation</a:t>
            </a:r>
            <a:endParaRPr lang="en-US" dirty="0" smtClean="0"/>
          </a:p>
          <a:p>
            <a:pPr lvl="1"/>
            <a:r>
              <a:rPr lang="en-US" dirty="0" err="1" smtClean="0"/>
              <a:t>MagLev</a:t>
            </a:r>
            <a:r>
              <a:rPr lang="en-US" dirty="0" smtClean="0"/>
              <a:t> Train model</a:t>
            </a:r>
          </a:p>
          <a:p>
            <a:pPr lvl="1"/>
            <a:r>
              <a:rPr lang="en-US" dirty="0" smtClean="0"/>
              <a:t>Superconducting Bicycle</a:t>
            </a:r>
          </a:p>
          <a:p>
            <a:pPr lvl="1"/>
            <a:r>
              <a:rPr lang="en-US" dirty="0" smtClean="0"/>
              <a:t>Flying </a:t>
            </a:r>
            <a:r>
              <a:rPr lang="en-US" dirty="0" err="1" smtClean="0"/>
              <a:t>weel</a:t>
            </a:r>
            <a:r>
              <a:rPr lang="en-US" dirty="0" smtClean="0"/>
              <a:t> (Geneva University ?)</a:t>
            </a:r>
          </a:p>
          <a:p>
            <a:pPr lvl="1"/>
            <a:r>
              <a:rPr lang="en-US" dirty="0" smtClean="0"/>
              <a:t>Magnetic resonance medical imaging (</a:t>
            </a:r>
            <a:r>
              <a:rPr lang="en-US" dirty="0" err="1" smtClean="0"/>
              <a:t>Paramed</a:t>
            </a:r>
            <a:r>
              <a:rPr lang="en-US" dirty="0" smtClean="0"/>
              <a:t>?)</a:t>
            </a:r>
          </a:p>
          <a:p>
            <a:pPr marL="0" indent="0">
              <a:buNone/>
            </a:pPr>
            <a:r>
              <a:rPr lang="en-US" dirty="0" smtClean="0"/>
              <a:t> </a:t>
            </a:r>
          </a:p>
          <a:p>
            <a:r>
              <a:rPr lang="en-US" dirty="0"/>
              <a:t>S</a:t>
            </a:r>
            <a:r>
              <a:rPr lang="en-US" dirty="0" smtClean="0"/>
              <a:t>tatics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Large Magnet  models (ASG, ENEA?)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Cable Pieces (ASG?, ENEA?)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LHC Magnet models (CERN exhibition object)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SQUID magnetoencephalography (</a:t>
            </a:r>
            <a:r>
              <a:rPr lang="en-US" dirty="0" err="1" smtClean="0"/>
              <a:t>Uni</a:t>
            </a:r>
            <a:r>
              <a:rPr lang="en-US" dirty="0" smtClean="0"/>
              <a:t> Chieti)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12708" lvl="2" indent="0">
              <a:buNone/>
            </a:pPr>
            <a:r>
              <a:rPr lang="it-IT" sz="2900" dirty="0" smtClean="0"/>
              <a:t>Show of </a:t>
            </a:r>
            <a:r>
              <a:rPr lang="it-IT" sz="2900" dirty="0" err="1" smtClean="0"/>
              <a:t>EASITrain</a:t>
            </a:r>
            <a:r>
              <a:rPr lang="it-IT" sz="2900" dirty="0" smtClean="0"/>
              <a:t/>
            </a:r>
            <a:br>
              <a:rPr lang="it-IT" sz="2900" dirty="0" smtClean="0"/>
            </a:br>
            <a:r>
              <a:rPr lang="it-IT" sz="2900" dirty="0" smtClean="0"/>
              <a:t>«Science </a:t>
            </a:r>
            <a:r>
              <a:rPr lang="it-IT" sz="2900" dirty="0" err="1" smtClean="0"/>
              <a:t>Communication</a:t>
            </a:r>
            <a:r>
              <a:rPr lang="it-IT" sz="2900" dirty="0" smtClean="0"/>
              <a:t>» </a:t>
            </a:r>
            <a:r>
              <a:rPr lang="it-IT" sz="2900" dirty="0" err="1" smtClean="0"/>
              <a:t>videos</a:t>
            </a:r>
            <a:endParaRPr lang="it-IT" sz="29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5" descr="Festival della Scienz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68"/>
          <a:stretch/>
        </p:blipFill>
        <p:spPr bwMode="auto">
          <a:xfrm>
            <a:off x="7056254" y="10114"/>
            <a:ext cx="1800843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magine 7" descr="Risultati immagini per superconducting levitation train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945" y="1576429"/>
            <a:ext cx="2140618" cy="1532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00" y="2536443"/>
            <a:ext cx="1638300" cy="1733550"/>
          </a:xfrm>
          <a:prstGeom prst="rect">
            <a:avLst/>
          </a:prstGeom>
        </p:spPr>
      </p:pic>
      <p:pic>
        <p:nvPicPr>
          <p:cNvPr id="11" name="Immagine 10" descr="Risultati immagini per fusion magnet scale model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56" y="2696511"/>
            <a:ext cx="2482670" cy="1573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 descr="Risultati immagini per magnetoencefalografia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0"/>
          <a:stretch/>
        </p:blipFill>
        <p:spPr bwMode="auto">
          <a:xfrm>
            <a:off x="5182756" y="4269993"/>
            <a:ext cx="1727680" cy="148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superconducting cable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009" y="4269993"/>
            <a:ext cx="2548990" cy="1536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067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1821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endParaRPr lang="it-IT" sz="2800" b="1" u="sng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077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43" y="1832574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35" y="2118943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43" y="1832574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39" y="2405330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4716952" y="2485271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35" y="2118943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0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69" y="3146819"/>
            <a:ext cx="781556" cy="7889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43" y="1832574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31" y="326058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39" y="2405330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4716952" y="2485271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Risultati immagini per sol logo ga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33" y="3264402"/>
            <a:ext cx="837803" cy="45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810" y="3331767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35" y="2118943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Risultati immagini per infn logo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344" y="3301406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6" name="Picture 12" descr="Risultati immagini per fondazione carige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77" y="3723624"/>
            <a:ext cx="1312091" cy="48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55" y="3401346"/>
            <a:ext cx="641690" cy="64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212" y="3085155"/>
            <a:ext cx="447525" cy="63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7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69" y="3146819"/>
            <a:ext cx="781556" cy="7889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43" y="1832574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31" y="326058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39" y="2405330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4716952" y="2485271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Risultati immagini per sol logo ga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33" y="3264402"/>
            <a:ext cx="837803" cy="45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810" y="3331767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Immagine 20" descr="Risultati immagini per logo cern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833" y="4270072"/>
            <a:ext cx="699676" cy="60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5813870" y="4290658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35" y="2118943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Risultati immagini per infn logo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344" y="3301406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6" name="Picture 12" descr="Risultati immagini per fondazione carige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77" y="3723624"/>
            <a:ext cx="1312091" cy="48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55" y="3401346"/>
            <a:ext cx="641690" cy="64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212" y="3085155"/>
            <a:ext cx="447525" cy="63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Risultati immagini per fcc study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078" y="4395006"/>
            <a:ext cx="846416" cy="35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369" y="3146819"/>
            <a:ext cx="781556" cy="7889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215660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 err="1" smtClean="0"/>
              <a:t>Summary</a:t>
            </a:r>
            <a:r>
              <a:rPr lang="it-IT" sz="2800" b="1" u="sng" dirty="0" smtClean="0"/>
              <a:t> (and </a:t>
            </a:r>
            <a:r>
              <a:rPr lang="it-IT" sz="2800" b="1" u="sng" dirty="0" err="1" smtClean="0"/>
              <a:t>funding</a:t>
            </a:r>
            <a:r>
              <a:rPr lang="it-IT" sz="2800" b="1" u="sng" dirty="0" smtClean="0"/>
              <a:t>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6454" y="1112811"/>
            <a:ext cx="644137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/>
              <a:t>EASISchool</a:t>
            </a:r>
            <a:r>
              <a:rPr lang="en-US" sz="2000" b="1" u="sng" dirty="0"/>
              <a:t> 3</a:t>
            </a:r>
            <a:endParaRPr lang="en-US" sz="2000" dirty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en-US" sz="2000" b="1" u="sng" dirty="0" err="1" smtClean="0"/>
              <a:t>EASIWorkshop</a:t>
            </a:r>
            <a:endParaRPr lang="en-US" sz="2000" b="1" u="sng" dirty="0" smtClean="0"/>
          </a:p>
          <a:p>
            <a:pPr>
              <a:lnSpc>
                <a:spcPct val="200000"/>
              </a:lnSpc>
              <a:buFont typeface="+mj-lt"/>
              <a:buAutoNum type="arabicPeriod"/>
            </a:pPr>
            <a:r>
              <a:rPr lang="it-IT" sz="2000" b="1" u="sng" dirty="0"/>
              <a:t>Science </a:t>
            </a:r>
            <a:r>
              <a:rPr lang="it-IT" sz="2000" b="1" u="sng" dirty="0" err="1" smtClean="0"/>
              <a:t>Communication</a:t>
            </a:r>
            <a:endParaRPr lang="it-IT" sz="2000" b="1" u="sng" dirty="0" smtClean="0"/>
          </a:p>
          <a:p>
            <a:pPr>
              <a:buFont typeface="+mj-lt"/>
              <a:buAutoNum type="arabicPeriod"/>
            </a:pPr>
            <a:endParaRPr lang="en-US" sz="2800" b="1" u="sng" dirty="0" smtClean="0"/>
          </a:p>
          <a:p>
            <a:pPr>
              <a:buFont typeface="+mj-lt"/>
              <a:buAutoNum type="arabicPeriod"/>
            </a:pPr>
            <a:r>
              <a:rPr lang="en-US" sz="2000" b="1" u="sng" dirty="0" smtClean="0"/>
              <a:t>Public </a:t>
            </a:r>
            <a:r>
              <a:rPr lang="en-US" sz="2000" b="1" u="sng" dirty="0"/>
              <a:t>Event</a:t>
            </a:r>
            <a:r>
              <a:rPr lang="en-US" sz="2000" b="1" u="sng" dirty="0" smtClean="0"/>
              <a:t>:</a:t>
            </a:r>
            <a:br>
              <a:rPr lang="en-US" sz="2000" b="1" u="sng" dirty="0" smtClean="0"/>
            </a:br>
            <a:r>
              <a:rPr lang="en-US" sz="2000" b="1" dirty="0" smtClean="0"/>
              <a:t> </a:t>
            </a:r>
            <a:r>
              <a:rPr lang="en-US" sz="2000" i="1" dirty="0" smtClean="0"/>
              <a:t>"</a:t>
            </a:r>
            <a:r>
              <a:rPr lang="en-US" sz="2000" i="1" dirty="0"/>
              <a:t>Genoa for superconductivity, superconductivity for us"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it-IT" b="1" u="sng" dirty="0" smtClean="0"/>
          </a:p>
          <a:p>
            <a:pPr>
              <a:buFont typeface="+mj-lt"/>
              <a:buAutoNum type="arabicPeriod"/>
            </a:pPr>
            <a:r>
              <a:rPr lang="it-IT" sz="2000" b="1" u="sng" dirty="0" err="1" smtClean="0"/>
              <a:t>Travelling</a:t>
            </a:r>
            <a:r>
              <a:rPr lang="it-IT" sz="2000" b="1" u="sng" dirty="0" smtClean="0"/>
              <a:t> </a:t>
            </a:r>
            <a:r>
              <a:rPr lang="it-IT" sz="2000" b="1" u="sng" dirty="0" err="1"/>
              <a:t>Exhibition</a:t>
            </a:r>
            <a:r>
              <a:rPr lang="it-IT" sz="2000" b="1" u="sng" dirty="0" smtClean="0"/>
              <a:t>:</a:t>
            </a:r>
            <a:br>
              <a:rPr lang="it-IT" sz="2000" b="1" u="sng" dirty="0" smtClean="0"/>
            </a:br>
            <a:r>
              <a:rPr lang="en-US" sz="2000" i="1" dirty="0" smtClean="0"/>
              <a:t>"</a:t>
            </a:r>
            <a:r>
              <a:rPr lang="en-US" sz="2000" i="1" dirty="0"/>
              <a:t>T</a:t>
            </a:r>
            <a:r>
              <a:rPr lang="it-IT" sz="2000" i="1" dirty="0"/>
              <a:t>he code of the </a:t>
            </a:r>
            <a:r>
              <a:rPr lang="it-IT" sz="2000" i="1" dirty="0" err="1" smtClean="0"/>
              <a:t>universe</a:t>
            </a:r>
            <a:r>
              <a:rPr lang="en-US" sz="2000" i="1" dirty="0" smtClean="0"/>
              <a:t>"</a:t>
            </a:r>
          </a:p>
          <a:p>
            <a:pPr>
              <a:buFont typeface="+mj-lt"/>
              <a:buAutoNum type="arabicPeriod"/>
            </a:pPr>
            <a:endParaRPr lang="en-US" sz="2000" i="1" dirty="0" smtClean="0"/>
          </a:p>
          <a:p>
            <a:pPr>
              <a:buFont typeface="+mj-lt"/>
              <a:buAutoNum type="arabicPeriod"/>
            </a:pPr>
            <a:r>
              <a:rPr lang="it-IT" sz="2000" b="1" u="sng" dirty="0"/>
              <a:t>CNR </a:t>
            </a:r>
            <a:r>
              <a:rPr lang="it-IT" sz="2000" b="1" u="sng" dirty="0" err="1" smtClean="0"/>
              <a:t>exhibition</a:t>
            </a:r>
            <a:r>
              <a:rPr lang="it-IT" sz="2000" b="1" u="sng" dirty="0" smtClean="0"/>
              <a:t/>
            </a:r>
            <a:br>
              <a:rPr lang="it-IT" sz="2000" b="1" u="sng" dirty="0" smtClean="0"/>
            </a:br>
            <a:r>
              <a:rPr lang="it-IT" sz="2000" i="1" dirty="0" err="1" smtClean="0"/>
              <a:t>at</a:t>
            </a:r>
            <a:r>
              <a:rPr lang="it-IT" sz="2000" i="1" dirty="0" smtClean="0"/>
              <a:t> Festival della Scienza 2020</a:t>
            </a:r>
            <a:endParaRPr lang="en-US" sz="2000" i="1" dirty="0"/>
          </a:p>
        </p:txBody>
      </p:sp>
      <p:pic>
        <p:nvPicPr>
          <p:cNvPr id="10" name="Immagine 9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36" y="1164567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843" y="1832574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731" y="326058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 descr="Risultati immagini per logo easitrain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439" y="2405330"/>
            <a:ext cx="781556" cy="788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0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4716952" y="2485271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6360735" y="5264414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magine 16" descr="http://www.spin.cnr.it/images/logoCnrSpin.fw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718" y="5264414"/>
            <a:ext cx="1043107" cy="643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2" name="Picture 8" descr="Risultati immagini per sol logo gas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33" y="3264402"/>
            <a:ext cx="837803" cy="45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810" y="3331767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8" descr="Risultati immagini per sol logo ga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617" y="5274437"/>
            <a:ext cx="1009787" cy="5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magine 20" descr="Risultati immagini per logo cern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833" y="4270072"/>
            <a:ext cx="699676" cy="60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6" descr="Risultati immagini per festival della scienza loghi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22212" r="5819" b="30828"/>
          <a:stretch/>
        </p:blipFill>
        <p:spPr bwMode="auto">
          <a:xfrm>
            <a:off x="5813870" y="4290658"/>
            <a:ext cx="1414731" cy="56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35" y="2118943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magine 23" descr="http://www.spin.cnr.it/images/logoCnrSpin.fw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076" y="1343544"/>
            <a:ext cx="654596" cy="431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628" y="1450936"/>
            <a:ext cx="1806893" cy="2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magine 25" descr="Risultati immagini per infn logo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231" y="1352868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Risultati immagini per infn logo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344" y="3301406"/>
            <a:ext cx="828508" cy="42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6" name="Picture 12" descr="Risultati immagini per fondazione carige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477" y="3723624"/>
            <a:ext cx="1312091" cy="48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55" y="3401346"/>
            <a:ext cx="641690" cy="644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739" y="1394992"/>
            <a:ext cx="1319499" cy="33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212" y="3085155"/>
            <a:ext cx="447525" cy="638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Risultati immagini per fcc study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078" y="4395006"/>
            <a:ext cx="846416" cy="353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magine 29" descr="Risultati immagini per logo cern"/>
          <p:cNvPicPr/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209" y="5211258"/>
            <a:ext cx="374007" cy="330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7">
            <a:clrChange>
              <a:clrFrom>
                <a:srgbClr val="FDFEFD"/>
              </a:clrFrom>
              <a:clrTo>
                <a:srgbClr val="FD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1111" y="5181560"/>
            <a:ext cx="793893" cy="359994"/>
          </a:xfrm>
          <a:prstGeom prst="rect">
            <a:avLst/>
          </a:prstGeom>
        </p:spPr>
      </p:pic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534" y="5601907"/>
            <a:ext cx="1082225" cy="27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69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EASITrain-YYMMDDHHMM-ABC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Immagine 5" descr="Risultati immagini per logo easitrai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4" y="1958197"/>
            <a:ext cx="4218317" cy="408029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2969335" y="1975451"/>
            <a:ext cx="3441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 err="1" smtClean="0"/>
              <a:t>Thank</a:t>
            </a:r>
            <a:r>
              <a:rPr lang="it-IT" sz="4800" dirty="0" smtClean="0"/>
              <a:t> </a:t>
            </a:r>
            <a:r>
              <a:rPr lang="it-IT" sz="4800" dirty="0" err="1" smtClean="0"/>
              <a:t>You</a:t>
            </a:r>
            <a:r>
              <a:rPr lang="it-IT" sz="4800" dirty="0" smtClean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81744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 smtClean="0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3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148" name="Picture 4" descr="Risultati immagini per phd  schoo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695" y="77638"/>
            <a:ext cx="5649632" cy="602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09885" y="225089"/>
            <a:ext cx="344036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u="sng" dirty="0" err="1"/>
              <a:t>EASISchool</a:t>
            </a:r>
            <a:r>
              <a:rPr lang="en-US" sz="2800" b="1" u="sng" dirty="0"/>
              <a:t> </a:t>
            </a:r>
            <a:r>
              <a:rPr lang="en-US" sz="2800" b="1" u="sng" dirty="0" smtClean="0"/>
              <a:t>3</a:t>
            </a:r>
          </a:p>
          <a:p>
            <a:pPr lvl="0"/>
            <a:endParaRPr lang="it-IT" sz="2800" b="1" u="sng" dirty="0"/>
          </a:p>
          <a:p>
            <a:pPr lvl="0"/>
            <a:endParaRPr lang="it-IT" sz="2800" b="1" u="sng" dirty="0" smtClean="0"/>
          </a:p>
          <a:p>
            <a:pPr lvl="0"/>
            <a:r>
              <a:rPr lang="it-IT" sz="2800" b="1" u="sng" dirty="0" err="1" smtClean="0"/>
              <a:t>ESRs</a:t>
            </a:r>
            <a:r>
              <a:rPr lang="it-IT" sz="2800" b="1" u="sng" dirty="0" smtClean="0"/>
              <a:t> </a:t>
            </a:r>
            <a:r>
              <a:rPr lang="it-IT" sz="2800" b="1" u="sng" dirty="0" err="1" smtClean="0"/>
              <a:t>have</a:t>
            </a:r>
            <a:r>
              <a:rPr lang="it-IT" sz="2800" b="1" u="sng" dirty="0" smtClean="0"/>
              <a:t> to </a:t>
            </a:r>
            <a:r>
              <a:rPr lang="it-IT" sz="2800" b="1" u="sng" dirty="0" err="1" smtClean="0"/>
              <a:t>learn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015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4"/>
          <a:stretch/>
        </p:blipFill>
        <p:spPr bwMode="auto">
          <a:xfrm>
            <a:off x="4024252" y="241540"/>
            <a:ext cx="4997890" cy="588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336430" y="483079"/>
            <a:ext cx="2771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/>
              <a:t>EASIWorkshop</a:t>
            </a:r>
            <a:endParaRPr lang="en-US" sz="2800" dirty="0"/>
          </a:p>
        </p:txBody>
      </p:sp>
      <p:sp>
        <p:nvSpPr>
          <p:cNvPr id="6" name="Rettangolo 5"/>
          <p:cNvSpPr/>
          <p:nvPr/>
        </p:nvSpPr>
        <p:spPr>
          <a:xfrm>
            <a:off x="358619" y="1864108"/>
            <a:ext cx="344036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800" b="1" u="sng" dirty="0" err="1" smtClean="0"/>
              <a:t>ESRs</a:t>
            </a:r>
            <a:r>
              <a:rPr lang="it-IT" sz="2800" b="1" u="sng" dirty="0" smtClean="0"/>
              <a:t> </a:t>
            </a:r>
            <a:r>
              <a:rPr lang="it-IT" sz="2800" b="1" u="sng" dirty="0" err="1"/>
              <a:t>have</a:t>
            </a:r>
            <a:r>
              <a:rPr lang="it-IT" sz="2800" b="1" u="sng" dirty="0"/>
              <a:t> to </a:t>
            </a:r>
            <a:r>
              <a:rPr lang="it-IT" sz="2800" b="1" u="sng" dirty="0" err="1" smtClean="0"/>
              <a:t>learn</a:t>
            </a:r>
            <a:endParaRPr lang="it-IT" sz="2800" b="1" u="sng" dirty="0" smtClean="0"/>
          </a:p>
          <a:p>
            <a:pPr lvl="0"/>
            <a:endParaRPr lang="it-IT" sz="2800" b="1" u="sng" dirty="0"/>
          </a:p>
          <a:p>
            <a:pPr lvl="0"/>
            <a:r>
              <a:rPr lang="it-IT" sz="2800" b="1" u="sng" dirty="0" smtClean="0"/>
              <a:t>HOW to </a:t>
            </a:r>
            <a:r>
              <a:rPr lang="it-IT" sz="2800" b="1" u="sng" dirty="0" err="1" smtClean="0"/>
              <a:t>present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8222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u="sng" dirty="0"/>
              <a:t>Science </a:t>
            </a:r>
            <a:r>
              <a:rPr lang="it-IT" sz="2800" b="1" u="sng" dirty="0" err="1"/>
              <a:t>Communication</a:t>
            </a:r>
            <a:endParaRPr lang="en-US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097" y="983412"/>
            <a:ext cx="5346903" cy="416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203340" y="1864108"/>
            <a:ext cx="367921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2800" b="1" u="sng" dirty="0" err="1" smtClean="0"/>
              <a:t>ESRs</a:t>
            </a:r>
            <a:r>
              <a:rPr lang="it-IT" sz="2800" b="1" u="sng" dirty="0" smtClean="0"/>
              <a:t> </a:t>
            </a:r>
            <a:r>
              <a:rPr lang="it-IT" sz="2800" b="1" u="sng" dirty="0" err="1"/>
              <a:t>have</a:t>
            </a:r>
            <a:r>
              <a:rPr lang="it-IT" sz="2800" b="1" u="sng" dirty="0"/>
              <a:t> to </a:t>
            </a:r>
            <a:r>
              <a:rPr lang="it-IT" sz="2800" b="1" u="sng" dirty="0" err="1" smtClean="0"/>
              <a:t>learn</a:t>
            </a:r>
            <a:endParaRPr lang="it-IT" sz="2800" b="1" u="sng" dirty="0" smtClean="0"/>
          </a:p>
          <a:p>
            <a:pPr lvl="0"/>
            <a:endParaRPr lang="it-IT" sz="2800" b="1" u="sng" dirty="0"/>
          </a:p>
          <a:p>
            <a:pPr lvl="0"/>
            <a:r>
              <a:rPr lang="it-IT" sz="2800" b="1" u="sng" dirty="0" smtClean="0"/>
              <a:t>HOW to disseminate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7424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275128" y="277945"/>
            <a:ext cx="6813495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u="sng" dirty="0" err="1" smtClean="0"/>
              <a:t>EASISchool</a:t>
            </a:r>
            <a:r>
              <a:rPr lang="en-US" sz="2800" b="1" u="sng" dirty="0" smtClean="0"/>
              <a:t> 3</a:t>
            </a:r>
            <a:endParaRPr lang="en-US" sz="2800" dirty="0" smtClean="0"/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400" dirty="0" smtClean="0"/>
              <a:t>The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and last </a:t>
            </a:r>
            <a:r>
              <a:rPr lang="en-US" sz="1400" dirty="0" err="1" smtClean="0"/>
              <a:t>EASISchool</a:t>
            </a:r>
            <a:r>
              <a:rPr lang="en-US" sz="1400" dirty="0" smtClean="0"/>
              <a:t> is </a:t>
            </a:r>
            <a:r>
              <a:rPr lang="en-US" sz="1400" dirty="0" smtClean="0"/>
              <a:t>foreseen </a:t>
            </a:r>
            <a:r>
              <a:rPr lang="en-US" sz="1400" dirty="0" smtClean="0"/>
              <a:t>in Genoa in Fall 2020 and will cover two weeks.</a:t>
            </a:r>
          </a:p>
          <a:p>
            <a:r>
              <a:rPr lang="en-US" sz="1400" dirty="0" smtClean="0"/>
              <a:t>It will be focused on many applicative superconductivity and cryogenic issues not yet encountered in the two previous edition.</a:t>
            </a:r>
          </a:p>
          <a:p>
            <a:r>
              <a:rPr lang="en-US" sz="1400" dirty="0" smtClean="0"/>
              <a:t>In detail it will be focused on: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RF superconductivity and accelerating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Superconducting magnets design modelling and realization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Superconducting devices (Squid, Qbit,…), sensing and quantum computation</a:t>
            </a:r>
          </a:p>
          <a:p>
            <a:pPr lvl="0"/>
            <a:r>
              <a:rPr lang="it-IT" dirty="0" smtClean="0"/>
              <a:t>Are </a:t>
            </a:r>
            <a:r>
              <a:rPr lang="it-IT" dirty="0" err="1" smtClean="0"/>
              <a:t>forseen</a:t>
            </a:r>
            <a:r>
              <a:rPr lang="it-IT" dirty="0" smtClean="0"/>
              <a:t> </a:t>
            </a:r>
            <a:r>
              <a:rPr lang="it-IT" dirty="0" err="1" smtClean="0"/>
              <a:t>visit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1600" dirty="0" err="1" smtClean="0"/>
              <a:t>I</a:t>
            </a:r>
            <a:r>
              <a:rPr lang="it-IT" sz="1400" dirty="0" err="1" smtClean="0"/>
              <a:t>ndustries</a:t>
            </a:r>
            <a:r>
              <a:rPr lang="it-IT" sz="1400" dirty="0" smtClean="0"/>
              <a:t> </a:t>
            </a:r>
            <a:r>
              <a:rPr lang="it-IT" sz="1400" dirty="0" err="1" smtClean="0"/>
              <a:t>operating</a:t>
            </a:r>
            <a:r>
              <a:rPr lang="it-IT" sz="1400" dirty="0" smtClean="0"/>
              <a:t> in </a:t>
            </a:r>
            <a:r>
              <a:rPr lang="it-IT" sz="1400" dirty="0" err="1" smtClean="0"/>
              <a:t>superconductivity</a:t>
            </a:r>
            <a:r>
              <a:rPr lang="it-IT" sz="1400" dirty="0" smtClean="0"/>
              <a:t> </a:t>
            </a:r>
            <a:r>
              <a:rPr lang="it-IT" sz="1400" dirty="0" err="1" smtClean="0"/>
              <a:t>field</a:t>
            </a:r>
            <a:r>
              <a:rPr lang="it-IT" sz="1400" dirty="0" smtClean="0"/>
              <a:t> in Liguria,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Legnaro INFN lab (RF </a:t>
            </a:r>
            <a:r>
              <a:rPr lang="it-IT" sz="1400" dirty="0" err="1" smtClean="0"/>
              <a:t>cavities</a:t>
            </a:r>
            <a:r>
              <a:rPr lang="it-IT" sz="1400" dirty="0" smtClean="0"/>
              <a:t> </a:t>
            </a:r>
            <a:r>
              <a:rPr lang="it-IT" sz="1400" dirty="0" err="1" smtClean="0"/>
              <a:t>lectures</a:t>
            </a:r>
            <a:r>
              <a:rPr lang="it-IT" sz="1400" dirty="0" smtClean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sz="1400" dirty="0" err="1" smtClean="0"/>
              <a:t>Cadarache</a:t>
            </a:r>
            <a:r>
              <a:rPr lang="it-IT" sz="1400" dirty="0" smtClean="0"/>
              <a:t> </a:t>
            </a:r>
            <a:r>
              <a:rPr lang="it-IT" sz="1400" dirty="0" smtClean="0"/>
              <a:t>ITER </a:t>
            </a:r>
            <a:r>
              <a:rPr lang="it-IT" sz="1400" dirty="0" err="1" smtClean="0"/>
              <a:t>construction</a:t>
            </a:r>
            <a:r>
              <a:rPr lang="it-IT" sz="1400" dirty="0" smtClean="0"/>
              <a:t> site (??) </a:t>
            </a:r>
          </a:p>
          <a:p>
            <a:pPr lvl="0"/>
            <a:endParaRPr lang="it-IT" sz="1100" dirty="0"/>
          </a:p>
          <a:p>
            <a:pPr lvl="0"/>
            <a:r>
              <a:rPr lang="en-US" sz="1200" dirty="0" smtClean="0"/>
              <a:t>Venue: CNR Spin Genova </a:t>
            </a:r>
            <a:r>
              <a:rPr lang="en-US" sz="1200" dirty="0" err="1" smtClean="0"/>
              <a:t>Campi</a:t>
            </a:r>
            <a:r>
              <a:rPr lang="en-US" sz="1200" dirty="0" smtClean="0"/>
              <a:t> (GE) Sala </a:t>
            </a:r>
            <a:r>
              <a:rPr lang="en-US" sz="1200" dirty="0" err="1" smtClean="0"/>
              <a:t>Azzurra</a:t>
            </a:r>
            <a:r>
              <a:rPr lang="en-US" sz="1200" dirty="0" smtClean="0"/>
              <a:t>/Sala Rosa</a:t>
            </a:r>
          </a:p>
          <a:p>
            <a:pPr lvl="0"/>
            <a:r>
              <a:rPr lang="en-US" sz="1200" dirty="0" smtClean="0"/>
              <a:t>            LAB INFN </a:t>
            </a:r>
            <a:r>
              <a:rPr lang="en-US" sz="1200" dirty="0" err="1" smtClean="0"/>
              <a:t>Legnaro</a:t>
            </a:r>
            <a:r>
              <a:rPr lang="en-US" sz="1200" dirty="0"/>
              <a:t> </a:t>
            </a:r>
            <a:r>
              <a:rPr lang="en-US" sz="1200" dirty="0" smtClean="0"/>
              <a:t>(PD)</a:t>
            </a:r>
          </a:p>
          <a:p>
            <a:r>
              <a:rPr lang="en-US" sz="1200" dirty="0" smtClean="0"/>
              <a:t>Data: 28/9/2020-9/10/2020 ??</a:t>
            </a:r>
            <a:endParaRPr lang="en-US" sz="1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9" b="32978"/>
          <a:stretch/>
        </p:blipFill>
        <p:spPr bwMode="auto">
          <a:xfrm>
            <a:off x="5514224" y="3965422"/>
            <a:ext cx="3298002" cy="2176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5814"/>
          <a:stretch/>
        </p:blipFill>
        <p:spPr bwMode="auto">
          <a:xfrm>
            <a:off x="7436581" y="1289479"/>
            <a:ext cx="1707419" cy="185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710" y="2899519"/>
            <a:ext cx="2217292" cy="166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3"/>
          <a:stretch/>
        </p:blipFill>
        <p:spPr bwMode="auto">
          <a:xfrm>
            <a:off x="2915932" y="4950904"/>
            <a:ext cx="259829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708" y="0"/>
            <a:ext cx="2245079" cy="120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827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6ADDA-5723-D242-BA1B-65F844DED2D4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275128" y="277945"/>
            <a:ext cx="6813495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u="sng" dirty="0" err="1" smtClean="0"/>
              <a:t>EASIWorkshop</a:t>
            </a:r>
            <a:r>
              <a:rPr lang="en-US" sz="2800" b="1" u="sng" dirty="0" smtClean="0"/>
              <a:t> 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 </a:t>
            </a:r>
          </a:p>
          <a:p>
            <a:pPr lvl="0"/>
            <a:r>
              <a:rPr lang="en-US" b="1" dirty="0" smtClean="0"/>
              <a:t>for young researcher</a:t>
            </a:r>
            <a:endParaRPr lang="en-US" dirty="0" smtClean="0"/>
          </a:p>
          <a:p>
            <a:endParaRPr lang="en-US" b="1" dirty="0" smtClean="0"/>
          </a:p>
          <a:p>
            <a:r>
              <a:rPr lang="en-US" sz="1400" b="1" dirty="0" smtClean="0"/>
              <a:t>In conjunction with the school we propose that the</a:t>
            </a:r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ESRs organize a young researchers workshop on</a:t>
            </a:r>
          </a:p>
          <a:p>
            <a:r>
              <a:rPr lang="en-US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smtClean="0"/>
              <a:t>Applied Superconductivity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smtClean="0"/>
              <a:t>Cryogenics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Reserved to young researcher (participant  less than 30 years old)</a:t>
            </a:r>
          </a:p>
          <a:p>
            <a:endParaRPr lang="it-IT" sz="1200" b="1" dirty="0" smtClean="0"/>
          </a:p>
          <a:p>
            <a:r>
              <a:rPr lang="it-IT" sz="1200" b="1" dirty="0" smtClean="0"/>
              <a:t>In </a:t>
            </a:r>
            <a:r>
              <a:rPr lang="it-IT" sz="1200" b="1" dirty="0" err="1" smtClean="0"/>
              <a:t>collaboration</a:t>
            </a:r>
            <a:r>
              <a:rPr lang="it-IT" sz="1200" b="1" dirty="0" smtClean="0"/>
              <a:t> with the </a:t>
            </a:r>
            <a:r>
              <a:rPr lang="it-IT" sz="1200" b="1" dirty="0" err="1" smtClean="0"/>
              <a:t>Physics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PhD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school</a:t>
            </a:r>
            <a:r>
              <a:rPr lang="it-IT" sz="1200" b="1" dirty="0" smtClean="0"/>
              <a:t> (</a:t>
            </a:r>
            <a:r>
              <a:rPr lang="it-IT" sz="1200" b="1" dirty="0" err="1" smtClean="0"/>
              <a:t>Superconductivity</a:t>
            </a:r>
            <a:r>
              <a:rPr lang="it-IT" sz="1200" b="1" dirty="0" smtClean="0"/>
              <a:t> curricula)</a:t>
            </a:r>
          </a:p>
          <a:p>
            <a:endParaRPr lang="it-IT" sz="1200" b="1" dirty="0"/>
          </a:p>
          <a:p>
            <a:endParaRPr lang="en-US" sz="1200" b="1" dirty="0" smtClean="0"/>
          </a:p>
          <a:p>
            <a:r>
              <a:rPr lang="en-US" sz="1200" b="1" dirty="0" smtClean="0"/>
              <a:t>Venue DIFI-Department of Physics Genoa University </a:t>
            </a:r>
          </a:p>
          <a:p>
            <a:r>
              <a:rPr lang="en-US" sz="1200" b="1" dirty="0" smtClean="0"/>
              <a:t>Date 9/10/2020 ?</a:t>
            </a:r>
            <a:endParaRPr lang="en-US" sz="12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422" y="0"/>
            <a:ext cx="2084578" cy="19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345" y="4070294"/>
            <a:ext cx="4097655" cy="210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186" y="2706011"/>
            <a:ext cx="2329814" cy="136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61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u="sng" dirty="0" smtClean="0"/>
              <a:t>Science </a:t>
            </a:r>
            <a:r>
              <a:rPr lang="it-IT" sz="2800" b="1" u="sng" dirty="0" err="1" smtClean="0"/>
              <a:t>Communication</a:t>
            </a:r>
            <a:endParaRPr lang="en-US" sz="2800" b="1" u="sng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4AEC49-9AD7-7746-8CFF-A8F79241CE2D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AutoShape 7" descr="cinÃ©ma symbole divertissement producteur vidÃ©o bobine film image bande film mouvement bande de film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9" descr="cinÃ©ma symbole divertissement producteur vidÃ©o bobine film image bande film mouvement bande de film 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1" descr="cinÃ©ma symbole divertissement producteur vidÃ©o bobine film image bande film mouvement bande de film 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992" y="160337"/>
            <a:ext cx="2219325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ttangolo 20"/>
          <p:cNvSpPr/>
          <p:nvPr/>
        </p:nvSpPr>
        <p:spPr>
          <a:xfrm>
            <a:off x="267073" y="1021186"/>
            <a:ext cx="62551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With the </a:t>
            </a:r>
            <a:r>
              <a:rPr lang="en-US" sz="1600" b="1" dirty="0"/>
              <a:t>training purpose </a:t>
            </a:r>
            <a:r>
              <a:rPr lang="en-US" sz="1600" dirty="0"/>
              <a:t>of preparing young researchers also </a:t>
            </a:r>
            <a:r>
              <a:rPr lang="en-US" sz="1600" dirty="0" smtClean="0"/>
              <a:t>in </a:t>
            </a:r>
            <a:r>
              <a:rPr lang="en-US" sz="1600" dirty="0"/>
              <a:t>scientific dissemination (an increasingly important requirement !!), it is proposed that </a:t>
            </a:r>
            <a:r>
              <a:rPr lang="en-US" sz="1600" dirty="0" smtClean="0"/>
              <a:t>(with </a:t>
            </a:r>
            <a:r>
              <a:rPr lang="en-US" sz="1600" dirty="0"/>
              <a:t>the collaboration of Terra Mater Factual </a:t>
            </a:r>
            <a:r>
              <a:rPr lang="en-US" sz="1600" dirty="0" smtClean="0"/>
              <a:t>Studios?):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</a:t>
            </a:r>
            <a:r>
              <a:rPr lang="en-US" sz="1600" dirty="0"/>
              <a:t>ESR </a:t>
            </a:r>
            <a:r>
              <a:rPr lang="en-US" sz="1600" dirty="0" smtClean="0"/>
              <a:t>will </a:t>
            </a:r>
            <a:r>
              <a:rPr lang="en-US" sz="1600" dirty="0"/>
              <a:t>make a </a:t>
            </a:r>
            <a:r>
              <a:rPr lang="en-US" sz="1600" b="1" dirty="0"/>
              <a:t>short </a:t>
            </a:r>
            <a:r>
              <a:rPr lang="en-US" sz="1600" b="1" dirty="0" smtClean="0"/>
              <a:t>video </a:t>
            </a:r>
            <a:r>
              <a:rPr lang="en-US" sz="1600" dirty="0" smtClean="0"/>
              <a:t>(</a:t>
            </a:r>
            <a:r>
              <a:rPr lang="en-US" sz="1600" dirty="0" err="1" smtClean="0"/>
              <a:t>FAMELab</a:t>
            </a:r>
            <a:r>
              <a:rPr lang="en-US" sz="1600" dirty="0" smtClean="0"/>
              <a:t> or </a:t>
            </a:r>
            <a:r>
              <a:rPr lang="en-US" sz="1600" dirty="0" err="1" smtClean="0"/>
              <a:t>TEDx</a:t>
            </a:r>
            <a:r>
              <a:rPr lang="en-US" sz="1600" dirty="0" smtClean="0"/>
              <a:t> style) </a:t>
            </a:r>
            <a:r>
              <a:rPr lang="en-US" sz="1600" dirty="0"/>
              <a:t>in which illustrates the objectives and </a:t>
            </a:r>
            <a:r>
              <a:rPr lang="en-US" sz="1600" b="1" dirty="0"/>
              <a:t>results of its research to a non-specialist </a:t>
            </a:r>
            <a:r>
              <a:rPr lang="en-US" sz="1600" b="1" dirty="0" smtClean="0"/>
              <a:t>public</a:t>
            </a:r>
            <a:r>
              <a:rPr lang="en-US" sz="1600" dirty="0" smtClean="0"/>
              <a:t>. 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15 </a:t>
            </a:r>
            <a:r>
              <a:rPr lang="en-US" sz="1600" dirty="0" smtClean="0"/>
              <a:t>videos, </a:t>
            </a:r>
            <a:r>
              <a:rPr lang="en-US" sz="1600" dirty="0"/>
              <a:t>eventually dubbed in Italian, can then be </a:t>
            </a:r>
            <a:r>
              <a:rPr lang="en-US" sz="1600" b="1" dirty="0"/>
              <a:t>shown</a:t>
            </a:r>
            <a:r>
              <a:rPr lang="en-US" sz="1600" dirty="0"/>
              <a:t> in a continuous loop on a large screen in a special room inside the superconductivity exhibition presented a few days later </a:t>
            </a:r>
            <a:r>
              <a:rPr lang="en-US" sz="1600" b="1" dirty="0"/>
              <a:t>at the </a:t>
            </a:r>
            <a:r>
              <a:rPr lang="en-US" sz="1600" b="1" dirty="0" smtClean="0"/>
              <a:t>“Festival </a:t>
            </a:r>
            <a:r>
              <a:rPr lang="en-US" sz="1600" b="1" dirty="0" err="1" smtClean="0"/>
              <a:t>della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Scienza</a:t>
            </a:r>
            <a:r>
              <a:rPr lang="en-US" sz="1600" b="1" dirty="0" smtClean="0"/>
              <a:t>”</a:t>
            </a:r>
          </a:p>
        </p:txBody>
      </p:sp>
      <p:grpSp>
        <p:nvGrpSpPr>
          <p:cNvPr id="22" name="Gruppo 21"/>
          <p:cNvGrpSpPr/>
          <p:nvPr/>
        </p:nvGrpSpPr>
        <p:grpSpPr>
          <a:xfrm>
            <a:off x="6039503" y="4314395"/>
            <a:ext cx="3040814" cy="1738270"/>
            <a:chOff x="3224926" y="4101776"/>
            <a:chExt cx="3040814" cy="1738270"/>
          </a:xfrm>
        </p:grpSpPr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4926" y="4101776"/>
              <a:ext cx="3040814" cy="1738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6247" y="4797755"/>
              <a:ext cx="498171" cy="34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69962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u="sng" dirty="0"/>
              <a:t>Public Event: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i="1" u="sng" dirty="0" smtClean="0"/>
              <a:t>"</a:t>
            </a:r>
            <a:r>
              <a:rPr lang="en-US" sz="2400" i="1" u="sng" dirty="0"/>
              <a:t>Genoa for superconductivity, superconductivity for us"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4287" y="1084067"/>
            <a:ext cx="8738557" cy="33844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500" dirty="0" smtClean="0"/>
              <a:t>We </a:t>
            </a:r>
            <a:r>
              <a:rPr lang="en-US" sz="2500" dirty="0"/>
              <a:t>proposes </a:t>
            </a:r>
            <a:r>
              <a:rPr lang="en-US" sz="2500" dirty="0" smtClean="0"/>
              <a:t>a  </a:t>
            </a:r>
            <a:r>
              <a:rPr lang="en-US" sz="2500" dirty="0" err="1" smtClean="0"/>
              <a:t>divulgative</a:t>
            </a:r>
            <a:r>
              <a:rPr lang="en-US" sz="2500" dirty="0" smtClean="0"/>
              <a:t> public </a:t>
            </a:r>
            <a:r>
              <a:rPr lang="en-US" sz="2500" dirty="0"/>
              <a:t>event, open to the city, </a:t>
            </a:r>
            <a:r>
              <a:rPr lang="en-US" sz="2500" dirty="0" smtClean="0"/>
              <a:t>on superconductivity </a:t>
            </a:r>
            <a:r>
              <a:rPr lang="en-US" sz="2500" dirty="0" smtClean="0"/>
              <a:t>thematic</a:t>
            </a:r>
            <a:endParaRPr lang="en-US" sz="2500" dirty="0" smtClean="0"/>
          </a:p>
          <a:p>
            <a:pPr marL="0" indent="0">
              <a:buNone/>
            </a:pPr>
            <a:r>
              <a:rPr lang="en-US" sz="2500" dirty="0" smtClean="0"/>
              <a:t>We </a:t>
            </a:r>
            <a:r>
              <a:rPr lang="en-US" sz="2500" dirty="0"/>
              <a:t>imagine a debate involving skilled science communicators (</a:t>
            </a:r>
            <a:r>
              <a:rPr lang="en-US" sz="2500" dirty="0" err="1"/>
              <a:t>Paco</a:t>
            </a:r>
            <a:r>
              <a:rPr lang="en-US" sz="2500" dirty="0"/>
              <a:t> </a:t>
            </a:r>
            <a:r>
              <a:rPr lang="en-US" sz="2500" dirty="0" err="1"/>
              <a:t>Lanciano</a:t>
            </a:r>
            <a:r>
              <a:rPr lang="en-US" sz="2500" dirty="0"/>
              <a:t>?) </a:t>
            </a:r>
            <a:r>
              <a:rPr lang="en-US" sz="2500" dirty="0" smtClean="0"/>
              <a:t>presenting </a:t>
            </a:r>
            <a:r>
              <a:rPr lang="en-US" sz="2500" dirty="0"/>
              <a:t>some demos (magnetic levitation, null resistivity ...),  </a:t>
            </a:r>
            <a:r>
              <a:rPr lang="en-US" sz="2500" dirty="0" smtClean="0"/>
              <a:t>followed by discussion of technical </a:t>
            </a:r>
            <a:r>
              <a:rPr lang="en-US" sz="2500" dirty="0"/>
              <a:t>experts in the field. </a:t>
            </a:r>
            <a:endParaRPr lang="en-US" sz="2500" dirty="0" smtClean="0"/>
          </a:p>
          <a:p>
            <a:pPr marL="0" indent="0">
              <a:buNone/>
            </a:pPr>
            <a:r>
              <a:rPr lang="en-US" sz="2500" dirty="0" smtClean="0"/>
              <a:t>In order to make more attractive by the general audience the </a:t>
            </a:r>
            <a:r>
              <a:rPr lang="en-US" sz="2500" dirty="0"/>
              <a:t>debates </a:t>
            </a:r>
            <a:r>
              <a:rPr lang="en-US" sz="2500" dirty="0" smtClean="0"/>
              <a:t>will be </a:t>
            </a:r>
            <a:r>
              <a:rPr lang="en-US" sz="2500" dirty="0"/>
              <a:t>interspersed with live music with screen shots of science fiction movie </a:t>
            </a:r>
            <a:r>
              <a:rPr lang="en-US" sz="2500" dirty="0" smtClean="0"/>
              <a:t>soundtrack with </a:t>
            </a:r>
            <a:r>
              <a:rPr lang="en-US" sz="2500" dirty="0" err="1" smtClean="0"/>
              <a:t>Supercondudtivity</a:t>
            </a:r>
            <a:r>
              <a:rPr lang="en-US" sz="2500" dirty="0" smtClean="0"/>
              <a:t> (Avatar</a:t>
            </a:r>
            <a:r>
              <a:rPr lang="en-US" sz="2500" dirty="0"/>
              <a:t>, </a:t>
            </a:r>
            <a:r>
              <a:rPr lang="en-US" sz="2500" dirty="0" smtClean="0"/>
              <a:t>See </a:t>
            </a:r>
            <a:r>
              <a:rPr lang="en-US" sz="2500" dirty="0"/>
              <a:t>No Evil, Hear No </a:t>
            </a:r>
            <a:r>
              <a:rPr lang="en-US" sz="2500" dirty="0" smtClean="0"/>
              <a:t>Evil, </a:t>
            </a:r>
            <a:r>
              <a:rPr lang="en-US" sz="2500" dirty="0"/>
              <a:t>Hunt for Red October, </a:t>
            </a:r>
            <a:r>
              <a:rPr lang="en-US" sz="2500" dirty="0" smtClean="0"/>
              <a:t>Back </a:t>
            </a:r>
            <a:r>
              <a:rPr lang="en-US" sz="2500" dirty="0"/>
              <a:t>to the Future </a:t>
            </a:r>
            <a:r>
              <a:rPr lang="en-US" sz="2500" dirty="0" smtClean="0"/>
              <a:t>II, </a:t>
            </a:r>
            <a:r>
              <a:rPr lang="en-US" sz="2500" dirty="0" smtClean="0"/>
              <a:t>Strange Day).</a:t>
            </a:r>
          </a:p>
          <a:p>
            <a:pPr marL="0" indent="0">
              <a:buNone/>
            </a:pPr>
            <a:r>
              <a:rPr lang="en-US" sz="2500" dirty="0" smtClean="0"/>
              <a:t> </a:t>
            </a:r>
            <a:r>
              <a:rPr lang="en-US" sz="2500" dirty="0"/>
              <a:t>Possible </a:t>
            </a:r>
            <a:r>
              <a:rPr lang="en-US" sz="2500" dirty="0" smtClean="0"/>
              <a:t>outline and </a:t>
            </a:r>
            <a:r>
              <a:rPr lang="en-US" sz="2500" dirty="0"/>
              <a:t>ideas for </a:t>
            </a:r>
            <a:r>
              <a:rPr lang="en-US" sz="2500" dirty="0" smtClean="0"/>
              <a:t>guests: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500" dirty="0" smtClean="0"/>
              <a:t>Moderator</a:t>
            </a:r>
            <a:r>
              <a:rPr lang="en-US" sz="2500" dirty="0"/>
              <a:t>: well-known character in journalism or the entertainment world </a:t>
            </a:r>
            <a:endParaRPr lang="en-US" sz="2500" dirty="0" smtClean="0"/>
          </a:p>
          <a:p>
            <a:r>
              <a:rPr lang="en-US" sz="2500" b="1" dirty="0" smtClean="0"/>
              <a:t>Introduction</a:t>
            </a:r>
            <a:r>
              <a:rPr lang="en-US" sz="2500" dirty="0" smtClean="0"/>
              <a:t> </a:t>
            </a:r>
            <a:r>
              <a:rPr lang="en-US" sz="2500" dirty="0"/>
              <a:t>to the phenomenon with demos (levitation, live etc. with on-screen playback) and a brief history of applications. Promoter: </a:t>
            </a:r>
            <a:r>
              <a:rPr lang="en-US" sz="2500" dirty="0" err="1"/>
              <a:t>Paco</a:t>
            </a:r>
            <a:r>
              <a:rPr lang="en-US" sz="2500" dirty="0"/>
              <a:t> </a:t>
            </a:r>
            <a:r>
              <a:rPr lang="en-US" sz="2500" dirty="0" err="1"/>
              <a:t>Lanciano</a:t>
            </a:r>
            <a:r>
              <a:rPr lang="en-US" sz="2500" dirty="0"/>
              <a:t>? </a:t>
            </a:r>
            <a:endParaRPr lang="en-US" sz="2500" dirty="0" smtClean="0"/>
          </a:p>
          <a:p>
            <a:r>
              <a:rPr lang="en-US" sz="2500" b="1" dirty="0" smtClean="0"/>
              <a:t>The </a:t>
            </a:r>
            <a:r>
              <a:rPr lang="en-US" sz="2500" b="1" dirty="0"/>
              <a:t>great magnets </a:t>
            </a:r>
            <a:r>
              <a:rPr lang="en-US" sz="2500" dirty="0"/>
              <a:t>(CERN, ITER, ...:) Guests: Lucio </a:t>
            </a:r>
            <a:r>
              <a:rPr lang="en-US" sz="2500" dirty="0" smtClean="0"/>
              <a:t>Rossi, </a:t>
            </a:r>
            <a:r>
              <a:rPr lang="en-US" sz="2500" dirty="0" err="1"/>
              <a:t>MirKo</a:t>
            </a:r>
            <a:r>
              <a:rPr lang="en-US" sz="2500" dirty="0"/>
              <a:t> </a:t>
            </a:r>
            <a:r>
              <a:rPr lang="en-US" sz="2500" dirty="0" err="1"/>
              <a:t>Pojer</a:t>
            </a:r>
            <a:r>
              <a:rPr lang="en-US" sz="2500" dirty="0"/>
              <a:t> Fabiola </a:t>
            </a:r>
            <a:r>
              <a:rPr lang="en-US" sz="2500" dirty="0" err="1" smtClean="0"/>
              <a:t>Gianotti</a:t>
            </a:r>
            <a:r>
              <a:rPr lang="en-US" sz="2500" dirty="0" smtClean="0"/>
              <a:t> ?  </a:t>
            </a:r>
          </a:p>
          <a:p>
            <a:r>
              <a:rPr lang="en-US" sz="2500" b="1" dirty="0" smtClean="0"/>
              <a:t>Magnets </a:t>
            </a:r>
            <a:r>
              <a:rPr lang="en-US" sz="2500" b="1" dirty="0"/>
              <a:t>for </a:t>
            </a:r>
            <a:r>
              <a:rPr lang="en-US" sz="2500" b="1" dirty="0" smtClean="0"/>
              <a:t>NMR </a:t>
            </a:r>
            <a:r>
              <a:rPr lang="en-US" sz="2500" b="1" dirty="0"/>
              <a:t>and MRI and </a:t>
            </a:r>
            <a:r>
              <a:rPr lang="en-US" sz="2500" b="1" dirty="0" err="1"/>
              <a:t>Adrotherapy</a:t>
            </a:r>
            <a:r>
              <a:rPr lang="en-US" sz="2500" dirty="0"/>
              <a:t>.  Guests: ... </a:t>
            </a:r>
            <a:endParaRPr lang="en-US" sz="2500" dirty="0" smtClean="0"/>
          </a:p>
          <a:p>
            <a:r>
              <a:rPr lang="en-US" sz="2500" b="1" dirty="0" smtClean="0"/>
              <a:t>Sensors </a:t>
            </a:r>
            <a:r>
              <a:rPr lang="en-US" sz="2500" b="1" dirty="0"/>
              <a:t>(SQUID), Superconducting Electronics and Quantum Computation, Magnetoencephalography </a:t>
            </a:r>
            <a:r>
              <a:rPr lang="en-US" sz="2500" dirty="0"/>
              <a:t>Guests: </a:t>
            </a:r>
            <a:r>
              <a:rPr lang="en-US" sz="2500" dirty="0" err="1"/>
              <a:t>Gianluca</a:t>
            </a:r>
            <a:r>
              <a:rPr lang="en-US" sz="2500" dirty="0"/>
              <a:t> </a:t>
            </a:r>
            <a:r>
              <a:rPr lang="en-US" sz="2500" dirty="0" smtClean="0"/>
              <a:t>Romani</a:t>
            </a:r>
            <a:r>
              <a:rPr lang="en-US" sz="2500" dirty="0" smtClean="0"/>
              <a:t>?</a:t>
            </a:r>
          </a:p>
          <a:p>
            <a:r>
              <a:rPr lang="en-US" sz="2500" dirty="0" smtClean="0"/>
              <a:t>Orchestra: </a:t>
            </a:r>
            <a:r>
              <a:rPr lang="en-US" sz="2500" b="1" dirty="0" err="1" smtClean="0"/>
              <a:t>Filarmonica</a:t>
            </a:r>
            <a:r>
              <a:rPr lang="en-US" sz="2500" b="1" dirty="0" smtClean="0"/>
              <a:t> </a:t>
            </a:r>
            <a:r>
              <a:rPr lang="en-US" sz="2500" b="1" dirty="0" err="1" smtClean="0"/>
              <a:t>Sestrese</a:t>
            </a:r>
            <a:r>
              <a:rPr lang="en-US" sz="2500" dirty="0" smtClean="0"/>
              <a:t> 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</a:t>
            </a:r>
            <a:r>
              <a:rPr lang="en-US" b="1" u="sng" dirty="0" smtClean="0"/>
              <a:t>3</a:t>
            </a:r>
            <a:endParaRPr lang="en-US" b="1" u="sng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4" b="10361"/>
          <a:stretch/>
        </p:blipFill>
        <p:spPr bwMode="auto">
          <a:xfrm>
            <a:off x="0" y="4658264"/>
            <a:ext cx="9144000" cy="150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62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b="1" u="sng" dirty="0" err="1" smtClean="0"/>
              <a:t>Travelling</a:t>
            </a:r>
            <a:r>
              <a:rPr lang="it-IT" sz="3100" b="1" u="sng" dirty="0" smtClean="0"/>
              <a:t> </a:t>
            </a:r>
            <a:r>
              <a:rPr lang="it-IT" sz="3100" b="1" u="sng" dirty="0" err="1" smtClean="0"/>
              <a:t>Exhibition</a:t>
            </a:r>
            <a:r>
              <a:rPr lang="it-IT" sz="3100" b="1" u="sng" dirty="0" smtClean="0"/>
              <a:t>:</a:t>
            </a:r>
            <a:r>
              <a:rPr lang="it-IT" sz="2700" dirty="0" smtClean="0"/>
              <a:t> </a:t>
            </a:r>
            <a:r>
              <a:rPr lang="en-US" sz="3100" i="1" dirty="0" smtClean="0"/>
              <a:t>"T</a:t>
            </a:r>
            <a:r>
              <a:rPr lang="it-IT" sz="3100" i="1" dirty="0" smtClean="0"/>
              <a:t>he code of the </a:t>
            </a:r>
            <a:r>
              <a:rPr lang="it-IT" sz="3100" i="1" dirty="0" err="1" smtClean="0"/>
              <a:t>universe</a:t>
            </a:r>
            <a:r>
              <a:rPr lang="en-US" sz="3100" i="1" dirty="0" smtClean="0"/>
              <a:t>"</a:t>
            </a:r>
            <a:endParaRPr lang="en-US" sz="3100" i="1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E7A16-B264-0247-BBBA-A6284BC18F80}" type="datetime1">
              <a:rPr lang="en-US" smtClean="0"/>
              <a:t>6/25/2019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/>
            <a:r>
              <a:rPr lang="en-US" dirty="0" err="1"/>
              <a:t>EASITrain-</a:t>
            </a:r>
            <a:r>
              <a:rPr lang="en-US" b="1" u="sng" dirty="0" err="1"/>
              <a:t>EASISchool</a:t>
            </a:r>
            <a:r>
              <a:rPr lang="en-US" b="1" u="sng" dirty="0"/>
              <a:t> 3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07" y="4111031"/>
            <a:ext cx="3111693" cy="207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31414"/>
            <a:ext cx="3063830" cy="203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258792" y="914401"/>
            <a:ext cx="8798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the Universe is made of ? What is the nature of the physical laws that make life possible ? Why is there something rather than nothing? These are some of the long-standing questions that drive our endless quest to learn. Human curiosity, creativity and collaboration are the three keys to crack the CODE of the UNIVERSE.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exhibition,  </a:t>
            </a:r>
            <a:r>
              <a:rPr lang="en-US" dirty="0"/>
              <a:t>consist of 20 weather proof, electrically powered outdoor light installations (1’500 kg each, storm and vandalism proof). Each one is 2 meters wide, 1 meters deep and 2 meters high. They can be placed in free configurations (linear, rectangular, circular) as long as it is possible to interconnect the elements with 2 to 5 meters of standard 220 V/AC cables. </a:t>
            </a:r>
          </a:p>
        </p:txBody>
      </p:sp>
      <p:pic>
        <p:nvPicPr>
          <p:cNvPr id="10246" name="Picture 6" descr="What is CERN?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61" y="4122539"/>
            <a:ext cx="3065413" cy="204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5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27BF6128CE02479A856C4E90C1E203" ma:contentTypeVersion="0" ma:contentTypeDescription="Create a new document." ma:contentTypeScope="" ma:versionID="7e1e9da221caea1f54606a48f7014509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8b8c8592364926880846ea26a73e2d5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CC646F-45EF-42FE-90B5-38A426ED0A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5CDD6D-7B15-4243-8D52-9B5EB188B3A7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sharepoint/v3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259AD74E-3212-4471-ABD2-C1154289ABB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684</Words>
  <Application>Microsoft Office PowerPoint</Application>
  <PresentationFormat>Presentazione su schermo (4:3)</PresentationFormat>
  <Paragraphs>222</Paragraphs>
  <Slides>19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2" baseType="lpstr">
      <vt:lpstr>Arial</vt:lpstr>
      <vt:lpstr>Calibri</vt:lpstr>
      <vt:lpstr>CERNCorporate4-3</vt:lpstr>
      <vt:lpstr>EASISchool 3 and related events Fall2020 in Genoa</vt:lpstr>
      <vt:lpstr>Presentazione standard di PowerPoint</vt:lpstr>
      <vt:lpstr>Presentazione standard di PowerPoint</vt:lpstr>
      <vt:lpstr>Science Communication</vt:lpstr>
      <vt:lpstr>Presentazione standard di PowerPoint</vt:lpstr>
      <vt:lpstr>Presentazione standard di PowerPoint</vt:lpstr>
      <vt:lpstr>Science Communication</vt:lpstr>
      <vt:lpstr>Public Event:  "Genoa for superconductivity, superconductivity for us"</vt:lpstr>
      <vt:lpstr>Travelling Exhibition: "The code of the universe"</vt:lpstr>
      <vt:lpstr>Presentazione standard di PowerPoint</vt:lpstr>
      <vt:lpstr>CNR exhibition at FdS 2020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ECC WP Status Report Template</dc:title>
  <dc:creator>Johannes Gutleber</dc:creator>
  <dc:description>Template to be used by work package leaders/deputies to present their WP status during ECC meetings</dc:description>
  <cp:lastModifiedBy>Emilio</cp:lastModifiedBy>
  <cp:revision>524</cp:revision>
  <dcterms:created xsi:type="dcterms:W3CDTF">2015-03-14T10:15:29Z</dcterms:created>
  <dcterms:modified xsi:type="dcterms:W3CDTF">2019-06-25T05:42:54Z</dcterms:modified>
  <cp:category>Management</cp:category>
  <cp:contentStatus>Released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0x010100D327BF6128CE02479A856C4E90C1E203</vt:lpwstr>
  </property>
  <property fmtid="{D5CDD505-2E9C-101B-9397-08002B2CF9AE}" pid="3" name="_Format">
    <vt:lpwstr>PPT</vt:lpwstr>
  </property>
  <property fmtid="{D5CDD505-2E9C-101B-9397-08002B2CF9AE}" pid="4" name="_Revision">
    <vt:lpwstr>1.0</vt:lpwstr>
  </property>
  <property fmtid="{D5CDD505-2E9C-101B-9397-08002B2CF9AE}" pid="5" name="Class">
    <vt:lpwstr>Template</vt:lpwstr>
  </property>
  <property fmtid="{D5CDD505-2E9C-101B-9397-08002B2CF9AE}" pid="6" name="_Source">
    <vt:lpwstr>EuroCirCol Web page</vt:lpwstr>
  </property>
  <property fmtid="{D5CDD505-2E9C-101B-9397-08002B2CF9AE}" pid="7" name="WP">
    <vt:r8>1</vt:r8>
  </property>
  <property fmtid="{D5CDD505-2E9C-101B-9397-08002B2CF9AE}" pid="8" name="Reporting Period">
    <vt:r8>1</vt:r8>
  </property>
  <property fmtid="{D5CDD505-2E9C-101B-9397-08002B2CF9AE}" pid="9" name="wic_System_Copyright">
    <vt:lpwstr>EuroCirCol</vt:lpwstr>
  </property>
</Properties>
</file>