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0" r:id="rId2"/>
    <p:sldId id="256" r:id="rId3"/>
    <p:sldId id="257" r:id="rId4"/>
    <p:sldId id="258" r:id="rId5"/>
    <p:sldId id="259" r:id="rId6"/>
    <p:sldId id="268" r:id="rId7"/>
    <p:sldId id="269" r:id="rId8"/>
    <p:sldId id="271" r:id="rId9"/>
    <p:sldId id="260" r:id="rId10"/>
    <p:sldId id="262" r:id="rId11"/>
    <p:sldId id="267" r:id="rId12"/>
    <p:sldId id="263" r:id="rId13"/>
    <p:sldId id="265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pp Can" initials="HC" lastIdx="1" clrIdx="0">
    <p:extLst>
      <p:ext uri="{19B8F6BF-5375-455C-9EA6-DF929625EA0E}">
        <p15:presenceInfo xmlns:p15="http://schemas.microsoft.com/office/powerpoint/2012/main" userId="Hopp C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52" units="cm"/>
          <inkml:channel name="Y" type="integer" max="1728" units="cm"/>
          <inkml:channel name="T" type="integer" max="2.14748E9" units="dev"/>
        </inkml:traceFormat>
        <inkml:channelProperties>
          <inkml:channelProperty channel="X" name="resolution" value="126.82027" units="1/cm"/>
          <inkml:channelProperty channel="Y" name="resolution" value="127.05882" units="1/cm"/>
          <inkml:channelProperty channel="T" name="resolution" value="1" units="1/dev"/>
        </inkml:channelProperties>
      </inkml:inkSource>
      <inkml:timestamp xml:id="ts0" timeString="2019-10-29T21:39:50.168"/>
    </inkml:context>
    <inkml:brush xml:id="br0">
      <inkml:brushProperty name="width" value="0.1" units="cm"/>
      <inkml:brushProperty name="height" value="0.1" units="cm"/>
      <inkml:brushProperty name="color" value="#0076A3"/>
      <inkml:brushProperty name="fitToCurve" value="1"/>
    </inkml:brush>
  </inkml:definitions>
  <inkml:trace contextRef="#ctx0" brushRef="#br0">520 0 0,'0'0'16,"0"0"-16,0 0 16,0 0-16,0 0 15,0 0-15,0 0 16,0 0 0,0 0-16,0 0 0,0 0 15,0 0-15,0 0 16,0 0-1,0 0-15,0 0 16,0 0-16,0 0 16,0 0-16,0 0 15,0 0 1,0 0-16,0 0 0,0 0 16,0 0-1,15 22-15,0-2 16,1 0-16,-1 2 0,2-2 15,-2 0 1,0 2-16,16-2 16,1 22-1,-1-1-15,16 1 0,-16 0 16,1-2 0,-2 2-16,2 0 15,-1-1-15,0 21 0,1 0 16,-17-20-1,1 0-15,-1-1 16,1 1 0,-16 20-16,0 0 0,0-20 15,0-2 1,0 23-16,-16-1 16,1 0-16,-16 21 15,-1-21-15,1 0 16,0 22-16,-1-22 15,2 21 1,-2-1-16,-14 2 0,-2-1 16,1-1-1,1 2-15,-1-2 16,16-19 0,-16-1-16,16 0 0,-1 0 15,1 1-15,0-22 16,0 22-1,0-23-15,-1 2 0,1 0 16,-1-1 0,17 1-16,0 0 15,-16 20-15,14 0 16,2 0-16,-1 0 16,1 1-1,0-1-15,-2 0 0,2 0 16,-1 0-16,16 1 15,-15-23 1,15 2-16,0 0 16,0-1-16,0 1 15,0 0-15,0-2 16,0 22 0,0 1-16,0-21 0,0-1 15,15 0-15,1 21 16,16 1-1,14 20-15,17 0 0,15-1 16,0 2 0,15-1-16,2-1 15,13-19 1,64 20-16,47-20 0,62-43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52" units="cm"/>
          <inkml:channel name="Y" type="integer" max="1728" units="cm"/>
          <inkml:channel name="T" type="integer" max="2.14748E9" units="dev"/>
        </inkml:traceFormat>
        <inkml:channelProperties>
          <inkml:channelProperty channel="X" name="resolution" value="126.82027" units="1/cm"/>
          <inkml:channelProperty channel="Y" name="resolution" value="127.05882" units="1/cm"/>
          <inkml:channelProperty channel="T" name="resolution" value="1" units="1/dev"/>
        </inkml:channelProperties>
      </inkml:inkSource>
      <inkml:timestamp xml:id="ts0" timeString="2019-10-30T09:38:57.586"/>
    </inkml:context>
    <inkml:brush xml:id="br0">
      <inkml:brushProperty name="width" value="0.1" units="cm"/>
      <inkml:brushProperty name="height" value="0.1" units="cm"/>
      <inkml:brushProperty name="color" value="#0076A3"/>
      <inkml:brushProperty name="fitToCurve" value="1"/>
    </inkml:brush>
  </inkml:definitions>
  <inkml:trace contextRef="#ctx0" brushRef="#br0">521 0 0,'0'0'16,"0"0"-16,0 0 16,0 0-16,0 0 15,0 0-15,0 0 16,0 0 0,0 0-16,0 0 0,0 0 15,0 0-15,0 0 16,0 0-1,0 0-15,0 0 16,0 0-16,0 0 16,0 0-16,0 0 15,0 0 1,0 0-16,0 0 0,0 0 16,0 0-1,15 22-15,0-2 16,1 0-16,-1 2 0,2-2 15,-2 0 1,0 2-16,16-2 16,1 22-1,-1-1-15,16 1 0,-16 0 16,1-2 0,-2 2-16,2 0 15,-1-1-15,0 21 0,1 0 16,-17-20-1,1 0-15,-1-1 16,1 1 0,-16 20-16,0 0 0,0-20 15,0-2 1,0 23-16,-16-1 16,1 0-16,-16 21 15,-1-21-15,1 0 16,0 22-16,-1-22 15,2 21 1,-2-1-16,-14 2 0,-2-1 16,1-1-1,1 2-15,-1-2 16,16-19 0,-16-1-16,16 0 0,-1 0 15,1 1-15,0-22 16,0 22-1,0-23-15,-1 2 0,1 0 16,-1-1 0,17 1-16,0 0 15,-16 20-15,14 0 16,2 0-16,-1 0 16,1 1-1,0-1-15,-2 0 0,2 0 16,-1 0-16,16 1 15,-15-23 1,15 2-16,0 0 16,0-1-16,0 1 15,0 0-15,0-2 16,0 22 0,0 1-16,0-21 0,0-1 15,15 0-15,1 21 16,16 1-1,14 20-15,17 0 0,15-1 16,0 2 0,15-1-16,2-1 15,13-19 1,64 20-16,47-20 0,62-43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7B6C-CE5D-472A-B84D-0DD267A71E95}" type="datetimeFigureOut">
              <a:rPr lang="tr-TR" smtClean="0"/>
              <a:t>31.10.2019</a:t>
            </a:fld>
            <a:endParaRPr lang="tr-TR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tr-TR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3017E-F723-4F35-8D25-8580C9023CD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192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 algn="ctr">
              <a:defRPr sz="5400" b="1" i="1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b="0" i="1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583BBA3-CF11-45FA-8327-9F0A5450BD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0613" y="479160"/>
            <a:ext cx="1714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61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92CA-D056-422B-B539-43F1FE4A7D87}" type="datetime1">
              <a:rPr lang="en-US" smtClean="0"/>
              <a:t>10/31/2019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965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55627-9757-4CA4-A8DA-B8E0B0060186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2980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C314-9D27-4B46-AFF2-91BD1A12BDB2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1189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FB48-F749-40A0-81C9-DEE32CFB1F94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780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4489F-F947-452A-9652-0C77954EAB97}" type="datetime1">
              <a:rPr lang="en-US" smtClean="0"/>
              <a:t>10/31/2019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02E6382-401F-4C62-9550-4C6FD59368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1261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8584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E2639-EC0F-424E-AA69-48DD91CF4D06}" type="datetime1">
              <a:rPr lang="en-US" smtClean="0"/>
              <a:t>10/31/2019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8CC2CF3-1975-4B7F-A08F-8C17488763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9980613" y="486000"/>
            <a:ext cx="1714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7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2DA3614-6220-4051-9646-E459990731CF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02E6382-401F-4C62-9550-4C6FD59368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3583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7C85A7F-7598-48F3-B437-35DB6EA26AB5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324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 b="1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1B381237-80CF-4321-B7A4-6BC58656E2DD}" type="datetime1">
              <a:rPr lang="en-US" smtClean="0"/>
              <a:t>10/31/2019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92FF509-A00D-4FE9-94CC-FA46DAFA68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9980613" y="486000"/>
            <a:ext cx="1714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9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49495" y="6877"/>
            <a:ext cx="12232276" cy="6859587"/>
            <a:chOff x="-49495" y="6877"/>
            <a:chExt cx="12232276" cy="6859587"/>
          </a:xfrm>
        </p:grpSpPr>
        <p:sp>
          <p:nvSpPr>
            <p:cNvPr id="14" name="Rectangle 13"/>
            <p:cNvSpPr/>
            <p:nvPr/>
          </p:nvSpPr>
          <p:spPr>
            <a:xfrm>
              <a:off x="-9219" y="8464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5892956" y="402165"/>
              <a:ext cx="5812557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 dirty="0"/>
            </a:p>
          </p:txBody>
        </p:sp>
        <p:sp>
          <p:nvSpPr>
            <p:cNvPr id="11" name="Freeform 5"/>
            <p:cNvSpPr/>
            <p:nvPr/>
          </p:nvSpPr>
          <p:spPr bwMode="gray">
            <a:xfrm rot="16200000">
              <a:off x="2238842" y="2869238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760676">
              <a:off x="2996205" y="1846051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-49495" y="687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85" y="2055930"/>
            <a:ext cx="3952816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7FC7-EAF7-4354-BDB3-AA58DB7EEA7E}" type="datetime1">
              <a:rPr lang="en-US" smtClean="0"/>
              <a:t>10/31/2019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979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8DDCA-FD86-4C00-8A11-4B6AF6B63333}" type="datetime1">
              <a:rPr lang="en-US" smtClean="0"/>
              <a:t>10/31/2019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02E6382-401F-4C62-9550-4C6FD59368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555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7FED-FFA3-4476-ABDC-91AF0F3BFC5D}" type="datetime1">
              <a:rPr lang="en-US" smtClean="0"/>
              <a:t>10/31/2019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02E6382-401F-4C62-9550-4C6FD59368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391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1A06-4002-499A-B72F-9502C71F0D74}" type="datetime1">
              <a:rPr lang="en-US" smtClean="0"/>
              <a:t>10/31/2019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02E6382-401F-4C62-9550-4C6FD59368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142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1B3A0-176A-446E-AE8E-1B82D74E6C93}" type="datetime1">
              <a:rPr lang="en-US" smtClean="0"/>
              <a:t>10/31/2019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127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9FFAF-88A5-4138-BA81-E776F6F6516B}" type="datetime1">
              <a:rPr lang="en-US" smtClean="0"/>
              <a:t>10/31/2019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07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018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154182" y="402165"/>
              <a:ext cx="6614484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2599099" y="1843811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1755641" y="2801720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200" y="1689901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1629" y="1142999"/>
            <a:ext cx="6318801" cy="472439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520982" y="3477169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094D244-CF82-4B8B-A702-F8F0F478D1BE}" type="datetime1">
              <a:rPr lang="en-US" smtClean="0"/>
              <a:t>10/31/2019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3FEF8E5-6861-4C2E-A09C-F78F4FE261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1200" y="495300"/>
            <a:ext cx="1714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0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/>
              <a:t>Mastertitelformat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25328" y="6391838"/>
            <a:ext cx="1118375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accent1"/>
                </a:solidFill>
              </a:defRPr>
            </a:lvl1pPr>
          </a:lstStyle>
          <a:p>
            <a:fld id="{26E103EC-711D-4B9D-AA44-4126479C5811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1229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000" b="0" i="1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6000">
              <a:srgbClr val="C00000">
                <a:lumMod val="56000"/>
              </a:srgbClr>
            </a:gs>
            <a:gs pos="16000">
              <a:srgbClr val="C00000">
                <a:lumMod val="71000"/>
                <a:lumOff val="29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2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6B9EB5-5E05-4638-B7A3-DBD4D1F6B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/>
              <a:t>Materials (1)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188BE4-EBB4-4A37-A344-84A4913A53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Raspberry Pi 3 B+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ACB870F-73DB-4A76-83F8-BE8118481521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154954" y="5109104"/>
            <a:ext cx="3050438" cy="917952"/>
          </a:xfrm>
        </p:spPr>
        <p:txBody>
          <a:bodyPr/>
          <a:lstStyle/>
          <a:p>
            <a:r>
              <a:rPr lang="en-US"/>
              <a:t>https://www.raspberrypi.org/products/raspberry-pi-3-model-b-plus/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2CD03CE-1077-4EFE-ACA9-57927FA04E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USB-COM232-Plus2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2F9B26B-F07E-482F-8996-182E71AF024A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en-US"/>
              <a:t>https://uk.rs-online.com/web/p/products/6877749/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ADFFD38-1329-48AD-98A5-10FD2768D6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MIKROE-602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0059EC6-32F2-4171-9E9F-B6849FC873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283" y="2949242"/>
            <a:ext cx="2692800" cy="158360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34E6F75-5AC7-4D79-80D9-34280A2A9E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684" y="2949243"/>
            <a:ext cx="2692799" cy="15912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75E9297-D7CC-4079-84B6-C69CD05D8B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773" y="2949242"/>
            <a:ext cx="2692800" cy="1591201"/>
          </a:xfrm>
          <a:prstGeom prst="rect">
            <a:avLst/>
          </a:prstGeom>
        </p:spPr>
      </p:pic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4AEBE388-303D-4872-8B33-725C141AD0BF}"/>
              </a:ext>
            </a:extLst>
          </p:cNvPr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r>
              <a:rPr lang="en-US"/>
              <a:t>https://uk.rs-online.com/web/p/products/8829060/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DEDFC-7E22-476A-87BD-4496CE00D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45E3-41D2-4C18-9A7C-B6C8507197B4}" type="datetime1">
              <a:rPr lang="en-US" smtClean="0"/>
              <a:t>10/31/2019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790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3D140-A355-41AB-909D-BD10F1ECF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/>
              <a:t>Materials (2)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1591D5D-765B-42AD-87DF-A067753D0654}"/>
              </a:ext>
            </a:extLst>
          </p:cNvPr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r>
              <a:rPr lang="en-US"/>
              <a:t>https://uk.rs-online.com/web/p/products/6742268/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0C4B071-983D-47AC-BD75-0C78F3CE0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UX40A-MB-5P</a:t>
            </a:r>
          </a:p>
        </p:txBody>
      </p:sp>
      <p:pic>
        <p:nvPicPr>
          <p:cNvPr id="20" name="Bildplatzhalter 19">
            <a:extLst>
              <a:ext uri="{FF2B5EF4-FFF2-40B4-BE49-F238E27FC236}">
                <a16:creationId xmlns:a16="http://schemas.microsoft.com/office/drawing/2014/main" id="{A7FA02A3-460B-4877-851B-C7D4969A6D5C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4551" y="2941334"/>
            <a:ext cx="2691243" cy="1591510"/>
          </a:xfr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BB53BCE4-3B6D-49B1-B449-4BE72979DA8A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en-US"/>
              <a:t>https://uk.rs-online.com/web/p/products/7644578/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99C035B-61BC-4244-ACCD-117B7C568F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5472C SL005</a:t>
            </a:r>
          </a:p>
        </p:txBody>
      </p:sp>
      <p:pic>
        <p:nvPicPr>
          <p:cNvPr id="22" name="Bildplatzhalter 21">
            <a:extLst>
              <a:ext uri="{FF2B5EF4-FFF2-40B4-BE49-F238E27FC236}">
                <a16:creationId xmlns:a16="http://schemas.microsoft.com/office/drawing/2014/main" id="{A3341121-458B-4061-800B-AEB2735F9318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8463" y="2941334"/>
            <a:ext cx="2691242" cy="1591510"/>
          </a:xfr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0B693623-D1D4-44E0-A734-EF11D1265C95}"/>
              </a:ext>
            </a:extLst>
          </p:cNvPr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r>
              <a:rPr lang="en-US"/>
              <a:t>https://uk.rs-online.com/web/p/products/1118950/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DF7A67AB-2421-460E-94AE-11DC5587DC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A-USBPA-N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AD38D806-756C-4D2B-8085-4A9F0878B6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374" y="2941332"/>
            <a:ext cx="2841095" cy="15912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788D8-6580-4406-987C-C72D68BC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5B69-CB2F-440C-98B6-1B0CB613DDC1}" type="datetime1">
              <a:rPr lang="en-US" smtClean="0"/>
              <a:t>10/31/2019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571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89ED87C-C8D3-44DA-9DE3-5AE8721F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/>
              <a:t>Draft Design</a:t>
            </a:r>
          </a:p>
        </p:txBody>
      </p:sp>
      <p:pic>
        <p:nvPicPr>
          <p:cNvPr id="3" name="Bildplatzhalter 2">
            <a:extLst>
              <a:ext uri="{FF2B5EF4-FFF2-40B4-BE49-F238E27FC236}">
                <a16:creationId xmlns:a16="http://schemas.microsoft.com/office/drawing/2014/main" id="{983E1C51-40F0-4C59-8CAB-6A455CCE2B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7209" y="2011309"/>
            <a:ext cx="3404680" cy="3123646"/>
          </a:xfrm>
          <a:ln w="28575">
            <a:solidFill>
              <a:schemeClr val="tx1"/>
            </a:solidFill>
          </a:ln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EA7DDDA-6279-4115-8A0F-220C1F96E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3ECF48-BD00-41E1-A1D0-402F55F3A6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1361" y="2011309"/>
            <a:ext cx="3404681" cy="312364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50800" dir="5400000" algn="ctr" rotWithShape="0">
              <a:schemeClr val="tx1">
                <a:alpha val="43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1C638-7CAA-4426-9A4F-3CA5898AF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AA2A-DF08-466C-AFA3-7E4D95EB663B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2581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89ED87C-C8D3-44DA-9DE3-5AE8721F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/>
              <a:t>End result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EA7DDDA-6279-4115-8A0F-220C1F96E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FA8F4C7-3F52-4DF2-B0DD-97F64888CCA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6334" y="1986229"/>
            <a:ext cx="3677056" cy="2817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30B521-7022-43F6-AF59-4653912640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1468" y="1986228"/>
            <a:ext cx="3677056" cy="281774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43000"/>
              </a:scheme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1B7CE-A784-4C5A-925B-FD0B4BF5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76F5B-DCB7-41CB-8D96-2D01BEE3505D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7967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66565-8F43-46F1-947A-61A8521F76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Are there any questions?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0D3BEC-04C5-4AB7-A9F6-D6301DEF8D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7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AB282-C8F6-4CB2-9A61-FD5BFE454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47415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Portable configurator for network switches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95C346-6E3E-4E55-8C70-62761E97C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8235"/>
            <a:ext cx="9144000" cy="1655762"/>
          </a:xfrm>
        </p:spPr>
        <p:txBody>
          <a:bodyPr anchor="b"/>
          <a:lstStyle/>
          <a:p>
            <a:pPr algn="ctr"/>
            <a:r>
              <a:rPr lang="en-US" dirty="0"/>
              <a:t>Project 5 - Julius </a:t>
            </a:r>
            <a:r>
              <a:rPr lang="en-US" dirty="0" err="1"/>
              <a:t>Hussl</a:t>
            </a:r>
            <a:r>
              <a:rPr lang="en-US" dirty="0"/>
              <a:t> &amp; Can </a:t>
            </a:r>
            <a:r>
              <a:rPr lang="en-US" dirty="0" smtClean="0"/>
              <a:t>Hopp</a:t>
            </a:r>
            <a:br>
              <a:rPr lang="en-US" dirty="0" smtClean="0"/>
            </a:br>
            <a:r>
              <a:rPr lang="en-US" dirty="0" smtClean="0"/>
              <a:t>Supervisor: </a:t>
            </a:r>
            <a:r>
              <a:rPr lang="en-US" dirty="0" err="1" smtClean="0"/>
              <a:t>Tommaso</a:t>
            </a:r>
            <a:r>
              <a:rPr lang="en-US" dirty="0" smtClean="0"/>
              <a:t> Colombo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855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89B61-7CFE-4481-8762-1F1B08814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3C7C04-FD42-4A78-8860-4466C4DE3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r>
              <a:rPr lang="en-US" dirty="0"/>
              <a:t>description of the project/aim</a:t>
            </a:r>
          </a:p>
          <a:p>
            <a:r>
              <a:rPr lang="en-US" dirty="0"/>
              <a:t>work steps</a:t>
            </a:r>
          </a:p>
          <a:p>
            <a:r>
              <a:rPr lang="en-US" dirty="0"/>
              <a:t>draft designs</a:t>
            </a:r>
          </a:p>
          <a:p>
            <a:r>
              <a:rPr lang="en-US" dirty="0"/>
              <a:t>end results</a:t>
            </a:r>
          </a:p>
          <a:p>
            <a:r>
              <a:rPr lang="en-US" dirty="0"/>
              <a:t>materials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A373F-48F3-49F3-81D4-56945378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E041-B596-43AF-B455-933683A6C403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9599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C806D-1600-45B5-B965-244C8ED2D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Status Quo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FD8A84-4F61-4D18-BD45-AD13B142B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r>
              <a:rPr lang="en-US" dirty="0"/>
              <a:t>technicians: they have to work in an unpleasant environment</a:t>
            </a:r>
          </a:p>
          <a:p>
            <a:pPr lvl="1"/>
            <a:r>
              <a:rPr lang="en-US" dirty="0"/>
              <a:t>they‘d like to do their work in their offices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4D476D-876A-4D75-990B-1DDD7C340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445" y="3988036"/>
            <a:ext cx="4743450" cy="271462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5D18B8-ADBF-47B5-9E4A-4391A82B5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555-0687-499D-B2EF-7366CF090F64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3742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E8137-8B1F-475D-9E0A-786D77B3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0D1CA0-E102-4FD9-BE45-5EE4B5AC9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and assembly of a portable configurator for network switches</a:t>
            </a:r>
          </a:p>
          <a:p>
            <a:r>
              <a:rPr lang="en-US" dirty="0"/>
              <a:t>initial configuration needs a serial connections</a:t>
            </a:r>
          </a:p>
          <a:p>
            <a:pPr lvl="1"/>
            <a:r>
              <a:rPr lang="en-US" dirty="0"/>
              <a:t>common standard: RS-232</a:t>
            </a:r>
          </a:p>
          <a:p>
            <a:r>
              <a:rPr lang="en-US" dirty="0"/>
              <a:t>WIFI: usually available in CERN data centers</a:t>
            </a:r>
          </a:p>
          <a:p>
            <a:pPr lvl="1"/>
            <a:r>
              <a:rPr lang="en-US" dirty="0"/>
              <a:t>build a “WIFI to RS-232 gateway“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2111B-AADD-453C-9E50-C30F29407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B4517-E9FE-4335-9F70-84A7DEB79540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9357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E0EBF-B728-4FD8-B1F9-C6E2D5FB7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</a:t>
            </a:r>
          </a:p>
        </p:txBody>
      </p:sp>
      <p:sp>
        <p:nvSpPr>
          <p:cNvPr id="51" name="Trapezoid 50">
            <a:extLst>
              <a:ext uri="{FF2B5EF4-FFF2-40B4-BE49-F238E27FC236}">
                <a16:creationId xmlns:a16="http://schemas.microsoft.com/office/drawing/2014/main" id="{4D24D088-8769-4F67-A9B0-F123D4DB6336}"/>
              </a:ext>
            </a:extLst>
          </p:cNvPr>
          <p:cNvSpPr/>
          <p:nvPr/>
        </p:nvSpPr>
        <p:spPr>
          <a:xfrm rot="16200000">
            <a:off x="6365142" y="2704586"/>
            <a:ext cx="1137652" cy="849895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8EEEB65-95E2-4C49-8367-D863E55344EE}"/>
              </a:ext>
            </a:extLst>
          </p:cNvPr>
          <p:cNvSpPr txBox="1"/>
          <p:nvPr/>
        </p:nvSpPr>
        <p:spPr>
          <a:xfrm>
            <a:off x="7861059" y="2472950"/>
            <a:ext cx="1707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RS-232 connector</a:t>
            </a:r>
          </a:p>
        </p:txBody>
      </p:sp>
      <p:cxnSp>
        <p:nvCxnSpPr>
          <p:cNvPr id="35" name="Verbinder: gekrümmt 34">
            <a:extLst>
              <a:ext uri="{FF2B5EF4-FFF2-40B4-BE49-F238E27FC236}">
                <a16:creationId xmlns:a16="http://schemas.microsoft.com/office/drawing/2014/main" id="{2C542466-3E8B-470E-AF2B-933797512C25}"/>
              </a:ext>
            </a:extLst>
          </p:cNvPr>
          <p:cNvCxnSpPr>
            <a:cxnSpLocks/>
          </p:cNvCxnSpPr>
          <p:nvPr/>
        </p:nvCxnSpPr>
        <p:spPr>
          <a:xfrm>
            <a:off x="6208499" y="3225577"/>
            <a:ext cx="1662827" cy="973122"/>
          </a:xfrm>
          <a:prstGeom prst="curvedConnector3">
            <a:avLst>
              <a:gd name="adj1" fmla="val -1936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feld 49">
            <a:extLst>
              <a:ext uri="{FF2B5EF4-FFF2-40B4-BE49-F238E27FC236}">
                <a16:creationId xmlns:a16="http://schemas.microsoft.com/office/drawing/2014/main" id="{F90EF57E-9729-4F81-AA73-8F73DCC79BB5}"/>
              </a:ext>
            </a:extLst>
          </p:cNvPr>
          <p:cNvSpPr txBox="1"/>
          <p:nvPr/>
        </p:nvSpPr>
        <p:spPr>
          <a:xfrm>
            <a:off x="7999530" y="3911600"/>
            <a:ext cx="1842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various cables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3098862-FD31-4DAE-B5D8-FBA3AC6064E0}"/>
              </a:ext>
            </a:extLst>
          </p:cNvPr>
          <p:cNvGrpSpPr/>
          <p:nvPr/>
        </p:nvGrpSpPr>
        <p:grpSpPr>
          <a:xfrm>
            <a:off x="333539" y="2105470"/>
            <a:ext cx="6333954" cy="4022627"/>
            <a:chOff x="333539" y="2105470"/>
            <a:chExt cx="6333954" cy="4022627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4766889F-F20E-4475-A7D1-B5742A21675F}"/>
                </a:ext>
              </a:extLst>
            </p:cNvPr>
            <p:cNvSpPr/>
            <p:nvPr/>
          </p:nvSpPr>
          <p:spPr>
            <a:xfrm>
              <a:off x="1998679" y="3063232"/>
              <a:ext cx="3449052" cy="12833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11429CA-CA75-4AAE-9A77-1E2600F72BD3}"/>
                </a:ext>
              </a:extLst>
            </p:cNvPr>
            <p:cNvSpPr/>
            <p:nvPr/>
          </p:nvSpPr>
          <p:spPr>
            <a:xfrm>
              <a:off x="3301900" y="3440698"/>
              <a:ext cx="495300" cy="47090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5F2BFA2-3060-465D-BE7C-BA530E57B74F}"/>
                </a:ext>
              </a:extLst>
            </p:cNvPr>
            <p:cNvSpPr/>
            <p:nvPr/>
          </p:nvSpPr>
          <p:spPr>
            <a:xfrm>
              <a:off x="2349500" y="4086726"/>
              <a:ext cx="330200" cy="1965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1BE5AE38-645A-4F5A-AE41-111084DBDF85}"/>
                    </a:ext>
                  </a:extLst>
                </p14:cNvPr>
                <p14:cNvContentPartPr/>
                <p14:nvPr/>
              </p14:nvContentPartPr>
              <p14:xfrm>
                <a:off x="2211407" y="4283242"/>
                <a:ext cx="468293" cy="1725160"/>
              </p14:xfrm>
            </p:contentPart>
          </mc:Choice>
          <mc:Fallback xmlns="">
            <p:pic>
              <p:nvPicPr>
                <p:cNvPr id="19" name="Freihand 18">
                  <a:extLst>
                    <a:ext uri="{FF2B5EF4-FFF2-40B4-BE49-F238E27FC236}">
                      <a16:creationId xmlns:a16="http://schemas.microsoft.com/office/drawing/2014/main" id="{1BE5AE38-645A-4F5A-AE41-111084DBDF8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93396" y="4265242"/>
                  <a:ext cx="503955" cy="1760801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00A8034D-1CF4-4EF9-BB60-3CED28AAD22B}"/>
                </a:ext>
              </a:extLst>
            </p:cNvPr>
            <p:cNvSpPr/>
            <p:nvPr/>
          </p:nvSpPr>
          <p:spPr>
            <a:xfrm>
              <a:off x="4862763" y="3784600"/>
              <a:ext cx="495300" cy="48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CE1C6AEF-CE4A-4831-8AC2-FB72A4169F26}"/>
                </a:ext>
              </a:extLst>
            </p:cNvPr>
            <p:cNvSpPr/>
            <p:nvPr/>
          </p:nvSpPr>
          <p:spPr>
            <a:xfrm>
              <a:off x="4862763" y="3111500"/>
              <a:ext cx="495300" cy="48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80908082-20C1-4D45-8F0B-B49707A343BC}"/>
                </a:ext>
              </a:extLst>
            </p:cNvPr>
            <p:cNvCxnSpPr>
              <a:cxnSpLocks/>
            </p:cNvCxnSpPr>
            <p:nvPr/>
          </p:nvCxnSpPr>
          <p:spPr>
            <a:xfrm>
              <a:off x="5192963" y="4283242"/>
              <a:ext cx="0" cy="102535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0D0E4B72-8D2B-40DE-8E12-F45C609387CC}"/>
                </a:ext>
              </a:extLst>
            </p:cNvPr>
            <p:cNvCxnSpPr>
              <a:cxnSpLocks/>
            </p:cNvCxnSpPr>
            <p:nvPr/>
          </p:nvCxnSpPr>
          <p:spPr>
            <a:xfrm>
              <a:off x="2551363" y="4795921"/>
              <a:ext cx="433137" cy="63967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51E827D7-B454-498C-B67E-7F305965EA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21578" y="3911600"/>
              <a:ext cx="84554" cy="96541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83F14D71-BF8A-47BF-90B3-F7105A8BE868}"/>
                </a:ext>
              </a:extLst>
            </p:cNvPr>
            <p:cNvSpPr txBox="1"/>
            <p:nvPr/>
          </p:nvSpPr>
          <p:spPr>
            <a:xfrm>
              <a:off x="4862763" y="5435600"/>
              <a:ext cx="180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ethernet port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BDBB38C4-AEC0-41AC-8275-BA2D1B1CADB2}"/>
                </a:ext>
              </a:extLst>
            </p:cNvPr>
            <p:cNvSpPr txBox="1"/>
            <p:nvPr/>
          </p:nvSpPr>
          <p:spPr>
            <a:xfrm>
              <a:off x="2904559" y="5481766"/>
              <a:ext cx="1054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power cable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DFD7EF44-57AA-4C8A-A68A-BA5356276E46}"/>
                </a:ext>
              </a:extLst>
            </p:cNvPr>
            <p:cNvSpPr txBox="1"/>
            <p:nvPr/>
          </p:nvSpPr>
          <p:spPr>
            <a:xfrm>
              <a:off x="3119518" y="4951348"/>
              <a:ext cx="1277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processor</a:t>
              </a: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23FBAAC4-C0B1-4E08-981E-0D8181B23954}"/>
                </a:ext>
              </a:extLst>
            </p:cNvPr>
            <p:cNvSpPr/>
            <p:nvPr/>
          </p:nvSpPr>
          <p:spPr>
            <a:xfrm>
              <a:off x="2349500" y="3412360"/>
              <a:ext cx="370805" cy="30640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1B96B03E-FC3C-42BF-8ECC-CC736C7D3370}"/>
                </a:ext>
              </a:extLst>
            </p:cNvPr>
            <p:cNvCxnSpPr>
              <a:cxnSpLocks/>
            </p:cNvCxnSpPr>
            <p:nvPr/>
          </p:nvCxnSpPr>
          <p:spPr>
            <a:xfrm>
              <a:off x="1179566" y="2586500"/>
              <a:ext cx="1169934" cy="82586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8A2EC89E-D5F5-4E45-83E1-83AF974C5D25}"/>
                </a:ext>
              </a:extLst>
            </p:cNvPr>
            <p:cNvSpPr txBox="1"/>
            <p:nvPr/>
          </p:nvSpPr>
          <p:spPr>
            <a:xfrm>
              <a:off x="333539" y="2105470"/>
              <a:ext cx="10801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WIFI-chip</a:t>
              </a: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023EB50F-F456-4A76-845E-3BBDA706720E}"/>
                </a:ext>
              </a:extLst>
            </p:cNvPr>
            <p:cNvSpPr/>
            <p:nvPr/>
          </p:nvSpPr>
          <p:spPr>
            <a:xfrm>
              <a:off x="2679700" y="3068863"/>
              <a:ext cx="2064921" cy="2078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2A210614-13CF-4369-BF8F-E9BB0C67A7F7}"/>
                </a:ext>
              </a:extLst>
            </p:cNvPr>
            <p:cNvSpPr txBox="1"/>
            <p:nvPr/>
          </p:nvSpPr>
          <p:spPr>
            <a:xfrm>
              <a:off x="1413712" y="2105470"/>
              <a:ext cx="13065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GPIO-pins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9EAD71B8-BEEC-4E9C-91F3-BD016493E33D}"/>
                </a:ext>
              </a:extLst>
            </p:cNvPr>
            <p:cNvCxnSpPr>
              <a:cxnSpLocks/>
            </p:cNvCxnSpPr>
            <p:nvPr/>
          </p:nvCxnSpPr>
          <p:spPr>
            <a:xfrm>
              <a:off x="2349500" y="2560707"/>
              <a:ext cx="635000" cy="439167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73695AA2-52F1-4A6A-A2E7-B21CA1FB5CBB}"/>
              </a:ext>
            </a:extLst>
          </p:cNvPr>
          <p:cNvCxnSpPr>
            <a:cxnSpLocks/>
          </p:cNvCxnSpPr>
          <p:nvPr/>
        </p:nvCxnSpPr>
        <p:spPr>
          <a:xfrm rot="10800000" flipV="1">
            <a:off x="3322526" y="2848974"/>
            <a:ext cx="3186496" cy="299102"/>
          </a:xfrm>
          <a:prstGeom prst="curvedConnector3">
            <a:avLst>
              <a:gd name="adj1" fmla="val 100981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AD2371F-984B-45A8-ABCE-C7372F525413}"/>
              </a:ext>
            </a:extLst>
          </p:cNvPr>
          <p:cNvSpPr/>
          <p:nvPr/>
        </p:nvSpPr>
        <p:spPr>
          <a:xfrm rot="21278012">
            <a:off x="3628677" y="2366055"/>
            <a:ext cx="2850204" cy="990645"/>
          </a:xfrm>
          <a:custGeom>
            <a:avLst/>
            <a:gdLst>
              <a:gd name="connsiteX0" fmla="*/ 2850204 w 2850204"/>
              <a:gd name="connsiteY0" fmla="*/ 745611 h 990645"/>
              <a:gd name="connsiteX1" fmla="*/ 2120629 w 2850204"/>
              <a:gd name="connsiteY1" fmla="*/ 949892 h 990645"/>
              <a:gd name="connsiteX2" fmla="*/ 1692612 w 2850204"/>
              <a:gd name="connsiteY2" fmla="*/ 35492 h 990645"/>
              <a:gd name="connsiteX3" fmla="*/ 457200 w 2850204"/>
              <a:gd name="connsiteY3" fmla="*/ 239772 h 990645"/>
              <a:gd name="connsiteX4" fmla="*/ 0 w 2850204"/>
              <a:gd name="connsiteY4" fmla="*/ 735883 h 990645"/>
              <a:gd name="connsiteX5" fmla="*/ 0 w 2850204"/>
              <a:gd name="connsiteY5" fmla="*/ 735883 h 99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0204" h="990645">
                <a:moveTo>
                  <a:pt x="2850204" y="745611"/>
                </a:moveTo>
                <a:cubicBezTo>
                  <a:pt x="2581882" y="906928"/>
                  <a:pt x="2313561" y="1068245"/>
                  <a:pt x="2120629" y="949892"/>
                </a:cubicBezTo>
                <a:cubicBezTo>
                  <a:pt x="1927697" y="831539"/>
                  <a:pt x="1969850" y="153845"/>
                  <a:pt x="1692612" y="35492"/>
                </a:cubicBezTo>
                <a:cubicBezTo>
                  <a:pt x="1415374" y="-82861"/>
                  <a:pt x="739302" y="123040"/>
                  <a:pt x="457200" y="239772"/>
                </a:cubicBezTo>
                <a:cubicBezTo>
                  <a:pt x="175098" y="356504"/>
                  <a:pt x="0" y="735883"/>
                  <a:pt x="0" y="735883"/>
                </a:cubicBezTo>
                <a:lnTo>
                  <a:pt x="0" y="735883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137FFAD9-586A-46CD-B63C-C5CB7C86C182}"/>
              </a:ext>
            </a:extLst>
          </p:cNvPr>
          <p:cNvSpPr/>
          <p:nvPr/>
        </p:nvSpPr>
        <p:spPr>
          <a:xfrm rot="1282334" flipH="1">
            <a:off x="3233590" y="2450047"/>
            <a:ext cx="3661099" cy="1709232"/>
          </a:xfrm>
          <a:prstGeom prst="arc">
            <a:avLst>
              <a:gd name="adj1" fmla="val 12238218"/>
              <a:gd name="adj2" fmla="val 892572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5126361-D665-4B80-987F-1B3B66B3DFD0}"/>
              </a:ext>
            </a:extLst>
          </p:cNvPr>
          <p:cNvSpPr/>
          <p:nvPr/>
        </p:nvSpPr>
        <p:spPr>
          <a:xfrm>
            <a:off x="3988340" y="2605107"/>
            <a:ext cx="2500009" cy="799574"/>
          </a:xfrm>
          <a:custGeom>
            <a:avLst/>
            <a:gdLst>
              <a:gd name="connsiteX0" fmla="*/ 2500009 w 2500009"/>
              <a:gd name="connsiteY0" fmla="*/ 799574 h 799574"/>
              <a:gd name="connsiteX1" fmla="*/ 1147864 w 2500009"/>
              <a:gd name="connsiteY1" fmla="*/ 1906 h 799574"/>
              <a:gd name="connsiteX2" fmla="*/ 0 w 2500009"/>
              <a:gd name="connsiteY2" fmla="*/ 566110 h 79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0009" h="799574">
                <a:moveTo>
                  <a:pt x="2500009" y="799574"/>
                </a:moveTo>
                <a:cubicBezTo>
                  <a:pt x="2032270" y="420195"/>
                  <a:pt x="1564532" y="40817"/>
                  <a:pt x="1147864" y="1906"/>
                </a:cubicBezTo>
                <a:cubicBezTo>
                  <a:pt x="731196" y="-37005"/>
                  <a:pt x="51881" y="532063"/>
                  <a:pt x="0" y="566110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687C84B-A4ED-4310-BBE5-902A5E89EF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038" y="4295753"/>
            <a:ext cx="3449047" cy="2487209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C0BA3D7A-848B-40ED-853C-4999E1E37A70}"/>
              </a:ext>
            </a:extLst>
          </p:cNvPr>
          <p:cNvSpPr/>
          <p:nvPr/>
        </p:nvSpPr>
        <p:spPr>
          <a:xfrm>
            <a:off x="7363886" y="4539189"/>
            <a:ext cx="1909472" cy="4271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D36CEF0-81D0-468D-8A15-3DD0749A6DD1}"/>
              </a:ext>
            </a:extLst>
          </p:cNvPr>
          <p:cNvSpPr/>
          <p:nvPr/>
        </p:nvSpPr>
        <p:spPr>
          <a:xfrm>
            <a:off x="7450160" y="5604748"/>
            <a:ext cx="551435" cy="4771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FA4C4634-EAB2-4035-BE16-878142979C2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7481" y="2398882"/>
            <a:ext cx="1693796" cy="1299478"/>
          </a:xfrm>
          <a:prstGeom prst="rect">
            <a:avLst/>
          </a:prstGeom>
        </p:spPr>
      </p:pic>
      <p:cxnSp>
        <p:nvCxnSpPr>
          <p:cNvPr id="56" name="Gerader Verbinder 27">
            <a:extLst>
              <a:ext uri="{FF2B5EF4-FFF2-40B4-BE49-F238E27FC236}">
                <a16:creationId xmlns:a16="http://schemas.microsoft.com/office/drawing/2014/main" id="{AC91ED7D-6DA0-40FF-B021-5E30ABBD42CF}"/>
              </a:ext>
            </a:extLst>
          </p:cNvPr>
          <p:cNvCxnSpPr>
            <a:cxnSpLocks/>
          </p:cNvCxnSpPr>
          <p:nvPr/>
        </p:nvCxnSpPr>
        <p:spPr>
          <a:xfrm flipH="1">
            <a:off x="7464693" y="2884681"/>
            <a:ext cx="288253" cy="17617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C08CD132-ABEC-4553-99C2-A4C480C2EC98}"/>
              </a:ext>
            </a:extLst>
          </p:cNvPr>
          <p:cNvSpPr/>
          <p:nvPr/>
        </p:nvSpPr>
        <p:spPr>
          <a:xfrm>
            <a:off x="9206046" y="5566340"/>
            <a:ext cx="1027452" cy="8441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64F4327-0EA3-4AA9-8AA3-351466E18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BD93-4E4D-43FE-AD58-DB5BA9EED127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005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4" grpId="0" animBg="1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51214-4D62-4FB9-8EA3-2AAFCA24F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B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AD5711-F9B4-45D5-978B-5AA8D37F4FA0}"/>
              </a:ext>
            </a:extLst>
          </p:cNvPr>
          <p:cNvGrpSpPr/>
          <p:nvPr/>
        </p:nvGrpSpPr>
        <p:grpSpPr>
          <a:xfrm>
            <a:off x="188374" y="2369211"/>
            <a:ext cx="8162094" cy="3629133"/>
            <a:chOff x="333539" y="2105470"/>
            <a:chExt cx="8162094" cy="3629133"/>
          </a:xfrm>
        </p:grpSpPr>
        <p:sp>
          <p:nvSpPr>
            <p:cNvPr id="6" name="Rechteck 6">
              <a:extLst>
                <a:ext uri="{FF2B5EF4-FFF2-40B4-BE49-F238E27FC236}">
                  <a16:creationId xmlns:a16="http://schemas.microsoft.com/office/drawing/2014/main" id="{91554531-C76F-4D1E-B33D-DDC6691A5D7B}"/>
                </a:ext>
              </a:extLst>
            </p:cNvPr>
            <p:cNvSpPr/>
            <p:nvPr/>
          </p:nvSpPr>
          <p:spPr>
            <a:xfrm>
              <a:off x="1998679" y="3063232"/>
              <a:ext cx="3449052" cy="12833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hteck 7">
              <a:extLst>
                <a:ext uri="{FF2B5EF4-FFF2-40B4-BE49-F238E27FC236}">
                  <a16:creationId xmlns:a16="http://schemas.microsoft.com/office/drawing/2014/main" id="{429FF374-F7EC-439E-AB91-B88D98D6AC79}"/>
                </a:ext>
              </a:extLst>
            </p:cNvPr>
            <p:cNvSpPr/>
            <p:nvPr/>
          </p:nvSpPr>
          <p:spPr>
            <a:xfrm>
              <a:off x="3301900" y="3440698"/>
              <a:ext cx="495300" cy="47090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8">
              <a:extLst>
                <a:ext uri="{FF2B5EF4-FFF2-40B4-BE49-F238E27FC236}">
                  <a16:creationId xmlns:a16="http://schemas.microsoft.com/office/drawing/2014/main" id="{FA284234-4533-410A-8F5C-6A01E5B3BC84}"/>
                </a:ext>
              </a:extLst>
            </p:cNvPr>
            <p:cNvSpPr/>
            <p:nvPr/>
          </p:nvSpPr>
          <p:spPr>
            <a:xfrm>
              <a:off x="2349500" y="4086726"/>
              <a:ext cx="330200" cy="1965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9" name="Freihand 18">
                  <a:extLst>
                    <a:ext uri="{FF2B5EF4-FFF2-40B4-BE49-F238E27FC236}">
                      <a16:creationId xmlns:a16="http://schemas.microsoft.com/office/drawing/2014/main" id="{696F410C-50AA-4678-9CDB-3CC5D96A2BC7}"/>
                    </a:ext>
                  </a:extLst>
                </p14:cNvPr>
                <p14:cNvContentPartPr/>
                <p14:nvPr/>
              </p14:nvContentPartPr>
              <p14:xfrm rot="2464206">
                <a:off x="1696720" y="4009443"/>
                <a:ext cx="468293" cy="1725160"/>
              </p14:xfrm>
            </p:contentPart>
          </mc:Choice>
          <mc:Fallback xmlns="">
            <p:pic>
              <p:nvPicPr>
                <p:cNvPr id="9" name="Freihand 18">
                  <a:extLst>
                    <a:ext uri="{FF2B5EF4-FFF2-40B4-BE49-F238E27FC236}">
                      <a16:creationId xmlns:a16="http://schemas.microsoft.com/office/drawing/2014/main" id="{696F410C-50AA-4678-9CDB-3CC5D96A2BC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2464206">
                  <a:off x="1678709" y="3991443"/>
                  <a:ext cx="503955" cy="1760801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0" name="Rechteck 24">
              <a:extLst>
                <a:ext uri="{FF2B5EF4-FFF2-40B4-BE49-F238E27FC236}">
                  <a16:creationId xmlns:a16="http://schemas.microsoft.com/office/drawing/2014/main" id="{C160CBCB-BAAF-41BD-8206-A3D8CFC478C8}"/>
                </a:ext>
              </a:extLst>
            </p:cNvPr>
            <p:cNvSpPr/>
            <p:nvPr/>
          </p:nvSpPr>
          <p:spPr>
            <a:xfrm>
              <a:off x="4862763" y="3784600"/>
              <a:ext cx="495300" cy="48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25">
              <a:extLst>
                <a:ext uri="{FF2B5EF4-FFF2-40B4-BE49-F238E27FC236}">
                  <a16:creationId xmlns:a16="http://schemas.microsoft.com/office/drawing/2014/main" id="{BC3B2DC5-D37C-4E2C-AA87-3B2E7A038B39}"/>
                </a:ext>
              </a:extLst>
            </p:cNvPr>
            <p:cNvSpPr/>
            <p:nvPr/>
          </p:nvSpPr>
          <p:spPr>
            <a:xfrm>
              <a:off x="4862763" y="3111500"/>
              <a:ext cx="495300" cy="48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Gerader Verbinder 27">
              <a:extLst>
                <a:ext uri="{FF2B5EF4-FFF2-40B4-BE49-F238E27FC236}">
                  <a16:creationId xmlns:a16="http://schemas.microsoft.com/office/drawing/2014/main" id="{94680ABC-D1C9-4555-9E9D-1F7F824E4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7361" y="4283242"/>
              <a:ext cx="125602" cy="482217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Gerader Verbinder 31">
              <a:extLst>
                <a:ext uri="{FF2B5EF4-FFF2-40B4-BE49-F238E27FC236}">
                  <a16:creationId xmlns:a16="http://schemas.microsoft.com/office/drawing/2014/main" id="{F5460EEB-EA8E-44AC-8743-BBBC56386A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73104" y="3594100"/>
              <a:ext cx="1050522" cy="92766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Gerader Verbinder 33">
              <a:extLst>
                <a:ext uri="{FF2B5EF4-FFF2-40B4-BE49-F238E27FC236}">
                  <a16:creationId xmlns:a16="http://schemas.microsoft.com/office/drawing/2014/main" id="{E5D18D61-1FE4-4393-AD67-C1080B658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8444" y="3911600"/>
              <a:ext cx="217688" cy="794834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feld 38">
              <a:extLst>
                <a:ext uri="{FF2B5EF4-FFF2-40B4-BE49-F238E27FC236}">
                  <a16:creationId xmlns:a16="http://schemas.microsoft.com/office/drawing/2014/main" id="{41925AB1-10F4-4E44-B65B-A8749AE4F4E6}"/>
                </a:ext>
              </a:extLst>
            </p:cNvPr>
            <p:cNvSpPr txBox="1"/>
            <p:nvPr/>
          </p:nvSpPr>
          <p:spPr>
            <a:xfrm>
              <a:off x="4266245" y="4899761"/>
              <a:ext cx="180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ethernet port</a:t>
              </a:r>
            </a:p>
          </p:txBody>
        </p:sp>
        <p:sp>
          <p:nvSpPr>
            <p:cNvPr id="17" name="Textfeld 39">
              <a:extLst>
                <a:ext uri="{FF2B5EF4-FFF2-40B4-BE49-F238E27FC236}">
                  <a16:creationId xmlns:a16="http://schemas.microsoft.com/office/drawing/2014/main" id="{0A90FFD6-D494-41A4-969A-6D725CC13D95}"/>
                </a:ext>
              </a:extLst>
            </p:cNvPr>
            <p:cNvSpPr txBox="1"/>
            <p:nvPr/>
          </p:nvSpPr>
          <p:spPr>
            <a:xfrm>
              <a:off x="6462296" y="4521768"/>
              <a:ext cx="2033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USB ports</a:t>
              </a:r>
            </a:p>
          </p:txBody>
        </p:sp>
        <p:sp>
          <p:nvSpPr>
            <p:cNvPr id="19" name="Textfeld 41">
              <a:extLst>
                <a:ext uri="{FF2B5EF4-FFF2-40B4-BE49-F238E27FC236}">
                  <a16:creationId xmlns:a16="http://schemas.microsoft.com/office/drawing/2014/main" id="{F909B4DF-AA9E-4B00-AADA-5752480DEBC1}"/>
                </a:ext>
              </a:extLst>
            </p:cNvPr>
            <p:cNvSpPr txBox="1"/>
            <p:nvPr/>
          </p:nvSpPr>
          <p:spPr>
            <a:xfrm>
              <a:off x="2861445" y="4817502"/>
              <a:ext cx="1299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processor</a:t>
              </a:r>
            </a:p>
          </p:txBody>
        </p:sp>
        <p:sp>
          <p:nvSpPr>
            <p:cNvPr id="20" name="Rechteck 43">
              <a:extLst>
                <a:ext uri="{FF2B5EF4-FFF2-40B4-BE49-F238E27FC236}">
                  <a16:creationId xmlns:a16="http://schemas.microsoft.com/office/drawing/2014/main" id="{0EE11608-3B68-4673-B13A-3FAD7290D5C2}"/>
                </a:ext>
              </a:extLst>
            </p:cNvPr>
            <p:cNvSpPr/>
            <p:nvPr/>
          </p:nvSpPr>
          <p:spPr>
            <a:xfrm>
              <a:off x="2349500" y="3412360"/>
              <a:ext cx="370805" cy="30640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Gerader Verbinder 45">
              <a:extLst>
                <a:ext uri="{FF2B5EF4-FFF2-40B4-BE49-F238E27FC236}">
                  <a16:creationId xmlns:a16="http://schemas.microsoft.com/office/drawing/2014/main" id="{F7D0FE3D-36E3-4E62-A55C-F1314E2F622D}"/>
                </a:ext>
              </a:extLst>
            </p:cNvPr>
            <p:cNvCxnSpPr>
              <a:cxnSpLocks/>
            </p:cNvCxnSpPr>
            <p:nvPr/>
          </p:nvCxnSpPr>
          <p:spPr>
            <a:xfrm>
              <a:off x="1179566" y="2586500"/>
              <a:ext cx="1169934" cy="82586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feld 46">
              <a:extLst>
                <a:ext uri="{FF2B5EF4-FFF2-40B4-BE49-F238E27FC236}">
                  <a16:creationId xmlns:a16="http://schemas.microsoft.com/office/drawing/2014/main" id="{55AC4479-EE31-45ED-93DC-7DF9D13528DE}"/>
                </a:ext>
              </a:extLst>
            </p:cNvPr>
            <p:cNvSpPr txBox="1"/>
            <p:nvPr/>
          </p:nvSpPr>
          <p:spPr>
            <a:xfrm>
              <a:off x="333539" y="2105470"/>
              <a:ext cx="10801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WIFI-chip</a:t>
              </a:r>
            </a:p>
          </p:txBody>
        </p:sp>
        <p:sp>
          <p:nvSpPr>
            <p:cNvPr id="23" name="Rechteck 2">
              <a:extLst>
                <a:ext uri="{FF2B5EF4-FFF2-40B4-BE49-F238E27FC236}">
                  <a16:creationId xmlns:a16="http://schemas.microsoft.com/office/drawing/2014/main" id="{0CAB4E19-7805-4AA4-89EB-337D7A94132A}"/>
                </a:ext>
              </a:extLst>
            </p:cNvPr>
            <p:cNvSpPr/>
            <p:nvPr/>
          </p:nvSpPr>
          <p:spPr>
            <a:xfrm>
              <a:off x="2679700" y="3068863"/>
              <a:ext cx="2064921" cy="2078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58BBCE6-3231-42DB-B839-53D605B81D56}"/>
              </a:ext>
            </a:extLst>
          </p:cNvPr>
          <p:cNvSpPr/>
          <p:nvPr/>
        </p:nvSpPr>
        <p:spPr>
          <a:xfrm>
            <a:off x="8550613" y="3368557"/>
            <a:ext cx="2938711" cy="12833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35AADA2-A362-4E8A-96F8-D87B4B07F00F}"/>
              </a:ext>
            </a:extLst>
          </p:cNvPr>
          <p:cNvSpPr/>
          <p:nvPr/>
        </p:nvSpPr>
        <p:spPr>
          <a:xfrm>
            <a:off x="8097878" y="3737511"/>
            <a:ext cx="505180" cy="55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F33DFAE-5122-46B3-888A-D59D3AB28540}"/>
              </a:ext>
            </a:extLst>
          </p:cNvPr>
          <p:cNvSpPr/>
          <p:nvPr/>
        </p:nvSpPr>
        <p:spPr>
          <a:xfrm>
            <a:off x="8784077" y="3616541"/>
            <a:ext cx="418289" cy="733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5B900E-C5FD-4BB4-91CD-18CF1268E4E5}"/>
              </a:ext>
            </a:extLst>
          </p:cNvPr>
          <p:cNvSpPr/>
          <p:nvPr/>
        </p:nvSpPr>
        <p:spPr>
          <a:xfrm>
            <a:off x="9429983" y="3616541"/>
            <a:ext cx="414407" cy="733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959A84B-969F-4641-929F-9A9DCB4766BD}"/>
              </a:ext>
            </a:extLst>
          </p:cNvPr>
          <p:cNvSpPr/>
          <p:nvPr/>
        </p:nvSpPr>
        <p:spPr>
          <a:xfrm>
            <a:off x="8097878" y="3857841"/>
            <a:ext cx="252590" cy="317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46DCE4-68B8-4FD9-AC16-2350F255A882}"/>
              </a:ext>
            </a:extLst>
          </p:cNvPr>
          <p:cNvSpPr txBox="1"/>
          <p:nvPr/>
        </p:nvSpPr>
        <p:spPr>
          <a:xfrm>
            <a:off x="6663447" y="2461098"/>
            <a:ext cx="1306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 USB port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84D461-9A63-431A-A1D4-1BC4D0ACD8DD}"/>
              </a:ext>
            </a:extLst>
          </p:cNvPr>
          <p:cNvSpPr txBox="1"/>
          <p:nvPr/>
        </p:nvSpPr>
        <p:spPr>
          <a:xfrm>
            <a:off x="8993220" y="5103926"/>
            <a:ext cx="147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RS-232 connectors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148873-DB41-426B-AADB-D8B02C3AC1B9}"/>
              </a:ext>
            </a:extLst>
          </p:cNvPr>
          <p:cNvSpPr txBox="1"/>
          <p:nvPr/>
        </p:nvSpPr>
        <p:spPr>
          <a:xfrm>
            <a:off x="4516594" y="2461098"/>
            <a:ext cx="1579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USB to micro USB cable</a:t>
            </a:r>
            <a:endParaRPr lang="en-GB" dirty="0"/>
          </a:p>
        </p:txBody>
      </p: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EA1E4DCA-9337-46FC-A269-02D52B50B2EB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5206600" y="3626888"/>
            <a:ext cx="2891278" cy="389703"/>
          </a:xfrm>
          <a:prstGeom prst="curvedConnector3">
            <a:avLst>
              <a:gd name="adj1" fmla="val 54710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7E537CE-6571-48CE-99D6-9071D2CCDC6D}"/>
              </a:ext>
            </a:extLst>
          </p:cNvPr>
          <p:cNvCxnSpPr/>
          <p:nvPr/>
        </p:nvCxnSpPr>
        <p:spPr>
          <a:xfrm>
            <a:off x="5753200" y="3107429"/>
            <a:ext cx="0" cy="51945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722F995-535C-4D2A-BBAD-38772DA16051}"/>
              </a:ext>
            </a:extLst>
          </p:cNvPr>
          <p:cNvCxnSpPr>
            <a:cxnSpLocks/>
          </p:cNvCxnSpPr>
          <p:nvPr/>
        </p:nvCxnSpPr>
        <p:spPr>
          <a:xfrm>
            <a:off x="7432205" y="3015542"/>
            <a:ext cx="537835" cy="84229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8AB66EE-5056-4752-B947-0E5D0A01951A}"/>
              </a:ext>
            </a:extLst>
          </p:cNvPr>
          <p:cNvCxnSpPr/>
          <p:nvPr/>
        </p:nvCxnSpPr>
        <p:spPr>
          <a:xfrm>
            <a:off x="9183631" y="4412285"/>
            <a:ext cx="118435" cy="69164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C69D87D-2E48-4971-A2DD-BF427EC842A2}"/>
              </a:ext>
            </a:extLst>
          </p:cNvPr>
          <p:cNvCxnSpPr/>
          <p:nvPr/>
        </p:nvCxnSpPr>
        <p:spPr>
          <a:xfrm flipH="1">
            <a:off x="9502211" y="4457595"/>
            <a:ext cx="112641" cy="64633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A024E4A2-B99C-42DB-B90D-7BB95436C6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19" t="8263" r="2190" b="10341"/>
          <a:stretch/>
        </p:blipFill>
        <p:spPr>
          <a:xfrm>
            <a:off x="5945051" y="5178356"/>
            <a:ext cx="2405417" cy="1568981"/>
          </a:xfrm>
          <a:prstGeom prst="rect">
            <a:avLst/>
          </a:prstGeom>
        </p:spPr>
      </p:pic>
      <p:sp>
        <p:nvSpPr>
          <p:cNvPr id="52" name="Oval 51">
            <a:extLst>
              <a:ext uri="{FF2B5EF4-FFF2-40B4-BE49-F238E27FC236}">
                <a16:creationId xmlns:a16="http://schemas.microsoft.com/office/drawing/2014/main" id="{72A50BBA-1546-40F1-92C3-D75BDA52680B}"/>
              </a:ext>
            </a:extLst>
          </p:cNvPr>
          <p:cNvSpPr/>
          <p:nvPr/>
        </p:nvSpPr>
        <p:spPr>
          <a:xfrm>
            <a:off x="7432205" y="5236976"/>
            <a:ext cx="918263" cy="8364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87B8714F-DCF8-40D4-883E-3CB61EF3C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2819" y="1959865"/>
            <a:ext cx="2434559" cy="1278143"/>
          </a:xfrm>
          <a:prstGeom prst="rect">
            <a:avLst/>
          </a:prstGeom>
        </p:spPr>
      </p:pic>
      <p:sp>
        <p:nvSpPr>
          <p:cNvPr id="53" name="Oval 52">
            <a:extLst>
              <a:ext uri="{FF2B5EF4-FFF2-40B4-BE49-F238E27FC236}">
                <a16:creationId xmlns:a16="http://schemas.microsoft.com/office/drawing/2014/main" id="{AFDA8F8C-B448-47CA-870E-5177438EF6DE}"/>
              </a:ext>
            </a:extLst>
          </p:cNvPr>
          <p:cNvSpPr/>
          <p:nvPr/>
        </p:nvSpPr>
        <p:spPr>
          <a:xfrm>
            <a:off x="8732819" y="2351117"/>
            <a:ext cx="450812" cy="5473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3170162-2A78-48DE-AFE9-54960E19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98FD-BF63-4A98-BE2F-066FBE37B839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4059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 C (</a:t>
            </a:r>
            <a:r>
              <a:rPr lang="en-GB" dirty="0" err="1" smtClean="0"/>
              <a:t>Protoptype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663296" y="2490766"/>
            <a:ext cx="4548722" cy="3416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1237-80CF-4321-B7A4-6BC58656E2DD}" type="datetime1">
              <a:rPr lang="en-US" smtClean="0"/>
              <a:t>10/31/2019</a:t>
            </a:fld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951978" y="2755726"/>
            <a:ext cx="548640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compact version with 4 ports</a:t>
            </a:r>
          </a:p>
          <a:p>
            <a:pPr marL="800100" lvl="2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Raspberry Pi 4</a:t>
            </a:r>
          </a:p>
          <a:p>
            <a:pPr marL="800100" lvl="2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MAX3232 chip</a:t>
            </a:r>
          </a:p>
          <a:p>
            <a:pPr marL="800100" lvl="2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RJ45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connector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2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PCB design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499" y="3389223"/>
            <a:ext cx="2002338" cy="132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11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2C2386-07D2-493E-9B2F-A69CDDF54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Steps (1)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699AF2-A6C1-49C8-A4F8-236E51452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>
            <a:normAutofit/>
          </a:bodyPr>
          <a:lstStyle/>
          <a:p>
            <a:r>
              <a:rPr lang="en-US" dirty="0"/>
              <a:t>assessment of available material</a:t>
            </a:r>
          </a:p>
          <a:p>
            <a:r>
              <a:rPr lang="en-US" dirty="0"/>
              <a:t>ordering needed components</a:t>
            </a:r>
          </a:p>
          <a:p>
            <a:r>
              <a:rPr lang="en-US" dirty="0"/>
              <a:t>software configuration</a:t>
            </a:r>
          </a:p>
          <a:p>
            <a:r>
              <a:rPr lang="en-US" dirty="0"/>
              <a:t>tests</a:t>
            </a:r>
          </a:p>
          <a:p>
            <a:r>
              <a:rPr lang="en-US" dirty="0"/>
              <a:t>designing and printing the case</a:t>
            </a:r>
          </a:p>
          <a:p>
            <a:r>
              <a:rPr lang="en-US" dirty="0"/>
              <a:t>assembly of various components</a:t>
            </a:r>
          </a:p>
          <a:p>
            <a:r>
              <a:rPr lang="en-US" dirty="0"/>
              <a:t>(design and assembly of a new prototype)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693107-50F4-48D9-9EEC-952418D123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197" y="2992154"/>
            <a:ext cx="3047849" cy="26389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9544FC-5F55-4467-90B8-EB286B5CD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6B8EB-0662-4BED-A882-F9205290E7FB}" type="datetime1">
              <a:rPr lang="en-US" smtClean="0"/>
              <a:t>10/31/2019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2517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Sitzungssaal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-Sitzungssaal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Sitzungssaal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51</TotalTime>
  <Words>231</Words>
  <Application>Microsoft Office PowerPoint</Application>
  <PresentationFormat>Widescreen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Ion-Sitzungssaal</vt:lpstr>
      <vt:lpstr>PowerPoint Presentation</vt:lpstr>
      <vt:lpstr>Portable configurator for network switches</vt:lpstr>
      <vt:lpstr>Table of contents</vt:lpstr>
      <vt:lpstr>Status Quo</vt:lpstr>
      <vt:lpstr>Goal</vt:lpstr>
      <vt:lpstr>Concept A</vt:lpstr>
      <vt:lpstr>Concept B</vt:lpstr>
      <vt:lpstr>Concept C (Protoptype)</vt:lpstr>
      <vt:lpstr>Work Steps (1)</vt:lpstr>
      <vt:lpstr>Materials (1)</vt:lpstr>
      <vt:lpstr>Materials (2)</vt:lpstr>
      <vt:lpstr>Draft Design</vt:lpstr>
      <vt:lpstr>End result</vt:lpstr>
      <vt:lpstr>Are there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5</dc:title>
  <dc:creator>Hopp Can</dc:creator>
  <cp:lastModifiedBy>Can Hopp</cp:lastModifiedBy>
  <cp:revision>66</cp:revision>
  <dcterms:created xsi:type="dcterms:W3CDTF">2019-10-29T08:40:35Z</dcterms:created>
  <dcterms:modified xsi:type="dcterms:W3CDTF">2019-10-31T20:21:41Z</dcterms:modified>
</cp:coreProperties>
</file>