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25"/>
  </p:notesMasterIdLst>
  <p:sldIdLst>
    <p:sldId id="256" r:id="rId2"/>
    <p:sldId id="270" r:id="rId3"/>
    <p:sldId id="259" r:id="rId4"/>
    <p:sldId id="283" r:id="rId5"/>
    <p:sldId id="282" r:id="rId6"/>
    <p:sldId id="291" r:id="rId7"/>
    <p:sldId id="286" r:id="rId8"/>
    <p:sldId id="273" r:id="rId9"/>
    <p:sldId id="272" r:id="rId10"/>
    <p:sldId id="275" r:id="rId11"/>
    <p:sldId id="274" r:id="rId12"/>
    <p:sldId id="276" r:id="rId13"/>
    <p:sldId id="277" r:id="rId14"/>
    <p:sldId id="278" r:id="rId15"/>
    <p:sldId id="290" r:id="rId16"/>
    <p:sldId id="288" r:id="rId17"/>
    <p:sldId id="280" r:id="rId18"/>
    <p:sldId id="271" r:id="rId19"/>
    <p:sldId id="292" r:id="rId20"/>
    <p:sldId id="279" r:id="rId21"/>
    <p:sldId id="293" r:id="rId22"/>
    <p:sldId id="294" r:id="rId23"/>
    <p:sldId id="289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390F340C-C2B5-44A8-8A62-02AD8EE9C5BB}">
          <p14:sldIdLst>
            <p14:sldId id="256"/>
            <p14:sldId id="270"/>
            <p14:sldId id="259"/>
            <p14:sldId id="283"/>
          </p14:sldIdLst>
        </p14:section>
        <p14:section name="Physical construction" id="{EDAF226C-3FF7-45A6-B8E8-5C838D6E32FD}">
          <p14:sldIdLst>
            <p14:sldId id="282"/>
            <p14:sldId id="291"/>
            <p14:sldId id="286"/>
            <p14:sldId id="273"/>
            <p14:sldId id="272"/>
            <p14:sldId id="275"/>
            <p14:sldId id="274"/>
            <p14:sldId id="276"/>
            <p14:sldId id="277"/>
            <p14:sldId id="278"/>
          </p14:sldIdLst>
        </p14:section>
        <p14:section name="Telescope" id="{7C306815-E802-43D4-BBF9-5818E2AB69D7}">
          <p14:sldIdLst>
            <p14:sldId id="290"/>
            <p14:sldId id="288"/>
            <p14:sldId id="280"/>
            <p14:sldId id="271"/>
            <p14:sldId id="292"/>
            <p14:sldId id="279"/>
            <p14:sldId id="293"/>
            <p14:sldId id="294"/>
            <p14:sldId id="28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47" autoAdjust="0"/>
    <p:restoredTop sz="94660"/>
  </p:normalViewPr>
  <p:slideViewPr>
    <p:cSldViewPr snapToGrid="0">
      <p:cViewPr varScale="1">
        <p:scale>
          <a:sx n="82" d="100"/>
          <a:sy n="82" d="100"/>
        </p:scale>
        <p:origin x="619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Efficiency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0.14895175054425888"/>
          <c:y val="0.13042131153539593"/>
          <c:w val="0.83712090483160795"/>
          <c:h val="0.7447586923816748"/>
        </c:manualLayout>
      </c:layout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Efficiency (%)</c:v>
                </c:pt>
              </c:strCache>
            </c:strRef>
          </c:tx>
          <c:spPr>
            <a:ln w="22225" cap="rnd">
              <a:solidFill>
                <a:schemeClr val="accent1"/>
              </a:solidFill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circle"/>
            <c:size val="5"/>
            <c:spPr>
              <a:solidFill>
                <a:schemeClr val="accent1"/>
              </a:solidFill>
              <a:ln>
                <a:noFill/>
              </a:ln>
              <a:effectLst>
                <a:glow rad="63500">
                  <a:schemeClr val="accent1">
                    <a:satMod val="175000"/>
                    <a:alpha val="25000"/>
                  </a:schemeClr>
                </a:glow>
              </a:effectLst>
            </c:spPr>
          </c:marker>
          <c:cat>
            <c:numRef>
              <c:f>Tabelle1!$A$2:$A$15</c:f>
              <c:numCache>
                <c:formatCode>General</c:formatCode>
                <c:ptCount val="14"/>
                <c:pt idx="0">
                  <c:v>13</c:v>
                </c:pt>
                <c:pt idx="1">
                  <c:v>13.5</c:v>
                </c:pt>
                <c:pt idx="2">
                  <c:v>14</c:v>
                </c:pt>
                <c:pt idx="3">
                  <c:v>14.5</c:v>
                </c:pt>
                <c:pt idx="4">
                  <c:v>15</c:v>
                </c:pt>
                <c:pt idx="5">
                  <c:v>15.5</c:v>
                </c:pt>
                <c:pt idx="6">
                  <c:v>16</c:v>
                </c:pt>
                <c:pt idx="7">
                  <c:v>16.5</c:v>
                </c:pt>
                <c:pt idx="8">
                  <c:v>17</c:v>
                </c:pt>
                <c:pt idx="9">
                  <c:v>17.5</c:v>
                </c:pt>
                <c:pt idx="10">
                  <c:v>18</c:v>
                </c:pt>
                <c:pt idx="11">
                  <c:v>18.5</c:v>
                </c:pt>
                <c:pt idx="12">
                  <c:v>19</c:v>
                </c:pt>
                <c:pt idx="13">
                  <c:v>19.5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9.6</c:v>
                </c:pt>
                <c:pt idx="1">
                  <c:v>12.6</c:v>
                </c:pt>
                <c:pt idx="2">
                  <c:v>16.899999999999999</c:v>
                </c:pt>
                <c:pt idx="3">
                  <c:v>22.8</c:v>
                </c:pt>
                <c:pt idx="4">
                  <c:v>28.5</c:v>
                </c:pt>
                <c:pt idx="5">
                  <c:v>36.799999999999997</c:v>
                </c:pt>
                <c:pt idx="6">
                  <c:v>42.6</c:v>
                </c:pt>
                <c:pt idx="7">
                  <c:v>47.2</c:v>
                </c:pt>
                <c:pt idx="8">
                  <c:v>52.1</c:v>
                </c:pt>
                <c:pt idx="9">
                  <c:v>57.1</c:v>
                </c:pt>
                <c:pt idx="10">
                  <c:v>60</c:v>
                </c:pt>
                <c:pt idx="11">
                  <c:v>64.400000000000006</c:v>
                </c:pt>
                <c:pt idx="12">
                  <c:v>65.5</c:v>
                </c:pt>
                <c:pt idx="13">
                  <c:v>68.5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6A7-4305-81FF-7216CEDC47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6392880"/>
        <c:axId val="236389600"/>
      </c:lineChart>
      <c:catAx>
        <c:axId val="236392880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Voltage [kV]</a:t>
                </a:r>
              </a:p>
            </c:rich>
          </c:tx>
          <c:layout>
            <c:manualLayout>
              <c:xMode val="edge"/>
              <c:yMode val="edge"/>
              <c:x val="0.44144339634209101"/>
              <c:y val="0.9281286522277537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36389600"/>
        <c:crosses val="autoZero"/>
        <c:auto val="1"/>
        <c:lblAlgn val="ctr"/>
        <c:lblOffset val="100"/>
        <c:noMultiLvlLbl val="0"/>
      </c:catAx>
      <c:valAx>
        <c:axId val="236389600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Efficiency [%]</a:t>
                </a:r>
              </a:p>
            </c:rich>
          </c:tx>
          <c:layout>
            <c:manualLayout>
              <c:xMode val="edge"/>
              <c:yMode val="edge"/>
              <c:x val="6.1731069412433087E-2"/>
              <c:y val="0.4165798698644498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363928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6">
  <cs:axisTitle>
    <cs:lnRef idx="0"/>
    <cs:fillRef idx="0"/>
    <cs:effectRef idx="0"/>
    <cs:fontRef idx="minor">
      <a:schemeClr val="lt1">
        <a:lumMod val="75000"/>
      </a:schemeClr>
    </cs:fontRef>
    <cs:defRPr sz="1197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862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CDDF91-CB03-409B-80B4-5C135F597A55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E6D4D9-E344-4003-A5C3-3FB7CAA6C23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012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7731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10/31/2019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991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6626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130287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570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03037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0846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0008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558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740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945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904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910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605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106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547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862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8A87A34-81AB-432B-8DAE-1953F412C126}" type="datetimeFigureOut">
              <a:rPr lang="en-US" smtClean="0"/>
              <a:pPr/>
              <a:t>10/31/2019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5300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muon detector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Building a Multi-gap resistive plate chamber (MRPC)</a:t>
            </a:r>
          </a:p>
        </p:txBody>
      </p:sp>
    </p:spTree>
    <p:extLst>
      <p:ext uri="{BB962C8B-B14F-4D97-AF65-F5344CB8AC3E}">
        <p14:creationId xmlns:p14="http://schemas.microsoft.com/office/powerpoint/2010/main" val="29945846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6495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4" r="3333"/>
          <a:stretch/>
        </p:blipFill>
        <p:spPr>
          <a:xfrm rot="5400000">
            <a:off x="2809255" y="562595"/>
            <a:ext cx="6857294" cy="5732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549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61"/>
          <a:stretch/>
        </p:blipFill>
        <p:spPr>
          <a:xfrm rot="5400000">
            <a:off x="2896000" y="-676676"/>
            <a:ext cx="6858000" cy="8211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783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6"/>
          <a:stretch/>
        </p:blipFill>
        <p:spPr>
          <a:xfrm>
            <a:off x="923987" y="0"/>
            <a:ext cx="10301105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1950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907" y="0"/>
            <a:ext cx="102581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012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Telescope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97361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1" y="573088"/>
            <a:ext cx="10877168" cy="1507067"/>
          </a:xfrm>
        </p:spPr>
        <p:txBody>
          <a:bodyPr/>
          <a:lstStyle/>
          <a:p>
            <a:r>
              <a:rPr lang="en-GB" dirty="0"/>
              <a:t>Muon Telescope and Trigger mechanism</a:t>
            </a:r>
          </a:p>
        </p:txBody>
      </p:sp>
      <p:pic>
        <p:nvPicPr>
          <p:cNvPr id="6" name="Picture 2" descr="3planes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822" y="2249488"/>
            <a:ext cx="3053075" cy="3694112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B7813678-66EA-4852-88B0-F3A18B8A91AA}"/>
              </a:ext>
            </a:extLst>
          </p:cNvPr>
          <p:cNvSpPr txBox="1"/>
          <p:nvPr/>
        </p:nvSpPr>
        <p:spPr>
          <a:xfrm>
            <a:off x="4477407" y="2249488"/>
            <a:ext cx="68737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2400" dirty="0" err="1"/>
              <a:t>One</a:t>
            </a:r>
            <a:r>
              <a:rPr lang="de-AT" sz="2400" dirty="0"/>
              <a:t> </a:t>
            </a:r>
            <a:r>
              <a:rPr lang="de-AT" sz="2400" dirty="0" err="1"/>
              <a:t>trigger</a:t>
            </a:r>
            <a:r>
              <a:rPr lang="de-AT" sz="2400" dirty="0"/>
              <a:t> per </a:t>
            </a:r>
            <a:r>
              <a:rPr lang="de-AT" sz="2400" dirty="0" err="1"/>
              <a:t>chamber</a:t>
            </a:r>
            <a:endParaRPr lang="de-A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2400" dirty="0" err="1"/>
              <a:t>One</a:t>
            </a:r>
            <a:r>
              <a:rPr lang="de-AT" sz="2400" dirty="0"/>
              <a:t> </a:t>
            </a:r>
            <a:r>
              <a:rPr lang="de-AT" sz="2400" dirty="0" err="1"/>
              <a:t>coincident</a:t>
            </a:r>
            <a:r>
              <a:rPr lang="de-AT" sz="2400" dirty="0"/>
              <a:t> </a:t>
            </a:r>
            <a:r>
              <a:rPr lang="de-AT" sz="2400" dirty="0" err="1"/>
              <a:t>trigger</a:t>
            </a:r>
            <a:r>
              <a:rPr lang="de-AT" sz="2400" dirty="0"/>
              <a:t> </a:t>
            </a:r>
            <a:r>
              <a:rPr lang="de-AT" sz="2400" dirty="0" err="1"/>
              <a:t>for</a:t>
            </a:r>
            <a:r>
              <a:rPr lang="de-AT" sz="2400" dirty="0"/>
              <a:t> all 3 </a:t>
            </a:r>
            <a:r>
              <a:rPr lang="de-AT" sz="2400" dirty="0" err="1"/>
              <a:t>chambers</a:t>
            </a:r>
            <a:endParaRPr lang="de-A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2400" dirty="0" err="1"/>
              <a:t>Coincident</a:t>
            </a:r>
            <a:r>
              <a:rPr lang="de-AT" sz="2400" dirty="0"/>
              <a:t> </a:t>
            </a:r>
            <a:r>
              <a:rPr lang="de-AT" sz="2400" dirty="0" err="1"/>
              <a:t>events</a:t>
            </a:r>
            <a:r>
              <a:rPr lang="de-AT" sz="2400" dirty="0"/>
              <a:t> </a:t>
            </a:r>
            <a:r>
              <a:rPr lang="de-AT" sz="2400" dirty="0" err="1"/>
              <a:t>trigger</a:t>
            </a:r>
            <a:r>
              <a:rPr lang="de-AT" sz="2400" dirty="0"/>
              <a:t> </a:t>
            </a:r>
            <a:r>
              <a:rPr lang="de-AT" sz="2400" dirty="0" err="1"/>
              <a:t>data</a:t>
            </a:r>
            <a:r>
              <a:rPr lang="de-AT" sz="2400" dirty="0"/>
              <a:t> </a:t>
            </a:r>
            <a:r>
              <a:rPr lang="en-US" sz="2400" dirty="0"/>
              <a:t>acquisition</a:t>
            </a:r>
            <a:br>
              <a:rPr lang="de-AT" sz="2400" dirty="0"/>
            </a:br>
            <a:r>
              <a:rPr lang="de-AT" sz="2400" dirty="0"/>
              <a:t>(TDC)</a:t>
            </a:r>
          </a:p>
        </p:txBody>
      </p:sp>
    </p:spTree>
    <p:extLst>
      <p:ext uri="{BB962C8B-B14F-4D97-AF65-F5344CB8AC3E}">
        <p14:creationId xmlns:p14="http://schemas.microsoft.com/office/powerpoint/2010/main" val="3924590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337" y="401107"/>
            <a:ext cx="8534400" cy="1507067"/>
          </a:xfrm>
        </p:spPr>
        <p:txBody>
          <a:bodyPr/>
          <a:lstStyle/>
          <a:p>
            <a:r>
              <a:rPr lang="en-GB" dirty="0"/>
              <a:t>Upward going events</a:t>
            </a: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8733" y="1908174"/>
            <a:ext cx="8780067" cy="3850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781280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 r="2764"/>
          <a:stretch>
            <a:fillRect/>
          </a:stretch>
        </p:blipFill>
        <p:spPr bwMode="auto">
          <a:xfrm>
            <a:off x="1564633" y="396551"/>
            <a:ext cx="9062733" cy="606489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Ellipse 1">
            <a:extLst>
              <a:ext uri="{FF2B5EF4-FFF2-40B4-BE49-F238E27FC236}">
                <a16:creationId xmlns:a16="http://schemas.microsoft.com/office/drawing/2014/main" id="{55F530AA-874D-4530-BE89-7646E26BFC05}"/>
              </a:ext>
            </a:extLst>
          </p:cNvPr>
          <p:cNvSpPr/>
          <p:nvPr/>
        </p:nvSpPr>
        <p:spPr>
          <a:xfrm>
            <a:off x="3862873" y="4180114"/>
            <a:ext cx="1259633" cy="1259633"/>
          </a:xfrm>
          <a:prstGeom prst="ellips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de-AT">
              <a:ln>
                <a:solidFill>
                  <a:srgbClr val="FF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42818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Evaluating efficiency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437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337" y="401107"/>
            <a:ext cx="8534400" cy="1507067"/>
          </a:xfrm>
        </p:spPr>
        <p:txBody>
          <a:bodyPr/>
          <a:lstStyle/>
          <a:p>
            <a:r>
              <a:rPr lang="en-GB" dirty="0"/>
              <a:t>The </a:t>
            </a:r>
            <a:r>
              <a:rPr lang="en-GB" dirty="0" err="1"/>
              <a:t>eee</a:t>
            </a:r>
            <a:r>
              <a:rPr lang="en-GB" dirty="0"/>
              <a:t> project</a:t>
            </a:r>
          </a:p>
        </p:txBody>
      </p:sp>
      <p:sp>
        <p:nvSpPr>
          <p:cNvPr id="20" name="Inhaltsplatzhalter 19"/>
          <p:cNvSpPr>
            <a:spLocks noGrp="1"/>
          </p:cNvSpPr>
          <p:nvPr>
            <p:ph idx="1"/>
          </p:nvPr>
        </p:nvSpPr>
        <p:spPr>
          <a:xfrm>
            <a:off x="541337" y="1908174"/>
            <a:ext cx="8534400" cy="3615267"/>
          </a:xfrm>
        </p:spPr>
        <p:txBody>
          <a:bodyPr/>
          <a:lstStyle/>
          <a:p>
            <a:r>
              <a:rPr lang="en-GB" dirty="0"/>
              <a:t>“Extreme Energy Events”</a:t>
            </a:r>
          </a:p>
          <a:p>
            <a:r>
              <a:rPr lang="en-GB" dirty="0"/>
              <a:t>Collaboration of Italian schools and universities</a:t>
            </a:r>
          </a:p>
          <a:p>
            <a:r>
              <a:rPr lang="en-GB" dirty="0"/>
              <a:t>60 telescopes in total</a:t>
            </a:r>
          </a:p>
          <a:p>
            <a:r>
              <a:rPr lang="en-GB" dirty="0"/>
              <a:t>Cosmic rays hit particles in the atmosphere</a:t>
            </a:r>
          </a:p>
          <a:p>
            <a:r>
              <a:rPr lang="en-GB" dirty="0" err="1"/>
              <a:t>Pions</a:t>
            </a:r>
            <a:r>
              <a:rPr lang="en-GB" dirty="0"/>
              <a:t> are created and decay into muons and muon anti neutrinos</a:t>
            </a:r>
          </a:p>
          <a:p>
            <a:r>
              <a:rPr lang="en-GB" dirty="0"/>
              <a:t>Detection of muons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0171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4134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097" y="110355"/>
            <a:ext cx="9338554" cy="6533981"/>
          </a:xfrm>
          <a:prstGeom prst="rect">
            <a:avLst/>
          </a:prstGeom>
        </p:spPr>
      </p:pic>
      <p:sp>
        <p:nvSpPr>
          <p:cNvPr id="9" name="Eine Ecke des Rechtecks abrunden 8"/>
          <p:cNvSpPr/>
          <p:nvPr/>
        </p:nvSpPr>
        <p:spPr>
          <a:xfrm>
            <a:off x="4756826" y="719847"/>
            <a:ext cx="2208178" cy="2451370"/>
          </a:xfrm>
          <a:prstGeom prst="round1Rect">
            <a:avLst>
              <a:gd name="adj" fmla="val 0"/>
            </a:avLst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Eine Ecke des Rechtecks abrunden 9"/>
          <p:cNvSpPr/>
          <p:nvPr/>
        </p:nvSpPr>
        <p:spPr>
          <a:xfrm>
            <a:off x="5006502" y="4027250"/>
            <a:ext cx="1744494" cy="680937"/>
          </a:xfrm>
          <a:prstGeom prst="round1Rect">
            <a:avLst>
              <a:gd name="adj" fmla="val 0"/>
            </a:avLst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Eine Ecke des Rechtecks abrunden 10"/>
          <p:cNvSpPr/>
          <p:nvPr/>
        </p:nvSpPr>
        <p:spPr>
          <a:xfrm>
            <a:off x="5525311" y="5632315"/>
            <a:ext cx="690663" cy="428017"/>
          </a:xfrm>
          <a:prstGeom prst="round1Rect">
            <a:avLst>
              <a:gd name="adj" fmla="val 0"/>
            </a:avLst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F8616448-5A3E-4022-8D83-AFA251D22C32}"/>
              </a:ext>
            </a:extLst>
          </p:cNvPr>
          <p:cNvSpPr txBox="1"/>
          <p:nvPr/>
        </p:nvSpPr>
        <p:spPr>
          <a:xfrm>
            <a:off x="5594523" y="274448"/>
            <a:ext cx="53257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b="1" dirty="0" err="1"/>
              <a:t>Calculating</a:t>
            </a:r>
            <a:r>
              <a:rPr lang="de-AT" sz="2800" b="1" dirty="0"/>
              <a:t> </a:t>
            </a:r>
            <a:r>
              <a:rPr lang="de-AT" sz="2800" b="1" dirty="0" err="1"/>
              <a:t>the</a:t>
            </a:r>
            <a:r>
              <a:rPr lang="de-AT" sz="2800" b="1" dirty="0"/>
              <a:t> </a:t>
            </a:r>
            <a:r>
              <a:rPr lang="de-AT" sz="2800" b="1" dirty="0" err="1"/>
              <a:t>efficiency</a:t>
            </a:r>
            <a:r>
              <a:rPr lang="de-AT" sz="2800" b="1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AT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AT" sz="2000" b="1" dirty="0" err="1"/>
              <a:t>Missed</a:t>
            </a:r>
            <a:r>
              <a:rPr lang="de-AT" sz="2000" b="1" dirty="0"/>
              <a:t> </a:t>
            </a:r>
            <a:r>
              <a:rPr lang="de-AT" sz="2000" b="1" dirty="0" err="1"/>
              <a:t>hits</a:t>
            </a:r>
            <a:r>
              <a:rPr lang="de-AT" sz="2000" b="1" dirty="0"/>
              <a:t>:				18 385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AT" sz="2000" b="1" dirty="0"/>
              <a:t>GPS </a:t>
            </a:r>
            <a:r>
              <a:rPr lang="de-AT" sz="2000" b="1" dirty="0" err="1"/>
              <a:t>caused</a:t>
            </a:r>
            <a:r>
              <a:rPr lang="de-AT" sz="2000" b="1" dirty="0"/>
              <a:t> </a:t>
            </a:r>
            <a:r>
              <a:rPr lang="de-AT" sz="2000" b="1" dirty="0" err="1"/>
              <a:t>mishits</a:t>
            </a:r>
            <a:r>
              <a:rPr lang="de-AT" sz="2000" b="1" dirty="0"/>
              <a:t>:	1 307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AT" sz="2000" b="1" dirty="0"/>
              <a:t>Total registered </a:t>
            </a:r>
            <a:r>
              <a:rPr lang="de-AT" sz="2000" b="1" dirty="0" err="1"/>
              <a:t>hits</a:t>
            </a:r>
            <a:r>
              <a:rPr lang="de-AT" sz="2000" b="1" dirty="0"/>
              <a:t>:	20 000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2616A0C3-7621-4F58-8BFB-40ED09BE201F}"/>
                  </a:ext>
                </a:extLst>
              </p:cNvPr>
              <p:cNvSpPr txBox="1"/>
              <p:nvPr/>
            </p:nvSpPr>
            <p:spPr>
              <a:xfrm>
                <a:off x="5644129" y="2232356"/>
                <a:ext cx="264174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AT" b="0" i="1" smtClean="0">
                          <a:latin typeface="Cambria Math" panose="02040503050406030204" pitchFamily="18" charset="0"/>
                        </a:rPr>
                        <m:t>18 385−1 307=17 078 </m:t>
                      </m:r>
                    </m:oMath>
                  </m:oMathPara>
                </a14:m>
                <a:endParaRPr lang="de-AT" dirty="0"/>
              </a:p>
            </p:txBody>
          </p:sp>
        </mc:Choice>
        <mc:Fallback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2616A0C3-7621-4F58-8BFB-40ED09BE20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4129" y="2232356"/>
                <a:ext cx="2641749" cy="276999"/>
              </a:xfrm>
              <a:prstGeom prst="rect">
                <a:avLst/>
              </a:prstGeom>
              <a:blipFill>
                <a:blip r:embed="rId3"/>
                <a:stretch>
                  <a:fillRect l="-1617" b="-10870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E3C25801-B155-45F8-B253-DD853ABE1E7F}"/>
                  </a:ext>
                </a:extLst>
              </p:cNvPr>
              <p:cNvSpPr txBox="1"/>
              <p:nvPr/>
            </p:nvSpPr>
            <p:spPr>
              <a:xfrm>
                <a:off x="5644129" y="2676812"/>
                <a:ext cx="2827697" cy="5305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A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de-AT" dirty="0"/>
                            <m:t>17 </m:t>
                          </m:r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078</m:t>
                          </m:r>
                        </m:num>
                        <m:den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20 000</m:t>
                          </m:r>
                        </m:den>
                      </m:f>
                      <m:r>
                        <a:rPr lang="de-AT" b="0" i="1" smtClean="0">
                          <a:latin typeface="Cambria Math" panose="02040503050406030204" pitchFamily="18" charset="0"/>
                        </a:rPr>
                        <m:t>=0,8539=85,39%</m:t>
                      </m:r>
                    </m:oMath>
                  </m:oMathPara>
                </a14:m>
                <a:endParaRPr lang="de-AT" dirty="0"/>
              </a:p>
            </p:txBody>
          </p:sp>
        </mc:Choice>
        <mc:Fallback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E3C25801-B155-45F8-B253-DD853ABE1E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4129" y="2676812"/>
                <a:ext cx="2827697" cy="53053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feld 4">
            <a:extLst>
              <a:ext uri="{FF2B5EF4-FFF2-40B4-BE49-F238E27FC236}">
                <a16:creationId xmlns:a16="http://schemas.microsoft.com/office/drawing/2014/main" id="{D4F18509-C2CA-4930-8453-C27FE83D47F1}"/>
              </a:ext>
            </a:extLst>
          </p:cNvPr>
          <p:cNvSpPr txBox="1"/>
          <p:nvPr/>
        </p:nvSpPr>
        <p:spPr>
          <a:xfrm>
            <a:off x="9008334" y="2757411"/>
            <a:ext cx="2331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≈85% </a:t>
            </a:r>
            <a:r>
              <a:rPr lang="de-AT" dirty="0" err="1"/>
              <a:t>seems</a:t>
            </a:r>
            <a:r>
              <a:rPr lang="de-AT" dirty="0"/>
              <a:t> </a:t>
            </a:r>
            <a:r>
              <a:rPr lang="de-AT" dirty="0" err="1"/>
              <a:t>good</a:t>
            </a:r>
            <a:endParaRPr lang="de-AT" dirty="0"/>
          </a:p>
        </p:txBody>
      </p:sp>
      <p:sp>
        <p:nvSpPr>
          <p:cNvPr id="6" name="Multiplikationszeichen 5">
            <a:extLst>
              <a:ext uri="{FF2B5EF4-FFF2-40B4-BE49-F238E27FC236}">
                <a16:creationId xmlns:a16="http://schemas.microsoft.com/office/drawing/2014/main" id="{BD1DD8F3-E113-4B8B-B219-155F118868E7}"/>
              </a:ext>
            </a:extLst>
          </p:cNvPr>
          <p:cNvSpPr/>
          <p:nvPr/>
        </p:nvSpPr>
        <p:spPr>
          <a:xfrm>
            <a:off x="8269051" y="2376363"/>
            <a:ext cx="3619546" cy="1131428"/>
          </a:xfrm>
          <a:prstGeom prst="mathMultiply">
            <a:avLst>
              <a:gd name="adj1" fmla="val 7494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Pfeil: nach unten 7">
            <a:extLst>
              <a:ext uri="{FF2B5EF4-FFF2-40B4-BE49-F238E27FC236}">
                <a16:creationId xmlns:a16="http://schemas.microsoft.com/office/drawing/2014/main" id="{13B890B1-9C3E-4103-B0B3-F97DAE7E57ED}"/>
              </a:ext>
            </a:extLst>
          </p:cNvPr>
          <p:cNvSpPr/>
          <p:nvPr/>
        </p:nvSpPr>
        <p:spPr>
          <a:xfrm>
            <a:off x="9879164" y="3356410"/>
            <a:ext cx="399319" cy="901262"/>
          </a:xfrm>
          <a:prstGeom prst="downArrow">
            <a:avLst>
              <a:gd name="adj1" fmla="val 35710"/>
              <a:gd name="adj2" fmla="val 67862"/>
            </a:avLst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1BD2673B-363C-4BE6-89F8-A113D28EE69A}"/>
                  </a:ext>
                </a:extLst>
              </p:cNvPr>
              <p:cNvSpPr txBox="1"/>
              <p:nvPr/>
            </p:nvSpPr>
            <p:spPr>
              <a:xfrm>
                <a:off x="8667795" y="4431188"/>
                <a:ext cx="282205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AT" b="0" i="1" u="sng" smtClean="0">
                          <a:latin typeface="Cambria Math" panose="02040503050406030204" pitchFamily="18" charset="0"/>
                        </a:rPr>
                        <m:t>1−0.85</m:t>
                      </m:r>
                      <m:r>
                        <a:rPr lang="de-AT" b="0" i="1" u="sng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de-AT" b="0" i="1" u="sng" smtClean="0">
                          <a:latin typeface="Cambria Math" panose="02040503050406030204" pitchFamily="18" charset="0"/>
                        </a:rPr>
                        <m:t>15% </m:t>
                      </m:r>
                      <m:r>
                        <a:rPr lang="de-AT" b="0" i="1" u="sng" smtClean="0">
                          <a:latin typeface="Cambria Math" panose="02040503050406030204" pitchFamily="18" charset="0"/>
                        </a:rPr>
                        <m:t>𝑒𝑓𝑓𝑖𝑐𝑖𝑒𝑛𝑐𝑦</m:t>
                      </m:r>
                    </m:oMath>
                  </m:oMathPara>
                </a14:m>
                <a:endParaRPr lang="de-AT" u="sng" dirty="0"/>
              </a:p>
            </p:txBody>
          </p:sp>
        </mc:Choice>
        <mc:Fallback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1BD2673B-363C-4BE6-89F8-A113D28EE6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7795" y="4431188"/>
                <a:ext cx="2822055" cy="276999"/>
              </a:xfrm>
              <a:prstGeom prst="rect">
                <a:avLst/>
              </a:prstGeom>
              <a:blipFill>
                <a:blip r:embed="rId5"/>
                <a:stretch>
                  <a:fillRect l="-1296" r="-2160" b="-40000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feld 14">
            <a:extLst>
              <a:ext uri="{FF2B5EF4-FFF2-40B4-BE49-F238E27FC236}">
                <a16:creationId xmlns:a16="http://schemas.microsoft.com/office/drawing/2014/main" id="{6AA140A8-B477-400C-8F96-44BEEBD03A9D}"/>
              </a:ext>
            </a:extLst>
          </p:cNvPr>
          <p:cNvSpPr txBox="1"/>
          <p:nvPr/>
        </p:nvSpPr>
        <p:spPr>
          <a:xfrm>
            <a:off x="6522283" y="4845264"/>
            <a:ext cx="63482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b="1" dirty="0"/>
              <a:t>15% </a:t>
            </a:r>
            <a:r>
              <a:rPr lang="de-AT" sz="2400" b="1" dirty="0" err="1"/>
              <a:t>efficiency</a:t>
            </a:r>
            <a:r>
              <a:rPr lang="de-AT" sz="2400" b="1" dirty="0"/>
              <a:t> ?!? Holy sh*t </a:t>
            </a:r>
            <a:r>
              <a:rPr lang="de-AT" sz="2400" b="1" dirty="0" err="1"/>
              <a:t>what</a:t>
            </a:r>
            <a:r>
              <a:rPr lang="de-AT" sz="2400" b="1" dirty="0"/>
              <a:t> </a:t>
            </a:r>
            <a:r>
              <a:rPr lang="de-AT" sz="2400" b="1" dirty="0" err="1"/>
              <a:t>happened</a:t>
            </a:r>
            <a:r>
              <a:rPr lang="de-AT" sz="2400" b="1" dirty="0"/>
              <a:t> </a:t>
            </a:r>
            <a:r>
              <a:rPr lang="de-AT" sz="2400" b="1" dirty="0" err="1"/>
              <a:t>there</a:t>
            </a:r>
            <a:r>
              <a:rPr lang="de-AT" sz="2400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172308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1.11111E-6 L -0.17761 -0.19653 " pathEditMode="relative" rAng="0" ptsTypes="AA">
                                      <p:cBhvr>
                                        <p:cTn id="3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80" y="-98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5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3" grpId="0"/>
      <p:bldP spid="4" grpId="0"/>
      <p:bldP spid="12" grpId="0"/>
      <p:bldP spid="5" grpId="0"/>
      <p:bldP spid="6" grpId="0" animBg="1"/>
      <p:bldP spid="8" grpId="0" animBg="1"/>
      <p:bldP spid="14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3705997"/>
              </p:ext>
            </p:extLst>
          </p:nvPr>
        </p:nvGraphicFramePr>
        <p:xfrm>
          <a:off x="2091446" y="301558"/>
          <a:ext cx="8073957" cy="6118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feld 1">
            <a:extLst>
              <a:ext uri="{FF2B5EF4-FFF2-40B4-BE49-F238E27FC236}">
                <a16:creationId xmlns:a16="http://schemas.microsoft.com/office/drawing/2014/main" id="{651ADF30-FAE9-4552-8743-E3D7A4C9341C}"/>
              </a:ext>
            </a:extLst>
          </p:cNvPr>
          <p:cNvSpPr txBox="1"/>
          <p:nvPr/>
        </p:nvSpPr>
        <p:spPr>
          <a:xfrm>
            <a:off x="10373710" y="6050923"/>
            <a:ext cx="1692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speed</a:t>
            </a:r>
            <a:r>
              <a:rPr lang="de-AT" dirty="0"/>
              <a:t> x1200</a:t>
            </a:r>
          </a:p>
        </p:txBody>
      </p:sp>
    </p:spTree>
    <p:extLst>
      <p:ext uri="{BB962C8B-B14F-4D97-AF65-F5344CB8AC3E}">
        <p14:creationId xmlns:p14="http://schemas.microsoft.com/office/powerpoint/2010/main" val="1361606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1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Chart bld="category"/>
        </p:bldSub>
      </p:bldGraphic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7000" y="857250"/>
            <a:ext cx="6858000" cy="5143500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74" t="20972" r="4376" b="8611"/>
          <a:stretch/>
        </p:blipFill>
        <p:spPr>
          <a:xfrm>
            <a:off x="647700" y="0"/>
            <a:ext cx="10829925" cy="6829319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907" y="0"/>
            <a:ext cx="10258185" cy="68580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907" y="0"/>
            <a:ext cx="10258185" cy="68580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907" y="0"/>
            <a:ext cx="10258185" cy="685800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966907" y="3197556"/>
            <a:ext cx="111633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0" b="1" dirty="0">
                <a:solidFill>
                  <a:schemeClr val="tx2"/>
                </a:solidFill>
              </a:rPr>
              <a:t>Any</a:t>
            </a:r>
            <a:br>
              <a:rPr lang="en-GB" sz="11500" b="1" dirty="0">
                <a:solidFill>
                  <a:schemeClr val="tx2"/>
                </a:solidFill>
              </a:rPr>
            </a:br>
            <a:r>
              <a:rPr lang="en-GB" sz="11500" b="1" dirty="0">
                <a:solidFill>
                  <a:schemeClr val="tx2"/>
                </a:solidFill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783949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1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1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500"/>
                            </p:stCondLst>
                            <p:childTnLst>
                              <p:par>
                                <p:cTn id="23" presetID="10" presetClass="exit" presetSubtype="0" fill="hold" nodeType="afterEffect">
                                  <p:stCondLst>
                                    <p:cond delay="1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0" presetID="10" presetClass="exit" presetSubtype="0" fill="hold" nodeType="afterEffect">
                                  <p:stCondLst>
                                    <p:cond delay="1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2500"/>
                            </p:stCondLst>
                            <p:childTnLst>
                              <p:par>
                                <p:cTn id="37" presetID="10" presetClass="exit" presetSubtype="0" fill="hold" nodeType="afterEffect">
                                  <p:stCondLst>
                                    <p:cond delay="1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39355" y="75591"/>
            <a:ext cx="1760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90"/>
                </a:solidFill>
              </a:rPr>
              <a:t>INTRODUCCIÓN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230036" y="178394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885188" y="1457634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¿¿??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355" y="0"/>
            <a:ext cx="9144000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9355" y="0"/>
            <a:ext cx="9144000" cy="6858000"/>
          </a:xfrm>
          <a:prstGeom prst="rect">
            <a:avLst/>
          </a:prstGeom>
        </p:spPr>
      </p:pic>
      <p:pic>
        <p:nvPicPr>
          <p:cNvPr id="8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9355" y="0"/>
            <a:ext cx="9144000" cy="6858000"/>
          </a:xfrm>
          <a:prstGeom prst="rect">
            <a:avLst/>
          </a:prstGeom>
        </p:spPr>
      </p:pic>
      <p:pic>
        <p:nvPicPr>
          <p:cNvPr id="10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9355" y="0"/>
            <a:ext cx="9144000" cy="6858000"/>
          </a:xfrm>
          <a:prstGeom prst="rect">
            <a:avLst/>
          </a:prstGeom>
        </p:spPr>
      </p:pic>
      <p:pic>
        <p:nvPicPr>
          <p:cNvPr id="11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39355" y="0"/>
            <a:ext cx="9144000" cy="6858000"/>
          </a:xfrm>
          <a:prstGeom prst="rect">
            <a:avLst/>
          </a:prstGeom>
        </p:spPr>
      </p:pic>
      <p:pic>
        <p:nvPicPr>
          <p:cNvPr id="12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39355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187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337" y="401107"/>
            <a:ext cx="8534400" cy="1507067"/>
          </a:xfrm>
        </p:spPr>
        <p:txBody>
          <a:bodyPr/>
          <a:lstStyle/>
          <a:p>
            <a:r>
              <a:rPr lang="en-GB" dirty="0"/>
              <a:t>Working principle of a </a:t>
            </a:r>
            <a:r>
              <a:rPr lang="en-GB" dirty="0" err="1"/>
              <a:t>MrPC</a:t>
            </a:r>
            <a:endParaRPr lang="en-GB" dirty="0"/>
          </a:p>
        </p:txBody>
      </p:sp>
      <p:pic>
        <p:nvPicPr>
          <p:cNvPr id="6" name="Inhaltsplatzhalt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883" y="2505402"/>
            <a:ext cx="3067050" cy="3614738"/>
          </a:xfrm>
        </p:spPr>
      </p:pic>
      <p:cxnSp>
        <p:nvCxnSpPr>
          <p:cNvPr id="7" name="Gerade Verbindung mit Pfeil 6"/>
          <p:cNvCxnSpPr/>
          <p:nvPr/>
        </p:nvCxnSpPr>
        <p:spPr>
          <a:xfrm flipV="1">
            <a:off x="5318811" y="5283438"/>
            <a:ext cx="400134" cy="402588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Gerader Verbinder 7"/>
          <p:cNvCxnSpPr/>
          <p:nvPr/>
        </p:nvCxnSpPr>
        <p:spPr>
          <a:xfrm>
            <a:off x="3187200" y="5686026"/>
            <a:ext cx="2101850" cy="0"/>
          </a:xfrm>
          <a:prstGeom prst="line">
            <a:avLst/>
          </a:prstGeom>
          <a:ln w="571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9" name="Gruppieren 8"/>
          <p:cNvGrpSpPr/>
          <p:nvPr/>
        </p:nvGrpSpPr>
        <p:grpSpPr>
          <a:xfrm flipV="1">
            <a:off x="3456186" y="2676657"/>
            <a:ext cx="1832864" cy="555284"/>
            <a:chOff x="2334895" y="2493961"/>
            <a:chExt cx="2513965" cy="402588"/>
          </a:xfrm>
        </p:grpSpPr>
        <p:cxnSp>
          <p:nvCxnSpPr>
            <p:cNvPr id="10" name="Gerade Verbindung mit Pfeil 9"/>
            <p:cNvCxnSpPr/>
            <p:nvPr/>
          </p:nvCxnSpPr>
          <p:spPr>
            <a:xfrm flipV="1">
              <a:off x="4418965" y="2493961"/>
              <a:ext cx="429895" cy="40258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Gerader Verbinder 10"/>
            <p:cNvCxnSpPr/>
            <p:nvPr/>
          </p:nvCxnSpPr>
          <p:spPr>
            <a:xfrm>
              <a:off x="2334895" y="2890834"/>
              <a:ext cx="2101850" cy="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" name="Gruppieren 11"/>
          <p:cNvGrpSpPr/>
          <p:nvPr/>
        </p:nvGrpSpPr>
        <p:grpSpPr>
          <a:xfrm flipV="1">
            <a:off x="3456186" y="2140279"/>
            <a:ext cx="2565235" cy="1091664"/>
            <a:chOff x="2779271" y="2502671"/>
            <a:chExt cx="2047527" cy="401475"/>
          </a:xfrm>
        </p:grpSpPr>
        <p:cxnSp>
          <p:nvCxnSpPr>
            <p:cNvPr id="13" name="Gerade Verbindung mit Pfeil 12"/>
            <p:cNvCxnSpPr/>
            <p:nvPr/>
          </p:nvCxnSpPr>
          <p:spPr>
            <a:xfrm flipV="1">
              <a:off x="4418965" y="2502671"/>
              <a:ext cx="407833" cy="39387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Gerader Verbinder 13"/>
            <p:cNvCxnSpPr/>
            <p:nvPr/>
          </p:nvCxnSpPr>
          <p:spPr>
            <a:xfrm flipV="1">
              <a:off x="2779271" y="2896549"/>
              <a:ext cx="1639693" cy="7597"/>
            </a:xfrm>
            <a:prstGeom prst="line">
              <a:avLst/>
            </a:prstGeom>
            <a:ln w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" name="Textfeld 14"/>
          <p:cNvSpPr txBox="1"/>
          <p:nvPr/>
        </p:nvSpPr>
        <p:spPr>
          <a:xfrm>
            <a:off x="2344984" y="2505402"/>
            <a:ext cx="1111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Insulator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-447761" y="1948388"/>
            <a:ext cx="3903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High voltage cathode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132408" y="5479974"/>
            <a:ext cx="3051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High voltage anode</a:t>
            </a:r>
          </a:p>
        </p:txBody>
      </p:sp>
      <p:cxnSp>
        <p:nvCxnSpPr>
          <p:cNvPr id="18" name="Gerade Verbindung mit Pfeil 17"/>
          <p:cNvCxnSpPr/>
          <p:nvPr/>
        </p:nvCxnSpPr>
        <p:spPr>
          <a:xfrm flipV="1">
            <a:off x="3427410" y="4002330"/>
            <a:ext cx="1089249" cy="16246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1873860" y="3780810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Glass plates</a:t>
            </a:r>
          </a:p>
        </p:txBody>
      </p:sp>
      <p:cxnSp>
        <p:nvCxnSpPr>
          <p:cNvPr id="20" name="Gerade Verbindung mit Pfeil 19"/>
          <p:cNvCxnSpPr/>
          <p:nvPr/>
        </p:nvCxnSpPr>
        <p:spPr>
          <a:xfrm flipH="1">
            <a:off x="7454043" y="3122579"/>
            <a:ext cx="940926" cy="38911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>
            <a:stCxn id="24" idx="1"/>
          </p:cNvCxnSpPr>
          <p:nvPr/>
        </p:nvCxnSpPr>
        <p:spPr>
          <a:xfrm flipH="1">
            <a:off x="7463907" y="4640815"/>
            <a:ext cx="931062" cy="781894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feld 22"/>
          <p:cNvSpPr txBox="1"/>
          <p:nvPr/>
        </p:nvSpPr>
        <p:spPr>
          <a:xfrm>
            <a:off x="8394969" y="2937913"/>
            <a:ext cx="2162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Pick up electrode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8394969" y="4456149"/>
            <a:ext cx="2162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Pick up electrode</a:t>
            </a:r>
          </a:p>
        </p:txBody>
      </p:sp>
    </p:spTree>
    <p:extLst>
      <p:ext uri="{BB962C8B-B14F-4D97-AF65-F5344CB8AC3E}">
        <p14:creationId xmlns:p14="http://schemas.microsoft.com/office/powerpoint/2010/main" val="2097426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337" y="401107"/>
            <a:ext cx="8534400" cy="1507067"/>
          </a:xfrm>
        </p:spPr>
        <p:txBody>
          <a:bodyPr/>
          <a:lstStyle/>
          <a:p>
            <a:r>
              <a:rPr lang="en-GB" dirty="0"/>
              <a:t>Physical construction</a:t>
            </a:r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061" y="1792288"/>
            <a:ext cx="8333676" cy="3957333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/>
          </p:cNvPicPr>
          <p:nvPr/>
        </p:nvPicPr>
        <p:blipFill rotWithShape="1">
          <a:blip r:embed="rId3"/>
          <a:srcRect l="123" t="14216" r="15548" b="-1092"/>
          <a:stretch/>
        </p:blipFill>
        <p:spPr>
          <a:xfrm rot="16200000">
            <a:off x="7715173" y="2049947"/>
            <a:ext cx="5914419" cy="261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496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uppieren 29"/>
          <p:cNvGrpSpPr/>
          <p:nvPr/>
        </p:nvGrpSpPr>
        <p:grpSpPr>
          <a:xfrm flipH="1">
            <a:off x="11145104" y="1858161"/>
            <a:ext cx="315691" cy="3720832"/>
            <a:chOff x="805541" y="497711"/>
            <a:chExt cx="315686" cy="4569591"/>
          </a:xfrm>
        </p:grpSpPr>
        <p:cxnSp>
          <p:nvCxnSpPr>
            <p:cNvPr id="31" name="Gerader Verbinder 30"/>
            <p:cNvCxnSpPr/>
            <p:nvPr/>
          </p:nvCxnSpPr>
          <p:spPr>
            <a:xfrm flipH="1" flipV="1">
              <a:off x="805541" y="497711"/>
              <a:ext cx="0" cy="4569591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flipH="1">
              <a:off x="805541" y="5067301"/>
              <a:ext cx="315686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7" name="Gerader Verbinder 36"/>
          <p:cNvCxnSpPr/>
          <p:nvPr/>
        </p:nvCxnSpPr>
        <p:spPr>
          <a:xfrm flipH="1">
            <a:off x="2242665" y="2135953"/>
            <a:ext cx="890244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Gerader Verbinder 39"/>
          <p:cNvCxnSpPr/>
          <p:nvPr/>
        </p:nvCxnSpPr>
        <p:spPr>
          <a:xfrm flipH="1">
            <a:off x="2153511" y="1848515"/>
            <a:ext cx="930728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9" name="Gruppieren 28"/>
          <p:cNvGrpSpPr/>
          <p:nvPr/>
        </p:nvGrpSpPr>
        <p:grpSpPr>
          <a:xfrm>
            <a:off x="1184676" y="2305329"/>
            <a:ext cx="315686" cy="3289356"/>
            <a:chOff x="805535" y="944880"/>
            <a:chExt cx="315686" cy="3293069"/>
          </a:xfrm>
        </p:grpSpPr>
        <p:cxnSp>
          <p:nvCxnSpPr>
            <p:cNvPr id="25" name="Gerader Verbinder 24"/>
            <p:cNvCxnSpPr/>
            <p:nvPr/>
          </p:nvCxnSpPr>
          <p:spPr>
            <a:xfrm flipV="1">
              <a:off x="805535" y="944880"/>
              <a:ext cx="6" cy="3273663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Gerader Verbinder 15"/>
            <p:cNvCxnSpPr/>
            <p:nvPr/>
          </p:nvCxnSpPr>
          <p:spPr>
            <a:xfrm flipH="1">
              <a:off x="805535" y="4237949"/>
              <a:ext cx="315686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1" name="Gerader Verbinder 10"/>
          <p:cNvCxnSpPr>
            <a:stCxn id="4" idx="1"/>
          </p:cNvCxnSpPr>
          <p:nvPr/>
        </p:nvCxnSpPr>
        <p:spPr>
          <a:xfrm flipH="1" flipV="1">
            <a:off x="1500368" y="2503448"/>
            <a:ext cx="1" cy="9416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Rechteck 3"/>
          <p:cNvSpPr/>
          <p:nvPr/>
        </p:nvSpPr>
        <p:spPr>
          <a:xfrm>
            <a:off x="1500369" y="3406964"/>
            <a:ext cx="9644743" cy="762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" name="Gruppieren 13"/>
          <p:cNvGrpSpPr/>
          <p:nvPr/>
        </p:nvGrpSpPr>
        <p:grpSpPr>
          <a:xfrm>
            <a:off x="934311" y="1436649"/>
            <a:ext cx="1469572" cy="1066800"/>
            <a:chOff x="4517570" y="3124199"/>
            <a:chExt cx="1469572" cy="1066800"/>
          </a:xfrm>
        </p:grpSpPr>
        <p:sp>
          <p:nvSpPr>
            <p:cNvPr id="6" name="Eine Ecke des Rechtecks abrunden 5"/>
            <p:cNvSpPr/>
            <p:nvPr/>
          </p:nvSpPr>
          <p:spPr>
            <a:xfrm>
              <a:off x="4517570" y="3124199"/>
              <a:ext cx="1469572" cy="1066800"/>
            </a:xfrm>
            <a:prstGeom prst="round1Rect">
              <a:avLst>
                <a:gd name="adj" fmla="val 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4767941" y="3365211"/>
              <a:ext cx="96882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b="1" dirty="0"/>
                <a:t>TDC</a:t>
              </a:r>
              <a:endParaRPr lang="en-GB" b="1" dirty="0"/>
            </a:p>
          </p:txBody>
        </p:sp>
      </p:grpSp>
      <p:sp>
        <p:nvSpPr>
          <p:cNvPr id="9" name="Freihandform 8"/>
          <p:cNvSpPr/>
          <p:nvPr/>
        </p:nvSpPr>
        <p:spPr>
          <a:xfrm>
            <a:off x="4851698" y="2504842"/>
            <a:ext cx="385921" cy="872680"/>
          </a:xfrm>
          <a:custGeom>
            <a:avLst/>
            <a:gdLst>
              <a:gd name="connsiteX0" fmla="*/ 0 w 947057"/>
              <a:gd name="connsiteY0" fmla="*/ 827314 h 827314"/>
              <a:gd name="connsiteX1" fmla="*/ 511628 w 947057"/>
              <a:gd name="connsiteY1" fmla="*/ 0 h 827314"/>
              <a:gd name="connsiteX2" fmla="*/ 947057 w 947057"/>
              <a:gd name="connsiteY2" fmla="*/ 827314 h 827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7057" h="827314">
                <a:moveTo>
                  <a:pt x="0" y="827314"/>
                </a:moveTo>
                <a:cubicBezTo>
                  <a:pt x="176892" y="413657"/>
                  <a:pt x="353785" y="0"/>
                  <a:pt x="511628" y="0"/>
                </a:cubicBezTo>
                <a:cubicBezTo>
                  <a:pt x="669471" y="0"/>
                  <a:pt x="808264" y="413657"/>
                  <a:pt x="947057" y="827314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1500362" y="5540892"/>
            <a:ext cx="9644743" cy="762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reihandform 14"/>
          <p:cNvSpPr/>
          <p:nvPr/>
        </p:nvSpPr>
        <p:spPr>
          <a:xfrm rot="10800000">
            <a:off x="4955653" y="5614586"/>
            <a:ext cx="446392" cy="870844"/>
          </a:xfrm>
          <a:custGeom>
            <a:avLst/>
            <a:gdLst>
              <a:gd name="connsiteX0" fmla="*/ 0 w 947057"/>
              <a:gd name="connsiteY0" fmla="*/ 827314 h 827314"/>
              <a:gd name="connsiteX1" fmla="*/ 511628 w 947057"/>
              <a:gd name="connsiteY1" fmla="*/ 0 h 827314"/>
              <a:gd name="connsiteX2" fmla="*/ 947057 w 947057"/>
              <a:gd name="connsiteY2" fmla="*/ 827314 h 827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7057" h="827314">
                <a:moveTo>
                  <a:pt x="0" y="827314"/>
                </a:moveTo>
                <a:cubicBezTo>
                  <a:pt x="176892" y="413657"/>
                  <a:pt x="353785" y="0"/>
                  <a:pt x="511628" y="0"/>
                </a:cubicBezTo>
                <a:cubicBezTo>
                  <a:pt x="669471" y="0"/>
                  <a:pt x="808264" y="413657"/>
                  <a:pt x="947057" y="827314"/>
                </a:cubicBezTo>
              </a:path>
            </a:pathLst>
          </a:custGeom>
          <a:noFill/>
          <a:ln w="28575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Gerader Verbinder 32"/>
          <p:cNvCxnSpPr/>
          <p:nvPr/>
        </p:nvCxnSpPr>
        <p:spPr>
          <a:xfrm flipH="1" flipV="1">
            <a:off x="11145110" y="2135953"/>
            <a:ext cx="1" cy="130911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47" name="Gruppieren 46"/>
          <p:cNvGrpSpPr/>
          <p:nvPr/>
        </p:nvGrpSpPr>
        <p:grpSpPr>
          <a:xfrm>
            <a:off x="1500364" y="4007729"/>
            <a:ext cx="9644746" cy="996592"/>
            <a:chOff x="1121223" y="2294670"/>
            <a:chExt cx="9644746" cy="996592"/>
          </a:xfrm>
        </p:grpSpPr>
        <p:sp>
          <p:nvSpPr>
            <p:cNvPr id="42" name="Rechteck 41"/>
            <p:cNvSpPr/>
            <p:nvPr/>
          </p:nvSpPr>
          <p:spPr>
            <a:xfrm>
              <a:off x="1121226" y="2294670"/>
              <a:ext cx="9644743" cy="76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hteck 42"/>
            <p:cNvSpPr/>
            <p:nvPr/>
          </p:nvSpPr>
          <p:spPr>
            <a:xfrm>
              <a:off x="1121225" y="2527346"/>
              <a:ext cx="9644743" cy="76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hteck 43"/>
            <p:cNvSpPr/>
            <p:nvPr/>
          </p:nvSpPr>
          <p:spPr>
            <a:xfrm>
              <a:off x="1121223" y="2760022"/>
              <a:ext cx="9644743" cy="76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hteck 44"/>
            <p:cNvSpPr/>
            <p:nvPr/>
          </p:nvSpPr>
          <p:spPr>
            <a:xfrm>
              <a:off x="1121223" y="2988130"/>
              <a:ext cx="9644743" cy="76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hteck 45"/>
            <p:cNvSpPr/>
            <p:nvPr/>
          </p:nvSpPr>
          <p:spPr>
            <a:xfrm>
              <a:off x="1121223" y="3215062"/>
              <a:ext cx="9644743" cy="76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8" name="Rechteck 47"/>
          <p:cNvSpPr/>
          <p:nvPr/>
        </p:nvSpPr>
        <p:spPr>
          <a:xfrm>
            <a:off x="1500362" y="3662367"/>
            <a:ext cx="9644743" cy="15021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hteck 48"/>
          <p:cNvSpPr/>
          <p:nvPr/>
        </p:nvSpPr>
        <p:spPr>
          <a:xfrm>
            <a:off x="1500362" y="5208053"/>
            <a:ext cx="9644743" cy="15021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hteck 49"/>
          <p:cNvSpPr/>
          <p:nvPr/>
        </p:nvSpPr>
        <p:spPr>
          <a:xfrm>
            <a:off x="1500362" y="3474054"/>
            <a:ext cx="9644743" cy="1502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hteck 50"/>
          <p:cNvSpPr/>
          <p:nvPr/>
        </p:nvSpPr>
        <p:spPr>
          <a:xfrm>
            <a:off x="1500362" y="5393523"/>
            <a:ext cx="9644743" cy="1502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3" name="Gerader Verbinder 52"/>
          <p:cNvCxnSpPr/>
          <p:nvPr/>
        </p:nvCxnSpPr>
        <p:spPr>
          <a:xfrm>
            <a:off x="1500362" y="3662367"/>
            <a:ext cx="96447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8" name="Gerader Verbinder 57"/>
          <p:cNvCxnSpPr/>
          <p:nvPr/>
        </p:nvCxnSpPr>
        <p:spPr>
          <a:xfrm>
            <a:off x="1500362" y="5358266"/>
            <a:ext cx="96447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2" name="Gerade Verbindung mit Pfeil 61"/>
          <p:cNvCxnSpPr/>
          <p:nvPr/>
        </p:nvCxnSpPr>
        <p:spPr>
          <a:xfrm>
            <a:off x="4895385" y="2305329"/>
            <a:ext cx="367990" cy="3928203"/>
          </a:xfrm>
          <a:prstGeom prst="straightConnector1">
            <a:avLst/>
          </a:prstGeom>
          <a:ln w="28575" cap="flat" cmpd="sng" algn="ctr">
            <a:solidFill>
              <a:schemeClr val="bg1">
                <a:lumMod val="65000"/>
                <a:lumOff val="35000"/>
              </a:schemeClr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73" name="Gruppieren 72"/>
          <p:cNvGrpSpPr/>
          <p:nvPr/>
        </p:nvGrpSpPr>
        <p:grpSpPr>
          <a:xfrm>
            <a:off x="5010491" y="3820567"/>
            <a:ext cx="84387" cy="170827"/>
            <a:chOff x="4615986" y="2472019"/>
            <a:chExt cx="81743" cy="157067"/>
          </a:xfrm>
        </p:grpSpPr>
        <p:sp>
          <p:nvSpPr>
            <p:cNvPr id="71" name="Gleichschenkliges Dreieck 70"/>
            <p:cNvSpPr/>
            <p:nvPr/>
          </p:nvSpPr>
          <p:spPr>
            <a:xfrm>
              <a:off x="4615986" y="2498855"/>
              <a:ext cx="81743" cy="130231"/>
            </a:xfrm>
            <a:prstGeom prst="triangl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Ellipse 71"/>
            <p:cNvSpPr/>
            <p:nvPr/>
          </p:nvSpPr>
          <p:spPr>
            <a:xfrm>
              <a:off x="4633997" y="2472019"/>
              <a:ext cx="45719" cy="45719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4" name="Gruppieren 73"/>
          <p:cNvGrpSpPr/>
          <p:nvPr/>
        </p:nvGrpSpPr>
        <p:grpSpPr>
          <a:xfrm>
            <a:off x="5057988" y="4093261"/>
            <a:ext cx="58881" cy="125852"/>
            <a:chOff x="4615986" y="2472019"/>
            <a:chExt cx="81743" cy="157067"/>
          </a:xfrm>
        </p:grpSpPr>
        <p:sp>
          <p:nvSpPr>
            <p:cNvPr id="75" name="Gleichschenkliges Dreieck 74"/>
            <p:cNvSpPr/>
            <p:nvPr/>
          </p:nvSpPr>
          <p:spPr>
            <a:xfrm>
              <a:off x="4615986" y="2498855"/>
              <a:ext cx="81743" cy="130231"/>
            </a:xfrm>
            <a:prstGeom prst="triangl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Ellipse 75"/>
            <p:cNvSpPr/>
            <p:nvPr/>
          </p:nvSpPr>
          <p:spPr>
            <a:xfrm>
              <a:off x="4633997" y="2472019"/>
              <a:ext cx="45719" cy="45719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7" name="Gruppieren 76"/>
          <p:cNvGrpSpPr/>
          <p:nvPr/>
        </p:nvGrpSpPr>
        <p:grpSpPr>
          <a:xfrm>
            <a:off x="5080311" y="4320139"/>
            <a:ext cx="71414" cy="132747"/>
            <a:chOff x="4615986" y="2472019"/>
            <a:chExt cx="81743" cy="157067"/>
          </a:xfrm>
        </p:grpSpPr>
        <p:sp>
          <p:nvSpPr>
            <p:cNvPr id="78" name="Gleichschenkliges Dreieck 77"/>
            <p:cNvSpPr/>
            <p:nvPr/>
          </p:nvSpPr>
          <p:spPr>
            <a:xfrm>
              <a:off x="4615986" y="2498855"/>
              <a:ext cx="81743" cy="130231"/>
            </a:xfrm>
            <a:prstGeom prst="triangl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Ellipse 78"/>
            <p:cNvSpPr/>
            <p:nvPr/>
          </p:nvSpPr>
          <p:spPr>
            <a:xfrm>
              <a:off x="4633997" y="2472019"/>
              <a:ext cx="45719" cy="45719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0" name="Gruppieren 79"/>
          <p:cNvGrpSpPr/>
          <p:nvPr/>
        </p:nvGrpSpPr>
        <p:grpSpPr>
          <a:xfrm>
            <a:off x="5094878" y="4558434"/>
            <a:ext cx="72914" cy="122560"/>
            <a:chOff x="4615986" y="2472019"/>
            <a:chExt cx="81743" cy="157067"/>
          </a:xfrm>
        </p:grpSpPr>
        <p:sp>
          <p:nvSpPr>
            <p:cNvPr id="81" name="Gleichschenkliges Dreieck 80"/>
            <p:cNvSpPr/>
            <p:nvPr/>
          </p:nvSpPr>
          <p:spPr>
            <a:xfrm>
              <a:off x="4615986" y="2498855"/>
              <a:ext cx="81743" cy="130231"/>
            </a:xfrm>
            <a:prstGeom prst="triangl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Ellipse 81"/>
            <p:cNvSpPr/>
            <p:nvPr/>
          </p:nvSpPr>
          <p:spPr>
            <a:xfrm>
              <a:off x="4633997" y="2472019"/>
              <a:ext cx="45719" cy="45719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3" name="Gruppieren 82"/>
          <p:cNvGrpSpPr/>
          <p:nvPr/>
        </p:nvGrpSpPr>
        <p:grpSpPr>
          <a:xfrm>
            <a:off x="5123939" y="4789158"/>
            <a:ext cx="77770" cy="121335"/>
            <a:chOff x="4615986" y="2472019"/>
            <a:chExt cx="81743" cy="157067"/>
          </a:xfrm>
        </p:grpSpPr>
        <p:sp>
          <p:nvSpPr>
            <p:cNvPr id="84" name="Gleichschenkliges Dreieck 83"/>
            <p:cNvSpPr/>
            <p:nvPr/>
          </p:nvSpPr>
          <p:spPr>
            <a:xfrm>
              <a:off x="4615986" y="2498855"/>
              <a:ext cx="81743" cy="130231"/>
            </a:xfrm>
            <a:prstGeom prst="triangl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Ellipse 84"/>
            <p:cNvSpPr/>
            <p:nvPr/>
          </p:nvSpPr>
          <p:spPr>
            <a:xfrm>
              <a:off x="4633997" y="2472019"/>
              <a:ext cx="45719" cy="45719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6" name="Gruppieren 85"/>
          <p:cNvGrpSpPr/>
          <p:nvPr/>
        </p:nvGrpSpPr>
        <p:grpSpPr>
          <a:xfrm>
            <a:off x="5137979" y="5036508"/>
            <a:ext cx="81743" cy="157067"/>
            <a:chOff x="4615986" y="2472019"/>
            <a:chExt cx="81743" cy="157067"/>
          </a:xfrm>
        </p:grpSpPr>
        <p:sp>
          <p:nvSpPr>
            <p:cNvPr id="87" name="Gleichschenkliges Dreieck 86"/>
            <p:cNvSpPr/>
            <p:nvPr/>
          </p:nvSpPr>
          <p:spPr>
            <a:xfrm>
              <a:off x="4615986" y="2498855"/>
              <a:ext cx="81743" cy="130231"/>
            </a:xfrm>
            <a:prstGeom prst="triangl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Ellipse 87"/>
            <p:cNvSpPr/>
            <p:nvPr/>
          </p:nvSpPr>
          <p:spPr>
            <a:xfrm>
              <a:off x="4633997" y="2472019"/>
              <a:ext cx="45719" cy="45719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974630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Construction process</a:t>
            </a:r>
          </a:p>
        </p:txBody>
      </p:sp>
    </p:spTree>
    <p:extLst>
      <p:ext uri="{BB962C8B-B14F-4D97-AF65-F5344CB8AC3E}">
        <p14:creationId xmlns:p14="http://schemas.microsoft.com/office/powerpoint/2010/main" val="3245096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478974"/>
            <a:ext cx="12195846" cy="8153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156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57400"/>
            <a:ext cx="12192000" cy="8150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54263"/>
      </p:ext>
    </p:extLst>
  </p:cSld>
  <p:clrMapOvr>
    <a:masterClrMapping/>
  </p:clrMapOvr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155</Words>
  <Application>Microsoft Office PowerPoint</Application>
  <PresentationFormat>Breitbild</PresentationFormat>
  <Paragraphs>43</Paragraphs>
  <Slides>23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9" baseType="lpstr">
      <vt:lpstr>Arial</vt:lpstr>
      <vt:lpstr>Calibri</vt:lpstr>
      <vt:lpstr>Cambria Math</vt:lpstr>
      <vt:lpstr>Century Gothic</vt:lpstr>
      <vt:lpstr>Wingdings 3</vt:lpstr>
      <vt:lpstr>Segment</vt:lpstr>
      <vt:lpstr>muon detector</vt:lpstr>
      <vt:lpstr>The eee project</vt:lpstr>
      <vt:lpstr>PowerPoint-Präsentation</vt:lpstr>
      <vt:lpstr>Working principle of a MrPC</vt:lpstr>
      <vt:lpstr>Physical construction</vt:lpstr>
      <vt:lpstr>PowerPoint-Präsentation</vt:lpstr>
      <vt:lpstr>Construction process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Telescope</vt:lpstr>
      <vt:lpstr>Muon Telescope and Trigger mechanism</vt:lpstr>
      <vt:lpstr>Upward going events</vt:lpstr>
      <vt:lpstr>PowerPoint-Präsentation</vt:lpstr>
      <vt:lpstr>Evaluating efficiency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muon detector</dc:title>
  <dc:creator>A B</dc:creator>
  <cp:lastModifiedBy>Niko Ju</cp:lastModifiedBy>
  <cp:revision>49</cp:revision>
  <dcterms:created xsi:type="dcterms:W3CDTF">2019-10-29T09:51:21Z</dcterms:created>
  <dcterms:modified xsi:type="dcterms:W3CDTF">2019-10-31T22:22:30Z</dcterms:modified>
</cp:coreProperties>
</file>