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8" r:id="rId2"/>
    <p:sldId id="264" r:id="rId3"/>
    <p:sldId id="262" r:id="rId4"/>
    <p:sldId id="276" r:id="rId5"/>
    <p:sldId id="272" r:id="rId6"/>
    <p:sldId id="285" r:id="rId7"/>
    <p:sldId id="280" r:id="rId8"/>
    <p:sldId id="281" r:id="rId9"/>
    <p:sldId id="282" r:id="rId10"/>
    <p:sldId id="283" r:id="rId11"/>
    <p:sldId id="277" r:id="rId12"/>
    <p:sldId id="284" r:id="rId13"/>
    <p:sldId id="287" r:id="rId14"/>
    <p:sldId id="278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250" autoAdjust="0"/>
    <p:restoredTop sz="94660"/>
  </p:normalViewPr>
  <p:slideViewPr>
    <p:cSldViewPr snapToGrid="0" snapToObjects="1">
      <p:cViewPr varScale="1">
        <p:scale>
          <a:sx n="168" d="100"/>
          <a:sy n="168" d="100"/>
        </p:scale>
        <p:origin x="0" y="-35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pPr/>
              <a:t>6/28/18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pPr/>
              <a:t>6/28/18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Another example is Team</a:t>
            </a:r>
            <a:r>
              <a:rPr lang="fi-FI" baseline="0" dirty="0"/>
              <a:t> Edumind – combining inspiration from a research project on augmented reality for maintenance workers with a societal challenge on helping autistic kids to communicate better with their surroundings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92FEC2-B27D-D742-A3AC-67ED00126B4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0347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Default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685800" y="297467"/>
            <a:ext cx="7772400" cy="2445731"/>
          </a:xfrm>
          <a:prstGeom prst="rect">
            <a:avLst/>
          </a:prstGeom>
        </p:spPr>
        <p:txBody>
          <a:bodyPr/>
          <a:lstStyle>
            <a:lvl1pPr indent="304800" algn="ctr">
              <a:defRPr sz="4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4800">
                <a:uFill>
                  <a:solidFill/>
                </a:u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685800" y="2840053"/>
            <a:ext cx="7772400" cy="2070612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1pPr>
            <a:lvl2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2pPr>
            <a:lvl3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3pPr>
            <a:lvl4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4pPr>
            <a:lvl5pPr algn="ctr">
              <a:defRPr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defRPr>
            </a:lvl5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1400">
                <a:solidFill>
                  <a:srgbClr val="666666"/>
                </a:solidFill>
                <a:uFill>
                  <a:solidFill>
                    <a:srgbClr val="666666"/>
                  </a:solidFill>
                </a:u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351406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 smtClean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  <p:sldLayoutId id="2147483685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Relationship Id="rId3" Type="http://schemas.openxmlformats.org/officeDocument/2006/relationships/hyperlink" Target="http://www.attract-eu.org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Relationship Id="rId3" Type="http://schemas.openxmlformats.org/officeDocument/2006/relationships/hyperlink" Target="http://theport.ch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hyperlink" Target="https://en.wikipedia.org/wiki/Design_thinkin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aces-collage-overvi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25910" y="353311"/>
            <a:ext cx="9144000" cy="3384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Ideasquare</a:t>
            </a:r>
            <a:endParaRPr lang="en-US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2489358" y="4408487"/>
            <a:ext cx="5397106" cy="379206"/>
          </a:xfrm>
        </p:spPr>
        <p:txBody>
          <a:bodyPr lIns="45720" tIns="0" rIns="45720" bIns="0" anchor="t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lang="fr-CH" dirty="0" err="1" smtClean="0"/>
              <a:t>Serendipity</a:t>
            </a:r>
            <a:r>
              <a:rPr lang="fr-CH" dirty="0" smtClean="0"/>
              <a:t>, </a:t>
            </a:r>
            <a:r>
              <a:rPr lang="fr-CH" dirty="0" err="1" smtClean="0"/>
              <a:t>June</a:t>
            </a:r>
            <a:r>
              <a:rPr lang="fr-CH" dirty="0" smtClean="0"/>
              <a:t> 28-29, 2018</a:t>
            </a:r>
            <a:r>
              <a:rPr kumimoji="0" lang="fr-CH" dirty="0" smtClean="0"/>
              <a:t>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2077215" y="3892932"/>
            <a:ext cx="2743200" cy="78905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Markus Nordberg</a:t>
            </a:r>
          </a:p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Head of Resources Development</a:t>
            </a:r>
          </a:p>
          <a:p>
            <a:pPr algn="l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Development and Innovation (IPT-DI)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476348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-1" b="12715"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1232" y="373774"/>
            <a:ext cx="80899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fr-CH" b="1" dirty="0" smtClean="0">
                <a:solidFill>
                  <a:schemeClr val="accent6"/>
                </a:solidFill>
                <a:latin typeface="+mj-lt"/>
                <a:cs typeface="Lato Regular"/>
              </a:rPr>
              <a:t>HELPING YOUNG AUTISTIC CHILDREN TO COMMUNICATE</a:t>
            </a:r>
            <a:endParaRPr lang="en-US" b="1" dirty="0">
              <a:solidFill>
                <a:schemeClr val="accent6"/>
              </a:solidFill>
              <a:latin typeface="+mj-lt"/>
              <a:cs typeface="Lato 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541" y="4206241"/>
            <a:ext cx="5430129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https://www.youtube.com/watch?v=w5S8vSHH_XA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90029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IDEASQUARE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en-US" dirty="0"/>
              <a:t>Education of future </a:t>
            </a:r>
            <a:r>
              <a:rPr lang="en-US" dirty="0" smtClean="0"/>
              <a:t>scientists and innovators</a:t>
            </a:r>
          </a:p>
          <a:p>
            <a:r>
              <a:rPr lang="en-US" dirty="0" smtClean="0"/>
              <a:t>Creating talent for </a:t>
            </a:r>
            <a:r>
              <a:rPr lang="en-US" i="1" dirty="0" smtClean="0"/>
              <a:t>both</a:t>
            </a:r>
            <a:r>
              <a:rPr lang="en-US" dirty="0" smtClean="0"/>
              <a:t> basic research and entrepreneurship (iterative prototyping, new business concepts)</a:t>
            </a:r>
          </a:p>
          <a:p>
            <a:r>
              <a:rPr lang="en-US" dirty="0"/>
              <a:t>S</a:t>
            </a:r>
            <a:r>
              <a:rPr lang="en-US" dirty="0" smtClean="0"/>
              <a:t>haring of ideas</a:t>
            </a:r>
            <a:r>
              <a:rPr lang="en-US" dirty="0"/>
              <a:t>, spaces and resources improved in and between </a:t>
            </a:r>
            <a:r>
              <a:rPr lang="en-US" dirty="0" smtClean="0"/>
              <a:t>versatile development projects in a high-tech environment</a:t>
            </a:r>
            <a:endParaRPr lang="en-US" dirty="0"/>
          </a:p>
          <a:p>
            <a:r>
              <a:rPr lang="en-US" dirty="0" smtClean="0"/>
              <a:t>Societal </a:t>
            </a:r>
            <a:r>
              <a:rPr lang="en-US" dirty="0"/>
              <a:t>value </a:t>
            </a:r>
            <a:r>
              <a:rPr lang="en-US" dirty="0" smtClean="0"/>
              <a:t>from </a:t>
            </a:r>
            <a:r>
              <a:rPr lang="en-US" dirty="0"/>
              <a:t>basic </a:t>
            </a:r>
            <a:r>
              <a:rPr lang="en-US" dirty="0" smtClean="0"/>
              <a:t>research</a:t>
            </a:r>
          </a:p>
          <a:p>
            <a:r>
              <a:rPr lang="en-US" dirty="0" smtClean="0"/>
              <a:t>Shared experimental data on </a:t>
            </a:r>
            <a:r>
              <a:rPr lang="en-US" dirty="0"/>
              <a:t>innovation </a:t>
            </a:r>
            <a:r>
              <a:rPr lang="en-US" dirty="0" smtClean="0"/>
              <a:t>processes (CIJ)</a:t>
            </a:r>
          </a:p>
          <a:p>
            <a:r>
              <a:rPr lang="en-US" dirty="0" smtClean="0"/>
              <a:t>Demonstrator </a:t>
            </a:r>
            <a:r>
              <a:rPr lang="en-US" dirty="0"/>
              <a:t>for ATTRACT </a:t>
            </a:r>
            <a:r>
              <a:rPr lang="en-US" dirty="0" smtClean="0"/>
              <a:t>(</a:t>
            </a:r>
            <a:r>
              <a:rPr lang="en-US" dirty="0" smtClean="0">
                <a:hlinkClick r:id="rId3"/>
              </a:rPr>
              <a:t>www.attract-eu.org</a:t>
            </a:r>
            <a:r>
              <a:rPr lang="en-US" dirty="0" smtClean="0"/>
              <a:t>) to create local entrepreneurial ecosystems using centers like CERN as engines of innovation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07" y="286097"/>
            <a:ext cx="8725647" cy="705332"/>
          </a:xfrm>
        </p:spPr>
        <p:txBody>
          <a:bodyPr>
            <a:noAutofit/>
          </a:bodyPr>
          <a:lstStyle/>
          <a:p>
            <a:r>
              <a:rPr lang="en-US" sz="2400" dirty="0" smtClean="0"/>
              <a:t>SOCIO-ECONOMIC RESEARCH ON EXPERIMENTAL INNOVATION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10737" y="942974"/>
            <a:ext cx="2834910" cy="40100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1900" y="991429"/>
            <a:ext cx="528245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IdeaSquare</a:t>
            </a:r>
            <a:r>
              <a:rPr lang="fr-CH" dirty="0" smtClean="0"/>
              <a:t> Journal of </a:t>
            </a:r>
            <a:r>
              <a:rPr lang="fr-CH" dirty="0" err="1" smtClean="0"/>
              <a:t>Experimental</a:t>
            </a:r>
            <a:r>
              <a:rPr lang="fr-CH" dirty="0" smtClean="0"/>
              <a:t> Innovation</a:t>
            </a:r>
          </a:p>
          <a:p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Online, </a:t>
            </a:r>
            <a:r>
              <a:rPr lang="fr-CH" sz="1400" dirty="0" err="1" smtClean="0"/>
              <a:t>cited</a:t>
            </a:r>
            <a:r>
              <a:rPr lang="fr-CH" sz="1400" dirty="0" smtClean="0"/>
              <a:t> (Reuters) open </a:t>
            </a:r>
            <a:r>
              <a:rPr lang="fr-CH" sz="1400" dirty="0" err="1" smtClean="0"/>
              <a:t>access</a:t>
            </a:r>
            <a:r>
              <a:rPr lang="fr-CH" sz="1400" dirty="0" smtClean="0"/>
              <a:t> journal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Targeted</a:t>
            </a:r>
            <a:r>
              <a:rPr lang="fr-CH" sz="1400" dirty="0" smtClean="0"/>
              <a:t> for </a:t>
            </a:r>
            <a:r>
              <a:rPr lang="fr-CH" sz="1400" dirty="0" err="1" smtClean="0"/>
              <a:t>research</a:t>
            </a:r>
            <a:r>
              <a:rPr lang="fr-CH" sz="1400" dirty="0" smtClean="0"/>
              <a:t> on </a:t>
            </a:r>
            <a:r>
              <a:rPr lang="fr-CH" sz="1400" dirty="0" err="1" smtClean="0"/>
              <a:t>experimental</a:t>
            </a:r>
            <a:r>
              <a:rPr lang="fr-CH" sz="1400" dirty="0" smtClean="0"/>
              <a:t> innovation </a:t>
            </a:r>
            <a:r>
              <a:rPr lang="fr-CH" sz="1400" dirty="0" err="1" smtClean="0"/>
              <a:t>processes</a:t>
            </a:r>
            <a:r>
              <a:rPr lang="fr-CH" sz="1400" dirty="0" smtClean="0"/>
              <a:t> and </a:t>
            </a:r>
            <a:r>
              <a:rPr lang="fr-CH" sz="1400" dirty="0" err="1" smtClean="0"/>
              <a:t>methodologies</a:t>
            </a:r>
            <a:r>
              <a:rPr lang="fr-CH" sz="1400" dirty="0" smtClean="0"/>
              <a:t>, (to </a:t>
            </a:r>
            <a:r>
              <a:rPr lang="fr-CH" sz="1400" dirty="0" err="1" smtClean="0"/>
              <a:t>be</a:t>
            </a:r>
            <a:r>
              <a:rPr lang="fr-CH" sz="1400" dirty="0" smtClean="0"/>
              <a:t>) </a:t>
            </a:r>
            <a:r>
              <a:rPr lang="fr-CH" sz="1400" dirty="0" err="1" smtClean="0"/>
              <a:t>tested</a:t>
            </a:r>
            <a:r>
              <a:rPr lang="fr-CH" sz="1400" dirty="0" smtClean="0"/>
              <a:t> or </a:t>
            </a:r>
            <a:r>
              <a:rPr lang="fr-CH" sz="1400" dirty="0" err="1" smtClean="0"/>
              <a:t>used</a:t>
            </a:r>
            <a:r>
              <a:rPr lang="fr-CH" sz="1400" dirty="0" smtClean="0"/>
              <a:t> at </a:t>
            </a:r>
            <a:r>
              <a:rPr lang="fr-CH" sz="1400" dirty="0" err="1" smtClean="0"/>
              <a:t>IdeaSquare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Short, </a:t>
            </a:r>
            <a:r>
              <a:rPr lang="fr-CH" sz="1400" dirty="0" err="1" smtClean="0"/>
              <a:t>peer-reviewed</a:t>
            </a:r>
            <a:r>
              <a:rPr lang="fr-CH" sz="1400" dirty="0" smtClean="0"/>
              <a:t> articles to </a:t>
            </a:r>
            <a:r>
              <a:rPr lang="fr-CH" sz="1400" dirty="0" err="1" smtClean="0"/>
              <a:t>communicate</a:t>
            </a:r>
            <a:r>
              <a:rPr lang="fr-CH" sz="1400" dirty="0" smtClean="0"/>
              <a:t> key </a:t>
            </a:r>
            <a:r>
              <a:rPr lang="fr-CH" sz="1400" dirty="0" err="1" smtClean="0"/>
              <a:t>results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Annual</a:t>
            </a:r>
            <a:r>
              <a:rPr lang="fr-CH" sz="1400" dirty="0" smtClean="0"/>
              <a:t> workshops to </a:t>
            </a:r>
            <a:r>
              <a:rPr lang="fr-CH" sz="1400" dirty="0" err="1" smtClean="0"/>
              <a:t>work</a:t>
            </a:r>
            <a:r>
              <a:rPr lang="fr-CH" sz="1400" dirty="0" smtClean="0"/>
              <a:t> </a:t>
            </a:r>
            <a:r>
              <a:rPr lang="fr-CH" sz="1400" dirty="0" err="1" smtClean="0"/>
              <a:t>further</a:t>
            </a:r>
            <a:r>
              <a:rPr lang="fr-CH" sz="1400" dirty="0" smtClean="0"/>
              <a:t> on </a:t>
            </a:r>
            <a:r>
              <a:rPr lang="fr-CH" sz="1400" dirty="0" err="1" smtClean="0"/>
              <a:t>published</a:t>
            </a:r>
            <a:r>
              <a:rPr lang="fr-CH" sz="1400" dirty="0" smtClean="0"/>
              <a:t> articles for </a:t>
            </a:r>
            <a:r>
              <a:rPr lang="fr-CH" sz="1400" dirty="0" err="1" smtClean="0"/>
              <a:t>special</a:t>
            </a:r>
            <a:r>
              <a:rPr lang="fr-CH" sz="1400" dirty="0" smtClean="0"/>
              <a:t> issues in </a:t>
            </a:r>
            <a:r>
              <a:rPr lang="fr-CH" sz="1400" dirty="0" err="1" smtClean="0"/>
              <a:t>well-established</a:t>
            </a:r>
            <a:r>
              <a:rPr lang="fr-CH" sz="1400" dirty="0" smtClean="0"/>
              <a:t> </a:t>
            </a:r>
            <a:r>
              <a:rPr lang="fr-CH" sz="1400" dirty="0" err="1" smtClean="0"/>
              <a:t>journals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First issue in </a:t>
            </a:r>
            <a:r>
              <a:rPr lang="fr-CH" sz="1400" dirty="0" err="1" smtClean="0"/>
              <a:t>Autumn</a:t>
            </a:r>
            <a:r>
              <a:rPr lang="fr-CH" sz="1400" dirty="0" smtClean="0"/>
              <a:t>,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Editor-in-</a:t>
            </a:r>
            <a:r>
              <a:rPr lang="fr-CH" sz="1400" dirty="0" err="1" smtClean="0"/>
              <a:t>chief</a:t>
            </a:r>
            <a:r>
              <a:rPr lang="fr-CH" sz="1400" dirty="0"/>
              <a:t>:</a:t>
            </a:r>
            <a:r>
              <a:rPr lang="fr-CH" sz="1400" dirty="0" smtClean="0"/>
              <a:t> Prof. Saku Makinen (TTY)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Senior Editors: Prof. Julian Birkinshaw (LBS), Roberto Verganti (Milan)</a:t>
            </a:r>
          </a:p>
          <a:p>
            <a:endParaRPr lang="en-GB" sz="1400" dirty="0" smtClean="0"/>
          </a:p>
          <a:p>
            <a:r>
              <a:rPr lang="en-GB" sz="1400" dirty="0" smtClean="0"/>
              <a:t>http</a:t>
            </a:r>
            <a:r>
              <a:rPr lang="en-GB" sz="1400" dirty="0"/>
              <a:t>://cij-ei.web.cern.ch/cij-ei</a:t>
            </a:r>
            <a:r>
              <a:rPr lang="en-GB" sz="1400" dirty="0" smtClean="0"/>
              <a:t>/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86224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INVOLVED WITH IDEASQUARE?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en-US" dirty="0" smtClean="0"/>
              <a:t>Through physics experiments at CERN doing detector R&amp;D that have some connection with society (e.g. non-physics student initiatives)</a:t>
            </a:r>
          </a:p>
          <a:p>
            <a:pPr lvl="1"/>
            <a:r>
              <a:rPr lang="fr-CH" dirty="0" err="1"/>
              <a:t>e</a:t>
            </a:r>
            <a:r>
              <a:rPr lang="fr-CH" dirty="0" err="1" smtClean="0"/>
              <a:t>.g</a:t>
            </a:r>
            <a:r>
              <a:rPr lang="fr-CH" dirty="0" smtClean="0"/>
              <a:t>. ATTRACT</a:t>
            </a:r>
            <a:endParaRPr lang="en-US" dirty="0" smtClean="0"/>
          </a:p>
          <a:p>
            <a:r>
              <a:rPr lang="fr-CH" dirty="0" err="1" smtClean="0"/>
              <a:t>Proposing</a:t>
            </a:r>
            <a:r>
              <a:rPr lang="fr-CH" dirty="0" smtClean="0"/>
              <a:t> and </a:t>
            </a:r>
            <a:r>
              <a:rPr lang="fr-CH" dirty="0" err="1" smtClean="0"/>
              <a:t>participating</a:t>
            </a:r>
            <a:r>
              <a:rPr lang="fr-CH" dirty="0" smtClean="0"/>
              <a:t> in initiatives to </a:t>
            </a:r>
            <a:r>
              <a:rPr lang="fr-CH" dirty="0" err="1" smtClean="0"/>
              <a:t>bring</a:t>
            </a:r>
            <a:r>
              <a:rPr lang="fr-CH" dirty="0" smtClean="0"/>
              <a:t> </a:t>
            </a:r>
            <a:r>
              <a:rPr lang="fr-CH" dirty="0" err="1" smtClean="0"/>
              <a:t>together</a:t>
            </a:r>
            <a:r>
              <a:rPr lang="fr-CH" dirty="0" smtClean="0"/>
              <a:t> engineering, business management and design </a:t>
            </a:r>
            <a:r>
              <a:rPr lang="fr-CH" dirty="0" err="1" smtClean="0"/>
              <a:t>students</a:t>
            </a:r>
            <a:r>
              <a:rPr lang="fr-CH" dirty="0" smtClean="0"/>
              <a:t> (and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professors</a:t>
            </a:r>
            <a:r>
              <a:rPr lang="fr-CH" dirty="0" smtClean="0"/>
              <a:t>)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ask</a:t>
            </a:r>
            <a:r>
              <a:rPr lang="fr-CH" dirty="0" smtClean="0"/>
              <a:t> </a:t>
            </a:r>
            <a:r>
              <a:rPr lang="fr-CH" dirty="0" err="1" smtClean="0"/>
              <a:t>IdeaSquare</a:t>
            </a:r>
            <a:r>
              <a:rPr lang="fr-CH" dirty="0" smtClean="0"/>
              <a:t> to host </a:t>
            </a:r>
            <a:r>
              <a:rPr lang="fr-CH" dirty="0" err="1" smtClean="0"/>
              <a:t>them</a:t>
            </a:r>
            <a:r>
              <a:rPr lang="fr-CH" dirty="0" smtClean="0"/>
              <a:t> (</a:t>
            </a:r>
            <a:r>
              <a:rPr lang="fr-CH" dirty="0" err="1" smtClean="0"/>
              <a:t>e.g</a:t>
            </a:r>
            <a:r>
              <a:rPr lang="fr-CH" dirty="0" smtClean="0"/>
              <a:t>. CBI)</a:t>
            </a:r>
          </a:p>
          <a:p>
            <a:r>
              <a:rPr lang="fr-CH" dirty="0" err="1" smtClean="0"/>
              <a:t>Participating</a:t>
            </a:r>
            <a:r>
              <a:rPr lang="fr-CH" dirty="0" smtClean="0"/>
              <a:t> in new </a:t>
            </a:r>
            <a:r>
              <a:rPr lang="fr-CH" dirty="0" err="1" smtClean="0"/>
              <a:t>events</a:t>
            </a:r>
            <a:r>
              <a:rPr lang="fr-CH" dirty="0" smtClean="0"/>
              <a:t> and initiatives (</a:t>
            </a:r>
            <a:r>
              <a:rPr lang="fr-CH" dirty="0" err="1" smtClean="0"/>
              <a:t>e.g</a:t>
            </a:r>
            <a:r>
              <a:rPr lang="fr-CH" dirty="0" smtClean="0"/>
              <a:t>. </a:t>
            </a:r>
            <a:r>
              <a:rPr lang="fr-CH" dirty="0" err="1" smtClean="0"/>
              <a:t>hackathons</a:t>
            </a:r>
            <a:r>
              <a:rPr lang="fr-CH" dirty="0" smtClean="0"/>
              <a:t>,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smtClean="0">
                <a:hlinkClick r:id="rId3"/>
              </a:rPr>
              <a:t>Port</a:t>
            </a:r>
            <a:r>
              <a:rPr lang="fr-CH" dirty="0" smtClean="0"/>
              <a:t>)</a:t>
            </a:r>
          </a:p>
          <a:p>
            <a:r>
              <a:rPr lang="fr-CH" dirty="0" err="1" smtClean="0"/>
              <a:t>Doing</a:t>
            </a:r>
            <a:r>
              <a:rPr lang="fr-CH" dirty="0" smtClean="0"/>
              <a:t> </a:t>
            </a:r>
            <a:r>
              <a:rPr lang="fr-CH" dirty="0" err="1" smtClean="0"/>
              <a:t>research</a:t>
            </a:r>
            <a:r>
              <a:rPr lang="fr-CH" dirty="0" smtClean="0"/>
              <a:t> (</a:t>
            </a:r>
            <a:r>
              <a:rPr lang="fr-CH" dirty="0" err="1" smtClean="0"/>
              <a:t>e.g</a:t>
            </a:r>
            <a:r>
              <a:rPr lang="fr-CH" dirty="0" smtClean="0"/>
              <a:t>. PhD) </a:t>
            </a:r>
            <a:r>
              <a:rPr lang="fr-CH" dirty="0" err="1" smtClean="0"/>
              <a:t>together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us about innovation </a:t>
            </a:r>
            <a:r>
              <a:rPr lang="fr-CH" dirty="0" err="1" smtClean="0"/>
              <a:t>processes</a:t>
            </a:r>
            <a:r>
              <a:rPr lang="fr-CH" dirty="0" smtClean="0"/>
              <a:t> (CJI)</a:t>
            </a:r>
          </a:p>
          <a:p>
            <a:pPr algn="ctr"/>
            <a:r>
              <a:rPr lang="fr-CH" dirty="0" smtClean="0"/>
              <a:t>www.cern.ch/ideasquare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>
            <a:extLst/>
          </a:blip>
          <a:srcRect b="27006"/>
          <a:stretch/>
        </p:blipFill>
        <p:spPr>
          <a:xfrm>
            <a:off x="-594429" y="-521098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495800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 smtClean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Email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Skype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 smtClean="0">
                <a:solidFill>
                  <a:srgbClr val="FFFFFF"/>
                </a:solidFill>
              </a:rPr>
              <a:t>Let’s have a cup of coffee and make it happen!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 rot="20392105">
            <a:off x="164353" y="2181412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1012838">
            <a:off x="156274" y="2208030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625333" y="1803391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11145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638899"/>
            <a:ext cx="8087430" cy="705332"/>
          </a:xfrm>
        </p:spPr>
        <p:txBody>
          <a:bodyPr/>
          <a:lstStyle/>
          <a:p>
            <a:r>
              <a:rPr lang="en-US" dirty="0" smtClean="0"/>
              <a:t>IDEASQUARE IN 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543051"/>
            <a:ext cx="7567086" cy="3453493"/>
          </a:xfrm>
        </p:spPr>
        <p:txBody>
          <a:bodyPr>
            <a:normAutofit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“</a:t>
            </a:r>
            <a:r>
              <a:rPr lang="en-US" dirty="0" smtClean="0"/>
              <a:t>Ideasquare </a:t>
            </a:r>
            <a:r>
              <a:rPr lang="en-US" dirty="0"/>
              <a:t>is </a:t>
            </a:r>
            <a:r>
              <a:rPr lang="en-US" dirty="0" smtClean="0"/>
              <a:t>an Experiment that </a:t>
            </a:r>
            <a:r>
              <a:rPr lang="en-US" dirty="0"/>
              <a:t>brings together </a:t>
            </a:r>
            <a:r>
              <a:rPr lang="en-US" dirty="0" smtClean="0"/>
              <a:t>researchers, </a:t>
            </a:r>
            <a:r>
              <a:rPr lang="en-US" dirty="0"/>
              <a:t>engineers, industrial </a:t>
            </a:r>
            <a:r>
              <a:rPr lang="en-US" dirty="0" smtClean="0"/>
              <a:t>partners and </a:t>
            </a:r>
            <a:r>
              <a:rPr lang="en-US" dirty="0"/>
              <a:t>cross-disciplinary </a:t>
            </a:r>
            <a:r>
              <a:rPr lang="en-US" dirty="0" smtClean="0"/>
              <a:t>student teams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to work together on detector upgrade R&amp;D technologies. The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dual purpose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is to co-develop new technologies for research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purposes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create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a fruitful environment for socially and globally relevant new product ideas and innovation.”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5432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15122696159_a23d2f4bb1_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9149" y="-662985"/>
            <a:ext cx="9363284" cy="624295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IDEASQUARE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60" y="1164791"/>
            <a:ext cx="5199528" cy="3825562"/>
          </a:xfrm>
        </p:spPr>
        <p:txBody>
          <a:bodyPr>
            <a:normAutofit/>
          </a:bodyPr>
          <a:lstStyle/>
          <a:p>
            <a:r>
              <a:rPr lang="en-US" dirty="0" smtClean="0"/>
              <a:t>Project with a dedicated building, hosting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etector </a:t>
            </a:r>
            <a:r>
              <a:rPr lang="en-US" dirty="0"/>
              <a:t>upgrade R&amp;D projects</a:t>
            </a:r>
          </a:p>
          <a:p>
            <a:pPr lvl="1"/>
            <a:r>
              <a:rPr lang="en-US" dirty="0" smtClean="0"/>
              <a:t>Innovation events</a:t>
            </a:r>
            <a:r>
              <a:rPr lang="en-US" dirty="0"/>
              <a:t>, </a:t>
            </a:r>
            <a:r>
              <a:rPr lang="en-US" dirty="0" smtClean="0"/>
              <a:t>workshops, </a:t>
            </a:r>
            <a:r>
              <a:rPr lang="en-US" dirty="0" err="1"/>
              <a:t>hackathons</a:t>
            </a:r>
            <a:endParaRPr lang="en-US" dirty="0"/>
          </a:p>
          <a:p>
            <a:pPr lvl="1"/>
            <a:r>
              <a:rPr lang="en-US" dirty="0" smtClean="0"/>
              <a:t>Multidisciplinary master level student programs</a:t>
            </a:r>
            <a:endParaRPr lang="en-US" dirty="0"/>
          </a:p>
          <a:p>
            <a:r>
              <a:rPr lang="en-US" dirty="0"/>
              <a:t>...to prototype, test and iterate new forms of collaboration and co-creation in the areas or </a:t>
            </a:r>
            <a:r>
              <a:rPr lang="en-US" dirty="0" smtClean="0"/>
              <a:t>Research</a:t>
            </a:r>
            <a:r>
              <a:rPr lang="en-US" dirty="0"/>
              <a:t>, </a:t>
            </a:r>
            <a:r>
              <a:rPr lang="en-US" dirty="0" smtClean="0"/>
              <a:t>Education </a:t>
            </a:r>
            <a:r>
              <a:rPr lang="en-US" dirty="0"/>
              <a:t>and </a:t>
            </a:r>
            <a:r>
              <a:rPr lang="en-US" dirty="0" smtClean="0"/>
              <a:t>Technology </a:t>
            </a:r>
            <a:r>
              <a:rPr lang="en-US" dirty="0"/>
              <a:t>- </a:t>
            </a:r>
            <a:r>
              <a:rPr lang="en-US" dirty="0">
                <a:solidFill>
                  <a:srgbClr val="FF0000"/>
                </a:solidFill>
              </a:rPr>
              <a:t>RET</a:t>
            </a:r>
          </a:p>
          <a:p>
            <a:endParaRPr lang="en-US" dirty="0"/>
          </a:p>
        </p:txBody>
      </p:sp>
      <p:pic>
        <p:nvPicPr>
          <p:cNvPr id="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12682" y="1155285"/>
            <a:ext cx="2774118" cy="283336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6842583" y="2119773"/>
            <a:ext cx="8776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R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esearch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55896" y="3184876"/>
            <a:ext cx="928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Education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12818" y="3184876"/>
            <a:ext cx="1036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Technology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57538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uiExpand="1" build="p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07" y="449953"/>
            <a:ext cx="8725647" cy="705332"/>
          </a:xfrm>
        </p:spPr>
        <p:txBody>
          <a:bodyPr>
            <a:noAutofit/>
          </a:bodyPr>
          <a:lstStyle/>
          <a:p>
            <a:r>
              <a:rPr lang="en-US" sz="2400" dirty="0" smtClean="0"/>
              <a:t>WHAT IS THE MOST INTERESTING LINK FOR NEW INNOVATION?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748112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Detector R&amp;D</a:t>
            </a:r>
            <a:br>
              <a:rPr lang="en-US" dirty="0"/>
            </a:br>
            <a:r>
              <a:rPr lang="en-US" dirty="0"/>
              <a:t>Projects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17994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748112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317994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/>
              <a:t>MSc-Level Student Programs, Hacks etc.</a:t>
            </a:r>
            <a:endParaRPr lang="en-US" sz="1600" dirty="0"/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3942249" y="4783732"/>
            <a:ext cx="342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Focus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2666275" y="4449515"/>
            <a:ext cx="1143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191919"/>
                </a:solidFill>
              </a:rPr>
              <a:t>Product</a:t>
            </a:r>
            <a:endParaRPr lang="en-GB" sz="1400">
              <a:solidFill>
                <a:srgbClr val="19191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070308" y="4449515"/>
            <a:ext cx="167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Process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 rot="16200000">
            <a:off x="342901" y="2490253"/>
            <a:ext cx="1489207" cy="33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Technology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 rot="16200000">
            <a:off x="162654" y="3091564"/>
            <a:ext cx="27257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Initially undefined/open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 rot="16200000">
            <a:off x="668639" y="1575586"/>
            <a:ext cx="1752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Defined/closed</a:t>
            </a:r>
            <a:endParaRPr lang="en-GB" sz="1400" dirty="0">
              <a:solidFill>
                <a:srgbClr val="191919"/>
              </a:solidFill>
            </a:endParaRPr>
          </a:p>
        </p:txBody>
      </p:sp>
      <p:pic>
        <p:nvPicPr>
          <p:cNvPr id="30" name="Picture 29" descr="Atlas-IBL-install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882791" y="1973934"/>
            <a:ext cx="1150477" cy="76706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268" y="1974691"/>
            <a:ext cx="1160342" cy="766309"/>
          </a:xfrm>
          <a:prstGeom prst="rect">
            <a:avLst/>
          </a:prstGeom>
        </p:spPr>
      </p:pic>
      <p:cxnSp>
        <p:nvCxnSpPr>
          <p:cNvPr id="4" name="Curved Connector 3"/>
          <p:cNvCxnSpPr/>
          <p:nvPr/>
        </p:nvCxnSpPr>
        <p:spPr>
          <a:xfrm>
            <a:off x="3511175" y="1822824"/>
            <a:ext cx="1613647" cy="152154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Electronics-prototype-solderin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682847" y="3660588"/>
            <a:ext cx="1048920" cy="699280"/>
          </a:xfrm>
          <a:prstGeom prst="rect">
            <a:avLst/>
          </a:prstGeom>
        </p:spPr>
      </p:pic>
      <p:pic>
        <p:nvPicPr>
          <p:cNvPr id="33" name="Picture 32" descr="Screen Shot 2015-06-27 at 18.27.4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456929" y="3651589"/>
            <a:ext cx="1240859" cy="69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4849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854" y="1046492"/>
            <a:ext cx="5980206" cy="39774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IDEASQUARE</a:t>
            </a:r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The Large Human Collider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47961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272" y="1042740"/>
            <a:ext cx="5416387" cy="398821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</p:spPr>
        <p:txBody>
          <a:bodyPr>
            <a:normAutofit/>
          </a:bodyPr>
          <a:lstStyle/>
          <a:p>
            <a:r>
              <a:rPr lang="fr-CH" sz="1800" dirty="0" smtClean="0"/>
              <a:t>TYPICAL STRUCTURE OF MSC-LEVEL STUDENT PROGRAM AT IDEASQUARE (CBI)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1015" y="4811151"/>
            <a:ext cx="4375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http://www.cbi-course.com/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07659" y="2222695"/>
            <a:ext cx="2179141" cy="37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hlinkClick r:id="rId3"/>
              </a:rPr>
              <a:t>Design </a:t>
            </a:r>
            <a:r>
              <a:rPr lang="fr-CH" dirty="0" err="1" smtClean="0">
                <a:hlinkClick r:id="rId3"/>
              </a:rPr>
              <a:t>Thinking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1841078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 OF STUDENT PROJECTS</a:t>
            </a:r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680290" y="1654139"/>
            <a:ext cx="4431121" cy="295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188121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PREVENTING HIP INJURY FROM INVOLUNTARY FALL</a:t>
            </a:r>
            <a:endParaRPr lang="en-US" sz="1800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847824" y="917578"/>
            <a:ext cx="5590521" cy="42259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9370" y="6286270"/>
            <a:ext cx="3367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http://2014.cbi-course.com/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961833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YOUR FRIDGE SENDING A MESSAGE WHEN FOOD IS RIPE TO EAT </a:t>
            </a:r>
            <a:r>
              <a:rPr lang="en-US" sz="1800" i="1" dirty="0" smtClean="0"/>
              <a:t>FOR YOU</a:t>
            </a:r>
            <a:endParaRPr lang="en-US" sz="1800" i="1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99370" y="6286270"/>
            <a:ext cx="33677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http://2014.cbi-course.com/</a:t>
            </a:r>
          </a:p>
        </p:txBody>
      </p:sp>
      <p:pic>
        <p:nvPicPr>
          <p:cNvPr id="8" name="Picture 7" descr="Screen Shot 2015-04-20 at 09.34.4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28143" y="1197487"/>
            <a:ext cx="6362113" cy="369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008799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3579</TotalTime>
  <Words>614</Words>
  <Application>Microsoft Macintosh PowerPoint</Application>
  <PresentationFormat>On-screen Show (16:9)</PresentationFormat>
  <Paragraphs>72</Paragraphs>
  <Slides>14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CERNCorporate16-9</vt:lpstr>
      <vt:lpstr>CERN Ideasquare</vt:lpstr>
      <vt:lpstr>IDEASQUARE IN BRIEF</vt:lpstr>
      <vt:lpstr>IDEASQUARE IS</vt:lpstr>
      <vt:lpstr>WHAT IS THE MOST INTERESTING LINK FOR NEW INNOVATION?</vt:lpstr>
      <vt:lpstr>IDEASQUARE</vt:lpstr>
      <vt:lpstr>TYPICAL STRUCTURE OF MSC-LEVEL STUDENT PROGRAM AT IDEASQUARE (CBI)</vt:lpstr>
      <vt:lpstr>EXAMPLES OF STUDENT PROJECTS</vt:lpstr>
      <vt:lpstr>PREVENTING HIP INJURY FROM INVOLUNTARY FALL</vt:lpstr>
      <vt:lpstr>YOUR FRIDGE SENDING A MESSAGE WHEN FOOD IS RIPE TO EAT FOR YOU</vt:lpstr>
      <vt:lpstr>Slide 10</vt:lpstr>
      <vt:lpstr>IDEASQUARE OUTPUT</vt:lpstr>
      <vt:lpstr>SOCIO-ECONOMIC RESEARCH ON EXPERIMENTAL INNOVATION</vt:lpstr>
      <vt:lpstr>HOW TO GET INVOLVED WITH IDEASQUARE?</vt:lpstr>
      <vt:lpstr>Slide 14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nordberg</cp:lastModifiedBy>
  <cp:revision>101</cp:revision>
  <dcterms:created xsi:type="dcterms:W3CDTF">2018-06-28T15:13:17Z</dcterms:created>
  <dcterms:modified xsi:type="dcterms:W3CDTF">2018-06-28T15:13:32Z</dcterms:modified>
</cp:coreProperties>
</file>