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12" r:id="rId3"/>
    <p:sldMasterId id="2147483649" r:id="rId4"/>
    <p:sldMasterId id="2147483652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572" r:id="rId7"/>
    <p:sldId id="750" r:id="rId8"/>
    <p:sldId id="751" r:id="rId9"/>
    <p:sldId id="752" r:id="rId10"/>
    <p:sldId id="755" r:id="rId11"/>
    <p:sldId id="753" r:id="rId12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0FA5"/>
    <a:srgbClr val="FF0000"/>
    <a:srgbClr val="DB2CED"/>
    <a:srgbClr val="C824B5"/>
    <a:srgbClr val="D441B8"/>
    <a:srgbClr val="F70FED"/>
    <a:srgbClr val="CC0EC3"/>
    <a:srgbClr val="FFDDEA"/>
    <a:srgbClr val="FF006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74" autoAdjust="0"/>
  </p:normalViewPr>
  <p:slideViewPr>
    <p:cSldViewPr snapToGrid="0">
      <p:cViewPr varScale="1">
        <p:scale>
          <a:sx n="119" d="100"/>
          <a:sy n="119" d="100"/>
        </p:scale>
        <p:origin x="-9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76" y="1422"/>
      </p:cViewPr>
      <p:guideLst>
        <p:guide orient="horz" pos="290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t" anchorCtr="0" compatLnSpc="1">
            <a:prstTxWarp prst="textNoShape">
              <a:avLst/>
            </a:prstTxWarp>
          </a:bodyPr>
          <a:lstStyle>
            <a:lvl1pPr defTabSz="92233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065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b" anchorCtr="0" compatLnSpc="1">
            <a:prstTxWarp prst="textNoShape">
              <a:avLst/>
            </a:prstTxWarp>
          </a:bodyPr>
          <a:lstStyle>
            <a:lvl1pPr defTabSz="92233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065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300">
                <a:cs typeface="+mn-cs"/>
              </a:defRPr>
            </a:lvl1pPr>
          </a:lstStyle>
          <a:p>
            <a:pPr>
              <a:defRPr/>
            </a:pPr>
            <a:fld id="{65F8512B-F46E-EE49-AE48-938AFFCE3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35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t" anchorCtr="0" compatLnSpc="1">
            <a:prstTxWarp prst="textNoShape">
              <a:avLst/>
            </a:prstTxWarp>
          </a:bodyPr>
          <a:lstStyle>
            <a:lvl1pPr defTabSz="92233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9225" y="0"/>
            <a:ext cx="29686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0263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08488"/>
            <a:ext cx="5102225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40775"/>
            <a:ext cx="29702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b" anchorCtr="0" compatLnSpc="1">
            <a:prstTxWarp prst="textNoShape">
              <a:avLst/>
            </a:prstTxWarp>
          </a:bodyPr>
          <a:lstStyle>
            <a:lvl1pPr defTabSz="92233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9225" y="8740775"/>
            <a:ext cx="29686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77" tIns="46089" rIns="92177" bIns="4608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300">
                <a:cs typeface="+mn-cs"/>
              </a:defRPr>
            </a:lvl1pPr>
          </a:lstStyle>
          <a:p>
            <a:pPr>
              <a:defRPr/>
            </a:pPr>
            <a:fld id="{F0DD9995-7CF5-474D-9AC8-7A79827DD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040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663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01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1526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055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019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14400"/>
            <a:ext cx="42291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0"/>
            <a:ext cx="42291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695700"/>
            <a:ext cx="42291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02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42291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0"/>
            <a:ext cx="42291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695700"/>
            <a:ext cx="42291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695700"/>
            <a:ext cx="42291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4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14400"/>
            <a:ext cx="8610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3695700"/>
            <a:ext cx="8610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44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14400"/>
            <a:ext cx="42291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14400"/>
            <a:ext cx="42291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27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C7390-CDE6-4047-8A7F-3B573DB91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71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1451-1E16-9E4C-865A-3B4FF769D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36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3C9C5-4A97-6A44-B893-B2997616E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4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8CC7B-901C-CD4F-91EE-DBAEC2C13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14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16A8C-E5F5-4B43-956A-363C023FA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8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A5E2-CF73-044C-85D8-50797AB4F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71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8E53F-EEBA-194E-BE2F-36B52B93D4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00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414A8-D6D7-1D46-B58B-7CB304B2DE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62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620F1-7C27-A546-A3D6-1782B1E9A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21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A483-0D9F-0D4B-8424-CA23F9D44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865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636F6-59DE-5449-B63A-BCA973048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12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0F506-712E-7843-998B-EB0C315E6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4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89C70-C0FE-2B4A-A07D-9EF26760B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240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79072-DC36-4E4A-9638-A72F8112D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61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88408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CE314-2EB6-8E4F-9BAF-6231E7209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719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943F4-AAAF-4343-B8F2-AB7B06BCE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2360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2E3D-A3AA-4949-9636-9068220A6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31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5B4E-A757-7B45-9B2F-55E676B0F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194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4550A-F040-2D4A-BB3A-9513E6FDF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60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5B6F2-1D19-CF43-87E4-58AC88698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63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17140-30AD-3147-B725-4AA3E94FE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284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696BD-36E1-2B4A-B2D7-E29C2D5DB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102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647CF-142D-FF45-BA44-9F7E6738B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696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AB844-C672-5045-98DA-0DAC221B3F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1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229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14400"/>
            <a:ext cx="4229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963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382F7-39DC-1549-B4D2-831F5DADE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374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5E1B6-4074-0B41-86A2-053C679AE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7550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7F853-C7A9-F345-802A-5B1852860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564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AC83B-D3C3-9B45-9B44-C5C248A26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334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1363E-C8EF-F944-AB9B-3BC153145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411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F3B90-8A36-AC48-84B7-40D482618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979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4B3D0-1286-0B41-8866-B9B5BAA51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999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76BC-FAF8-654C-A9AD-C02C826CA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456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39442-9B24-9D43-9865-DF24E78B8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960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572BF-C755-4048-A214-32B3C4699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3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136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5446C-7F0C-8A47-B72E-110815695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24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52ED4-8C2A-F642-ADE5-EE0724F4A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956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23901-D9C6-B646-A460-6C7DFA298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869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B34C6-CEC2-144E-9993-BC9D37EEE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34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7A6F9-4F77-DE4D-B2A6-FF7D2D623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120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51688-6564-0040-BD49-BC40B73D1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423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16D96-08FB-D04B-8942-8E27498CE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825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41C62-7081-494B-A7E3-07D8D2192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60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900E3-F3F6-7046-9008-1C7358DB4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140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472F4-12A8-2E4A-8947-EFA9045AC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71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5328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A57A2-A225-DB43-BCCC-A769C2126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425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9527B-2823-FE4D-9C15-04C68FC58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240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9DA44-4EDB-644F-A651-89045F338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019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4C44B-4518-A640-BF6F-4AEB65F2C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617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0D01D-0977-2340-A399-67CBEAD0A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971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DD6A1-2C30-6740-BCEB-2C65B9D2A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6AF22-457C-2D44-8056-407871AA6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894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BBA37-A93D-1042-A4E1-A6126F6C96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679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00F37-5182-C44D-B8E3-213C7E8E9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4454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E27FD-0E7D-9F4D-81E6-30992ABF8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9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9939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F7DBA-B1E8-2D44-99BB-F39181ECD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7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804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420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14400"/>
            <a:ext cx="8610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8153400" y="6477000"/>
            <a:ext cx="68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fld id="{18D8F2B7-1AF2-0547-B88E-E88E59D8202E}" type="slidenum">
              <a:rPr lang="en-US" sz="1200"/>
              <a:pPr algn="r" eaLnBrk="0" hangingPunct="0"/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50000"/>
        <a:buFont typeface="Times New Roman" charset="0"/>
        <a:buBlip>
          <a:blip r:embed="rId17"/>
        </a:buBlip>
        <a:defRPr sz="24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Font typeface="Arial" charset="0"/>
        <a:buChar char="–"/>
        <a:defRPr sz="20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Char char="•"/>
        <a:defRPr sz="20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701A51FD-9EAE-DB4B-B028-7F6CCAE21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B73A79D-397C-3344-B1E3-8D78DD71C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6B98C663-092D-E94F-9C43-CDB8A374C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6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0066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432E0F31-9E3A-604F-AA14-0A3744FB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PASI 2012 Buenos Aires</a:t>
            </a:r>
            <a:endParaRPr 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Cecilia E. Gerber - UIC</a:t>
            </a:r>
            <a:endParaRPr lang="en-US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4CADBF67-2314-9B42-A7FD-DDF7BFCE1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1355148" y="163887"/>
            <a:ext cx="165763" cy="35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48" tIns="41025" rIns="82048" bIns="41025">
            <a:spAutoFit/>
          </a:bodyPr>
          <a:lstStyle/>
          <a:p>
            <a:pPr eaLnBrk="0" hangingPunct="0"/>
            <a:endParaRPr lang="en-US" sz="1800" i="1" dirty="0">
              <a:latin typeface="Arial" pitchFamily="34" charset="0"/>
            </a:endParaRPr>
          </a:p>
        </p:txBody>
      </p:sp>
      <p:sp>
        <p:nvSpPr>
          <p:cNvPr id="2051" name="AutoShape 21"/>
          <p:cNvSpPr>
            <a:spLocks noChangeArrowheads="1"/>
          </p:cNvSpPr>
          <p:nvPr/>
        </p:nvSpPr>
        <p:spPr bwMode="auto">
          <a:xfrm>
            <a:off x="417080" y="776008"/>
            <a:ext cx="8001000" cy="923085"/>
          </a:xfrm>
          <a:prstGeom prst="roundRect">
            <a:avLst>
              <a:gd name="adj" fmla="val 17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2048" tIns="41025" rIns="82048" bIns="41025" anchor="ctr"/>
          <a:lstStyle/>
          <a:p>
            <a:pPr eaLnBrk="0" hangingPunct="0"/>
            <a:endParaRPr lang="en-US"/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0" y="250033"/>
            <a:ext cx="9144000" cy="6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756" tIns="41993" rIns="80756" bIns="41993" anchor="ctr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0" algn="l"/>
                <a:tab pos="400319" algn="l"/>
                <a:tab pos="803487" algn="l"/>
                <a:tab pos="1206656" algn="l"/>
                <a:tab pos="1609823" algn="l"/>
                <a:tab pos="2012992" algn="l"/>
                <a:tab pos="2416160" algn="l"/>
                <a:tab pos="2819328" algn="l"/>
                <a:tab pos="3222496" algn="l"/>
                <a:tab pos="3625665" algn="l"/>
                <a:tab pos="4028832" algn="l"/>
                <a:tab pos="4432001" algn="l"/>
                <a:tab pos="4835169" algn="l"/>
                <a:tab pos="5238337" algn="l"/>
                <a:tab pos="5641505" algn="l"/>
                <a:tab pos="6044674" algn="l"/>
                <a:tab pos="6447841" algn="l"/>
                <a:tab pos="6851010" algn="l"/>
                <a:tab pos="7254178" algn="l"/>
                <a:tab pos="7657346" algn="l"/>
                <a:tab pos="8060514" algn="l"/>
              </a:tabLst>
              <a:defRPr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¡</a:t>
            </a:r>
            <a:r>
              <a:rPr lang="en-US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Bienvenidos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!</a:t>
            </a:r>
            <a:endParaRPr lang="en-GB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tstream Vera Sans" charset="0"/>
              <a:ea typeface="ＭＳ Ｐゴシック" pitchFamily="-107" charset="-128"/>
            </a:endParaRPr>
          </a:p>
        </p:txBody>
      </p:sp>
      <p:sp>
        <p:nvSpPr>
          <p:cNvPr id="2053" name="Text Box 38"/>
          <p:cNvSpPr txBox="1">
            <a:spLocks noChangeArrowheads="1"/>
          </p:cNvSpPr>
          <p:nvPr/>
        </p:nvSpPr>
        <p:spPr bwMode="auto">
          <a:xfrm>
            <a:off x="1200841" y="6382180"/>
            <a:ext cx="6303818" cy="27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756" tIns="41993" rIns="80756" bIns="41993" anchor="ctr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GB" sz="1300" b="1" i="1" dirty="0" smtClean="0">
                <a:solidFill>
                  <a:srgbClr val="1A0FA5"/>
                </a:solidFill>
              </a:rPr>
              <a:t>18 de mayo de 2018, UBA</a:t>
            </a:r>
            <a:endParaRPr lang="en-GB" sz="1300" b="1" i="1" dirty="0">
              <a:solidFill>
                <a:srgbClr val="1A0FA5"/>
              </a:solidFill>
            </a:endParaRP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300221" y="6074981"/>
            <a:ext cx="8001000" cy="31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756" tIns="41993" rIns="80756" bIns="41993" anchor="ctr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0" algn="l"/>
                <a:tab pos="400319" algn="l"/>
                <a:tab pos="803487" algn="l"/>
                <a:tab pos="1206656" algn="l"/>
                <a:tab pos="1609823" algn="l"/>
                <a:tab pos="2012992" algn="l"/>
                <a:tab pos="2416160" algn="l"/>
                <a:tab pos="2819328" algn="l"/>
                <a:tab pos="3222496" algn="l"/>
                <a:tab pos="3625665" algn="l"/>
                <a:tab pos="4028832" algn="l"/>
                <a:tab pos="4432001" algn="l"/>
                <a:tab pos="4835169" algn="l"/>
                <a:tab pos="5238337" algn="l"/>
                <a:tab pos="5641505" algn="l"/>
                <a:tab pos="6044674" algn="l"/>
                <a:tab pos="6447841" algn="l"/>
                <a:tab pos="6851010" algn="l"/>
                <a:tab pos="7254178" algn="l"/>
                <a:tab pos="7657346" algn="l"/>
                <a:tab pos="8060514" algn="l"/>
              </a:tabLst>
              <a:defRPr/>
            </a:pPr>
            <a:r>
              <a:rPr lang="en-GB" sz="1600" dirty="0">
                <a:solidFill>
                  <a:srgbClr val="1A0FA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Gustavo Otero y </a:t>
            </a:r>
            <a:r>
              <a:rPr lang="en-GB" sz="1600" dirty="0" err="1">
                <a:solidFill>
                  <a:srgbClr val="1A0FA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Garz</a:t>
            </a:r>
            <a:r>
              <a:rPr lang="en-US" sz="1600" dirty="0">
                <a:solidFill>
                  <a:srgbClr val="1A0FA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ó</a:t>
            </a:r>
            <a:r>
              <a:rPr lang="en-GB" sz="1600" dirty="0" smtClean="0">
                <a:solidFill>
                  <a:srgbClr val="1A0FA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charset="0"/>
                <a:ea typeface="ＭＳ Ｐゴシック" pitchFamily="-107" charset="-128"/>
              </a:rPr>
              <a:t>n</a:t>
            </a:r>
            <a:endParaRPr lang="en-GB" sz="1600" dirty="0">
              <a:solidFill>
                <a:srgbClr val="1A0FA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tstream Vera Sans" charset="0"/>
              <a:ea typeface="ＭＳ Ｐゴシック" pitchFamily="-107" charset="-128"/>
            </a:endParaRPr>
          </a:p>
        </p:txBody>
      </p:sp>
      <p:pic>
        <p:nvPicPr>
          <p:cNvPr id="12" name="Picture 11" descr="Conice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36877" y="5948268"/>
            <a:ext cx="1233929" cy="756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7970" name="Picture 2" descr="http://www.menteargentina.com/images/spanish-courses-buenos-aires/university-spanish-buenos-aires-u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169" y="5881809"/>
            <a:ext cx="999188" cy="926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6" name="Group 15"/>
          <p:cNvGrpSpPr/>
          <p:nvPr/>
        </p:nvGrpSpPr>
        <p:grpSpPr>
          <a:xfrm>
            <a:off x="923197" y="1125411"/>
            <a:ext cx="7323993" cy="1885737"/>
            <a:chOff x="316534" y="868886"/>
            <a:chExt cx="8490574" cy="2362042"/>
          </a:xfrm>
        </p:grpSpPr>
        <p:pic>
          <p:nvPicPr>
            <p:cNvPr id="32770" name="Picture 2" descr="http://www.physicsmasterclasses.org/downloads/Logo_IMC_web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29134" y="868886"/>
              <a:ext cx="5777974" cy="2304288"/>
            </a:xfrm>
            <a:prstGeom prst="rect">
              <a:avLst/>
            </a:prstGeom>
            <a:noFill/>
          </p:spPr>
        </p:pic>
        <p:pic>
          <p:nvPicPr>
            <p:cNvPr id="32772" name="Picture 4" descr="http://www.physicsmasterclasses.org/downloads/IPPOG_Logo_coloured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6534" y="924060"/>
              <a:ext cx="2402987" cy="2306868"/>
            </a:xfrm>
            <a:prstGeom prst="rect">
              <a:avLst/>
            </a:prstGeom>
            <a:noFill/>
          </p:spPr>
        </p:pic>
      </p:grpSp>
      <p:grpSp>
        <p:nvGrpSpPr>
          <p:cNvPr id="18" name="Group 17"/>
          <p:cNvGrpSpPr/>
          <p:nvPr/>
        </p:nvGrpSpPr>
        <p:grpSpPr>
          <a:xfrm>
            <a:off x="844032" y="3248196"/>
            <a:ext cx="7405244" cy="2323095"/>
            <a:chOff x="615440" y="3485580"/>
            <a:chExt cx="7405244" cy="2323095"/>
          </a:xfrm>
        </p:grpSpPr>
        <p:pic>
          <p:nvPicPr>
            <p:cNvPr id="32774" name="Picture 6" descr="http://cds.cern.ch/record/1170735/files/oreach-2009-001.jpg?subformat=icon-144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15440" y="3485580"/>
              <a:ext cx="3179065" cy="2304288"/>
            </a:xfrm>
            <a:prstGeom prst="rect">
              <a:avLst/>
            </a:prstGeom>
            <a:noFill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00035" y="3504387"/>
              <a:ext cx="4220649" cy="23042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21" y="1371600"/>
            <a:ext cx="8994530" cy="3845755"/>
          </a:xfrm>
        </p:spPr>
        <p:txBody>
          <a:bodyPr/>
          <a:lstStyle/>
          <a:p>
            <a:r>
              <a:rPr lang="es-AR" sz="2000" b="1" dirty="0" smtClean="0">
                <a:solidFill>
                  <a:srgbClr val="002060"/>
                </a:solidFill>
              </a:rPr>
              <a:t>Programa del </a:t>
            </a:r>
            <a:r>
              <a:rPr lang="es-AR" sz="2000" b="1" dirty="0" smtClean="0">
                <a:solidFill>
                  <a:srgbClr val="FF0000"/>
                </a:solidFill>
              </a:rPr>
              <a:t>I</a:t>
            </a:r>
            <a:r>
              <a:rPr lang="es-AR" sz="2000" b="1" dirty="0" smtClean="0">
                <a:solidFill>
                  <a:srgbClr val="002060"/>
                </a:solidFill>
              </a:rPr>
              <a:t>nternational </a:t>
            </a:r>
            <a:r>
              <a:rPr lang="es-AR" sz="2000" b="1" dirty="0" err="1" smtClean="0">
                <a:solidFill>
                  <a:srgbClr val="FF0000"/>
                </a:solidFill>
              </a:rPr>
              <a:t>P</a:t>
            </a:r>
            <a:r>
              <a:rPr lang="es-AR" sz="2000" b="1" dirty="0" err="1" smtClean="0">
                <a:solidFill>
                  <a:srgbClr val="002060"/>
                </a:solidFill>
              </a:rPr>
              <a:t>article</a:t>
            </a:r>
            <a:r>
              <a:rPr lang="es-AR" sz="2000" b="1" dirty="0" smtClean="0">
                <a:solidFill>
                  <a:srgbClr val="002060"/>
                </a:solidFill>
              </a:rPr>
              <a:t> </a:t>
            </a:r>
            <a:r>
              <a:rPr lang="es-AR" sz="2000" b="1" dirty="0" err="1" smtClean="0">
                <a:solidFill>
                  <a:srgbClr val="FF0000"/>
                </a:solidFill>
              </a:rPr>
              <a:t>P</a:t>
            </a:r>
            <a:r>
              <a:rPr lang="es-AR" sz="2000" b="1" dirty="0" err="1" smtClean="0">
                <a:solidFill>
                  <a:srgbClr val="002060"/>
                </a:solidFill>
              </a:rPr>
              <a:t>hysics</a:t>
            </a:r>
            <a:r>
              <a:rPr lang="es-AR" sz="2000" b="1" dirty="0" smtClean="0">
                <a:solidFill>
                  <a:srgbClr val="002060"/>
                </a:solidFill>
              </a:rPr>
              <a:t> </a:t>
            </a:r>
            <a:r>
              <a:rPr lang="es-AR" sz="2000" b="1" dirty="0" err="1" smtClean="0">
                <a:solidFill>
                  <a:srgbClr val="FF0000"/>
                </a:solidFill>
              </a:rPr>
              <a:t>O</a:t>
            </a:r>
            <a:r>
              <a:rPr lang="es-AR" sz="2000" b="1" dirty="0" err="1" smtClean="0">
                <a:solidFill>
                  <a:srgbClr val="002060"/>
                </a:solidFill>
              </a:rPr>
              <a:t>utreach</a:t>
            </a:r>
            <a:r>
              <a:rPr lang="es-AR" sz="2000" b="1" dirty="0" smtClean="0">
                <a:solidFill>
                  <a:srgbClr val="002060"/>
                </a:solidFill>
              </a:rPr>
              <a:t> </a:t>
            </a:r>
            <a:r>
              <a:rPr lang="es-AR" sz="2000" b="1" dirty="0" err="1" smtClean="0">
                <a:solidFill>
                  <a:srgbClr val="FF0000"/>
                </a:solidFill>
              </a:rPr>
              <a:t>G</a:t>
            </a:r>
            <a:r>
              <a:rPr lang="es-AR" sz="2000" b="1" dirty="0" err="1" smtClean="0">
                <a:solidFill>
                  <a:srgbClr val="002060"/>
                </a:solidFill>
              </a:rPr>
              <a:t>roup</a:t>
            </a:r>
            <a:r>
              <a:rPr lang="es-AR" sz="2000" b="1" dirty="0" smtClean="0">
                <a:solidFill>
                  <a:srgbClr val="002060"/>
                </a:solidFill>
              </a:rPr>
              <a:t> (</a:t>
            </a:r>
            <a:r>
              <a:rPr lang="es-AR" sz="2000" b="1" dirty="0" smtClean="0">
                <a:solidFill>
                  <a:srgbClr val="FF0000"/>
                </a:solidFill>
              </a:rPr>
              <a:t>IPPOG</a:t>
            </a:r>
            <a:r>
              <a:rPr lang="es-AR" sz="2000" b="1" dirty="0" smtClean="0">
                <a:solidFill>
                  <a:srgbClr val="002060"/>
                </a:solidFill>
              </a:rPr>
              <a:t>)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Participan 52 países y 200 Universidades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13.000 estudiantes participan cada año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Segunda </a:t>
            </a:r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vez que </a:t>
            </a:r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se realiza en la UBA</a:t>
            </a:r>
          </a:p>
          <a:p>
            <a:endParaRPr lang="es-AR" sz="2000" b="1" dirty="0" smtClean="0">
              <a:solidFill>
                <a:srgbClr val="002060"/>
              </a:solidFill>
            </a:endParaRPr>
          </a:p>
          <a:p>
            <a:pPr lvl="1"/>
            <a:endParaRPr lang="es-AR" sz="1600" b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3034"/>
            <a:ext cx="8021205" cy="609319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ＭＳ Ｐゴシック" pitchFamily="-107" charset="-128"/>
                <a:cs typeface="Arial"/>
              </a:rPr>
              <a:t>Hands on Particle Physics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-107" charset="-128"/>
              <a:cs typeface="+mj-cs"/>
            </a:endParaRPr>
          </a:p>
        </p:txBody>
      </p:sp>
      <p:pic>
        <p:nvPicPr>
          <p:cNvPr id="30723" name="Picture 3" descr="F:\MATERIAS\AtlasMasterclass\Screenshot from 2017-04-24 09-04-40.png"/>
          <p:cNvPicPr>
            <a:picLocks noChangeAspect="1" noChangeArrowheads="1"/>
          </p:cNvPicPr>
          <p:nvPr/>
        </p:nvPicPr>
        <p:blipFill>
          <a:blip r:embed="rId2" cstate="print"/>
          <a:srcRect l="9519" t="5128" r="63654"/>
          <a:stretch>
            <a:fillRect/>
          </a:stretch>
        </p:blipFill>
        <p:spPr bwMode="auto">
          <a:xfrm>
            <a:off x="5271247" y="2268411"/>
            <a:ext cx="3758458" cy="3987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19056" y="5750172"/>
            <a:ext cx="4868400" cy="729190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82058" tIns="41029" rIns="82058" bIns="41029" rtlCol="0">
            <a:spAutoFit/>
          </a:bodyPr>
          <a:lstStyle/>
          <a:p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http://www.physicsmasterclasses.org/</a:t>
            </a:r>
          </a:p>
          <a:p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Twitter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:     @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physicsIMC</a:t>
            </a:r>
            <a:endParaRPr lang="es-ES_tradnl" sz="1400" b="1" dirty="0" smtClean="0">
              <a:solidFill>
                <a:srgbClr val="C00000"/>
              </a:solidFill>
              <a:latin typeface="+mj-lt"/>
            </a:endParaRPr>
          </a:p>
          <a:p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Facebook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@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InternationalParticlePhysicsMasterClasses</a:t>
            </a:r>
            <a:endParaRPr lang="es-ES_tradnl" sz="1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6146" name="Picture 2" descr="https://scontent.faep6-1.fna.fbcdn.net/v/t39.2147-6/c100.0.600.600/p600x600/17636403_1848229768760288_2862870722424864768_n.jpg?_nc_cat=0&amp;oh=4713caf1565f7ce3f09eb25ba74ef194&amp;oe=5B894F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20" y="3058886"/>
            <a:ext cx="2318656" cy="2318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s://scontent.faep6-1.fna.fbcdn.net/v/t39.2147-6/c144.0.600.600/p600x600/17433544_1848229772093621_3253510947322462208_n.jpg?_nc_cat=0&amp;oh=3494e45af20562b56f502c95a6d83f1a&amp;oe=5B89F6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4973" y="3058886"/>
            <a:ext cx="2322576" cy="2322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794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21" y="652190"/>
            <a:ext cx="9056079" cy="4191000"/>
          </a:xfrm>
        </p:spPr>
        <p:txBody>
          <a:bodyPr/>
          <a:lstStyle/>
          <a:p>
            <a:r>
              <a:rPr lang="es-AR" sz="2000" b="1" dirty="0" smtClean="0">
                <a:solidFill>
                  <a:srgbClr val="002060"/>
                </a:solidFill>
              </a:rPr>
              <a:t>Salir un día del colegio para ir a un centro de investigación para </a:t>
            </a:r>
            <a:r>
              <a:rPr lang="es-AR" sz="2000" b="1" dirty="0" smtClean="0">
                <a:solidFill>
                  <a:srgbClr val="002060"/>
                </a:solidFill>
              </a:rPr>
              <a:t>acercarse a los </a:t>
            </a:r>
            <a:r>
              <a:rPr lang="es-AR" sz="2000" b="1" dirty="0" smtClean="0">
                <a:solidFill>
                  <a:srgbClr val="002060"/>
                </a:solidFill>
              </a:rPr>
              <a:t>misterios de la física de partículas 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temas y métodos para entender la naturaleza a nivel fundamental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charlas de investigadores activos en esta área de la física </a:t>
            </a:r>
          </a:p>
          <a:p>
            <a:pPr lvl="1"/>
            <a:endParaRPr lang="es-AR" sz="2000" b="1" dirty="0" smtClean="0">
              <a:solidFill>
                <a:srgbClr val="002060"/>
              </a:solidFill>
            </a:endParaRPr>
          </a:p>
          <a:p>
            <a:r>
              <a:rPr lang="es-AR" sz="2000" b="1" dirty="0" smtClean="0">
                <a:solidFill>
                  <a:srgbClr val="002060"/>
                </a:solidFill>
              </a:rPr>
              <a:t>Realizar mediciones con datos reales de experimentos del CERN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experimentos que expanden las fronteras de nuestro conocimiento</a:t>
            </a:r>
          </a:p>
          <a:p>
            <a:pPr lvl="1"/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10% de los datos del descubrimiento del Higgs se usan en este </a:t>
            </a:r>
            <a:r>
              <a:rPr lang="es-AR" sz="1800" b="1" dirty="0" smtClean="0">
                <a:solidFill>
                  <a:schemeClr val="accent5">
                    <a:lumMod val="50000"/>
                  </a:schemeClr>
                </a:solidFill>
              </a:rPr>
              <a:t>proyecto</a:t>
            </a:r>
          </a:p>
          <a:p>
            <a:pPr lvl="1"/>
            <a:endParaRPr lang="es-AR" sz="18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s-AR" sz="1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s-AR" sz="18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s-AR" sz="1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s-AR" sz="18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s-AR" sz="1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s-AR" sz="1600" b="1" dirty="0" smtClean="0">
              <a:solidFill>
                <a:srgbClr val="002060"/>
              </a:solidFill>
            </a:endParaRPr>
          </a:p>
          <a:p>
            <a:r>
              <a:rPr lang="es-AR" sz="2000" b="1" dirty="0" smtClean="0">
                <a:solidFill>
                  <a:srgbClr val="002060"/>
                </a:solidFill>
              </a:rPr>
              <a:t>Discutir resultados en una video-conferencia </a:t>
            </a:r>
            <a:r>
              <a:rPr lang="es-AR" sz="2000" b="1" dirty="0" smtClean="0">
                <a:solidFill>
                  <a:srgbClr val="002060"/>
                </a:solidFill>
              </a:rPr>
              <a:t>internacional</a:t>
            </a:r>
          </a:p>
          <a:p>
            <a:pPr lvl="1"/>
            <a:r>
              <a:rPr lang="es-AR" sz="1600" b="1" dirty="0" smtClean="0">
                <a:solidFill>
                  <a:schemeClr val="accent5">
                    <a:lumMod val="50000"/>
                  </a:schemeClr>
                </a:solidFill>
              </a:rPr>
              <a:t>En simultáneo con UAN (Colombia), UTFSM (Chile), UNSAAC y UNMSM (Peru), USB (Venezuela)</a:t>
            </a:r>
            <a:endParaRPr lang="es-AR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AR" sz="2000" b="1" dirty="0" smtClean="0">
              <a:solidFill>
                <a:srgbClr val="002060"/>
              </a:solidFill>
            </a:endParaRPr>
          </a:p>
          <a:p>
            <a:endParaRPr lang="es-AR" sz="2000" b="1" dirty="0" smtClean="0">
              <a:solidFill>
                <a:srgbClr val="002060"/>
              </a:solidFill>
            </a:endParaRPr>
          </a:p>
          <a:p>
            <a:pPr lvl="1"/>
            <a:endParaRPr lang="es-AR" sz="1600" b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3034"/>
            <a:ext cx="8021205" cy="609319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ＭＳ Ｐゴシック" pitchFamily="-107" charset="-128"/>
                <a:cs typeface="Arial"/>
              </a:rPr>
              <a:t>Objetivos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-107" charset="-128"/>
              <a:cs typeface="+mj-cs"/>
            </a:endParaRPr>
          </a:p>
        </p:txBody>
      </p:sp>
      <p:pic>
        <p:nvPicPr>
          <p:cNvPr id="116740" name="Picture 4" descr="Image result for higgs discovery present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8857" y="3553613"/>
            <a:ext cx="3742458" cy="1956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6742" name="Picture 6" descr="Related image"/>
          <p:cNvPicPr>
            <a:picLocks noChangeAspect="1" noChangeArrowheads="1"/>
          </p:cNvPicPr>
          <p:nvPr/>
        </p:nvPicPr>
        <p:blipFill>
          <a:blip r:embed="rId3" cstate="print"/>
          <a:srcRect r="31776"/>
          <a:stretch>
            <a:fillRect/>
          </a:stretch>
        </p:blipFill>
        <p:spPr bwMode="auto">
          <a:xfrm>
            <a:off x="6628094" y="3553613"/>
            <a:ext cx="2373364" cy="1956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6744" name="Picture 8" descr="Image result for higgs atlas diphoton discove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53613"/>
            <a:ext cx="2724249" cy="1956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794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3034"/>
            <a:ext cx="8021205" cy="609319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ＭＳ Ｐゴシック" pitchFamily="-107" charset="-128"/>
                <a:cs typeface="Arial"/>
              </a:rPr>
              <a:t>Agradecimientos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-107" charset="-128"/>
              <a:cs typeface="+mj-cs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30616" y="945042"/>
            <a:ext cx="8034542" cy="4077913"/>
            <a:chOff x="-387216" y="874983"/>
            <a:chExt cx="9144984" cy="4590098"/>
          </a:xfrm>
        </p:grpSpPr>
        <p:grpSp>
          <p:nvGrpSpPr>
            <p:cNvPr id="51" name="Group 18"/>
            <p:cNvGrpSpPr>
              <a:grpSpLocks noChangeAspect="1"/>
            </p:cNvGrpSpPr>
            <p:nvPr/>
          </p:nvGrpSpPr>
          <p:grpSpPr>
            <a:xfrm>
              <a:off x="-387216" y="3246727"/>
              <a:ext cx="2201645" cy="2218354"/>
              <a:chOff x="-18219063" y="5254111"/>
              <a:chExt cx="4867928" cy="4904861"/>
            </a:xfrm>
          </p:grpSpPr>
          <p:pic>
            <p:nvPicPr>
              <p:cNvPr id="70" name="Picture 69" descr="la foto.JPG"/>
              <p:cNvPicPr>
                <a:picLocks noChangeAspect="1"/>
              </p:cNvPicPr>
              <p:nvPr/>
            </p:nvPicPr>
            <p:blipFill>
              <a:blip r:embed="rId2" cstate="print"/>
              <a:srcRect l="30879" t="9778" r="23396" b="30222"/>
              <a:stretch>
                <a:fillRect/>
              </a:stretch>
            </p:blipFill>
            <p:spPr>
              <a:xfrm>
                <a:off x="-17437016" y="5254111"/>
                <a:ext cx="3294749" cy="404354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71" name="TextBox 70"/>
              <p:cNvSpPr txBox="1"/>
              <p:nvPr/>
            </p:nvSpPr>
            <p:spPr>
              <a:xfrm>
                <a:off x="-18219063" y="9392995"/>
                <a:ext cx="4867928" cy="765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Gino </a:t>
                </a:r>
                <a:r>
                  <a:rPr lang="en-US" sz="1400" b="1" dirty="0" err="1" smtClean="0">
                    <a:latin typeface="+mj-lt"/>
                  </a:rPr>
                  <a:t>Marceca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3341901" y="2731487"/>
              <a:ext cx="2513662" cy="346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+mj-lt"/>
                </a:rPr>
                <a:t>Dr. </a:t>
              </a:r>
              <a:r>
                <a:rPr lang="en-US" sz="1400" b="1" dirty="0" err="1" smtClean="0">
                  <a:latin typeface="+mj-lt"/>
                </a:rPr>
                <a:t>Darío</a:t>
              </a:r>
              <a:r>
                <a:rPr lang="en-US" sz="1400" b="1" dirty="0" smtClean="0">
                  <a:latin typeface="+mj-lt"/>
                </a:rPr>
                <a:t> </a:t>
              </a:r>
              <a:r>
                <a:rPr lang="en-US" sz="1400" b="1" dirty="0" err="1" smtClean="0">
                  <a:latin typeface="+mj-lt"/>
                </a:rPr>
                <a:t>Rodrigues</a:t>
              </a:r>
              <a:endParaRPr lang="en-US" sz="1400" b="1" dirty="0" smtClean="0">
                <a:latin typeface="+mj-lt"/>
              </a:endParaRPr>
            </a:p>
          </p:txBody>
        </p:sp>
        <p:grpSp>
          <p:nvGrpSpPr>
            <p:cNvPr id="53" name="Group 56"/>
            <p:cNvGrpSpPr>
              <a:grpSpLocks noChangeAspect="1"/>
            </p:cNvGrpSpPr>
            <p:nvPr/>
          </p:nvGrpSpPr>
          <p:grpSpPr>
            <a:xfrm>
              <a:off x="5996983" y="887164"/>
              <a:ext cx="2760785" cy="2170794"/>
              <a:chOff x="24551648" y="12139268"/>
              <a:chExt cx="7851698" cy="6173746"/>
            </a:xfrm>
          </p:grpSpPr>
          <p:pic>
            <p:nvPicPr>
              <p:cNvPr id="66" name="Picture 65" descr="1012869_704645122923602_2267943724334314583_n.jpg"/>
              <p:cNvPicPr>
                <a:picLocks noChangeAspect="1"/>
              </p:cNvPicPr>
              <p:nvPr/>
            </p:nvPicPr>
            <p:blipFill>
              <a:blip r:embed="rId3" cstate="print"/>
              <a:srcRect l="10855" t="13596" r="36842" b="3947"/>
              <a:stretch>
                <a:fillRect/>
              </a:stretch>
            </p:blipFill>
            <p:spPr>
              <a:xfrm>
                <a:off x="26162243" y="12139268"/>
                <a:ext cx="4398827" cy="52011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24551648" y="17437694"/>
                <a:ext cx="7851698" cy="875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Jonathan </a:t>
                </a:r>
                <a:r>
                  <a:rPr lang="en-US" sz="1400" b="1" dirty="0" err="1" smtClean="0">
                    <a:latin typeface="+mj-lt"/>
                  </a:rPr>
                  <a:t>Bossio</a:t>
                </a:r>
                <a:r>
                  <a:rPr lang="en-US" sz="1400" b="1" dirty="0" smtClean="0">
                    <a:latin typeface="+mj-lt"/>
                  </a:rPr>
                  <a:t> </a:t>
                </a:r>
                <a:r>
                  <a:rPr lang="en-US" sz="1400" b="1" dirty="0" err="1" smtClean="0">
                    <a:latin typeface="+mj-lt"/>
                  </a:rPr>
                  <a:t>Solá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grpSp>
          <p:nvGrpSpPr>
            <p:cNvPr id="54" name="Group 22"/>
            <p:cNvGrpSpPr>
              <a:grpSpLocks noChangeAspect="1"/>
            </p:cNvGrpSpPr>
            <p:nvPr/>
          </p:nvGrpSpPr>
          <p:grpSpPr>
            <a:xfrm>
              <a:off x="1674971" y="3250510"/>
              <a:ext cx="2762861" cy="2206145"/>
              <a:chOff x="2106564" y="2805636"/>
              <a:chExt cx="6131249" cy="4895801"/>
            </a:xfrm>
          </p:grpSpPr>
          <p:pic>
            <p:nvPicPr>
              <p:cNvPr id="64" name="Picture 63" descr="fotomia1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723970" y="2805636"/>
                <a:ext cx="3289688" cy="405841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2106564" y="6932643"/>
                <a:ext cx="6131249" cy="768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</a:t>
                </a:r>
                <a:r>
                  <a:rPr lang="en-US" sz="1400" b="1" dirty="0" err="1" smtClean="0">
                    <a:latin typeface="+mj-lt"/>
                  </a:rPr>
                  <a:t>María</a:t>
                </a:r>
                <a:r>
                  <a:rPr lang="en-US" sz="1400" b="1" dirty="0" smtClean="0">
                    <a:latin typeface="+mj-lt"/>
                  </a:rPr>
                  <a:t> Roberta </a:t>
                </a:r>
                <a:r>
                  <a:rPr lang="en-US" sz="1400" b="1" dirty="0" err="1" smtClean="0">
                    <a:latin typeface="+mj-lt"/>
                  </a:rPr>
                  <a:t>Devesa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grpSp>
          <p:nvGrpSpPr>
            <p:cNvPr id="55" name="Group 21"/>
            <p:cNvGrpSpPr>
              <a:grpSpLocks noChangeAspect="1"/>
            </p:cNvGrpSpPr>
            <p:nvPr/>
          </p:nvGrpSpPr>
          <p:grpSpPr>
            <a:xfrm>
              <a:off x="4305465" y="3232527"/>
              <a:ext cx="3099826" cy="2222352"/>
              <a:chOff x="-373006" y="2730961"/>
              <a:chExt cx="6888590" cy="4938618"/>
            </a:xfrm>
          </p:grpSpPr>
          <p:pic>
            <p:nvPicPr>
              <p:cNvPr id="62" name="Picture 61" descr="flor.jpg"/>
              <p:cNvPicPr>
                <a:picLocks noChangeAspect="1"/>
              </p:cNvPicPr>
              <p:nvPr/>
            </p:nvPicPr>
            <p:blipFill>
              <a:blip r:embed="rId5" cstate="print"/>
              <a:srcRect r="25056" b="38600"/>
              <a:stretch>
                <a:fillRect/>
              </a:stretch>
            </p:blipFill>
            <p:spPr>
              <a:xfrm>
                <a:off x="1409145" y="2730961"/>
                <a:ext cx="3329274" cy="406404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-373006" y="6899717"/>
                <a:ext cx="6888590" cy="769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</a:t>
                </a:r>
                <a:r>
                  <a:rPr lang="en-US" sz="1400" b="1" dirty="0" err="1" smtClean="0">
                    <a:latin typeface="+mj-lt"/>
                  </a:rPr>
                  <a:t>María</a:t>
                </a:r>
                <a:r>
                  <a:rPr lang="en-US" sz="1400" b="1" dirty="0" smtClean="0">
                    <a:latin typeface="+mj-lt"/>
                  </a:rPr>
                  <a:t> </a:t>
                </a:r>
                <a:r>
                  <a:rPr lang="en-US" sz="1400" b="1" dirty="0" err="1" smtClean="0">
                    <a:latin typeface="+mj-lt"/>
                  </a:rPr>
                  <a:t>Florencia</a:t>
                </a:r>
                <a:r>
                  <a:rPr lang="en-US" sz="1400" b="1" dirty="0" smtClean="0">
                    <a:latin typeface="+mj-lt"/>
                  </a:rPr>
                  <a:t> </a:t>
                </a:r>
                <a:r>
                  <a:rPr lang="en-US" sz="1400" b="1" dirty="0" err="1" smtClean="0">
                    <a:latin typeface="+mj-lt"/>
                  </a:rPr>
                  <a:t>Daneri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grpSp>
          <p:nvGrpSpPr>
            <p:cNvPr id="56" name="Group 17"/>
            <p:cNvGrpSpPr>
              <a:grpSpLocks noChangeAspect="1"/>
            </p:cNvGrpSpPr>
            <p:nvPr/>
          </p:nvGrpSpPr>
          <p:grpSpPr>
            <a:xfrm>
              <a:off x="691336" y="874983"/>
              <a:ext cx="2166182" cy="2158561"/>
              <a:chOff x="664298" y="4378953"/>
              <a:chExt cx="4747189" cy="4730481"/>
            </a:xfrm>
          </p:grpSpPr>
          <p:pic>
            <p:nvPicPr>
              <p:cNvPr id="60" name="Picture 59" descr="RPiegaia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491299" y="4378953"/>
                <a:ext cx="3137591" cy="400781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664298" y="8434941"/>
                <a:ext cx="4747189" cy="674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+mj-lt"/>
                  </a:rPr>
                  <a:t>Dr. Ricardo </a:t>
                </a:r>
                <a:r>
                  <a:rPr lang="en-US" sz="1400" b="1" dirty="0" err="1" smtClean="0">
                    <a:latin typeface="+mj-lt"/>
                  </a:rPr>
                  <a:t>Piegaia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2433396" y="5272883"/>
            <a:ext cx="4279321" cy="513747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82058" tIns="41029" rIns="82058" bIns="41029" rtlCol="0">
            <a:spAutoFit/>
          </a:bodyPr>
          <a:lstStyle/>
          <a:p>
            <a:pPr algn="ctr"/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Departamento de 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Fisica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- 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FCEyN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– UBA</a:t>
            </a:r>
          </a:p>
          <a:p>
            <a:pPr algn="ctr"/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Departamento de Computación – 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FCEyN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- UBA</a:t>
            </a:r>
            <a:endParaRPr lang="es-ES_tradnl" sz="1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098" name="Picture 2" descr="https://yt3.ggpht.com/-2BAqOPcL7Qk/AAAAAAAAAAI/AAAAAAAAAAA/P_nDs2UO-B0/s288-mo-c-c0xffffffff-rj-k-no/photo.jpg"/>
          <p:cNvPicPr>
            <a:picLocks noChangeAspect="1" noChangeArrowheads="1"/>
          </p:cNvPicPr>
          <p:nvPr/>
        </p:nvPicPr>
        <p:blipFill>
          <a:blip r:embed="rId7" cstate="print"/>
          <a:srcRect l="28059" r="3290" b="7812"/>
          <a:stretch>
            <a:fillRect/>
          </a:stretch>
        </p:blipFill>
        <p:spPr bwMode="auto">
          <a:xfrm>
            <a:off x="3875314" y="943653"/>
            <a:ext cx="1212076" cy="162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 descr="IMG_20171025_085252_638.JPG"/>
          <p:cNvPicPr>
            <a:picLocks noChangeAspect="1"/>
          </p:cNvPicPr>
          <p:nvPr/>
        </p:nvPicPr>
        <p:blipFill>
          <a:blip r:embed="rId8" cstate="print"/>
          <a:srcRect t="5051" b="11745"/>
          <a:stretch>
            <a:fillRect/>
          </a:stretch>
        </p:blipFill>
        <p:spPr>
          <a:xfrm>
            <a:off x="7332895" y="3058886"/>
            <a:ext cx="1129521" cy="162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6496776" y="4706111"/>
            <a:ext cx="2723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+mj-lt"/>
              </a:rPr>
              <a:t>Lic</a:t>
            </a:r>
            <a:r>
              <a:rPr lang="en-US" sz="1400" b="1" dirty="0" smtClean="0">
                <a:latin typeface="+mj-lt"/>
              </a:rPr>
              <a:t>. Mariana </a:t>
            </a:r>
            <a:r>
              <a:rPr lang="en-US" sz="1400" b="1" dirty="0" err="1" smtClean="0">
                <a:latin typeface="+mj-lt"/>
              </a:rPr>
              <a:t>Toscani</a:t>
            </a:r>
            <a:endParaRPr lang="en-US" sz="14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94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3034"/>
            <a:ext cx="8021205" cy="609319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ＭＳ Ｐゴシック" pitchFamily="-107" charset="-128"/>
                <a:cs typeface="Arial"/>
              </a:rPr>
              <a:t>Agradecimientos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-107" charset="-128"/>
              <a:cs typeface="+mj-cs"/>
            </a:endParaRPr>
          </a:p>
        </p:txBody>
      </p:sp>
      <p:grpSp>
        <p:nvGrpSpPr>
          <p:cNvPr id="2" name="Group 73"/>
          <p:cNvGrpSpPr/>
          <p:nvPr/>
        </p:nvGrpSpPr>
        <p:grpSpPr>
          <a:xfrm>
            <a:off x="130616" y="945042"/>
            <a:ext cx="8034542" cy="4077913"/>
            <a:chOff x="-387216" y="874983"/>
            <a:chExt cx="9144984" cy="4590098"/>
          </a:xfrm>
        </p:grpSpPr>
        <p:grpSp>
          <p:nvGrpSpPr>
            <p:cNvPr id="3" name="Group 18"/>
            <p:cNvGrpSpPr>
              <a:grpSpLocks noChangeAspect="1"/>
            </p:cNvGrpSpPr>
            <p:nvPr/>
          </p:nvGrpSpPr>
          <p:grpSpPr>
            <a:xfrm>
              <a:off x="-387216" y="3246727"/>
              <a:ext cx="2201645" cy="2218354"/>
              <a:chOff x="-18219063" y="5254111"/>
              <a:chExt cx="4867928" cy="4904861"/>
            </a:xfrm>
          </p:grpSpPr>
          <p:pic>
            <p:nvPicPr>
              <p:cNvPr id="70" name="Picture 69" descr="la foto.JPG"/>
              <p:cNvPicPr>
                <a:picLocks noChangeAspect="1"/>
              </p:cNvPicPr>
              <p:nvPr/>
            </p:nvPicPr>
            <p:blipFill>
              <a:blip r:embed="rId2" cstate="print"/>
              <a:srcRect l="30879" t="9778" r="23396" b="30222"/>
              <a:stretch>
                <a:fillRect/>
              </a:stretch>
            </p:blipFill>
            <p:spPr>
              <a:xfrm>
                <a:off x="-17437016" y="5254111"/>
                <a:ext cx="3294749" cy="404354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71" name="TextBox 70"/>
              <p:cNvSpPr txBox="1"/>
              <p:nvPr/>
            </p:nvSpPr>
            <p:spPr>
              <a:xfrm>
                <a:off x="-18219063" y="9392995"/>
                <a:ext cx="4867928" cy="765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Gino </a:t>
                </a:r>
                <a:r>
                  <a:rPr lang="en-US" sz="1400" b="1" dirty="0" err="1" smtClean="0">
                    <a:latin typeface="+mj-lt"/>
                  </a:rPr>
                  <a:t>Marceca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3341901" y="2731487"/>
              <a:ext cx="2513662" cy="346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+mj-lt"/>
                </a:rPr>
                <a:t>Dr. </a:t>
              </a:r>
              <a:r>
                <a:rPr lang="en-US" sz="1400" b="1" dirty="0" err="1" smtClean="0">
                  <a:latin typeface="+mj-lt"/>
                </a:rPr>
                <a:t>Darío</a:t>
              </a:r>
              <a:r>
                <a:rPr lang="en-US" sz="1400" b="1" dirty="0" smtClean="0">
                  <a:latin typeface="+mj-lt"/>
                </a:rPr>
                <a:t> </a:t>
              </a:r>
              <a:r>
                <a:rPr lang="en-US" sz="1400" b="1" dirty="0" err="1" smtClean="0">
                  <a:latin typeface="+mj-lt"/>
                </a:rPr>
                <a:t>Rodrigues</a:t>
              </a:r>
              <a:endParaRPr lang="en-US" sz="1400" b="1" dirty="0" smtClean="0">
                <a:latin typeface="+mj-lt"/>
              </a:endParaRPr>
            </a:p>
          </p:txBody>
        </p:sp>
        <p:grpSp>
          <p:nvGrpSpPr>
            <p:cNvPr id="4" name="Group 56"/>
            <p:cNvGrpSpPr>
              <a:grpSpLocks noChangeAspect="1"/>
            </p:cNvGrpSpPr>
            <p:nvPr/>
          </p:nvGrpSpPr>
          <p:grpSpPr>
            <a:xfrm>
              <a:off x="5996983" y="887162"/>
              <a:ext cx="2760785" cy="2242868"/>
              <a:chOff x="24551648" y="12139268"/>
              <a:chExt cx="7851698" cy="6378726"/>
            </a:xfrm>
          </p:grpSpPr>
          <p:pic>
            <p:nvPicPr>
              <p:cNvPr id="66" name="Picture 65" descr="1012869_704645122923602_2267943724334314583_n.jpg"/>
              <p:cNvPicPr>
                <a:picLocks noChangeAspect="1"/>
              </p:cNvPicPr>
              <p:nvPr/>
            </p:nvPicPr>
            <p:blipFill>
              <a:blip r:embed="rId3" cstate="print"/>
              <a:srcRect l="10855" t="13596" r="36842" b="3947"/>
              <a:stretch>
                <a:fillRect/>
              </a:stretch>
            </p:blipFill>
            <p:spPr>
              <a:xfrm>
                <a:off x="26162243" y="12139268"/>
                <a:ext cx="4398827" cy="52011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24551648" y="17642675"/>
                <a:ext cx="7851698" cy="875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Jonathan </a:t>
                </a:r>
                <a:r>
                  <a:rPr lang="en-US" sz="1400" b="1" dirty="0" err="1" smtClean="0">
                    <a:latin typeface="+mj-lt"/>
                  </a:rPr>
                  <a:t>Bossio</a:t>
                </a:r>
                <a:r>
                  <a:rPr lang="en-US" sz="1400" b="1" dirty="0" smtClean="0">
                    <a:latin typeface="+mj-lt"/>
                  </a:rPr>
                  <a:t> </a:t>
                </a:r>
                <a:r>
                  <a:rPr lang="en-US" sz="1400" b="1" dirty="0" err="1" smtClean="0">
                    <a:latin typeface="+mj-lt"/>
                  </a:rPr>
                  <a:t>Solá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grpSp>
          <p:nvGrpSpPr>
            <p:cNvPr id="5" name="Group 22"/>
            <p:cNvGrpSpPr>
              <a:grpSpLocks noChangeAspect="1"/>
            </p:cNvGrpSpPr>
            <p:nvPr/>
          </p:nvGrpSpPr>
          <p:grpSpPr>
            <a:xfrm>
              <a:off x="1674971" y="3250510"/>
              <a:ext cx="2762861" cy="2206145"/>
              <a:chOff x="2106564" y="2805636"/>
              <a:chExt cx="6131249" cy="4895801"/>
            </a:xfrm>
          </p:grpSpPr>
          <p:pic>
            <p:nvPicPr>
              <p:cNvPr id="64" name="Picture 63" descr="fotomia1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723970" y="2805636"/>
                <a:ext cx="3289688" cy="405841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2106564" y="6932643"/>
                <a:ext cx="6131249" cy="768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</a:t>
                </a:r>
                <a:r>
                  <a:rPr lang="en-US" sz="1400" b="1" dirty="0" err="1" smtClean="0">
                    <a:latin typeface="+mj-lt"/>
                  </a:rPr>
                  <a:t>María</a:t>
                </a:r>
                <a:r>
                  <a:rPr lang="en-US" sz="1400" b="1" dirty="0" smtClean="0">
                    <a:latin typeface="+mj-lt"/>
                  </a:rPr>
                  <a:t> Roberta </a:t>
                </a:r>
                <a:r>
                  <a:rPr lang="en-US" sz="1400" b="1" dirty="0" err="1" smtClean="0">
                    <a:latin typeface="+mj-lt"/>
                  </a:rPr>
                  <a:t>Devesa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grpSp>
          <p:nvGrpSpPr>
            <p:cNvPr id="7" name="Group 21"/>
            <p:cNvGrpSpPr>
              <a:grpSpLocks noChangeAspect="1"/>
            </p:cNvGrpSpPr>
            <p:nvPr/>
          </p:nvGrpSpPr>
          <p:grpSpPr>
            <a:xfrm>
              <a:off x="4305465" y="3232527"/>
              <a:ext cx="3099826" cy="2222352"/>
              <a:chOff x="-373006" y="2730961"/>
              <a:chExt cx="6888590" cy="4938618"/>
            </a:xfrm>
          </p:grpSpPr>
          <p:pic>
            <p:nvPicPr>
              <p:cNvPr id="62" name="Picture 61" descr="flor.jpg"/>
              <p:cNvPicPr>
                <a:picLocks noChangeAspect="1"/>
              </p:cNvPicPr>
              <p:nvPr/>
            </p:nvPicPr>
            <p:blipFill>
              <a:blip r:embed="rId5" cstate="print"/>
              <a:srcRect r="25056" b="38600"/>
              <a:stretch>
                <a:fillRect/>
              </a:stretch>
            </p:blipFill>
            <p:spPr>
              <a:xfrm>
                <a:off x="1409145" y="2730961"/>
                <a:ext cx="3329274" cy="406404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-373006" y="6899717"/>
                <a:ext cx="6888590" cy="769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>
                    <a:latin typeface="+mj-lt"/>
                  </a:rPr>
                  <a:t>Lic</a:t>
                </a:r>
                <a:r>
                  <a:rPr lang="en-US" sz="1400" b="1" dirty="0" smtClean="0">
                    <a:latin typeface="+mj-lt"/>
                  </a:rPr>
                  <a:t>. </a:t>
                </a:r>
                <a:r>
                  <a:rPr lang="en-US" sz="1400" b="1" dirty="0" err="1" smtClean="0">
                    <a:latin typeface="+mj-lt"/>
                  </a:rPr>
                  <a:t>María</a:t>
                </a:r>
                <a:r>
                  <a:rPr lang="en-US" sz="1400" b="1" dirty="0" smtClean="0">
                    <a:latin typeface="+mj-lt"/>
                  </a:rPr>
                  <a:t> </a:t>
                </a:r>
                <a:r>
                  <a:rPr lang="en-US" sz="1400" b="1" dirty="0" err="1" smtClean="0">
                    <a:latin typeface="+mj-lt"/>
                  </a:rPr>
                  <a:t>Florencia</a:t>
                </a:r>
                <a:r>
                  <a:rPr lang="en-US" sz="1400" b="1" dirty="0" smtClean="0">
                    <a:latin typeface="+mj-lt"/>
                  </a:rPr>
                  <a:t> </a:t>
                </a:r>
                <a:r>
                  <a:rPr lang="en-US" sz="1400" b="1" dirty="0" err="1" smtClean="0">
                    <a:latin typeface="+mj-lt"/>
                  </a:rPr>
                  <a:t>Daneri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  <p:grpSp>
          <p:nvGrpSpPr>
            <p:cNvPr id="8" name="Group 17"/>
            <p:cNvGrpSpPr>
              <a:grpSpLocks noChangeAspect="1"/>
            </p:cNvGrpSpPr>
            <p:nvPr/>
          </p:nvGrpSpPr>
          <p:grpSpPr>
            <a:xfrm>
              <a:off x="691336" y="874983"/>
              <a:ext cx="2166182" cy="2158561"/>
              <a:chOff x="664298" y="4378953"/>
              <a:chExt cx="4747189" cy="4730481"/>
            </a:xfrm>
          </p:grpSpPr>
          <p:pic>
            <p:nvPicPr>
              <p:cNvPr id="60" name="Picture 59" descr="RPiegaia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491299" y="4378953"/>
                <a:ext cx="3137591" cy="400781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664298" y="8434941"/>
                <a:ext cx="4747189" cy="674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+mj-lt"/>
                  </a:rPr>
                  <a:t>Dr. Ricardo </a:t>
                </a:r>
                <a:r>
                  <a:rPr lang="en-US" sz="1400" b="1" dirty="0" err="1" smtClean="0">
                    <a:latin typeface="+mj-lt"/>
                  </a:rPr>
                  <a:t>Piegaia</a:t>
                </a:r>
                <a:endParaRPr lang="en-US" sz="1400" b="1" dirty="0" smtClean="0">
                  <a:latin typeface="+mj-lt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2433396" y="5272883"/>
            <a:ext cx="4279321" cy="513747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82058" tIns="41029" rIns="82058" bIns="41029" rtlCol="0">
            <a:spAutoFit/>
          </a:bodyPr>
          <a:lstStyle/>
          <a:p>
            <a:pPr algn="ctr"/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Departamento de 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Fisica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- 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FCEyN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– UBA</a:t>
            </a:r>
          </a:p>
          <a:p>
            <a:pPr algn="ctr"/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Departamento de Computación – </a:t>
            </a:r>
            <a:r>
              <a:rPr lang="es-ES_tradnl" sz="1400" b="1" dirty="0" err="1" smtClean="0">
                <a:solidFill>
                  <a:srgbClr val="C00000"/>
                </a:solidFill>
                <a:latin typeface="+mj-lt"/>
              </a:rPr>
              <a:t>FCEyN</a:t>
            </a:r>
            <a:r>
              <a:rPr lang="es-ES_tradnl" sz="1400" b="1" dirty="0" smtClean="0">
                <a:solidFill>
                  <a:srgbClr val="C00000"/>
                </a:solidFill>
                <a:latin typeface="+mj-lt"/>
              </a:rPr>
              <a:t> - UBA</a:t>
            </a:r>
            <a:endParaRPr lang="es-ES_tradnl" sz="1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098" name="Picture 2" descr="https://yt3.ggpht.com/-2BAqOPcL7Qk/AAAAAAAAAAI/AAAAAAAAAAA/P_nDs2UO-B0/s288-mo-c-c0xffffffff-rj-k-no/photo.jpg"/>
          <p:cNvPicPr>
            <a:picLocks noChangeAspect="1" noChangeArrowheads="1"/>
          </p:cNvPicPr>
          <p:nvPr/>
        </p:nvPicPr>
        <p:blipFill>
          <a:blip r:embed="rId7" cstate="print"/>
          <a:srcRect l="28059" r="3290" b="7812"/>
          <a:stretch>
            <a:fillRect/>
          </a:stretch>
        </p:blipFill>
        <p:spPr bwMode="auto">
          <a:xfrm>
            <a:off x="3875314" y="943653"/>
            <a:ext cx="1212076" cy="162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 descr="IMG_20171025_085252_638.JPG"/>
          <p:cNvPicPr>
            <a:picLocks noChangeAspect="1"/>
          </p:cNvPicPr>
          <p:nvPr/>
        </p:nvPicPr>
        <p:blipFill>
          <a:blip r:embed="rId8" cstate="print"/>
          <a:srcRect t="5051" b="11745"/>
          <a:stretch>
            <a:fillRect/>
          </a:stretch>
        </p:blipFill>
        <p:spPr>
          <a:xfrm>
            <a:off x="7332895" y="3058886"/>
            <a:ext cx="1129521" cy="162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6496776" y="4706111"/>
            <a:ext cx="2723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+mj-lt"/>
              </a:rPr>
              <a:t>Lic</a:t>
            </a:r>
            <a:r>
              <a:rPr lang="en-US" sz="1400" b="1" dirty="0" smtClean="0">
                <a:latin typeface="+mj-lt"/>
              </a:rPr>
              <a:t>. Mariana </a:t>
            </a:r>
            <a:r>
              <a:rPr lang="en-US" sz="1400" b="1" dirty="0" err="1" smtClean="0">
                <a:latin typeface="+mj-lt"/>
              </a:rPr>
              <a:t>Toscani</a:t>
            </a:r>
            <a:endParaRPr lang="en-US" sz="1400" b="1" dirty="0" smtClean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60610" y="5972925"/>
            <a:ext cx="4279321" cy="513747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82058" tIns="41029" rIns="82058" bIns="41029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C00000"/>
                </a:solidFill>
                <a:latin typeface="+mj-lt"/>
              </a:rPr>
              <a:t>¡Y a sus docentes!</a:t>
            </a:r>
            <a:endParaRPr lang="es-ES_tradnl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94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86430"/>
            <a:ext cx="8021205" cy="609319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ＭＳ Ｐゴシック" pitchFamily="-107" charset="-128"/>
                <a:cs typeface="Arial"/>
              </a:rPr>
              <a:t>Cronograma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-107" charset="-128"/>
              <a:cs typeface="+mj-cs"/>
            </a:endParaRPr>
          </a:p>
        </p:txBody>
      </p:sp>
      <p:pic>
        <p:nvPicPr>
          <p:cNvPr id="4" name="Picture 3" descr="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0888" y="497449"/>
            <a:ext cx="5169626" cy="6338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794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27539</TotalTime>
  <Words>265</Words>
  <Application>Microsoft Macintosh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Default Design</vt:lpstr>
      <vt:lpstr>3_Custom Design</vt:lpstr>
      <vt:lpstr>4_Custom Design</vt:lpstr>
      <vt:lpstr>Custom Design</vt:lpstr>
      <vt:lpstr>2_Custom Design</vt:lpstr>
      <vt:lpstr>1_Custom Design</vt:lpstr>
      <vt:lpstr>PowerPoint Presentation</vt:lpstr>
      <vt:lpstr>Hands on Particle Physics</vt:lpstr>
      <vt:lpstr>Objetivos</vt:lpstr>
      <vt:lpstr>Agradecimientos</vt:lpstr>
      <vt:lpstr>Agradecimientos</vt:lpstr>
      <vt:lpstr>Cronograma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Cecilia Gerber</dc:creator>
  <cp:lastModifiedBy>gustavo</cp:lastModifiedBy>
  <cp:revision>1240</cp:revision>
  <cp:lastPrinted>2011-09-13T19:07:28Z</cp:lastPrinted>
  <dcterms:created xsi:type="dcterms:W3CDTF">2012-01-19T17:31:45Z</dcterms:created>
  <dcterms:modified xsi:type="dcterms:W3CDTF">2018-05-17T23:47:25Z</dcterms:modified>
</cp:coreProperties>
</file>