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 ContentType="image/tiff"/>
  <Default Extension="tiff" ContentType="image/tiff"/>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34"/>
  </p:notesMasterIdLst>
  <p:sldIdLst>
    <p:sldId id="421" r:id="rId5"/>
    <p:sldId id="462" r:id="rId6"/>
    <p:sldId id="422" r:id="rId7"/>
    <p:sldId id="434" r:id="rId8"/>
    <p:sldId id="438" r:id="rId9"/>
    <p:sldId id="440" r:id="rId10"/>
    <p:sldId id="439" r:id="rId11"/>
    <p:sldId id="437" r:id="rId12"/>
    <p:sldId id="441" r:id="rId13"/>
    <p:sldId id="442" r:id="rId14"/>
    <p:sldId id="443" r:id="rId15"/>
    <p:sldId id="444" r:id="rId16"/>
    <p:sldId id="445" r:id="rId17"/>
    <p:sldId id="446" r:id="rId18"/>
    <p:sldId id="447" r:id="rId19"/>
    <p:sldId id="448" r:id="rId20"/>
    <p:sldId id="450" r:id="rId21"/>
    <p:sldId id="449" r:id="rId22"/>
    <p:sldId id="451" r:id="rId23"/>
    <p:sldId id="452" r:id="rId24"/>
    <p:sldId id="453" r:id="rId25"/>
    <p:sldId id="454" r:id="rId26"/>
    <p:sldId id="455" r:id="rId27"/>
    <p:sldId id="456" r:id="rId28"/>
    <p:sldId id="457" r:id="rId29"/>
    <p:sldId id="458" r:id="rId30"/>
    <p:sldId id="459" r:id="rId31"/>
    <p:sldId id="460" r:id="rId32"/>
    <p:sldId id="461"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3"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734E"/>
    <a:srgbClr val="668C6D"/>
    <a:srgbClr val="E0ECE3"/>
    <a:srgbClr val="800000"/>
    <a:srgbClr val="006600"/>
    <a:srgbClr val="00CA7D"/>
    <a:srgbClr val="00A82C"/>
    <a:srgbClr val="00881A"/>
    <a:srgbClr val="2E9A71"/>
    <a:srgbClr val="228C2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94624"/>
  </p:normalViewPr>
  <p:slideViewPr>
    <p:cSldViewPr snapToGrid="0" snapToObjects="1">
      <p:cViewPr varScale="1">
        <p:scale>
          <a:sx n="102" d="100"/>
          <a:sy n="102" d="100"/>
        </p:scale>
        <p:origin x="1576" y="176"/>
      </p:cViewPr>
      <p:guideLst>
        <p:guide orient="horz" pos="2273"/>
        <p:guide pos="2880"/>
      </p:guideLst>
    </p:cSldViewPr>
  </p:slideViewPr>
  <p:notesTextViewPr>
    <p:cViewPr>
      <p:scale>
        <a:sx n="100" d="100"/>
        <a:sy n="100" d="100"/>
      </p:scale>
      <p:origin x="0" y="0"/>
    </p:cViewPr>
  </p:notesTextViewPr>
  <p:sorterViewPr>
    <p:cViewPr>
      <p:scale>
        <a:sx n="66" d="100"/>
        <a:sy n="66" d="100"/>
      </p:scale>
      <p:origin x="0" y="92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0051AC-2DBE-4703-9F4C-5356EF8D8663}" type="datetimeFigureOut">
              <a:rPr lang="fr-CH" smtClean="0"/>
              <a:t>09.12.18</a:t>
            </a:fld>
            <a:endParaRPr lang="fr-CH"/>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D14A73-B9A0-4385-9E9A-34FD13BABFAA}" type="slidenum">
              <a:rPr lang="fr-CH" smtClean="0"/>
              <a:t>‹#›</a:t>
            </a:fld>
            <a:endParaRPr lang="fr-CH"/>
          </a:p>
        </p:txBody>
      </p:sp>
    </p:spTree>
    <p:extLst>
      <p:ext uri="{BB962C8B-B14F-4D97-AF65-F5344CB8AC3E}">
        <p14:creationId xmlns:p14="http://schemas.microsoft.com/office/powerpoint/2010/main" val="1089213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rgbClr val="10428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18716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12/10/2018</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EASITrain-P1-WP1-MidTermCheck-CoordinatorReport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12/10/2018</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EASITrain-P1-WP1-MidTermCheck-CoordinatorReport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4133" y="1065981"/>
            <a:ext cx="7455734" cy="4726039"/>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39994" y="653844"/>
            <a:ext cx="8264013" cy="5238391"/>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409950" y="2692400"/>
            <a:ext cx="2324100" cy="1473200"/>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481" y="839524"/>
            <a:ext cx="2527854" cy="1602356"/>
          </a:xfrm>
          <a:prstGeom prst="rect">
            <a:avLst/>
          </a:prstGeom>
        </p:spPr>
      </p:pic>
      <p:sp>
        <p:nvSpPr>
          <p:cNvPr id="8" name="TextBox 7"/>
          <p:cNvSpPr txBox="1"/>
          <p:nvPr userDrawn="1"/>
        </p:nvSpPr>
        <p:spPr>
          <a:xfrm>
            <a:off x="2064913" y="6196679"/>
            <a:ext cx="5011427" cy="646331"/>
          </a:xfrm>
          <a:prstGeom prst="rect">
            <a:avLst/>
          </a:prstGeom>
          <a:noFill/>
        </p:spPr>
        <p:txBody>
          <a:bodyPr wrap="square" rtlCol="0">
            <a:spAutoFit/>
          </a:bodyPr>
          <a:lstStyle/>
          <a:p>
            <a:pPr algn="just"/>
            <a:r>
              <a:rPr lang="en-GB" sz="900" i="1" dirty="0">
                <a:solidFill>
                  <a:schemeClr val="bg1"/>
                </a:solidFill>
              </a:rPr>
              <a:t>​The European Advanced</a:t>
            </a:r>
            <a:r>
              <a:rPr lang="en-GB" sz="900" i="1" baseline="0" dirty="0">
                <a:solidFill>
                  <a:schemeClr val="bg1"/>
                </a:solidFill>
              </a:rPr>
              <a:t> Superconductivity Innovation and Training</a:t>
            </a:r>
            <a:r>
              <a:rPr lang="en-GB" sz="900" i="1" dirty="0">
                <a:solidFill>
                  <a:schemeClr val="bg1"/>
                </a:solidFill>
              </a:rPr>
              <a:t> (</a:t>
            </a:r>
            <a:r>
              <a:rPr lang="en-GB" sz="900" i="1" dirty="0" err="1">
                <a:solidFill>
                  <a:schemeClr val="bg1"/>
                </a:solidFill>
              </a:rPr>
              <a:t>EASITrain</a:t>
            </a:r>
            <a:r>
              <a:rPr lang="en-GB" sz="900" i="1" dirty="0">
                <a:solidFill>
                  <a:schemeClr val="bg1"/>
                </a:solidFill>
              </a:rPr>
              <a:t>) project receives funding from the European Union's Horizon 2020 research and innovation programme under grant No 764879. The information herein only reflects the views of its authors and the European Commission is not responsible for any use that may be made of the information.</a:t>
            </a:r>
            <a:endParaRPr lang="en-US" sz="900" i="1" dirty="0">
              <a:solidFill>
                <a:schemeClr val="bg1"/>
              </a:solidFill>
            </a:endParaRPr>
          </a:p>
        </p:txBody>
      </p:sp>
      <p:pic>
        <p:nvPicPr>
          <p:cNvPr id="10" name="Picture 9"/>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7602128" y="5399788"/>
            <a:ext cx="1541872" cy="1070584"/>
          </a:xfrm>
          <a:prstGeom prst="rect">
            <a:avLst/>
          </a:prstGeom>
        </p:spPr>
      </p:pic>
    </p:spTree>
    <p:extLst>
      <p:ext uri="{BB962C8B-B14F-4D97-AF65-F5344CB8AC3E}">
        <p14:creationId xmlns:p14="http://schemas.microsoft.com/office/powerpoint/2010/main" val="137022550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lvl1pPr marL="180000" indent="-180000" defTabSz="720000">
              <a:spcBef>
                <a:spcPts val="600"/>
              </a:spcBef>
              <a:defRPr/>
            </a:lvl1pPr>
            <a:lvl2pPr marL="648000" indent="-180000">
              <a:defRPr/>
            </a:lvl2pPr>
            <a:lvl3pPr indent="-180000">
              <a:defRPr/>
            </a:lvl3pPr>
            <a:lvl4pPr indent="-180000">
              <a:defRPr/>
            </a:lvl4pPr>
            <a:lvl5pPr indent="-180000">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12/10/2018</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EASITrain-P1-WP1-MidTermCheck-CoordinatorReport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694006"/>
          </a:xfrm>
        </p:spPr>
        <p:txBody>
          <a:bodyPr/>
          <a:lstStyle/>
          <a:p>
            <a:r>
              <a:rPr kumimoji="0" lang="en-US" dirty="0"/>
              <a:t>Click to edit Master title</a:t>
            </a:r>
          </a:p>
        </p:txBody>
      </p:sp>
      <p:sp>
        <p:nvSpPr>
          <p:cNvPr id="3" name="Espace réservé du contenu 2"/>
          <p:cNvSpPr>
            <a:spLocks noGrp="1"/>
          </p:cNvSpPr>
          <p:nvPr>
            <p:ph sz="half" idx="1"/>
          </p:nvPr>
        </p:nvSpPr>
        <p:spPr>
          <a:xfrm>
            <a:off x="457200" y="1239864"/>
            <a:ext cx="4287864" cy="4710721"/>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39864"/>
            <a:ext cx="4287864" cy="4710722"/>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12/10/2018</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EASITrain-P1-WP1-MidTermCheck-CoordinatorReport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12/10/2018</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EASITrain-P1-WP1-MidTermCheck-CoordinatorReport</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12/10/2018</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EASITrain-P1-WP1-MidTermCheck-CoordinatorReport</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3"/>
            <a:ext cx="8226854" cy="680908"/>
          </a:xfrm>
          <a:prstGeom prst="rect">
            <a:avLst/>
          </a:prstGeom>
        </p:spPr>
        <p:txBody>
          <a:bodyPr vert="horz" lIns="45720" rIns="45720" anchor="ctr">
            <a:normAutofit/>
          </a:bodyPr>
          <a:lstStyle/>
          <a:p>
            <a:r>
              <a:rPr kumimoji="0" lang="en-GB" noProof="0" dirty="0" err="1"/>
              <a:t>Cliquez</a:t>
            </a:r>
            <a:r>
              <a:rPr kumimoji="0" lang="en-GB" noProof="0" dirty="0"/>
              <a:t> et </a:t>
            </a:r>
            <a:r>
              <a:rPr kumimoji="0" lang="en-GB" noProof="0" dirty="0" err="1"/>
              <a:t>modifiez</a:t>
            </a:r>
            <a:r>
              <a:rPr kumimoji="0" lang="en-GB" noProof="0" dirty="0"/>
              <a:t> le titre</a:t>
            </a:r>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en-GB" noProof="0" dirty="0" err="1"/>
              <a:t>Cliquez</a:t>
            </a:r>
            <a:r>
              <a:rPr kumimoji="0" lang="en-GB" noProof="0" dirty="0"/>
              <a:t> pour modifier les styles du </a:t>
            </a:r>
            <a:r>
              <a:rPr kumimoji="0" lang="en-GB" noProof="0" dirty="0" err="1"/>
              <a:t>texte</a:t>
            </a:r>
            <a:r>
              <a:rPr kumimoji="0" lang="en-GB" noProof="0" dirty="0"/>
              <a:t> du masque</a:t>
            </a:r>
          </a:p>
          <a:p>
            <a:pPr lvl="1" eaLnBrk="1" latinLnBrk="0" hangingPunct="1"/>
            <a:r>
              <a:rPr kumimoji="0" lang="en-GB" noProof="0" dirty="0" err="1"/>
              <a:t>Deuxième</a:t>
            </a:r>
            <a:r>
              <a:rPr kumimoji="0" lang="en-GB" noProof="0" dirty="0"/>
              <a:t> </a:t>
            </a:r>
            <a:r>
              <a:rPr kumimoji="0" lang="en-GB" noProof="0" dirty="0" err="1"/>
              <a:t>niveau</a:t>
            </a:r>
            <a:endParaRPr kumimoji="0" lang="en-GB" noProof="0" dirty="0"/>
          </a:p>
          <a:p>
            <a:pPr lvl="2" eaLnBrk="1" latinLnBrk="0" hangingPunct="1"/>
            <a:r>
              <a:rPr kumimoji="0" lang="en-GB" noProof="0" dirty="0" err="1"/>
              <a:t>Troisième</a:t>
            </a:r>
            <a:r>
              <a:rPr kumimoji="0" lang="en-GB" noProof="0" dirty="0"/>
              <a:t> </a:t>
            </a:r>
            <a:r>
              <a:rPr kumimoji="0" lang="en-GB" noProof="0" dirty="0" err="1"/>
              <a:t>niveau</a:t>
            </a:r>
            <a:endParaRPr kumimoji="0" lang="en-GB" noProof="0" dirty="0"/>
          </a:p>
          <a:p>
            <a:pPr lvl="3" eaLnBrk="1" latinLnBrk="0" hangingPunct="1"/>
            <a:r>
              <a:rPr kumimoji="0" lang="en-GB" noProof="0" dirty="0" err="1"/>
              <a:t>Quatrième</a:t>
            </a:r>
            <a:r>
              <a:rPr kumimoji="0" lang="en-GB" noProof="0" dirty="0"/>
              <a:t> </a:t>
            </a:r>
            <a:r>
              <a:rPr kumimoji="0" lang="en-GB" noProof="0" dirty="0" err="1"/>
              <a:t>niveau</a:t>
            </a:r>
            <a:endParaRPr kumimoji="0" lang="en-GB" noProof="0" dirty="0"/>
          </a:p>
          <a:p>
            <a:pPr lvl="4" eaLnBrk="1" latinLnBrk="0" hangingPunct="1"/>
            <a:r>
              <a:rPr kumimoji="0" lang="en-GB" noProof="0" dirty="0" err="1"/>
              <a:t>Cinquième</a:t>
            </a:r>
            <a:r>
              <a:rPr kumimoji="0" lang="en-GB" noProof="0" dirty="0"/>
              <a:t> </a:t>
            </a:r>
            <a:r>
              <a:rPr kumimoji="0" lang="en-GB" noProof="0" dirty="0" err="1"/>
              <a:t>niveau</a:t>
            </a:r>
            <a:endParaRPr kumimoji="0" lang="en-GB" noProof="0" dirty="0"/>
          </a:p>
        </p:txBody>
      </p:sp>
      <p:pic>
        <p:nvPicPr>
          <p:cNvPr id="5" name="Image 4" descr="bande-01.eps"/>
          <p:cNvPicPr>
            <a:picLocks noChangeAspect="1"/>
          </p:cNvPicPr>
          <p:nvPr/>
        </p:nvPicPr>
        <p:blipFill rotWithShape="1">
          <a:blip r:embed="rId14" cstate="email">
            <a:extLst>
              <a:ext uri="{28A0092B-C50C-407E-A947-70E740481C1C}">
                <a14:useLocalDpi xmlns:a14="http://schemas.microsoft.com/office/drawing/2010/main" val="0"/>
              </a:ext>
            </a:extLst>
          </a:blip>
          <a:srcRect l="7950"/>
          <a:stretch/>
        </p:blipFill>
        <p:spPr>
          <a:xfrm>
            <a:off x="-7749" y="6157663"/>
            <a:ext cx="9151749"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noProof="0"/>
              <a:t>12/10/2018</a:t>
            </a:r>
            <a:endParaRPr lang="en-GB" noProof="0"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noProof="0"/>
              <a:t>EASITrain-P1-WP1-MidTermCheck-CoordinatorReport</a:t>
            </a:r>
            <a:endParaRPr lang="en-GB" noProof="0"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GB" noProof="0" smtClean="0"/>
              <a:pPr/>
              <a:t>‹#›</a:t>
            </a:fld>
            <a:endParaRPr lang="en-GB" noProof="0" dirty="0"/>
          </a:p>
        </p:txBody>
      </p:sp>
      <p:pic>
        <p:nvPicPr>
          <p:cNvPr id="11" name="Picture 10"/>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457200" y="6241264"/>
            <a:ext cx="851897" cy="540000"/>
          </a:xfrm>
          <a:prstGeom prst="rect">
            <a:avLst/>
          </a:prstGeom>
        </p:spPr>
      </p:pic>
    </p:spTree>
  </p:cSld>
  <p:clrMap bg1="lt1" tx1="dk1" bg2="lt2" tx2="dk2" accent1="accent1" accent2="accent2" accent3="accent3" accent4="accent4" accent5="accent5" accent6="accent6" hlink="hlink" folHlink="folHlink"/>
  <p:sldLayoutIdLst>
    <p:sldLayoutId id="2147483682" r:id="rId1"/>
    <p:sldLayoutId id="2147483677" r:id="rId2"/>
    <p:sldLayoutId id="2147483678" r:id="rId3"/>
    <p:sldLayoutId id="2147483681" r:id="rId4"/>
    <p:sldLayoutId id="2147483680" r:id="rId5"/>
    <p:sldLayoutId id="2147483679" r:id="rId6"/>
    <p:sldLayoutId id="2147483664" r:id="rId7"/>
    <p:sldLayoutId id="2147483665" r:id="rId8"/>
    <p:sldLayoutId id="2147483667" r:id="rId9"/>
    <p:sldLayoutId id="2147483668" r:id="rId10"/>
    <p:sldLayoutId id="2147483669" r:id="rId11"/>
    <p:sldLayoutId id="2147483674" r:id="rId12"/>
  </p:sldLayoutIdLst>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28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4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tif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tiff"/><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tif"/><Relationship Id="rId1" Type="http://schemas.openxmlformats.org/officeDocument/2006/relationships/slideLayout" Target="../slideLayouts/slideLayout6.xml"/><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gi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ti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33.tif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4.tif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5.tif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6.tif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8.tif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9.tif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40.tif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41.tif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42.tif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ti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tif"/><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t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t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t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814"/>
            <a:ext cx="8226854" cy="1304226"/>
          </a:xfrm>
        </p:spPr>
        <p:txBody>
          <a:bodyPr>
            <a:normAutofit/>
          </a:bodyPr>
          <a:lstStyle/>
          <a:p>
            <a:r>
              <a:rPr lang="en-US" dirty="0"/>
              <a:t>Consortium organization</a:t>
            </a:r>
          </a:p>
        </p:txBody>
      </p:sp>
      <p:sp>
        <p:nvSpPr>
          <p:cNvPr id="3" name="Text Placeholder 2"/>
          <p:cNvSpPr>
            <a:spLocks noGrp="1"/>
          </p:cNvSpPr>
          <p:nvPr>
            <p:ph type="body" idx="10"/>
          </p:nvPr>
        </p:nvSpPr>
        <p:spPr>
          <a:xfrm>
            <a:off x="457200" y="3924300"/>
            <a:ext cx="3422822" cy="701817"/>
          </a:xfrm>
        </p:spPr>
        <p:txBody>
          <a:bodyPr>
            <a:normAutofit lnSpcReduction="10000"/>
          </a:bodyPr>
          <a:lstStyle/>
          <a:p>
            <a:r>
              <a:rPr lang="en-US" dirty="0"/>
              <a:t>Amalia Ballarino, Johannes Gutleber</a:t>
            </a:r>
          </a:p>
          <a:p>
            <a:r>
              <a:rPr lang="en-US" dirty="0"/>
              <a:t>CERN</a:t>
            </a:r>
          </a:p>
          <a:p>
            <a:r>
              <a:rPr lang="en-US" dirty="0"/>
              <a:t>10 December 2018</a:t>
            </a:r>
          </a:p>
        </p:txBody>
      </p:sp>
    </p:spTree>
    <p:extLst>
      <p:ext uri="{BB962C8B-B14F-4D97-AF65-F5344CB8AC3E}">
        <p14:creationId xmlns:p14="http://schemas.microsoft.com/office/powerpoint/2010/main" val="1051217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3040" y="298586"/>
            <a:ext cx="8226854" cy="680908"/>
          </a:xfrm>
        </p:spPr>
        <p:txBody>
          <a:bodyPr>
            <a:noAutofit/>
          </a:bodyPr>
          <a:lstStyle/>
          <a:p>
            <a:r>
              <a:rPr lang="de-DE" sz="2400" b="1" dirty="0"/>
              <a:t>I-CUBE RESEARCH</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
        <p:nvSpPr>
          <p:cNvPr id="7" name="Content Placeholder 2"/>
          <p:cNvSpPr>
            <a:spLocks noGrp="1"/>
          </p:cNvSpPr>
          <p:nvPr>
            <p:ph idx="1"/>
          </p:nvPr>
        </p:nvSpPr>
        <p:spPr>
          <a:xfrm>
            <a:off x="1623060" y="1342768"/>
            <a:ext cx="7060994" cy="4650259"/>
          </a:xfrm>
        </p:spPr>
        <p:txBody>
          <a:bodyPr>
            <a:normAutofit fontScale="92500" lnSpcReduction="10000"/>
          </a:bodyPr>
          <a:lstStyle/>
          <a:p>
            <a:pPr lvl="1">
              <a:buFont typeface="Wingdings" panose="05000000000000000000" pitchFamily="2" charset="2"/>
              <a:buChar char="§"/>
            </a:pPr>
            <a:r>
              <a:rPr lang="en-GB" dirty="0"/>
              <a:t>Non Academic </a:t>
            </a:r>
          </a:p>
          <a:p>
            <a:pPr lvl="1">
              <a:buFont typeface="Wingdings" panose="05000000000000000000" pitchFamily="2" charset="2"/>
              <a:buChar char="§"/>
            </a:pPr>
            <a:r>
              <a:rPr lang="en-US" dirty="0"/>
              <a:t>I-Cube is a company providing R&amp;D services for advanced metal processing solutions using pulsed power that are produced and marketed by sister company </a:t>
            </a:r>
            <a:r>
              <a:rPr lang="en-US" dirty="0" err="1"/>
              <a:t>BMax</a:t>
            </a:r>
            <a:r>
              <a:rPr lang="en-US" dirty="0"/>
              <a:t>. Major application domains are automotive, aeronautics and packaging industries</a:t>
            </a:r>
          </a:p>
          <a:p>
            <a:pPr lvl="1">
              <a:buFont typeface="Wingdings" panose="05000000000000000000" pitchFamily="2" charset="2"/>
              <a:buChar char="§"/>
            </a:pPr>
            <a:r>
              <a:rPr lang="en-US" dirty="0"/>
              <a:t>Electro hydraulic forming for metals</a:t>
            </a:r>
          </a:p>
          <a:p>
            <a:pPr lvl="1">
              <a:buFont typeface="Wingdings" panose="05000000000000000000" pitchFamily="2" charset="2"/>
              <a:buChar char="§"/>
            </a:pPr>
            <a:endParaRPr lang="en-US" dirty="0"/>
          </a:p>
          <a:p>
            <a:pPr marL="468000" lvl="1" indent="0">
              <a:buNone/>
            </a:pPr>
            <a:r>
              <a:rPr lang="en-GB" b="1" dirty="0"/>
              <a:t>ESR 9</a:t>
            </a:r>
          </a:p>
          <a:p>
            <a:pPr lvl="2">
              <a:buFont typeface="Wingdings" panose="05000000000000000000" pitchFamily="2" charset="2"/>
              <a:buChar char="§"/>
            </a:pPr>
            <a:r>
              <a:rPr lang="en-GB" dirty="0"/>
              <a:t>Jean-François Croteau</a:t>
            </a:r>
          </a:p>
          <a:p>
            <a:pPr lvl="2">
              <a:buFont typeface="Wingdings" panose="05000000000000000000" pitchFamily="2" charset="2"/>
              <a:buChar char="§"/>
            </a:pPr>
            <a:r>
              <a:rPr lang="en-GB" dirty="0"/>
              <a:t>Supervised by Elisa Cantergiani</a:t>
            </a:r>
          </a:p>
          <a:p>
            <a:pPr lvl="2">
              <a:buFont typeface="Wingdings" panose="05000000000000000000" pitchFamily="2" charset="2"/>
              <a:buChar char="§"/>
            </a:pPr>
            <a:r>
              <a:rPr lang="en-GB" dirty="0"/>
              <a:t>Toulouse, France</a:t>
            </a:r>
          </a:p>
        </p:txBody>
      </p:sp>
      <p:pic>
        <p:nvPicPr>
          <p:cNvPr id="9" name="Content Placeholder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4632" y="4368366"/>
            <a:ext cx="1358412" cy="1624661"/>
          </a:xfrm>
          <a:prstGeom prst="rect">
            <a:avLst/>
          </a:prstGeom>
        </p:spPr>
      </p:pic>
      <p:pic>
        <p:nvPicPr>
          <p:cNvPr id="10" name="Picture 9">
            <a:extLst>
              <a:ext uri="{FF2B5EF4-FFF2-40B4-BE49-F238E27FC236}">
                <a16:creationId xmlns:a16="http://schemas.microsoft.com/office/drawing/2014/main" id="{C6F7CB59-9C51-B942-A530-95E3F75F1FDF}"/>
              </a:ext>
            </a:extLst>
          </p:cNvPr>
          <p:cNvPicPr>
            <a:picLocks noChangeAspect="1"/>
          </p:cNvPicPr>
          <p:nvPr/>
        </p:nvPicPr>
        <p:blipFill>
          <a:blip r:embed="rId3"/>
          <a:stretch>
            <a:fillRect/>
          </a:stretch>
        </p:blipFill>
        <p:spPr>
          <a:xfrm>
            <a:off x="164985" y="66214"/>
            <a:ext cx="958853" cy="1276554"/>
          </a:xfrm>
          <a:prstGeom prst="rect">
            <a:avLst/>
          </a:prstGeom>
        </p:spPr>
      </p:pic>
    </p:spTree>
    <p:extLst>
      <p:ext uri="{BB962C8B-B14F-4D97-AF65-F5344CB8AC3E}">
        <p14:creationId xmlns:p14="http://schemas.microsoft.com/office/powerpoint/2010/main" val="10230072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09019"/>
            <a:ext cx="8226854" cy="680908"/>
          </a:xfrm>
        </p:spPr>
        <p:txBody>
          <a:bodyPr>
            <a:noAutofit/>
          </a:bodyPr>
          <a:lstStyle/>
          <a:p>
            <a:r>
              <a:rPr lang="it-IT" sz="2200" b="1" dirty="0"/>
              <a:t>INFN LNF- ISTITUTO NAZIONALE DI FISICA NUCLEARE</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
        <p:nvSpPr>
          <p:cNvPr id="7" name="Content Placeholder 2"/>
          <p:cNvSpPr>
            <a:spLocks noGrp="1"/>
          </p:cNvSpPr>
          <p:nvPr>
            <p:ph idx="1"/>
          </p:nvPr>
        </p:nvSpPr>
        <p:spPr>
          <a:xfrm>
            <a:off x="1600200" y="1342768"/>
            <a:ext cx="7083854" cy="4650259"/>
          </a:xfrm>
        </p:spPr>
        <p:txBody>
          <a:bodyPr>
            <a:normAutofit fontScale="92500" lnSpcReduction="10000"/>
          </a:bodyPr>
          <a:lstStyle/>
          <a:p>
            <a:pPr lvl="1">
              <a:buFont typeface="Wingdings" panose="05000000000000000000" pitchFamily="2" charset="2"/>
              <a:buChar char="§"/>
            </a:pPr>
            <a:r>
              <a:rPr lang="en-GB" dirty="0"/>
              <a:t>Academic</a:t>
            </a:r>
          </a:p>
          <a:p>
            <a:pPr lvl="1">
              <a:buFont typeface="Wingdings" panose="05000000000000000000" pitchFamily="2" charset="2"/>
              <a:buChar char="§"/>
            </a:pPr>
            <a:r>
              <a:rPr lang="en-US" dirty="0" err="1"/>
              <a:t>Istituto</a:t>
            </a:r>
            <a:r>
              <a:rPr lang="en-US" dirty="0"/>
              <a:t> </a:t>
            </a:r>
            <a:r>
              <a:rPr lang="en-US" dirty="0" err="1"/>
              <a:t>Nazionale</a:t>
            </a:r>
            <a:r>
              <a:rPr lang="en-US" dirty="0"/>
              <a:t> di </a:t>
            </a:r>
            <a:r>
              <a:rPr lang="en-US" dirty="0" err="1"/>
              <a:t>Fisica</a:t>
            </a:r>
            <a:r>
              <a:rPr lang="en-US" dirty="0"/>
              <a:t> </a:t>
            </a:r>
            <a:r>
              <a:rPr lang="en-US" dirty="0" err="1"/>
              <a:t>Nucleare</a:t>
            </a:r>
            <a:r>
              <a:rPr lang="en-US" dirty="0"/>
              <a:t> (INFN) is the major Italian research organization dedicated to the study of the fundamental constituents of matter, conducting theoretical and experimental research in the fields of sub-nuclear nuclear and </a:t>
            </a:r>
            <a:r>
              <a:rPr lang="en-US" dirty="0" err="1"/>
              <a:t>astroparticle</a:t>
            </a:r>
            <a:r>
              <a:rPr lang="en-US" dirty="0"/>
              <a:t> physics.</a:t>
            </a:r>
            <a:r>
              <a:rPr lang="en-GB" dirty="0"/>
              <a:t>	</a:t>
            </a:r>
          </a:p>
          <a:p>
            <a:pPr lvl="1">
              <a:buFont typeface="Wingdings" panose="05000000000000000000" pitchFamily="2" charset="2"/>
              <a:buChar char="§"/>
            </a:pPr>
            <a:r>
              <a:rPr lang="en-US" dirty="0"/>
              <a:t>Superconducting thin film coating</a:t>
            </a:r>
          </a:p>
          <a:p>
            <a:pPr marL="468000" lvl="1" indent="0">
              <a:buNone/>
            </a:pPr>
            <a:endParaRPr lang="en-US" dirty="0"/>
          </a:p>
          <a:p>
            <a:pPr marL="468000" lvl="1" indent="0">
              <a:buNone/>
            </a:pPr>
            <a:r>
              <a:rPr lang="en-GB" b="1" dirty="0"/>
              <a:t>ESR 10</a:t>
            </a:r>
          </a:p>
          <a:p>
            <a:pPr lvl="2">
              <a:buFont typeface="Wingdings" panose="05000000000000000000" pitchFamily="2" charset="2"/>
              <a:buChar char="§"/>
            </a:pPr>
            <a:r>
              <a:rPr lang="en-GB" dirty="0"/>
              <a:t>Vanessa Garcia Diaz</a:t>
            </a:r>
          </a:p>
          <a:p>
            <a:pPr lvl="2">
              <a:buFont typeface="Wingdings" panose="05000000000000000000" pitchFamily="2" charset="2"/>
              <a:buChar char="§"/>
            </a:pPr>
            <a:r>
              <a:rPr lang="en-GB" dirty="0"/>
              <a:t>Supervised by Cristian Pira</a:t>
            </a:r>
            <a:endParaRPr lang="en-US" dirty="0"/>
          </a:p>
          <a:p>
            <a:pPr lvl="2">
              <a:buFont typeface="Wingdings" panose="05000000000000000000" pitchFamily="2" charset="2"/>
              <a:buChar char="§"/>
            </a:pPr>
            <a:r>
              <a:rPr lang="en-GB" dirty="0" err="1"/>
              <a:t>Legnaro</a:t>
            </a:r>
            <a:r>
              <a:rPr lang="en-GB" dirty="0"/>
              <a:t>, Italy</a:t>
            </a:r>
          </a:p>
          <a:p>
            <a:pPr marL="0" indent="0">
              <a:buNone/>
            </a:pPr>
            <a:endParaRPr lang="en-GB" dirty="0"/>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65298"/>
            <a:ext cx="1383030" cy="768350"/>
          </a:xfrm>
          <a:prstGeom prst="rect">
            <a:avLst/>
          </a:prstGeom>
        </p:spPr>
      </p:pic>
      <p:pic>
        <p:nvPicPr>
          <p:cNvPr id="9" name="Content Placeholder 4"/>
          <p:cNvPicPr>
            <a:picLocks noChangeAspect="1"/>
          </p:cNvPicPr>
          <p:nvPr/>
        </p:nvPicPr>
        <p:blipFill rotWithShape="1">
          <a:blip r:embed="rId3" cstate="email">
            <a:extLst>
              <a:ext uri="{28A0092B-C50C-407E-A947-70E740481C1C}">
                <a14:useLocalDpi xmlns:a14="http://schemas.microsoft.com/office/drawing/2010/main" val="0"/>
              </a:ext>
            </a:extLst>
          </a:blip>
          <a:srcRect r="10916"/>
          <a:stretch/>
        </p:blipFill>
        <p:spPr>
          <a:xfrm>
            <a:off x="285750" y="4379676"/>
            <a:ext cx="1314450" cy="1380249"/>
          </a:xfrm>
          <a:prstGeom prst="rect">
            <a:avLst/>
          </a:prstGeom>
        </p:spPr>
      </p:pic>
    </p:spTree>
    <p:extLst>
      <p:ext uri="{BB962C8B-B14F-4D97-AF65-F5344CB8AC3E}">
        <p14:creationId xmlns:p14="http://schemas.microsoft.com/office/powerpoint/2010/main" val="409734579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2289" y="292510"/>
            <a:ext cx="8226854" cy="680908"/>
          </a:xfrm>
        </p:spPr>
        <p:txBody>
          <a:bodyPr>
            <a:noAutofit/>
          </a:bodyPr>
          <a:lstStyle/>
          <a:p>
            <a:r>
              <a:rPr lang="it-IT" sz="2400" b="1" dirty="0"/>
              <a:t>TUD - TECHNISCHE UNIVERSIT</a:t>
            </a:r>
            <a:r>
              <a:rPr lang="it-IT" sz="2400" b="1" dirty="0">
                <a:latin typeface="Arial" panose="020B0604020202020204" pitchFamily="34" charset="0"/>
                <a:cs typeface="Arial" panose="020B0604020202020204" pitchFamily="34" charset="0"/>
              </a:rPr>
              <a:t>Ä</a:t>
            </a:r>
            <a:r>
              <a:rPr lang="it-IT" sz="2400" b="1" dirty="0"/>
              <a:t>T DRESDEN</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7" name="Content Placeholder 2"/>
          <p:cNvSpPr>
            <a:spLocks noGrp="1"/>
          </p:cNvSpPr>
          <p:nvPr>
            <p:ph idx="1"/>
          </p:nvPr>
        </p:nvSpPr>
        <p:spPr>
          <a:xfrm>
            <a:off x="1714500" y="1342768"/>
            <a:ext cx="6969554" cy="4650259"/>
          </a:xfrm>
        </p:spPr>
        <p:txBody>
          <a:bodyPr>
            <a:normAutofit fontScale="92500" lnSpcReduction="10000"/>
          </a:bodyPr>
          <a:lstStyle/>
          <a:p>
            <a:pPr lvl="1">
              <a:lnSpc>
                <a:spcPct val="110000"/>
              </a:lnSpc>
              <a:buFont typeface="Wingdings" panose="05000000000000000000" pitchFamily="2" charset="2"/>
              <a:buChar char="§"/>
            </a:pPr>
            <a:r>
              <a:rPr lang="en-GB" dirty="0"/>
              <a:t>Academic </a:t>
            </a:r>
          </a:p>
          <a:p>
            <a:pPr lvl="1" algn="just">
              <a:lnSpc>
                <a:spcPct val="110000"/>
              </a:lnSpc>
              <a:buFont typeface="Wingdings" panose="05000000000000000000" pitchFamily="2" charset="2"/>
              <a:buChar char="§"/>
            </a:pPr>
            <a:r>
              <a:rPr lang="en-US" dirty="0"/>
              <a:t>TU Dresden is a multi-discipline university, also offering humanities and social sciences as well as medicine. TUD is the key developer of a novel refrigeration concept based on neon-helium light gas mixture (</a:t>
            </a:r>
            <a:r>
              <a:rPr lang="en-US" dirty="0" err="1"/>
              <a:t>Nelium</a:t>
            </a:r>
            <a:r>
              <a:rPr lang="en-US" dirty="0"/>
              <a:t>)</a:t>
            </a:r>
          </a:p>
          <a:p>
            <a:pPr lvl="1">
              <a:lnSpc>
                <a:spcPct val="110000"/>
              </a:lnSpc>
              <a:buFont typeface="Wingdings" panose="05000000000000000000" pitchFamily="2" charset="2"/>
              <a:buChar char="§"/>
            </a:pPr>
            <a:r>
              <a:rPr lang="en-US" dirty="0" err="1"/>
              <a:t>Nelium</a:t>
            </a:r>
            <a:r>
              <a:rPr lang="en-US" dirty="0"/>
              <a:t> refrigeration cycle and test stand</a:t>
            </a:r>
          </a:p>
          <a:p>
            <a:pPr marL="468000" lvl="1" indent="0">
              <a:lnSpc>
                <a:spcPct val="110000"/>
              </a:lnSpc>
              <a:buNone/>
            </a:pPr>
            <a:endParaRPr lang="en-US" dirty="0"/>
          </a:p>
          <a:p>
            <a:pPr marL="468000" lvl="1" indent="0">
              <a:lnSpc>
                <a:spcPct val="110000"/>
              </a:lnSpc>
              <a:buNone/>
            </a:pPr>
            <a:r>
              <a:rPr lang="en-GB" b="1" dirty="0"/>
              <a:t>ESR 11</a:t>
            </a:r>
          </a:p>
          <a:p>
            <a:pPr lvl="2">
              <a:lnSpc>
                <a:spcPct val="110000"/>
              </a:lnSpc>
              <a:buFont typeface="Wingdings" panose="05000000000000000000" pitchFamily="2" charset="2"/>
              <a:buChar char="§"/>
            </a:pPr>
            <a:r>
              <a:rPr lang="en-GB" dirty="0"/>
              <a:t>Sofiya Savelyeva</a:t>
            </a:r>
          </a:p>
          <a:p>
            <a:pPr lvl="2">
              <a:lnSpc>
                <a:spcPct val="110000"/>
              </a:lnSpc>
              <a:buFont typeface="Wingdings" panose="05000000000000000000" pitchFamily="2" charset="2"/>
              <a:buChar char="§"/>
            </a:pPr>
            <a:r>
              <a:rPr lang="en-GB" dirty="0"/>
              <a:t>Supervised by Christoph </a:t>
            </a:r>
            <a:r>
              <a:rPr lang="en-GB" dirty="0" err="1"/>
              <a:t>Haberstroh</a:t>
            </a:r>
            <a:endParaRPr lang="en-GB" dirty="0"/>
          </a:p>
          <a:p>
            <a:pPr lvl="2">
              <a:lnSpc>
                <a:spcPct val="110000"/>
              </a:lnSpc>
              <a:buFont typeface="Wingdings" panose="05000000000000000000" pitchFamily="2" charset="2"/>
              <a:buChar char="§"/>
            </a:pPr>
            <a:r>
              <a:rPr lang="en-GB" dirty="0"/>
              <a:t>Dresden, Germany</a:t>
            </a:r>
          </a:p>
          <a:p>
            <a:pPr lvl="1">
              <a:lnSpc>
                <a:spcPct val="110000"/>
              </a:lnSpc>
              <a:buFont typeface="Wingdings" panose="05000000000000000000" pitchFamily="2" charset="2"/>
              <a:buChar char="§"/>
            </a:pPr>
            <a:endParaRPr lang="en-GB" dirty="0"/>
          </a:p>
          <a:p>
            <a:pPr marL="0" indent="0">
              <a:lnSpc>
                <a:spcPct val="110000"/>
              </a:lnSpc>
              <a:buNone/>
            </a:pPr>
            <a:endParaRPr lang="en-GB"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4206" y="453131"/>
            <a:ext cx="1350264" cy="392441"/>
          </a:xfrm>
          <a:prstGeom prst="rect">
            <a:avLst/>
          </a:prstGeom>
        </p:spPr>
      </p:pic>
      <p:pic>
        <p:nvPicPr>
          <p:cNvPr id="8" name="Content Placeholder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2743" y="4377332"/>
            <a:ext cx="1464793" cy="1615695"/>
          </a:xfrm>
          <a:prstGeom prst="rect">
            <a:avLst/>
          </a:prstGeom>
        </p:spPr>
      </p:pic>
    </p:spTree>
    <p:extLst>
      <p:ext uri="{BB962C8B-B14F-4D97-AF65-F5344CB8AC3E}">
        <p14:creationId xmlns:p14="http://schemas.microsoft.com/office/powerpoint/2010/main" val="374077828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7256" y="381574"/>
            <a:ext cx="8226854" cy="680908"/>
          </a:xfrm>
        </p:spPr>
        <p:txBody>
          <a:bodyPr>
            <a:noAutofit/>
          </a:bodyPr>
          <a:lstStyle/>
          <a:p>
            <a:r>
              <a:rPr lang="it-IT" sz="2200" b="1" dirty="0"/>
              <a:t>TUW - TECHNISCHE UNIVERSIT</a:t>
            </a:r>
            <a:r>
              <a:rPr lang="it-IT" sz="2200" b="1" dirty="0">
                <a:latin typeface="Arial" panose="020B0604020202020204" pitchFamily="34" charset="0"/>
                <a:cs typeface="Arial" panose="020B0604020202020204" pitchFamily="34" charset="0"/>
              </a:rPr>
              <a:t>Ä</a:t>
            </a:r>
            <a:r>
              <a:rPr lang="it-IT" sz="2200" b="1" dirty="0"/>
              <a:t>T WIEN</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sp>
        <p:nvSpPr>
          <p:cNvPr id="7" name="Content Placeholder 2"/>
          <p:cNvSpPr>
            <a:spLocks noGrp="1"/>
          </p:cNvSpPr>
          <p:nvPr>
            <p:ph idx="1"/>
          </p:nvPr>
        </p:nvSpPr>
        <p:spPr>
          <a:xfrm>
            <a:off x="914399" y="973418"/>
            <a:ext cx="8091055" cy="5464327"/>
          </a:xfrm>
        </p:spPr>
        <p:txBody>
          <a:bodyPr>
            <a:noAutofit/>
          </a:bodyPr>
          <a:lstStyle/>
          <a:p>
            <a:pPr lvl="1">
              <a:buFont typeface="Wingdings" panose="05000000000000000000" pitchFamily="2" charset="2"/>
              <a:buChar char="§"/>
            </a:pPr>
            <a:r>
              <a:rPr lang="en-GB" sz="1700" dirty="0"/>
              <a:t>Academic </a:t>
            </a:r>
          </a:p>
          <a:p>
            <a:pPr lvl="1">
              <a:buFont typeface="Wingdings" panose="05000000000000000000" pitchFamily="2" charset="2"/>
              <a:buChar char="§"/>
            </a:pPr>
            <a:r>
              <a:rPr lang="en-US" sz="1700" dirty="0"/>
              <a:t>TU Wien is the largest technology-oriented university in Austria. The Institute of Atomic and Subatomic physics (ATI) specializes in teaching and research on atomic, nuclear, neutron, solid state and low temperature physics as well as radiation effects, nuclear chemistry and quantum optics. It operates a research reactor. The USTEM institute carries out advanced material microstructure analysis .</a:t>
            </a:r>
          </a:p>
          <a:p>
            <a:pPr lvl="1">
              <a:buFont typeface="Wingdings" panose="05000000000000000000" pitchFamily="2" charset="2"/>
              <a:buChar char="§"/>
            </a:pPr>
            <a:r>
              <a:rPr lang="en-US" sz="1700" dirty="0"/>
              <a:t>Superconducting wire and thin film </a:t>
            </a:r>
            <a:r>
              <a:rPr lang="en-US" sz="1700" dirty="0" err="1"/>
              <a:t>characterisation</a:t>
            </a:r>
            <a:r>
              <a:rPr lang="en-US" sz="1700" dirty="0"/>
              <a:t> and microstructure analysis of all superconducting materials in view of identifying the performance limitations and proposing potential break-through approaches to improve the performance.</a:t>
            </a:r>
          </a:p>
          <a:p>
            <a:pPr marL="468000" lvl="1" indent="0">
              <a:buNone/>
            </a:pPr>
            <a:r>
              <a:rPr lang="en-GB" sz="1800" b="1" dirty="0"/>
              <a:t>ESR 12</a:t>
            </a:r>
          </a:p>
          <a:p>
            <a:pPr lvl="2">
              <a:buFont typeface="Wingdings" panose="05000000000000000000" pitchFamily="2" charset="2"/>
              <a:buChar char="§"/>
            </a:pPr>
            <a:r>
              <a:rPr lang="en-GB" sz="1600" dirty="0"/>
              <a:t>Alice Moros </a:t>
            </a:r>
          </a:p>
          <a:p>
            <a:pPr lvl="2">
              <a:buFont typeface="Wingdings" panose="05000000000000000000" pitchFamily="2" charset="2"/>
              <a:buChar char="§"/>
            </a:pPr>
            <a:r>
              <a:rPr lang="fr-CH" sz="1600" dirty="0" err="1"/>
              <a:t>Supervised</a:t>
            </a:r>
            <a:r>
              <a:rPr lang="fr-CH" sz="1600" dirty="0"/>
              <a:t> by </a:t>
            </a:r>
            <a:r>
              <a:rPr lang="en-GB" sz="1600" dirty="0"/>
              <a:t>Johannes Bernardi </a:t>
            </a:r>
            <a:br>
              <a:rPr lang="en-GB" sz="1600" dirty="0"/>
            </a:br>
            <a:endParaRPr lang="en-GB" sz="1600" dirty="0"/>
          </a:p>
          <a:p>
            <a:pPr marL="468000" lvl="1" indent="0">
              <a:buNone/>
            </a:pPr>
            <a:r>
              <a:rPr lang="fr-CH" sz="1800" b="1" dirty="0"/>
              <a:t>ESR13</a:t>
            </a:r>
            <a:endParaRPr lang="en-GB" sz="1800" b="1" dirty="0"/>
          </a:p>
          <a:p>
            <a:pPr lvl="2">
              <a:buFont typeface="Wingdings" panose="05000000000000000000" pitchFamily="2" charset="2"/>
              <a:buChar char="§"/>
            </a:pPr>
            <a:r>
              <a:rPr lang="en-GB" sz="1600" dirty="0"/>
              <a:t>Mattia Ortino</a:t>
            </a:r>
          </a:p>
          <a:p>
            <a:pPr lvl="2">
              <a:buFont typeface="Wingdings" panose="05000000000000000000" pitchFamily="2" charset="2"/>
              <a:buChar char="§"/>
            </a:pPr>
            <a:r>
              <a:rPr lang="fr-CH" sz="1600" dirty="0" err="1"/>
              <a:t>Supervised</a:t>
            </a:r>
            <a:r>
              <a:rPr lang="fr-CH" sz="1600" dirty="0"/>
              <a:t> by </a:t>
            </a:r>
            <a:r>
              <a:rPr lang="en-GB" sz="1600" dirty="0"/>
              <a:t>Michael Eisterer</a:t>
            </a:r>
            <a:endParaRPr lang="en-GB"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81939" y="470638"/>
            <a:ext cx="1320863" cy="502780"/>
          </a:xfrm>
          <a:prstGeom prst="rect">
            <a:avLst/>
          </a:prstGeom>
        </p:spPr>
      </p:pic>
      <p:pic>
        <p:nvPicPr>
          <p:cNvPr id="8" name="Content Placeholder 4"/>
          <p:cNvPicPr>
            <a:picLocks noChangeAspect="1"/>
          </p:cNvPicPr>
          <p:nvPr/>
        </p:nvPicPr>
        <p:blipFill rotWithShape="1">
          <a:blip r:embed="rId3" cstate="email">
            <a:extLst>
              <a:ext uri="{28A0092B-C50C-407E-A947-70E740481C1C}">
                <a14:useLocalDpi xmlns:a14="http://schemas.microsoft.com/office/drawing/2010/main" val="0"/>
              </a:ext>
            </a:extLst>
          </a:blip>
          <a:srcRect l="34824" t="18585" r="6212" b="12117"/>
          <a:stretch/>
        </p:blipFill>
        <p:spPr>
          <a:xfrm>
            <a:off x="281939" y="3818359"/>
            <a:ext cx="962026" cy="1124393"/>
          </a:xfrm>
          <a:prstGeom prst="rect">
            <a:avLst/>
          </a:prstGeom>
        </p:spPr>
      </p:pic>
      <p:pic>
        <p:nvPicPr>
          <p:cNvPr id="9" name="Content Placeholder 2"/>
          <p:cNvPicPr>
            <a:picLocks noChangeAspect="1"/>
          </p:cNvPicPr>
          <p:nvPr/>
        </p:nvPicPr>
        <p:blipFill rotWithShape="1">
          <a:blip r:embed="rId4" cstate="email">
            <a:extLst>
              <a:ext uri="{28A0092B-C50C-407E-A947-70E740481C1C}">
                <a14:useLocalDpi xmlns:a14="http://schemas.microsoft.com/office/drawing/2010/main" val="0"/>
              </a:ext>
            </a:extLst>
          </a:blip>
          <a:srcRect l="6901" r="6337" b="11617"/>
          <a:stretch/>
        </p:blipFill>
        <p:spPr>
          <a:xfrm>
            <a:off x="281939" y="5056680"/>
            <a:ext cx="962026" cy="1103495"/>
          </a:xfrm>
          <a:prstGeom prst="rect">
            <a:avLst/>
          </a:prstGeom>
        </p:spPr>
      </p:pic>
    </p:spTree>
    <p:extLst>
      <p:ext uri="{BB962C8B-B14F-4D97-AF65-F5344CB8AC3E}">
        <p14:creationId xmlns:p14="http://schemas.microsoft.com/office/powerpoint/2010/main" val="315112245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7360" y="275726"/>
            <a:ext cx="8226854" cy="680908"/>
          </a:xfrm>
        </p:spPr>
        <p:txBody>
          <a:bodyPr>
            <a:noAutofit/>
          </a:bodyPr>
          <a:lstStyle/>
          <a:p>
            <a:r>
              <a:rPr lang="it-IT" sz="2400" b="1" dirty="0"/>
              <a:t>USIEGEN – UNIVERSIT</a:t>
            </a:r>
            <a:r>
              <a:rPr lang="it-IT" sz="2400" b="1" dirty="0">
                <a:latin typeface="Arial" panose="020B0604020202020204" pitchFamily="34" charset="0"/>
                <a:cs typeface="Arial" panose="020B0604020202020204" pitchFamily="34" charset="0"/>
              </a:rPr>
              <a:t>Ä</a:t>
            </a:r>
            <a:r>
              <a:rPr lang="it-IT" sz="2400" b="1" dirty="0"/>
              <a:t>T SIEGEN</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sp>
        <p:nvSpPr>
          <p:cNvPr id="7" name="Content Placeholder 2"/>
          <p:cNvSpPr>
            <a:spLocks noGrp="1"/>
          </p:cNvSpPr>
          <p:nvPr>
            <p:ph idx="1"/>
          </p:nvPr>
        </p:nvSpPr>
        <p:spPr>
          <a:xfrm>
            <a:off x="1340056" y="1091308"/>
            <a:ext cx="7346744" cy="4650259"/>
          </a:xfrm>
        </p:spPr>
        <p:txBody>
          <a:bodyPr>
            <a:normAutofit/>
          </a:bodyPr>
          <a:lstStyle/>
          <a:p>
            <a:pPr lvl="1">
              <a:buFont typeface="Wingdings" panose="05000000000000000000" pitchFamily="2" charset="2"/>
              <a:buChar char="§"/>
            </a:pPr>
            <a:r>
              <a:rPr lang="en-GB" sz="2000" dirty="0"/>
              <a:t>Academic </a:t>
            </a:r>
          </a:p>
          <a:p>
            <a:pPr lvl="1">
              <a:buFont typeface="Wingdings" panose="05000000000000000000" pitchFamily="2" charset="2"/>
              <a:buChar char="§"/>
            </a:pPr>
            <a:r>
              <a:rPr lang="en-US" sz="2000" dirty="0"/>
              <a:t>The university consists of four faculties, which run a broad spectrum of degree programs. The university institute on surface technology under Prof. Xin Jiang is internationally considered a technology leader.</a:t>
            </a:r>
          </a:p>
          <a:p>
            <a:pPr lvl="1">
              <a:buFont typeface="Wingdings" panose="05000000000000000000" pitchFamily="2" charset="2"/>
              <a:buChar char="§"/>
            </a:pPr>
            <a:r>
              <a:rPr lang="en-US" sz="2000" dirty="0"/>
              <a:t>Radiofrequency properties of superconducting thin films</a:t>
            </a:r>
          </a:p>
          <a:p>
            <a:pPr marL="468000" lvl="1" indent="0">
              <a:buNone/>
            </a:pPr>
            <a:endParaRPr lang="en-US" sz="2000" dirty="0"/>
          </a:p>
          <a:p>
            <a:pPr marL="468000" lvl="1" indent="0">
              <a:buNone/>
            </a:pPr>
            <a:r>
              <a:rPr lang="en-GB" sz="2000" b="1" dirty="0"/>
              <a:t>ESR 14</a:t>
            </a:r>
          </a:p>
          <a:p>
            <a:pPr lvl="2">
              <a:buFont typeface="Wingdings" panose="05000000000000000000" pitchFamily="2" charset="2"/>
              <a:buChar char="§"/>
            </a:pPr>
            <a:r>
              <a:rPr lang="en-GB" sz="1600" dirty="0"/>
              <a:t>Stewart Leith</a:t>
            </a:r>
          </a:p>
          <a:p>
            <a:pPr lvl="2">
              <a:buFont typeface="Wingdings" panose="05000000000000000000" pitchFamily="2" charset="2"/>
              <a:buChar char="§"/>
            </a:pPr>
            <a:r>
              <a:rPr lang="en-GB" sz="1600" dirty="0"/>
              <a:t>Supervised by Michael Vogel</a:t>
            </a:r>
          </a:p>
          <a:p>
            <a:pPr lvl="2">
              <a:buFont typeface="Wingdings" panose="05000000000000000000" pitchFamily="2" charset="2"/>
              <a:buChar char="§"/>
            </a:pPr>
            <a:r>
              <a:rPr lang="en-GB" sz="1600" dirty="0"/>
              <a:t>Siegen, Germany</a:t>
            </a:r>
          </a:p>
          <a:p>
            <a:pPr lvl="1">
              <a:buFont typeface="Wingdings" panose="05000000000000000000" pitchFamily="2" charset="2"/>
              <a:buChar char="§"/>
            </a:pPr>
            <a:endParaRPr lang="en-GB" sz="2000"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63772" y="435706"/>
            <a:ext cx="1192696" cy="360947"/>
          </a:xfrm>
          <a:prstGeom prst="rect">
            <a:avLst/>
          </a:prstGeom>
        </p:spPr>
      </p:pic>
      <p:pic>
        <p:nvPicPr>
          <p:cNvPr id="8" name="Content Placeholder 3"/>
          <p:cNvPicPr>
            <a:picLocks noChangeAspect="1"/>
          </p:cNvPicPr>
          <p:nvPr/>
        </p:nvPicPr>
        <p:blipFill rotWithShape="1">
          <a:blip r:embed="rId3" cstate="email">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rcRect l="9853" r="27143" b="22990"/>
          <a:stretch/>
        </p:blipFill>
        <p:spPr>
          <a:xfrm>
            <a:off x="363772" y="3519020"/>
            <a:ext cx="1280160" cy="1416302"/>
          </a:xfrm>
          <a:prstGeom prst="rect">
            <a:avLst/>
          </a:prstGeom>
        </p:spPr>
      </p:pic>
    </p:spTree>
    <p:extLst>
      <p:ext uri="{BB962C8B-B14F-4D97-AF65-F5344CB8AC3E}">
        <p14:creationId xmlns:p14="http://schemas.microsoft.com/office/powerpoint/2010/main" val="315166028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1700" y="271518"/>
            <a:ext cx="8226854" cy="680908"/>
          </a:xfrm>
        </p:spPr>
        <p:txBody>
          <a:bodyPr>
            <a:noAutofit/>
          </a:bodyPr>
          <a:lstStyle/>
          <a:p>
            <a:r>
              <a:rPr lang="it-IT" sz="2400" b="1" dirty="0"/>
              <a:t>USTUTT - UNIVERSIT</a:t>
            </a:r>
            <a:r>
              <a:rPr lang="it-IT" sz="2400" b="1" dirty="0">
                <a:latin typeface="Arial" panose="020B0604020202020204" pitchFamily="34" charset="0"/>
                <a:cs typeface="Arial" panose="020B0604020202020204" pitchFamily="34" charset="0"/>
              </a:rPr>
              <a:t>Ä</a:t>
            </a:r>
            <a:r>
              <a:rPr lang="it-IT" sz="2400" b="1" dirty="0"/>
              <a:t>T STUTTGART</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sp>
        <p:nvSpPr>
          <p:cNvPr id="7" name="Content Placeholder 2"/>
          <p:cNvSpPr>
            <a:spLocks noGrp="1"/>
          </p:cNvSpPr>
          <p:nvPr>
            <p:ph idx="1"/>
          </p:nvPr>
        </p:nvSpPr>
        <p:spPr>
          <a:xfrm>
            <a:off x="1554480" y="1342768"/>
            <a:ext cx="7129573" cy="4650259"/>
          </a:xfrm>
        </p:spPr>
        <p:txBody>
          <a:bodyPr>
            <a:normAutofit/>
          </a:bodyPr>
          <a:lstStyle/>
          <a:p>
            <a:pPr lvl="1">
              <a:buFont typeface="Wingdings" panose="05000000000000000000" pitchFamily="2" charset="2"/>
              <a:buChar char="§"/>
            </a:pPr>
            <a:r>
              <a:rPr lang="en-GB" sz="2000" dirty="0"/>
              <a:t>Academic </a:t>
            </a:r>
          </a:p>
          <a:p>
            <a:pPr lvl="1">
              <a:buFont typeface="Wingdings" panose="05000000000000000000" pitchFamily="2" charset="2"/>
              <a:buChar char="§"/>
            </a:pPr>
            <a:r>
              <a:rPr lang="en-US" sz="2000" dirty="0"/>
              <a:t>It is one of the top nine leading technical universities in Germany (TU9) with highly ranked programs in civil, mechanical, industrial and electrical engineering. The university has a history in co-developing </a:t>
            </a:r>
            <a:r>
              <a:rPr lang="en-US" sz="2000" dirty="0" err="1"/>
              <a:t>Nelium</a:t>
            </a:r>
            <a:r>
              <a:rPr lang="en-US" sz="2000" dirty="0"/>
              <a:t> refrigeration together with TU Dresden.</a:t>
            </a:r>
          </a:p>
          <a:p>
            <a:pPr lvl="1">
              <a:buFont typeface="Wingdings" panose="05000000000000000000" pitchFamily="2" charset="2"/>
              <a:buChar char="§"/>
            </a:pPr>
            <a:r>
              <a:rPr lang="en-US" sz="2000" dirty="0"/>
              <a:t>Turbo compressor development for light gases</a:t>
            </a:r>
          </a:p>
          <a:p>
            <a:pPr lvl="1">
              <a:buFont typeface="Wingdings" panose="05000000000000000000" pitchFamily="2" charset="2"/>
              <a:buChar char="§"/>
            </a:pPr>
            <a:endParaRPr lang="en-GB" sz="2000" dirty="0"/>
          </a:p>
          <a:p>
            <a:pPr marL="468000" lvl="1" indent="0">
              <a:buNone/>
            </a:pPr>
            <a:r>
              <a:rPr lang="en-GB" sz="2000" b="1" dirty="0"/>
              <a:t>ESR 15</a:t>
            </a:r>
          </a:p>
          <a:p>
            <a:pPr lvl="2">
              <a:buFont typeface="Wingdings" panose="05000000000000000000" pitchFamily="2" charset="2"/>
              <a:buChar char="§"/>
            </a:pPr>
            <a:r>
              <a:rPr lang="en-GB" sz="1600" dirty="0"/>
              <a:t>Maxime Podeur</a:t>
            </a:r>
          </a:p>
          <a:p>
            <a:pPr lvl="2">
              <a:buFont typeface="Wingdings" panose="05000000000000000000" pitchFamily="2" charset="2"/>
              <a:buChar char="§"/>
            </a:pPr>
            <a:r>
              <a:rPr lang="en-GB" sz="1600" dirty="0"/>
              <a:t>Supervised by Damian Vogt</a:t>
            </a:r>
          </a:p>
          <a:p>
            <a:pPr lvl="2">
              <a:buFont typeface="Wingdings" panose="05000000000000000000" pitchFamily="2" charset="2"/>
              <a:buChar char="§"/>
            </a:pPr>
            <a:r>
              <a:rPr lang="en-GB" sz="1600" dirty="0"/>
              <a:t>Stuttgart, Germany</a:t>
            </a:r>
          </a:p>
        </p:txBody>
      </p:sp>
      <p:pic>
        <p:nvPicPr>
          <p:cNvPr id="8" name="Picture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1441" y="389087"/>
            <a:ext cx="1783080" cy="445770"/>
          </a:xfrm>
          <a:prstGeom prst="rect">
            <a:avLst/>
          </a:prstGeom>
        </p:spPr>
      </p:pic>
      <p:pic>
        <p:nvPicPr>
          <p:cNvPr id="9" name="Content Placeholder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68010" y="4138927"/>
            <a:ext cx="1429942" cy="1429942"/>
          </a:xfrm>
          <a:prstGeom prst="rect">
            <a:avLst/>
          </a:prstGeom>
        </p:spPr>
      </p:pic>
    </p:spTree>
    <p:extLst>
      <p:ext uri="{BB962C8B-B14F-4D97-AF65-F5344CB8AC3E}">
        <p14:creationId xmlns:p14="http://schemas.microsoft.com/office/powerpoint/2010/main" val="177989975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4510" y="292510"/>
            <a:ext cx="6892290" cy="680908"/>
          </a:xfrm>
        </p:spPr>
        <p:txBody>
          <a:bodyPr>
            <a:noAutofit/>
          </a:bodyPr>
          <a:lstStyle/>
          <a:p>
            <a:r>
              <a:rPr lang="en-US" sz="2400" b="1" dirty="0"/>
              <a:t>WUW - WIRTSCHAFTSUNIVERSITÄT WIEN </a:t>
            </a:r>
            <a:endParaRPr lang="it-IT" sz="2400" b="1" dirty="0"/>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16</a:t>
            </a:fld>
            <a:endParaRPr lang="en-US" dirty="0"/>
          </a:p>
        </p:txBody>
      </p:sp>
      <p:sp>
        <p:nvSpPr>
          <p:cNvPr id="7" name="Content Placeholder 2"/>
          <p:cNvSpPr>
            <a:spLocks noGrp="1"/>
          </p:cNvSpPr>
          <p:nvPr>
            <p:ph idx="1"/>
          </p:nvPr>
        </p:nvSpPr>
        <p:spPr>
          <a:xfrm>
            <a:off x="1794510" y="1342768"/>
            <a:ext cx="6889544" cy="4650259"/>
          </a:xfrm>
        </p:spPr>
        <p:txBody>
          <a:bodyPr>
            <a:normAutofit/>
          </a:bodyPr>
          <a:lstStyle/>
          <a:p>
            <a:pPr lvl="1">
              <a:buFont typeface="Wingdings" panose="05000000000000000000" pitchFamily="2" charset="2"/>
              <a:buChar char="§"/>
            </a:pPr>
            <a:r>
              <a:rPr lang="en-GB" sz="2000" dirty="0"/>
              <a:t>Academic </a:t>
            </a:r>
          </a:p>
          <a:p>
            <a:pPr lvl="1">
              <a:buFont typeface="Wingdings" panose="05000000000000000000" pitchFamily="2" charset="2"/>
              <a:buChar char="§"/>
            </a:pPr>
            <a:r>
              <a:rPr lang="en-US" sz="2000" dirty="0"/>
              <a:t>It is a world-leading institution with respect to research in the field of open and user innovation management. The institute participating in the project has pioneered the “Technology Competency Leveraging” method. </a:t>
            </a:r>
          </a:p>
          <a:p>
            <a:pPr lvl="1">
              <a:buFont typeface="Wingdings" panose="05000000000000000000" pitchFamily="2" charset="2"/>
              <a:buChar char="§"/>
            </a:pPr>
            <a:r>
              <a:rPr lang="en-US" sz="2000" dirty="0"/>
              <a:t>Assessing technologies along all R&amp;D value chains with respect to identifying credible market opportunities.</a:t>
            </a:r>
          </a:p>
          <a:p>
            <a:pPr marL="468000" lvl="1" indent="0">
              <a:buNone/>
            </a:pPr>
            <a:endParaRPr lang="en-US" sz="2000" dirty="0"/>
          </a:p>
          <a:p>
            <a:pPr marL="468000" lvl="1" indent="0">
              <a:buNone/>
            </a:pPr>
            <a:r>
              <a:rPr lang="en-GB" sz="2000" b="1" dirty="0"/>
              <a:t>ESR 5</a:t>
            </a:r>
          </a:p>
          <a:p>
            <a:pPr lvl="2">
              <a:buFont typeface="Wingdings" panose="05000000000000000000" pitchFamily="2" charset="2"/>
              <a:buChar char="§"/>
            </a:pPr>
            <a:r>
              <a:rPr lang="en-GB" sz="1600" dirty="0"/>
              <a:t>Linn </a:t>
            </a:r>
            <a:r>
              <a:rPr lang="en-GB" sz="1600" dirty="0" err="1"/>
              <a:t>Kretzschmar</a:t>
            </a:r>
            <a:endParaRPr lang="en-GB" sz="1600" dirty="0"/>
          </a:p>
          <a:p>
            <a:pPr lvl="2">
              <a:buFont typeface="Wingdings" panose="05000000000000000000" pitchFamily="2" charset="2"/>
              <a:buChar char="§"/>
            </a:pPr>
            <a:r>
              <a:rPr lang="en-GB" sz="1600" dirty="0"/>
              <a:t>Supervised by Peter Keinz</a:t>
            </a:r>
          </a:p>
          <a:p>
            <a:pPr lvl="2">
              <a:buFont typeface="Wingdings" panose="05000000000000000000" pitchFamily="2" charset="2"/>
              <a:buChar char="§"/>
            </a:pPr>
            <a:r>
              <a:rPr lang="en-GB" sz="1600" dirty="0"/>
              <a:t>Vienna, Austria</a:t>
            </a:r>
          </a:p>
          <a:p>
            <a:pPr marL="0" indent="0">
              <a:buNone/>
            </a:pPr>
            <a:endParaRPr lang="en-GB" sz="2400"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453132"/>
            <a:ext cx="1074420" cy="532696"/>
          </a:xfrm>
          <a:prstGeom prst="rect">
            <a:avLst/>
          </a:prstGeom>
        </p:spPr>
      </p:pic>
      <p:pic>
        <p:nvPicPr>
          <p:cNvPr id="8" name="Content Placeholder 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9147" y="4663071"/>
            <a:ext cx="1622053" cy="1440383"/>
          </a:xfrm>
          <a:prstGeom prst="rect">
            <a:avLst/>
          </a:prstGeom>
        </p:spPr>
      </p:pic>
    </p:spTree>
    <p:extLst>
      <p:ext uri="{BB962C8B-B14F-4D97-AF65-F5344CB8AC3E}">
        <p14:creationId xmlns:p14="http://schemas.microsoft.com/office/powerpoint/2010/main" val="245999099"/>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3"/>
            <a:ext cx="8226854" cy="536127"/>
          </a:xfrm>
        </p:spPr>
        <p:txBody>
          <a:bodyPr>
            <a:normAutofit/>
          </a:bodyPr>
          <a:lstStyle/>
          <a:p>
            <a:r>
              <a:rPr lang="en-GB" sz="2400" b="1" dirty="0"/>
              <a:t>PARTNER ORGANISATIONS</a:t>
            </a:r>
          </a:p>
        </p:txBody>
      </p:sp>
      <p:sp>
        <p:nvSpPr>
          <p:cNvPr id="3" name="Content Placeholder 2"/>
          <p:cNvSpPr>
            <a:spLocks noGrp="1"/>
          </p:cNvSpPr>
          <p:nvPr>
            <p:ph idx="1"/>
          </p:nvPr>
        </p:nvSpPr>
        <p:spPr>
          <a:xfrm>
            <a:off x="380972" y="594361"/>
            <a:ext cx="8226854" cy="4434839"/>
          </a:xfrm>
        </p:spPr>
        <p:txBody>
          <a:bodyPr>
            <a:normAutofit fontScale="85000" lnSpcReduction="20000"/>
          </a:bodyPr>
          <a:lstStyle/>
          <a:p>
            <a:pPr lvl="1">
              <a:lnSpc>
                <a:spcPct val="120000"/>
              </a:lnSpc>
              <a:buFont typeface="Wingdings" panose="05000000000000000000" pitchFamily="2" charset="2"/>
              <a:buChar char="§"/>
            </a:pPr>
            <a:r>
              <a:rPr lang="en-GB" dirty="0"/>
              <a:t>Air Liquide</a:t>
            </a:r>
          </a:p>
          <a:p>
            <a:pPr lvl="1">
              <a:lnSpc>
                <a:spcPct val="120000"/>
              </a:lnSpc>
              <a:buFont typeface="Wingdings" panose="05000000000000000000" pitchFamily="2" charset="2"/>
              <a:buChar char="§"/>
            </a:pPr>
            <a:r>
              <a:rPr lang="en-GB" dirty="0"/>
              <a:t>ASG Superconductors</a:t>
            </a:r>
          </a:p>
          <a:p>
            <a:pPr lvl="1">
              <a:lnSpc>
                <a:spcPct val="120000"/>
              </a:lnSpc>
              <a:buFont typeface="Wingdings" panose="05000000000000000000" pitchFamily="2" charset="2"/>
              <a:buChar char="§"/>
            </a:pPr>
            <a:r>
              <a:rPr lang="en-US" dirty="0"/>
              <a:t>Babcock </a:t>
            </a:r>
            <a:r>
              <a:rPr lang="en-US" dirty="0" err="1"/>
              <a:t>Noell</a:t>
            </a:r>
            <a:r>
              <a:rPr lang="en-US" dirty="0"/>
              <a:t> GmbH/</a:t>
            </a:r>
            <a:r>
              <a:rPr lang="en-US" dirty="0" err="1"/>
              <a:t>Bilfinger</a:t>
            </a:r>
            <a:r>
              <a:rPr lang="en-US" dirty="0"/>
              <a:t> SE</a:t>
            </a:r>
            <a:endParaRPr lang="en-GB" dirty="0"/>
          </a:p>
          <a:p>
            <a:pPr lvl="1">
              <a:lnSpc>
                <a:spcPct val="120000"/>
              </a:lnSpc>
              <a:buFont typeface="Wingdings" panose="05000000000000000000" pitchFamily="2" charset="2"/>
              <a:buChar char="§"/>
            </a:pPr>
            <a:r>
              <a:rPr lang="en-GB" dirty="0" err="1"/>
              <a:t>CemeCon</a:t>
            </a:r>
            <a:endParaRPr lang="en-GB" dirty="0"/>
          </a:p>
          <a:p>
            <a:pPr lvl="1">
              <a:lnSpc>
                <a:spcPct val="120000"/>
              </a:lnSpc>
              <a:buFont typeface="Wingdings" panose="05000000000000000000" pitchFamily="2" charset="2"/>
              <a:buChar char="§"/>
            </a:pPr>
            <a:r>
              <a:rPr lang="en-GB" dirty="0"/>
              <a:t>MAN Diesel &amp; Turbo</a:t>
            </a:r>
          </a:p>
          <a:p>
            <a:pPr lvl="1">
              <a:lnSpc>
                <a:spcPct val="120000"/>
              </a:lnSpc>
              <a:buFont typeface="Wingdings" panose="05000000000000000000" pitchFamily="2" charset="2"/>
              <a:buChar char="§"/>
            </a:pPr>
            <a:r>
              <a:rPr lang="en-GB" dirty="0"/>
              <a:t>Terra Mater Productions GmbH / Terra Mater Factual Studios</a:t>
            </a:r>
          </a:p>
          <a:p>
            <a:pPr lvl="1">
              <a:lnSpc>
                <a:spcPct val="120000"/>
              </a:lnSpc>
              <a:buFont typeface="Wingdings" panose="05000000000000000000" pitchFamily="2" charset="2"/>
              <a:buChar char="§"/>
            </a:pPr>
            <a:r>
              <a:rPr lang="en-GB" dirty="0" err="1"/>
              <a:t>Criotec</a:t>
            </a:r>
            <a:r>
              <a:rPr lang="en-GB" dirty="0"/>
              <a:t> Impianti</a:t>
            </a:r>
          </a:p>
          <a:p>
            <a:pPr lvl="1">
              <a:lnSpc>
                <a:spcPct val="120000"/>
              </a:lnSpc>
              <a:buFont typeface="Wingdings" panose="05000000000000000000" pitchFamily="2" charset="2"/>
              <a:buChar char="§"/>
            </a:pPr>
            <a:r>
              <a:rPr lang="en-GB" dirty="0"/>
              <a:t>IEEE CSC</a:t>
            </a:r>
          </a:p>
          <a:p>
            <a:pPr lvl="1">
              <a:lnSpc>
                <a:spcPct val="120000"/>
              </a:lnSpc>
              <a:buFont typeface="Wingdings" panose="05000000000000000000" pitchFamily="2" charset="2"/>
              <a:buChar char="§"/>
            </a:pPr>
            <a:r>
              <a:rPr lang="en-GB" dirty="0" err="1"/>
              <a:t>Reseach</a:t>
            </a:r>
            <a:r>
              <a:rPr lang="en-GB" dirty="0"/>
              <a:t> Instruments</a:t>
            </a:r>
          </a:p>
          <a:p>
            <a:pPr lvl="1">
              <a:lnSpc>
                <a:spcPct val="120000"/>
              </a:lnSpc>
              <a:buFont typeface="Wingdings" panose="05000000000000000000" pitchFamily="2" charset="2"/>
              <a:buChar char="§"/>
            </a:pPr>
            <a:r>
              <a:rPr lang="en-GB" dirty="0" err="1"/>
              <a:t>SigmaPhi</a:t>
            </a:r>
            <a:endParaRPr lang="en-GB" dirty="0"/>
          </a:p>
          <a:p>
            <a:pPr lvl="1">
              <a:lnSpc>
                <a:spcPct val="120000"/>
              </a:lnSpc>
              <a:buFont typeface="Wingdings" panose="05000000000000000000" pitchFamily="2" charset="2"/>
              <a:buChar char="§"/>
            </a:pPr>
            <a:r>
              <a:rPr lang="en-GB" dirty="0" err="1"/>
              <a:t>Università</a:t>
            </a:r>
            <a:r>
              <a:rPr lang="en-GB" dirty="0"/>
              <a:t> </a:t>
            </a:r>
            <a:r>
              <a:rPr lang="en-GB" dirty="0" err="1"/>
              <a:t>degli</a:t>
            </a:r>
            <a:r>
              <a:rPr lang="en-GB" dirty="0"/>
              <a:t> </a:t>
            </a:r>
            <a:r>
              <a:rPr lang="en-GB" dirty="0" err="1"/>
              <a:t>Studi</a:t>
            </a:r>
            <a:r>
              <a:rPr lang="en-GB" dirty="0"/>
              <a:t> di Genova</a:t>
            </a:r>
          </a:p>
          <a:p>
            <a:pPr lvl="1">
              <a:lnSpc>
                <a:spcPct val="120000"/>
              </a:lnSpc>
              <a:buFont typeface="Wingdings" panose="05000000000000000000" pitchFamily="2" charset="2"/>
              <a:buChar char="§"/>
            </a:pPr>
            <a:r>
              <a:rPr lang="en-GB" dirty="0" err="1"/>
              <a:t>Université</a:t>
            </a:r>
            <a:r>
              <a:rPr lang="en-GB" dirty="0"/>
              <a:t> de Genève</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sp>
        <p:nvSpPr>
          <p:cNvPr id="7" name="TextBox 6">
            <a:extLst>
              <a:ext uri="{FF2B5EF4-FFF2-40B4-BE49-F238E27FC236}">
                <a16:creationId xmlns:a16="http://schemas.microsoft.com/office/drawing/2014/main" id="{B58BA0D3-E70D-0C41-A036-BD3A13AF3430}"/>
              </a:ext>
            </a:extLst>
          </p:cNvPr>
          <p:cNvSpPr txBox="1"/>
          <p:nvPr/>
        </p:nvSpPr>
        <p:spPr>
          <a:xfrm>
            <a:off x="299589" y="4972783"/>
            <a:ext cx="8389620" cy="1200329"/>
          </a:xfrm>
          <a:prstGeom prst="rect">
            <a:avLst/>
          </a:prstGeom>
          <a:noFill/>
        </p:spPr>
        <p:txBody>
          <a:bodyPr wrap="square" rtlCol="0">
            <a:spAutoFit/>
          </a:bodyPr>
          <a:lstStyle/>
          <a:p>
            <a:r>
              <a:rPr lang="en-US" b="1" dirty="0"/>
              <a:t>NOTE: </a:t>
            </a:r>
            <a:r>
              <a:rPr lang="en-US" dirty="0"/>
              <a:t>In addition to this formal list of project partners, there are numerous additional organizations participating in the research, since this project is part of a world-wide R&amp;D project that is coordinated by CERN. It federates today more than 130 institutions and 25 companies.</a:t>
            </a:r>
          </a:p>
        </p:txBody>
      </p:sp>
    </p:spTree>
    <p:extLst>
      <p:ext uri="{BB962C8B-B14F-4D97-AF65-F5344CB8AC3E}">
        <p14:creationId xmlns:p14="http://schemas.microsoft.com/office/powerpoint/2010/main" val="71906111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sp>
        <p:nvSpPr>
          <p:cNvPr id="7" name="Content Placeholder 2"/>
          <p:cNvSpPr>
            <a:spLocks noGrp="1"/>
          </p:cNvSpPr>
          <p:nvPr>
            <p:ph idx="1"/>
          </p:nvPr>
        </p:nvSpPr>
        <p:spPr>
          <a:xfrm>
            <a:off x="457200" y="1342768"/>
            <a:ext cx="8226854" cy="4650259"/>
          </a:xfrm>
        </p:spPr>
        <p:txBody>
          <a:bodyPr>
            <a:normAutofit/>
          </a:bodyPr>
          <a:lstStyle/>
          <a:p>
            <a:pPr lvl="1">
              <a:buFont typeface="Wingdings" panose="05000000000000000000" pitchFamily="2" charset="2"/>
              <a:buChar char="§"/>
            </a:pPr>
            <a:r>
              <a:rPr lang="en-GB" dirty="0"/>
              <a:t>Non-academic</a:t>
            </a:r>
          </a:p>
          <a:p>
            <a:pPr lvl="1">
              <a:buFont typeface="Wingdings" panose="05000000000000000000" pitchFamily="2" charset="2"/>
              <a:buChar char="§"/>
            </a:pPr>
            <a:r>
              <a:rPr lang="en-GB" dirty="0" err="1"/>
              <a:t>Sassenage</a:t>
            </a:r>
            <a:r>
              <a:rPr lang="en-GB" dirty="0"/>
              <a:t>, France</a:t>
            </a:r>
          </a:p>
          <a:p>
            <a:pPr lvl="1">
              <a:buFont typeface="Wingdings" panose="05000000000000000000" pitchFamily="2" charset="2"/>
              <a:buChar char="§"/>
            </a:pPr>
            <a:r>
              <a:rPr lang="en-US" dirty="0"/>
              <a:t>Air Liquide S.A. is a French multinational company which supplies industrial gases and services to various industries including medical, chemical and electronic manufacturers.</a:t>
            </a:r>
          </a:p>
          <a:p>
            <a:pPr lvl="1">
              <a:buFont typeface="Wingdings" panose="05000000000000000000" pitchFamily="2" charset="2"/>
              <a:buChar char="§"/>
            </a:pPr>
            <a:r>
              <a:rPr lang="en-US" dirty="0"/>
              <a:t>It has a long standing business relation with CERN in the world’s largest cryogenic installation.</a:t>
            </a:r>
          </a:p>
        </p:txBody>
      </p:sp>
      <p:pic>
        <p:nvPicPr>
          <p:cNvPr id="8" name="Picture 7">
            <a:extLst>
              <a:ext uri="{FF2B5EF4-FFF2-40B4-BE49-F238E27FC236}">
                <a16:creationId xmlns:a16="http://schemas.microsoft.com/office/drawing/2014/main" id="{32B66382-D674-C948-9AFD-728D44CACD3E}"/>
              </a:ext>
            </a:extLst>
          </p:cNvPr>
          <p:cNvPicPr>
            <a:picLocks noChangeAspect="1"/>
          </p:cNvPicPr>
          <p:nvPr/>
        </p:nvPicPr>
        <p:blipFill rotWithShape="1">
          <a:blip r:embed="rId2"/>
          <a:srcRect t="32128" b="27517"/>
          <a:stretch/>
        </p:blipFill>
        <p:spPr>
          <a:xfrm>
            <a:off x="395276" y="315024"/>
            <a:ext cx="3175000" cy="768752"/>
          </a:xfrm>
          <a:prstGeom prst="rect">
            <a:avLst/>
          </a:prstGeom>
        </p:spPr>
      </p:pic>
    </p:spTree>
    <p:extLst>
      <p:ext uri="{BB962C8B-B14F-4D97-AF65-F5344CB8AC3E}">
        <p14:creationId xmlns:p14="http://schemas.microsoft.com/office/powerpoint/2010/main" val="6962755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365298"/>
            <a:ext cx="8226854" cy="680908"/>
          </a:xfrm>
        </p:spPr>
        <p:txBody>
          <a:bodyPr>
            <a:noAutofit/>
          </a:bodyPr>
          <a:lstStyle/>
          <a:p>
            <a:r>
              <a:rPr lang="en-US" sz="2400" b="1" dirty="0"/>
              <a:t>ASG superconductors</a:t>
            </a:r>
            <a:endParaRPr lang="it-IT" sz="2400" b="1" dirty="0"/>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19</a:t>
            </a:fld>
            <a:endParaRPr lang="en-US" dirty="0"/>
          </a:p>
        </p:txBody>
      </p:sp>
      <p:sp>
        <p:nvSpPr>
          <p:cNvPr id="7" name="Content Placeholder 2"/>
          <p:cNvSpPr>
            <a:spLocks noGrp="1"/>
          </p:cNvSpPr>
          <p:nvPr>
            <p:ph idx="1"/>
          </p:nvPr>
        </p:nvSpPr>
        <p:spPr>
          <a:xfrm>
            <a:off x="457200" y="1342768"/>
            <a:ext cx="8226854" cy="4650259"/>
          </a:xfrm>
        </p:spPr>
        <p:txBody>
          <a:bodyPr>
            <a:normAutofit/>
          </a:bodyPr>
          <a:lstStyle/>
          <a:p>
            <a:pPr lvl="1">
              <a:buFont typeface="Wingdings" panose="05000000000000000000" pitchFamily="2" charset="2"/>
              <a:buChar char="§"/>
            </a:pPr>
            <a:r>
              <a:rPr lang="en-GB" dirty="0"/>
              <a:t>Non-academic</a:t>
            </a:r>
          </a:p>
          <a:p>
            <a:pPr lvl="1">
              <a:buFont typeface="Wingdings" panose="05000000000000000000" pitchFamily="2" charset="2"/>
              <a:buChar char="§"/>
            </a:pPr>
            <a:r>
              <a:rPr lang="en-GB" dirty="0"/>
              <a:t>Genova, Italy</a:t>
            </a:r>
          </a:p>
          <a:p>
            <a:pPr lvl="1">
              <a:buFont typeface="Wingdings" panose="05000000000000000000" pitchFamily="2" charset="2"/>
              <a:buChar char="§"/>
            </a:pPr>
            <a:r>
              <a:rPr lang="en-US" dirty="0"/>
              <a:t>ASG is a world leader in superconducting magnetic systems design, construction and testing for high energy physics and thermonuclear fusion applications and through its subsidiaries Paramed and Columbus Superconductors in the field of biomedical applications (diagnosis and therapy) and the energy sector (SMES, FCL, wind turbines and energy transport).</a:t>
            </a:r>
          </a:p>
          <a:p>
            <a:pPr lvl="1">
              <a:buFont typeface="Wingdings" panose="05000000000000000000" pitchFamily="2" charset="2"/>
              <a:buChar char="§"/>
            </a:pPr>
            <a:r>
              <a:rPr lang="en-GB" dirty="0"/>
              <a:t>Columbus merged recently with ASG</a:t>
            </a:r>
          </a:p>
        </p:txBody>
      </p:sp>
      <p:pic>
        <p:nvPicPr>
          <p:cNvPr id="8" name="Immagine 3" descr="C:\Users\risso.alberto\AppData\Local\Microsoft\Windows\Temporary Internet Files\Content.Word\LOGO COLUMBUS COLORI.JPG">
            <a:extLst>
              <a:ext uri="{FF2B5EF4-FFF2-40B4-BE49-F238E27FC236}">
                <a16:creationId xmlns:a16="http://schemas.microsoft.com/office/drawing/2014/main" id="{3D9D57A9-4422-DB4E-A91A-C00C37314417}"/>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t="1" b="-3536"/>
          <a:stretch/>
        </p:blipFill>
        <p:spPr bwMode="auto">
          <a:xfrm>
            <a:off x="391706" y="304080"/>
            <a:ext cx="1259369" cy="555345"/>
          </a:xfrm>
          <a:prstGeom prst="rect">
            <a:avLst/>
          </a:prstGeom>
          <a:noFill/>
          <a:ln>
            <a:noFill/>
          </a:ln>
        </p:spPr>
      </p:pic>
    </p:spTree>
    <p:extLst>
      <p:ext uri="{BB962C8B-B14F-4D97-AF65-F5344CB8AC3E}">
        <p14:creationId xmlns:p14="http://schemas.microsoft.com/office/powerpoint/2010/main" val="384519909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0C6F6-511E-BA4D-A83A-AF0A533099D3}"/>
              </a:ext>
            </a:extLst>
          </p:cNvPr>
          <p:cNvSpPr>
            <a:spLocks noGrp="1"/>
          </p:cNvSpPr>
          <p:nvPr>
            <p:ph type="title"/>
          </p:nvPr>
        </p:nvSpPr>
        <p:spPr/>
        <p:txBody>
          <a:bodyPr>
            <a:normAutofit fontScale="90000"/>
          </a:bodyPr>
          <a:lstStyle/>
          <a:p>
            <a:r>
              <a:rPr lang="en-US" dirty="0"/>
              <a:t>Project Office at CERN</a:t>
            </a:r>
          </a:p>
        </p:txBody>
      </p:sp>
      <p:sp>
        <p:nvSpPr>
          <p:cNvPr id="3" name="Content Placeholder 2">
            <a:extLst>
              <a:ext uri="{FF2B5EF4-FFF2-40B4-BE49-F238E27FC236}">
                <a16:creationId xmlns:a16="http://schemas.microsoft.com/office/drawing/2014/main" id="{1FCF46F8-3999-524C-85FA-E588EC0F34EB}"/>
              </a:ext>
            </a:extLst>
          </p:cNvPr>
          <p:cNvSpPr>
            <a:spLocks noGrp="1"/>
          </p:cNvSpPr>
          <p:nvPr>
            <p:ph idx="1"/>
          </p:nvPr>
        </p:nvSpPr>
        <p:spPr/>
        <p:txBody>
          <a:bodyPr>
            <a:normAutofit fontScale="92500" lnSpcReduction="20000"/>
          </a:bodyPr>
          <a:lstStyle/>
          <a:p>
            <a:r>
              <a:rPr lang="en-US" dirty="0"/>
              <a:t>Amalia </a:t>
            </a:r>
            <a:r>
              <a:rPr lang="en-US" b="1" dirty="0"/>
              <a:t>Ballarino</a:t>
            </a:r>
            <a:r>
              <a:rPr lang="en-US" dirty="0"/>
              <a:t> (TE/MSC, PI, head of CERN’s superconductivity R&amp;D </a:t>
            </a:r>
            <a:r>
              <a:rPr lang="en-US" dirty="0" err="1"/>
              <a:t>programme</a:t>
            </a:r>
            <a:r>
              <a:rPr lang="en-US" dirty="0"/>
              <a:t>)</a:t>
            </a:r>
          </a:p>
          <a:p>
            <a:r>
              <a:rPr lang="en-US" dirty="0"/>
              <a:t>Michael </a:t>
            </a:r>
            <a:r>
              <a:rPr lang="en-US" b="1" dirty="0" err="1"/>
              <a:t>Benedikt</a:t>
            </a:r>
            <a:r>
              <a:rPr lang="en-US" dirty="0"/>
              <a:t> (ATS/DO, Head of the Future Circular Collider study)</a:t>
            </a:r>
          </a:p>
          <a:p>
            <a:r>
              <a:rPr lang="en-US" dirty="0"/>
              <a:t>Panagiotis </a:t>
            </a:r>
            <a:r>
              <a:rPr lang="en-US" b="1" dirty="0" err="1"/>
              <a:t>Charitos</a:t>
            </a:r>
            <a:r>
              <a:rPr lang="en-US" dirty="0"/>
              <a:t> (ATS/DO, communication officer, scientific information manager)</a:t>
            </a:r>
          </a:p>
          <a:p>
            <a:r>
              <a:rPr lang="en-US" dirty="0"/>
              <a:t>Cecile </a:t>
            </a:r>
            <a:r>
              <a:rPr lang="en-US" b="1" dirty="0" err="1"/>
              <a:t>Granier</a:t>
            </a:r>
            <a:r>
              <a:rPr lang="en-US" dirty="0"/>
              <a:t> (HR, MSCA office)</a:t>
            </a:r>
          </a:p>
          <a:p>
            <a:r>
              <a:rPr lang="en-US" dirty="0"/>
              <a:t>Johannes </a:t>
            </a:r>
            <a:r>
              <a:rPr lang="en-US" b="1" dirty="0" err="1"/>
              <a:t>Gutleber</a:t>
            </a:r>
            <a:r>
              <a:rPr lang="en-US" dirty="0"/>
              <a:t> (ATS/DO, head of project office)</a:t>
            </a:r>
          </a:p>
          <a:p>
            <a:r>
              <a:rPr lang="en-US" dirty="0"/>
              <a:t>Julie </a:t>
            </a:r>
            <a:r>
              <a:rPr lang="en-US" b="1" dirty="0" err="1"/>
              <a:t>Hadre</a:t>
            </a:r>
            <a:r>
              <a:rPr lang="en-US" dirty="0"/>
              <a:t> (ATS/DO, project officer of H2020 projects and FCC study)</a:t>
            </a:r>
          </a:p>
          <a:p>
            <a:r>
              <a:rPr lang="en-US" dirty="0"/>
              <a:t>Coralie </a:t>
            </a:r>
            <a:r>
              <a:rPr lang="en-US" b="1" dirty="0"/>
              <a:t>Hunsicker</a:t>
            </a:r>
            <a:r>
              <a:rPr lang="en-US" dirty="0"/>
              <a:t> (ATS/DO, project officer </a:t>
            </a:r>
            <a:r>
              <a:rPr lang="en-US" dirty="0" err="1"/>
              <a:t>EASITrain</a:t>
            </a:r>
            <a:r>
              <a:rPr lang="en-US" dirty="0"/>
              <a:t>)</a:t>
            </a:r>
          </a:p>
          <a:p>
            <a:endParaRPr lang="en-US" dirty="0"/>
          </a:p>
        </p:txBody>
      </p:sp>
      <p:sp>
        <p:nvSpPr>
          <p:cNvPr id="4" name="Date Placeholder 3">
            <a:extLst>
              <a:ext uri="{FF2B5EF4-FFF2-40B4-BE49-F238E27FC236}">
                <a16:creationId xmlns:a16="http://schemas.microsoft.com/office/drawing/2014/main" id="{46256EDC-96AA-BB4D-8802-93021BC2DA7E}"/>
              </a:ext>
            </a:extLst>
          </p:cNvPr>
          <p:cNvSpPr>
            <a:spLocks noGrp="1"/>
          </p:cNvSpPr>
          <p:nvPr>
            <p:ph type="dt" sz="half" idx="2"/>
          </p:nvPr>
        </p:nvSpPr>
        <p:spPr/>
        <p:txBody>
          <a:bodyPr/>
          <a:lstStyle/>
          <a:p>
            <a:r>
              <a:rPr lang="en-US"/>
              <a:t>12/10/2018</a:t>
            </a:r>
            <a:endParaRPr lang="en-US" dirty="0"/>
          </a:p>
        </p:txBody>
      </p:sp>
      <p:sp>
        <p:nvSpPr>
          <p:cNvPr id="5" name="Footer Placeholder 4">
            <a:extLst>
              <a:ext uri="{FF2B5EF4-FFF2-40B4-BE49-F238E27FC236}">
                <a16:creationId xmlns:a16="http://schemas.microsoft.com/office/drawing/2014/main" id="{EF2868BD-6AA8-9C4C-9952-5E12105DB53D}"/>
              </a:ext>
            </a:extLst>
          </p:cNvPr>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a:extLst>
              <a:ext uri="{FF2B5EF4-FFF2-40B4-BE49-F238E27FC236}">
                <a16:creationId xmlns:a16="http://schemas.microsoft.com/office/drawing/2014/main" id="{29CD5029-E72F-6341-9738-5F40D20809C8}"/>
              </a:ext>
            </a:extLst>
          </p:cNvPr>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200816318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7129" y="292510"/>
            <a:ext cx="6166925" cy="680908"/>
          </a:xfrm>
        </p:spPr>
        <p:txBody>
          <a:bodyPr>
            <a:noAutofit/>
          </a:bodyPr>
          <a:lstStyle/>
          <a:p>
            <a:r>
              <a:rPr lang="en-US" sz="2400" b="1" dirty="0"/>
              <a:t>Babcock </a:t>
            </a:r>
            <a:r>
              <a:rPr lang="en-US" sz="2400" b="1" dirty="0" err="1"/>
              <a:t>Noell</a:t>
            </a:r>
            <a:r>
              <a:rPr lang="en-US" sz="2400" b="1" dirty="0"/>
              <a:t> GmbH / Bilfinger SE</a:t>
            </a:r>
            <a:endParaRPr lang="it-IT" sz="2400" b="1" dirty="0"/>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sp>
        <p:nvSpPr>
          <p:cNvPr id="7" name="Content Placeholder 2"/>
          <p:cNvSpPr>
            <a:spLocks noGrp="1"/>
          </p:cNvSpPr>
          <p:nvPr>
            <p:ph idx="1"/>
          </p:nvPr>
        </p:nvSpPr>
        <p:spPr>
          <a:xfrm>
            <a:off x="457200" y="1342768"/>
            <a:ext cx="8226854" cy="4650259"/>
          </a:xfrm>
        </p:spPr>
        <p:txBody>
          <a:bodyPr>
            <a:normAutofit/>
          </a:bodyPr>
          <a:lstStyle/>
          <a:p>
            <a:pPr lvl="1">
              <a:buFont typeface="Wingdings" panose="05000000000000000000" pitchFamily="2" charset="2"/>
              <a:buChar char="§"/>
            </a:pPr>
            <a:r>
              <a:rPr lang="en-GB" dirty="0"/>
              <a:t>Non-academic</a:t>
            </a:r>
          </a:p>
          <a:p>
            <a:pPr lvl="1">
              <a:buFont typeface="Wingdings" panose="05000000000000000000" pitchFamily="2" charset="2"/>
              <a:buChar char="§"/>
            </a:pPr>
            <a:r>
              <a:rPr lang="en-GB" dirty="0"/>
              <a:t>Mannheim, Germany</a:t>
            </a:r>
          </a:p>
          <a:p>
            <a:pPr lvl="1">
              <a:buFont typeface="Wingdings" panose="05000000000000000000" pitchFamily="2" charset="2"/>
              <a:buChar char="§"/>
            </a:pPr>
            <a:r>
              <a:rPr lang="en-US" dirty="0"/>
              <a:t>The </a:t>
            </a:r>
            <a:r>
              <a:rPr lang="en-US" dirty="0" err="1"/>
              <a:t>Würzburg</a:t>
            </a:r>
            <a:r>
              <a:rPr lang="en-US" dirty="0"/>
              <a:t> based Babcock </a:t>
            </a:r>
            <a:r>
              <a:rPr lang="en-US" dirty="0" err="1"/>
              <a:t>Noell</a:t>
            </a:r>
            <a:r>
              <a:rPr lang="en-US" dirty="0"/>
              <a:t> GmbH is a company of the </a:t>
            </a:r>
            <a:r>
              <a:rPr lang="en-US" dirty="0" err="1"/>
              <a:t>Bilfinger</a:t>
            </a:r>
            <a:r>
              <a:rPr lang="en-US" dirty="0"/>
              <a:t> SE. Operating worldwide in the product areas of nuclear service, nuclear technology, magnet technology and environment technology, BNG delivers experience into practice with great success.</a:t>
            </a:r>
            <a:endParaRPr lang="en-GB"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09793" y="292510"/>
            <a:ext cx="1939047" cy="540913"/>
          </a:xfrm>
          <a:prstGeom prst="rect">
            <a:avLst/>
          </a:prstGeom>
        </p:spPr>
      </p:pic>
    </p:spTree>
    <p:extLst>
      <p:ext uri="{BB962C8B-B14F-4D97-AF65-F5344CB8AC3E}">
        <p14:creationId xmlns:p14="http://schemas.microsoft.com/office/powerpoint/2010/main" val="376614311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00" y="310016"/>
            <a:ext cx="8226854" cy="680908"/>
          </a:xfrm>
        </p:spPr>
        <p:txBody>
          <a:bodyPr>
            <a:noAutofit/>
          </a:bodyPr>
          <a:lstStyle/>
          <a:p>
            <a:r>
              <a:rPr lang="en-US" sz="2400" b="1" dirty="0" err="1"/>
              <a:t>CemeCon</a:t>
            </a:r>
            <a:endParaRPr lang="it-IT" sz="2400" b="1" dirty="0"/>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sp>
        <p:nvSpPr>
          <p:cNvPr id="7" name="Content Placeholder 2"/>
          <p:cNvSpPr>
            <a:spLocks noGrp="1"/>
          </p:cNvSpPr>
          <p:nvPr>
            <p:ph idx="1"/>
          </p:nvPr>
        </p:nvSpPr>
        <p:spPr>
          <a:xfrm>
            <a:off x="457200" y="1342768"/>
            <a:ext cx="8226854" cy="4650259"/>
          </a:xfrm>
        </p:spPr>
        <p:txBody>
          <a:bodyPr>
            <a:normAutofit/>
          </a:bodyPr>
          <a:lstStyle/>
          <a:p>
            <a:pPr lvl="1">
              <a:buFont typeface="Wingdings" panose="05000000000000000000" pitchFamily="2" charset="2"/>
              <a:buChar char="§"/>
            </a:pPr>
            <a:r>
              <a:rPr lang="en-GB" dirty="0"/>
              <a:t>Non-academic</a:t>
            </a:r>
          </a:p>
          <a:p>
            <a:pPr lvl="1">
              <a:buFont typeface="Wingdings" panose="05000000000000000000" pitchFamily="2" charset="2"/>
              <a:buChar char="§"/>
            </a:pPr>
            <a:r>
              <a:rPr lang="en-GB" dirty="0" err="1"/>
              <a:t>Würselen</a:t>
            </a:r>
            <a:r>
              <a:rPr lang="en-GB" dirty="0"/>
              <a:t>, Germany</a:t>
            </a:r>
          </a:p>
          <a:p>
            <a:pPr lvl="1">
              <a:buFont typeface="Wingdings" panose="05000000000000000000" pitchFamily="2" charset="2"/>
              <a:buChar char="§"/>
            </a:pPr>
            <a:r>
              <a:rPr lang="en-US" dirty="0" err="1"/>
              <a:t>CemeCon</a:t>
            </a:r>
            <a:r>
              <a:rPr lang="en-US" dirty="0"/>
              <a:t> is the world's largest coating </a:t>
            </a:r>
            <a:r>
              <a:rPr lang="en-US" dirty="0" err="1"/>
              <a:t>centre</a:t>
            </a:r>
            <a:r>
              <a:rPr lang="en-US" dirty="0"/>
              <a:t> for cutting tools and the market leader in the area of CVD diamond coatings.</a:t>
            </a:r>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74320" y="310016"/>
            <a:ext cx="1005840" cy="536448"/>
          </a:xfrm>
          <a:prstGeom prst="rect">
            <a:avLst/>
          </a:prstGeom>
        </p:spPr>
      </p:pic>
    </p:spTree>
    <p:extLst>
      <p:ext uri="{BB962C8B-B14F-4D97-AF65-F5344CB8AC3E}">
        <p14:creationId xmlns:p14="http://schemas.microsoft.com/office/powerpoint/2010/main" val="371135356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00" y="310016"/>
            <a:ext cx="8226854" cy="680908"/>
          </a:xfrm>
        </p:spPr>
        <p:txBody>
          <a:bodyPr>
            <a:noAutofit/>
          </a:bodyPr>
          <a:lstStyle/>
          <a:p>
            <a:r>
              <a:rPr lang="en-US" sz="2400" b="1" dirty="0"/>
              <a:t>MAN Diesel &amp; Turbo</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p:sp>
        <p:nvSpPr>
          <p:cNvPr id="7" name="Content Placeholder 2"/>
          <p:cNvSpPr>
            <a:spLocks noGrp="1"/>
          </p:cNvSpPr>
          <p:nvPr>
            <p:ph idx="1"/>
          </p:nvPr>
        </p:nvSpPr>
        <p:spPr>
          <a:xfrm>
            <a:off x="457200" y="1342768"/>
            <a:ext cx="8226854" cy="4650259"/>
          </a:xfrm>
        </p:spPr>
        <p:txBody>
          <a:bodyPr>
            <a:normAutofit/>
          </a:bodyPr>
          <a:lstStyle/>
          <a:p>
            <a:pPr lvl="1">
              <a:buFont typeface="Wingdings" panose="05000000000000000000" pitchFamily="2" charset="2"/>
              <a:buChar char="§"/>
            </a:pPr>
            <a:r>
              <a:rPr lang="en-GB" dirty="0"/>
              <a:t>Non-academic</a:t>
            </a:r>
          </a:p>
          <a:p>
            <a:pPr lvl="1">
              <a:buFont typeface="Wingdings" panose="05000000000000000000" pitchFamily="2" charset="2"/>
              <a:buChar char="§"/>
            </a:pPr>
            <a:r>
              <a:rPr lang="en-GB" dirty="0"/>
              <a:t>Zürich, Switzerland</a:t>
            </a:r>
          </a:p>
          <a:p>
            <a:pPr lvl="1">
              <a:buFont typeface="Wingdings" panose="05000000000000000000" pitchFamily="2" charset="2"/>
              <a:buChar char="§"/>
            </a:pPr>
            <a:r>
              <a:rPr lang="en-US" dirty="0"/>
              <a:t>MAN is a manufacturer of large scale turbomachinery under the holding of MAN Diesel &amp; Turbo SE. The product range covers conventional axial and centrifugal compressors, Isotherm compressors with integrated re-cooling, the magnetically-levitated MOPICO® and HOFIM™ compressors as well as the TURBAIR® vacuum blowers.</a:t>
            </a:r>
            <a:endParaRPr lang="en-GB"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382246"/>
            <a:ext cx="944880" cy="536448"/>
          </a:xfrm>
          <a:prstGeom prst="rect">
            <a:avLst/>
          </a:prstGeom>
        </p:spPr>
      </p:pic>
    </p:spTree>
    <p:extLst>
      <p:ext uri="{BB962C8B-B14F-4D97-AF65-F5344CB8AC3E}">
        <p14:creationId xmlns:p14="http://schemas.microsoft.com/office/powerpoint/2010/main" val="4194948698"/>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8780" y="292510"/>
            <a:ext cx="7475220" cy="680908"/>
          </a:xfrm>
        </p:spPr>
        <p:txBody>
          <a:bodyPr>
            <a:noAutofit/>
          </a:bodyPr>
          <a:lstStyle/>
          <a:p>
            <a:r>
              <a:rPr lang="en-GB" sz="2100" b="1" dirty="0"/>
              <a:t>Terra Mater Productions GmbH/ Terra Mater Factual Studios</a:t>
            </a:r>
            <a:endParaRPr lang="en-US" sz="2100" b="1" dirty="0">
              <a:solidFill>
                <a:schemeClr val="tx2"/>
              </a:solidFill>
            </a:endParaRP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23</a:t>
            </a:fld>
            <a:endParaRPr lang="en-US" dirty="0"/>
          </a:p>
        </p:txBody>
      </p:sp>
      <p:sp>
        <p:nvSpPr>
          <p:cNvPr id="7" name="Content Placeholder 2"/>
          <p:cNvSpPr>
            <a:spLocks noGrp="1"/>
          </p:cNvSpPr>
          <p:nvPr>
            <p:ph idx="1"/>
          </p:nvPr>
        </p:nvSpPr>
        <p:spPr>
          <a:xfrm>
            <a:off x="457200" y="1342768"/>
            <a:ext cx="8226854" cy="4650259"/>
          </a:xfrm>
        </p:spPr>
        <p:txBody>
          <a:bodyPr>
            <a:normAutofit/>
          </a:bodyPr>
          <a:lstStyle/>
          <a:p>
            <a:pPr lvl="1">
              <a:buFont typeface="Wingdings" panose="05000000000000000000" pitchFamily="2" charset="2"/>
              <a:buChar char="§"/>
            </a:pPr>
            <a:r>
              <a:rPr lang="en-GB" dirty="0"/>
              <a:t>Non-academic</a:t>
            </a:r>
          </a:p>
          <a:p>
            <a:pPr lvl="1">
              <a:buFont typeface="Wingdings" panose="05000000000000000000" pitchFamily="2" charset="2"/>
              <a:buChar char="§"/>
            </a:pPr>
            <a:r>
              <a:rPr lang="en-GB" dirty="0"/>
              <a:t>Wien, Austria</a:t>
            </a:r>
          </a:p>
          <a:p>
            <a:pPr lvl="1">
              <a:buFont typeface="Wingdings" panose="05000000000000000000" pitchFamily="2" charset="2"/>
              <a:buChar char="§"/>
            </a:pPr>
            <a:r>
              <a:rPr lang="en-GB" dirty="0"/>
              <a:t>The company is a subsidiary company of Red Bull and specialises in factual production and distribution for cinema, TV and multimedia platforms.</a:t>
            </a:r>
            <a:br>
              <a:rPr lang="en-GB" dirty="0"/>
            </a:br>
            <a:r>
              <a:rPr lang="en-GB" dirty="0"/>
              <a:t>A one day media training took place at TMFS premises during in September 2018.</a:t>
            </a:r>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78223" y="430542"/>
            <a:ext cx="1490558" cy="404843"/>
          </a:xfrm>
          <a:prstGeom prst="rect">
            <a:avLst/>
          </a:prstGeom>
        </p:spPr>
      </p:pic>
    </p:spTree>
    <p:extLst>
      <p:ext uri="{BB962C8B-B14F-4D97-AF65-F5344CB8AC3E}">
        <p14:creationId xmlns:p14="http://schemas.microsoft.com/office/powerpoint/2010/main" val="240777687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7129" y="380671"/>
            <a:ext cx="8226854" cy="680908"/>
          </a:xfrm>
        </p:spPr>
        <p:txBody>
          <a:bodyPr>
            <a:noAutofit/>
          </a:bodyPr>
          <a:lstStyle/>
          <a:p>
            <a:r>
              <a:rPr lang="en-US" sz="2400" b="1" dirty="0">
                <a:solidFill>
                  <a:schemeClr val="tx2"/>
                </a:solidFill>
              </a:rPr>
              <a:t>Criotec Impianti</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24</a:t>
            </a:fld>
            <a:endParaRPr lang="en-US" dirty="0"/>
          </a:p>
        </p:txBody>
      </p:sp>
      <p:sp>
        <p:nvSpPr>
          <p:cNvPr id="7" name="Content Placeholder 2"/>
          <p:cNvSpPr>
            <a:spLocks noGrp="1"/>
          </p:cNvSpPr>
          <p:nvPr>
            <p:ph idx="1"/>
          </p:nvPr>
        </p:nvSpPr>
        <p:spPr>
          <a:xfrm>
            <a:off x="457200" y="1342768"/>
            <a:ext cx="8226854" cy="4650259"/>
          </a:xfrm>
        </p:spPr>
        <p:txBody>
          <a:bodyPr>
            <a:normAutofit/>
          </a:bodyPr>
          <a:lstStyle/>
          <a:p>
            <a:pPr lvl="1">
              <a:buFont typeface="Wingdings" panose="05000000000000000000" pitchFamily="2" charset="2"/>
              <a:buChar char="§"/>
            </a:pPr>
            <a:r>
              <a:rPr lang="en-GB" sz="2500" dirty="0"/>
              <a:t>Non-academic</a:t>
            </a:r>
          </a:p>
          <a:p>
            <a:pPr lvl="1">
              <a:buFont typeface="Wingdings" panose="05000000000000000000" pitchFamily="2" charset="2"/>
              <a:buChar char="§"/>
            </a:pPr>
            <a:r>
              <a:rPr lang="en-GB" sz="2500" dirty="0" err="1"/>
              <a:t>Chivasso</a:t>
            </a:r>
            <a:r>
              <a:rPr lang="en-GB" sz="2500" dirty="0"/>
              <a:t>, Italy</a:t>
            </a:r>
          </a:p>
          <a:p>
            <a:pPr lvl="1" algn="just">
              <a:buFont typeface="Wingdings" panose="05000000000000000000" pitchFamily="2" charset="2"/>
              <a:buChar char="§"/>
            </a:pPr>
            <a:r>
              <a:rPr lang="en-US" sz="2500" dirty="0"/>
              <a:t>The specific skills in the cryogenic and vacuum sector of the founder and his team of technicians are immediately recognized and appreciated by the market. Within a few years, </a:t>
            </a:r>
            <a:r>
              <a:rPr lang="en-US" sz="2500" dirty="0" err="1"/>
              <a:t>Criotec</a:t>
            </a:r>
            <a:r>
              <a:rPr lang="en-US" sz="2500" dirty="0"/>
              <a:t> is committed to acquiring important customers among large gas-producing companies. In 1996, </a:t>
            </a:r>
            <a:r>
              <a:rPr lang="en-US" sz="2500" dirty="0" err="1"/>
              <a:t>Criotec</a:t>
            </a:r>
            <a:r>
              <a:rPr lang="en-US" sz="2500" dirty="0"/>
              <a:t> faced Europe by demonstrating technological excellence in cryogenic systems. It begins to arouse the interest of the Institutes and Research Centers.</a:t>
            </a:r>
            <a:endParaRPr lang="en-GB" sz="2500" dirty="0"/>
          </a:p>
          <a:p>
            <a:pPr lvl="1">
              <a:buFont typeface="Wingdings" panose="05000000000000000000" pitchFamily="2" charset="2"/>
              <a:buChar char="§"/>
            </a:pPr>
            <a:endParaRPr lang="en-GB" sz="2500" dirty="0"/>
          </a:p>
          <a:p>
            <a:pPr marL="0" indent="0">
              <a:buNone/>
            </a:pPr>
            <a:endParaRPr lang="en-GB"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00406" y="380671"/>
            <a:ext cx="1719834" cy="446254"/>
          </a:xfrm>
          <a:prstGeom prst="rect">
            <a:avLst/>
          </a:prstGeom>
        </p:spPr>
      </p:pic>
    </p:spTree>
    <p:extLst>
      <p:ext uri="{BB962C8B-B14F-4D97-AF65-F5344CB8AC3E}">
        <p14:creationId xmlns:p14="http://schemas.microsoft.com/office/powerpoint/2010/main" val="264174699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292510"/>
            <a:ext cx="8226854" cy="680908"/>
          </a:xfrm>
        </p:spPr>
        <p:txBody>
          <a:bodyPr>
            <a:noAutofit/>
          </a:bodyPr>
          <a:lstStyle/>
          <a:p>
            <a:r>
              <a:rPr lang="en-US" sz="2400" b="1" dirty="0"/>
              <a:t>IEEE CSC</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25</a:t>
            </a:fld>
            <a:endParaRPr lang="en-US" dirty="0"/>
          </a:p>
        </p:txBody>
      </p:sp>
      <p:sp>
        <p:nvSpPr>
          <p:cNvPr id="7" name="Content Placeholder 2"/>
          <p:cNvSpPr>
            <a:spLocks noGrp="1"/>
          </p:cNvSpPr>
          <p:nvPr>
            <p:ph idx="1"/>
          </p:nvPr>
        </p:nvSpPr>
        <p:spPr>
          <a:xfrm>
            <a:off x="457200" y="1342768"/>
            <a:ext cx="8226854" cy="4650259"/>
          </a:xfrm>
        </p:spPr>
        <p:txBody>
          <a:bodyPr>
            <a:normAutofit fontScale="92500" lnSpcReduction="10000"/>
          </a:bodyPr>
          <a:lstStyle/>
          <a:p>
            <a:pPr lvl="1">
              <a:buFont typeface="Wingdings" panose="05000000000000000000" pitchFamily="2" charset="2"/>
              <a:buChar char="§"/>
            </a:pPr>
            <a:r>
              <a:rPr lang="en-GB" dirty="0"/>
              <a:t>Non-academic</a:t>
            </a:r>
          </a:p>
          <a:p>
            <a:pPr lvl="1">
              <a:buFont typeface="Wingdings" panose="05000000000000000000" pitchFamily="2" charset="2"/>
              <a:buChar char="§"/>
            </a:pPr>
            <a:r>
              <a:rPr lang="en-GB" dirty="0"/>
              <a:t>United States and worldwide</a:t>
            </a:r>
          </a:p>
          <a:p>
            <a:pPr lvl="1">
              <a:buFont typeface="Wingdings" panose="05000000000000000000" pitchFamily="2" charset="2"/>
              <a:buChar char="§"/>
            </a:pPr>
            <a:r>
              <a:rPr lang="en-US" dirty="0"/>
              <a:t>The IEEE was formed in 1963 from the amalgamation of the American Institute of Electrical Engineers and the Institute of Radio Engineers. Today, it is the world's largest association of technical professionals with more than 400,000 members in chapters around the world. </a:t>
            </a:r>
            <a:br>
              <a:rPr lang="en-US" dirty="0"/>
            </a:br>
            <a:r>
              <a:rPr lang="en-US" dirty="0"/>
              <a:t>Its objectives are the educational and technical advancement of electrical and electronic engineering, telecommunications, computer engineering and allied disciplines. Inside the IEEE the technical Council on superconductivity (CSC) promotes programs and activities that cover the science and technology of superconductors and their applications.</a:t>
            </a:r>
            <a:endParaRPr lang="en-GB"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363654"/>
            <a:ext cx="939452" cy="538619"/>
          </a:xfrm>
          <a:prstGeom prst="rect">
            <a:avLst/>
          </a:prstGeom>
        </p:spPr>
      </p:pic>
    </p:spTree>
    <p:extLst>
      <p:ext uri="{BB962C8B-B14F-4D97-AF65-F5344CB8AC3E}">
        <p14:creationId xmlns:p14="http://schemas.microsoft.com/office/powerpoint/2010/main" val="378490820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8900" y="321446"/>
            <a:ext cx="8226854" cy="680908"/>
          </a:xfrm>
        </p:spPr>
        <p:txBody>
          <a:bodyPr>
            <a:noAutofit/>
          </a:bodyPr>
          <a:lstStyle/>
          <a:p>
            <a:r>
              <a:rPr lang="en-US" sz="2400" b="1" dirty="0"/>
              <a:t>Research Instruments Ltd.</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26</a:t>
            </a:fld>
            <a:endParaRPr lang="en-US" dirty="0"/>
          </a:p>
        </p:txBody>
      </p:sp>
      <p:sp>
        <p:nvSpPr>
          <p:cNvPr id="7" name="Content Placeholder 2"/>
          <p:cNvSpPr>
            <a:spLocks noGrp="1"/>
          </p:cNvSpPr>
          <p:nvPr>
            <p:ph idx="1"/>
          </p:nvPr>
        </p:nvSpPr>
        <p:spPr>
          <a:xfrm>
            <a:off x="457200" y="1342768"/>
            <a:ext cx="8226854" cy="4650259"/>
          </a:xfrm>
        </p:spPr>
        <p:txBody>
          <a:bodyPr>
            <a:normAutofit fontScale="92500" lnSpcReduction="20000"/>
          </a:bodyPr>
          <a:lstStyle/>
          <a:p>
            <a:pPr lvl="1">
              <a:buFont typeface="Wingdings" panose="05000000000000000000" pitchFamily="2" charset="2"/>
              <a:buChar char="§"/>
            </a:pPr>
            <a:r>
              <a:rPr lang="en-GB" dirty="0"/>
              <a:t>Non-academic</a:t>
            </a:r>
          </a:p>
          <a:p>
            <a:pPr lvl="1">
              <a:buFont typeface="Wingdings" panose="05000000000000000000" pitchFamily="2" charset="2"/>
              <a:buChar char="§"/>
            </a:pPr>
            <a:r>
              <a:rPr lang="en-GB" dirty="0" err="1"/>
              <a:t>Bergisch</a:t>
            </a:r>
            <a:r>
              <a:rPr lang="en-GB" dirty="0"/>
              <a:t> </a:t>
            </a:r>
            <a:r>
              <a:rPr lang="en-GB" dirty="0" err="1"/>
              <a:t>Gladbach</a:t>
            </a:r>
            <a:r>
              <a:rPr lang="en-GB" dirty="0"/>
              <a:t>, Germany</a:t>
            </a:r>
          </a:p>
          <a:p>
            <a:pPr lvl="1">
              <a:buFont typeface="Wingdings" panose="05000000000000000000" pitchFamily="2" charset="2"/>
              <a:buChar char="§"/>
            </a:pPr>
            <a:r>
              <a:rPr lang="en-US" dirty="0"/>
              <a:t>Research Instruments is an excellent example of how fundamental physics research effectively leads to the creation of industrial products and services. The internationally renowned industrial manufacturer of niobium and copper-based accelerating structures has produced systems for large-scale projects such as the European XFEL and now offers turn-key particle sources, electron and ion linear accelerators for a variety of industrial and medical areas. RI is a majority owned subsidiary of Bruker Energy &amp; </a:t>
            </a:r>
            <a:r>
              <a:rPr lang="en-US" dirty="0" err="1"/>
              <a:t>Supercon</a:t>
            </a:r>
            <a:r>
              <a:rPr lang="en-US" dirty="0"/>
              <a:t> Technologies Inc., a subsidiary of Bruker Corporation and was established in 2009. RI is a medium sized company with management holding a significant equity stake of the company and staffed with a highly motivated team.</a:t>
            </a:r>
            <a:endParaRPr lang="en-GB"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73480" y="434702"/>
            <a:ext cx="1504800" cy="538716"/>
          </a:xfrm>
          <a:prstGeom prst="rect">
            <a:avLst/>
          </a:prstGeom>
        </p:spPr>
      </p:pic>
    </p:spTree>
    <p:extLst>
      <p:ext uri="{BB962C8B-B14F-4D97-AF65-F5344CB8AC3E}">
        <p14:creationId xmlns:p14="http://schemas.microsoft.com/office/powerpoint/2010/main" val="411532567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3160" y="298586"/>
            <a:ext cx="8226854" cy="680908"/>
          </a:xfrm>
        </p:spPr>
        <p:txBody>
          <a:bodyPr>
            <a:noAutofit/>
          </a:bodyPr>
          <a:lstStyle/>
          <a:p>
            <a:r>
              <a:rPr lang="en-US" sz="2400" b="1" dirty="0" err="1"/>
              <a:t>SigmaPhi</a:t>
            </a:r>
            <a:endParaRPr lang="en-US" sz="2400" b="1" dirty="0"/>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sp>
        <p:nvSpPr>
          <p:cNvPr id="7" name="Content Placeholder 2"/>
          <p:cNvSpPr>
            <a:spLocks noGrp="1"/>
          </p:cNvSpPr>
          <p:nvPr>
            <p:ph idx="1"/>
          </p:nvPr>
        </p:nvSpPr>
        <p:spPr>
          <a:xfrm>
            <a:off x="457200" y="1342768"/>
            <a:ext cx="8226854" cy="4650259"/>
          </a:xfrm>
        </p:spPr>
        <p:txBody>
          <a:bodyPr>
            <a:normAutofit/>
          </a:bodyPr>
          <a:lstStyle/>
          <a:p>
            <a:pPr lvl="1">
              <a:buFont typeface="Wingdings" panose="05000000000000000000" pitchFamily="2" charset="2"/>
              <a:buChar char="§"/>
            </a:pPr>
            <a:r>
              <a:rPr lang="en-GB" dirty="0"/>
              <a:t>Non-academic</a:t>
            </a:r>
          </a:p>
          <a:p>
            <a:pPr lvl="1">
              <a:buFont typeface="Wingdings" panose="05000000000000000000" pitchFamily="2" charset="2"/>
              <a:buChar char="§"/>
            </a:pPr>
            <a:r>
              <a:rPr lang="en-GB" dirty="0"/>
              <a:t>Vannes, France</a:t>
            </a:r>
          </a:p>
          <a:p>
            <a:pPr lvl="1">
              <a:buFont typeface="Wingdings" panose="05000000000000000000" pitchFamily="2" charset="2"/>
              <a:buChar char="§"/>
            </a:pPr>
            <a:r>
              <a:rPr lang="en-US" dirty="0" err="1"/>
              <a:t>SigmaPhi</a:t>
            </a:r>
            <a:r>
              <a:rPr lang="en-US" dirty="0"/>
              <a:t> Magnets is a company founded in 1981, specialized in the design and building of magnetic systems for particle accelerators, it has built up considerable expertise in the design and production of normal and superconducting magnets for research, industry and healthcare. Among its clients are leading physics research facilities and hadron accelerator cancer treatment facilities. </a:t>
            </a:r>
            <a:endParaRPr lang="en-GB"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53212" y="443046"/>
            <a:ext cx="1042416" cy="536448"/>
          </a:xfrm>
          <a:prstGeom prst="rect">
            <a:avLst/>
          </a:prstGeom>
        </p:spPr>
      </p:pic>
    </p:spTree>
    <p:extLst>
      <p:ext uri="{BB962C8B-B14F-4D97-AF65-F5344CB8AC3E}">
        <p14:creationId xmlns:p14="http://schemas.microsoft.com/office/powerpoint/2010/main" val="1120276251"/>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9255" y="394234"/>
            <a:ext cx="8226854" cy="680908"/>
          </a:xfrm>
        </p:spPr>
        <p:txBody>
          <a:bodyPr>
            <a:noAutofit/>
          </a:bodyPr>
          <a:lstStyle/>
          <a:p>
            <a:r>
              <a:rPr lang="it-IT" sz="2400" b="1" dirty="0"/>
              <a:t>Università degli Studi di Genova</a:t>
            </a:r>
            <a:endParaRPr lang="en-US" sz="2400" b="1" dirty="0"/>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28</a:t>
            </a:fld>
            <a:endParaRPr lang="en-US" dirty="0"/>
          </a:p>
        </p:txBody>
      </p:sp>
      <p:sp>
        <p:nvSpPr>
          <p:cNvPr id="7" name="Content Placeholder 2"/>
          <p:cNvSpPr>
            <a:spLocks noGrp="1"/>
          </p:cNvSpPr>
          <p:nvPr>
            <p:ph idx="1"/>
          </p:nvPr>
        </p:nvSpPr>
        <p:spPr>
          <a:xfrm>
            <a:off x="457200" y="1342768"/>
            <a:ext cx="8226854" cy="4650259"/>
          </a:xfrm>
        </p:spPr>
        <p:txBody>
          <a:bodyPr>
            <a:normAutofit/>
          </a:bodyPr>
          <a:lstStyle/>
          <a:p>
            <a:pPr lvl="1">
              <a:buFont typeface="Wingdings" panose="05000000000000000000" pitchFamily="2" charset="2"/>
              <a:buChar char="§"/>
            </a:pPr>
            <a:r>
              <a:rPr lang="en-GB" dirty="0"/>
              <a:t>Non-academic</a:t>
            </a:r>
          </a:p>
          <a:p>
            <a:pPr lvl="1">
              <a:buFont typeface="Wingdings" panose="05000000000000000000" pitchFamily="2" charset="2"/>
              <a:buChar char="§"/>
            </a:pPr>
            <a:r>
              <a:rPr lang="en-GB" dirty="0"/>
              <a:t>Genova, Italy</a:t>
            </a:r>
          </a:p>
          <a:p>
            <a:pPr lvl="1">
              <a:buFont typeface="Wingdings" panose="05000000000000000000" pitchFamily="2" charset="2"/>
              <a:buChar char="§"/>
            </a:pPr>
            <a:r>
              <a:rPr lang="en-US" dirty="0"/>
              <a:t>The University of Genoa is a teaching and research institution, founded in 1933, operating according to the principles of the Constitution of the Italian Republic and of Magna Charta subscribed by European Universities in 1988. UGENOA has a synergic collaboration with the “Italian Institute of Technology”, promoting excellence in research in Italy by attracting the brightest researchers in a variety of scientific disciplines.</a:t>
            </a:r>
            <a:endParaRPr lang="en-GB" dirty="0"/>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199" y="394234"/>
            <a:ext cx="1318125" cy="794486"/>
          </a:xfrm>
          <a:prstGeom prst="rect">
            <a:avLst/>
          </a:prstGeom>
        </p:spPr>
      </p:pic>
    </p:spTree>
    <p:extLst>
      <p:ext uri="{BB962C8B-B14F-4D97-AF65-F5344CB8AC3E}">
        <p14:creationId xmlns:p14="http://schemas.microsoft.com/office/powerpoint/2010/main" val="18250378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8870" y="367166"/>
            <a:ext cx="6433854" cy="680908"/>
          </a:xfrm>
        </p:spPr>
        <p:txBody>
          <a:bodyPr>
            <a:noAutofit/>
          </a:bodyPr>
          <a:lstStyle/>
          <a:p>
            <a:r>
              <a:rPr lang="en-US" sz="2400" b="1" dirty="0" err="1"/>
              <a:t>Université</a:t>
            </a:r>
            <a:r>
              <a:rPr lang="en-US" sz="2400" b="1" dirty="0"/>
              <a:t> de Genève</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29</a:t>
            </a:fld>
            <a:endParaRPr lang="en-US" dirty="0"/>
          </a:p>
        </p:txBody>
      </p:sp>
      <p:sp>
        <p:nvSpPr>
          <p:cNvPr id="7" name="Content Placeholder 2"/>
          <p:cNvSpPr>
            <a:spLocks noGrp="1"/>
          </p:cNvSpPr>
          <p:nvPr>
            <p:ph idx="1"/>
          </p:nvPr>
        </p:nvSpPr>
        <p:spPr>
          <a:xfrm>
            <a:off x="457200" y="1342768"/>
            <a:ext cx="8226854" cy="4650259"/>
          </a:xfrm>
        </p:spPr>
        <p:txBody>
          <a:bodyPr>
            <a:normAutofit/>
          </a:bodyPr>
          <a:lstStyle/>
          <a:p>
            <a:pPr lvl="1">
              <a:buFont typeface="Wingdings" panose="05000000000000000000" pitchFamily="2" charset="2"/>
              <a:buChar char="§"/>
            </a:pPr>
            <a:r>
              <a:rPr lang="en-GB" dirty="0"/>
              <a:t>Academic</a:t>
            </a:r>
          </a:p>
          <a:p>
            <a:pPr lvl="1">
              <a:buFont typeface="Wingdings" panose="05000000000000000000" pitchFamily="2" charset="2"/>
              <a:buChar char="§"/>
            </a:pPr>
            <a:r>
              <a:rPr lang="en-GB" dirty="0"/>
              <a:t>Geneva, Switzerland</a:t>
            </a:r>
          </a:p>
          <a:p>
            <a:pPr lvl="1">
              <a:buFont typeface="Wingdings" panose="05000000000000000000" pitchFamily="2" charset="2"/>
              <a:buChar char="§"/>
            </a:pPr>
            <a:r>
              <a:rPr lang="en-US" dirty="0"/>
              <a:t>The university holds and actively pursues teaching, research, and community service as its primary objectives.</a:t>
            </a:r>
          </a:p>
          <a:p>
            <a:pPr lvl="1">
              <a:buFont typeface="Wingdings" panose="05000000000000000000" pitchFamily="2" charset="2"/>
              <a:buChar char="§"/>
            </a:pPr>
            <a:r>
              <a:rPr lang="en-GB" dirty="0"/>
              <a:t>The group of applied superconductivity focuses on the development of both low- and high-Tc superconductors for applications in various fields, from the high field magnets for NMR/MRI systems and particle accelerators to the emerging applications in the electric power infrastructure.</a:t>
            </a:r>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410285"/>
            <a:ext cx="1586865" cy="572799"/>
          </a:xfrm>
          <a:prstGeom prst="rect">
            <a:avLst/>
          </a:prstGeom>
        </p:spPr>
      </p:pic>
    </p:spTree>
    <p:extLst>
      <p:ext uri="{BB962C8B-B14F-4D97-AF65-F5344CB8AC3E}">
        <p14:creationId xmlns:p14="http://schemas.microsoft.com/office/powerpoint/2010/main" val="892536806"/>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b="1" dirty="0"/>
              <a:t>BENEFICIARIES</a:t>
            </a:r>
          </a:p>
        </p:txBody>
      </p:sp>
      <p:sp>
        <p:nvSpPr>
          <p:cNvPr id="3" name="Content Placeholder 2"/>
          <p:cNvSpPr>
            <a:spLocks noGrp="1"/>
          </p:cNvSpPr>
          <p:nvPr>
            <p:ph idx="1"/>
          </p:nvPr>
        </p:nvSpPr>
        <p:spPr>
          <a:xfrm>
            <a:off x="457200" y="1059180"/>
            <a:ext cx="8226854" cy="4933847"/>
          </a:xfrm>
        </p:spPr>
        <p:txBody>
          <a:bodyPr>
            <a:normAutofit fontScale="85000" lnSpcReduction="20000"/>
          </a:bodyPr>
          <a:lstStyle/>
          <a:p>
            <a:pPr lvl="1">
              <a:lnSpc>
                <a:spcPct val="120000"/>
              </a:lnSpc>
              <a:buFont typeface="Wingdings" panose="05000000000000000000" pitchFamily="2" charset="2"/>
              <a:buChar char="§"/>
            </a:pPr>
            <a:r>
              <a:rPr lang="en-GB" dirty="0"/>
              <a:t>Bruker HTS GmbH (Germany)</a:t>
            </a:r>
          </a:p>
          <a:p>
            <a:pPr lvl="1">
              <a:lnSpc>
                <a:spcPct val="120000"/>
              </a:lnSpc>
              <a:buFont typeface="Wingdings" panose="05000000000000000000" pitchFamily="2" charset="2"/>
              <a:buChar char="§"/>
            </a:pPr>
            <a:r>
              <a:rPr lang="fr-FR" dirty="0"/>
              <a:t>CEA - *IRFU *INAC/SBT (France)</a:t>
            </a:r>
            <a:endParaRPr lang="en-GB" dirty="0"/>
          </a:p>
          <a:p>
            <a:pPr lvl="1">
              <a:lnSpc>
                <a:spcPct val="120000"/>
              </a:lnSpc>
              <a:buFont typeface="Wingdings" panose="05000000000000000000" pitchFamily="2" charset="2"/>
              <a:buChar char="§"/>
            </a:pPr>
            <a:r>
              <a:rPr lang="en-GB" dirty="0"/>
              <a:t>CERN (International Organisation)</a:t>
            </a:r>
          </a:p>
          <a:p>
            <a:pPr lvl="1">
              <a:lnSpc>
                <a:spcPct val="120000"/>
              </a:lnSpc>
              <a:buFont typeface="Wingdings" panose="05000000000000000000" pitchFamily="2" charset="2"/>
              <a:buChar char="§"/>
            </a:pPr>
            <a:r>
              <a:rPr lang="en-GB" dirty="0"/>
              <a:t>CNR – SPIN (Italy)</a:t>
            </a:r>
          </a:p>
          <a:p>
            <a:pPr lvl="1">
              <a:lnSpc>
                <a:spcPct val="120000"/>
              </a:lnSpc>
              <a:buFont typeface="Wingdings" panose="05000000000000000000" pitchFamily="2" charset="2"/>
              <a:buChar char="§"/>
            </a:pPr>
            <a:r>
              <a:rPr lang="en-GB" dirty="0"/>
              <a:t>ASG / COLUMBUS SUPERCONDUCTORS</a:t>
            </a:r>
            <a:r>
              <a:rPr lang="en-GB" sz="2800" dirty="0"/>
              <a:t> </a:t>
            </a:r>
            <a:r>
              <a:rPr lang="en-GB" dirty="0"/>
              <a:t>SRL (Italy)</a:t>
            </a:r>
          </a:p>
          <a:p>
            <a:pPr lvl="1">
              <a:lnSpc>
                <a:spcPct val="120000"/>
              </a:lnSpc>
              <a:buFont typeface="Wingdings" panose="05000000000000000000" pitchFamily="2" charset="2"/>
              <a:buChar char="§"/>
            </a:pPr>
            <a:r>
              <a:rPr lang="en-GB" dirty="0"/>
              <a:t>HZB (Germany)</a:t>
            </a:r>
          </a:p>
          <a:p>
            <a:pPr lvl="1">
              <a:lnSpc>
                <a:spcPct val="120000"/>
              </a:lnSpc>
              <a:buFont typeface="Wingdings" panose="05000000000000000000" pitchFamily="2" charset="2"/>
              <a:buChar char="§"/>
            </a:pPr>
            <a:r>
              <a:rPr lang="en-GB" dirty="0"/>
              <a:t>I-CUBE RESEARCH (France)</a:t>
            </a:r>
          </a:p>
          <a:p>
            <a:pPr lvl="1">
              <a:lnSpc>
                <a:spcPct val="120000"/>
              </a:lnSpc>
              <a:buFont typeface="Wingdings" panose="05000000000000000000" pitchFamily="2" charset="2"/>
              <a:buChar char="§"/>
            </a:pPr>
            <a:r>
              <a:rPr lang="en-GB" dirty="0"/>
              <a:t>INFN LNF (Italy)</a:t>
            </a:r>
          </a:p>
          <a:p>
            <a:pPr lvl="1">
              <a:lnSpc>
                <a:spcPct val="120000"/>
              </a:lnSpc>
              <a:buFont typeface="Wingdings" panose="05000000000000000000" pitchFamily="2" charset="2"/>
              <a:buChar char="§"/>
            </a:pPr>
            <a:r>
              <a:rPr lang="en-GB" dirty="0"/>
              <a:t>Technical University Dresden (Germany)</a:t>
            </a:r>
          </a:p>
          <a:p>
            <a:pPr lvl="1">
              <a:lnSpc>
                <a:spcPct val="120000"/>
              </a:lnSpc>
              <a:buFont typeface="Wingdings" panose="05000000000000000000" pitchFamily="2" charset="2"/>
              <a:buChar char="§"/>
            </a:pPr>
            <a:r>
              <a:rPr lang="en-GB" dirty="0"/>
              <a:t>Technical University Wien  (Austria)</a:t>
            </a:r>
          </a:p>
          <a:p>
            <a:pPr lvl="1">
              <a:lnSpc>
                <a:spcPct val="120000"/>
              </a:lnSpc>
              <a:buFont typeface="Wingdings" panose="05000000000000000000" pitchFamily="2" charset="2"/>
              <a:buChar char="§"/>
            </a:pPr>
            <a:r>
              <a:rPr lang="en-GB" dirty="0"/>
              <a:t>University Siegen (Germany)</a:t>
            </a:r>
          </a:p>
          <a:p>
            <a:pPr lvl="1">
              <a:lnSpc>
                <a:spcPct val="120000"/>
              </a:lnSpc>
              <a:buFont typeface="Wingdings" panose="05000000000000000000" pitchFamily="2" charset="2"/>
              <a:buChar char="§"/>
            </a:pPr>
            <a:r>
              <a:rPr lang="en-GB" dirty="0"/>
              <a:t>University Stuttgart (Germany)</a:t>
            </a:r>
          </a:p>
          <a:p>
            <a:pPr lvl="1">
              <a:lnSpc>
                <a:spcPct val="120000"/>
              </a:lnSpc>
              <a:buFont typeface="Wingdings" panose="05000000000000000000" pitchFamily="2" charset="2"/>
              <a:buChar char="§"/>
            </a:pPr>
            <a:r>
              <a:rPr lang="en-GB" dirty="0"/>
              <a:t>University of Business and Economy Wien (Austria)</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89052977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8173" y="394115"/>
            <a:ext cx="6729524" cy="680908"/>
          </a:xfrm>
        </p:spPr>
        <p:txBody>
          <a:bodyPr>
            <a:normAutofit/>
          </a:bodyPr>
          <a:lstStyle/>
          <a:p>
            <a:r>
              <a:rPr lang="en-GB" sz="2400" b="1" dirty="0"/>
              <a:t>BRUKER HTS GmbH</a:t>
            </a:r>
          </a:p>
        </p:txBody>
      </p:sp>
      <p:sp>
        <p:nvSpPr>
          <p:cNvPr id="3" name="Content Placeholder 2"/>
          <p:cNvSpPr>
            <a:spLocks noGrp="1"/>
          </p:cNvSpPr>
          <p:nvPr>
            <p:ph idx="1"/>
          </p:nvPr>
        </p:nvSpPr>
        <p:spPr>
          <a:xfrm>
            <a:off x="1657350" y="1342768"/>
            <a:ext cx="7026704" cy="4650259"/>
          </a:xfrm>
        </p:spPr>
        <p:txBody>
          <a:bodyPr>
            <a:normAutofit/>
          </a:bodyPr>
          <a:lstStyle/>
          <a:p>
            <a:pPr lvl="1">
              <a:buFont typeface="Wingdings" panose="05000000000000000000" pitchFamily="2" charset="2"/>
              <a:buChar char="§"/>
            </a:pPr>
            <a:r>
              <a:rPr lang="en-GB" sz="2000" dirty="0"/>
              <a:t>Non-academic</a:t>
            </a:r>
          </a:p>
          <a:p>
            <a:pPr lvl="1">
              <a:buFont typeface="Wingdings" panose="05000000000000000000" pitchFamily="2" charset="2"/>
              <a:buChar char="§"/>
            </a:pPr>
            <a:r>
              <a:rPr lang="en-US" sz="2000" dirty="0"/>
              <a:t>Produces Nuclear Magnetic Resonance (NMR) spectroscopy devices based on superconducting high field magnets</a:t>
            </a:r>
          </a:p>
          <a:p>
            <a:pPr lvl="1">
              <a:buFont typeface="Wingdings" panose="05000000000000000000" pitchFamily="2" charset="2"/>
              <a:buChar char="§"/>
            </a:pPr>
            <a:r>
              <a:rPr lang="en-US" sz="2000" dirty="0"/>
              <a:t>Superconducting wires for applications</a:t>
            </a:r>
          </a:p>
          <a:p>
            <a:pPr marL="468000" lvl="1" indent="0">
              <a:buNone/>
            </a:pPr>
            <a:endParaRPr lang="en-US" sz="2000" dirty="0"/>
          </a:p>
          <a:p>
            <a:pPr marL="468000" lvl="1" indent="0">
              <a:buNone/>
            </a:pPr>
            <a:r>
              <a:rPr lang="fr-CH" sz="2000" b="1" dirty="0"/>
              <a:t>ESR 2</a:t>
            </a:r>
            <a:endParaRPr lang="en-GB" sz="2000" b="1" dirty="0"/>
          </a:p>
          <a:p>
            <a:pPr lvl="2">
              <a:buFont typeface="Wingdings" panose="05000000000000000000" pitchFamily="2" charset="2"/>
              <a:buChar char="§"/>
            </a:pPr>
            <a:r>
              <a:rPr lang="en-GB" sz="1600" dirty="0"/>
              <a:t>Johannes Gnilsen</a:t>
            </a:r>
          </a:p>
          <a:p>
            <a:pPr lvl="2">
              <a:buFont typeface="Wingdings" panose="05000000000000000000" pitchFamily="2" charset="2"/>
              <a:buChar char="§"/>
            </a:pPr>
            <a:r>
              <a:rPr lang="en-GB" sz="1600" dirty="0"/>
              <a:t>Supervised by Alexander </a:t>
            </a:r>
            <a:r>
              <a:rPr lang="en-GB" sz="1600" dirty="0" err="1"/>
              <a:t>Usoskin</a:t>
            </a:r>
            <a:endParaRPr lang="en-GB" sz="1600" dirty="0"/>
          </a:p>
          <a:p>
            <a:pPr lvl="2">
              <a:buFont typeface="Wingdings" panose="05000000000000000000" pitchFamily="2" charset="2"/>
              <a:buChar char="§"/>
            </a:pPr>
            <a:r>
              <a:rPr lang="en-GB" sz="1600" dirty="0"/>
              <a:t>Hanau, Germany</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7180" y="394115"/>
            <a:ext cx="1186486" cy="625024"/>
          </a:xfrm>
          <a:prstGeom prst="rect">
            <a:avLst/>
          </a:prstGeom>
        </p:spPr>
      </p:pic>
      <p:pic>
        <p:nvPicPr>
          <p:cNvPr id="8" name="Content Placeholder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97180" y="3464123"/>
            <a:ext cx="1593569" cy="1743364"/>
          </a:xfrm>
          <a:prstGeom prst="rect">
            <a:avLst/>
          </a:prstGeom>
        </p:spPr>
      </p:pic>
    </p:spTree>
    <p:extLst>
      <p:ext uri="{BB962C8B-B14F-4D97-AF65-F5344CB8AC3E}">
        <p14:creationId xmlns:p14="http://schemas.microsoft.com/office/powerpoint/2010/main" val="1050013792"/>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1212" y="292510"/>
            <a:ext cx="8226854" cy="680908"/>
          </a:xfrm>
        </p:spPr>
        <p:txBody>
          <a:bodyPr>
            <a:noAutofit/>
          </a:bodyPr>
          <a:lstStyle/>
          <a:p>
            <a:r>
              <a:rPr lang="fr-FR" sz="2200" b="1" dirty="0"/>
              <a:t>CEA - *IRFU *INAC/SBT- COMMISSARIAT A L’ENERGIE ATOMIQUE ET AUX ENERGIES ALTERNATIVES</a:t>
            </a:r>
            <a:br>
              <a:rPr lang="fr-FR" sz="2400" b="1" dirty="0"/>
            </a:br>
            <a:endParaRPr lang="en-GB" sz="2400" b="1" dirty="0"/>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
        <p:nvSpPr>
          <p:cNvPr id="7" name="Content Placeholder 2"/>
          <p:cNvSpPr>
            <a:spLocks noGrp="1"/>
          </p:cNvSpPr>
          <p:nvPr>
            <p:ph idx="1"/>
          </p:nvPr>
        </p:nvSpPr>
        <p:spPr>
          <a:xfrm>
            <a:off x="1454356" y="916048"/>
            <a:ext cx="7232444" cy="4650259"/>
          </a:xfrm>
        </p:spPr>
        <p:txBody>
          <a:bodyPr>
            <a:noAutofit/>
          </a:bodyPr>
          <a:lstStyle/>
          <a:p>
            <a:pPr marL="225425" lvl="1" indent="-219075">
              <a:lnSpc>
                <a:spcPct val="120000"/>
              </a:lnSpc>
              <a:buFont typeface="Wingdings" panose="05000000000000000000" pitchFamily="2" charset="2"/>
              <a:buChar char="§"/>
            </a:pPr>
            <a:r>
              <a:rPr lang="en-GB" sz="1800" dirty="0"/>
              <a:t>Academic </a:t>
            </a:r>
          </a:p>
          <a:p>
            <a:pPr marL="225425" lvl="1" indent="-219075" algn="just">
              <a:lnSpc>
                <a:spcPct val="120000"/>
              </a:lnSpc>
              <a:buFont typeface="Wingdings" panose="05000000000000000000" pitchFamily="2" charset="2"/>
              <a:buChar char="§"/>
            </a:pPr>
            <a:r>
              <a:rPr lang="en-GB" sz="1800" dirty="0"/>
              <a:t>CEA-DRF develops solutions for cryogenics and superconducting magnets in its INAC (Institute for </a:t>
            </a:r>
            <a:r>
              <a:rPr lang="en-GB" sz="1800" dirty="0" err="1"/>
              <a:t>NAnosciences</a:t>
            </a:r>
            <a:r>
              <a:rPr lang="en-GB" sz="1800" dirty="0"/>
              <a:t> and Cryogenics) and IRFU (Institute of Research into the Fundamental laws of the Universe) institutes</a:t>
            </a:r>
          </a:p>
          <a:p>
            <a:pPr marL="225425" lvl="1" indent="-219075" algn="just">
              <a:lnSpc>
                <a:spcPct val="120000"/>
              </a:lnSpc>
              <a:buFont typeface="Wingdings" panose="05000000000000000000" pitchFamily="2" charset="2"/>
              <a:buChar char="§"/>
            </a:pPr>
            <a:r>
              <a:rPr lang="en-US" sz="1800" dirty="0"/>
              <a:t>CEA has develops technologies along the entire value chain of superconducting magnets including the cooling infrastructures</a:t>
            </a:r>
          </a:p>
          <a:p>
            <a:pPr marL="6350" lvl="1" indent="0">
              <a:lnSpc>
                <a:spcPct val="120000"/>
              </a:lnSpc>
              <a:buNone/>
            </a:pPr>
            <a:r>
              <a:rPr lang="en-GB" sz="1800" b="1" dirty="0"/>
              <a:t>ESR 3 </a:t>
            </a:r>
          </a:p>
          <a:p>
            <a:pPr marL="670133" lvl="2" indent="-219075">
              <a:lnSpc>
                <a:spcPct val="120000"/>
              </a:lnSpc>
              <a:buFont typeface="Wingdings" panose="05000000000000000000" pitchFamily="2" charset="2"/>
              <a:buChar char="§"/>
            </a:pPr>
            <a:r>
              <a:rPr lang="en-GB" sz="1400" dirty="0"/>
              <a:t>Andrea Vitrano </a:t>
            </a:r>
          </a:p>
          <a:p>
            <a:pPr marL="670133" lvl="2" indent="-219075">
              <a:lnSpc>
                <a:spcPct val="120000"/>
              </a:lnSpc>
              <a:buFont typeface="Wingdings" panose="05000000000000000000" pitchFamily="2" charset="2"/>
              <a:buChar char="§"/>
            </a:pPr>
            <a:r>
              <a:rPr lang="fr-CH" sz="1400" dirty="0" err="1"/>
              <a:t>Supervised</a:t>
            </a:r>
            <a:r>
              <a:rPr lang="fr-CH" sz="1400" dirty="0"/>
              <a:t> by </a:t>
            </a:r>
            <a:r>
              <a:rPr lang="en-GB" sz="1400" dirty="0"/>
              <a:t>Bertrand Baudouy </a:t>
            </a:r>
          </a:p>
          <a:p>
            <a:pPr marL="670133" lvl="2" indent="-219075">
              <a:lnSpc>
                <a:spcPct val="120000"/>
              </a:lnSpc>
              <a:buFont typeface="Wingdings" panose="05000000000000000000" pitchFamily="2" charset="2"/>
              <a:buChar char="§"/>
            </a:pPr>
            <a:r>
              <a:rPr lang="en-GB" sz="1400" dirty="0"/>
              <a:t>Grenoble, France</a:t>
            </a:r>
          </a:p>
          <a:p>
            <a:pPr marL="6350" lvl="1" indent="0">
              <a:lnSpc>
                <a:spcPct val="120000"/>
              </a:lnSpc>
              <a:buNone/>
            </a:pPr>
            <a:r>
              <a:rPr lang="en-GB" sz="1800" b="1" dirty="0"/>
              <a:t>ESR 4</a:t>
            </a:r>
          </a:p>
          <a:p>
            <a:pPr marL="670133" lvl="2" indent="-219075">
              <a:lnSpc>
                <a:spcPct val="120000"/>
              </a:lnSpc>
              <a:buFont typeface="Wingdings" panose="05000000000000000000" pitchFamily="2" charset="2"/>
              <a:buChar char="§"/>
            </a:pPr>
            <a:r>
              <a:rPr lang="en-GB" sz="1400" dirty="0"/>
              <a:t>Jakub </a:t>
            </a:r>
            <a:r>
              <a:rPr lang="en-GB" sz="1400" dirty="0" err="1"/>
              <a:t>Tkaczuk</a:t>
            </a:r>
            <a:endParaRPr lang="en-GB" sz="1400" dirty="0"/>
          </a:p>
          <a:p>
            <a:pPr marL="670133" lvl="2" indent="-219075">
              <a:lnSpc>
                <a:spcPct val="120000"/>
              </a:lnSpc>
              <a:buFont typeface="Wingdings" panose="05000000000000000000" pitchFamily="2" charset="2"/>
              <a:buChar char="§"/>
            </a:pPr>
            <a:r>
              <a:rPr lang="en-GB" sz="1400" dirty="0"/>
              <a:t>Supervised by François Millet</a:t>
            </a:r>
          </a:p>
          <a:p>
            <a:pPr marL="670133" lvl="2" indent="-219075">
              <a:lnSpc>
                <a:spcPct val="120000"/>
              </a:lnSpc>
              <a:buFont typeface="Wingdings" panose="05000000000000000000" pitchFamily="2" charset="2"/>
              <a:buChar char="§"/>
            </a:pPr>
            <a:r>
              <a:rPr lang="en-GB" sz="1400" dirty="0"/>
              <a:t>Grenoble, France</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470" y="177427"/>
            <a:ext cx="722846" cy="588383"/>
          </a:xfrm>
          <a:prstGeom prst="rect">
            <a:avLst/>
          </a:prstGeom>
        </p:spPr>
      </p:pic>
      <p:pic>
        <p:nvPicPr>
          <p:cNvPr id="8" name="Content Placeholder 2"/>
          <p:cNvPicPr>
            <a:picLocks noChangeAspect="1"/>
          </p:cNvPicPr>
          <p:nvPr/>
        </p:nvPicPr>
        <p:blipFill rotWithShape="1">
          <a:blip r:embed="rId3" cstate="email">
            <a:extLst>
              <a:ext uri="{28A0092B-C50C-407E-A947-70E740481C1C}">
                <a14:useLocalDpi xmlns:a14="http://schemas.microsoft.com/office/drawing/2010/main" val="0"/>
              </a:ext>
            </a:extLst>
          </a:blip>
          <a:srcRect l="14585" t="6577" r="24185" b="25586"/>
          <a:stretch/>
        </p:blipFill>
        <p:spPr>
          <a:xfrm>
            <a:off x="371093" y="3456122"/>
            <a:ext cx="1018809" cy="1117456"/>
          </a:xfrm>
          <a:prstGeom prst="rect">
            <a:avLst/>
          </a:prstGeom>
        </p:spPr>
      </p:pic>
      <p:pic>
        <p:nvPicPr>
          <p:cNvPr id="9" name="Content Placeholder 1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79019" y="4781186"/>
            <a:ext cx="1002959" cy="1019006"/>
          </a:xfrm>
          <a:prstGeom prst="rect">
            <a:avLst/>
          </a:prstGeom>
        </p:spPr>
      </p:pic>
    </p:spTree>
    <p:extLst>
      <p:ext uri="{BB962C8B-B14F-4D97-AF65-F5344CB8AC3E}">
        <p14:creationId xmlns:p14="http://schemas.microsoft.com/office/powerpoint/2010/main" val="276752614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9508" y="292510"/>
            <a:ext cx="8226854" cy="680908"/>
          </a:xfrm>
        </p:spPr>
        <p:txBody>
          <a:bodyPr>
            <a:noAutofit/>
          </a:bodyPr>
          <a:lstStyle/>
          <a:p>
            <a:r>
              <a:rPr lang="en-GB" sz="2200" b="1" dirty="0"/>
              <a:t>CERN - EUROPEAN ORGANIZATION FOR NUCLEAR RESEARCH</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
        <p:nvSpPr>
          <p:cNvPr id="7" name="Content Placeholder 2"/>
          <p:cNvSpPr>
            <a:spLocks noGrp="1"/>
          </p:cNvSpPr>
          <p:nvPr>
            <p:ph idx="1"/>
          </p:nvPr>
        </p:nvSpPr>
        <p:spPr>
          <a:xfrm>
            <a:off x="1485900" y="1342768"/>
            <a:ext cx="7198154" cy="4650259"/>
          </a:xfrm>
        </p:spPr>
        <p:txBody>
          <a:bodyPr>
            <a:normAutofit fontScale="92500" lnSpcReduction="10000"/>
          </a:bodyPr>
          <a:lstStyle/>
          <a:p>
            <a:pPr lvl="1">
              <a:buFont typeface="Wingdings" panose="05000000000000000000" pitchFamily="2" charset="2"/>
              <a:buChar char="§"/>
            </a:pPr>
            <a:r>
              <a:rPr lang="en-GB" dirty="0"/>
              <a:t>International Organisation (project coordinator)</a:t>
            </a:r>
          </a:p>
          <a:p>
            <a:pPr lvl="1">
              <a:buFont typeface="Wingdings" panose="05000000000000000000" pitchFamily="2" charset="2"/>
              <a:buChar char="§"/>
            </a:pPr>
            <a:r>
              <a:rPr lang="en-GB" dirty="0"/>
              <a:t>provides a unique range of particle accelerator facilities that enable research at the forefront of human knowledge.</a:t>
            </a:r>
          </a:p>
          <a:p>
            <a:pPr lvl="1">
              <a:buFont typeface="Wingdings" panose="05000000000000000000" pitchFamily="2" charset="2"/>
              <a:buChar char="§"/>
            </a:pPr>
            <a:r>
              <a:rPr lang="en-GB" dirty="0"/>
              <a:t>Covers the entire value chain of all superconducting and cryogenic technologies</a:t>
            </a:r>
          </a:p>
          <a:p>
            <a:pPr lvl="1">
              <a:buFont typeface="Wingdings" panose="05000000000000000000" pitchFamily="2" charset="2"/>
              <a:buChar char="§"/>
            </a:pPr>
            <a:r>
              <a:rPr lang="en-US" dirty="0"/>
              <a:t>Interface thin film/substrate at cryogenic temperatures</a:t>
            </a:r>
          </a:p>
          <a:p>
            <a:pPr marL="468000" lvl="1" indent="0">
              <a:buNone/>
            </a:pPr>
            <a:endParaRPr lang="en-GB" dirty="0"/>
          </a:p>
          <a:p>
            <a:pPr marL="468000" lvl="1" indent="0">
              <a:buNone/>
            </a:pPr>
            <a:r>
              <a:rPr lang="fr-CH" b="1" dirty="0"/>
              <a:t>ESR 1</a:t>
            </a:r>
            <a:endParaRPr lang="en-GB" b="1" dirty="0"/>
          </a:p>
          <a:p>
            <a:pPr lvl="2">
              <a:buFont typeface="Wingdings" panose="05000000000000000000" pitchFamily="2" charset="2"/>
              <a:buChar char="§"/>
            </a:pPr>
            <a:r>
              <a:rPr lang="en-GB" dirty="0"/>
              <a:t>Dorothea Fonnesu </a:t>
            </a:r>
          </a:p>
          <a:p>
            <a:pPr lvl="2">
              <a:buFont typeface="Wingdings" panose="05000000000000000000" pitchFamily="2" charset="2"/>
              <a:buChar char="§"/>
            </a:pPr>
            <a:r>
              <a:rPr lang="en-GB" dirty="0"/>
              <a:t>Supervised by Torsten </a:t>
            </a:r>
            <a:r>
              <a:rPr lang="en-GB" dirty="0" err="1"/>
              <a:t>Köttig</a:t>
            </a:r>
            <a:endParaRPr lang="en-GB" dirty="0"/>
          </a:p>
          <a:p>
            <a:pPr lvl="2">
              <a:buFont typeface="Wingdings" panose="05000000000000000000" pitchFamily="2" charset="2"/>
              <a:buChar char="§"/>
            </a:pPr>
            <a:r>
              <a:rPr lang="en-GB" dirty="0"/>
              <a:t>Switzerland/France</a:t>
            </a:r>
          </a:p>
          <a:p>
            <a:pPr marL="468000" lvl="1" indent="0">
              <a:buNone/>
            </a:pPr>
            <a:endParaRPr lang="en-GB" dirty="0"/>
          </a:p>
          <a:p>
            <a:pPr marL="0" indent="0">
              <a:buNone/>
            </a:pP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295" y="292510"/>
            <a:ext cx="765810" cy="753047"/>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45598" y="4455119"/>
            <a:ext cx="1287819" cy="1425186"/>
          </a:xfrm>
          <a:prstGeom prst="rect">
            <a:avLst/>
          </a:prstGeom>
        </p:spPr>
      </p:pic>
    </p:spTree>
    <p:extLst>
      <p:ext uri="{BB962C8B-B14F-4D97-AF65-F5344CB8AC3E}">
        <p14:creationId xmlns:p14="http://schemas.microsoft.com/office/powerpoint/2010/main" val="261615572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7146" y="365298"/>
            <a:ext cx="8226854" cy="680908"/>
          </a:xfrm>
        </p:spPr>
        <p:txBody>
          <a:bodyPr>
            <a:noAutofit/>
          </a:bodyPr>
          <a:lstStyle/>
          <a:p>
            <a:r>
              <a:rPr lang="fr-FR" sz="2200" b="1" dirty="0"/>
              <a:t>CNR SPIN - CONSIGLIO NAZIONALE DELLE RICERCHE</a:t>
            </a:r>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
        <p:nvSpPr>
          <p:cNvPr id="7" name="Content Placeholder 2"/>
          <p:cNvSpPr>
            <a:spLocks noGrp="1"/>
          </p:cNvSpPr>
          <p:nvPr>
            <p:ph idx="1"/>
          </p:nvPr>
        </p:nvSpPr>
        <p:spPr>
          <a:xfrm>
            <a:off x="1554480" y="1342769"/>
            <a:ext cx="7129574" cy="4315082"/>
          </a:xfrm>
        </p:spPr>
        <p:txBody>
          <a:bodyPr>
            <a:normAutofit/>
          </a:bodyPr>
          <a:lstStyle/>
          <a:p>
            <a:pPr lvl="1">
              <a:buFont typeface="Wingdings" panose="05000000000000000000" pitchFamily="2" charset="2"/>
              <a:buChar char="§"/>
            </a:pPr>
            <a:r>
              <a:rPr lang="en-GB" dirty="0"/>
              <a:t>Academic </a:t>
            </a:r>
          </a:p>
          <a:p>
            <a:pPr lvl="1">
              <a:buFont typeface="Wingdings" panose="05000000000000000000" pitchFamily="2" charset="2"/>
              <a:buChar char="§"/>
            </a:pPr>
            <a:r>
              <a:rPr lang="en-US" dirty="0"/>
              <a:t>Its mission is the study of superconductors and other innovative materials for electronic devices and for energy applications</a:t>
            </a:r>
          </a:p>
          <a:p>
            <a:pPr lvl="1">
              <a:buFont typeface="Wingdings" panose="05000000000000000000" pitchFamily="2" charset="2"/>
              <a:buChar char="§"/>
            </a:pPr>
            <a:r>
              <a:rPr lang="en-US" dirty="0"/>
              <a:t>Thallium thin films and MgB</a:t>
            </a:r>
            <a:r>
              <a:rPr lang="en-US" baseline="-25000" dirty="0"/>
              <a:t>2</a:t>
            </a:r>
            <a:r>
              <a:rPr lang="en-US" dirty="0"/>
              <a:t> wires</a:t>
            </a:r>
          </a:p>
          <a:p>
            <a:pPr lvl="1">
              <a:buFont typeface="Wingdings" panose="05000000000000000000" pitchFamily="2" charset="2"/>
              <a:buChar char="§"/>
            </a:pPr>
            <a:endParaRPr lang="en-US" dirty="0"/>
          </a:p>
          <a:p>
            <a:pPr marL="468000" lvl="1" indent="0">
              <a:buNone/>
            </a:pPr>
            <a:r>
              <a:rPr lang="en-GB" b="1" dirty="0"/>
              <a:t>ESR 6</a:t>
            </a:r>
          </a:p>
          <a:p>
            <a:pPr lvl="2">
              <a:buFont typeface="Wingdings" panose="05000000000000000000" pitchFamily="2" charset="2"/>
              <a:buChar char="§"/>
            </a:pPr>
            <a:r>
              <a:rPr lang="en-GB" dirty="0"/>
              <a:t>Aisha </a:t>
            </a:r>
            <a:r>
              <a:rPr lang="en-GB" dirty="0" err="1"/>
              <a:t>Saba</a:t>
            </a:r>
            <a:endParaRPr lang="en-GB" dirty="0"/>
          </a:p>
          <a:p>
            <a:pPr lvl="2">
              <a:buFont typeface="Wingdings" panose="05000000000000000000" pitchFamily="2" charset="2"/>
              <a:buChar char="§"/>
            </a:pPr>
            <a:r>
              <a:rPr lang="en-GB" dirty="0"/>
              <a:t>Supervised by Emilio Bellingeri </a:t>
            </a:r>
          </a:p>
          <a:p>
            <a:pPr lvl="2">
              <a:buFont typeface="Wingdings" panose="05000000000000000000" pitchFamily="2" charset="2"/>
              <a:buChar char="§"/>
            </a:pPr>
            <a:r>
              <a:rPr lang="en-GB" dirty="0"/>
              <a:t>Genoa, Italy</a:t>
            </a:r>
          </a:p>
          <a:p>
            <a:pPr marL="0" indent="0">
              <a:buNone/>
            </a:pP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632" y="344306"/>
            <a:ext cx="813514" cy="827540"/>
          </a:xfrm>
          <a:prstGeom prst="rect">
            <a:avLst/>
          </a:prstGeom>
        </p:spPr>
      </p:pic>
      <p:pic>
        <p:nvPicPr>
          <p:cNvPr id="8" name="Content Placeholder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9362" y="3907927"/>
            <a:ext cx="1582344" cy="1601333"/>
          </a:xfrm>
          <a:prstGeom prst="rect">
            <a:avLst/>
          </a:prstGeom>
        </p:spPr>
      </p:pic>
    </p:spTree>
    <p:extLst>
      <p:ext uri="{BB962C8B-B14F-4D97-AF65-F5344CB8AC3E}">
        <p14:creationId xmlns:p14="http://schemas.microsoft.com/office/powerpoint/2010/main" val="197807095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1690" y="171022"/>
            <a:ext cx="6709410" cy="680908"/>
          </a:xfrm>
        </p:spPr>
        <p:txBody>
          <a:bodyPr>
            <a:normAutofit/>
          </a:bodyPr>
          <a:lstStyle/>
          <a:p>
            <a:r>
              <a:rPr lang="en-GB" sz="2200" b="1" dirty="0"/>
              <a:t>ASG (formerly Columbus Superconductors SRL)</a:t>
            </a:r>
          </a:p>
        </p:txBody>
      </p:sp>
      <p:sp>
        <p:nvSpPr>
          <p:cNvPr id="3" name="Content Placeholder 2"/>
          <p:cNvSpPr>
            <a:spLocks noGrp="1"/>
          </p:cNvSpPr>
          <p:nvPr>
            <p:ph idx="1"/>
          </p:nvPr>
        </p:nvSpPr>
        <p:spPr>
          <a:xfrm>
            <a:off x="1360170" y="1342768"/>
            <a:ext cx="7323884" cy="4650259"/>
          </a:xfrm>
        </p:spPr>
        <p:txBody>
          <a:bodyPr>
            <a:normAutofit/>
          </a:bodyPr>
          <a:lstStyle/>
          <a:p>
            <a:pPr lvl="1">
              <a:buFont typeface="Wingdings" panose="05000000000000000000" pitchFamily="2" charset="2"/>
              <a:buChar char="§"/>
            </a:pPr>
            <a:r>
              <a:rPr lang="en-GB" dirty="0"/>
              <a:t>Non-academic</a:t>
            </a:r>
          </a:p>
          <a:p>
            <a:pPr lvl="1">
              <a:buFont typeface="Wingdings" panose="05000000000000000000" pitchFamily="2" charset="2"/>
              <a:buChar char="§"/>
            </a:pPr>
            <a:r>
              <a:rPr lang="en-US" dirty="0"/>
              <a:t>The company focuses on the R&amp;D and application development of superconducting wires and magnets, based on MgB</a:t>
            </a:r>
            <a:r>
              <a:rPr lang="en-US" baseline="-25000" dirty="0"/>
              <a:t>2</a:t>
            </a:r>
            <a:r>
              <a:rPr lang="en-US" dirty="0"/>
              <a:t> technology</a:t>
            </a:r>
          </a:p>
          <a:p>
            <a:pPr lvl="1">
              <a:buFont typeface="Wingdings" panose="05000000000000000000" pitchFamily="2" charset="2"/>
              <a:buChar char="§"/>
            </a:pPr>
            <a:r>
              <a:rPr lang="en-US" dirty="0"/>
              <a:t>Improvement of wire production process</a:t>
            </a:r>
          </a:p>
          <a:p>
            <a:pPr marL="468000" lvl="1" indent="0">
              <a:buNone/>
            </a:pPr>
            <a:endParaRPr lang="en-US" dirty="0"/>
          </a:p>
          <a:p>
            <a:pPr marL="468000" lvl="1" indent="0">
              <a:buNone/>
            </a:pPr>
            <a:r>
              <a:rPr lang="en-GB" b="1" dirty="0"/>
              <a:t>ESR 7</a:t>
            </a:r>
          </a:p>
          <a:p>
            <a:pPr lvl="2">
              <a:buFont typeface="Wingdings" panose="05000000000000000000" pitchFamily="2" charset="2"/>
              <a:buChar char="§"/>
            </a:pPr>
            <a:r>
              <a:rPr lang="en-GB" dirty="0"/>
              <a:t>Mattia Donato</a:t>
            </a:r>
          </a:p>
          <a:p>
            <a:pPr lvl="2">
              <a:buFont typeface="Wingdings" panose="05000000000000000000" pitchFamily="2" charset="2"/>
              <a:buChar char="§"/>
            </a:pPr>
            <a:r>
              <a:rPr lang="en-GB" dirty="0"/>
              <a:t>Supervised by Matteo Tropeano</a:t>
            </a:r>
          </a:p>
          <a:p>
            <a:pPr lvl="2">
              <a:buFont typeface="Wingdings" panose="05000000000000000000" pitchFamily="2" charset="2"/>
              <a:buChar char="§"/>
            </a:pPr>
            <a:r>
              <a:rPr lang="en-GB" dirty="0"/>
              <a:t>Genoa, Italy</a:t>
            </a:r>
          </a:p>
          <a:p>
            <a:pPr marL="0" indent="0">
              <a:buNone/>
            </a:pPr>
            <a:endParaRPr lang="en-GB" dirty="0"/>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pic>
        <p:nvPicPr>
          <p:cNvPr id="8" name="Content Placeholder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451001" y="3966045"/>
            <a:ext cx="1149199" cy="1518313"/>
          </a:xfrm>
          <a:prstGeom prst="rect">
            <a:avLst/>
          </a:prstGeom>
        </p:spPr>
      </p:pic>
      <p:pic>
        <p:nvPicPr>
          <p:cNvPr id="9" name="Immagine 3" descr="C:\Users\risso.alberto\AppData\Local\Microsoft\Windows\Temporary Internet Files\Content.Word\LOGO COLUMBUS COLORI.JPG">
            <a:extLst>
              <a:ext uri="{FF2B5EF4-FFF2-40B4-BE49-F238E27FC236}">
                <a16:creationId xmlns:a16="http://schemas.microsoft.com/office/drawing/2014/main" id="{D074B4CC-38C1-7E45-8BA8-9EEA714EAFB3}"/>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t="1" b="-3536"/>
          <a:stretch/>
        </p:blipFill>
        <p:spPr bwMode="auto">
          <a:xfrm>
            <a:off x="391706" y="304080"/>
            <a:ext cx="1259369" cy="555345"/>
          </a:xfrm>
          <a:prstGeom prst="rect">
            <a:avLst/>
          </a:prstGeom>
          <a:noFill/>
          <a:ln>
            <a:noFill/>
          </a:ln>
        </p:spPr>
      </p:pic>
    </p:spTree>
    <p:extLst>
      <p:ext uri="{BB962C8B-B14F-4D97-AF65-F5344CB8AC3E}">
        <p14:creationId xmlns:p14="http://schemas.microsoft.com/office/powerpoint/2010/main" val="2280378447"/>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00" y="226947"/>
            <a:ext cx="7429500" cy="680908"/>
          </a:xfrm>
        </p:spPr>
        <p:txBody>
          <a:bodyPr>
            <a:noAutofit/>
          </a:bodyPr>
          <a:lstStyle/>
          <a:p>
            <a:r>
              <a:rPr lang="de-DE" sz="2200" b="1" dirty="0"/>
              <a:t>HZB - HELMHOLTZ-ZENTRUM BERLIN FÜR MATERIALIEN UND ENERGIE GMBH</a:t>
            </a:r>
            <a:endParaRPr lang="en-GB" sz="2200" b="1" dirty="0"/>
          </a:p>
        </p:txBody>
      </p:sp>
      <p:sp>
        <p:nvSpPr>
          <p:cNvPr id="4" name="Date Placeholder 3"/>
          <p:cNvSpPr>
            <a:spLocks noGrp="1"/>
          </p:cNvSpPr>
          <p:nvPr>
            <p:ph type="dt" sz="half" idx="2"/>
          </p:nvPr>
        </p:nvSpPr>
        <p:spPr/>
        <p:txBody>
          <a:bodyPr/>
          <a:lstStyle/>
          <a:p>
            <a:r>
              <a:rPr lang="en-US"/>
              <a:t>12/10/2018</a:t>
            </a:r>
            <a:endParaRPr lang="en-US" dirty="0"/>
          </a:p>
        </p:txBody>
      </p:sp>
      <p:sp>
        <p:nvSpPr>
          <p:cNvPr id="5" name="Footer Placeholder 4"/>
          <p:cNvSpPr>
            <a:spLocks noGrp="1"/>
          </p:cNvSpPr>
          <p:nvPr>
            <p:ph type="ftr" sz="quarter" idx="3"/>
          </p:nvPr>
        </p:nvSpPr>
        <p:spPr/>
        <p:txBody>
          <a:bodyPr/>
          <a:lstStyle/>
          <a:p>
            <a:r>
              <a:rPr lang="en-US"/>
              <a:t>EASITrain-P1-WP1-MidTermCheck-CoordinatorReport</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
        <p:nvSpPr>
          <p:cNvPr id="7" name="Content Placeholder 2"/>
          <p:cNvSpPr>
            <a:spLocks noGrp="1"/>
          </p:cNvSpPr>
          <p:nvPr>
            <p:ph idx="1"/>
          </p:nvPr>
        </p:nvSpPr>
        <p:spPr>
          <a:xfrm>
            <a:off x="1509626" y="1342768"/>
            <a:ext cx="7174428" cy="4650259"/>
          </a:xfrm>
        </p:spPr>
        <p:txBody>
          <a:bodyPr>
            <a:normAutofit fontScale="85000" lnSpcReduction="10000"/>
          </a:bodyPr>
          <a:lstStyle/>
          <a:p>
            <a:pPr lvl="1">
              <a:lnSpc>
                <a:spcPct val="120000"/>
              </a:lnSpc>
              <a:buFont typeface="Wingdings" panose="05000000000000000000" pitchFamily="2" charset="2"/>
              <a:buChar char="§"/>
            </a:pPr>
            <a:r>
              <a:rPr lang="en-GB" dirty="0"/>
              <a:t>Academic</a:t>
            </a:r>
          </a:p>
          <a:p>
            <a:pPr lvl="1" algn="just">
              <a:lnSpc>
                <a:spcPct val="120000"/>
              </a:lnSpc>
              <a:buFont typeface="Wingdings" panose="05000000000000000000" pitchFamily="2" charset="2"/>
              <a:buChar char="§"/>
            </a:pPr>
            <a:r>
              <a:rPr lang="en-US" dirty="0"/>
              <a:t>The institute studies the structure and dynamics of materials and investigates solar cell technology. Several large scale facilities are available, including a 10 MW  nuclear research reactor at the </a:t>
            </a:r>
            <a:r>
              <a:rPr lang="en-US" dirty="0" err="1"/>
              <a:t>Lise</a:t>
            </a:r>
            <a:r>
              <a:rPr lang="en-US" dirty="0"/>
              <a:t> Meitner campus in Wannsee and the third-generation BESSY synchrotron in </a:t>
            </a:r>
            <a:r>
              <a:rPr lang="en-US" dirty="0" err="1"/>
              <a:t>Adlershof</a:t>
            </a:r>
            <a:r>
              <a:rPr lang="en-US" dirty="0"/>
              <a:t>.</a:t>
            </a:r>
            <a:r>
              <a:rPr lang="en-GB" dirty="0"/>
              <a:t>	</a:t>
            </a:r>
          </a:p>
          <a:p>
            <a:pPr lvl="1">
              <a:lnSpc>
                <a:spcPct val="120000"/>
              </a:lnSpc>
              <a:buFont typeface="Wingdings" panose="05000000000000000000" pitchFamily="2" charset="2"/>
              <a:buChar char="§"/>
            </a:pPr>
            <a:r>
              <a:rPr lang="en-US" dirty="0"/>
              <a:t>Superconducting thin film production and characterization.</a:t>
            </a:r>
          </a:p>
          <a:p>
            <a:pPr marL="468000" lvl="1" indent="0">
              <a:lnSpc>
                <a:spcPct val="120000"/>
              </a:lnSpc>
              <a:buNone/>
            </a:pPr>
            <a:r>
              <a:rPr lang="en-GB" b="1" dirty="0"/>
              <a:t>ESR 8</a:t>
            </a:r>
          </a:p>
          <a:p>
            <a:pPr lvl="2">
              <a:lnSpc>
                <a:spcPct val="120000"/>
              </a:lnSpc>
              <a:buFont typeface="Wingdings" panose="05000000000000000000" pitchFamily="2" charset="2"/>
              <a:buChar char="§"/>
            </a:pPr>
            <a:r>
              <a:rPr lang="en-GB" dirty="0"/>
              <a:t>Dmitry Tikhonov</a:t>
            </a:r>
          </a:p>
          <a:p>
            <a:pPr lvl="2">
              <a:lnSpc>
                <a:spcPct val="120000"/>
              </a:lnSpc>
              <a:buFont typeface="Wingdings" panose="05000000000000000000" pitchFamily="2" charset="2"/>
              <a:buChar char="§"/>
            </a:pPr>
            <a:r>
              <a:rPr lang="en-GB" dirty="0"/>
              <a:t>Supervised by Oliver Kugeler</a:t>
            </a:r>
          </a:p>
          <a:p>
            <a:pPr lvl="2">
              <a:lnSpc>
                <a:spcPct val="120000"/>
              </a:lnSpc>
              <a:buFont typeface="Wingdings" panose="05000000000000000000" pitchFamily="2" charset="2"/>
              <a:buChar char="§"/>
            </a:pPr>
            <a:r>
              <a:rPr lang="en-GB" dirty="0"/>
              <a:t>Berlin, Germany</a:t>
            </a:r>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62890" y="321446"/>
            <a:ext cx="1246736" cy="491910"/>
          </a:xfrm>
          <a:prstGeom prst="rect">
            <a:avLst/>
          </a:prstGeom>
        </p:spPr>
      </p:pic>
      <p:pic>
        <p:nvPicPr>
          <p:cNvPr id="8" name="Content Placeholder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02772" y="4638787"/>
            <a:ext cx="1254089" cy="1452562"/>
          </a:xfrm>
          <a:prstGeom prst="rect">
            <a:avLst/>
          </a:prstGeom>
        </p:spPr>
      </p:pic>
    </p:spTree>
    <p:extLst>
      <p:ext uri="{BB962C8B-B14F-4D97-AF65-F5344CB8AC3E}">
        <p14:creationId xmlns:p14="http://schemas.microsoft.com/office/powerpoint/2010/main" val="430691324"/>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327BF6128CE02479A856C4E90C1E203" ma:contentTypeVersion="0" ma:contentTypeDescription="Create a new document." ma:contentTypeScope="" ma:versionID="7e1e9da221caea1f54606a48f7014509">
  <xsd:schema xmlns:xsd="http://www.w3.org/2001/XMLSchema" xmlns:xs="http://www.w3.org/2001/XMLSchema" xmlns:p="http://schemas.microsoft.com/office/2006/metadata/properties" xmlns:ns1="http://schemas.microsoft.com/sharepoint/v3" targetNamespace="http://schemas.microsoft.com/office/2006/metadata/properties" ma:root="true" ma:fieldsID="58b8c8592364926880846ea26a73e2d5"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5CDD6D-7B15-4243-8D52-9B5EB188B3A7}">
  <ds:schemaRefs>
    <ds:schemaRef ds:uri="http://purl.org/dc/elements/1.1/"/>
    <ds:schemaRef ds:uri="http://schemas.openxmlformats.org/package/2006/metadata/core-properties"/>
    <ds:schemaRef ds:uri="http://schemas.microsoft.com/sharepoint/v3"/>
    <ds:schemaRef ds:uri="http://schemas.microsoft.com/office/2006/documentManagement/types"/>
    <ds:schemaRef ds:uri="http://schemas.microsoft.com/office/2006/metadata/properties"/>
    <ds:schemaRef ds:uri="http://purl.org/dc/term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B2CC646F-45EF-42FE-90B5-38A426ED0A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59AD74E-3212-4471-ABD2-C1154289ABB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CERNCorporate4-3</Template>
  <TotalTime>869</TotalTime>
  <Words>1880</Words>
  <Application>Microsoft Macintosh PowerPoint</Application>
  <PresentationFormat>On-screen Show (4:3)</PresentationFormat>
  <Paragraphs>295</Paragraphs>
  <Slides>29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Calibri</vt:lpstr>
      <vt:lpstr>Wingdings</vt:lpstr>
      <vt:lpstr>CERNCorporate4-3</vt:lpstr>
      <vt:lpstr>Consortium organization</vt:lpstr>
      <vt:lpstr>Project Office at CERN</vt:lpstr>
      <vt:lpstr>BENEFICIARIES</vt:lpstr>
      <vt:lpstr>BRUKER HTS GmbH</vt:lpstr>
      <vt:lpstr>CEA - *IRFU *INAC/SBT- COMMISSARIAT A L’ENERGIE ATOMIQUE ET AUX ENERGIES ALTERNATIVES </vt:lpstr>
      <vt:lpstr>CERN - EUROPEAN ORGANIZATION FOR NUCLEAR RESEARCH</vt:lpstr>
      <vt:lpstr>CNR SPIN - CONSIGLIO NAZIONALE DELLE RICERCHE</vt:lpstr>
      <vt:lpstr>ASG (formerly Columbus Superconductors SRL)</vt:lpstr>
      <vt:lpstr>HZB - HELMHOLTZ-ZENTRUM BERLIN FÜR MATERIALIEN UND ENERGIE GMBH</vt:lpstr>
      <vt:lpstr>I-CUBE RESEARCH</vt:lpstr>
      <vt:lpstr>INFN LNF- ISTITUTO NAZIONALE DI FISICA NUCLEARE</vt:lpstr>
      <vt:lpstr>TUD - TECHNISCHE UNIVERSITÄT DRESDEN</vt:lpstr>
      <vt:lpstr>TUW - TECHNISCHE UNIVERSITÄT WIEN</vt:lpstr>
      <vt:lpstr>USIEGEN – UNIVERSITÄT SIEGEN</vt:lpstr>
      <vt:lpstr>USTUTT - UNIVERSITÄT STUTTGART</vt:lpstr>
      <vt:lpstr>WUW - WIRTSCHAFTSUNIVERSITÄT WIEN </vt:lpstr>
      <vt:lpstr>PARTNER ORGANISATIONS</vt:lpstr>
      <vt:lpstr>PowerPoint Presentation</vt:lpstr>
      <vt:lpstr>ASG superconductors</vt:lpstr>
      <vt:lpstr>Babcock Noell GmbH / Bilfinger SE</vt:lpstr>
      <vt:lpstr>CemeCon</vt:lpstr>
      <vt:lpstr>MAN Diesel &amp; Turbo</vt:lpstr>
      <vt:lpstr>Terra Mater Productions GmbH/ Terra Mater Factual Studios</vt:lpstr>
      <vt:lpstr>Criotec Impianti</vt:lpstr>
      <vt:lpstr>IEEE CSC</vt:lpstr>
      <vt:lpstr>Research Instruments Ltd.</vt:lpstr>
      <vt:lpstr>SigmaPhi</vt:lpstr>
      <vt:lpstr>Università degli Studi di Genova</vt:lpstr>
      <vt:lpstr>Université de Genève</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ECC WP Status Report Template</dc:title>
  <dc:subject/>
  <dc:creator>Johannes Gutleber</dc:creator>
  <cp:keywords/>
  <dc:description>Template to be used by work package leaders/deputies to present their WP status during ECC meetings</dc:description>
  <cp:lastModifiedBy>Microsoft Office User</cp:lastModifiedBy>
  <cp:revision>561</cp:revision>
  <dcterms:created xsi:type="dcterms:W3CDTF">2015-03-14T10:15:29Z</dcterms:created>
  <dcterms:modified xsi:type="dcterms:W3CDTF">2018-12-09T22:16:40Z</dcterms:modified>
  <cp:category>Management</cp:category>
  <cp:contentStatus>Released</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0x010100D327BF6128CE02479A856C4E90C1E203</vt:lpwstr>
  </property>
  <property fmtid="{D5CDD505-2E9C-101B-9397-08002B2CF9AE}" pid="3" name="_Format">
    <vt:lpwstr>PPT</vt:lpwstr>
  </property>
  <property fmtid="{D5CDD505-2E9C-101B-9397-08002B2CF9AE}" pid="4" name="_Revision">
    <vt:lpwstr>1.0</vt:lpwstr>
  </property>
  <property fmtid="{D5CDD505-2E9C-101B-9397-08002B2CF9AE}" pid="5" name="Class">
    <vt:lpwstr>Template</vt:lpwstr>
  </property>
  <property fmtid="{D5CDD505-2E9C-101B-9397-08002B2CF9AE}" pid="6" name="_Source">
    <vt:lpwstr>EuroCirCol Web page</vt:lpwstr>
  </property>
  <property fmtid="{D5CDD505-2E9C-101B-9397-08002B2CF9AE}" pid="7" name="WP">
    <vt:i4>1</vt:i4>
  </property>
  <property fmtid="{D5CDD505-2E9C-101B-9397-08002B2CF9AE}" pid="8" name="Reporting Period">
    <vt:i4>1</vt:i4>
  </property>
  <property fmtid="{D5CDD505-2E9C-101B-9397-08002B2CF9AE}" pid="9" name="wic_System_Copyright">
    <vt:lpwstr>EuroCirCol</vt:lpwstr>
  </property>
</Properties>
</file>