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258" r:id="rId3"/>
    <p:sldId id="259" r:id="rId4"/>
    <p:sldId id="267" r:id="rId5"/>
    <p:sldId id="273" r:id="rId6"/>
    <p:sldId id="277" r:id="rId7"/>
    <p:sldId id="260" r:id="rId8"/>
    <p:sldId id="278" r:id="rId9"/>
    <p:sldId id="279" r:id="rId10"/>
    <p:sldId id="282" r:id="rId11"/>
    <p:sldId id="281" r:id="rId12"/>
    <p:sldId id="285" r:id="rId13"/>
    <p:sldId id="284" r:id="rId14"/>
    <p:sldId id="289" r:id="rId15"/>
    <p:sldId id="290" r:id="rId16"/>
    <p:sldId id="28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32" userDrawn="1">
          <p15:clr>
            <a:srgbClr val="A4A3A4"/>
          </p15:clr>
        </p15:guide>
        <p15:guide id="2" pos="551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ABAB"/>
    <a:srgbClr val="000000"/>
    <a:srgbClr val="333F50"/>
    <a:srgbClr val="002060"/>
    <a:srgbClr val="2F528F"/>
    <a:srgbClr val="222A35"/>
    <a:srgbClr val="FEFEE9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6" autoAdjust="0"/>
    <p:restoredTop sz="95370" autoAdjust="0"/>
  </p:normalViewPr>
  <p:slideViewPr>
    <p:cSldViewPr snapToObjects="1" showGuides="1">
      <p:cViewPr varScale="1">
        <p:scale>
          <a:sx n="111" d="100"/>
          <a:sy n="111" d="100"/>
        </p:scale>
        <p:origin x="600" y="102"/>
      </p:cViewPr>
      <p:guideLst>
        <p:guide orient="horz" pos="2432"/>
        <p:guide pos="5518"/>
      </p:guideLst>
    </p:cSldViewPr>
  </p:slideViewPr>
  <p:outlineViewPr>
    <p:cViewPr>
      <p:scale>
        <a:sx n="33" d="100"/>
        <a:sy n="33" d="100"/>
      </p:scale>
      <p:origin x="0" y="-20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3" d="100"/>
          <a:sy n="83" d="100"/>
        </p:scale>
        <p:origin x="1794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3C5FA-1324-40D0-8488-26AF12435A46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A936C-9D11-4DA1-BE2C-569E8B98396F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08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1EB9EE-CCA3-46BB-841C-94730BCF676A}" type="datetimeFigureOut">
              <a:rPr lang="en-GB" smtClean="0"/>
              <a:t>07/12/2018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7A8B1-441E-4B08-AEDE-870B03E5393B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96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812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184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137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2973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9226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7A8B1-441E-4B08-AEDE-870B03E5393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308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0726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65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674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8250-5694-40CB-90D9-FBEFF6F5F76F}" type="datetimeFigureOut">
              <a:rPr lang="it-IT" smtClean="0"/>
              <a:t>07/12/2018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504C-095E-4D1B-9314-DA93CEBA33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64095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8250-5694-40CB-90D9-FBEFF6F5F76F}" type="datetimeFigureOut">
              <a:rPr lang="it-IT" smtClean="0"/>
              <a:t>07/12/2018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504C-095E-4D1B-9314-DA93CEBA33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31838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8250-5694-40CB-90D9-FBEFF6F5F76F}" type="datetimeFigureOut">
              <a:rPr lang="it-IT" smtClean="0"/>
              <a:t>07/12/2018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504C-095E-4D1B-9314-DA93CEBA33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32241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8250-5694-40CB-90D9-FBEFF6F5F76F}" type="datetimeFigureOut">
              <a:rPr lang="it-IT" smtClean="0"/>
              <a:t>07/12/2018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504C-095E-4D1B-9314-DA93CEBA33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1762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8250-5694-40CB-90D9-FBEFF6F5F76F}" type="datetimeFigureOut">
              <a:rPr lang="it-IT" smtClean="0"/>
              <a:t>07/12/2018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504C-095E-4D1B-9314-DA93CEBA33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32100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8250-5694-40CB-90D9-FBEFF6F5F76F}" type="datetimeFigureOut">
              <a:rPr lang="it-IT" smtClean="0"/>
              <a:t>07/12/2018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504C-095E-4D1B-9314-DA93CEBA33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74845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8250-5694-40CB-90D9-FBEFF6F5F76F}" type="datetimeFigureOut">
              <a:rPr lang="it-IT" smtClean="0"/>
              <a:t>07/12/2018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504C-095E-4D1B-9314-DA93CEBA33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52675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8250-5694-40CB-90D9-FBEFF6F5F76F}" type="datetimeFigureOut">
              <a:rPr lang="it-IT" smtClean="0"/>
              <a:t>07/12/2018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504C-095E-4D1B-9314-DA93CEBA33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481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3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4865" y="6118940"/>
            <a:ext cx="936689" cy="59721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287277" y="6118940"/>
            <a:ext cx="10400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i="1" dirty="0" err="1" smtClean="0"/>
              <a:t>EASITrain</a:t>
            </a:r>
            <a:r>
              <a:rPr lang="fr-CH" sz="1200" i="1" dirty="0" smtClean="0"/>
              <a:t> – </a:t>
            </a:r>
            <a:r>
              <a:rPr lang="fr-CH" sz="1200" i="1" dirty="0" err="1" smtClean="0"/>
              <a:t>European</a:t>
            </a:r>
            <a:r>
              <a:rPr lang="fr-CH" sz="1200" i="1" dirty="0" smtClean="0"/>
              <a:t> Advanced </a:t>
            </a:r>
            <a:r>
              <a:rPr lang="fr-CH" sz="1200" i="1" dirty="0" err="1" smtClean="0"/>
              <a:t>Superconductivity</a:t>
            </a:r>
            <a:r>
              <a:rPr lang="fr-CH" sz="1200" i="1" dirty="0" smtClean="0"/>
              <a:t> Innovation and Training. This Marie </a:t>
            </a:r>
            <a:r>
              <a:rPr lang="fr-CH" sz="1200" i="1" dirty="0" err="1" smtClean="0"/>
              <a:t>Sklodowska</a:t>
            </a:r>
            <a:r>
              <a:rPr lang="fr-CH" sz="1200" i="1" dirty="0" smtClean="0"/>
              <a:t>-Curie Action (MSCA) </a:t>
            </a:r>
            <a:r>
              <a:rPr lang="fr-CH" sz="1200" i="1" dirty="0" err="1" smtClean="0"/>
              <a:t>Innovative</a:t>
            </a:r>
            <a:r>
              <a:rPr lang="fr-CH" sz="1200" i="1" dirty="0" smtClean="0"/>
              <a:t> Training Networks (ITN) has </a:t>
            </a:r>
            <a:r>
              <a:rPr lang="fr-CH" sz="1200" i="1" dirty="0" err="1" smtClean="0"/>
              <a:t>received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funding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from</a:t>
            </a:r>
            <a:r>
              <a:rPr lang="fr-CH" sz="1200" i="1" dirty="0" smtClean="0"/>
              <a:t> the </a:t>
            </a:r>
            <a:r>
              <a:rPr lang="fr-CH" sz="1200" i="1" dirty="0" err="1" smtClean="0"/>
              <a:t>European</a:t>
            </a:r>
            <a:r>
              <a:rPr lang="fr-CH" sz="1200" i="1" dirty="0" smtClean="0"/>
              <a:t> </a:t>
            </a:r>
            <a:r>
              <a:rPr lang="fr-CH" sz="1200" i="1" dirty="0" err="1" smtClean="0"/>
              <a:t>Union’s</a:t>
            </a:r>
            <a:r>
              <a:rPr lang="fr-CH" sz="1200" i="1" dirty="0" smtClean="0"/>
              <a:t> H2020 Framework Programme </a:t>
            </a:r>
            <a:r>
              <a:rPr lang="fr-CH" sz="1200" i="1" dirty="0" err="1" smtClean="0"/>
              <a:t>under</a:t>
            </a:r>
            <a:r>
              <a:rPr lang="fr-CH" sz="1200" i="1" dirty="0" smtClean="0"/>
              <a:t> Grant Agreement no. 764879 </a:t>
            </a:r>
            <a:endParaRPr lang="en-GB" sz="1200" i="1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65" y="123526"/>
            <a:ext cx="1780048" cy="1128337"/>
          </a:xfrm>
          <a:prstGeom prst="rect">
            <a:avLst/>
          </a:prstGeom>
        </p:spPr>
      </p:pic>
      <p:sp>
        <p:nvSpPr>
          <p:cNvPr id="88" name="TextBox 7"/>
          <p:cNvSpPr txBox="1"/>
          <p:nvPr userDrawn="1"/>
        </p:nvSpPr>
        <p:spPr>
          <a:xfrm>
            <a:off x="9396247" y="6392916"/>
            <a:ext cx="133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ESR7, WP3</a:t>
            </a:r>
            <a:endParaRPr lang="en-GB" dirty="0"/>
          </a:p>
        </p:txBody>
      </p:sp>
      <p:sp>
        <p:nvSpPr>
          <p:cNvPr id="89" name="TextBox 9"/>
          <p:cNvSpPr txBox="1"/>
          <p:nvPr userDrawn="1"/>
        </p:nvSpPr>
        <p:spPr>
          <a:xfrm>
            <a:off x="10801350" y="6337736"/>
            <a:ext cx="1031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D215FBC1-EB81-4A44-8F0F-71C167B75DE9}" type="slidenum">
              <a:rPr lang="fr-CH" smtClean="0"/>
              <a:t>‹N›</a:t>
            </a:fld>
            <a:endParaRPr lang="en-GB" dirty="0"/>
          </a:p>
        </p:txBody>
      </p:sp>
      <p:pic>
        <p:nvPicPr>
          <p:cNvPr id="90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36" y="287812"/>
            <a:ext cx="836932" cy="836932"/>
          </a:xfrm>
          <a:prstGeom prst="rect">
            <a:avLst/>
          </a:prstGeom>
        </p:spPr>
      </p:pic>
      <p:pic>
        <p:nvPicPr>
          <p:cNvPr id="15" name="Immagine 14" descr="C:\Users\risso.alberto\AppData\Local\Microsoft\Windows\Temporary Internet Files\Content.Word\LOGO COLUMBUS COLORI.JPG"/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8999" y="339006"/>
            <a:ext cx="1877426" cy="7857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65090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8250-5694-40CB-90D9-FBEFF6F5F76F}" type="datetimeFigureOut">
              <a:rPr lang="it-IT" smtClean="0"/>
              <a:t>07/12/2018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504C-095E-4D1B-9314-DA93CEBA33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96594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8250-5694-40CB-90D9-FBEFF6F5F76F}" type="datetimeFigureOut">
              <a:rPr lang="it-IT" smtClean="0"/>
              <a:t>07/12/2018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504C-095E-4D1B-9314-DA93CEBA33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69790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58250-5694-40CB-90D9-FBEFF6F5F76F}" type="datetimeFigureOut">
              <a:rPr lang="it-IT" smtClean="0"/>
              <a:t>07/12/2018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A504C-095E-4D1B-9314-DA93CEBA33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357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32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133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57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96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50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35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910C0B-618C-5D41-A63A-64A91838EF9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74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58CC5-558D-AB46-97DB-13AD2A056905}" type="datetimeFigureOut">
              <a:rPr lang="en-US" smtClean="0"/>
              <a:t>12/7/2018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3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58250-5694-40CB-90D9-FBEFF6F5F76F}" type="datetimeFigureOut">
              <a:rPr lang="it-IT" smtClean="0"/>
              <a:t>07/12/2018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A504C-095E-4D1B-9314-DA93CEBA33F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5973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image" Target="../media/image15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png"/><Relationship Id="rId11" Type="http://schemas.microsoft.com/office/2007/relationships/hdphoto" Target="../media/hdphoto1.wdp"/><Relationship Id="rId5" Type="http://schemas.openxmlformats.org/officeDocument/2006/relationships/image" Target="../media/image17.png"/><Relationship Id="rId10" Type="http://schemas.openxmlformats.org/officeDocument/2006/relationships/image" Target="../media/image20.png"/><Relationship Id="rId4" Type="http://schemas.openxmlformats.org/officeDocument/2006/relationships/image" Target="../media/image16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/>
              <a:t>Mid-Term Review</a:t>
            </a:r>
            <a:br>
              <a:rPr lang="en-US" sz="4000" b="1" dirty="0" smtClean="0"/>
            </a:br>
            <a:r>
              <a:rPr lang="en-US" sz="4000" b="1" dirty="0" smtClean="0"/>
              <a:t>10 December 2018, Brussels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96402"/>
            <a:ext cx="10515600" cy="28097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 smtClean="0"/>
              <a:t>Mattia, DONATO</a:t>
            </a:r>
          </a:p>
          <a:p>
            <a:pPr marL="0" indent="0">
              <a:buNone/>
            </a:pPr>
            <a:r>
              <a:rPr lang="en-US" sz="4000" b="1" dirty="0" smtClean="0"/>
              <a:t>ESR7, WP3</a:t>
            </a:r>
            <a:endParaRPr lang="en-US" sz="4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865" y="6118940"/>
            <a:ext cx="936689" cy="597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65" y="123526"/>
            <a:ext cx="1780048" cy="1128337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9336360" y="5718830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donato.mattia@as-g.it</a:t>
            </a:r>
            <a:endParaRPr lang="it-IT" sz="2000" b="1" dirty="0"/>
          </a:p>
        </p:txBody>
      </p:sp>
    </p:spTree>
    <p:extLst>
      <p:ext uri="{BB962C8B-B14F-4D97-AF65-F5344CB8AC3E}">
        <p14:creationId xmlns:p14="http://schemas.microsoft.com/office/powerpoint/2010/main" val="41412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it-IT" sz="2000" dirty="0" smtClean="0"/>
              <a:t>Control of </a:t>
            </a:r>
            <a:r>
              <a:rPr lang="it-IT" sz="2000" dirty="0" err="1" smtClean="0"/>
              <a:t>process</a:t>
            </a:r>
            <a:r>
              <a:rPr lang="it-IT" sz="2000" dirty="0" smtClean="0"/>
              <a:t>:</a:t>
            </a:r>
          </a:p>
          <a:p>
            <a:pPr lvl="1"/>
            <a:r>
              <a:rPr lang="en-US" sz="1400" dirty="0" smtClean="0"/>
              <a:t>Heat Treatments, Temperature Real-time Monitoring</a:t>
            </a:r>
            <a:endParaRPr lang="it-IT" sz="1400" dirty="0" smtClean="0"/>
          </a:p>
        </p:txBody>
      </p:sp>
      <p:sp>
        <p:nvSpPr>
          <p:cNvPr id="5" name="Rettangolo 4"/>
          <p:cNvSpPr/>
          <p:nvPr/>
        </p:nvSpPr>
        <p:spPr>
          <a:xfrm>
            <a:off x="772120" y="2828012"/>
            <a:ext cx="1458970" cy="766439"/>
          </a:xfrm>
          <a:prstGeom prst="rect">
            <a:avLst/>
          </a:prstGeom>
          <a:solidFill>
            <a:schemeClr val="bg1">
              <a:lumMod val="95000"/>
            </a:schemeClr>
          </a:solidFill>
          <a:ln w="25400">
            <a:solidFill>
              <a:schemeClr val="tx1"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aphicFrame>
        <p:nvGraphicFramePr>
          <p:cNvPr id="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6204138"/>
              </p:ext>
            </p:extLst>
          </p:nvPr>
        </p:nvGraphicFramePr>
        <p:xfrm>
          <a:off x="4247314" y="3068960"/>
          <a:ext cx="1848686" cy="18922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2" name="CorelDRAW" r:id="rId3" imgW="3541680" imgH="3185280" progId="CorelDRAW.Graphic.12">
                  <p:embed/>
                </p:oleObj>
              </mc:Choice>
              <mc:Fallback>
                <p:oleObj name="CorelDRAW" r:id="rId3" imgW="3541680" imgH="3185280" progId="CorelDRAW.Graphic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7314" y="3068960"/>
                        <a:ext cx="1848686" cy="189227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uppo 6"/>
          <p:cNvGrpSpPr/>
          <p:nvPr/>
        </p:nvGrpSpPr>
        <p:grpSpPr>
          <a:xfrm>
            <a:off x="4655840" y="4149080"/>
            <a:ext cx="1003452" cy="398283"/>
            <a:chOff x="5333506" y="347596"/>
            <a:chExt cx="1945276" cy="1010311"/>
          </a:xfrm>
        </p:grpSpPr>
        <p:sp>
          <p:nvSpPr>
            <p:cNvPr id="8" name="Ovale 7"/>
            <p:cNvSpPr/>
            <p:nvPr/>
          </p:nvSpPr>
          <p:spPr>
            <a:xfrm>
              <a:off x="5334826" y="696165"/>
              <a:ext cx="1943956" cy="66174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Ovale 8"/>
            <p:cNvSpPr/>
            <p:nvPr/>
          </p:nvSpPr>
          <p:spPr>
            <a:xfrm>
              <a:off x="5442876" y="544236"/>
              <a:ext cx="1712374" cy="58290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Ovale 9"/>
            <p:cNvSpPr/>
            <p:nvPr/>
          </p:nvSpPr>
          <p:spPr>
            <a:xfrm>
              <a:off x="5333506" y="347596"/>
              <a:ext cx="1943956" cy="6617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2050" name="Picture 2" descr="https://www.raspberrypi.org/app/uploads/2018/03/RPi-Logo-Reg-SCREEN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263" y="2936315"/>
            <a:ext cx="432048" cy="543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asellaDiTesto 11"/>
          <p:cNvSpPr txBox="1"/>
          <p:nvPr/>
        </p:nvSpPr>
        <p:spPr>
          <a:xfrm>
            <a:off x="794388" y="3306419"/>
            <a:ext cx="13646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 smtClean="0"/>
              <a:t>Raspberry</a:t>
            </a:r>
            <a:r>
              <a:rPr lang="it-IT" sz="1050" dirty="0" smtClean="0"/>
              <a:t> PI</a:t>
            </a:r>
            <a:endParaRPr lang="it-IT" sz="1050" dirty="0"/>
          </a:p>
        </p:txBody>
      </p:sp>
      <p:sp>
        <p:nvSpPr>
          <p:cNvPr id="13" name="Rettangolo 12"/>
          <p:cNvSpPr/>
          <p:nvPr/>
        </p:nvSpPr>
        <p:spPr>
          <a:xfrm>
            <a:off x="2807154" y="2936315"/>
            <a:ext cx="1008112" cy="5433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6" name="Connettore 2 15"/>
          <p:cNvCxnSpPr/>
          <p:nvPr/>
        </p:nvCxnSpPr>
        <p:spPr>
          <a:xfrm flipH="1">
            <a:off x="2231090" y="3162403"/>
            <a:ext cx="576064" cy="0"/>
          </a:xfrm>
          <a:prstGeom prst="straightConnector1">
            <a:avLst/>
          </a:prstGeom>
          <a:ln w="47625">
            <a:solidFill>
              <a:schemeClr val="tx1">
                <a:lumMod val="95000"/>
                <a:lumOff val="5000"/>
              </a:schemeClr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>
            <a:off x="2951170" y="3077184"/>
            <a:ext cx="0" cy="877307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/>
          <p:cNvCxnSpPr/>
          <p:nvPr/>
        </p:nvCxnSpPr>
        <p:spPr>
          <a:xfrm>
            <a:off x="3023178" y="3073977"/>
            <a:ext cx="0" cy="877307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/>
          <p:cNvCxnSpPr/>
          <p:nvPr/>
        </p:nvCxnSpPr>
        <p:spPr>
          <a:xfrm>
            <a:off x="3095186" y="3073977"/>
            <a:ext cx="0" cy="877307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1 21"/>
          <p:cNvCxnSpPr/>
          <p:nvPr/>
        </p:nvCxnSpPr>
        <p:spPr>
          <a:xfrm>
            <a:off x="3167194" y="3077184"/>
            <a:ext cx="0" cy="877307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sellaDiTesto 24"/>
          <p:cNvSpPr txBox="1"/>
          <p:nvPr/>
        </p:nvSpPr>
        <p:spPr>
          <a:xfrm>
            <a:off x="2591130" y="2617697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Picotech</a:t>
            </a:r>
            <a:r>
              <a:rPr lang="it-IT" dirty="0" smtClean="0"/>
              <a:t> TC08</a:t>
            </a:r>
            <a:endParaRPr lang="it-IT" dirty="0"/>
          </a:p>
        </p:txBody>
      </p:sp>
      <p:cxnSp>
        <p:nvCxnSpPr>
          <p:cNvPr id="28" name="Connettore 1 27"/>
          <p:cNvCxnSpPr/>
          <p:nvPr/>
        </p:nvCxnSpPr>
        <p:spPr>
          <a:xfrm flipV="1">
            <a:off x="1583018" y="3951284"/>
            <a:ext cx="1619796" cy="3207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1 31"/>
          <p:cNvCxnSpPr/>
          <p:nvPr/>
        </p:nvCxnSpPr>
        <p:spPr>
          <a:xfrm>
            <a:off x="2986790" y="3278764"/>
            <a:ext cx="0" cy="675727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1 32"/>
          <p:cNvCxnSpPr/>
          <p:nvPr/>
        </p:nvCxnSpPr>
        <p:spPr>
          <a:xfrm>
            <a:off x="3058798" y="3275557"/>
            <a:ext cx="0" cy="678934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1 33"/>
          <p:cNvCxnSpPr/>
          <p:nvPr/>
        </p:nvCxnSpPr>
        <p:spPr>
          <a:xfrm>
            <a:off x="3130806" y="3275557"/>
            <a:ext cx="0" cy="675727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ttore 1 34"/>
          <p:cNvCxnSpPr/>
          <p:nvPr/>
        </p:nvCxnSpPr>
        <p:spPr>
          <a:xfrm>
            <a:off x="3202814" y="3278764"/>
            <a:ext cx="0" cy="672520"/>
          </a:xfrm>
          <a:prstGeom prst="line">
            <a:avLst/>
          </a:prstGeom>
          <a:ln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ttangolo 48"/>
          <p:cNvSpPr/>
          <p:nvPr/>
        </p:nvSpPr>
        <p:spPr>
          <a:xfrm>
            <a:off x="753117" y="4064227"/>
            <a:ext cx="2730302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56" name="Rettangolo 2055"/>
          <p:cNvSpPr/>
          <p:nvPr/>
        </p:nvSpPr>
        <p:spPr>
          <a:xfrm>
            <a:off x="1309223" y="4208243"/>
            <a:ext cx="561827" cy="58042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Rettangolo 50"/>
          <p:cNvSpPr/>
          <p:nvPr/>
        </p:nvSpPr>
        <p:spPr>
          <a:xfrm>
            <a:off x="1840355" y="4208243"/>
            <a:ext cx="561827" cy="5804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Rettangolo 51"/>
          <p:cNvSpPr/>
          <p:nvPr/>
        </p:nvSpPr>
        <p:spPr>
          <a:xfrm>
            <a:off x="2402182" y="4200394"/>
            <a:ext cx="561827" cy="58827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Rettangolo 52"/>
          <p:cNvSpPr/>
          <p:nvPr/>
        </p:nvSpPr>
        <p:spPr>
          <a:xfrm>
            <a:off x="714026" y="4788672"/>
            <a:ext cx="2730302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CasellaDiTesto 59"/>
          <p:cNvSpPr txBox="1"/>
          <p:nvPr/>
        </p:nvSpPr>
        <p:spPr>
          <a:xfrm>
            <a:off x="1222978" y="4212608"/>
            <a:ext cx="82200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●A ●4 ●3</a:t>
            </a:r>
          </a:p>
          <a:p>
            <a:r>
              <a:rPr lang="en-US" sz="1000" dirty="0" smtClean="0"/>
              <a:t>●8 ●5 ●2</a:t>
            </a:r>
            <a:endParaRPr lang="it-IT" sz="1000" dirty="0"/>
          </a:p>
          <a:p>
            <a:r>
              <a:rPr lang="en-US" sz="1000" dirty="0" smtClean="0"/>
              <a:t>●7 ●6 ●1</a:t>
            </a:r>
            <a:endParaRPr lang="it-IT" sz="1000" dirty="0" smtClean="0"/>
          </a:p>
        </p:txBody>
      </p:sp>
      <p:cxnSp>
        <p:nvCxnSpPr>
          <p:cNvPr id="84" name="Connettore 1 83"/>
          <p:cNvCxnSpPr/>
          <p:nvPr/>
        </p:nvCxnSpPr>
        <p:spPr>
          <a:xfrm flipV="1">
            <a:off x="1583018" y="3954491"/>
            <a:ext cx="0" cy="276977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5" name="Rettangolo 2074"/>
          <p:cNvSpPr/>
          <p:nvPr/>
        </p:nvSpPr>
        <p:spPr>
          <a:xfrm>
            <a:off x="4607354" y="4009691"/>
            <a:ext cx="1081336" cy="592872"/>
          </a:xfrm>
          <a:prstGeom prst="rect">
            <a:avLst/>
          </a:prstGeom>
          <a:noFill/>
          <a:ln w="254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2" name="Rettangolo 91"/>
          <p:cNvSpPr/>
          <p:nvPr/>
        </p:nvSpPr>
        <p:spPr>
          <a:xfrm>
            <a:off x="609580" y="3827283"/>
            <a:ext cx="2989661" cy="1351344"/>
          </a:xfrm>
          <a:prstGeom prst="rect">
            <a:avLst/>
          </a:prstGeom>
          <a:noFill/>
          <a:ln w="2540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77" name="Connettore 1 2076"/>
          <p:cNvCxnSpPr/>
          <p:nvPr/>
        </p:nvCxnSpPr>
        <p:spPr>
          <a:xfrm>
            <a:off x="3599241" y="3827283"/>
            <a:ext cx="1008113" cy="182408"/>
          </a:xfrm>
          <a:prstGeom prst="line">
            <a:avLst/>
          </a:prstGeom>
          <a:ln w="158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ttore 1 94"/>
          <p:cNvCxnSpPr/>
          <p:nvPr/>
        </p:nvCxnSpPr>
        <p:spPr>
          <a:xfrm flipV="1">
            <a:off x="3584333" y="4602563"/>
            <a:ext cx="1023021" cy="576064"/>
          </a:xfrm>
          <a:prstGeom prst="line">
            <a:avLst/>
          </a:prstGeom>
          <a:ln w="158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8" descr="File:USB icon.sv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329" y="3004098"/>
            <a:ext cx="179785" cy="8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0" descr="File:Wireless-icon.sv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423" y="2987029"/>
            <a:ext cx="304800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CasellaDiTesto 40"/>
          <p:cNvSpPr txBox="1"/>
          <p:nvPr/>
        </p:nvSpPr>
        <p:spPr>
          <a:xfrm>
            <a:off x="1732765" y="4707679"/>
            <a:ext cx="684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SPOOL</a:t>
            </a:r>
            <a:endParaRPr lang="it-IT" sz="1400" b="1" dirty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68027" y="2229504"/>
            <a:ext cx="4999153" cy="356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81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Tensile testing </a:t>
            </a:r>
            <a:r>
              <a:rPr lang="en-US" sz="2400" dirty="0" smtClean="0"/>
              <a:t>machine</a:t>
            </a:r>
            <a:endParaRPr lang="it-IT" sz="2400" dirty="0"/>
          </a:p>
        </p:txBody>
      </p:sp>
      <p:sp>
        <p:nvSpPr>
          <p:cNvPr id="5" name="Rettangolo 4"/>
          <p:cNvSpPr/>
          <p:nvPr/>
        </p:nvSpPr>
        <p:spPr>
          <a:xfrm>
            <a:off x="1530252" y="2708920"/>
            <a:ext cx="207640" cy="144016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3538092" y="2708920"/>
            <a:ext cx="207640" cy="144016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1161828" y="2375768"/>
            <a:ext cx="2912132" cy="333152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2529980" y="2708920"/>
            <a:ext cx="207640" cy="144016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2529980" y="3789040"/>
            <a:ext cx="360040" cy="216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2708449" y="3653408"/>
            <a:ext cx="288032" cy="288032"/>
          </a:xfrm>
          <a:prstGeom prst="ellipse">
            <a:avLst/>
          </a:prstGeom>
          <a:solidFill>
            <a:schemeClr val="bg2">
              <a:lumMod val="75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/>
          <p:cNvSpPr/>
          <p:nvPr/>
        </p:nvSpPr>
        <p:spPr>
          <a:xfrm>
            <a:off x="2529980" y="2815989"/>
            <a:ext cx="358489" cy="216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2708449" y="2888940"/>
            <a:ext cx="288032" cy="288032"/>
          </a:xfrm>
          <a:prstGeom prst="ellipse">
            <a:avLst/>
          </a:prstGeom>
          <a:solidFill>
            <a:schemeClr val="bg2">
              <a:lumMod val="75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" name="Connettore 1 19"/>
          <p:cNvCxnSpPr>
            <a:stCxn id="18" idx="2"/>
            <a:endCxn id="10" idx="2"/>
          </p:cNvCxnSpPr>
          <p:nvPr/>
        </p:nvCxnSpPr>
        <p:spPr>
          <a:xfrm>
            <a:off x="2708449" y="3032956"/>
            <a:ext cx="0" cy="764468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ttangolo 20"/>
          <p:cNvSpPr/>
          <p:nvPr/>
        </p:nvSpPr>
        <p:spPr>
          <a:xfrm>
            <a:off x="2529980" y="4005064"/>
            <a:ext cx="207640" cy="144016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3" name="Connettore 2 22"/>
          <p:cNvCxnSpPr/>
          <p:nvPr/>
        </p:nvCxnSpPr>
        <p:spPr>
          <a:xfrm flipV="1">
            <a:off x="2601988" y="3140968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 flipH="1">
            <a:off x="2597498" y="3485120"/>
            <a:ext cx="3758" cy="1861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tangolo 25"/>
          <p:cNvSpPr/>
          <p:nvPr/>
        </p:nvSpPr>
        <p:spPr>
          <a:xfrm>
            <a:off x="2818012" y="3356992"/>
            <a:ext cx="144016" cy="1440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6" name="Connettore 1 35"/>
          <p:cNvCxnSpPr>
            <a:endCxn id="26" idx="1"/>
          </p:cNvCxnSpPr>
          <p:nvPr/>
        </p:nvCxnSpPr>
        <p:spPr>
          <a:xfrm>
            <a:off x="2708449" y="3429000"/>
            <a:ext cx="1095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1 36"/>
          <p:cNvCxnSpPr/>
          <p:nvPr/>
        </p:nvCxnSpPr>
        <p:spPr>
          <a:xfrm>
            <a:off x="2711624" y="3394075"/>
            <a:ext cx="1095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asellaDiTesto 37"/>
          <p:cNvSpPr txBox="1"/>
          <p:nvPr/>
        </p:nvSpPr>
        <p:spPr>
          <a:xfrm>
            <a:off x="2945036" y="3313584"/>
            <a:ext cx="12961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EXTENSOMETER</a:t>
            </a:r>
            <a:endParaRPr lang="it-IT" sz="800" dirty="0"/>
          </a:p>
        </p:txBody>
      </p:sp>
      <p:sp>
        <p:nvSpPr>
          <p:cNvPr id="40" name="CasellaDiTesto 39"/>
          <p:cNvSpPr txBox="1"/>
          <p:nvPr/>
        </p:nvSpPr>
        <p:spPr>
          <a:xfrm rot="16200000">
            <a:off x="2174435" y="3205650"/>
            <a:ext cx="60119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Force</a:t>
            </a:r>
            <a:endParaRPr lang="it-IT" sz="1050" dirty="0"/>
          </a:p>
        </p:txBody>
      </p:sp>
      <p:sp>
        <p:nvSpPr>
          <p:cNvPr id="41" name="Rettangolo 40"/>
          <p:cNvSpPr/>
          <p:nvPr/>
        </p:nvSpPr>
        <p:spPr>
          <a:xfrm>
            <a:off x="2711624" y="4509120"/>
            <a:ext cx="864096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CasellaDiTesto 41"/>
          <p:cNvSpPr txBox="1"/>
          <p:nvPr/>
        </p:nvSpPr>
        <p:spPr>
          <a:xfrm>
            <a:off x="2863888" y="4797152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PC</a:t>
            </a:r>
          </a:p>
          <a:p>
            <a:r>
              <a:rPr lang="en-US" dirty="0" smtClean="0"/>
              <a:t>DAQ</a:t>
            </a:r>
            <a:endParaRPr lang="it-IT" dirty="0"/>
          </a:p>
        </p:txBody>
      </p:sp>
      <p:sp>
        <p:nvSpPr>
          <p:cNvPr id="43" name="Rettangolo 42"/>
          <p:cNvSpPr/>
          <p:nvPr/>
        </p:nvSpPr>
        <p:spPr>
          <a:xfrm>
            <a:off x="1593876" y="4437112"/>
            <a:ext cx="63624" cy="144016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Rettangolo 43"/>
          <p:cNvSpPr/>
          <p:nvPr/>
        </p:nvSpPr>
        <p:spPr>
          <a:xfrm>
            <a:off x="3682108" y="4437112"/>
            <a:ext cx="63624" cy="144016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1377852" y="4149080"/>
            <a:ext cx="2520280" cy="288032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9798" y="1838061"/>
            <a:ext cx="6340390" cy="3743268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7330" y="2715530"/>
            <a:ext cx="3179049" cy="233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40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Training, </a:t>
            </a:r>
            <a:r>
              <a:rPr lang="fr-CH" dirty="0" err="1" smtClean="0"/>
              <a:t>Conferences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Workshops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07368" y="1412776"/>
            <a:ext cx="10515600" cy="4351338"/>
          </a:xfrm>
        </p:spPr>
        <p:txBody>
          <a:bodyPr>
            <a:normAutofit/>
          </a:bodyPr>
          <a:lstStyle/>
          <a:p>
            <a:r>
              <a:rPr lang="fr-CH" sz="1400" b="1" dirty="0" err="1"/>
              <a:t>Attended</a:t>
            </a:r>
            <a:r>
              <a:rPr lang="fr-CH" sz="1400" b="1" dirty="0"/>
              <a:t> </a:t>
            </a:r>
            <a:r>
              <a:rPr lang="fr-CH" sz="1400" b="1" dirty="0" err="1" smtClean="0"/>
              <a:t>EASITrain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events</a:t>
            </a:r>
            <a:r>
              <a:rPr lang="fr-CH" sz="1400" b="1" dirty="0" smtClean="0"/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400" dirty="0"/>
              <a:t>EASISCHOOL 1 Vienna 2018  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1400" dirty="0"/>
              <a:t>EASITRAIN/ESAS SUMMER SCHOOL on Applied Superconductivity (2 ECTS)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1400" dirty="0"/>
              <a:t>EASITRAIN Training Course on Project Management (2 ECTS)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1400" dirty="0"/>
              <a:t>Terra Mater EASITRAIN Media Training </a:t>
            </a:r>
            <a:endParaRPr lang="fr-CH" sz="1400" dirty="0"/>
          </a:p>
          <a:p>
            <a:r>
              <a:rPr lang="fr-CH" sz="1400" b="1" dirty="0" smtClean="0"/>
              <a:t>Training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400" dirty="0" smtClean="0"/>
              <a:t>Safety Training: general risks and specific high risks (16h)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400" dirty="0" smtClean="0"/>
              <a:t>Privacy </a:t>
            </a:r>
            <a:r>
              <a:rPr lang="en-US" sz="1400" dirty="0"/>
              <a:t>and Security </a:t>
            </a:r>
            <a:r>
              <a:rPr lang="en-US" sz="1400" dirty="0" smtClean="0"/>
              <a:t>Awareness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400" dirty="0" smtClean="0"/>
              <a:t>Tensile testing machine Training</a:t>
            </a:r>
            <a:endParaRPr lang="fr-CH" sz="1400" dirty="0" smtClean="0"/>
          </a:p>
          <a:p>
            <a:pPr>
              <a:buFont typeface="Arial" panose="020B0604020202020204" pitchFamily="34" charset="0"/>
              <a:buChar char="•"/>
            </a:pPr>
            <a:endParaRPr lang="fr-CH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fr-CH" sz="1400" b="1" dirty="0" err="1" smtClean="0"/>
              <a:t>Conferences</a:t>
            </a:r>
            <a:r>
              <a:rPr lang="fr-CH" sz="1400" b="1" dirty="0" smtClean="0"/>
              <a:t> &amp; Workshops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400" dirty="0" smtClean="0"/>
              <a:t>For </a:t>
            </a:r>
            <a:r>
              <a:rPr lang="en-US" sz="1400" dirty="0"/>
              <a:t>the first year the participation to conferences or workshop is not </a:t>
            </a:r>
            <a:r>
              <a:rPr lang="en-US" sz="1400" dirty="0" smtClean="0"/>
              <a:t>expected.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CH" sz="1400" dirty="0" err="1" smtClean="0"/>
              <a:t>Planned</a:t>
            </a:r>
            <a:r>
              <a:rPr lang="fr-CH" sz="1400" dirty="0" smtClean="0"/>
              <a:t> </a:t>
            </a:r>
            <a:r>
              <a:rPr lang="fr-CH" sz="1400" dirty="0" err="1" smtClean="0"/>
              <a:t>conference</a:t>
            </a:r>
            <a:r>
              <a:rPr lang="fr-CH" sz="1400" dirty="0" smtClean="0"/>
              <a:t>: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sz="1400" dirty="0" smtClean="0"/>
              <a:t>EUCAS 2019 and ICEC-ICMC </a:t>
            </a:r>
            <a:r>
              <a:rPr lang="en-US" sz="1400" dirty="0"/>
              <a:t>International Cryogenics Engineering Conference</a:t>
            </a:r>
            <a:r>
              <a:rPr lang="en-US" sz="1400" dirty="0" smtClean="0"/>
              <a:t>)</a:t>
            </a:r>
            <a:endParaRPr lang="fr-CH" sz="1400" dirty="0" smtClean="0"/>
          </a:p>
        </p:txBody>
      </p:sp>
    </p:spTree>
    <p:extLst>
      <p:ext uri="{BB962C8B-B14F-4D97-AF65-F5344CB8AC3E}">
        <p14:creationId xmlns:p14="http://schemas.microsoft.com/office/powerpoint/2010/main" val="107165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51384" y="147828"/>
            <a:ext cx="10515600" cy="1325563"/>
          </a:xfrm>
        </p:spPr>
        <p:txBody>
          <a:bodyPr/>
          <a:lstStyle/>
          <a:p>
            <a:r>
              <a:rPr lang="fr-CH" dirty="0" err="1" smtClean="0"/>
              <a:t>Outreach</a:t>
            </a:r>
            <a:r>
              <a:rPr lang="fr-CH" dirty="0" smtClean="0"/>
              <a:t>, </a:t>
            </a:r>
            <a:r>
              <a:rPr lang="fr-CH" dirty="0" err="1" smtClean="0"/>
              <a:t>Dissemination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Networking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19336" y="1473391"/>
            <a:ext cx="10515600" cy="4351338"/>
          </a:xfrm>
        </p:spPr>
        <p:txBody>
          <a:bodyPr>
            <a:normAutofit/>
          </a:bodyPr>
          <a:lstStyle/>
          <a:p>
            <a:r>
              <a:rPr lang="en-GB" sz="1400" b="1" dirty="0" smtClean="0"/>
              <a:t>Outreach </a:t>
            </a:r>
            <a:r>
              <a:rPr lang="en-GB" sz="1400" b="1" dirty="0"/>
              <a:t>activities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400" dirty="0" smtClean="0"/>
              <a:t>The work in </a:t>
            </a:r>
            <a:r>
              <a:rPr lang="en-GB" sz="1400" dirty="0" err="1" smtClean="0"/>
              <a:t>EASITrain</a:t>
            </a:r>
            <a:r>
              <a:rPr lang="en-GB" sz="1400" dirty="0" smtClean="0"/>
              <a:t> will be described </a:t>
            </a:r>
            <a:r>
              <a:rPr lang="en-GB" sz="1400" dirty="0" smtClean="0"/>
              <a:t>through </a:t>
            </a:r>
            <a:r>
              <a:rPr lang="en-GB" sz="1400" dirty="0" smtClean="0"/>
              <a:t>the ASG Superconductors  official page on several social media</a:t>
            </a:r>
          </a:p>
          <a:p>
            <a:pPr marL="742950" lvl="1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400" dirty="0" smtClean="0"/>
              <a:t>Every year in </a:t>
            </a:r>
            <a:r>
              <a:rPr lang="en-GB" sz="1400" dirty="0" smtClean="0"/>
              <a:t>Genova </a:t>
            </a:r>
            <a:r>
              <a:rPr lang="en-GB" sz="1400" dirty="0" smtClean="0"/>
              <a:t>there is </a:t>
            </a:r>
            <a:r>
              <a:rPr lang="en-GB" sz="1400" b="1" dirty="0" smtClean="0"/>
              <a:t>Festival of Science</a:t>
            </a:r>
            <a:r>
              <a:rPr lang="en-GB" sz="1400" dirty="0" smtClean="0"/>
              <a:t>, an event which </a:t>
            </a:r>
            <a:r>
              <a:rPr lang="en-GB" sz="1400" dirty="0" smtClean="0"/>
              <a:t>involves </a:t>
            </a:r>
            <a:r>
              <a:rPr lang="en-GB" sz="1400" dirty="0" smtClean="0"/>
              <a:t>whole town and scholar, 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students </a:t>
            </a:r>
            <a:r>
              <a:rPr lang="en-GB" sz="1400" dirty="0" smtClean="0"/>
              <a:t>and adults come to visit the scientific expositions, the lectures </a:t>
            </a:r>
            <a:r>
              <a:rPr lang="en-GB" sz="1400" dirty="0" smtClean="0"/>
              <a:t>or public </a:t>
            </a:r>
            <a:r>
              <a:rPr lang="en-GB" sz="1400" dirty="0" smtClean="0"/>
              <a:t>debate. 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I </a:t>
            </a:r>
            <a:r>
              <a:rPr lang="en-GB" sz="1400" dirty="0" smtClean="0"/>
              <a:t>would like to organize one event or stand.</a:t>
            </a:r>
          </a:p>
          <a:p>
            <a:pPr marL="457200" lvl="1" indent="0">
              <a:buNone/>
            </a:pPr>
            <a:endParaRPr lang="en-GB" sz="1400" dirty="0"/>
          </a:p>
          <a:p>
            <a:r>
              <a:rPr lang="en-GB" sz="1400" b="1" dirty="0" smtClean="0"/>
              <a:t>Dissemination activities</a:t>
            </a:r>
            <a:endParaRPr lang="en-GB" sz="1400" b="1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sz="1400" dirty="0" smtClean="0"/>
              <a:t>For the next year the participation to the </a:t>
            </a:r>
            <a:r>
              <a:rPr lang="en-US" sz="1400" dirty="0" smtClean="0"/>
              <a:t>EUCAS 2019 is planned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400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1400" dirty="0"/>
          </a:p>
          <a:p>
            <a:r>
              <a:rPr lang="en-GB" sz="1400" b="1" dirty="0" smtClean="0"/>
              <a:t>Networking activities:</a:t>
            </a:r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1400" dirty="0" err="1" smtClean="0"/>
              <a:t>EASISchool</a:t>
            </a:r>
            <a:r>
              <a:rPr lang="en-GB" sz="1400" dirty="0" smtClean="0"/>
              <a:t> week</a:t>
            </a:r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1400" dirty="0"/>
              <a:t>S</a:t>
            </a:r>
            <a:r>
              <a:rPr lang="en-GB" sz="1400" dirty="0" smtClean="0"/>
              <a:t>eminar “</a:t>
            </a:r>
            <a:r>
              <a:rPr lang="en-US" sz="1400" dirty="0" smtClean="0"/>
              <a:t>Thermomagnetic Mechanism for Self-Cooling Cables” meeting scientists and v</a:t>
            </a:r>
            <a:r>
              <a:rPr lang="en-GB" sz="1400" dirty="0" err="1" smtClean="0"/>
              <a:t>isiting</a:t>
            </a:r>
            <a:r>
              <a:rPr lang="en-GB" sz="1400" dirty="0" smtClean="0"/>
              <a:t> to CNR-SPIN laboratory </a:t>
            </a:r>
            <a:r>
              <a:rPr lang="en-US" sz="1400" dirty="0" smtClean="0"/>
              <a:t>20.11.2018 </a:t>
            </a:r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400" dirty="0" smtClean="0"/>
              <a:t>Meetings with providers of cryogenic systems and electronic </a:t>
            </a:r>
            <a:r>
              <a:rPr lang="en-US" sz="1400" dirty="0" err="1" smtClean="0"/>
              <a:t>equipments</a:t>
            </a:r>
            <a:r>
              <a:rPr lang="en-US" sz="1400" dirty="0" smtClean="0"/>
              <a:t> for building new test facility</a:t>
            </a:r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US" sz="1400" dirty="0" smtClean="0"/>
          </a:p>
          <a:p>
            <a:endParaRPr lang="en-GB" sz="1400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9" t="12201" r="34053" b="10101"/>
          <a:stretch/>
        </p:blipFill>
        <p:spPr>
          <a:xfrm>
            <a:off x="8923748" y="1299698"/>
            <a:ext cx="3240360" cy="2578351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072" y="2924944"/>
            <a:ext cx="283975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64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231229"/>
            <a:ext cx="10515600" cy="749499"/>
          </a:xfrm>
        </p:spPr>
        <p:txBody>
          <a:bodyPr/>
          <a:lstStyle/>
          <a:p>
            <a:r>
              <a:rPr lang="fr-CH" dirty="0" smtClean="0"/>
              <a:t>Impact</a:t>
            </a:r>
            <a:endParaRPr lang="en-GB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91344" y="1223249"/>
            <a:ext cx="11017224" cy="26595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400" dirty="0" smtClean="0"/>
              <a:t>The improvement of </a:t>
            </a:r>
            <a:r>
              <a:rPr lang="fi-FI" sz="1400" dirty="0"/>
              <a:t>MgB2 superconducting wire </a:t>
            </a:r>
            <a:r>
              <a:rPr lang="fi-FI" sz="1400" dirty="0" smtClean="0"/>
              <a:t>performance and quality will </a:t>
            </a:r>
            <a:r>
              <a:rPr lang="fi-FI" sz="1400" dirty="0"/>
              <a:t>extend the market </a:t>
            </a:r>
            <a:r>
              <a:rPr lang="fi-FI" sz="1400" dirty="0" smtClean="0"/>
              <a:t>possibilities</a:t>
            </a:r>
          </a:p>
          <a:p>
            <a:pPr marL="0" indent="0">
              <a:buNone/>
            </a:pPr>
            <a:r>
              <a:rPr lang="fi-FI" sz="1400" dirty="0" smtClean="0"/>
              <a:t>The core business of the MgB2 wire is </a:t>
            </a:r>
            <a:r>
              <a:rPr lang="fi-FI" sz="1400" dirty="0"/>
              <a:t>now </a:t>
            </a:r>
            <a:r>
              <a:rPr lang="fi-FI" sz="1400" dirty="0" smtClean="0"/>
              <a:t>related to cable for electricity transport (superconducting link project at CERN-HVDC line) </a:t>
            </a:r>
            <a:endParaRPr lang="fi-FI" sz="1400" dirty="0"/>
          </a:p>
          <a:p>
            <a:pPr marL="0" indent="0">
              <a:buNone/>
            </a:pPr>
            <a:r>
              <a:rPr lang="fi-FI" sz="1400" dirty="0" smtClean="0"/>
              <a:t>and for low field MRI magnet (Paramed MRI magnets). </a:t>
            </a:r>
          </a:p>
          <a:p>
            <a:pPr lvl="1"/>
            <a:endParaRPr lang="fi-FI" sz="1400" dirty="0"/>
          </a:p>
          <a:p>
            <a:pPr lvl="1"/>
            <a:endParaRPr lang="fi-FI" sz="1400" dirty="0" smtClean="0"/>
          </a:p>
          <a:p>
            <a:pPr lvl="1"/>
            <a:endParaRPr lang="fi-FI" sz="1400" dirty="0"/>
          </a:p>
          <a:p>
            <a:pPr lvl="1"/>
            <a:endParaRPr lang="fi-FI" sz="1400" dirty="0" smtClean="0"/>
          </a:p>
          <a:p>
            <a:pPr lvl="1"/>
            <a:endParaRPr lang="fi-FI" sz="1400" dirty="0"/>
          </a:p>
          <a:p>
            <a:pPr lvl="1"/>
            <a:endParaRPr lang="fi-FI" sz="1400" dirty="0" smtClean="0"/>
          </a:p>
          <a:p>
            <a:pPr marL="457200" lvl="1" indent="0">
              <a:buNone/>
            </a:pPr>
            <a:endParaRPr lang="fi-FI" sz="1400" dirty="0"/>
          </a:p>
          <a:p>
            <a:pPr marL="457200" lvl="1" indent="0">
              <a:buNone/>
            </a:pPr>
            <a:endParaRPr lang="fi-FI" sz="1400" dirty="0" smtClean="0"/>
          </a:p>
          <a:p>
            <a:pPr marL="0" indent="0">
              <a:buNone/>
            </a:pPr>
            <a:endParaRPr lang="fi-FI" sz="14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9969" y="2211395"/>
            <a:ext cx="2360053" cy="176831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Rettangolo 2"/>
          <p:cNvSpPr/>
          <p:nvPr/>
        </p:nvSpPr>
        <p:spPr>
          <a:xfrm>
            <a:off x="2905374" y="4733369"/>
            <a:ext cx="79928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This </a:t>
            </a:r>
            <a:r>
              <a:rPr lang="en-US" sz="1400" dirty="0" smtClean="0"/>
              <a:t>is really a big opportunity for me, it’s giving me the </a:t>
            </a:r>
            <a:r>
              <a:rPr lang="en-US" sz="1400" dirty="0"/>
              <a:t>possibility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Work in high-technology field industry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Have a training </a:t>
            </a:r>
            <a:r>
              <a:rPr lang="en-US" sz="1400" smtClean="0"/>
              <a:t>and learning 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Local and International networking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Open </a:t>
            </a:r>
            <a:r>
              <a:rPr lang="en-US" sz="1400" dirty="0"/>
              <a:t>new possibilities for future </a:t>
            </a:r>
            <a:r>
              <a:rPr lang="en-US" sz="1400" dirty="0" err="1"/>
              <a:t>employement</a:t>
            </a:r>
            <a:r>
              <a:rPr lang="en-US" sz="1400" dirty="0"/>
              <a:t> (companies or </a:t>
            </a:r>
            <a:r>
              <a:rPr lang="en-US" sz="1400" dirty="0" err="1"/>
              <a:t>reasearch</a:t>
            </a:r>
            <a:r>
              <a:rPr lang="en-US" sz="1400" dirty="0"/>
              <a:t> institutes)</a:t>
            </a:r>
          </a:p>
          <a:p>
            <a:endParaRPr lang="en-US" sz="1400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3" r="5247" b="8319"/>
          <a:stretch/>
        </p:blipFill>
        <p:spPr>
          <a:xfrm>
            <a:off x="1437047" y="2426465"/>
            <a:ext cx="2936654" cy="1508232"/>
          </a:xfrm>
          <a:prstGeom prst="rect">
            <a:avLst/>
          </a:prstGeom>
        </p:spPr>
      </p:pic>
      <p:pic>
        <p:nvPicPr>
          <p:cNvPr id="9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0176" y="2292051"/>
            <a:ext cx="3024336" cy="1778837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1631504" y="4202653"/>
            <a:ext cx="102971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Wires with improved characteristic will extend the market to </a:t>
            </a:r>
            <a:r>
              <a:rPr lang="en-US" sz="1400" b="1" dirty="0"/>
              <a:t>medium-high field </a:t>
            </a:r>
            <a:r>
              <a:rPr lang="en-US" sz="1400" b="1" dirty="0" smtClean="0"/>
              <a:t>MRI </a:t>
            </a:r>
            <a:r>
              <a:rPr lang="en-US" sz="1400" dirty="0"/>
              <a:t>and to </a:t>
            </a:r>
            <a:r>
              <a:rPr lang="en-US" sz="1400" b="1" dirty="0"/>
              <a:t>magnets for scientific experiment </a:t>
            </a:r>
            <a:r>
              <a:rPr lang="en-US" sz="1400" dirty="0"/>
              <a:t>(FCC).</a:t>
            </a:r>
          </a:p>
        </p:txBody>
      </p:sp>
      <p:sp>
        <p:nvSpPr>
          <p:cNvPr id="12" name="Freccia a destra 11"/>
          <p:cNvSpPr/>
          <p:nvPr/>
        </p:nvSpPr>
        <p:spPr>
          <a:xfrm>
            <a:off x="623392" y="4240833"/>
            <a:ext cx="936104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0829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432" y="2535237"/>
            <a:ext cx="10515600" cy="1325563"/>
          </a:xfrm>
        </p:spPr>
        <p:txBody>
          <a:bodyPr/>
          <a:lstStyle/>
          <a:p>
            <a:r>
              <a:rPr lang="en-US" dirty="0" smtClean="0"/>
              <a:t>Thank </a:t>
            </a:r>
            <a:r>
              <a:rPr lang="en-US" dirty="0"/>
              <a:t>you for your </a:t>
            </a:r>
            <a:r>
              <a:rPr lang="en-US" dirty="0" smtClean="0"/>
              <a:t>attention!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574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3905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ESR7, WP3 - Background</a:t>
            </a:r>
            <a:r>
              <a:rPr lang="en-US" b="1" dirty="0"/>
              <a:t/>
            </a:r>
            <a:br>
              <a:rPr lang="en-US" b="1" dirty="0"/>
            </a:b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383" y="1416322"/>
            <a:ext cx="11785282" cy="4351338"/>
          </a:xfrm>
        </p:spPr>
        <p:txBody>
          <a:bodyPr>
            <a:normAutofit/>
          </a:bodyPr>
          <a:lstStyle/>
          <a:p>
            <a:r>
              <a:rPr lang="fr-CH" sz="2000" dirty="0" smtClean="0"/>
              <a:t>Background:</a:t>
            </a:r>
          </a:p>
          <a:p>
            <a:pPr lvl="1"/>
            <a:r>
              <a:rPr lang="en-GB" sz="1400" dirty="0" smtClean="0"/>
              <a:t>2006 </a:t>
            </a:r>
            <a:r>
              <a:rPr lang="en-GB" sz="1400" dirty="0"/>
              <a:t>– </a:t>
            </a:r>
            <a:r>
              <a:rPr lang="en-GB" sz="1400" dirty="0" smtClean="0"/>
              <a:t>2010: Bachelor </a:t>
            </a:r>
            <a:r>
              <a:rPr lang="en-GB" sz="1400" dirty="0"/>
              <a:t>in </a:t>
            </a:r>
            <a:r>
              <a:rPr lang="en-GB" sz="1400" dirty="0" smtClean="0"/>
              <a:t>Physics (</a:t>
            </a:r>
            <a:r>
              <a:rPr lang="en-GB" sz="1400" i="1" dirty="0" err="1" smtClean="0"/>
              <a:t>Laurea</a:t>
            </a:r>
            <a:r>
              <a:rPr lang="en-GB" sz="1400" i="1" dirty="0"/>
              <a:t> </a:t>
            </a:r>
            <a:r>
              <a:rPr lang="en-GB" sz="1400" i="1" dirty="0" err="1" smtClean="0"/>
              <a:t>Triennale</a:t>
            </a:r>
            <a:r>
              <a:rPr lang="en-GB" sz="1400" dirty="0" smtClean="0"/>
              <a:t>) at University of Genova (Italy)</a:t>
            </a:r>
            <a:endParaRPr lang="en-GB" sz="1400" dirty="0"/>
          </a:p>
          <a:p>
            <a:pPr lvl="1"/>
            <a:r>
              <a:rPr lang="en-GB" sz="1400" dirty="0" smtClean="0"/>
              <a:t>2010 </a:t>
            </a:r>
            <a:r>
              <a:rPr lang="en-GB" sz="1400" dirty="0"/>
              <a:t>– </a:t>
            </a:r>
            <a:r>
              <a:rPr lang="en-GB" sz="1400" dirty="0" smtClean="0"/>
              <a:t>2013: Master in Physics (</a:t>
            </a:r>
            <a:r>
              <a:rPr lang="en-GB" sz="1400" i="1" dirty="0" err="1" smtClean="0"/>
              <a:t>Laurea</a:t>
            </a:r>
            <a:r>
              <a:rPr lang="en-GB" sz="1400" i="1" dirty="0" smtClean="0"/>
              <a:t> </a:t>
            </a:r>
            <a:r>
              <a:rPr lang="en-GB" sz="1400" i="1" dirty="0" err="1" smtClean="0"/>
              <a:t>Magistrale</a:t>
            </a:r>
            <a:r>
              <a:rPr lang="en-GB" sz="1400" dirty="0" smtClean="0"/>
              <a:t>)</a:t>
            </a:r>
            <a:r>
              <a:rPr lang="en-GB" sz="1400" dirty="0"/>
              <a:t> at University of Genova (Italy)</a:t>
            </a:r>
            <a:endParaRPr lang="en-GB" sz="1400" dirty="0" smtClean="0"/>
          </a:p>
          <a:p>
            <a:pPr marL="914400" lvl="2" indent="0">
              <a:buNone/>
            </a:pPr>
            <a:r>
              <a:rPr lang="en-GB" sz="1400" dirty="0" smtClean="0"/>
              <a:t>10 months: ERASMUS Student Mobility for Study at Uppsala University (Sweden)</a:t>
            </a:r>
          </a:p>
          <a:p>
            <a:pPr marL="914400" lvl="2" indent="0">
              <a:buNone/>
            </a:pPr>
            <a:r>
              <a:rPr lang="en-GB" sz="1400" dirty="0" smtClean="0"/>
              <a:t>8 months: ERASMUS Student Mobility for Placement at Applied Nuclear Division of Department of Physics and Astronomy - Uppsala University (Sweden) – Master Thesis</a:t>
            </a:r>
          </a:p>
          <a:p>
            <a:pPr lvl="1"/>
            <a:endParaRPr lang="en-GB" sz="1400" dirty="0"/>
          </a:p>
          <a:p>
            <a:pPr lvl="1"/>
            <a:r>
              <a:rPr lang="en-GB" sz="1400" dirty="0"/>
              <a:t>19.08.2013 – 18.08.2017: European XFEL GmbH (Detector Group), </a:t>
            </a:r>
            <a:r>
              <a:rPr lang="en-GB" sz="1400" dirty="0" smtClean="0"/>
              <a:t>Hamburg </a:t>
            </a:r>
            <a:r>
              <a:rPr lang="en-GB" sz="1400" dirty="0"/>
              <a:t>as Doctoral Candidate </a:t>
            </a:r>
            <a:endParaRPr lang="en-GB" sz="1400" dirty="0" smtClean="0"/>
          </a:p>
          <a:p>
            <a:pPr lvl="1"/>
            <a:r>
              <a:rPr lang="en-GB" sz="1400" dirty="0" smtClean="0"/>
              <a:t>Enrolled at </a:t>
            </a:r>
            <a:r>
              <a:rPr lang="en-GB" sz="1400" dirty="0"/>
              <a:t>University of </a:t>
            </a:r>
            <a:r>
              <a:rPr lang="en-GB" sz="1400" dirty="0" smtClean="0"/>
              <a:t>Hamburg</a:t>
            </a:r>
          </a:p>
          <a:p>
            <a:pPr lvl="1"/>
            <a:endParaRPr lang="en-GB" sz="1400" dirty="0"/>
          </a:p>
          <a:p>
            <a:pPr lvl="1"/>
            <a:r>
              <a:rPr lang="en-GB" sz="1400" dirty="0"/>
              <a:t>11.12.2018</a:t>
            </a:r>
            <a:r>
              <a:rPr lang="en-GB" sz="1400" b="1" dirty="0"/>
              <a:t> (Tomorrow afternoon </a:t>
            </a:r>
            <a:r>
              <a:rPr lang="en-GB" sz="1400" b="1" dirty="0" smtClean="0"/>
              <a:t>2pm in Hamburg):</a:t>
            </a:r>
            <a:r>
              <a:rPr lang="en-GB" sz="1400" dirty="0" smtClean="0"/>
              <a:t> </a:t>
            </a:r>
            <a:r>
              <a:rPr lang="en-GB" sz="1400" dirty="0"/>
              <a:t>Oral Doctoral </a:t>
            </a:r>
            <a:r>
              <a:rPr lang="en-GB" sz="1400" dirty="0" smtClean="0"/>
              <a:t>Defence </a:t>
            </a:r>
            <a:r>
              <a:rPr lang="en-GB" sz="1400" dirty="0"/>
              <a:t>- “</a:t>
            </a:r>
            <a:r>
              <a:rPr lang="en-US" sz="1400" i="1" dirty="0"/>
              <a:t>Commissioning and Characterization of the first DSSC Ladder X-ray Camera Prototype for the European XFEL”</a:t>
            </a:r>
          </a:p>
          <a:p>
            <a:pPr lvl="2"/>
            <a:r>
              <a:rPr lang="fr-CH" sz="1400" dirty="0" smtClean="0"/>
              <a:t>PhD </a:t>
            </a:r>
            <a:r>
              <a:rPr lang="fr-CH" sz="1400" dirty="0" err="1"/>
              <a:t>University</a:t>
            </a:r>
            <a:r>
              <a:rPr lang="fr-CH" sz="1400" dirty="0"/>
              <a:t>: </a:t>
            </a:r>
            <a:r>
              <a:rPr lang="fr-CH" sz="1400" dirty="0" err="1"/>
              <a:t>Universität</a:t>
            </a:r>
            <a:r>
              <a:rPr lang="fr-CH" sz="1400" dirty="0"/>
              <a:t> </a:t>
            </a:r>
            <a:r>
              <a:rPr lang="fr-CH" sz="1400" dirty="0" err="1"/>
              <a:t>Hamburg</a:t>
            </a:r>
            <a:endParaRPr lang="fr-CH" sz="1400" dirty="0"/>
          </a:p>
          <a:p>
            <a:pPr lvl="2"/>
            <a:r>
              <a:rPr lang="fr-CH" sz="1400" dirty="0"/>
              <a:t>PhD </a:t>
            </a:r>
            <a:r>
              <a:rPr lang="fr-CH" sz="1400" dirty="0" err="1"/>
              <a:t>Supervisor</a:t>
            </a:r>
            <a:r>
              <a:rPr lang="fr-CH" sz="1400" dirty="0"/>
              <a:t>: prof. Erika </a:t>
            </a:r>
            <a:r>
              <a:rPr lang="fr-CH" sz="1400" dirty="0" err="1" smtClean="0"/>
              <a:t>Garutti</a:t>
            </a:r>
            <a:r>
              <a:rPr lang="en-GB" sz="1400" dirty="0" smtClean="0"/>
              <a:t> 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4385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ESR7, WP3 - Background</a:t>
            </a:r>
            <a:r>
              <a:rPr lang="en-US" b="1" dirty="0"/>
              <a:t/>
            </a:r>
            <a:br>
              <a:rPr lang="en-US" b="1" dirty="0"/>
            </a:br>
            <a:endParaRPr lang="en-GB" b="1" dirty="0"/>
          </a:p>
        </p:txBody>
      </p:sp>
      <p:pic>
        <p:nvPicPr>
          <p:cNvPr id="5" name="Immagine 4" descr="Columbus-MarchioCMYK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760" y="2579279"/>
            <a:ext cx="2619160" cy="878189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407368" y="1245483"/>
            <a:ext cx="85340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Contract</a:t>
            </a:r>
            <a:r>
              <a:rPr lang="fr-CH" sz="1600" dirty="0" smtClean="0"/>
              <a:t> </a:t>
            </a:r>
            <a:r>
              <a:rPr lang="fr-CH" sz="1600" dirty="0" err="1"/>
              <a:t>start</a:t>
            </a:r>
            <a:r>
              <a:rPr lang="fr-CH" sz="1600" dirty="0"/>
              <a:t> date: 1st </a:t>
            </a:r>
            <a:r>
              <a:rPr lang="fr-CH" sz="1600" dirty="0" err="1"/>
              <a:t>June</a:t>
            </a:r>
            <a:r>
              <a:rPr lang="fr-CH" sz="1600" dirty="0"/>
              <a:t> 2018</a:t>
            </a:r>
          </a:p>
          <a:p>
            <a:r>
              <a:rPr lang="fr-CH" sz="1600" dirty="0" err="1" smtClean="0"/>
              <a:t>EASITrain</a:t>
            </a:r>
            <a:r>
              <a:rPr lang="fr-CH" sz="1600" dirty="0" smtClean="0"/>
              <a:t> </a:t>
            </a:r>
            <a:r>
              <a:rPr lang="fr-CH" sz="1600" dirty="0" err="1"/>
              <a:t>Supervisor</a:t>
            </a:r>
            <a:r>
              <a:rPr lang="fr-CH" sz="1600" dirty="0"/>
              <a:t>(s): Dr. Matteo Tropeano</a:t>
            </a:r>
          </a:p>
          <a:p>
            <a:r>
              <a:rPr lang="fr-CH" sz="1600" dirty="0" err="1" smtClean="0"/>
              <a:t>Company</a:t>
            </a:r>
            <a:r>
              <a:rPr lang="fr-CH" sz="1600" dirty="0" smtClean="0"/>
              <a:t>: </a:t>
            </a:r>
            <a:r>
              <a:rPr lang="fr-CH" sz="1600" b="1" dirty="0" smtClean="0"/>
              <a:t>Columbus </a:t>
            </a:r>
            <a:r>
              <a:rPr lang="fr-CH" sz="1600" b="1" dirty="0" err="1" smtClean="0"/>
              <a:t>Superconductors</a:t>
            </a:r>
            <a:r>
              <a:rPr lang="fr-CH" sz="1600" b="1" dirty="0" smtClean="0"/>
              <a:t> SRL</a:t>
            </a:r>
            <a:r>
              <a:rPr lang="fr-CH" sz="1600" dirty="0" smtClean="0"/>
              <a:t> 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1897220" y="1945675"/>
            <a:ext cx="4536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(Small enterprise, about 25 employee)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6816080" y="5570075"/>
            <a:ext cx="4109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(</a:t>
            </a:r>
            <a:r>
              <a:rPr lang="en-US" sz="1400" dirty="0" smtClean="0"/>
              <a:t>Industry, about 150 employee)</a:t>
            </a:r>
            <a:endParaRPr lang="en-US" sz="1400" dirty="0"/>
          </a:p>
        </p:txBody>
      </p:sp>
      <p:pic>
        <p:nvPicPr>
          <p:cNvPr id="2050" name="Picture 2" descr="Parame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92" y="3809972"/>
            <a:ext cx="285750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isultati immagini per asg superconductor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640" y="3529476"/>
            <a:ext cx="2376264" cy="609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magine 17" descr="C:\Users\risso.alberto\AppData\Local\Microsoft\Windows\Temporary Internet Files\Content.Word\LOGO COLUMBUS COLORI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956"/>
          <a:stretch/>
        </p:blipFill>
        <p:spPr bwMode="auto">
          <a:xfrm>
            <a:off x="6433724" y="3339719"/>
            <a:ext cx="3456384" cy="1084599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Parentesi graffa chiusa 15"/>
          <p:cNvSpPr/>
          <p:nvPr/>
        </p:nvSpPr>
        <p:spPr>
          <a:xfrm>
            <a:off x="5303912" y="2737388"/>
            <a:ext cx="310852" cy="2088232"/>
          </a:xfrm>
          <a:prstGeom prst="rightBrace">
            <a:avLst>
              <a:gd name="adj1" fmla="val 94129"/>
              <a:gd name="adj2" fmla="val 50000"/>
            </a:avLst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Rettangolo 22"/>
          <p:cNvSpPr/>
          <p:nvPr/>
        </p:nvSpPr>
        <p:spPr>
          <a:xfrm>
            <a:off x="1966258" y="5333146"/>
            <a:ext cx="72934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/>
              <a:t>The </a:t>
            </a:r>
            <a:r>
              <a:rPr lang="fr-CH" sz="1600" dirty="0"/>
              <a:t>1st </a:t>
            </a:r>
            <a:r>
              <a:rPr lang="en-US" sz="1600" dirty="0"/>
              <a:t>November</a:t>
            </a:r>
            <a:r>
              <a:rPr lang="fr-CH" sz="1600" dirty="0"/>
              <a:t> </a:t>
            </a:r>
            <a:r>
              <a:rPr lang="fr-CH" sz="1600" dirty="0" smtClean="0"/>
              <a:t>2018</a:t>
            </a:r>
            <a:r>
              <a:rPr lang="en-US" sz="1600" b="1" dirty="0" smtClean="0"/>
              <a:t> </a:t>
            </a:r>
            <a:r>
              <a:rPr lang="fr-CH" sz="1600" dirty="0" smtClean="0"/>
              <a:t>the </a:t>
            </a:r>
            <a:r>
              <a:rPr lang="fr-CH" sz="1600" b="1" dirty="0" err="1"/>
              <a:t>three</a:t>
            </a:r>
            <a:r>
              <a:rPr lang="fr-CH" sz="1600" dirty="0"/>
              <a:t> </a:t>
            </a:r>
            <a:r>
              <a:rPr lang="fr-CH" sz="1600" dirty="0" err="1"/>
              <a:t>companies</a:t>
            </a:r>
            <a:r>
              <a:rPr lang="fr-CH" sz="1600" dirty="0"/>
              <a:t> </a:t>
            </a:r>
            <a:r>
              <a:rPr lang="fr-CH" sz="1600" b="1" dirty="0" err="1"/>
              <a:t>merged</a:t>
            </a:r>
            <a:r>
              <a:rPr lang="fr-CH" sz="1600" dirty="0"/>
              <a:t> </a:t>
            </a:r>
            <a:r>
              <a:rPr lang="fr-CH" sz="1600" dirty="0" err="1"/>
              <a:t>into</a:t>
            </a:r>
            <a:r>
              <a:rPr lang="fr-CH" sz="1600" dirty="0"/>
              <a:t> </a:t>
            </a:r>
            <a:r>
              <a:rPr lang="fr-CH" sz="1600" b="1" dirty="0"/>
              <a:t>ASG </a:t>
            </a:r>
            <a:r>
              <a:rPr lang="fr-CH" sz="1600" b="1" dirty="0" err="1"/>
              <a:t>Superconductors</a:t>
            </a:r>
            <a:r>
              <a:rPr lang="fr-CH" sz="1600" b="1" dirty="0"/>
              <a:t> </a:t>
            </a:r>
            <a:r>
              <a:rPr lang="fr-CH" sz="1600" b="1" dirty="0" err="1"/>
              <a:t>SpA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57430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95400" y="116632"/>
            <a:ext cx="10515600" cy="1325563"/>
          </a:xfrm>
        </p:spPr>
        <p:txBody>
          <a:bodyPr/>
          <a:lstStyle/>
          <a:p>
            <a:r>
              <a:rPr lang="it-IT" dirty="0" smtClean="0"/>
              <a:t>Columbus </a:t>
            </a:r>
            <a:r>
              <a:rPr lang="it-IT" dirty="0" err="1" smtClean="0"/>
              <a:t>Superconductors</a:t>
            </a:r>
            <a:endParaRPr lang="it-IT" dirty="0"/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6" t="8349" r="4619" b="7765"/>
          <a:stretch/>
        </p:blipFill>
        <p:spPr bwMode="auto">
          <a:xfrm>
            <a:off x="5469582" y="4064811"/>
            <a:ext cx="2581534" cy="1905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Immagine 39" descr="Ritaglio schermat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736" y="1556792"/>
            <a:ext cx="2581534" cy="1834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9" name="Rectangle 5"/>
          <p:cNvSpPr>
            <a:spLocks noChangeArrowheads="1"/>
          </p:cNvSpPr>
          <p:nvPr/>
        </p:nvSpPr>
        <p:spPr bwMode="auto">
          <a:xfrm>
            <a:off x="227344" y="1268760"/>
            <a:ext cx="507656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Clr>
                <a:schemeClr val="tx2">
                  <a:lumMod val="50000"/>
                </a:schemeClr>
              </a:buClr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The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actual plant is fully operational for </a:t>
            </a:r>
            <a:endParaRPr lang="en-US" sz="16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chemeClr val="tx2">
                  <a:lumMod val="50000"/>
                </a:schemeClr>
              </a:buClr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MgB</a:t>
            </a:r>
            <a:r>
              <a:rPr lang="en-US" sz="1600" b="1" baseline="-25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2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wire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production</a:t>
            </a:r>
            <a:endParaRPr lang="en-US" sz="16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chemeClr val="tx2">
                  <a:lumMod val="50000"/>
                </a:schemeClr>
              </a:buClr>
            </a:pP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MgB</a:t>
            </a:r>
            <a:r>
              <a:rPr lang="en-US" sz="1600" b="1" baseline="-250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2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chemical synthesis</a:t>
            </a:r>
            <a:endParaRPr lang="en-US" sz="16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chemeClr val="tx2">
                  <a:lumMod val="50000"/>
                </a:schemeClr>
              </a:buClr>
            </a:pPr>
            <a:endParaRPr lang="en-US" sz="1600" dirty="0"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chemeClr val="tx2">
                  <a:lumMod val="50000"/>
                </a:schemeClr>
              </a:buClr>
            </a:pP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Wire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unit length today up to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2- 4 Km in a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single-piece</a:t>
            </a:r>
            <a:r>
              <a:rPr lang="en-US" sz="16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length </a:t>
            </a:r>
            <a:endParaRPr lang="en-US" sz="16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2050" name="Picture 2" descr="https://upload.wikimedia.org/wikipedia/commons/thumb/3/3f/Liguria_in_Italy.svg/509px-Liguria_in_Italy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146" y="4064811"/>
            <a:ext cx="1461368" cy="1834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uppo 11"/>
          <p:cNvGrpSpPr/>
          <p:nvPr/>
        </p:nvGrpSpPr>
        <p:grpSpPr>
          <a:xfrm>
            <a:off x="3666331" y="4084148"/>
            <a:ext cx="1572344" cy="1834606"/>
            <a:chOff x="2999657" y="4035814"/>
            <a:chExt cx="1572344" cy="1834606"/>
          </a:xfrm>
        </p:grpSpPr>
        <p:pic>
          <p:nvPicPr>
            <p:cNvPr id="8" name="Immagine 7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20" t="15924" r="65754" b="57023"/>
            <a:stretch/>
          </p:blipFill>
          <p:spPr>
            <a:xfrm>
              <a:off x="2999657" y="4035814"/>
              <a:ext cx="1572344" cy="183460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Ovale 10"/>
            <p:cNvSpPr/>
            <p:nvPr/>
          </p:nvSpPr>
          <p:spPr>
            <a:xfrm>
              <a:off x="3848257" y="4581129"/>
              <a:ext cx="67228" cy="67228"/>
            </a:xfrm>
            <a:prstGeom prst="ellipse">
              <a:avLst/>
            </a:prstGeom>
            <a:solidFill>
              <a:srgbClr val="FFFF00">
                <a:alpha val="48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Ovale 16"/>
            <p:cNvSpPr/>
            <p:nvPr/>
          </p:nvSpPr>
          <p:spPr>
            <a:xfrm>
              <a:off x="3874480" y="4599139"/>
              <a:ext cx="61280" cy="61280"/>
            </a:xfrm>
            <a:prstGeom prst="ellipse">
              <a:avLst/>
            </a:prstGeom>
            <a:solidFill>
              <a:srgbClr val="FFFF00">
                <a:alpha val="48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Ovale 17"/>
            <p:cNvSpPr/>
            <p:nvPr/>
          </p:nvSpPr>
          <p:spPr>
            <a:xfrm>
              <a:off x="4238783" y="4771629"/>
              <a:ext cx="67228" cy="67972"/>
            </a:xfrm>
            <a:prstGeom prst="ellipse">
              <a:avLst/>
            </a:prstGeom>
            <a:solidFill>
              <a:srgbClr val="FFFF00">
                <a:alpha val="48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0" name="Rettangolo 19"/>
          <p:cNvSpPr/>
          <p:nvPr/>
        </p:nvSpPr>
        <p:spPr>
          <a:xfrm>
            <a:off x="2131302" y="4422948"/>
            <a:ext cx="360040" cy="372646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>
            <a:off x="4264966" y="4679339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GENOVA</a:t>
            </a:r>
            <a:endParaRPr lang="it-IT" sz="700" b="1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4666354" y="4857392"/>
            <a:ext cx="6046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LA SPEZIA</a:t>
            </a:r>
            <a:endParaRPr lang="it-IT" sz="800" b="1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2050628" y="4623918"/>
            <a:ext cx="5357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LIGURIA</a:t>
            </a:r>
            <a:endParaRPr lang="it-IT" sz="800" b="1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2712" y="3946984"/>
            <a:ext cx="2088232" cy="2088232"/>
          </a:xfrm>
          <a:prstGeom prst="rect">
            <a:avLst/>
          </a:prstGeom>
        </p:spPr>
      </p:pic>
      <p:sp>
        <p:nvSpPr>
          <p:cNvPr id="31" name="CasellaDiTesto 30"/>
          <p:cNvSpPr txBox="1"/>
          <p:nvPr/>
        </p:nvSpPr>
        <p:spPr>
          <a:xfrm>
            <a:off x="572692" y="5194624"/>
            <a:ext cx="39305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700" b="1" dirty="0" smtClean="0"/>
              <a:t>ITALY</a:t>
            </a:r>
            <a:endParaRPr lang="it-IT" sz="700" b="1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3950694" y="4084148"/>
            <a:ext cx="1281120" cy="215444"/>
          </a:xfrm>
          <a:prstGeom prst="rect">
            <a:avLst/>
          </a:prstGeom>
          <a:solidFill>
            <a:srgbClr val="FEFEE9"/>
          </a:solidFill>
        </p:spPr>
        <p:txBody>
          <a:bodyPr wrap="none" rtlCol="0">
            <a:spAutoFit/>
          </a:bodyPr>
          <a:lstStyle/>
          <a:p>
            <a:r>
              <a:rPr lang="it-IT" sz="800" b="1" dirty="0" smtClean="0"/>
              <a:t>ASG Columbus MgB2 Unit</a:t>
            </a:r>
            <a:endParaRPr lang="it-IT" sz="700" b="1" dirty="0"/>
          </a:p>
        </p:txBody>
      </p:sp>
      <p:pic>
        <p:nvPicPr>
          <p:cNvPr id="37" name="Immagine 3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633"/>
          <a:stretch/>
        </p:blipFill>
        <p:spPr bwMode="auto">
          <a:xfrm>
            <a:off x="7679524" y="1690688"/>
            <a:ext cx="4499096" cy="38868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cxnSp>
        <p:nvCxnSpPr>
          <p:cNvPr id="23" name="Connettore 1 22"/>
          <p:cNvCxnSpPr/>
          <p:nvPr/>
        </p:nvCxnSpPr>
        <p:spPr>
          <a:xfrm flipV="1">
            <a:off x="635223" y="4064811"/>
            <a:ext cx="1374923" cy="9746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1 24"/>
          <p:cNvCxnSpPr/>
          <p:nvPr/>
        </p:nvCxnSpPr>
        <p:spPr>
          <a:xfrm>
            <a:off x="635223" y="5344234"/>
            <a:ext cx="1374923" cy="55518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ttore 1 33"/>
          <p:cNvCxnSpPr/>
          <p:nvPr/>
        </p:nvCxnSpPr>
        <p:spPr>
          <a:xfrm flipV="1">
            <a:off x="2126332" y="4064811"/>
            <a:ext cx="1539999" cy="3581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ttore 1 35"/>
          <p:cNvCxnSpPr/>
          <p:nvPr/>
        </p:nvCxnSpPr>
        <p:spPr>
          <a:xfrm>
            <a:off x="2131302" y="4795594"/>
            <a:ext cx="1535029" cy="11038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ttangolo 5"/>
          <p:cNvSpPr/>
          <p:nvPr/>
        </p:nvSpPr>
        <p:spPr>
          <a:xfrm>
            <a:off x="635223" y="5039434"/>
            <a:ext cx="258489" cy="30480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" name="Connettore 2 13"/>
          <p:cNvCxnSpPr/>
          <p:nvPr/>
        </p:nvCxnSpPr>
        <p:spPr>
          <a:xfrm flipH="1">
            <a:off x="4591254" y="4258384"/>
            <a:ext cx="75920" cy="382203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>
            <a:off x="10560496" y="5282823"/>
            <a:ext cx="12666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b="1" dirty="0" smtClean="0">
                <a:solidFill>
                  <a:schemeClr val="bg1"/>
                </a:solidFill>
              </a:rPr>
              <a:t>SAN DESIDERIO, GENOVA</a:t>
            </a:r>
            <a:endParaRPr lang="it-IT" sz="7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80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Rettangolo 237"/>
          <p:cNvSpPr/>
          <p:nvPr/>
        </p:nvSpPr>
        <p:spPr>
          <a:xfrm>
            <a:off x="8328248" y="1689082"/>
            <a:ext cx="3781473" cy="1601485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Figura a mano libera 19"/>
          <p:cNvSpPr/>
          <p:nvPr/>
        </p:nvSpPr>
        <p:spPr>
          <a:xfrm>
            <a:off x="8982075" y="2009775"/>
            <a:ext cx="2288381" cy="438150"/>
          </a:xfrm>
          <a:custGeom>
            <a:avLst/>
            <a:gdLst>
              <a:gd name="connsiteX0" fmla="*/ 388144 w 2009775"/>
              <a:gd name="connsiteY0" fmla="*/ 9525 h 442913"/>
              <a:gd name="connsiteX1" fmla="*/ 388144 w 2009775"/>
              <a:gd name="connsiteY1" fmla="*/ 273844 h 442913"/>
              <a:gd name="connsiteX2" fmla="*/ 0 w 2009775"/>
              <a:gd name="connsiteY2" fmla="*/ 442913 h 442913"/>
              <a:gd name="connsiteX3" fmla="*/ 2009775 w 2009775"/>
              <a:gd name="connsiteY3" fmla="*/ 433388 h 442913"/>
              <a:gd name="connsiteX4" fmla="*/ 1719263 w 2009775"/>
              <a:gd name="connsiteY4" fmla="*/ 264319 h 442913"/>
              <a:gd name="connsiteX5" fmla="*/ 1719263 w 2009775"/>
              <a:gd name="connsiteY5" fmla="*/ 0 h 442913"/>
              <a:gd name="connsiteX6" fmla="*/ 388144 w 2009775"/>
              <a:gd name="connsiteY6" fmla="*/ 9525 h 442913"/>
              <a:gd name="connsiteX0" fmla="*/ 485775 w 2107406"/>
              <a:gd name="connsiteY0" fmla="*/ 9525 h 438150"/>
              <a:gd name="connsiteX1" fmla="*/ 485775 w 2107406"/>
              <a:gd name="connsiteY1" fmla="*/ 273844 h 438150"/>
              <a:gd name="connsiteX2" fmla="*/ 0 w 2107406"/>
              <a:gd name="connsiteY2" fmla="*/ 438150 h 438150"/>
              <a:gd name="connsiteX3" fmla="*/ 2107406 w 2107406"/>
              <a:gd name="connsiteY3" fmla="*/ 433388 h 438150"/>
              <a:gd name="connsiteX4" fmla="*/ 1816894 w 2107406"/>
              <a:gd name="connsiteY4" fmla="*/ 264319 h 438150"/>
              <a:gd name="connsiteX5" fmla="*/ 1816894 w 2107406"/>
              <a:gd name="connsiteY5" fmla="*/ 0 h 438150"/>
              <a:gd name="connsiteX6" fmla="*/ 485775 w 2107406"/>
              <a:gd name="connsiteY6" fmla="*/ 9525 h 438150"/>
              <a:gd name="connsiteX0" fmla="*/ 485775 w 2288381"/>
              <a:gd name="connsiteY0" fmla="*/ 9525 h 504825"/>
              <a:gd name="connsiteX1" fmla="*/ 485775 w 2288381"/>
              <a:gd name="connsiteY1" fmla="*/ 273844 h 504825"/>
              <a:gd name="connsiteX2" fmla="*/ 0 w 2288381"/>
              <a:gd name="connsiteY2" fmla="*/ 438150 h 504825"/>
              <a:gd name="connsiteX3" fmla="*/ 2288381 w 2288381"/>
              <a:gd name="connsiteY3" fmla="*/ 504825 h 504825"/>
              <a:gd name="connsiteX4" fmla="*/ 1816894 w 2288381"/>
              <a:gd name="connsiteY4" fmla="*/ 264319 h 504825"/>
              <a:gd name="connsiteX5" fmla="*/ 1816894 w 2288381"/>
              <a:gd name="connsiteY5" fmla="*/ 0 h 504825"/>
              <a:gd name="connsiteX6" fmla="*/ 485775 w 2288381"/>
              <a:gd name="connsiteY6" fmla="*/ 9525 h 504825"/>
              <a:gd name="connsiteX0" fmla="*/ 485775 w 2288381"/>
              <a:gd name="connsiteY0" fmla="*/ 9525 h 438150"/>
              <a:gd name="connsiteX1" fmla="*/ 485775 w 2288381"/>
              <a:gd name="connsiteY1" fmla="*/ 273844 h 438150"/>
              <a:gd name="connsiteX2" fmla="*/ 0 w 2288381"/>
              <a:gd name="connsiteY2" fmla="*/ 438150 h 438150"/>
              <a:gd name="connsiteX3" fmla="*/ 2288381 w 2288381"/>
              <a:gd name="connsiteY3" fmla="*/ 438150 h 438150"/>
              <a:gd name="connsiteX4" fmla="*/ 1816894 w 2288381"/>
              <a:gd name="connsiteY4" fmla="*/ 264319 h 438150"/>
              <a:gd name="connsiteX5" fmla="*/ 1816894 w 2288381"/>
              <a:gd name="connsiteY5" fmla="*/ 0 h 438150"/>
              <a:gd name="connsiteX6" fmla="*/ 485775 w 2288381"/>
              <a:gd name="connsiteY6" fmla="*/ 9525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88381" h="438150">
                <a:moveTo>
                  <a:pt x="485775" y="9525"/>
                </a:moveTo>
                <a:lnTo>
                  <a:pt x="485775" y="273844"/>
                </a:lnTo>
                <a:lnTo>
                  <a:pt x="0" y="438150"/>
                </a:lnTo>
                <a:lnTo>
                  <a:pt x="2288381" y="438150"/>
                </a:lnTo>
                <a:lnTo>
                  <a:pt x="1816894" y="264319"/>
                </a:lnTo>
                <a:lnTo>
                  <a:pt x="1816894" y="0"/>
                </a:lnTo>
                <a:lnTo>
                  <a:pt x="485775" y="9525"/>
                </a:lnTo>
                <a:close/>
              </a:path>
            </a:pathLst>
          </a:custGeom>
          <a:gradFill>
            <a:gsLst>
              <a:gs pos="0">
                <a:srgbClr val="FFFF00"/>
              </a:gs>
              <a:gs pos="81000">
                <a:srgbClr val="F69F19"/>
              </a:gs>
              <a:gs pos="38000">
                <a:schemeClr val="accent2"/>
              </a:gs>
              <a:gs pos="100000">
                <a:srgbClr val="FFC000"/>
              </a:gs>
            </a:gsLst>
            <a:lin ang="5400000" scaled="1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1" name="Rettangolo 220"/>
          <p:cNvSpPr/>
          <p:nvPr/>
        </p:nvSpPr>
        <p:spPr>
          <a:xfrm>
            <a:off x="9195532" y="2446434"/>
            <a:ext cx="1872208" cy="1904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2" name="Rettangolo 241"/>
          <p:cNvSpPr/>
          <p:nvPr/>
        </p:nvSpPr>
        <p:spPr>
          <a:xfrm>
            <a:off x="8328248" y="3673504"/>
            <a:ext cx="3744416" cy="2327374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s</a:t>
            </a:r>
            <a:endParaRPr lang="it-IT" dirty="0"/>
          </a:p>
        </p:txBody>
      </p:sp>
      <p:sp>
        <p:nvSpPr>
          <p:cNvPr id="262" name="Rettangolo 261"/>
          <p:cNvSpPr/>
          <p:nvPr/>
        </p:nvSpPr>
        <p:spPr>
          <a:xfrm>
            <a:off x="10784483" y="3767513"/>
            <a:ext cx="391810" cy="14196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1" name="Figura a mano libera 310"/>
          <p:cNvSpPr/>
          <p:nvPr/>
        </p:nvSpPr>
        <p:spPr>
          <a:xfrm>
            <a:off x="10940945" y="3767514"/>
            <a:ext cx="76200" cy="1328737"/>
          </a:xfrm>
          <a:custGeom>
            <a:avLst/>
            <a:gdLst>
              <a:gd name="connsiteX0" fmla="*/ 0 w 76200"/>
              <a:gd name="connsiteY0" fmla="*/ 0 h 1090612"/>
              <a:gd name="connsiteX1" fmla="*/ 0 w 76200"/>
              <a:gd name="connsiteY1" fmla="*/ 1090612 h 1090612"/>
              <a:gd name="connsiteX2" fmla="*/ 76200 w 76200"/>
              <a:gd name="connsiteY2" fmla="*/ 1090612 h 1090612"/>
              <a:gd name="connsiteX3" fmla="*/ 76200 w 76200"/>
              <a:gd name="connsiteY3" fmla="*/ 4762 h 1090612"/>
              <a:gd name="connsiteX4" fmla="*/ 66675 w 76200"/>
              <a:gd name="connsiteY4" fmla="*/ 4762 h 1090612"/>
              <a:gd name="connsiteX0" fmla="*/ 4763 w 76200"/>
              <a:gd name="connsiteY0" fmla="*/ 0 h 1328737"/>
              <a:gd name="connsiteX1" fmla="*/ 0 w 76200"/>
              <a:gd name="connsiteY1" fmla="*/ 1328737 h 1328737"/>
              <a:gd name="connsiteX2" fmla="*/ 76200 w 76200"/>
              <a:gd name="connsiteY2" fmla="*/ 1328737 h 1328737"/>
              <a:gd name="connsiteX3" fmla="*/ 76200 w 76200"/>
              <a:gd name="connsiteY3" fmla="*/ 242887 h 1328737"/>
              <a:gd name="connsiteX4" fmla="*/ 66675 w 76200"/>
              <a:gd name="connsiteY4" fmla="*/ 242887 h 1328737"/>
              <a:gd name="connsiteX0" fmla="*/ 4763 w 76200"/>
              <a:gd name="connsiteY0" fmla="*/ 0 h 1328737"/>
              <a:gd name="connsiteX1" fmla="*/ 0 w 76200"/>
              <a:gd name="connsiteY1" fmla="*/ 1328737 h 1328737"/>
              <a:gd name="connsiteX2" fmla="*/ 76200 w 76200"/>
              <a:gd name="connsiteY2" fmla="*/ 1328737 h 1328737"/>
              <a:gd name="connsiteX3" fmla="*/ 76200 w 76200"/>
              <a:gd name="connsiteY3" fmla="*/ 242887 h 1328737"/>
              <a:gd name="connsiteX4" fmla="*/ 71438 w 76200"/>
              <a:gd name="connsiteY4" fmla="*/ 9525 h 1328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" h="1328737">
                <a:moveTo>
                  <a:pt x="4763" y="0"/>
                </a:moveTo>
                <a:cubicBezTo>
                  <a:pt x="3175" y="442912"/>
                  <a:pt x="1588" y="885825"/>
                  <a:pt x="0" y="1328737"/>
                </a:cubicBezTo>
                <a:lnTo>
                  <a:pt x="76200" y="1328737"/>
                </a:lnTo>
                <a:lnTo>
                  <a:pt x="76200" y="242887"/>
                </a:lnTo>
                <a:cubicBezTo>
                  <a:pt x="74613" y="165100"/>
                  <a:pt x="73025" y="87312"/>
                  <a:pt x="71438" y="9525"/>
                </a:cubicBezTo>
              </a:path>
            </a:pathLst>
          </a:custGeom>
          <a:noFill/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8" name="Rettangolo 217"/>
          <p:cNvSpPr/>
          <p:nvPr/>
        </p:nvSpPr>
        <p:spPr>
          <a:xfrm>
            <a:off x="2077362" y="1689082"/>
            <a:ext cx="6144617" cy="4313300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5" name="Rettangolo 184"/>
          <p:cNvSpPr/>
          <p:nvPr/>
        </p:nvSpPr>
        <p:spPr>
          <a:xfrm>
            <a:off x="3184086" y="1760627"/>
            <a:ext cx="877683" cy="12345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0" name="Rettangolo 159"/>
          <p:cNvSpPr/>
          <p:nvPr/>
        </p:nvSpPr>
        <p:spPr>
          <a:xfrm>
            <a:off x="298144" y="1689082"/>
            <a:ext cx="1669063" cy="4313300"/>
          </a:xfrm>
          <a:prstGeom prst="rect">
            <a:avLst/>
          </a:prstGeom>
          <a:solidFill>
            <a:schemeClr val="bg1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" name="Picture 37" descr="Polvere Bo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236" y="1794356"/>
            <a:ext cx="592138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8" descr="Polvere Magnesi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444" y="1825504"/>
            <a:ext cx="587375" cy="322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39"/>
          <p:cNvSpPr txBox="1">
            <a:spLocks noChangeArrowheads="1"/>
          </p:cNvSpPr>
          <p:nvPr/>
        </p:nvSpPr>
        <p:spPr bwMode="auto">
          <a:xfrm>
            <a:off x="941566" y="1844244"/>
            <a:ext cx="371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800" b="1" dirty="0">
                <a:latin typeface="Batang" panose="02030600000101010101" pitchFamily="18" charset="-127"/>
              </a:rPr>
              <a:t>+</a:t>
            </a:r>
          </a:p>
        </p:txBody>
      </p:sp>
      <p:sp>
        <p:nvSpPr>
          <p:cNvPr id="9" name="Text Box 40"/>
          <p:cNvSpPr txBox="1">
            <a:spLocks noChangeArrowheads="1"/>
          </p:cNvSpPr>
          <p:nvPr/>
        </p:nvSpPr>
        <p:spPr bwMode="auto">
          <a:xfrm>
            <a:off x="425522" y="2038516"/>
            <a:ext cx="3460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800" b="1" dirty="0">
                <a:latin typeface="Batang" panose="02030600000101010101" pitchFamily="18" charset="-127"/>
              </a:rPr>
              <a:t>B</a:t>
            </a:r>
          </a:p>
        </p:txBody>
      </p:sp>
      <p:sp>
        <p:nvSpPr>
          <p:cNvPr id="10" name="Text Box 41"/>
          <p:cNvSpPr txBox="1">
            <a:spLocks noChangeArrowheads="1"/>
          </p:cNvSpPr>
          <p:nvPr/>
        </p:nvSpPr>
        <p:spPr bwMode="auto">
          <a:xfrm>
            <a:off x="1286916" y="2097445"/>
            <a:ext cx="5222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800" b="1" dirty="0">
                <a:latin typeface="Batang" panose="02030600000101010101" pitchFamily="18" charset="-127"/>
              </a:rPr>
              <a:t>Mg</a:t>
            </a:r>
          </a:p>
        </p:txBody>
      </p:sp>
      <p:pic>
        <p:nvPicPr>
          <p:cNvPr id="12" name="Picture 43" descr="Polvere MgB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2663585"/>
            <a:ext cx="936103" cy="34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44"/>
          <p:cNvSpPr>
            <a:spLocks noChangeArrowheads="1"/>
          </p:cNvSpPr>
          <p:nvPr/>
        </p:nvSpPr>
        <p:spPr bwMode="auto">
          <a:xfrm>
            <a:off x="3153603" y="3290567"/>
            <a:ext cx="504825" cy="84138"/>
          </a:xfrm>
          <a:prstGeom prst="rightArrow">
            <a:avLst>
              <a:gd name="adj1" fmla="val 50000"/>
              <a:gd name="adj2" fmla="val 149999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45"/>
          <p:cNvSpPr txBox="1">
            <a:spLocks noChangeArrowheads="1"/>
          </p:cNvSpPr>
          <p:nvPr/>
        </p:nvSpPr>
        <p:spPr bwMode="auto">
          <a:xfrm>
            <a:off x="622112" y="2979497"/>
            <a:ext cx="774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altLang="it-IT" sz="1800" b="1" dirty="0">
                <a:latin typeface="Batang" panose="02030600000101010101" pitchFamily="18" charset="-127"/>
              </a:rPr>
              <a:t>MgB</a:t>
            </a:r>
            <a:r>
              <a:rPr lang="it-IT" altLang="it-IT" sz="1800" b="1" baseline="-25000" dirty="0">
                <a:latin typeface="Batang" panose="02030600000101010101" pitchFamily="18" charset="-127"/>
              </a:rPr>
              <a:t>2</a:t>
            </a:r>
            <a:endParaRPr lang="it-IT" altLang="it-IT" sz="1800" b="1" dirty="0">
              <a:latin typeface="Batang" panose="02030600000101010101" pitchFamily="18" charset="-127"/>
            </a:endParaRPr>
          </a:p>
        </p:txBody>
      </p:sp>
      <p:pic>
        <p:nvPicPr>
          <p:cNvPr id="37" name="Immagine 36"/>
          <p:cNvPicPr>
            <a:picLocks noChangeAspect="1"/>
          </p:cNvPicPr>
          <p:nvPr/>
        </p:nvPicPr>
        <p:blipFill rotWithShape="1">
          <a:blip r:embed="rId6"/>
          <a:srcRect l="583" t="7249" r="71528" b="44854"/>
          <a:stretch/>
        </p:blipFill>
        <p:spPr>
          <a:xfrm rot="10800000">
            <a:off x="649062" y="3034615"/>
            <a:ext cx="774870" cy="748568"/>
          </a:xfrm>
          <a:prstGeom prst="rect">
            <a:avLst/>
          </a:prstGeom>
        </p:spPr>
      </p:pic>
      <p:grpSp>
        <p:nvGrpSpPr>
          <p:cNvPr id="38" name="Gruppo 37"/>
          <p:cNvGrpSpPr/>
          <p:nvPr/>
        </p:nvGrpSpPr>
        <p:grpSpPr>
          <a:xfrm>
            <a:off x="863815" y="3867985"/>
            <a:ext cx="345364" cy="1806674"/>
            <a:chOff x="1971708" y="3855276"/>
            <a:chExt cx="1002074" cy="2098411"/>
          </a:xfrm>
        </p:grpSpPr>
        <p:sp>
          <p:nvSpPr>
            <p:cNvPr id="17" name="Ovale 16"/>
            <p:cNvSpPr/>
            <p:nvPr/>
          </p:nvSpPr>
          <p:spPr>
            <a:xfrm>
              <a:off x="1973476" y="5661950"/>
              <a:ext cx="1000306" cy="29173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Rettangolo 17"/>
            <p:cNvSpPr/>
            <p:nvPr/>
          </p:nvSpPr>
          <p:spPr>
            <a:xfrm>
              <a:off x="1971708" y="4076369"/>
              <a:ext cx="1000306" cy="17314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Ovale 15"/>
            <p:cNvSpPr/>
            <p:nvPr/>
          </p:nvSpPr>
          <p:spPr>
            <a:xfrm>
              <a:off x="1971708" y="3855276"/>
              <a:ext cx="1000306" cy="29173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5" name="Ovale 14"/>
            <p:cNvSpPr/>
            <p:nvPr/>
          </p:nvSpPr>
          <p:spPr>
            <a:xfrm>
              <a:off x="2237705" y="3953248"/>
              <a:ext cx="468312" cy="95794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68000">
                  <a:schemeClr val="tx1">
                    <a:lumMod val="50000"/>
                    <a:lumOff val="50000"/>
                  </a:schemeClr>
                </a:gs>
                <a:gs pos="100000">
                  <a:schemeClr val="bg2"/>
                </a:gs>
              </a:gsLst>
              <a:lin ang="0" scaled="0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2" name="Connettore 1 21"/>
            <p:cNvCxnSpPr>
              <a:endCxn id="17" idx="6"/>
            </p:cNvCxnSpPr>
            <p:nvPr/>
          </p:nvCxnSpPr>
          <p:spPr>
            <a:xfrm>
              <a:off x="2973782" y="3998581"/>
              <a:ext cx="0" cy="180923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1 24"/>
            <p:cNvCxnSpPr>
              <a:stCxn id="16" idx="2"/>
              <a:endCxn id="17" idx="2"/>
            </p:cNvCxnSpPr>
            <p:nvPr/>
          </p:nvCxnSpPr>
          <p:spPr>
            <a:xfrm>
              <a:off x="1971708" y="4001145"/>
              <a:ext cx="1768" cy="1806674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CasellaDiTesto 39"/>
          <p:cNvSpPr txBox="1"/>
          <p:nvPr/>
        </p:nvSpPr>
        <p:spPr>
          <a:xfrm>
            <a:off x="686368" y="5645758"/>
            <a:ext cx="656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billet</a:t>
            </a:r>
            <a:endParaRPr lang="it-IT" dirty="0"/>
          </a:p>
        </p:txBody>
      </p:sp>
      <p:sp>
        <p:nvSpPr>
          <p:cNvPr id="41" name="Parentesi graffa chiusa 40"/>
          <p:cNvSpPr/>
          <p:nvPr/>
        </p:nvSpPr>
        <p:spPr>
          <a:xfrm rot="10800000" flipH="1">
            <a:off x="1271381" y="3916665"/>
            <a:ext cx="125431" cy="1757993"/>
          </a:xfrm>
          <a:prstGeom prst="rightBrace">
            <a:avLst>
              <a:gd name="adj1" fmla="val 42780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CasellaDiTesto 41"/>
          <p:cNvSpPr txBox="1"/>
          <p:nvPr/>
        </p:nvSpPr>
        <p:spPr>
          <a:xfrm rot="16200000">
            <a:off x="1125016" y="4633941"/>
            <a:ext cx="888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~ 1 </a:t>
            </a:r>
            <a:r>
              <a:rPr lang="it-IT" sz="1400" dirty="0" err="1" smtClean="0"/>
              <a:t>meter</a:t>
            </a:r>
            <a:endParaRPr lang="it-IT" sz="1400" dirty="0"/>
          </a:p>
        </p:txBody>
      </p:sp>
      <p:grpSp>
        <p:nvGrpSpPr>
          <p:cNvPr id="76" name="Gruppo 75"/>
          <p:cNvGrpSpPr/>
          <p:nvPr/>
        </p:nvGrpSpPr>
        <p:grpSpPr>
          <a:xfrm rot="16200000">
            <a:off x="3050082" y="2763474"/>
            <a:ext cx="105752" cy="1498333"/>
            <a:chOff x="1971702" y="4047266"/>
            <a:chExt cx="1000315" cy="1792999"/>
          </a:xfrm>
        </p:grpSpPr>
        <p:sp>
          <p:nvSpPr>
            <p:cNvPr id="77" name="Ovale 76"/>
            <p:cNvSpPr/>
            <p:nvPr/>
          </p:nvSpPr>
          <p:spPr>
            <a:xfrm>
              <a:off x="1971708" y="5767328"/>
              <a:ext cx="1000309" cy="7293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8" name="Rettangolo 77"/>
            <p:cNvSpPr/>
            <p:nvPr/>
          </p:nvSpPr>
          <p:spPr>
            <a:xfrm>
              <a:off x="1971708" y="4076369"/>
              <a:ext cx="1000306" cy="17314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9" name="Ovale 78"/>
            <p:cNvSpPr/>
            <p:nvPr/>
          </p:nvSpPr>
          <p:spPr>
            <a:xfrm>
              <a:off x="1971706" y="4047266"/>
              <a:ext cx="1000307" cy="5669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81" name="Connettore 1 80"/>
            <p:cNvCxnSpPr>
              <a:stCxn id="79" idx="6"/>
              <a:endCxn id="77" idx="6"/>
            </p:cNvCxnSpPr>
            <p:nvPr/>
          </p:nvCxnSpPr>
          <p:spPr>
            <a:xfrm rot="5400000" flipV="1">
              <a:off x="2107922" y="4939704"/>
              <a:ext cx="1728184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Connettore 1 81"/>
            <p:cNvCxnSpPr>
              <a:stCxn id="79" idx="2"/>
              <a:endCxn id="77" idx="2"/>
            </p:cNvCxnSpPr>
            <p:nvPr/>
          </p:nvCxnSpPr>
          <p:spPr>
            <a:xfrm rot="5400000" flipV="1">
              <a:off x="1107613" y="4939704"/>
              <a:ext cx="1728182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uppo 101"/>
          <p:cNvGrpSpPr/>
          <p:nvPr/>
        </p:nvGrpSpPr>
        <p:grpSpPr>
          <a:xfrm rot="16200000">
            <a:off x="3328439" y="2863704"/>
            <a:ext cx="105752" cy="1498333"/>
            <a:chOff x="1971702" y="4047266"/>
            <a:chExt cx="1000315" cy="1792999"/>
          </a:xfrm>
        </p:grpSpPr>
        <p:sp>
          <p:nvSpPr>
            <p:cNvPr id="103" name="Ovale 102"/>
            <p:cNvSpPr/>
            <p:nvPr/>
          </p:nvSpPr>
          <p:spPr>
            <a:xfrm>
              <a:off x="1971708" y="5767328"/>
              <a:ext cx="1000309" cy="7293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4" name="Rettangolo 103"/>
            <p:cNvSpPr/>
            <p:nvPr/>
          </p:nvSpPr>
          <p:spPr>
            <a:xfrm>
              <a:off x="1971708" y="4076369"/>
              <a:ext cx="1000306" cy="17314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5" name="Ovale 104"/>
            <p:cNvSpPr/>
            <p:nvPr/>
          </p:nvSpPr>
          <p:spPr>
            <a:xfrm>
              <a:off x="1971706" y="4047266"/>
              <a:ext cx="1000307" cy="5669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06" name="Connettore 1 105"/>
            <p:cNvCxnSpPr>
              <a:stCxn id="105" idx="6"/>
              <a:endCxn id="103" idx="6"/>
            </p:cNvCxnSpPr>
            <p:nvPr/>
          </p:nvCxnSpPr>
          <p:spPr>
            <a:xfrm rot="5400000" flipV="1">
              <a:off x="2107922" y="4939704"/>
              <a:ext cx="1728184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ttore 1 106"/>
            <p:cNvCxnSpPr>
              <a:stCxn id="105" idx="2"/>
              <a:endCxn id="103" idx="2"/>
            </p:cNvCxnSpPr>
            <p:nvPr/>
          </p:nvCxnSpPr>
          <p:spPr>
            <a:xfrm rot="5400000" flipV="1">
              <a:off x="1107613" y="4939704"/>
              <a:ext cx="1728182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uppo 107"/>
          <p:cNvGrpSpPr/>
          <p:nvPr/>
        </p:nvGrpSpPr>
        <p:grpSpPr>
          <a:xfrm rot="16200000">
            <a:off x="3367268" y="2812239"/>
            <a:ext cx="105752" cy="1498333"/>
            <a:chOff x="1971702" y="4047266"/>
            <a:chExt cx="1000315" cy="1792999"/>
          </a:xfrm>
        </p:grpSpPr>
        <p:sp>
          <p:nvSpPr>
            <p:cNvPr id="109" name="Ovale 108"/>
            <p:cNvSpPr/>
            <p:nvPr/>
          </p:nvSpPr>
          <p:spPr>
            <a:xfrm>
              <a:off x="1971708" y="5767328"/>
              <a:ext cx="1000309" cy="7293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0" name="Rettangolo 109"/>
            <p:cNvSpPr/>
            <p:nvPr/>
          </p:nvSpPr>
          <p:spPr>
            <a:xfrm>
              <a:off x="1971708" y="4076369"/>
              <a:ext cx="1000306" cy="17314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11" name="Ovale 110"/>
            <p:cNvSpPr/>
            <p:nvPr/>
          </p:nvSpPr>
          <p:spPr>
            <a:xfrm>
              <a:off x="1971706" y="4047266"/>
              <a:ext cx="1000307" cy="5669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12" name="Connettore 1 111"/>
            <p:cNvCxnSpPr>
              <a:stCxn id="111" idx="6"/>
              <a:endCxn id="109" idx="6"/>
            </p:cNvCxnSpPr>
            <p:nvPr/>
          </p:nvCxnSpPr>
          <p:spPr>
            <a:xfrm rot="5400000" flipV="1">
              <a:off x="2107922" y="4939704"/>
              <a:ext cx="1728184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ttore 1 112"/>
            <p:cNvCxnSpPr>
              <a:stCxn id="111" idx="2"/>
              <a:endCxn id="109" idx="2"/>
            </p:cNvCxnSpPr>
            <p:nvPr/>
          </p:nvCxnSpPr>
          <p:spPr>
            <a:xfrm rot="5400000" flipV="1">
              <a:off x="1107613" y="4939704"/>
              <a:ext cx="1728182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uppo 119"/>
          <p:cNvGrpSpPr/>
          <p:nvPr/>
        </p:nvGrpSpPr>
        <p:grpSpPr>
          <a:xfrm rot="16200000">
            <a:off x="3374696" y="2913657"/>
            <a:ext cx="105752" cy="1498333"/>
            <a:chOff x="1971702" y="4047266"/>
            <a:chExt cx="1000315" cy="1792999"/>
          </a:xfrm>
        </p:grpSpPr>
        <p:sp>
          <p:nvSpPr>
            <p:cNvPr id="121" name="Ovale 120"/>
            <p:cNvSpPr/>
            <p:nvPr/>
          </p:nvSpPr>
          <p:spPr>
            <a:xfrm>
              <a:off x="1971708" y="5767328"/>
              <a:ext cx="1000309" cy="7293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2" name="Rettangolo 121"/>
            <p:cNvSpPr/>
            <p:nvPr/>
          </p:nvSpPr>
          <p:spPr>
            <a:xfrm>
              <a:off x="1971708" y="4076369"/>
              <a:ext cx="1000306" cy="17314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3" name="Ovale 122"/>
            <p:cNvSpPr/>
            <p:nvPr/>
          </p:nvSpPr>
          <p:spPr>
            <a:xfrm>
              <a:off x="1971706" y="4047266"/>
              <a:ext cx="1000307" cy="5669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24" name="Connettore 1 123"/>
            <p:cNvCxnSpPr>
              <a:stCxn id="123" idx="6"/>
              <a:endCxn id="121" idx="6"/>
            </p:cNvCxnSpPr>
            <p:nvPr/>
          </p:nvCxnSpPr>
          <p:spPr>
            <a:xfrm rot="5400000" flipV="1">
              <a:off x="2107922" y="4939704"/>
              <a:ext cx="1728184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ttore 1 124"/>
            <p:cNvCxnSpPr>
              <a:stCxn id="123" idx="2"/>
              <a:endCxn id="121" idx="2"/>
            </p:cNvCxnSpPr>
            <p:nvPr/>
          </p:nvCxnSpPr>
          <p:spPr>
            <a:xfrm rot="5400000" flipV="1">
              <a:off x="1107613" y="4939704"/>
              <a:ext cx="1728182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uppo 125"/>
          <p:cNvGrpSpPr/>
          <p:nvPr/>
        </p:nvGrpSpPr>
        <p:grpSpPr>
          <a:xfrm rot="16200000">
            <a:off x="3369681" y="2710598"/>
            <a:ext cx="105752" cy="1498333"/>
            <a:chOff x="1971702" y="4047266"/>
            <a:chExt cx="1000315" cy="1792999"/>
          </a:xfrm>
        </p:grpSpPr>
        <p:sp>
          <p:nvSpPr>
            <p:cNvPr id="127" name="Ovale 126"/>
            <p:cNvSpPr/>
            <p:nvPr/>
          </p:nvSpPr>
          <p:spPr>
            <a:xfrm>
              <a:off x="1971708" y="5767328"/>
              <a:ext cx="1000309" cy="7293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8" name="Rettangolo 127"/>
            <p:cNvSpPr/>
            <p:nvPr/>
          </p:nvSpPr>
          <p:spPr>
            <a:xfrm>
              <a:off x="1971708" y="4076369"/>
              <a:ext cx="1000306" cy="17314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9" name="Ovale 128"/>
            <p:cNvSpPr/>
            <p:nvPr/>
          </p:nvSpPr>
          <p:spPr>
            <a:xfrm>
              <a:off x="1971706" y="4047266"/>
              <a:ext cx="1000307" cy="5669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30" name="Connettore 1 129"/>
            <p:cNvCxnSpPr>
              <a:stCxn id="129" idx="6"/>
              <a:endCxn id="127" idx="6"/>
            </p:cNvCxnSpPr>
            <p:nvPr/>
          </p:nvCxnSpPr>
          <p:spPr>
            <a:xfrm rot="5400000" flipV="1">
              <a:off x="2107922" y="4939704"/>
              <a:ext cx="1728184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ttore 1 130"/>
            <p:cNvCxnSpPr>
              <a:stCxn id="129" idx="2"/>
              <a:endCxn id="127" idx="2"/>
            </p:cNvCxnSpPr>
            <p:nvPr/>
          </p:nvCxnSpPr>
          <p:spPr>
            <a:xfrm rot="5400000" flipV="1">
              <a:off x="1107613" y="4939704"/>
              <a:ext cx="1728182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uppo 131"/>
          <p:cNvGrpSpPr/>
          <p:nvPr/>
        </p:nvGrpSpPr>
        <p:grpSpPr>
          <a:xfrm rot="16200000">
            <a:off x="3418243" y="2859795"/>
            <a:ext cx="105752" cy="1498333"/>
            <a:chOff x="1971702" y="4047266"/>
            <a:chExt cx="1000315" cy="1792999"/>
          </a:xfrm>
        </p:grpSpPr>
        <p:sp>
          <p:nvSpPr>
            <p:cNvPr id="133" name="Ovale 132"/>
            <p:cNvSpPr/>
            <p:nvPr/>
          </p:nvSpPr>
          <p:spPr>
            <a:xfrm>
              <a:off x="1971708" y="5767328"/>
              <a:ext cx="1000309" cy="7293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4" name="Rettangolo 133"/>
            <p:cNvSpPr/>
            <p:nvPr/>
          </p:nvSpPr>
          <p:spPr>
            <a:xfrm>
              <a:off x="1971708" y="4076369"/>
              <a:ext cx="1000306" cy="17314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5" name="Ovale 134"/>
            <p:cNvSpPr/>
            <p:nvPr/>
          </p:nvSpPr>
          <p:spPr>
            <a:xfrm>
              <a:off x="1971706" y="4047266"/>
              <a:ext cx="1000307" cy="5669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36" name="Connettore 1 135"/>
            <p:cNvCxnSpPr>
              <a:stCxn id="135" idx="6"/>
              <a:endCxn id="133" idx="6"/>
            </p:cNvCxnSpPr>
            <p:nvPr/>
          </p:nvCxnSpPr>
          <p:spPr>
            <a:xfrm rot="5400000" flipV="1">
              <a:off x="2107922" y="4939704"/>
              <a:ext cx="1728184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ttore 1 136"/>
            <p:cNvCxnSpPr>
              <a:stCxn id="135" idx="2"/>
              <a:endCxn id="133" idx="2"/>
            </p:cNvCxnSpPr>
            <p:nvPr/>
          </p:nvCxnSpPr>
          <p:spPr>
            <a:xfrm rot="5400000" flipV="1">
              <a:off x="1107613" y="4939704"/>
              <a:ext cx="1728182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uppo 137"/>
          <p:cNvGrpSpPr/>
          <p:nvPr/>
        </p:nvGrpSpPr>
        <p:grpSpPr>
          <a:xfrm rot="16200000">
            <a:off x="3414849" y="2754043"/>
            <a:ext cx="105753" cy="1498333"/>
            <a:chOff x="1971693" y="4047266"/>
            <a:chExt cx="1000324" cy="1792999"/>
          </a:xfrm>
        </p:grpSpPr>
        <p:sp>
          <p:nvSpPr>
            <p:cNvPr id="139" name="Ovale 138"/>
            <p:cNvSpPr/>
            <p:nvPr/>
          </p:nvSpPr>
          <p:spPr>
            <a:xfrm>
              <a:off x="1971708" y="5767328"/>
              <a:ext cx="1000309" cy="7293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0" name="Rettangolo 139"/>
            <p:cNvSpPr/>
            <p:nvPr/>
          </p:nvSpPr>
          <p:spPr>
            <a:xfrm>
              <a:off x="1971693" y="4076369"/>
              <a:ext cx="1000303" cy="17314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1" name="Ovale 140"/>
            <p:cNvSpPr/>
            <p:nvPr/>
          </p:nvSpPr>
          <p:spPr>
            <a:xfrm>
              <a:off x="1971706" y="4047266"/>
              <a:ext cx="1000307" cy="5669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42" name="Connettore 1 141"/>
            <p:cNvCxnSpPr>
              <a:stCxn id="141" idx="6"/>
              <a:endCxn id="139" idx="6"/>
            </p:cNvCxnSpPr>
            <p:nvPr/>
          </p:nvCxnSpPr>
          <p:spPr>
            <a:xfrm rot="5400000" flipV="1">
              <a:off x="2107922" y="4939704"/>
              <a:ext cx="1728184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ttore 1 142"/>
            <p:cNvCxnSpPr>
              <a:stCxn id="141" idx="2"/>
              <a:endCxn id="139" idx="2"/>
            </p:cNvCxnSpPr>
            <p:nvPr/>
          </p:nvCxnSpPr>
          <p:spPr>
            <a:xfrm rot="5400000" flipV="1">
              <a:off x="1107613" y="4939704"/>
              <a:ext cx="1728182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9" name="Gruppo 158"/>
          <p:cNvGrpSpPr/>
          <p:nvPr/>
        </p:nvGrpSpPr>
        <p:grpSpPr>
          <a:xfrm>
            <a:off x="4266648" y="3323655"/>
            <a:ext cx="1721052" cy="464861"/>
            <a:chOff x="3366403" y="2046066"/>
            <a:chExt cx="1721052" cy="464861"/>
          </a:xfrm>
        </p:grpSpPr>
        <p:grpSp>
          <p:nvGrpSpPr>
            <p:cNvPr id="144" name="Gruppo 143"/>
            <p:cNvGrpSpPr/>
            <p:nvPr/>
          </p:nvGrpSpPr>
          <p:grpSpPr>
            <a:xfrm rot="16200000">
              <a:off x="3994498" y="1417971"/>
              <a:ext cx="464861" cy="1721052"/>
              <a:chOff x="1971705" y="3941650"/>
              <a:chExt cx="1000311" cy="1866169"/>
            </a:xfrm>
          </p:grpSpPr>
          <p:sp>
            <p:nvSpPr>
              <p:cNvPr id="146" name="Rettangolo 145"/>
              <p:cNvSpPr/>
              <p:nvPr/>
            </p:nvSpPr>
            <p:spPr>
              <a:xfrm>
                <a:off x="1971708" y="4076369"/>
                <a:ext cx="1000306" cy="173145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47" name="Ovale 146"/>
              <p:cNvSpPr/>
              <p:nvPr/>
            </p:nvSpPr>
            <p:spPr>
              <a:xfrm>
                <a:off x="1971705" y="3941650"/>
                <a:ext cx="1000309" cy="252801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148" name="Connettore 1 147"/>
              <p:cNvCxnSpPr>
                <a:stCxn id="147" idx="6"/>
              </p:cNvCxnSpPr>
              <p:nvPr/>
            </p:nvCxnSpPr>
            <p:spPr>
              <a:xfrm rot="5400000" flipV="1">
                <a:off x="2104142" y="4935923"/>
                <a:ext cx="1735746" cy="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ttore 1 148"/>
              <p:cNvCxnSpPr>
                <a:stCxn id="147" idx="2"/>
              </p:cNvCxnSpPr>
              <p:nvPr/>
            </p:nvCxnSpPr>
            <p:spPr>
              <a:xfrm rot="5400000" flipV="1">
                <a:off x="1103834" y="4935923"/>
                <a:ext cx="1735746" cy="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4" name="Ovale 153"/>
            <p:cNvSpPr/>
            <p:nvPr/>
          </p:nvSpPr>
          <p:spPr>
            <a:xfrm rot="16200000">
              <a:off x="3284636" y="2182727"/>
              <a:ext cx="397018" cy="181003"/>
            </a:xfrm>
            <a:prstGeom prst="ellipse">
              <a:avLst/>
            </a:prstGeom>
            <a:gradFill>
              <a:gsLst>
                <a:gs pos="0">
                  <a:schemeClr val="tx1"/>
                </a:gs>
                <a:gs pos="68000">
                  <a:schemeClr val="tx1">
                    <a:lumMod val="50000"/>
                    <a:lumOff val="50000"/>
                  </a:schemeClr>
                </a:gs>
                <a:gs pos="100000">
                  <a:srgbClr val="AFABAB"/>
                </a:gs>
              </a:gsLst>
              <a:lin ang="0" scaled="0"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161" name="CasellaDiTesto 160"/>
          <p:cNvSpPr txBox="1"/>
          <p:nvPr/>
        </p:nvSpPr>
        <p:spPr>
          <a:xfrm>
            <a:off x="230734" y="1286270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 </a:t>
            </a:r>
            <a:r>
              <a:rPr lang="it-IT" dirty="0" err="1" smtClean="0"/>
              <a:t>phase</a:t>
            </a:r>
            <a:endParaRPr lang="it-IT" dirty="0"/>
          </a:p>
        </p:txBody>
      </p:sp>
      <p:sp>
        <p:nvSpPr>
          <p:cNvPr id="162" name="CasellaDiTesto 161"/>
          <p:cNvSpPr txBox="1"/>
          <p:nvPr/>
        </p:nvSpPr>
        <p:spPr>
          <a:xfrm>
            <a:off x="2031396" y="1291404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II </a:t>
            </a:r>
            <a:r>
              <a:rPr lang="it-IT" dirty="0" err="1" smtClean="0"/>
              <a:t>phase</a:t>
            </a:r>
            <a:endParaRPr lang="it-IT" dirty="0"/>
          </a:p>
        </p:txBody>
      </p:sp>
      <p:grpSp>
        <p:nvGrpSpPr>
          <p:cNvPr id="163" name="Gruppo 162"/>
          <p:cNvGrpSpPr/>
          <p:nvPr/>
        </p:nvGrpSpPr>
        <p:grpSpPr>
          <a:xfrm rot="16200000">
            <a:off x="5513505" y="1657440"/>
            <a:ext cx="105752" cy="1498333"/>
            <a:chOff x="1971702" y="4047266"/>
            <a:chExt cx="1000315" cy="1792999"/>
          </a:xfrm>
        </p:grpSpPr>
        <p:sp>
          <p:nvSpPr>
            <p:cNvPr id="164" name="Ovale 163"/>
            <p:cNvSpPr/>
            <p:nvPr/>
          </p:nvSpPr>
          <p:spPr>
            <a:xfrm>
              <a:off x="1971708" y="5767328"/>
              <a:ext cx="1000309" cy="7293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5" name="Rettangolo 164"/>
            <p:cNvSpPr/>
            <p:nvPr/>
          </p:nvSpPr>
          <p:spPr>
            <a:xfrm>
              <a:off x="1971708" y="4076369"/>
              <a:ext cx="1000306" cy="17314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6" name="Ovale 165"/>
            <p:cNvSpPr/>
            <p:nvPr/>
          </p:nvSpPr>
          <p:spPr>
            <a:xfrm>
              <a:off x="1971706" y="4047266"/>
              <a:ext cx="1000307" cy="5669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67" name="Connettore 1 166"/>
            <p:cNvCxnSpPr>
              <a:stCxn id="166" idx="6"/>
              <a:endCxn id="164" idx="6"/>
            </p:cNvCxnSpPr>
            <p:nvPr/>
          </p:nvCxnSpPr>
          <p:spPr>
            <a:xfrm rot="5400000" flipV="1">
              <a:off x="2107922" y="4939704"/>
              <a:ext cx="1728184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ttore 1 167"/>
            <p:cNvCxnSpPr>
              <a:stCxn id="166" idx="2"/>
              <a:endCxn id="164" idx="2"/>
            </p:cNvCxnSpPr>
            <p:nvPr/>
          </p:nvCxnSpPr>
          <p:spPr>
            <a:xfrm rot="5400000" flipV="1">
              <a:off x="1107613" y="4939704"/>
              <a:ext cx="1728182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9" name="Freccia a destra 168"/>
          <p:cNvSpPr/>
          <p:nvPr/>
        </p:nvSpPr>
        <p:spPr>
          <a:xfrm>
            <a:off x="4443002" y="2187956"/>
            <a:ext cx="248221" cy="441449"/>
          </a:xfrm>
          <a:prstGeom prst="rightArrow">
            <a:avLst/>
          </a:prstGeom>
          <a:solidFill>
            <a:schemeClr val="accent2"/>
          </a:solidFill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0" name="CasellaDiTesto 169"/>
          <p:cNvSpPr txBox="1"/>
          <p:nvPr/>
        </p:nvSpPr>
        <p:spPr>
          <a:xfrm>
            <a:off x="4982712" y="2073791"/>
            <a:ext cx="9919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Single-core</a:t>
            </a:r>
            <a:endParaRPr lang="it-IT" sz="1400" dirty="0"/>
          </a:p>
        </p:txBody>
      </p:sp>
      <p:sp>
        <p:nvSpPr>
          <p:cNvPr id="171" name="CasellaDiTesto 170"/>
          <p:cNvSpPr txBox="1"/>
          <p:nvPr/>
        </p:nvSpPr>
        <p:spPr>
          <a:xfrm>
            <a:off x="2290195" y="3140968"/>
            <a:ext cx="18078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Multi-core </a:t>
            </a:r>
            <a:r>
              <a:rPr lang="it-IT" sz="1400" dirty="0" err="1" smtClean="0"/>
              <a:t>assembling</a:t>
            </a:r>
            <a:endParaRPr lang="it-IT" sz="1400" dirty="0"/>
          </a:p>
        </p:txBody>
      </p:sp>
      <p:sp>
        <p:nvSpPr>
          <p:cNvPr id="174" name="Rettangolo 173"/>
          <p:cNvSpPr/>
          <p:nvPr/>
        </p:nvSpPr>
        <p:spPr>
          <a:xfrm rot="16200000">
            <a:off x="4010286" y="2155276"/>
            <a:ext cx="101602" cy="51184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75" name="Gruppo 174"/>
          <p:cNvGrpSpPr/>
          <p:nvPr/>
        </p:nvGrpSpPr>
        <p:grpSpPr>
          <a:xfrm rot="16200000">
            <a:off x="2934522" y="1637526"/>
            <a:ext cx="345364" cy="1555495"/>
            <a:chOff x="1971708" y="3855276"/>
            <a:chExt cx="1002074" cy="1952543"/>
          </a:xfrm>
        </p:grpSpPr>
        <p:sp>
          <p:nvSpPr>
            <p:cNvPr id="178" name="Rettangolo 177"/>
            <p:cNvSpPr/>
            <p:nvPr/>
          </p:nvSpPr>
          <p:spPr>
            <a:xfrm>
              <a:off x="1971708" y="4076369"/>
              <a:ext cx="1000306" cy="17314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9" name="Ovale 178"/>
            <p:cNvSpPr/>
            <p:nvPr/>
          </p:nvSpPr>
          <p:spPr>
            <a:xfrm>
              <a:off x="1971708" y="3855276"/>
              <a:ext cx="1000306" cy="291737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80" name="Connettore 1 179"/>
            <p:cNvCxnSpPr/>
            <p:nvPr/>
          </p:nvCxnSpPr>
          <p:spPr>
            <a:xfrm>
              <a:off x="2973782" y="3998581"/>
              <a:ext cx="0" cy="1809238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ttore 1 180"/>
            <p:cNvCxnSpPr>
              <a:stCxn id="179" idx="2"/>
            </p:cNvCxnSpPr>
            <p:nvPr/>
          </p:nvCxnSpPr>
          <p:spPr>
            <a:xfrm>
              <a:off x="1971708" y="4001145"/>
              <a:ext cx="1768" cy="1806674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3" name="Ovale 182"/>
          <p:cNvSpPr/>
          <p:nvPr/>
        </p:nvSpPr>
        <p:spPr>
          <a:xfrm>
            <a:off x="3788742" y="2045067"/>
            <a:ext cx="336501" cy="336501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4" name="Ovale 183"/>
          <p:cNvSpPr/>
          <p:nvPr/>
        </p:nvSpPr>
        <p:spPr>
          <a:xfrm>
            <a:off x="3786357" y="2453211"/>
            <a:ext cx="336501" cy="336501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6" name="Ovale 185"/>
          <p:cNvSpPr/>
          <p:nvPr/>
        </p:nvSpPr>
        <p:spPr>
          <a:xfrm>
            <a:off x="3444229" y="2009315"/>
            <a:ext cx="336501" cy="336501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7" name="Ovale 186"/>
          <p:cNvSpPr/>
          <p:nvPr/>
        </p:nvSpPr>
        <p:spPr>
          <a:xfrm>
            <a:off x="3119913" y="2003390"/>
            <a:ext cx="336501" cy="336501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8" name="Ovale 187"/>
          <p:cNvSpPr/>
          <p:nvPr/>
        </p:nvSpPr>
        <p:spPr>
          <a:xfrm>
            <a:off x="3456414" y="2478795"/>
            <a:ext cx="336501" cy="336501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9" name="Ovale 188"/>
          <p:cNvSpPr/>
          <p:nvPr/>
        </p:nvSpPr>
        <p:spPr>
          <a:xfrm>
            <a:off x="3127809" y="2484018"/>
            <a:ext cx="336501" cy="336501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213" name="Gruppo 212"/>
          <p:cNvGrpSpPr/>
          <p:nvPr/>
        </p:nvGrpSpPr>
        <p:grpSpPr>
          <a:xfrm>
            <a:off x="2367380" y="4269657"/>
            <a:ext cx="2033400" cy="675206"/>
            <a:chOff x="4014722" y="3845454"/>
            <a:chExt cx="2033400" cy="675206"/>
          </a:xfrm>
        </p:grpSpPr>
        <p:sp>
          <p:nvSpPr>
            <p:cNvPr id="57" name="Rettangolo 56"/>
            <p:cNvSpPr/>
            <p:nvPr/>
          </p:nvSpPr>
          <p:spPr>
            <a:xfrm rot="16200000">
              <a:off x="5741397" y="3926748"/>
              <a:ext cx="101602" cy="51184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191" name="Gruppo 190"/>
            <p:cNvGrpSpPr/>
            <p:nvPr/>
          </p:nvGrpSpPr>
          <p:grpSpPr>
            <a:xfrm>
              <a:off x="4014722" y="3997574"/>
              <a:ext cx="1561024" cy="379569"/>
              <a:chOff x="3366403" y="2046066"/>
              <a:chExt cx="1721052" cy="464861"/>
            </a:xfrm>
          </p:grpSpPr>
          <p:grpSp>
            <p:nvGrpSpPr>
              <p:cNvPr id="192" name="Gruppo 191"/>
              <p:cNvGrpSpPr/>
              <p:nvPr/>
            </p:nvGrpSpPr>
            <p:grpSpPr>
              <a:xfrm rot="16200000">
                <a:off x="3994498" y="1417971"/>
                <a:ext cx="464861" cy="1721052"/>
                <a:chOff x="1971705" y="3941650"/>
                <a:chExt cx="1000311" cy="1866169"/>
              </a:xfrm>
            </p:grpSpPr>
            <p:sp>
              <p:nvSpPr>
                <p:cNvPr id="194" name="Rettangolo 193"/>
                <p:cNvSpPr/>
                <p:nvPr/>
              </p:nvSpPr>
              <p:spPr>
                <a:xfrm>
                  <a:off x="1971708" y="4076369"/>
                  <a:ext cx="1000306" cy="1731450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sp>
              <p:nvSpPr>
                <p:cNvPr id="195" name="Ovale 194"/>
                <p:cNvSpPr/>
                <p:nvPr/>
              </p:nvSpPr>
              <p:spPr>
                <a:xfrm>
                  <a:off x="1971705" y="3941650"/>
                  <a:ext cx="1000309" cy="252801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cxnSp>
              <p:nvCxnSpPr>
                <p:cNvPr id="196" name="Connettore 1 195"/>
                <p:cNvCxnSpPr>
                  <a:stCxn id="195" idx="6"/>
                </p:cNvCxnSpPr>
                <p:nvPr/>
              </p:nvCxnSpPr>
              <p:spPr>
                <a:xfrm rot="5400000" flipV="1">
                  <a:off x="2104142" y="4935923"/>
                  <a:ext cx="1735746" cy="3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Connettore 1 196"/>
                <p:cNvCxnSpPr>
                  <a:stCxn id="195" idx="2"/>
                </p:cNvCxnSpPr>
                <p:nvPr/>
              </p:nvCxnSpPr>
              <p:spPr>
                <a:xfrm rot="5400000" flipV="1">
                  <a:off x="1103834" y="4935923"/>
                  <a:ext cx="1735746" cy="3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3" name="Ovale 192"/>
              <p:cNvSpPr/>
              <p:nvPr/>
            </p:nvSpPr>
            <p:spPr>
              <a:xfrm rot="16200000">
                <a:off x="3284636" y="2182727"/>
                <a:ext cx="397018" cy="181003"/>
              </a:xfrm>
              <a:prstGeom prst="ellipse">
                <a:avLst/>
              </a:prstGeom>
              <a:gradFill>
                <a:gsLst>
                  <a:gs pos="0">
                    <a:schemeClr val="tx1"/>
                  </a:gs>
                  <a:gs pos="68000">
                    <a:schemeClr val="tx1">
                      <a:lumMod val="50000"/>
                      <a:lumOff val="50000"/>
                    </a:schemeClr>
                  </a:gs>
                  <a:gs pos="100000">
                    <a:srgbClr val="AFABAB"/>
                  </a:gs>
                </a:gsLst>
                <a:lin ang="0" scaled="0"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198" name="Ovale 197"/>
            <p:cNvSpPr/>
            <p:nvPr/>
          </p:nvSpPr>
          <p:spPr>
            <a:xfrm rot="16200000">
              <a:off x="4061058" y="4167344"/>
              <a:ext cx="105751" cy="4737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0" name="Ovale 199"/>
            <p:cNvSpPr/>
            <p:nvPr/>
          </p:nvSpPr>
          <p:spPr>
            <a:xfrm rot="16200000">
              <a:off x="4062637" y="4061723"/>
              <a:ext cx="105751" cy="4737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1" name="Ovale 200"/>
            <p:cNvSpPr/>
            <p:nvPr/>
          </p:nvSpPr>
          <p:spPr>
            <a:xfrm rot="16200000">
              <a:off x="4062636" y="4277670"/>
              <a:ext cx="105751" cy="4737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2" name="Ovale 201"/>
            <p:cNvSpPr/>
            <p:nvPr/>
          </p:nvSpPr>
          <p:spPr>
            <a:xfrm rot="16200000">
              <a:off x="4107805" y="4116617"/>
              <a:ext cx="105751" cy="4737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3" name="Ovale 202"/>
            <p:cNvSpPr/>
            <p:nvPr/>
          </p:nvSpPr>
          <p:spPr>
            <a:xfrm rot="16200000">
              <a:off x="4106981" y="4222368"/>
              <a:ext cx="105751" cy="4737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4" name="Ovale 203"/>
            <p:cNvSpPr/>
            <p:nvPr/>
          </p:nvSpPr>
          <p:spPr>
            <a:xfrm rot="16200000">
              <a:off x="4017298" y="4121331"/>
              <a:ext cx="105751" cy="4737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5" name="Ovale 204"/>
            <p:cNvSpPr/>
            <p:nvPr/>
          </p:nvSpPr>
          <p:spPr>
            <a:xfrm rot="16200000">
              <a:off x="4019802" y="4227082"/>
              <a:ext cx="105751" cy="47378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4" name="Figura a mano libera 53"/>
            <p:cNvSpPr/>
            <p:nvPr/>
          </p:nvSpPr>
          <p:spPr>
            <a:xfrm>
              <a:off x="4855014" y="3845454"/>
              <a:ext cx="761047" cy="278648"/>
            </a:xfrm>
            <a:custGeom>
              <a:avLst/>
              <a:gdLst>
                <a:gd name="connsiteX0" fmla="*/ 0 w 1358283"/>
                <a:gd name="connsiteY0" fmla="*/ 0 h 861134"/>
                <a:gd name="connsiteX1" fmla="*/ 1358283 w 1358283"/>
                <a:gd name="connsiteY1" fmla="*/ 0 h 861134"/>
                <a:gd name="connsiteX2" fmla="*/ 1358283 w 1358283"/>
                <a:gd name="connsiteY2" fmla="*/ 861134 h 861134"/>
                <a:gd name="connsiteX3" fmla="*/ 1100831 w 1358283"/>
                <a:gd name="connsiteY3" fmla="*/ 861134 h 861134"/>
                <a:gd name="connsiteX4" fmla="*/ 248574 w 1358283"/>
                <a:gd name="connsiteY4" fmla="*/ 479394 h 861134"/>
                <a:gd name="connsiteX5" fmla="*/ 44388 w 1358283"/>
                <a:gd name="connsiteY5" fmla="*/ 417250 h 861134"/>
                <a:gd name="connsiteX6" fmla="*/ 44388 w 1358283"/>
                <a:gd name="connsiteY6" fmla="*/ 417250 h 861134"/>
                <a:gd name="connsiteX7" fmla="*/ 0 w 1358283"/>
                <a:gd name="connsiteY7" fmla="*/ 0 h 861134"/>
                <a:gd name="connsiteX0" fmla="*/ 62 w 1358345"/>
                <a:gd name="connsiteY0" fmla="*/ 0 h 861134"/>
                <a:gd name="connsiteX1" fmla="*/ 1358345 w 1358345"/>
                <a:gd name="connsiteY1" fmla="*/ 0 h 861134"/>
                <a:gd name="connsiteX2" fmla="*/ 1358345 w 1358345"/>
                <a:gd name="connsiteY2" fmla="*/ 861134 h 861134"/>
                <a:gd name="connsiteX3" fmla="*/ 1100893 w 1358345"/>
                <a:gd name="connsiteY3" fmla="*/ 861134 h 861134"/>
                <a:gd name="connsiteX4" fmla="*/ 248636 w 1358345"/>
                <a:gd name="connsiteY4" fmla="*/ 479394 h 861134"/>
                <a:gd name="connsiteX5" fmla="*/ 44450 w 1358345"/>
                <a:gd name="connsiteY5" fmla="*/ 417250 h 861134"/>
                <a:gd name="connsiteX6" fmla="*/ 0 w 1358345"/>
                <a:gd name="connsiteY6" fmla="*/ 417250 h 861134"/>
                <a:gd name="connsiteX7" fmla="*/ 62 w 1358345"/>
                <a:gd name="connsiteY7" fmla="*/ 0 h 861134"/>
                <a:gd name="connsiteX0" fmla="*/ 62 w 1358345"/>
                <a:gd name="connsiteY0" fmla="*/ 0 h 861134"/>
                <a:gd name="connsiteX1" fmla="*/ 1358345 w 1358345"/>
                <a:gd name="connsiteY1" fmla="*/ 0 h 861134"/>
                <a:gd name="connsiteX2" fmla="*/ 1358345 w 1358345"/>
                <a:gd name="connsiteY2" fmla="*/ 861134 h 861134"/>
                <a:gd name="connsiteX3" fmla="*/ 1100893 w 1358345"/>
                <a:gd name="connsiteY3" fmla="*/ 861134 h 861134"/>
                <a:gd name="connsiteX4" fmla="*/ 248636 w 1358345"/>
                <a:gd name="connsiteY4" fmla="*/ 479394 h 861134"/>
                <a:gd name="connsiteX5" fmla="*/ 104775 w 1358345"/>
                <a:gd name="connsiteY5" fmla="*/ 423600 h 861134"/>
                <a:gd name="connsiteX6" fmla="*/ 0 w 1358345"/>
                <a:gd name="connsiteY6" fmla="*/ 417250 h 861134"/>
                <a:gd name="connsiteX7" fmla="*/ 62 w 1358345"/>
                <a:gd name="connsiteY7" fmla="*/ 0 h 86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8345" h="861134">
                  <a:moveTo>
                    <a:pt x="62" y="0"/>
                  </a:moveTo>
                  <a:lnTo>
                    <a:pt x="1358345" y="0"/>
                  </a:lnTo>
                  <a:lnTo>
                    <a:pt x="1358345" y="861134"/>
                  </a:lnTo>
                  <a:lnTo>
                    <a:pt x="1100893" y="861134"/>
                  </a:lnTo>
                  <a:lnTo>
                    <a:pt x="248636" y="479394"/>
                  </a:lnTo>
                  <a:lnTo>
                    <a:pt x="104775" y="423600"/>
                  </a:lnTo>
                  <a:lnTo>
                    <a:pt x="0" y="417250"/>
                  </a:lnTo>
                  <a:cubicBezTo>
                    <a:pt x="21" y="278167"/>
                    <a:pt x="41" y="139083"/>
                    <a:pt x="62" y="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Figura a mano libera 54"/>
            <p:cNvSpPr/>
            <p:nvPr/>
          </p:nvSpPr>
          <p:spPr>
            <a:xfrm rot="10800000" flipH="1">
              <a:off x="4855013" y="4242012"/>
              <a:ext cx="761047" cy="278648"/>
            </a:xfrm>
            <a:custGeom>
              <a:avLst/>
              <a:gdLst>
                <a:gd name="connsiteX0" fmla="*/ 0 w 1358283"/>
                <a:gd name="connsiteY0" fmla="*/ 0 h 861134"/>
                <a:gd name="connsiteX1" fmla="*/ 1358283 w 1358283"/>
                <a:gd name="connsiteY1" fmla="*/ 0 h 861134"/>
                <a:gd name="connsiteX2" fmla="*/ 1358283 w 1358283"/>
                <a:gd name="connsiteY2" fmla="*/ 861134 h 861134"/>
                <a:gd name="connsiteX3" fmla="*/ 1100831 w 1358283"/>
                <a:gd name="connsiteY3" fmla="*/ 861134 h 861134"/>
                <a:gd name="connsiteX4" fmla="*/ 248574 w 1358283"/>
                <a:gd name="connsiteY4" fmla="*/ 479394 h 861134"/>
                <a:gd name="connsiteX5" fmla="*/ 44388 w 1358283"/>
                <a:gd name="connsiteY5" fmla="*/ 417250 h 861134"/>
                <a:gd name="connsiteX6" fmla="*/ 44388 w 1358283"/>
                <a:gd name="connsiteY6" fmla="*/ 417250 h 861134"/>
                <a:gd name="connsiteX7" fmla="*/ 0 w 1358283"/>
                <a:gd name="connsiteY7" fmla="*/ 0 h 861134"/>
                <a:gd name="connsiteX0" fmla="*/ 62 w 1358345"/>
                <a:gd name="connsiteY0" fmla="*/ 0 h 861134"/>
                <a:gd name="connsiteX1" fmla="*/ 1358345 w 1358345"/>
                <a:gd name="connsiteY1" fmla="*/ 0 h 861134"/>
                <a:gd name="connsiteX2" fmla="*/ 1358345 w 1358345"/>
                <a:gd name="connsiteY2" fmla="*/ 861134 h 861134"/>
                <a:gd name="connsiteX3" fmla="*/ 1100893 w 1358345"/>
                <a:gd name="connsiteY3" fmla="*/ 861134 h 861134"/>
                <a:gd name="connsiteX4" fmla="*/ 248636 w 1358345"/>
                <a:gd name="connsiteY4" fmla="*/ 479394 h 861134"/>
                <a:gd name="connsiteX5" fmla="*/ 44450 w 1358345"/>
                <a:gd name="connsiteY5" fmla="*/ 417250 h 861134"/>
                <a:gd name="connsiteX6" fmla="*/ 0 w 1358345"/>
                <a:gd name="connsiteY6" fmla="*/ 417250 h 861134"/>
                <a:gd name="connsiteX7" fmla="*/ 62 w 1358345"/>
                <a:gd name="connsiteY7" fmla="*/ 0 h 861134"/>
                <a:gd name="connsiteX0" fmla="*/ 62 w 1358345"/>
                <a:gd name="connsiteY0" fmla="*/ 0 h 861134"/>
                <a:gd name="connsiteX1" fmla="*/ 1358345 w 1358345"/>
                <a:gd name="connsiteY1" fmla="*/ 0 h 861134"/>
                <a:gd name="connsiteX2" fmla="*/ 1358345 w 1358345"/>
                <a:gd name="connsiteY2" fmla="*/ 861134 h 861134"/>
                <a:gd name="connsiteX3" fmla="*/ 1100893 w 1358345"/>
                <a:gd name="connsiteY3" fmla="*/ 861134 h 861134"/>
                <a:gd name="connsiteX4" fmla="*/ 248636 w 1358345"/>
                <a:gd name="connsiteY4" fmla="*/ 479394 h 861134"/>
                <a:gd name="connsiteX5" fmla="*/ 104775 w 1358345"/>
                <a:gd name="connsiteY5" fmla="*/ 423600 h 861134"/>
                <a:gd name="connsiteX6" fmla="*/ 0 w 1358345"/>
                <a:gd name="connsiteY6" fmla="*/ 417250 h 861134"/>
                <a:gd name="connsiteX7" fmla="*/ 62 w 1358345"/>
                <a:gd name="connsiteY7" fmla="*/ 0 h 861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58345" h="861134">
                  <a:moveTo>
                    <a:pt x="62" y="0"/>
                  </a:moveTo>
                  <a:lnTo>
                    <a:pt x="1358345" y="0"/>
                  </a:lnTo>
                  <a:lnTo>
                    <a:pt x="1358345" y="861134"/>
                  </a:lnTo>
                  <a:lnTo>
                    <a:pt x="1100893" y="861134"/>
                  </a:lnTo>
                  <a:lnTo>
                    <a:pt x="248636" y="479394"/>
                  </a:lnTo>
                  <a:lnTo>
                    <a:pt x="104775" y="423600"/>
                  </a:lnTo>
                  <a:lnTo>
                    <a:pt x="0" y="417250"/>
                  </a:lnTo>
                  <a:cubicBezTo>
                    <a:pt x="21" y="278167"/>
                    <a:pt x="41" y="139083"/>
                    <a:pt x="62" y="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14" name="CasellaDiTesto 213"/>
          <p:cNvSpPr txBox="1"/>
          <p:nvPr/>
        </p:nvSpPr>
        <p:spPr>
          <a:xfrm>
            <a:off x="3295423" y="1700808"/>
            <a:ext cx="6779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solidFill>
                  <a:schemeClr val="bg1"/>
                </a:solidFill>
              </a:rPr>
              <a:t>Rolling</a:t>
            </a:r>
            <a:endParaRPr lang="it-IT" sz="1400" dirty="0">
              <a:solidFill>
                <a:schemeClr val="bg1"/>
              </a:solidFill>
            </a:endParaRPr>
          </a:p>
        </p:txBody>
      </p:sp>
      <p:sp>
        <p:nvSpPr>
          <p:cNvPr id="219" name="CasellaDiTesto 218"/>
          <p:cNvSpPr txBox="1"/>
          <p:nvPr/>
        </p:nvSpPr>
        <p:spPr>
          <a:xfrm>
            <a:off x="2279439" y="3927263"/>
            <a:ext cx="16346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Multi-core </a:t>
            </a:r>
            <a:r>
              <a:rPr lang="it-IT" sz="1400" dirty="0" err="1" smtClean="0"/>
              <a:t>Drawing</a:t>
            </a:r>
            <a:r>
              <a:rPr lang="it-IT" sz="1400" dirty="0" smtClean="0"/>
              <a:t> </a:t>
            </a:r>
            <a:endParaRPr lang="it-IT" sz="1400" dirty="0"/>
          </a:p>
        </p:txBody>
      </p:sp>
      <p:sp>
        <p:nvSpPr>
          <p:cNvPr id="220" name="CasellaDiTesto 219"/>
          <p:cNvSpPr txBox="1"/>
          <p:nvPr/>
        </p:nvSpPr>
        <p:spPr>
          <a:xfrm>
            <a:off x="5159896" y="3429000"/>
            <a:ext cx="1060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Sheath</a:t>
            </a:r>
            <a:r>
              <a:rPr lang="it-IT" sz="1400" dirty="0"/>
              <a:t> </a:t>
            </a:r>
          </a:p>
        </p:txBody>
      </p:sp>
      <p:grpSp>
        <p:nvGrpSpPr>
          <p:cNvPr id="222" name="Gruppo 221"/>
          <p:cNvGrpSpPr/>
          <p:nvPr/>
        </p:nvGrpSpPr>
        <p:grpSpPr>
          <a:xfrm rot="16200000">
            <a:off x="5621397" y="3826652"/>
            <a:ext cx="55028" cy="1498333"/>
            <a:chOff x="1971702" y="4047266"/>
            <a:chExt cx="1000315" cy="1792999"/>
          </a:xfrm>
        </p:grpSpPr>
        <p:sp>
          <p:nvSpPr>
            <p:cNvPr id="223" name="Ovale 222"/>
            <p:cNvSpPr/>
            <p:nvPr/>
          </p:nvSpPr>
          <p:spPr>
            <a:xfrm>
              <a:off x="1971708" y="5767328"/>
              <a:ext cx="1000309" cy="7293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4" name="Rettangolo 223"/>
            <p:cNvSpPr/>
            <p:nvPr/>
          </p:nvSpPr>
          <p:spPr>
            <a:xfrm>
              <a:off x="1971708" y="4076369"/>
              <a:ext cx="1000306" cy="17314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5" name="Ovale 224"/>
            <p:cNvSpPr/>
            <p:nvPr/>
          </p:nvSpPr>
          <p:spPr>
            <a:xfrm>
              <a:off x="1971706" y="4047266"/>
              <a:ext cx="1000307" cy="5669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26" name="Connettore 1 225"/>
            <p:cNvCxnSpPr>
              <a:stCxn id="225" idx="6"/>
              <a:endCxn id="223" idx="6"/>
            </p:cNvCxnSpPr>
            <p:nvPr/>
          </p:nvCxnSpPr>
          <p:spPr>
            <a:xfrm rot="5400000" flipV="1">
              <a:off x="2107922" y="4939704"/>
              <a:ext cx="1728184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Connettore 1 226"/>
            <p:cNvCxnSpPr>
              <a:stCxn id="225" idx="2"/>
              <a:endCxn id="223" idx="2"/>
            </p:cNvCxnSpPr>
            <p:nvPr/>
          </p:nvCxnSpPr>
          <p:spPr>
            <a:xfrm rot="5400000" flipV="1">
              <a:off x="1107613" y="4939704"/>
              <a:ext cx="1728182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4" name="CasellaDiTesto 233"/>
          <p:cNvSpPr txBox="1"/>
          <p:nvPr/>
        </p:nvSpPr>
        <p:spPr>
          <a:xfrm>
            <a:off x="5015880" y="4255957"/>
            <a:ext cx="13428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Assembled</a:t>
            </a:r>
            <a:r>
              <a:rPr lang="it-IT" sz="1400" dirty="0" smtClean="0"/>
              <a:t> </a:t>
            </a:r>
            <a:r>
              <a:rPr lang="it-IT" sz="1400" dirty="0" err="1" smtClean="0"/>
              <a:t>wire</a:t>
            </a:r>
            <a:endParaRPr lang="it-IT" sz="1400" dirty="0"/>
          </a:p>
        </p:txBody>
      </p:sp>
      <p:sp>
        <p:nvSpPr>
          <p:cNvPr id="235" name="Freccia a destra 234"/>
          <p:cNvSpPr/>
          <p:nvPr/>
        </p:nvSpPr>
        <p:spPr>
          <a:xfrm>
            <a:off x="4507700" y="4377970"/>
            <a:ext cx="248221" cy="441449"/>
          </a:xfrm>
          <a:prstGeom prst="rightArrow">
            <a:avLst/>
          </a:prstGeom>
          <a:solidFill>
            <a:schemeClr val="accent2"/>
          </a:solidFill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6" name="Parentesi graffa chiusa 235"/>
          <p:cNvSpPr/>
          <p:nvPr/>
        </p:nvSpPr>
        <p:spPr>
          <a:xfrm rot="5400000">
            <a:off x="5596741" y="3934067"/>
            <a:ext cx="89886" cy="1554183"/>
          </a:xfrm>
          <a:prstGeom prst="rightBrace">
            <a:avLst>
              <a:gd name="adj1" fmla="val 61386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7" name="CasellaDiTesto 236"/>
          <p:cNvSpPr txBox="1"/>
          <p:nvPr/>
        </p:nvSpPr>
        <p:spPr>
          <a:xfrm>
            <a:off x="5639791" y="4847840"/>
            <a:ext cx="8162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~ 2-4 km</a:t>
            </a:r>
            <a:endParaRPr lang="it-IT" sz="1400" dirty="0"/>
          </a:p>
        </p:txBody>
      </p:sp>
      <p:sp>
        <p:nvSpPr>
          <p:cNvPr id="239" name="CasellaDiTesto 238"/>
          <p:cNvSpPr txBox="1"/>
          <p:nvPr/>
        </p:nvSpPr>
        <p:spPr>
          <a:xfrm>
            <a:off x="8349284" y="1280348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III </a:t>
            </a:r>
            <a:r>
              <a:rPr lang="it-IT" dirty="0" err="1" smtClean="0"/>
              <a:t>phase</a:t>
            </a:r>
            <a:endParaRPr lang="it-IT" dirty="0"/>
          </a:p>
        </p:txBody>
      </p:sp>
      <p:sp>
        <p:nvSpPr>
          <p:cNvPr id="241" name="Freccia a destra 240"/>
          <p:cNvSpPr/>
          <p:nvPr/>
        </p:nvSpPr>
        <p:spPr>
          <a:xfrm rot="5400000">
            <a:off x="829352" y="2142403"/>
            <a:ext cx="424546" cy="546350"/>
          </a:xfrm>
          <a:prstGeom prst="rightArrow">
            <a:avLst/>
          </a:prstGeom>
          <a:solidFill>
            <a:schemeClr val="accent2"/>
          </a:solidFill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44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9209206"/>
              </p:ext>
            </p:extLst>
          </p:nvPr>
        </p:nvGraphicFramePr>
        <p:xfrm>
          <a:off x="6672064" y="1954984"/>
          <a:ext cx="1421589" cy="1455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5" name="CorelDRAW" r:id="rId7" imgW="3541680" imgH="3185280" progId="CorelDRAW.Graphic.12">
                  <p:embed/>
                </p:oleObj>
              </mc:Choice>
              <mc:Fallback>
                <p:oleObj name="CorelDRAW" r:id="rId7" imgW="3541680" imgH="3185280" progId="CorelDRAW.Graphic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72064" y="1954984"/>
                        <a:ext cx="1421589" cy="14551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0" name="Gruppo 249"/>
          <p:cNvGrpSpPr/>
          <p:nvPr/>
        </p:nvGrpSpPr>
        <p:grpSpPr>
          <a:xfrm>
            <a:off x="4427250" y="5325952"/>
            <a:ext cx="1940353" cy="573153"/>
            <a:chOff x="5333505" y="347596"/>
            <a:chExt cx="1945277" cy="1010311"/>
          </a:xfrm>
        </p:grpSpPr>
        <p:sp>
          <p:nvSpPr>
            <p:cNvPr id="248" name="Ovale 247"/>
            <p:cNvSpPr/>
            <p:nvPr/>
          </p:nvSpPr>
          <p:spPr>
            <a:xfrm>
              <a:off x="5334826" y="696165"/>
              <a:ext cx="1943956" cy="66174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9" name="Ovale 248"/>
            <p:cNvSpPr/>
            <p:nvPr/>
          </p:nvSpPr>
          <p:spPr>
            <a:xfrm>
              <a:off x="5442876" y="544236"/>
              <a:ext cx="1712374" cy="58290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5" name="Ovale 244"/>
            <p:cNvSpPr/>
            <p:nvPr/>
          </p:nvSpPr>
          <p:spPr>
            <a:xfrm>
              <a:off x="5333505" y="347596"/>
              <a:ext cx="1943956" cy="66174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52" name="CasellaDiTesto 251"/>
          <p:cNvSpPr txBox="1"/>
          <p:nvPr/>
        </p:nvSpPr>
        <p:spPr>
          <a:xfrm>
            <a:off x="3528978" y="5497487"/>
            <a:ext cx="5918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Spool</a:t>
            </a:r>
            <a:endParaRPr lang="it-IT" sz="1400" dirty="0"/>
          </a:p>
        </p:txBody>
      </p:sp>
      <p:grpSp>
        <p:nvGrpSpPr>
          <p:cNvPr id="253" name="Gruppo 252"/>
          <p:cNvGrpSpPr/>
          <p:nvPr/>
        </p:nvGrpSpPr>
        <p:grpSpPr>
          <a:xfrm>
            <a:off x="6980557" y="2747072"/>
            <a:ext cx="771627" cy="398283"/>
            <a:chOff x="5333506" y="347596"/>
            <a:chExt cx="1945276" cy="1010311"/>
          </a:xfrm>
        </p:grpSpPr>
        <p:sp>
          <p:nvSpPr>
            <p:cNvPr id="254" name="Ovale 253"/>
            <p:cNvSpPr/>
            <p:nvPr/>
          </p:nvSpPr>
          <p:spPr>
            <a:xfrm>
              <a:off x="5334826" y="696165"/>
              <a:ext cx="1943956" cy="66174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5" name="Ovale 254"/>
            <p:cNvSpPr/>
            <p:nvPr/>
          </p:nvSpPr>
          <p:spPr>
            <a:xfrm>
              <a:off x="5442876" y="544236"/>
              <a:ext cx="1712374" cy="58290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6" name="Ovale 255"/>
            <p:cNvSpPr/>
            <p:nvPr/>
          </p:nvSpPr>
          <p:spPr>
            <a:xfrm>
              <a:off x="5333506" y="347596"/>
              <a:ext cx="1943956" cy="6617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57" name="CasellaDiTesto 256"/>
          <p:cNvSpPr txBox="1"/>
          <p:nvPr/>
        </p:nvSpPr>
        <p:spPr>
          <a:xfrm>
            <a:off x="6528048" y="3383994"/>
            <a:ext cx="162897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dirty="0"/>
              <a:t>Thermal </a:t>
            </a:r>
            <a:r>
              <a:rPr lang="it-IT" sz="1400" dirty="0" smtClean="0"/>
              <a:t>Treatment</a:t>
            </a:r>
          </a:p>
          <a:p>
            <a:pPr algn="ctr"/>
            <a:r>
              <a:rPr lang="it-IT" sz="1100" dirty="0"/>
              <a:t>(</a:t>
            </a:r>
            <a:r>
              <a:rPr lang="it-IT" sz="1100" dirty="0" err="1" smtClean="0"/>
              <a:t>Mechanical</a:t>
            </a:r>
            <a:r>
              <a:rPr lang="it-IT" sz="1100" dirty="0" smtClean="0"/>
              <a:t> </a:t>
            </a:r>
            <a:r>
              <a:rPr lang="it-IT" sz="1100" dirty="0" err="1" smtClean="0"/>
              <a:t>feature</a:t>
            </a:r>
            <a:r>
              <a:rPr lang="it-IT" sz="1100" dirty="0" smtClean="0"/>
              <a:t>)</a:t>
            </a:r>
            <a:endParaRPr lang="it-IT" sz="1100" dirty="0"/>
          </a:p>
        </p:txBody>
      </p:sp>
      <p:sp>
        <p:nvSpPr>
          <p:cNvPr id="296" name="CasellaDiTesto 295"/>
          <p:cNvSpPr txBox="1"/>
          <p:nvPr/>
        </p:nvSpPr>
        <p:spPr>
          <a:xfrm>
            <a:off x="8260564" y="3295151"/>
            <a:ext cx="1867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Quality</a:t>
            </a:r>
            <a:r>
              <a:rPr lang="it-IT" dirty="0" smtClean="0"/>
              <a:t> Assurance</a:t>
            </a:r>
            <a:endParaRPr lang="it-IT" dirty="0"/>
          </a:p>
        </p:txBody>
      </p:sp>
      <p:sp>
        <p:nvSpPr>
          <p:cNvPr id="271" name="Figura a mano libera 270"/>
          <p:cNvSpPr/>
          <p:nvPr/>
        </p:nvSpPr>
        <p:spPr>
          <a:xfrm>
            <a:off x="10128448" y="4482378"/>
            <a:ext cx="1811877" cy="1423288"/>
          </a:xfrm>
          <a:custGeom>
            <a:avLst/>
            <a:gdLst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57250 w 1314450"/>
              <a:gd name="connsiteY7" fmla="*/ 215900 h 1117600"/>
              <a:gd name="connsiteX8" fmla="*/ 863600 w 1314450"/>
              <a:gd name="connsiteY8" fmla="*/ 387350 h 1117600"/>
              <a:gd name="connsiteX9" fmla="*/ 1003300 w 1314450"/>
              <a:gd name="connsiteY9" fmla="*/ 463550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304800 w 1314450"/>
              <a:gd name="connsiteY12" fmla="*/ 419100 h 1117600"/>
              <a:gd name="connsiteX13" fmla="*/ 444500 w 1314450"/>
              <a:gd name="connsiteY13" fmla="*/ 368300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57250 w 1314450"/>
              <a:gd name="connsiteY7" fmla="*/ 215900 h 1117600"/>
              <a:gd name="connsiteX8" fmla="*/ 863600 w 1314450"/>
              <a:gd name="connsiteY8" fmla="*/ 387350 h 1117600"/>
              <a:gd name="connsiteX9" fmla="*/ 1003300 w 1314450"/>
              <a:gd name="connsiteY9" fmla="*/ 463550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304800 w 1314450"/>
              <a:gd name="connsiteY12" fmla="*/ 419100 h 1117600"/>
              <a:gd name="connsiteX13" fmla="*/ 482600 w 1314450"/>
              <a:gd name="connsiteY13" fmla="*/ 374650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57250 w 1314450"/>
              <a:gd name="connsiteY7" fmla="*/ 215900 h 1117600"/>
              <a:gd name="connsiteX8" fmla="*/ 863600 w 1314450"/>
              <a:gd name="connsiteY8" fmla="*/ 387350 h 1117600"/>
              <a:gd name="connsiteX9" fmla="*/ 1003300 w 1314450"/>
              <a:gd name="connsiteY9" fmla="*/ 463550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304800 w 1314450"/>
              <a:gd name="connsiteY12" fmla="*/ 419100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57250 w 1314450"/>
              <a:gd name="connsiteY7" fmla="*/ 215900 h 1117600"/>
              <a:gd name="connsiteX8" fmla="*/ 856457 w 1314450"/>
              <a:gd name="connsiteY8" fmla="*/ 392112 h 1117600"/>
              <a:gd name="connsiteX9" fmla="*/ 1003300 w 1314450"/>
              <a:gd name="connsiteY9" fmla="*/ 463550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304800 w 1314450"/>
              <a:gd name="connsiteY12" fmla="*/ 419100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47725 w 1314450"/>
              <a:gd name="connsiteY7" fmla="*/ 213518 h 1117600"/>
              <a:gd name="connsiteX8" fmla="*/ 856457 w 1314450"/>
              <a:gd name="connsiteY8" fmla="*/ 392112 h 1117600"/>
              <a:gd name="connsiteX9" fmla="*/ 1003300 w 1314450"/>
              <a:gd name="connsiteY9" fmla="*/ 463550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304800 w 1314450"/>
              <a:gd name="connsiteY12" fmla="*/ 419100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47725 w 1314450"/>
              <a:gd name="connsiteY7" fmla="*/ 213518 h 1117600"/>
              <a:gd name="connsiteX8" fmla="*/ 844551 w 1314450"/>
              <a:gd name="connsiteY8" fmla="*/ 389731 h 1117600"/>
              <a:gd name="connsiteX9" fmla="*/ 1003300 w 1314450"/>
              <a:gd name="connsiteY9" fmla="*/ 463550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304800 w 1314450"/>
              <a:gd name="connsiteY12" fmla="*/ 419100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42963 w 1314450"/>
              <a:gd name="connsiteY7" fmla="*/ 213518 h 1117600"/>
              <a:gd name="connsiteX8" fmla="*/ 844551 w 1314450"/>
              <a:gd name="connsiteY8" fmla="*/ 389731 h 1117600"/>
              <a:gd name="connsiteX9" fmla="*/ 1003300 w 1314450"/>
              <a:gd name="connsiteY9" fmla="*/ 463550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304800 w 1314450"/>
              <a:gd name="connsiteY12" fmla="*/ 419100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42963 w 1314450"/>
              <a:gd name="connsiteY7" fmla="*/ 213518 h 1117600"/>
              <a:gd name="connsiteX8" fmla="*/ 844551 w 1314450"/>
              <a:gd name="connsiteY8" fmla="*/ 389731 h 1117600"/>
              <a:gd name="connsiteX9" fmla="*/ 1027112 w 1314450"/>
              <a:gd name="connsiteY9" fmla="*/ 465931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304800 w 1314450"/>
              <a:gd name="connsiteY12" fmla="*/ 419100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42963 w 1314450"/>
              <a:gd name="connsiteY7" fmla="*/ 213518 h 1117600"/>
              <a:gd name="connsiteX8" fmla="*/ 844551 w 1314450"/>
              <a:gd name="connsiteY8" fmla="*/ 389731 h 1117600"/>
              <a:gd name="connsiteX9" fmla="*/ 1027112 w 1314450"/>
              <a:gd name="connsiteY9" fmla="*/ 465931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290512 w 1314450"/>
              <a:gd name="connsiteY12" fmla="*/ 473869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42963 w 1314450"/>
              <a:gd name="connsiteY7" fmla="*/ 213518 h 1117600"/>
              <a:gd name="connsiteX8" fmla="*/ 844551 w 1314450"/>
              <a:gd name="connsiteY8" fmla="*/ 389731 h 1117600"/>
              <a:gd name="connsiteX9" fmla="*/ 1019968 w 1314450"/>
              <a:gd name="connsiteY9" fmla="*/ 468313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290512 w 1314450"/>
              <a:gd name="connsiteY12" fmla="*/ 473869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5718 w 1314450"/>
              <a:gd name="connsiteY5" fmla="*/ 5556 h 1117600"/>
              <a:gd name="connsiteX6" fmla="*/ 1066800 w 1314450"/>
              <a:gd name="connsiteY6" fmla="*/ 6350 h 1117600"/>
              <a:gd name="connsiteX7" fmla="*/ 842963 w 1314450"/>
              <a:gd name="connsiteY7" fmla="*/ 213518 h 1117600"/>
              <a:gd name="connsiteX8" fmla="*/ 844551 w 1314450"/>
              <a:gd name="connsiteY8" fmla="*/ 389731 h 1117600"/>
              <a:gd name="connsiteX9" fmla="*/ 1019968 w 1314450"/>
              <a:gd name="connsiteY9" fmla="*/ 468313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290512 w 1314450"/>
              <a:gd name="connsiteY12" fmla="*/ 473869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14450" h="1117600">
                <a:moveTo>
                  <a:pt x="469900" y="203200"/>
                </a:moveTo>
                <a:lnTo>
                  <a:pt x="203200" y="0"/>
                </a:lnTo>
                <a:lnTo>
                  <a:pt x="0" y="0"/>
                </a:lnTo>
                <a:lnTo>
                  <a:pt x="0" y="1117600"/>
                </a:lnTo>
                <a:lnTo>
                  <a:pt x="1314450" y="1111250"/>
                </a:lnTo>
                <a:cubicBezTo>
                  <a:pt x="1312333" y="745067"/>
                  <a:pt x="1307835" y="371739"/>
                  <a:pt x="1305718" y="5556"/>
                </a:cubicBezTo>
                <a:lnTo>
                  <a:pt x="1066800" y="6350"/>
                </a:lnTo>
                <a:lnTo>
                  <a:pt x="842963" y="213518"/>
                </a:lnTo>
                <a:cubicBezTo>
                  <a:pt x="842699" y="272255"/>
                  <a:pt x="844815" y="330994"/>
                  <a:pt x="844551" y="389731"/>
                </a:cubicBezTo>
                <a:lnTo>
                  <a:pt x="1019968" y="468313"/>
                </a:lnTo>
                <a:cubicBezTo>
                  <a:pt x="1018381" y="581819"/>
                  <a:pt x="1023937" y="692944"/>
                  <a:pt x="1022350" y="806450"/>
                </a:cubicBezTo>
                <a:lnTo>
                  <a:pt x="298450" y="806450"/>
                </a:lnTo>
                <a:lnTo>
                  <a:pt x="290512" y="473869"/>
                </a:lnTo>
                <a:lnTo>
                  <a:pt x="470694" y="391319"/>
                </a:lnTo>
                <a:cubicBezTo>
                  <a:pt x="470429" y="328613"/>
                  <a:pt x="470165" y="265906"/>
                  <a:pt x="469900" y="203200"/>
                </a:cubicBezTo>
                <a:close/>
              </a:path>
            </a:pathLst>
          </a:custGeom>
          <a:solidFill>
            <a:srgbClr val="4472C4"/>
          </a:solidFill>
          <a:ln>
            <a:solidFill>
              <a:srgbClr val="2F52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4" name="Figura a mano libera 283"/>
          <p:cNvSpPr/>
          <p:nvPr/>
        </p:nvSpPr>
        <p:spPr>
          <a:xfrm>
            <a:off x="10175546" y="4766436"/>
            <a:ext cx="1683359" cy="1047444"/>
          </a:xfrm>
          <a:custGeom>
            <a:avLst/>
            <a:gdLst>
              <a:gd name="connsiteX0" fmla="*/ 231975 w 1090568"/>
              <a:gd name="connsiteY0" fmla="*/ 11829 h 750727"/>
              <a:gd name="connsiteX1" fmla="*/ 548681 w 1090568"/>
              <a:gd name="connsiteY1" fmla="*/ 11829 h 750727"/>
              <a:gd name="connsiteX2" fmla="*/ 951112 w 1090568"/>
              <a:gd name="connsiteY2" fmla="*/ 61835 h 750727"/>
              <a:gd name="connsiteX3" fmla="*/ 1070175 w 1090568"/>
              <a:gd name="connsiteY3" fmla="*/ 297579 h 750727"/>
              <a:gd name="connsiteX4" fmla="*/ 1020169 w 1090568"/>
              <a:gd name="connsiteY4" fmla="*/ 690485 h 750727"/>
              <a:gd name="connsiteX5" fmla="*/ 412950 w 1090568"/>
              <a:gd name="connsiteY5" fmla="*/ 747635 h 750727"/>
              <a:gd name="connsiteX6" fmla="*/ 41475 w 1090568"/>
              <a:gd name="connsiteY6" fmla="*/ 673816 h 750727"/>
              <a:gd name="connsiteX7" fmla="*/ 31950 w 1090568"/>
              <a:gd name="connsiteY7" fmla="*/ 142798 h 750727"/>
              <a:gd name="connsiteX8" fmla="*/ 231975 w 1090568"/>
              <a:gd name="connsiteY8" fmla="*/ 11829 h 750727"/>
              <a:gd name="connsiteX0" fmla="*/ 210946 w 1088632"/>
              <a:gd name="connsiteY0" fmla="*/ 26708 h 739919"/>
              <a:gd name="connsiteX1" fmla="*/ 546745 w 1088632"/>
              <a:gd name="connsiteY1" fmla="*/ 1021 h 739919"/>
              <a:gd name="connsiteX2" fmla="*/ 949176 w 1088632"/>
              <a:gd name="connsiteY2" fmla="*/ 51027 h 739919"/>
              <a:gd name="connsiteX3" fmla="*/ 1068239 w 1088632"/>
              <a:gd name="connsiteY3" fmla="*/ 286771 h 739919"/>
              <a:gd name="connsiteX4" fmla="*/ 1018233 w 1088632"/>
              <a:gd name="connsiteY4" fmla="*/ 679677 h 739919"/>
              <a:gd name="connsiteX5" fmla="*/ 411014 w 1088632"/>
              <a:gd name="connsiteY5" fmla="*/ 736827 h 739919"/>
              <a:gd name="connsiteX6" fmla="*/ 39539 w 1088632"/>
              <a:gd name="connsiteY6" fmla="*/ 663008 h 739919"/>
              <a:gd name="connsiteX7" fmla="*/ 30014 w 1088632"/>
              <a:gd name="connsiteY7" fmla="*/ 131990 h 739919"/>
              <a:gd name="connsiteX8" fmla="*/ 210946 w 1088632"/>
              <a:gd name="connsiteY8" fmla="*/ 26708 h 739919"/>
              <a:gd name="connsiteX0" fmla="*/ 210946 w 1087966"/>
              <a:gd name="connsiteY0" fmla="*/ 26131 h 739342"/>
              <a:gd name="connsiteX1" fmla="*/ 546745 w 1087966"/>
              <a:gd name="connsiteY1" fmla="*/ 444 h 739342"/>
              <a:gd name="connsiteX2" fmla="*/ 959783 w 1087966"/>
              <a:gd name="connsiteY2" fmla="*/ 39747 h 739342"/>
              <a:gd name="connsiteX3" fmla="*/ 1068239 w 1087966"/>
              <a:gd name="connsiteY3" fmla="*/ 286194 h 739342"/>
              <a:gd name="connsiteX4" fmla="*/ 1018233 w 1087966"/>
              <a:gd name="connsiteY4" fmla="*/ 679100 h 739342"/>
              <a:gd name="connsiteX5" fmla="*/ 411014 w 1087966"/>
              <a:gd name="connsiteY5" fmla="*/ 736250 h 739342"/>
              <a:gd name="connsiteX6" fmla="*/ 39539 w 1087966"/>
              <a:gd name="connsiteY6" fmla="*/ 662431 h 739342"/>
              <a:gd name="connsiteX7" fmla="*/ 30014 w 1087966"/>
              <a:gd name="connsiteY7" fmla="*/ 131413 h 739342"/>
              <a:gd name="connsiteX8" fmla="*/ 210946 w 1087966"/>
              <a:gd name="connsiteY8" fmla="*/ 26131 h 739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7966" h="739342">
                <a:moveTo>
                  <a:pt x="210946" y="26131"/>
                </a:moveTo>
                <a:cubicBezTo>
                  <a:pt x="297068" y="4303"/>
                  <a:pt x="421939" y="-1825"/>
                  <a:pt x="546745" y="444"/>
                </a:cubicBezTo>
                <a:cubicBezTo>
                  <a:pt x="671551" y="2713"/>
                  <a:pt x="872867" y="-7878"/>
                  <a:pt x="959783" y="39747"/>
                </a:cubicBezTo>
                <a:cubicBezTo>
                  <a:pt x="1046699" y="87372"/>
                  <a:pt x="1058497" y="179635"/>
                  <a:pt x="1068239" y="286194"/>
                </a:cubicBezTo>
                <a:cubicBezTo>
                  <a:pt x="1077981" y="392753"/>
                  <a:pt x="1127771" y="604091"/>
                  <a:pt x="1018233" y="679100"/>
                </a:cubicBezTo>
                <a:cubicBezTo>
                  <a:pt x="908696" y="754109"/>
                  <a:pt x="574130" y="739028"/>
                  <a:pt x="411014" y="736250"/>
                </a:cubicBezTo>
                <a:cubicBezTo>
                  <a:pt x="247898" y="733472"/>
                  <a:pt x="103039" y="763237"/>
                  <a:pt x="39539" y="662431"/>
                </a:cubicBezTo>
                <a:cubicBezTo>
                  <a:pt x="-23961" y="561625"/>
                  <a:pt x="1446" y="237463"/>
                  <a:pt x="30014" y="131413"/>
                </a:cubicBezTo>
                <a:cubicBezTo>
                  <a:pt x="58582" y="25363"/>
                  <a:pt x="124824" y="47959"/>
                  <a:pt x="210946" y="26131"/>
                </a:cubicBezTo>
                <a:close/>
              </a:path>
            </a:pathLst>
          </a:cu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90" name="Figura a mano libera 289"/>
          <p:cNvSpPr/>
          <p:nvPr/>
        </p:nvSpPr>
        <p:spPr>
          <a:xfrm>
            <a:off x="10256966" y="4816413"/>
            <a:ext cx="1503711" cy="897530"/>
          </a:xfrm>
          <a:custGeom>
            <a:avLst/>
            <a:gdLst>
              <a:gd name="connsiteX0" fmla="*/ 231975 w 1090568"/>
              <a:gd name="connsiteY0" fmla="*/ 11829 h 750727"/>
              <a:gd name="connsiteX1" fmla="*/ 548681 w 1090568"/>
              <a:gd name="connsiteY1" fmla="*/ 11829 h 750727"/>
              <a:gd name="connsiteX2" fmla="*/ 951112 w 1090568"/>
              <a:gd name="connsiteY2" fmla="*/ 61835 h 750727"/>
              <a:gd name="connsiteX3" fmla="*/ 1070175 w 1090568"/>
              <a:gd name="connsiteY3" fmla="*/ 297579 h 750727"/>
              <a:gd name="connsiteX4" fmla="*/ 1020169 w 1090568"/>
              <a:gd name="connsiteY4" fmla="*/ 690485 h 750727"/>
              <a:gd name="connsiteX5" fmla="*/ 412950 w 1090568"/>
              <a:gd name="connsiteY5" fmla="*/ 747635 h 750727"/>
              <a:gd name="connsiteX6" fmla="*/ 41475 w 1090568"/>
              <a:gd name="connsiteY6" fmla="*/ 673816 h 750727"/>
              <a:gd name="connsiteX7" fmla="*/ 31950 w 1090568"/>
              <a:gd name="connsiteY7" fmla="*/ 142798 h 750727"/>
              <a:gd name="connsiteX8" fmla="*/ 231975 w 1090568"/>
              <a:gd name="connsiteY8" fmla="*/ 11829 h 750727"/>
              <a:gd name="connsiteX0" fmla="*/ 210946 w 1088632"/>
              <a:gd name="connsiteY0" fmla="*/ 26708 h 739919"/>
              <a:gd name="connsiteX1" fmla="*/ 546745 w 1088632"/>
              <a:gd name="connsiteY1" fmla="*/ 1021 h 739919"/>
              <a:gd name="connsiteX2" fmla="*/ 949176 w 1088632"/>
              <a:gd name="connsiteY2" fmla="*/ 51027 h 739919"/>
              <a:gd name="connsiteX3" fmla="*/ 1068239 w 1088632"/>
              <a:gd name="connsiteY3" fmla="*/ 286771 h 739919"/>
              <a:gd name="connsiteX4" fmla="*/ 1018233 w 1088632"/>
              <a:gd name="connsiteY4" fmla="*/ 679677 h 739919"/>
              <a:gd name="connsiteX5" fmla="*/ 411014 w 1088632"/>
              <a:gd name="connsiteY5" fmla="*/ 736827 h 739919"/>
              <a:gd name="connsiteX6" fmla="*/ 39539 w 1088632"/>
              <a:gd name="connsiteY6" fmla="*/ 663008 h 739919"/>
              <a:gd name="connsiteX7" fmla="*/ 30014 w 1088632"/>
              <a:gd name="connsiteY7" fmla="*/ 131990 h 739919"/>
              <a:gd name="connsiteX8" fmla="*/ 210946 w 1088632"/>
              <a:gd name="connsiteY8" fmla="*/ 26708 h 739919"/>
              <a:gd name="connsiteX0" fmla="*/ 210946 w 1087966"/>
              <a:gd name="connsiteY0" fmla="*/ 26131 h 739342"/>
              <a:gd name="connsiteX1" fmla="*/ 546745 w 1087966"/>
              <a:gd name="connsiteY1" fmla="*/ 444 h 739342"/>
              <a:gd name="connsiteX2" fmla="*/ 959783 w 1087966"/>
              <a:gd name="connsiteY2" fmla="*/ 39747 h 739342"/>
              <a:gd name="connsiteX3" fmla="*/ 1068239 w 1087966"/>
              <a:gd name="connsiteY3" fmla="*/ 286194 h 739342"/>
              <a:gd name="connsiteX4" fmla="*/ 1018233 w 1087966"/>
              <a:gd name="connsiteY4" fmla="*/ 679100 h 739342"/>
              <a:gd name="connsiteX5" fmla="*/ 411014 w 1087966"/>
              <a:gd name="connsiteY5" fmla="*/ 736250 h 739342"/>
              <a:gd name="connsiteX6" fmla="*/ 39539 w 1087966"/>
              <a:gd name="connsiteY6" fmla="*/ 662431 h 739342"/>
              <a:gd name="connsiteX7" fmla="*/ 30014 w 1087966"/>
              <a:gd name="connsiteY7" fmla="*/ 131413 h 739342"/>
              <a:gd name="connsiteX8" fmla="*/ 210946 w 1087966"/>
              <a:gd name="connsiteY8" fmla="*/ 26131 h 739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7966" h="739342">
                <a:moveTo>
                  <a:pt x="210946" y="26131"/>
                </a:moveTo>
                <a:cubicBezTo>
                  <a:pt x="297068" y="4303"/>
                  <a:pt x="421939" y="-1825"/>
                  <a:pt x="546745" y="444"/>
                </a:cubicBezTo>
                <a:cubicBezTo>
                  <a:pt x="671551" y="2713"/>
                  <a:pt x="872867" y="-7878"/>
                  <a:pt x="959783" y="39747"/>
                </a:cubicBezTo>
                <a:cubicBezTo>
                  <a:pt x="1046699" y="87372"/>
                  <a:pt x="1058497" y="179635"/>
                  <a:pt x="1068239" y="286194"/>
                </a:cubicBezTo>
                <a:cubicBezTo>
                  <a:pt x="1077981" y="392753"/>
                  <a:pt x="1127771" y="604091"/>
                  <a:pt x="1018233" y="679100"/>
                </a:cubicBezTo>
                <a:cubicBezTo>
                  <a:pt x="908696" y="754109"/>
                  <a:pt x="574130" y="739028"/>
                  <a:pt x="411014" y="736250"/>
                </a:cubicBezTo>
                <a:cubicBezTo>
                  <a:pt x="247898" y="733472"/>
                  <a:pt x="103039" y="763237"/>
                  <a:pt x="39539" y="662431"/>
                </a:cubicBezTo>
                <a:cubicBezTo>
                  <a:pt x="-23961" y="561625"/>
                  <a:pt x="1446" y="237463"/>
                  <a:pt x="30014" y="131413"/>
                </a:cubicBezTo>
                <a:cubicBezTo>
                  <a:pt x="58582" y="25363"/>
                  <a:pt x="124824" y="47959"/>
                  <a:pt x="210946" y="26131"/>
                </a:cubicBezTo>
                <a:close/>
              </a:path>
            </a:pathLst>
          </a:cu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91" name="Figura a mano libera 290"/>
          <p:cNvSpPr/>
          <p:nvPr/>
        </p:nvSpPr>
        <p:spPr>
          <a:xfrm>
            <a:off x="10371067" y="4858222"/>
            <a:ext cx="1290352" cy="764016"/>
          </a:xfrm>
          <a:custGeom>
            <a:avLst/>
            <a:gdLst>
              <a:gd name="connsiteX0" fmla="*/ 231975 w 1090568"/>
              <a:gd name="connsiteY0" fmla="*/ 11829 h 750727"/>
              <a:gd name="connsiteX1" fmla="*/ 548681 w 1090568"/>
              <a:gd name="connsiteY1" fmla="*/ 11829 h 750727"/>
              <a:gd name="connsiteX2" fmla="*/ 951112 w 1090568"/>
              <a:gd name="connsiteY2" fmla="*/ 61835 h 750727"/>
              <a:gd name="connsiteX3" fmla="*/ 1070175 w 1090568"/>
              <a:gd name="connsiteY3" fmla="*/ 297579 h 750727"/>
              <a:gd name="connsiteX4" fmla="*/ 1020169 w 1090568"/>
              <a:gd name="connsiteY4" fmla="*/ 690485 h 750727"/>
              <a:gd name="connsiteX5" fmla="*/ 412950 w 1090568"/>
              <a:gd name="connsiteY5" fmla="*/ 747635 h 750727"/>
              <a:gd name="connsiteX6" fmla="*/ 41475 w 1090568"/>
              <a:gd name="connsiteY6" fmla="*/ 673816 h 750727"/>
              <a:gd name="connsiteX7" fmla="*/ 31950 w 1090568"/>
              <a:gd name="connsiteY7" fmla="*/ 142798 h 750727"/>
              <a:gd name="connsiteX8" fmla="*/ 231975 w 1090568"/>
              <a:gd name="connsiteY8" fmla="*/ 11829 h 750727"/>
              <a:gd name="connsiteX0" fmla="*/ 210946 w 1088632"/>
              <a:gd name="connsiteY0" fmla="*/ 26708 h 739919"/>
              <a:gd name="connsiteX1" fmla="*/ 546745 w 1088632"/>
              <a:gd name="connsiteY1" fmla="*/ 1021 h 739919"/>
              <a:gd name="connsiteX2" fmla="*/ 949176 w 1088632"/>
              <a:gd name="connsiteY2" fmla="*/ 51027 h 739919"/>
              <a:gd name="connsiteX3" fmla="*/ 1068239 w 1088632"/>
              <a:gd name="connsiteY3" fmla="*/ 286771 h 739919"/>
              <a:gd name="connsiteX4" fmla="*/ 1018233 w 1088632"/>
              <a:gd name="connsiteY4" fmla="*/ 679677 h 739919"/>
              <a:gd name="connsiteX5" fmla="*/ 411014 w 1088632"/>
              <a:gd name="connsiteY5" fmla="*/ 736827 h 739919"/>
              <a:gd name="connsiteX6" fmla="*/ 39539 w 1088632"/>
              <a:gd name="connsiteY6" fmla="*/ 663008 h 739919"/>
              <a:gd name="connsiteX7" fmla="*/ 30014 w 1088632"/>
              <a:gd name="connsiteY7" fmla="*/ 131990 h 739919"/>
              <a:gd name="connsiteX8" fmla="*/ 210946 w 1088632"/>
              <a:gd name="connsiteY8" fmla="*/ 26708 h 739919"/>
              <a:gd name="connsiteX0" fmla="*/ 210946 w 1087966"/>
              <a:gd name="connsiteY0" fmla="*/ 26131 h 739342"/>
              <a:gd name="connsiteX1" fmla="*/ 546745 w 1087966"/>
              <a:gd name="connsiteY1" fmla="*/ 444 h 739342"/>
              <a:gd name="connsiteX2" fmla="*/ 959783 w 1087966"/>
              <a:gd name="connsiteY2" fmla="*/ 39747 h 739342"/>
              <a:gd name="connsiteX3" fmla="*/ 1068239 w 1087966"/>
              <a:gd name="connsiteY3" fmla="*/ 286194 h 739342"/>
              <a:gd name="connsiteX4" fmla="*/ 1018233 w 1087966"/>
              <a:gd name="connsiteY4" fmla="*/ 679100 h 739342"/>
              <a:gd name="connsiteX5" fmla="*/ 411014 w 1087966"/>
              <a:gd name="connsiteY5" fmla="*/ 736250 h 739342"/>
              <a:gd name="connsiteX6" fmla="*/ 39539 w 1087966"/>
              <a:gd name="connsiteY6" fmla="*/ 662431 h 739342"/>
              <a:gd name="connsiteX7" fmla="*/ 30014 w 1087966"/>
              <a:gd name="connsiteY7" fmla="*/ 131413 h 739342"/>
              <a:gd name="connsiteX8" fmla="*/ 210946 w 1087966"/>
              <a:gd name="connsiteY8" fmla="*/ 26131 h 739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7966" h="739342">
                <a:moveTo>
                  <a:pt x="210946" y="26131"/>
                </a:moveTo>
                <a:cubicBezTo>
                  <a:pt x="297068" y="4303"/>
                  <a:pt x="421939" y="-1825"/>
                  <a:pt x="546745" y="444"/>
                </a:cubicBezTo>
                <a:cubicBezTo>
                  <a:pt x="671551" y="2713"/>
                  <a:pt x="872867" y="-7878"/>
                  <a:pt x="959783" y="39747"/>
                </a:cubicBezTo>
                <a:cubicBezTo>
                  <a:pt x="1046699" y="87372"/>
                  <a:pt x="1058497" y="179635"/>
                  <a:pt x="1068239" y="286194"/>
                </a:cubicBezTo>
                <a:cubicBezTo>
                  <a:pt x="1077981" y="392753"/>
                  <a:pt x="1127771" y="604091"/>
                  <a:pt x="1018233" y="679100"/>
                </a:cubicBezTo>
                <a:cubicBezTo>
                  <a:pt x="908696" y="754109"/>
                  <a:pt x="574130" y="739028"/>
                  <a:pt x="411014" y="736250"/>
                </a:cubicBezTo>
                <a:cubicBezTo>
                  <a:pt x="247898" y="733472"/>
                  <a:pt x="103039" y="763237"/>
                  <a:pt x="39539" y="662431"/>
                </a:cubicBezTo>
                <a:cubicBezTo>
                  <a:pt x="-23961" y="561625"/>
                  <a:pt x="1446" y="237463"/>
                  <a:pt x="30014" y="131413"/>
                </a:cubicBezTo>
                <a:cubicBezTo>
                  <a:pt x="58582" y="25363"/>
                  <a:pt x="124824" y="47959"/>
                  <a:pt x="210946" y="26131"/>
                </a:cubicBezTo>
                <a:close/>
              </a:path>
            </a:pathLst>
          </a:custGeom>
          <a:noFill/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293" name="Connettore 2 292"/>
          <p:cNvCxnSpPr/>
          <p:nvPr/>
        </p:nvCxnSpPr>
        <p:spPr>
          <a:xfrm flipV="1">
            <a:off x="10966615" y="4765807"/>
            <a:ext cx="242889" cy="629"/>
          </a:xfrm>
          <a:prstGeom prst="straightConnector1">
            <a:avLst/>
          </a:prstGeom>
          <a:ln>
            <a:solidFill>
              <a:srgbClr val="222A35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Connettore 2 293"/>
          <p:cNvCxnSpPr/>
          <p:nvPr/>
        </p:nvCxnSpPr>
        <p:spPr>
          <a:xfrm flipV="1">
            <a:off x="10898233" y="4814184"/>
            <a:ext cx="242889" cy="629"/>
          </a:xfrm>
          <a:prstGeom prst="straightConnector1">
            <a:avLst/>
          </a:prstGeom>
          <a:ln>
            <a:solidFill>
              <a:srgbClr val="222A35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Connettore 2 294"/>
          <p:cNvCxnSpPr/>
          <p:nvPr/>
        </p:nvCxnSpPr>
        <p:spPr>
          <a:xfrm flipV="1">
            <a:off x="10830183" y="4860801"/>
            <a:ext cx="242889" cy="629"/>
          </a:xfrm>
          <a:prstGeom prst="straightConnector1">
            <a:avLst/>
          </a:prstGeom>
          <a:ln>
            <a:solidFill>
              <a:srgbClr val="222A35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CasellaDiTesto 296"/>
          <p:cNvSpPr txBox="1"/>
          <p:nvPr/>
        </p:nvSpPr>
        <p:spPr>
          <a:xfrm>
            <a:off x="11137090" y="4026168"/>
            <a:ext cx="90281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dirty="0" err="1" smtClean="0"/>
              <a:t>Cryogenic</a:t>
            </a:r>
            <a:endParaRPr lang="it-IT" sz="1050" dirty="0" smtClean="0"/>
          </a:p>
          <a:p>
            <a:r>
              <a:rPr lang="it-IT" sz="1050" dirty="0" smtClean="0"/>
              <a:t>Temperature</a:t>
            </a:r>
            <a:endParaRPr lang="it-IT" sz="1050" dirty="0"/>
          </a:p>
        </p:txBody>
      </p:sp>
      <p:sp>
        <p:nvSpPr>
          <p:cNvPr id="298" name="CasellaDiTesto 297"/>
          <p:cNvSpPr txBox="1"/>
          <p:nvPr/>
        </p:nvSpPr>
        <p:spPr>
          <a:xfrm>
            <a:off x="10258495" y="5287126"/>
            <a:ext cx="15692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dirty="0" err="1" smtClean="0"/>
              <a:t>Magnetic</a:t>
            </a:r>
            <a:r>
              <a:rPr lang="it-IT" sz="1200" dirty="0" smtClean="0"/>
              <a:t> Field</a:t>
            </a:r>
            <a:endParaRPr lang="it-IT" sz="1200" dirty="0"/>
          </a:p>
        </p:txBody>
      </p:sp>
      <p:sp>
        <p:nvSpPr>
          <p:cNvPr id="300" name="CasellaDiTesto 299"/>
          <p:cNvSpPr txBox="1"/>
          <p:nvPr/>
        </p:nvSpPr>
        <p:spPr>
          <a:xfrm rot="16200000">
            <a:off x="10638224" y="4427577"/>
            <a:ext cx="5074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 smtClean="0"/>
              <a:t>SC </a:t>
            </a:r>
            <a:r>
              <a:rPr lang="it-IT" sz="900" b="1" dirty="0" err="1" smtClean="0"/>
              <a:t>Wire</a:t>
            </a:r>
            <a:endParaRPr lang="it-IT" sz="1050" b="1" dirty="0"/>
          </a:p>
        </p:txBody>
      </p:sp>
      <p:cxnSp>
        <p:nvCxnSpPr>
          <p:cNvPr id="313" name="Connettore 1 312"/>
          <p:cNvCxnSpPr/>
          <p:nvPr/>
        </p:nvCxnSpPr>
        <p:spPr>
          <a:xfrm>
            <a:off x="11001280" y="4612730"/>
            <a:ext cx="0" cy="4245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Connettore 2 315"/>
          <p:cNvCxnSpPr/>
          <p:nvPr/>
        </p:nvCxnSpPr>
        <p:spPr>
          <a:xfrm>
            <a:off x="10904113" y="3980766"/>
            <a:ext cx="0" cy="220691"/>
          </a:xfrm>
          <a:prstGeom prst="straightConnector1">
            <a:avLst/>
          </a:prstGeom>
          <a:ln w="12700">
            <a:solidFill>
              <a:srgbClr val="222A35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8" name="Connettore 2 317"/>
          <p:cNvCxnSpPr/>
          <p:nvPr/>
        </p:nvCxnSpPr>
        <p:spPr>
          <a:xfrm flipV="1">
            <a:off x="11069306" y="3968486"/>
            <a:ext cx="0" cy="225312"/>
          </a:xfrm>
          <a:prstGeom prst="straightConnector1">
            <a:avLst/>
          </a:prstGeom>
          <a:ln w="12700">
            <a:solidFill>
              <a:srgbClr val="222A35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2" name="CasellaDiTesto 321"/>
          <p:cNvSpPr txBox="1"/>
          <p:nvPr/>
        </p:nvSpPr>
        <p:spPr>
          <a:xfrm>
            <a:off x="9741164" y="3732562"/>
            <a:ext cx="15593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smtClean="0"/>
              <a:t>Critical </a:t>
            </a:r>
            <a:r>
              <a:rPr lang="it-IT" sz="1050" dirty="0" err="1" smtClean="0"/>
              <a:t>Current</a:t>
            </a:r>
            <a:endParaRPr lang="it-IT" sz="1050" dirty="0" smtClean="0"/>
          </a:p>
          <a:p>
            <a:r>
              <a:rPr lang="it-IT" sz="1050" dirty="0" err="1" smtClean="0"/>
              <a:t>Measurement</a:t>
            </a:r>
            <a:endParaRPr lang="it-IT" sz="1050" dirty="0"/>
          </a:p>
        </p:txBody>
      </p:sp>
      <p:sp>
        <p:nvSpPr>
          <p:cNvPr id="323" name="CasellaDiTesto 322"/>
          <p:cNvSpPr txBox="1"/>
          <p:nvPr/>
        </p:nvSpPr>
        <p:spPr>
          <a:xfrm rot="16200000">
            <a:off x="10604298" y="3976858"/>
            <a:ext cx="44780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 err="1" smtClean="0"/>
              <a:t>Current</a:t>
            </a:r>
            <a:endParaRPr lang="it-IT" sz="800" dirty="0"/>
          </a:p>
        </p:txBody>
      </p:sp>
      <p:sp>
        <p:nvSpPr>
          <p:cNvPr id="325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it-IT" dirty="0" smtClean="0"/>
              <a:t>Production</a:t>
            </a:r>
            <a:endParaRPr lang="it-IT" dirty="0"/>
          </a:p>
        </p:txBody>
      </p:sp>
      <p:sp>
        <p:nvSpPr>
          <p:cNvPr id="172" name="Freccia a destra 171"/>
          <p:cNvSpPr/>
          <p:nvPr/>
        </p:nvSpPr>
        <p:spPr>
          <a:xfrm rot="5400000">
            <a:off x="5317974" y="4915043"/>
            <a:ext cx="248221" cy="441449"/>
          </a:xfrm>
          <a:prstGeom prst="rightArrow">
            <a:avLst/>
          </a:prstGeom>
          <a:solidFill>
            <a:schemeClr val="accent2"/>
          </a:solidFill>
          <a:ln w="28575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3" name="CasellaDiTesto 172"/>
          <p:cNvSpPr txBox="1"/>
          <p:nvPr/>
        </p:nvSpPr>
        <p:spPr>
          <a:xfrm>
            <a:off x="5169149" y="2672486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~ 100 m</a:t>
            </a:r>
            <a:endParaRPr lang="it-IT" sz="1400" dirty="0"/>
          </a:p>
        </p:txBody>
      </p:sp>
      <p:grpSp>
        <p:nvGrpSpPr>
          <p:cNvPr id="182" name="Gruppo 181"/>
          <p:cNvGrpSpPr/>
          <p:nvPr/>
        </p:nvGrpSpPr>
        <p:grpSpPr>
          <a:xfrm rot="16200000">
            <a:off x="10121085" y="883954"/>
            <a:ext cx="45719" cy="2561294"/>
            <a:chOff x="1971702" y="4047266"/>
            <a:chExt cx="1000315" cy="1792999"/>
          </a:xfrm>
        </p:grpSpPr>
        <p:sp>
          <p:nvSpPr>
            <p:cNvPr id="190" name="Ovale 189"/>
            <p:cNvSpPr/>
            <p:nvPr/>
          </p:nvSpPr>
          <p:spPr>
            <a:xfrm>
              <a:off x="1971708" y="5767328"/>
              <a:ext cx="1000309" cy="72937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9" name="Rettangolo 198"/>
            <p:cNvSpPr/>
            <p:nvPr/>
          </p:nvSpPr>
          <p:spPr>
            <a:xfrm>
              <a:off x="1971708" y="4076369"/>
              <a:ext cx="1000306" cy="17314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6" name="Ovale 205"/>
            <p:cNvSpPr/>
            <p:nvPr/>
          </p:nvSpPr>
          <p:spPr>
            <a:xfrm>
              <a:off x="1971706" y="4047266"/>
              <a:ext cx="1000307" cy="5669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07" name="Connettore 1 206"/>
            <p:cNvCxnSpPr>
              <a:stCxn id="206" idx="6"/>
              <a:endCxn id="190" idx="6"/>
            </p:cNvCxnSpPr>
            <p:nvPr/>
          </p:nvCxnSpPr>
          <p:spPr>
            <a:xfrm rot="5400000" flipV="1">
              <a:off x="2107922" y="4939704"/>
              <a:ext cx="1728184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ttore 1 207"/>
            <p:cNvCxnSpPr>
              <a:stCxn id="206" idx="2"/>
              <a:endCxn id="190" idx="2"/>
            </p:cNvCxnSpPr>
            <p:nvPr/>
          </p:nvCxnSpPr>
          <p:spPr>
            <a:xfrm rot="5400000" flipV="1">
              <a:off x="1107613" y="4939704"/>
              <a:ext cx="1728182" cy="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6" name="Ovale 175"/>
          <p:cNvSpPr/>
          <p:nvPr/>
        </p:nvSpPr>
        <p:spPr>
          <a:xfrm>
            <a:off x="10882451" y="2080317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Arco 18"/>
          <p:cNvSpPr/>
          <p:nvPr/>
        </p:nvSpPr>
        <p:spPr>
          <a:xfrm>
            <a:off x="11080736" y="2254727"/>
            <a:ext cx="559880" cy="670217"/>
          </a:xfrm>
          <a:prstGeom prst="arc">
            <a:avLst>
              <a:gd name="adj1" fmla="val 16200000"/>
              <a:gd name="adj2" fmla="val 21031469"/>
            </a:avLst>
          </a:prstGeom>
          <a:ln w="57150">
            <a:solidFill>
              <a:schemeClr val="bg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9" name="Arco 208"/>
          <p:cNvSpPr/>
          <p:nvPr/>
        </p:nvSpPr>
        <p:spPr>
          <a:xfrm>
            <a:off x="8541132" y="2204864"/>
            <a:ext cx="651212" cy="670217"/>
          </a:xfrm>
          <a:prstGeom prst="arc">
            <a:avLst>
              <a:gd name="adj1" fmla="val 16200000"/>
              <a:gd name="adj2" fmla="val 21031469"/>
            </a:avLst>
          </a:prstGeom>
          <a:ln w="571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2" name="Ovale 211"/>
          <p:cNvSpPr/>
          <p:nvPr/>
        </p:nvSpPr>
        <p:spPr>
          <a:xfrm>
            <a:off x="8435880" y="208255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5" name="Arco 214"/>
          <p:cNvSpPr/>
          <p:nvPr/>
        </p:nvSpPr>
        <p:spPr>
          <a:xfrm>
            <a:off x="8616280" y="2204864"/>
            <a:ext cx="559880" cy="670217"/>
          </a:xfrm>
          <a:prstGeom prst="arc">
            <a:avLst>
              <a:gd name="adj1" fmla="val 16200000"/>
              <a:gd name="adj2" fmla="val 21031469"/>
            </a:avLst>
          </a:prstGeom>
          <a:ln w="57150">
            <a:solidFill>
              <a:schemeClr val="bg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6" name="Arco 215"/>
          <p:cNvSpPr/>
          <p:nvPr/>
        </p:nvSpPr>
        <p:spPr>
          <a:xfrm rot="10800000">
            <a:off x="11067740" y="2162121"/>
            <a:ext cx="559880" cy="670217"/>
          </a:xfrm>
          <a:prstGeom prst="arc">
            <a:avLst>
              <a:gd name="adj1" fmla="val 16200000"/>
              <a:gd name="adj2" fmla="val 21031469"/>
            </a:avLst>
          </a:prstGeom>
          <a:ln w="57150">
            <a:solidFill>
              <a:schemeClr val="bg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7" name="Arco 216"/>
          <p:cNvSpPr/>
          <p:nvPr/>
        </p:nvSpPr>
        <p:spPr>
          <a:xfrm rot="10800000">
            <a:off x="8632464" y="2204864"/>
            <a:ext cx="559880" cy="670217"/>
          </a:xfrm>
          <a:prstGeom prst="arc">
            <a:avLst>
              <a:gd name="adj1" fmla="val 16200000"/>
              <a:gd name="adj2" fmla="val 21031469"/>
            </a:avLst>
          </a:prstGeom>
          <a:ln w="57150">
            <a:solidFill>
              <a:schemeClr val="bg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9192344" y="1870370"/>
            <a:ext cx="1872208" cy="1904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3" name="Connettore 1 22"/>
          <p:cNvCxnSpPr>
            <a:stCxn id="20" idx="1"/>
            <a:endCxn id="20" idx="4"/>
          </p:cNvCxnSpPr>
          <p:nvPr/>
        </p:nvCxnSpPr>
        <p:spPr>
          <a:xfrm flipV="1">
            <a:off x="9467850" y="2274094"/>
            <a:ext cx="1331119" cy="9525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igura a mano libera 27"/>
          <p:cNvSpPr/>
          <p:nvPr/>
        </p:nvSpPr>
        <p:spPr>
          <a:xfrm>
            <a:off x="9194007" y="1764507"/>
            <a:ext cx="1869281" cy="109539"/>
          </a:xfrm>
          <a:custGeom>
            <a:avLst/>
            <a:gdLst>
              <a:gd name="connsiteX0" fmla="*/ 0 w 1871662"/>
              <a:gd name="connsiteY0" fmla="*/ 142875 h 142875"/>
              <a:gd name="connsiteX1" fmla="*/ 1871662 w 1871662"/>
              <a:gd name="connsiteY1" fmla="*/ 142875 h 142875"/>
              <a:gd name="connsiteX2" fmla="*/ 1871662 w 1871662"/>
              <a:gd name="connsiteY2" fmla="*/ 116682 h 142875"/>
              <a:gd name="connsiteX3" fmla="*/ 1540668 w 1871662"/>
              <a:gd name="connsiteY3" fmla="*/ 0 h 142875"/>
              <a:gd name="connsiteX4" fmla="*/ 283368 w 1871662"/>
              <a:gd name="connsiteY4" fmla="*/ 0 h 142875"/>
              <a:gd name="connsiteX5" fmla="*/ 0 w 1871662"/>
              <a:gd name="connsiteY5" fmla="*/ 142875 h 142875"/>
              <a:gd name="connsiteX0" fmla="*/ 0 w 1871662"/>
              <a:gd name="connsiteY0" fmla="*/ 142875 h 142875"/>
              <a:gd name="connsiteX1" fmla="*/ 1871662 w 1871662"/>
              <a:gd name="connsiteY1" fmla="*/ 142875 h 142875"/>
              <a:gd name="connsiteX2" fmla="*/ 1871662 w 1871662"/>
              <a:gd name="connsiteY2" fmla="*/ 116682 h 142875"/>
              <a:gd name="connsiteX3" fmla="*/ 1540668 w 1871662"/>
              <a:gd name="connsiteY3" fmla="*/ 0 h 142875"/>
              <a:gd name="connsiteX4" fmla="*/ 283368 w 1871662"/>
              <a:gd name="connsiteY4" fmla="*/ 0 h 142875"/>
              <a:gd name="connsiteX5" fmla="*/ 33337 w 1871662"/>
              <a:gd name="connsiteY5" fmla="*/ 123825 h 142875"/>
              <a:gd name="connsiteX6" fmla="*/ 0 w 1871662"/>
              <a:gd name="connsiteY6" fmla="*/ 142875 h 142875"/>
              <a:gd name="connsiteX0" fmla="*/ 0 w 1871662"/>
              <a:gd name="connsiteY0" fmla="*/ 142875 h 142875"/>
              <a:gd name="connsiteX1" fmla="*/ 1871662 w 1871662"/>
              <a:gd name="connsiteY1" fmla="*/ 142875 h 142875"/>
              <a:gd name="connsiteX2" fmla="*/ 1871662 w 1871662"/>
              <a:gd name="connsiteY2" fmla="*/ 116682 h 142875"/>
              <a:gd name="connsiteX3" fmla="*/ 1540668 w 1871662"/>
              <a:gd name="connsiteY3" fmla="*/ 0 h 142875"/>
              <a:gd name="connsiteX4" fmla="*/ 283368 w 1871662"/>
              <a:gd name="connsiteY4" fmla="*/ 0 h 142875"/>
              <a:gd name="connsiteX5" fmla="*/ 9525 w 1871662"/>
              <a:gd name="connsiteY5" fmla="*/ 114300 h 142875"/>
              <a:gd name="connsiteX6" fmla="*/ 0 w 1871662"/>
              <a:gd name="connsiteY6" fmla="*/ 142875 h 142875"/>
              <a:gd name="connsiteX0" fmla="*/ 4762 w 1876424"/>
              <a:gd name="connsiteY0" fmla="*/ 142875 h 142875"/>
              <a:gd name="connsiteX1" fmla="*/ 1876424 w 1876424"/>
              <a:gd name="connsiteY1" fmla="*/ 142875 h 142875"/>
              <a:gd name="connsiteX2" fmla="*/ 1876424 w 1876424"/>
              <a:gd name="connsiteY2" fmla="*/ 116682 h 142875"/>
              <a:gd name="connsiteX3" fmla="*/ 1545430 w 1876424"/>
              <a:gd name="connsiteY3" fmla="*/ 0 h 142875"/>
              <a:gd name="connsiteX4" fmla="*/ 288130 w 1876424"/>
              <a:gd name="connsiteY4" fmla="*/ 0 h 142875"/>
              <a:gd name="connsiteX5" fmla="*/ 0 w 1876424"/>
              <a:gd name="connsiteY5" fmla="*/ 121444 h 142875"/>
              <a:gd name="connsiteX6" fmla="*/ 4762 w 1876424"/>
              <a:gd name="connsiteY6" fmla="*/ 142875 h 142875"/>
              <a:gd name="connsiteX0" fmla="*/ 4762 w 1876424"/>
              <a:gd name="connsiteY0" fmla="*/ 142875 h 142875"/>
              <a:gd name="connsiteX1" fmla="*/ 1876424 w 1876424"/>
              <a:gd name="connsiteY1" fmla="*/ 142875 h 142875"/>
              <a:gd name="connsiteX2" fmla="*/ 1876424 w 1876424"/>
              <a:gd name="connsiteY2" fmla="*/ 116682 h 142875"/>
              <a:gd name="connsiteX3" fmla="*/ 1545430 w 1876424"/>
              <a:gd name="connsiteY3" fmla="*/ 0 h 142875"/>
              <a:gd name="connsiteX4" fmla="*/ 280987 w 1876424"/>
              <a:gd name="connsiteY4" fmla="*/ 38100 h 142875"/>
              <a:gd name="connsiteX5" fmla="*/ 0 w 1876424"/>
              <a:gd name="connsiteY5" fmla="*/ 121444 h 142875"/>
              <a:gd name="connsiteX6" fmla="*/ 4762 w 1876424"/>
              <a:gd name="connsiteY6" fmla="*/ 142875 h 142875"/>
              <a:gd name="connsiteX0" fmla="*/ 4762 w 1876424"/>
              <a:gd name="connsiteY0" fmla="*/ 104775 h 104775"/>
              <a:gd name="connsiteX1" fmla="*/ 1876424 w 1876424"/>
              <a:gd name="connsiteY1" fmla="*/ 104775 h 104775"/>
              <a:gd name="connsiteX2" fmla="*/ 1876424 w 1876424"/>
              <a:gd name="connsiteY2" fmla="*/ 78582 h 104775"/>
              <a:gd name="connsiteX3" fmla="*/ 1595437 w 1876424"/>
              <a:gd name="connsiteY3" fmla="*/ 2381 h 104775"/>
              <a:gd name="connsiteX4" fmla="*/ 280987 w 1876424"/>
              <a:gd name="connsiteY4" fmla="*/ 0 h 104775"/>
              <a:gd name="connsiteX5" fmla="*/ 0 w 1876424"/>
              <a:gd name="connsiteY5" fmla="*/ 83344 h 104775"/>
              <a:gd name="connsiteX6" fmla="*/ 4762 w 1876424"/>
              <a:gd name="connsiteY6" fmla="*/ 104775 h 104775"/>
              <a:gd name="connsiteX0" fmla="*/ 2381 w 1874043"/>
              <a:gd name="connsiteY0" fmla="*/ 104775 h 104775"/>
              <a:gd name="connsiteX1" fmla="*/ 1874043 w 1874043"/>
              <a:gd name="connsiteY1" fmla="*/ 104775 h 104775"/>
              <a:gd name="connsiteX2" fmla="*/ 1874043 w 1874043"/>
              <a:gd name="connsiteY2" fmla="*/ 78582 h 104775"/>
              <a:gd name="connsiteX3" fmla="*/ 1593056 w 1874043"/>
              <a:gd name="connsiteY3" fmla="*/ 2381 h 104775"/>
              <a:gd name="connsiteX4" fmla="*/ 278606 w 1874043"/>
              <a:gd name="connsiteY4" fmla="*/ 0 h 104775"/>
              <a:gd name="connsiteX5" fmla="*/ 0 w 1874043"/>
              <a:gd name="connsiteY5" fmla="*/ 100013 h 104775"/>
              <a:gd name="connsiteX6" fmla="*/ 2381 w 1874043"/>
              <a:gd name="connsiteY6" fmla="*/ 104775 h 104775"/>
              <a:gd name="connsiteX0" fmla="*/ 2381 w 1878806"/>
              <a:gd name="connsiteY0" fmla="*/ 104775 h 104775"/>
              <a:gd name="connsiteX1" fmla="*/ 1874043 w 1878806"/>
              <a:gd name="connsiteY1" fmla="*/ 104775 h 104775"/>
              <a:gd name="connsiteX2" fmla="*/ 1878806 w 1878806"/>
              <a:gd name="connsiteY2" fmla="*/ 100013 h 104775"/>
              <a:gd name="connsiteX3" fmla="*/ 1593056 w 1878806"/>
              <a:gd name="connsiteY3" fmla="*/ 2381 h 104775"/>
              <a:gd name="connsiteX4" fmla="*/ 278606 w 1878806"/>
              <a:gd name="connsiteY4" fmla="*/ 0 h 104775"/>
              <a:gd name="connsiteX5" fmla="*/ 0 w 1878806"/>
              <a:gd name="connsiteY5" fmla="*/ 100013 h 104775"/>
              <a:gd name="connsiteX6" fmla="*/ 2381 w 1878806"/>
              <a:gd name="connsiteY6" fmla="*/ 104775 h 104775"/>
              <a:gd name="connsiteX0" fmla="*/ 2381 w 1874043"/>
              <a:gd name="connsiteY0" fmla="*/ 104775 h 104775"/>
              <a:gd name="connsiteX1" fmla="*/ 1874043 w 1874043"/>
              <a:gd name="connsiteY1" fmla="*/ 104775 h 104775"/>
              <a:gd name="connsiteX2" fmla="*/ 1852612 w 1874043"/>
              <a:gd name="connsiteY2" fmla="*/ 92869 h 104775"/>
              <a:gd name="connsiteX3" fmla="*/ 1593056 w 1874043"/>
              <a:gd name="connsiteY3" fmla="*/ 2381 h 104775"/>
              <a:gd name="connsiteX4" fmla="*/ 278606 w 1874043"/>
              <a:gd name="connsiteY4" fmla="*/ 0 h 104775"/>
              <a:gd name="connsiteX5" fmla="*/ 0 w 1874043"/>
              <a:gd name="connsiteY5" fmla="*/ 100013 h 104775"/>
              <a:gd name="connsiteX6" fmla="*/ 2381 w 1874043"/>
              <a:gd name="connsiteY6" fmla="*/ 104775 h 104775"/>
              <a:gd name="connsiteX0" fmla="*/ 2381 w 1883568"/>
              <a:gd name="connsiteY0" fmla="*/ 104775 h 104775"/>
              <a:gd name="connsiteX1" fmla="*/ 1883568 w 1883568"/>
              <a:gd name="connsiteY1" fmla="*/ 97631 h 104775"/>
              <a:gd name="connsiteX2" fmla="*/ 1852612 w 1883568"/>
              <a:gd name="connsiteY2" fmla="*/ 92869 h 104775"/>
              <a:gd name="connsiteX3" fmla="*/ 1593056 w 1883568"/>
              <a:gd name="connsiteY3" fmla="*/ 2381 h 104775"/>
              <a:gd name="connsiteX4" fmla="*/ 278606 w 1883568"/>
              <a:gd name="connsiteY4" fmla="*/ 0 h 104775"/>
              <a:gd name="connsiteX5" fmla="*/ 0 w 1883568"/>
              <a:gd name="connsiteY5" fmla="*/ 100013 h 104775"/>
              <a:gd name="connsiteX6" fmla="*/ 2381 w 1883568"/>
              <a:gd name="connsiteY6" fmla="*/ 104775 h 104775"/>
              <a:gd name="connsiteX0" fmla="*/ 2381 w 1876425"/>
              <a:gd name="connsiteY0" fmla="*/ 104775 h 126206"/>
              <a:gd name="connsiteX1" fmla="*/ 1876425 w 1876425"/>
              <a:gd name="connsiteY1" fmla="*/ 126206 h 126206"/>
              <a:gd name="connsiteX2" fmla="*/ 1852612 w 1876425"/>
              <a:gd name="connsiteY2" fmla="*/ 92869 h 126206"/>
              <a:gd name="connsiteX3" fmla="*/ 1593056 w 1876425"/>
              <a:gd name="connsiteY3" fmla="*/ 2381 h 126206"/>
              <a:gd name="connsiteX4" fmla="*/ 278606 w 1876425"/>
              <a:gd name="connsiteY4" fmla="*/ 0 h 126206"/>
              <a:gd name="connsiteX5" fmla="*/ 0 w 1876425"/>
              <a:gd name="connsiteY5" fmla="*/ 100013 h 126206"/>
              <a:gd name="connsiteX6" fmla="*/ 2381 w 1876425"/>
              <a:gd name="connsiteY6" fmla="*/ 104775 h 126206"/>
              <a:gd name="connsiteX0" fmla="*/ 2381 w 1876425"/>
              <a:gd name="connsiteY0" fmla="*/ 104775 h 126206"/>
              <a:gd name="connsiteX1" fmla="*/ 1876425 w 1876425"/>
              <a:gd name="connsiteY1" fmla="*/ 126206 h 126206"/>
              <a:gd name="connsiteX2" fmla="*/ 1859755 w 1876425"/>
              <a:gd name="connsiteY2" fmla="*/ 76200 h 126206"/>
              <a:gd name="connsiteX3" fmla="*/ 1593056 w 1876425"/>
              <a:gd name="connsiteY3" fmla="*/ 2381 h 126206"/>
              <a:gd name="connsiteX4" fmla="*/ 278606 w 1876425"/>
              <a:gd name="connsiteY4" fmla="*/ 0 h 126206"/>
              <a:gd name="connsiteX5" fmla="*/ 0 w 1876425"/>
              <a:gd name="connsiteY5" fmla="*/ 100013 h 126206"/>
              <a:gd name="connsiteX6" fmla="*/ 2381 w 1876425"/>
              <a:gd name="connsiteY6" fmla="*/ 104775 h 126206"/>
              <a:gd name="connsiteX0" fmla="*/ 2381 w 1881187"/>
              <a:gd name="connsiteY0" fmla="*/ 104775 h 114300"/>
              <a:gd name="connsiteX1" fmla="*/ 1881187 w 1881187"/>
              <a:gd name="connsiteY1" fmla="*/ 114300 h 114300"/>
              <a:gd name="connsiteX2" fmla="*/ 1859755 w 1881187"/>
              <a:gd name="connsiteY2" fmla="*/ 76200 h 114300"/>
              <a:gd name="connsiteX3" fmla="*/ 1593056 w 1881187"/>
              <a:gd name="connsiteY3" fmla="*/ 2381 h 114300"/>
              <a:gd name="connsiteX4" fmla="*/ 278606 w 1881187"/>
              <a:gd name="connsiteY4" fmla="*/ 0 h 114300"/>
              <a:gd name="connsiteX5" fmla="*/ 0 w 1881187"/>
              <a:gd name="connsiteY5" fmla="*/ 100013 h 114300"/>
              <a:gd name="connsiteX6" fmla="*/ 2381 w 1881187"/>
              <a:gd name="connsiteY6" fmla="*/ 104775 h 114300"/>
              <a:gd name="connsiteX0" fmla="*/ 2381 w 1890711"/>
              <a:gd name="connsiteY0" fmla="*/ 104775 h 114300"/>
              <a:gd name="connsiteX1" fmla="*/ 1881187 w 1890711"/>
              <a:gd name="connsiteY1" fmla="*/ 114300 h 114300"/>
              <a:gd name="connsiteX2" fmla="*/ 1890711 w 1890711"/>
              <a:gd name="connsiteY2" fmla="*/ 52388 h 114300"/>
              <a:gd name="connsiteX3" fmla="*/ 1593056 w 1890711"/>
              <a:gd name="connsiteY3" fmla="*/ 2381 h 114300"/>
              <a:gd name="connsiteX4" fmla="*/ 278606 w 1890711"/>
              <a:gd name="connsiteY4" fmla="*/ 0 h 114300"/>
              <a:gd name="connsiteX5" fmla="*/ 0 w 1890711"/>
              <a:gd name="connsiteY5" fmla="*/ 100013 h 114300"/>
              <a:gd name="connsiteX6" fmla="*/ 2381 w 1890711"/>
              <a:gd name="connsiteY6" fmla="*/ 104775 h 114300"/>
              <a:gd name="connsiteX0" fmla="*/ 2381 w 1881187"/>
              <a:gd name="connsiteY0" fmla="*/ 104775 h 114300"/>
              <a:gd name="connsiteX1" fmla="*/ 1881187 w 1881187"/>
              <a:gd name="connsiteY1" fmla="*/ 114300 h 114300"/>
              <a:gd name="connsiteX2" fmla="*/ 1869280 w 1881187"/>
              <a:gd name="connsiteY2" fmla="*/ 95251 h 114300"/>
              <a:gd name="connsiteX3" fmla="*/ 1593056 w 1881187"/>
              <a:gd name="connsiteY3" fmla="*/ 2381 h 114300"/>
              <a:gd name="connsiteX4" fmla="*/ 278606 w 1881187"/>
              <a:gd name="connsiteY4" fmla="*/ 0 h 114300"/>
              <a:gd name="connsiteX5" fmla="*/ 0 w 1881187"/>
              <a:gd name="connsiteY5" fmla="*/ 100013 h 114300"/>
              <a:gd name="connsiteX6" fmla="*/ 2381 w 1881187"/>
              <a:gd name="connsiteY6" fmla="*/ 104775 h 114300"/>
              <a:gd name="connsiteX0" fmla="*/ 2381 w 1869280"/>
              <a:gd name="connsiteY0" fmla="*/ 104775 h 104775"/>
              <a:gd name="connsiteX1" fmla="*/ 1869280 w 1869280"/>
              <a:gd name="connsiteY1" fmla="*/ 95251 h 104775"/>
              <a:gd name="connsiteX2" fmla="*/ 1593056 w 1869280"/>
              <a:gd name="connsiteY2" fmla="*/ 2381 h 104775"/>
              <a:gd name="connsiteX3" fmla="*/ 278606 w 1869280"/>
              <a:gd name="connsiteY3" fmla="*/ 0 h 104775"/>
              <a:gd name="connsiteX4" fmla="*/ 0 w 1869280"/>
              <a:gd name="connsiteY4" fmla="*/ 100013 h 104775"/>
              <a:gd name="connsiteX5" fmla="*/ 2381 w 1869280"/>
              <a:gd name="connsiteY5" fmla="*/ 104775 h 104775"/>
              <a:gd name="connsiteX0" fmla="*/ 2381 w 1883568"/>
              <a:gd name="connsiteY0" fmla="*/ 104775 h 107158"/>
              <a:gd name="connsiteX1" fmla="*/ 1883568 w 1883568"/>
              <a:gd name="connsiteY1" fmla="*/ 107158 h 107158"/>
              <a:gd name="connsiteX2" fmla="*/ 1593056 w 1883568"/>
              <a:gd name="connsiteY2" fmla="*/ 2381 h 107158"/>
              <a:gd name="connsiteX3" fmla="*/ 278606 w 1883568"/>
              <a:gd name="connsiteY3" fmla="*/ 0 h 107158"/>
              <a:gd name="connsiteX4" fmla="*/ 0 w 1883568"/>
              <a:gd name="connsiteY4" fmla="*/ 100013 h 107158"/>
              <a:gd name="connsiteX5" fmla="*/ 2381 w 1883568"/>
              <a:gd name="connsiteY5" fmla="*/ 104775 h 107158"/>
              <a:gd name="connsiteX0" fmla="*/ 2381 w 1883568"/>
              <a:gd name="connsiteY0" fmla="*/ 104775 h 107158"/>
              <a:gd name="connsiteX1" fmla="*/ 1883568 w 1883568"/>
              <a:gd name="connsiteY1" fmla="*/ 107158 h 107158"/>
              <a:gd name="connsiteX2" fmla="*/ 1838324 w 1883568"/>
              <a:gd name="connsiteY2" fmla="*/ 85724 h 107158"/>
              <a:gd name="connsiteX3" fmla="*/ 1593056 w 1883568"/>
              <a:gd name="connsiteY3" fmla="*/ 2381 h 107158"/>
              <a:gd name="connsiteX4" fmla="*/ 278606 w 1883568"/>
              <a:gd name="connsiteY4" fmla="*/ 0 h 107158"/>
              <a:gd name="connsiteX5" fmla="*/ 0 w 1883568"/>
              <a:gd name="connsiteY5" fmla="*/ 100013 h 107158"/>
              <a:gd name="connsiteX6" fmla="*/ 2381 w 1883568"/>
              <a:gd name="connsiteY6" fmla="*/ 104775 h 107158"/>
              <a:gd name="connsiteX0" fmla="*/ 2381 w 1859756"/>
              <a:gd name="connsiteY0" fmla="*/ 104775 h 107158"/>
              <a:gd name="connsiteX1" fmla="*/ 1859756 w 1859756"/>
              <a:gd name="connsiteY1" fmla="*/ 107158 h 107158"/>
              <a:gd name="connsiteX2" fmla="*/ 1838324 w 1859756"/>
              <a:gd name="connsiteY2" fmla="*/ 85724 h 107158"/>
              <a:gd name="connsiteX3" fmla="*/ 1593056 w 1859756"/>
              <a:gd name="connsiteY3" fmla="*/ 2381 h 107158"/>
              <a:gd name="connsiteX4" fmla="*/ 278606 w 1859756"/>
              <a:gd name="connsiteY4" fmla="*/ 0 h 107158"/>
              <a:gd name="connsiteX5" fmla="*/ 0 w 1859756"/>
              <a:gd name="connsiteY5" fmla="*/ 100013 h 107158"/>
              <a:gd name="connsiteX6" fmla="*/ 2381 w 1859756"/>
              <a:gd name="connsiteY6" fmla="*/ 104775 h 107158"/>
              <a:gd name="connsiteX0" fmla="*/ 2381 w 1874043"/>
              <a:gd name="connsiteY0" fmla="*/ 104775 h 107158"/>
              <a:gd name="connsiteX1" fmla="*/ 1874043 w 1874043"/>
              <a:gd name="connsiteY1" fmla="*/ 107158 h 107158"/>
              <a:gd name="connsiteX2" fmla="*/ 1838324 w 1874043"/>
              <a:gd name="connsiteY2" fmla="*/ 85724 h 107158"/>
              <a:gd name="connsiteX3" fmla="*/ 1593056 w 1874043"/>
              <a:gd name="connsiteY3" fmla="*/ 2381 h 107158"/>
              <a:gd name="connsiteX4" fmla="*/ 278606 w 1874043"/>
              <a:gd name="connsiteY4" fmla="*/ 0 h 107158"/>
              <a:gd name="connsiteX5" fmla="*/ 0 w 1874043"/>
              <a:gd name="connsiteY5" fmla="*/ 100013 h 107158"/>
              <a:gd name="connsiteX6" fmla="*/ 2381 w 1874043"/>
              <a:gd name="connsiteY6" fmla="*/ 104775 h 107158"/>
              <a:gd name="connsiteX0" fmla="*/ 2381 w 1869281"/>
              <a:gd name="connsiteY0" fmla="*/ 104775 h 109539"/>
              <a:gd name="connsiteX1" fmla="*/ 1869281 w 1869281"/>
              <a:gd name="connsiteY1" fmla="*/ 109539 h 109539"/>
              <a:gd name="connsiteX2" fmla="*/ 1838324 w 1869281"/>
              <a:gd name="connsiteY2" fmla="*/ 85724 h 109539"/>
              <a:gd name="connsiteX3" fmla="*/ 1593056 w 1869281"/>
              <a:gd name="connsiteY3" fmla="*/ 2381 h 109539"/>
              <a:gd name="connsiteX4" fmla="*/ 278606 w 1869281"/>
              <a:gd name="connsiteY4" fmla="*/ 0 h 109539"/>
              <a:gd name="connsiteX5" fmla="*/ 0 w 1869281"/>
              <a:gd name="connsiteY5" fmla="*/ 100013 h 109539"/>
              <a:gd name="connsiteX6" fmla="*/ 2381 w 1869281"/>
              <a:gd name="connsiteY6" fmla="*/ 104775 h 109539"/>
              <a:gd name="connsiteX0" fmla="*/ 2381 w 1869281"/>
              <a:gd name="connsiteY0" fmla="*/ 104775 h 109539"/>
              <a:gd name="connsiteX1" fmla="*/ 1869281 w 1869281"/>
              <a:gd name="connsiteY1" fmla="*/ 109539 h 109539"/>
              <a:gd name="connsiteX2" fmla="*/ 1857374 w 1869281"/>
              <a:gd name="connsiteY2" fmla="*/ 83343 h 109539"/>
              <a:gd name="connsiteX3" fmla="*/ 1593056 w 1869281"/>
              <a:gd name="connsiteY3" fmla="*/ 2381 h 109539"/>
              <a:gd name="connsiteX4" fmla="*/ 278606 w 1869281"/>
              <a:gd name="connsiteY4" fmla="*/ 0 h 109539"/>
              <a:gd name="connsiteX5" fmla="*/ 0 w 1869281"/>
              <a:gd name="connsiteY5" fmla="*/ 100013 h 109539"/>
              <a:gd name="connsiteX6" fmla="*/ 2381 w 1869281"/>
              <a:gd name="connsiteY6" fmla="*/ 104775 h 109539"/>
              <a:gd name="connsiteX0" fmla="*/ 2381 w 1869281"/>
              <a:gd name="connsiteY0" fmla="*/ 104775 h 109539"/>
              <a:gd name="connsiteX1" fmla="*/ 1869281 w 1869281"/>
              <a:gd name="connsiteY1" fmla="*/ 109539 h 109539"/>
              <a:gd name="connsiteX2" fmla="*/ 1859755 w 1869281"/>
              <a:gd name="connsiteY2" fmla="*/ 92868 h 109539"/>
              <a:gd name="connsiteX3" fmla="*/ 1593056 w 1869281"/>
              <a:gd name="connsiteY3" fmla="*/ 2381 h 109539"/>
              <a:gd name="connsiteX4" fmla="*/ 278606 w 1869281"/>
              <a:gd name="connsiteY4" fmla="*/ 0 h 109539"/>
              <a:gd name="connsiteX5" fmla="*/ 0 w 1869281"/>
              <a:gd name="connsiteY5" fmla="*/ 100013 h 109539"/>
              <a:gd name="connsiteX6" fmla="*/ 2381 w 1869281"/>
              <a:gd name="connsiteY6" fmla="*/ 104775 h 109539"/>
              <a:gd name="connsiteX0" fmla="*/ 2381 w 1869281"/>
              <a:gd name="connsiteY0" fmla="*/ 104775 h 109539"/>
              <a:gd name="connsiteX1" fmla="*/ 1869281 w 1869281"/>
              <a:gd name="connsiteY1" fmla="*/ 109539 h 109539"/>
              <a:gd name="connsiteX2" fmla="*/ 1859755 w 1869281"/>
              <a:gd name="connsiteY2" fmla="*/ 92868 h 109539"/>
              <a:gd name="connsiteX3" fmla="*/ 1593056 w 1869281"/>
              <a:gd name="connsiteY3" fmla="*/ 2381 h 109539"/>
              <a:gd name="connsiteX4" fmla="*/ 278606 w 1869281"/>
              <a:gd name="connsiteY4" fmla="*/ 0 h 109539"/>
              <a:gd name="connsiteX5" fmla="*/ 0 w 1869281"/>
              <a:gd name="connsiteY5" fmla="*/ 100013 h 109539"/>
              <a:gd name="connsiteX6" fmla="*/ 2381 w 1869281"/>
              <a:gd name="connsiteY6" fmla="*/ 104775 h 109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69281" h="109539">
                <a:moveTo>
                  <a:pt x="2381" y="104775"/>
                </a:moveTo>
                <a:lnTo>
                  <a:pt x="1869281" y="109539"/>
                </a:lnTo>
                <a:lnTo>
                  <a:pt x="1859755" y="92868"/>
                </a:lnTo>
                <a:lnTo>
                  <a:pt x="1593056" y="2381"/>
                </a:lnTo>
                <a:lnTo>
                  <a:pt x="278606" y="0"/>
                </a:lnTo>
                <a:lnTo>
                  <a:pt x="0" y="100013"/>
                </a:lnTo>
                <a:lnTo>
                  <a:pt x="2381" y="10477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/>
          <p:cNvSpPr/>
          <p:nvPr/>
        </p:nvSpPr>
        <p:spPr>
          <a:xfrm>
            <a:off x="8832304" y="2492896"/>
            <a:ext cx="118777" cy="103328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7" name="Ovale 246"/>
          <p:cNvSpPr/>
          <p:nvPr/>
        </p:nvSpPr>
        <p:spPr>
          <a:xfrm>
            <a:off x="11294411" y="2483731"/>
            <a:ext cx="118777" cy="103328"/>
          </a:xfrm>
          <a:prstGeom prst="ellips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CasellaDiTesto 29"/>
          <p:cNvSpPr txBox="1"/>
          <p:nvPr/>
        </p:nvSpPr>
        <p:spPr>
          <a:xfrm>
            <a:off x="9708588" y="2221899"/>
            <a:ext cx="14507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800 - 900 </a:t>
            </a:r>
            <a:r>
              <a:rPr lang="it-IT" sz="1200" dirty="0" smtClean="0"/>
              <a:t>°C</a:t>
            </a:r>
            <a:endParaRPr lang="it-IT" sz="1200" dirty="0"/>
          </a:p>
        </p:txBody>
      </p:sp>
      <p:sp>
        <p:nvSpPr>
          <p:cNvPr id="251" name="CasellaDiTesto 250"/>
          <p:cNvSpPr txBox="1"/>
          <p:nvPr/>
        </p:nvSpPr>
        <p:spPr>
          <a:xfrm>
            <a:off x="7030276" y="2456805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300 </a:t>
            </a:r>
            <a:r>
              <a:rPr lang="it-IT" sz="1000" dirty="0" smtClean="0"/>
              <a:t>– 500 °C</a:t>
            </a:r>
            <a:endParaRPr lang="it-IT" sz="1000" dirty="0"/>
          </a:p>
        </p:txBody>
      </p:sp>
      <p:sp>
        <p:nvSpPr>
          <p:cNvPr id="258" name="Parentesi graffa chiusa 257"/>
          <p:cNvSpPr/>
          <p:nvPr/>
        </p:nvSpPr>
        <p:spPr>
          <a:xfrm rot="5400000">
            <a:off x="5536456" y="1766750"/>
            <a:ext cx="89886" cy="1554183"/>
          </a:xfrm>
          <a:prstGeom prst="rightBrace">
            <a:avLst>
              <a:gd name="adj1" fmla="val 61386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9" name="CasellaDiTesto 258"/>
          <p:cNvSpPr txBox="1"/>
          <p:nvPr/>
        </p:nvSpPr>
        <p:spPr>
          <a:xfrm>
            <a:off x="9140453" y="2792541"/>
            <a:ext cx="197599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Final</a:t>
            </a:r>
            <a:r>
              <a:rPr lang="it-IT" sz="1400" dirty="0" smtClean="0"/>
              <a:t> Thermal Treatment</a:t>
            </a:r>
          </a:p>
          <a:p>
            <a:pPr algn="ctr"/>
            <a:r>
              <a:rPr lang="it-IT" sz="1200" dirty="0"/>
              <a:t>(</a:t>
            </a:r>
            <a:r>
              <a:rPr lang="it-IT" sz="1200" dirty="0" err="1"/>
              <a:t>Sintering</a:t>
            </a:r>
            <a:r>
              <a:rPr lang="it-IT" sz="1200" dirty="0"/>
              <a:t>)</a:t>
            </a:r>
          </a:p>
        </p:txBody>
      </p:sp>
      <p:sp>
        <p:nvSpPr>
          <p:cNvPr id="260" name="Text Box 41"/>
          <p:cNvSpPr txBox="1">
            <a:spLocks noChangeArrowheads="1"/>
          </p:cNvSpPr>
          <p:nvPr/>
        </p:nvSpPr>
        <p:spPr bwMode="auto">
          <a:xfrm>
            <a:off x="686368" y="2663585"/>
            <a:ext cx="90342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it-IT" altLang="it-IT" sz="1600" b="1" dirty="0" smtClean="0">
                <a:latin typeface="Batang" panose="02030600000101010101" pitchFamily="18" charset="-127"/>
              </a:rPr>
              <a:t>MgB</a:t>
            </a:r>
            <a:r>
              <a:rPr lang="it-IT" altLang="it-IT" sz="1600" b="1" baseline="-25000" dirty="0" smtClean="0">
                <a:latin typeface="Batang" panose="02030600000101010101" pitchFamily="18" charset="-127"/>
              </a:rPr>
              <a:t>2</a:t>
            </a:r>
            <a:endParaRPr lang="it-IT" altLang="it-IT" sz="1600" b="1" baseline="-25000" dirty="0">
              <a:latin typeface="Batang" panose="02030600000101010101" pitchFamily="18" charset="-127"/>
            </a:endParaRPr>
          </a:p>
        </p:txBody>
      </p:sp>
      <p:sp>
        <p:nvSpPr>
          <p:cNvPr id="31" name="Rettangolo 30"/>
          <p:cNvSpPr/>
          <p:nvPr/>
        </p:nvSpPr>
        <p:spPr>
          <a:xfrm>
            <a:off x="6528048" y="1794356"/>
            <a:ext cx="1603841" cy="4111310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10" name="CasellaDiTesto 209"/>
          <p:cNvSpPr txBox="1"/>
          <p:nvPr/>
        </p:nvSpPr>
        <p:spPr>
          <a:xfrm>
            <a:off x="8360788" y="4251012"/>
            <a:ext cx="155933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 err="1"/>
              <a:t>Residual-resistance</a:t>
            </a:r>
            <a:r>
              <a:rPr lang="it-IT" sz="1050" dirty="0"/>
              <a:t> ratio</a:t>
            </a:r>
          </a:p>
        </p:txBody>
      </p:sp>
      <p:sp>
        <p:nvSpPr>
          <p:cNvPr id="3" name="Rettangolo 2"/>
          <p:cNvSpPr/>
          <p:nvPr/>
        </p:nvSpPr>
        <p:spPr>
          <a:xfrm>
            <a:off x="8438223" y="4986824"/>
            <a:ext cx="648072" cy="873313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50000">
                <a:schemeClr val="bg1"/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28" name="Rettangolo 227"/>
          <p:cNvSpPr/>
          <p:nvPr/>
        </p:nvSpPr>
        <p:spPr>
          <a:xfrm>
            <a:off x="8688288" y="4770652"/>
            <a:ext cx="169255" cy="108086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50000">
                <a:schemeClr val="bg1"/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0" name="Ovale 229"/>
          <p:cNvSpPr/>
          <p:nvPr/>
        </p:nvSpPr>
        <p:spPr>
          <a:xfrm>
            <a:off x="8505128" y="5865507"/>
            <a:ext cx="72008" cy="8377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1" name="Ovale 230"/>
          <p:cNvSpPr/>
          <p:nvPr/>
        </p:nvSpPr>
        <p:spPr>
          <a:xfrm>
            <a:off x="8936250" y="5865507"/>
            <a:ext cx="72008" cy="8377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2" name="Rettangolo 231"/>
          <p:cNvSpPr/>
          <p:nvPr/>
        </p:nvSpPr>
        <p:spPr>
          <a:xfrm>
            <a:off x="8721602" y="4878738"/>
            <a:ext cx="98382" cy="108086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50000">
                <a:schemeClr val="bg1"/>
              </a:gs>
              <a:gs pos="100000">
                <a:schemeClr val="bg2">
                  <a:lumMod val="25000"/>
                </a:schemeClr>
              </a:gs>
            </a:gsLst>
            <a:lin ang="0" scaled="0"/>
          </a:gra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 flipH="1">
            <a:off x="8760296" y="4626012"/>
            <a:ext cx="21328" cy="118786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 rot="16200000">
            <a:off x="8424545" y="5514653"/>
            <a:ext cx="56813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600" dirty="0" smtClean="0"/>
              <a:t>Sample</a:t>
            </a:r>
            <a:endParaRPr lang="it-IT" sz="600" dirty="0"/>
          </a:p>
        </p:txBody>
      </p:sp>
      <p:sp>
        <p:nvSpPr>
          <p:cNvPr id="26" name="Rettangolo 25"/>
          <p:cNvSpPr/>
          <p:nvPr/>
        </p:nvSpPr>
        <p:spPr>
          <a:xfrm>
            <a:off x="8755817" y="5603767"/>
            <a:ext cx="25807" cy="1644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11" name="Picture 19" descr="e6 1200Corrett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53"/>
          <a:stretch>
            <a:fillRect/>
          </a:stretch>
        </p:blipFill>
        <p:spPr bwMode="auto">
          <a:xfrm>
            <a:off x="6613939" y="4363427"/>
            <a:ext cx="1441899" cy="30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9" name="Picture 3" descr="D:\Columbus SC_150319\Best Paths\First deliverable\SEM_6263(x120)_CERN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165"/>
          <a:stretch/>
        </p:blipFill>
        <p:spPr bwMode="auto">
          <a:xfrm>
            <a:off x="6800009" y="4844365"/>
            <a:ext cx="1078119" cy="86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536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" grpId="0" animBg="1"/>
      <p:bldP spid="20" grpId="0" animBg="1"/>
      <p:bldP spid="221" grpId="0" animBg="1"/>
      <p:bldP spid="242" grpId="0" animBg="1"/>
      <p:bldP spid="262" grpId="0" animBg="1"/>
      <p:bldP spid="311" grpId="0" animBg="1"/>
      <p:bldP spid="218" grpId="0" animBg="1"/>
      <p:bldP spid="185" grpId="0" animBg="1"/>
      <p:bldP spid="13" grpId="0"/>
      <p:bldP spid="162" grpId="0"/>
      <p:bldP spid="169" grpId="0" animBg="1"/>
      <p:bldP spid="170" grpId="0"/>
      <p:bldP spid="171" grpId="0"/>
      <p:bldP spid="174" grpId="0" animBg="1"/>
      <p:bldP spid="183" grpId="0" animBg="1"/>
      <p:bldP spid="184" grpId="0" animBg="1"/>
      <p:bldP spid="186" grpId="0" animBg="1"/>
      <p:bldP spid="187" grpId="0" animBg="1"/>
      <p:bldP spid="188" grpId="0" animBg="1"/>
      <p:bldP spid="189" grpId="0" animBg="1"/>
      <p:bldP spid="214" grpId="0"/>
      <p:bldP spid="219" grpId="0"/>
      <p:bldP spid="220" grpId="0"/>
      <p:bldP spid="234" grpId="0"/>
      <p:bldP spid="235" grpId="0" animBg="1"/>
      <p:bldP spid="236" grpId="0" animBg="1"/>
      <p:bldP spid="237" grpId="0"/>
      <p:bldP spid="239" grpId="0"/>
      <p:bldP spid="252" grpId="0"/>
      <p:bldP spid="257" grpId="0"/>
      <p:bldP spid="296" grpId="0"/>
      <p:bldP spid="271" grpId="0" animBg="1"/>
      <p:bldP spid="284" grpId="0" animBg="1"/>
      <p:bldP spid="290" grpId="0" animBg="1"/>
      <p:bldP spid="291" grpId="0" animBg="1"/>
      <p:bldP spid="297" grpId="0"/>
      <p:bldP spid="298" grpId="0"/>
      <p:bldP spid="300" grpId="0"/>
      <p:bldP spid="322" grpId="0"/>
      <p:bldP spid="323" grpId="0"/>
      <p:bldP spid="172" grpId="0" animBg="1"/>
      <p:bldP spid="173" grpId="0"/>
      <p:bldP spid="176" grpId="0" animBg="1"/>
      <p:bldP spid="19" grpId="0" animBg="1"/>
      <p:bldP spid="209" grpId="0" animBg="1"/>
      <p:bldP spid="212" grpId="0" animBg="1"/>
      <p:bldP spid="215" grpId="0" animBg="1"/>
      <p:bldP spid="216" grpId="0" animBg="1"/>
      <p:bldP spid="217" grpId="0" animBg="1"/>
      <p:bldP spid="11" grpId="0" animBg="1"/>
      <p:bldP spid="28" grpId="0" animBg="1"/>
      <p:bldP spid="29" grpId="0" animBg="1"/>
      <p:bldP spid="247" grpId="0" animBg="1"/>
      <p:bldP spid="30" grpId="0"/>
      <p:bldP spid="251" grpId="0"/>
      <p:bldP spid="258" grpId="0" animBg="1"/>
      <p:bldP spid="259" grpId="0"/>
      <p:bldP spid="31" grpId="0" animBg="1"/>
      <p:bldP spid="210" grpId="0"/>
      <p:bldP spid="3" grpId="0" animBg="1"/>
      <p:bldP spid="228" grpId="0" animBg="1"/>
      <p:bldP spid="230" grpId="0" animBg="1"/>
      <p:bldP spid="231" grpId="0" animBg="1"/>
      <p:bldP spid="232" grpId="0" animBg="1"/>
      <p:bldP spid="5" grpId="0" animBg="1"/>
      <p:bldP spid="21" grpId="0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08" y="85787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r-CH" b="1" dirty="0" err="1" smtClean="0"/>
              <a:t>Role</a:t>
            </a:r>
            <a:r>
              <a:rPr lang="fr-CH" b="1" dirty="0" smtClean="0"/>
              <a:t> in the Project  &amp; Objectives</a:t>
            </a:r>
            <a:endParaRPr lang="en-GB" b="1" dirty="0"/>
          </a:p>
        </p:txBody>
      </p:sp>
      <p:grpSp>
        <p:nvGrpSpPr>
          <p:cNvPr id="3" name="Gruppo 2"/>
          <p:cNvGrpSpPr/>
          <p:nvPr/>
        </p:nvGrpSpPr>
        <p:grpSpPr>
          <a:xfrm>
            <a:off x="7324234" y="3153396"/>
            <a:ext cx="4892446" cy="2795884"/>
            <a:chOff x="1489166" y="3288835"/>
            <a:chExt cx="4915988" cy="2795884"/>
          </a:xfrm>
        </p:grpSpPr>
        <p:sp>
          <p:nvSpPr>
            <p:cNvPr id="35" name="Ovale 34"/>
            <p:cNvSpPr/>
            <p:nvPr/>
          </p:nvSpPr>
          <p:spPr>
            <a:xfrm>
              <a:off x="4901838" y="3889206"/>
              <a:ext cx="1036320" cy="36933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Ovale 35"/>
            <p:cNvSpPr/>
            <p:nvPr/>
          </p:nvSpPr>
          <p:spPr>
            <a:xfrm>
              <a:off x="3973645" y="5072898"/>
              <a:ext cx="1036320" cy="36933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1" name="Ovale 30"/>
            <p:cNvSpPr/>
            <p:nvPr/>
          </p:nvSpPr>
          <p:spPr>
            <a:xfrm>
              <a:off x="1489166" y="3288835"/>
              <a:ext cx="4754880" cy="2441406"/>
            </a:xfrm>
            <a:prstGeom prst="ellipse">
              <a:avLst/>
            </a:prstGeom>
            <a:noFill/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Ovale 24"/>
            <p:cNvSpPr/>
            <p:nvPr/>
          </p:nvSpPr>
          <p:spPr>
            <a:xfrm>
              <a:off x="2877099" y="4039188"/>
              <a:ext cx="1284514" cy="36933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Ovale 25"/>
            <p:cNvSpPr/>
            <p:nvPr/>
          </p:nvSpPr>
          <p:spPr>
            <a:xfrm>
              <a:off x="4135488" y="3534528"/>
              <a:ext cx="1036320" cy="36933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Ovale 26"/>
            <p:cNvSpPr/>
            <p:nvPr/>
          </p:nvSpPr>
          <p:spPr>
            <a:xfrm>
              <a:off x="2438403" y="5054813"/>
              <a:ext cx="1223553" cy="36933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8" name="Ovale 27"/>
            <p:cNvSpPr/>
            <p:nvPr/>
          </p:nvSpPr>
          <p:spPr>
            <a:xfrm>
              <a:off x="4955178" y="4366062"/>
              <a:ext cx="1036320" cy="36933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Ovale 28"/>
            <p:cNvSpPr/>
            <p:nvPr/>
          </p:nvSpPr>
          <p:spPr>
            <a:xfrm>
              <a:off x="3342274" y="4596238"/>
              <a:ext cx="1624149" cy="36933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Ovale 29"/>
            <p:cNvSpPr/>
            <p:nvPr/>
          </p:nvSpPr>
          <p:spPr>
            <a:xfrm>
              <a:off x="2203268" y="4470142"/>
              <a:ext cx="1036320" cy="36933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4" name="Ovale 23"/>
            <p:cNvSpPr/>
            <p:nvPr/>
          </p:nvSpPr>
          <p:spPr>
            <a:xfrm>
              <a:off x="2246811" y="3609179"/>
              <a:ext cx="1036320" cy="369332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CasellaDiTesto 15"/>
            <p:cNvSpPr txBox="1"/>
            <p:nvPr/>
          </p:nvSpPr>
          <p:spPr>
            <a:xfrm>
              <a:off x="2425338" y="3609179"/>
              <a:ext cx="1201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CERN</a:t>
              </a:r>
              <a:endParaRPr lang="it-IT" dirty="0"/>
            </a:p>
          </p:txBody>
        </p:sp>
        <p:sp>
          <p:nvSpPr>
            <p:cNvPr id="18" name="CasellaDiTesto 17"/>
            <p:cNvSpPr txBox="1"/>
            <p:nvPr/>
          </p:nvSpPr>
          <p:spPr>
            <a:xfrm>
              <a:off x="3027320" y="4038613"/>
              <a:ext cx="1201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BRUKER</a:t>
              </a:r>
              <a:endParaRPr lang="it-IT" dirty="0"/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2425338" y="4455305"/>
              <a:ext cx="1201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CNR</a:t>
              </a:r>
              <a:endParaRPr lang="it-IT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5203372" y="4366062"/>
              <a:ext cx="1201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HZB</a:t>
              </a:r>
              <a:endParaRPr lang="it-IT" dirty="0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4309659" y="3523945"/>
              <a:ext cx="12017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dirty="0" smtClean="0"/>
                <a:t>TUW</a:t>
              </a:r>
              <a:endParaRPr lang="it-IT" sz="2000" b="1" dirty="0"/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3429352" y="4596238"/>
              <a:ext cx="14848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dirty="0" smtClean="0"/>
                <a:t>COLUMBUS</a:t>
              </a:r>
              <a:endParaRPr lang="it-IT" sz="2000" b="1" dirty="0"/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2538552" y="5054813"/>
              <a:ext cx="1201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USIEGEN</a:t>
              </a:r>
              <a:endParaRPr lang="it-IT" dirty="0"/>
            </a:p>
          </p:txBody>
        </p:sp>
        <p:sp>
          <p:nvSpPr>
            <p:cNvPr id="32" name="CasellaDiTesto 31"/>
            <p:cNvSpPr txBox="1"/>
            <p:nvPr/>
          </p:nvSpPr>
          <p:spPr>
            <a:xfrm>
              <a:off x="5020496" y="3899457"/>
              <a:ext cx="1201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I-CUBE</a:t>
              </a:r>
              <a:endParaRPr lang="it-IT" dirty="0"/>
            </a:p>
          </p:txBody>
        </p:sp>
        <p:sp>
          <p:nvSpPr>
            <p:cNvPr id="33" name="CasellaDiTesto 32"/>
            <p:cNvSpPr txBox="1"/>
            <p:nvPr/>
          </p:nvSpPr>
          <p:spPr>
            <a:xfrm>
              <a:off x="4097013" y="5100323"/>
              <a:ext cx="1201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INFN</a:t>
              </a:r>
              <a:endParaRPr lang="it-IT" dirty="0"/>
            </a:p>
          </p:txBody>
        </p:sp>
        <p:sp>
          <p:nvSpPr>
            <p:cNvPr id="37" name="Rettangolo 36"/>
            <p:cNvSpPr/>
            <p:nvPr/>
          </p:nvSpPr>
          <p:spPr>
            <a:xfrm>
              <a:off x="5009965" y="5623054"/>
              <a:ext cx="77296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2400" i="1" dirty="0" smtClean="0"/>
                <a:t>WP3</a:t>
              </a:r>
              <a:endParaRPr lang="it-IT" sz="2000" i="1" dirty="0"/>
            </a:p>
          </p:txBody>
        </p:sp>
      </p:grpSp>
      <p:sp>
        <p:nvSpPr>
          <p:cNvPr id="39" name="CasellaDiTesto 38"/>
          <p:cNvSpPr txBox="1"/>
          <p:nvPr/>
        </p:nvSpPr>
        <p:spPr>
          <a:xfrm>
            <a:off x="163973" y="1388388"/>
            <a:ext cx="115816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 smtClean="0"/>
              <a:t>Main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Objective</a:t>
            </a:r>
            <a:r>
              <a:rPr lang="it-IT" sz="1600" b="1" dirty="0" smtClean="0"/>
              <a:t>: </a:t>
            </a:r>
            <a:r>
              <a:rPr lang="it-IT" sz="1600" dirty="0" smtClean="0"/>
              <a:t>Development of MgB2 </a:t>
            </a:r>
            <a:r>
              <a:rPr lang="it-IT" sz="1600" dirty="0" err="1" smtClean="0"/>
              <a:t>wire</a:t>
            </a:r>
            <a:r>
              <a:rPr lang="it-IT" sz="1600" dirty="0" smtClean="0"/>
              <a:t> for high-</a:t>
            </a:r>
            <a:r>
              <a:rPr lang="it-IT" sz="1600" dirty="0" err="1" smtClean="0"/>
              <a:t>field</a:t>
            </a:r>
            <a:r>
              <a:rPr lang="it-IT" sz="1600" dirty="0" smtClean="0"/>
              <a:t> </a:t>
            </a:r>
            <a:r>
              <a:rPr lang="it-IT" sz="1600" dirty="0" err="1" smtClean="0"/>
              <a:t>magnet</a:t>
            </a:r>
            <a:r>
              <a:rPr lang="it-IT" sz="1600" dirty="0" smtClean="0"/>
              <a:t> </a:t>
            </a:r>
            <a:r>
              <a:rPr lang="it-IT" sz="1600" dirty="0" err="1" smtClean="0"/>
              <a:t>application</a:t>
            </a:r>
            <a:r>
              <a:rPr lang="it-IT" sz="1600" dirty="0" smtClean="0"/>
              <a:t>.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154786" y="1896912"/>
            <a:ext cx="11581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/>
              <a:t>WP3 (Manufacturing </a:t>
            </a:r>
            <a:r>
              <a:rPr lang="it-IT" sz="1600" b="1" dirty="0" err="1" smtClean="0"/>
              <a:t>workpackage</a:t>
            </a:r>
            <a:r>
              <a:rPr lang="it-IT" sz="1600" b="1" dirty="0" smtClean="0"/>
              <a:t>)</a:t>
            </a:r>
            <a:r>
              <a:rPr lang="it-IT" sz="1600" dirty="0" smtClean="0"/>
              <a:t>, </a:t>
            </a:r>
          </a:p>
          <a:p>
            <a:r>
              <a:rPr lang="it-IT" sz="1600" dirty="0" smtClean="0"/>
              <a:t>The goal </a:t>
            </a:r>
            <a:r>
              <a:rPr lang="it-IT" sz="1600" dirty="0" err="1" smtClean="0"/>
              <a:t>is</a:t>
            </a:r>
            <a:r>
              <a:rPr lang="it-IT" sz="1600" dirty="0" smtClean="0"/>
              <a:t> </a:t>
            </a:r>
            <a:r>
              <a:rPr lang="it-IT" sz="1600" dirty="0" err="1" smtClean="0"/>
              <a:t>oriented</a:t>
            </a:r>
            <a:r>
              <a:rPr lang="it-IT" sz="1600" dirty="0" smtClean="0"/>
              <a:t> to the </a:t>
            </a:r>
            <a:r>
              <a:rPr lang="it-IT" sz="1600" dirty="0" err="1" smtClean="0"/>
              <a:t>optimization</a:t>
            </a:r>
            <a:r>
              <a:rPr lang="it-IT" sz="1600" dirty="0" smtClean="0"/>
              <a:t> of the </a:t>
            </a:r>
            <a:r>
              <a:rPr lang="it-IT" sz="1600" dirty="0" err="1" smtClean="0"/>
              <a:t>superconductors</a:t>
            </a:r>
            <a:r>
              <a:rPr lang="it-IT" sz="1600" dirty="0" smtClean="0"/>
              <a:t> production </a:t>
            </a:r>
            <a:r>
              <a:rPr lang="it-IT" sz="1600" dirty="0" err="1" smtClean="0"/>
              <a:t>processes</a:t>
            </a:r>
            <a:r>
              <a:rPr lang="it-IT" sz="1600" dirty="0" smtClean="0"/>
              <a:t>. </a:t>
            </a:r>
          </a:p>
        </p:txBody>
      </p:sp>
      <p:sp>
        <p:nvSpPr>
          <p:cNvPr id="40" name="CasellaDiTesto 39"/>
          <p:cNvSpPr txBox="1"/>
          <p:nvPr/>
        </p:nvSpPr>
        <p:spPr>
          <a:xfrm>
            <a:off x="163973" y="2628367"/>
            <a:ext cx="6789905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1600" dirty="0"/>
              <a:t>Develop and define procedures to control </a:t>
            </a:r>
            <a:r>
              <a:rPr lang="en-US" sz="1600" b="1" dirty="0"/>
              <a:t>and improve the manufacturing process</a:t>
            </a:r>
            <a:r>
              <a:rPr lang="en-US" sz="1600" dirty="0"/>
              <a:t> of </a:t>
            </a:r>
            <a:r>
              <a:rPr lang="en-GB" sz="1600" dirty="0"/>
              <a:t>MgB2 wires, in particular of the wires suitable for use in </a:t>
            </a:r>
            <a:r>
              <a:rPr lang="en-GB" sz="1600" b="1" dirty="0"/>
              <a:t>high field</a:t>
            </a:r>
            <a:r>
              <a:rPr lang="en-GB" sz="1600" dirty="0"/>
              <a:t> </a:t>
            </a:r>
            <a:r>
              <a:rPr lang="en-GB" sz="1600" dirty="0" smtClean="0"/>
              <a:t>magnets.</a:t>
            </a:r>
          </a:p>
          <a:p>
            <a:pPr algn="just"/>
            <a:endParaRPr lang="en-GB" sz="1600" dirty="0" smtClean="0"/>
          </a:p>
          <a:p>
            <a:pPr algn="just"/>
            <a:endParaRPr lang="en-GB" sz="16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b="1" dirty="0" smtClean="0"/>
              <a:t>Improve </a:t>
            </a:r>
            <a:r>
              <a:rPr lang="en-GB" sz="1600" b="1" dirty="0"/>
              <a:t>the critical current</a:t>
            </a:r>
            <a:r>
              <a:rPr lang="en-GB" sz="1600" dirty="0"/>
              <a:t> testing capabilities of the production plant improving </a:t>
            </a:r>
            <a:r>
              <a:rPr lang="en-GB" sz="1600" b="1" dirty="0"/>
              <a:t>cooling efficiency</a:t>
            </a:r>
            <a:r>
              <a:rPr lang="en-GB" sz="1600" dirty="0"/>
              <a:t> and introducing </a:t>
            </a:r>
            <a:r>
              <a:rPr lang="en-GB" sz="1600" b="1" dirty="0"/>
              <a:t>automatic measurements</a:t>
            </a:r>
            <a:r>
              <a:rPr lang="en-GB" sz="1600" dirty="0" smtClean="0"/>
              <a:t>.</a:t>
            </a:r>
          </a:p>
          <a:p>
            <a:pPr algn="just"/>
            <a:endParaRPr lang="en-GB" sz="1600" dirty="0" smtClean="0"/>
          </a:p>
          <a:p>
            <a:pPr algn="just"/>
            <a:endParaRPr lang="en-GB" sz="16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Enhance automatization and </a:t>
            </a:r>
            <a:r>
              <a:rPr lang="en-GB" sz="1600" b="1" dirty="0" smtClean="0"/>
              <a:t>control</a:t>
            </a:r>
            <a:r>
              <a:rPr lang="en-GB" sz="1600" dirty="0" smtClean="0"/>
              <a:t> of the </a:t>
            </a:r>
            <a:r>
              <a:rPr lang="en-GB" sz="1600" b="1" dirty="0" smtClean="0"/>
              <a:t>manufacturing process </a:t>
            </a:r>
            <a:r>
              <a:rPr lang="en-GB" sz="1600" dirty="0" smtClean="0"/>
              <a:t>parameter</a:t>
            </a:r>
          </a:p>
        </p:txBody>
      </p:sp>
      <p:pic>
        <p:nvPicPr>
          <p:cNvPr id="41" name="Picture 19" descr="e6 1200Corrett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53"/>
          <a:stretch>
            <a:fillRect/>
          </a:stretch>
        </p:blipFill>
        <p:spPr bwMode="auto">
          <a:xfrm>
            <a:off x="7334498" y="1741779"/>
            <a:ext cx="2312987" cy="49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3" descr="D:\Columbus SC_150319\Best Paths\First deliverable\SEM_6263(x120)_CERN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165"/>
          <a:stretch/>
        </p:blipFill>
        <p:spPr bwMode="auto">
          <a:xfrm>
            <a:off x="10364660" y="1755273"/>
            <a:ext cx="1343821" cy="108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Rettangolo 42"/>
          <p:cNvSpPr/>
          <p:nvPr/>
        </p:nvSpPr>
        <p:spPr>
          <a:xfrm>
            <a:off x="7580894" y="1422614"/>
            <a:ext cx="2066591" cy="25391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MgB</a:t>
            </a:r>
            <a:r>
              <a:rPr lang="en-US" sz="1050" baseline="-250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sz="105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tape 3.6mm x 0.6mm</a:t>
            </a:r>
            <a:endParaRPr lang="it-IT" sz="1050" dirty="0"/>
          </a:p>
        </p:txBody>
      </p:sp>
      <p:sp>
        <p:nvSpPr>
          <p:cNvPr id="44" name="Rettangolo 43"/>
          <p:cNvSpPr/>
          <p:nvPr/>
        </p:nvSpPr>
        <p:spPr>
          <a:xfrm>
            <a:off x="10003274" y="1455255"/>
            <a:ext cx="2353529" cy="25391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MgB</a:t>
            </a:r>
            <a:r>
              <a:rPr lang="en-US" sz="1050" baseline="-250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sz="105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round wire diameter 1mm</a:t>
            </a:r>
            <a:endParaRPr lang="it-IT" sz="1050" dirty="0"/>
          </a:p>
        </p:txBody>
      </p:sp>
    </p:spTree>
    <p:extLst>
      <p:ext uri="{BB962C8B-B14F-4D97-AF65-F5344CB8AC3E}">
        <p14:creationId xmlns:p14="http://schemas.microsoft.com/office/powerpoint/2010/main" val="79089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008" y="188640"/>
            <a:ext cx="10515600" cy="1325563"/>
          </a:xfrm>
        </p:spPr>
        <p:txBody>
          <a:bodyPr/>
          <a:lstStyle/>
          <a:p>
            <a:r>
              <a:rPr lang="fr-CH" dirty="0" err="1" smtClean="0"/>
              <a:t>Research</a:t>
            </a:r>
            <a:r>
              <a:rPr lang="fr-CH" dirty="0" smtClean="0"/>
              <a:t>, </a:t>
            </a:r>
            <a:r>
              <a:rPr lang="fr-CH" dirty="0" err="1" smtClean="0"/>
              <a:t>Methodology</a:t>
            </a:r>
            <a:r>
              <a:rPr lang="fr-CH" dirty="0" smtClean="0"/>
              <a:t>, </a:t>
            </a:r>
            <a:r>
              <a:rPr lang="fr-CH" dirty="0" err="1" smtClean="0"/>
              <a:t>Results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-31184" y="187232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CH" sz="1600" dirty="0" smtClean="0"/>
          </a:p>
          <a:p>
            <a:pPr lvl="1"/>
            <a:r>
              <a:rPr lang="fr-CH" sz="1600" dirty="0" smtClean="0"/>
              <a:t>1. </a:t>
            </a:r>
            <a:r>
              <a:rPr lang="fr-CH" sz="1600" dirty="0"/>
              <a:t>TUW (ATI), </a:t>
            </a:r>
            <a:r>
              <a:rPr lang="fr-CH" sz="1600" dirty="0" smtClean="0"/>
              <a:t>Vienna:</a:t>
            </a:r>
            <a:endParaRPr lang="fr-CH" sz="1600" dirty="0"/>
          </a:p>
          <a:p>
            <a:pPr marL="914400" lvl="2" indent="0">
              <a:buNone/>
            </a:pPr>
            <a:r>
              <a:rPr lang="en-US" sz="1600" dirty="0" smtClean="0"/>
              <a:t>Evaluation </a:t>
            </a:r>
            <a:r>
              <a:rPr lang="en-US" sz="1600" dirty="0"/>
              <a:t>of superconducting </a:t>
            </a:r>
            <a:r>
              <a:rPr lang="en-US" sz="1600" b="1" dirty="0"/>
              <a:t>properties</a:t>
            </a:r>
            <a:r>
              <a:rPr lang="en-US" sz="1600" dirty="0"/>
              <a:t> of MgB2 </a:t>
            </a:r>
          </a:p>
          <a:p>
            <a:pPr marL="914400" lvl="2" indent="0">
              <a:buNone/>
            </a:pPr>
            <a:r>
              <a:rPr lang="en-US" sz="1600" dirty="0" smtClean="0"/>
              <a:t>wires </a:t>
            </a:r>
            <a:r>
              <a:rPr lang="en-US" sz="1600" dirty="0"/>
              <a:t>to understand </a:t>
            </a:r>
            <a:r>
              <a:rPr lang="en-US" sz="1600" b="1" dirty="0"/>
              <a:t>mechanism</a:t>
            </a:r>
            <a:r>
              <a:rPr lang="en-US" sz="1600" dirty="0"/>
              <a:t> and enhance </a:t>
            </a:r>
            <a:r>
              <a:rPr lang="en-US" sz="1600" b="1" dirty="0" smtClean="0"/>
              <a:t>in-field</a:t>
            </a:r>
            <a:r>
              <a:rPr lang="en-US" sz="1600" dirty="0" smtClean="0"/>
              <a:t> </a:t>
            </a:r>
            <a:r>
              <a:rPr lang="en-US" sz="1600" b="1" dirty="0" smtClean="0"/>
              <a:t>performance</a:t>
            </a:r>
          </a:p>
          <a:p>
            <a:pPr lvl="2"/>
            <a:endParaRPr lang="fr-CH" sz="1600" dirty="0" smtClean="0"/>
          </a:p>
          <a:p>
            <a:pPr lvl="1"/>
            <a:r>
              <a:rPr lang="fr-CH" sz="1600" dirty="0" smtClean="0"/>
              <a:t>2. TUW (USTEM), Vienna:</a:t>
            </a:r>
          </a:p>
          <a:p>
            <a:pPr marL="457200" lvl="1" indent="0">
              <a:buNone/>
            </a:pPr>
            <a:r>
              <a:rPr lang="fr-CH" sz="1600" dirty="0" smtClean="0"/>
              <a:t>	</a:t>
            </a:r>
            <a:r>
              <a:rPr lang="en-US" sz="1600" dirty="0" smtClean="0"/>
              <a:t>Microscopy</a:t>
            </a:r>
            <a:r>
              <a:rPr lang="it-IT" sz="1600" dirty="0" smtClean="0"/>
              <a:t> on MgB2 </a:t>
            </a:r>
            <a:r>
              <a:rPr lang="it-IT" sz="1600" b="1" dirty="0" err="1"/>
              <a:t>powder</a:t>
            </a:r>
            <a:r>
              <a:rPr lang="it-IT" sz="1600" dirty="0"/>
              <a:t> </a:t>
            </a:r>
            <a:r>
              <a:rPr lang="it-IT" sz="1600" dirty="0" smtClean="0"/>
              <a:t>and</a:t>
            </a:r>
            <a:r>
              <a:rPr lang="fr-CH" sz="1600" dirty="0" smtClean="0"/>
              <a:t> </a:t>
            </a:r>
            <a:r>
              <a:rPr lang="fr-CH" sz="1600" dirty="0" err="1" smtClean="0"/>
              <a:t>wire</a:t>
            </a:r>
            <a:r>
              <a:rPr lang="fr-CH" sz="1600" dirty="0"/>
              <a:t> </a:t>
            </a:r>
            <a:r>
              <a:rPr lang="fr-CH" sz="1600" dirty="0" smtClean="0"/>
              <a:t>for </a:t>
            </a:r>
            <a:r>
              <a:rPr lang="en-US" sz="1600" dirty="0" smtClean="0"/>
              <a:t>characterization</a:t>
            </a:r>
            <a:r>
              <a:rPr lang="fr-CH" sz="1600" dirty="0" smtClean="0"/>
              <a:t> and</a:t>
            </a:r>
          </a:p>
          <a:p>
            <a:pPr marL="914400" lvl="2" indent="0">
              <a:buNone/>
            </a:pPr>
            <a:r>
              <a:rPr lang="fr-CH" sz="1600" dirty="0" err="1" smtClean="0"/>
              <a:t>study</a:t>
            </a:r>
            <a:r>
              <a:rPr lang="fr-CH" sz="1600" dirty="0" smtClean="0"/>
              <a:t> of the impact of the </a:t>
            </a:r>
            <a:r>
              <a:rPr lang="en-US" sz="1600" b="1" dirty="0" smtClean="0"/>
              <a:t>wire</a:t>
            </a:r>
            <a:r>
              <a:rPr lang="fr-CH" sz="1600" b="1" dirty="0" smtClean="0"/>
              <a:t> design </a:t>
            </a:r>
            <a:r>
              <a:rPr lang="fr-CH" sz="1600" dirty="0" smtClean="0"/>
              <a:t>and the production </a:t>
            </a:r>
            <a:r>
              <a:rPr lang="en-US" sz="1600" dirty="0" smtClean="0"/>
              <a:t>process</a:t>
            </a:r>
            <a:r>
              <a:rPr lang="fr-CH" sz="1600" dirty="0" smtClean="0"/>
              <a:t> on </a:t>
            </a:r>
            <a:r>
              <a:rPr lang="fr-CH" sz="1600" dirty="0" err="1" smtClean="0"/>
              <a:t>its</a:t>
            </a:r>
            <a:r>
              <a:rPr lang="fr-CH" sz="1600" dirty="0" smtClean="0"/>
              <a:t> performance</a:t>
            </a:r>
          </a:p>
          <a:p>
            <a:pPr lvl="1"/>
            <a:endParaRPr lang="en-GB" sz="1600" dirty="0" smtClean="0"/>
          </a:p>
          <a:p>
            <a:pPr lvl="1"/>
            <a:r>
              <a:rPr lang="en-GB" sz="1600" dirty="0" smtClean="0"/>
              <a:t>Planned secondments:</a:t>
            </a:r>
            <a:endParaRPr lang="en-GB" sz="1600" dirty="0"/>
          </a:p>
          <a:p>
            <a:pPr lvl="2"/>
            <a:r>
              <a:rPr lang="fr-CH" sz="1600" dirty="0" smtClean="0"/>
              <a:t>TUW, ATI </a:t>
            </a:r>
            <a:r>
              <a:rPr lang="fr-CH" sz="1600" dirty="0"/>
              <a:t>04.03.2019 – </a:t>
            </a:r>
            <a:r>
              <a:rPr lang="fr-CH" sz="1600" dirty="0" smtClean="0"/>
              <a:t>17.03.2019</a:t>
            </a:r>
          </a:p>
          <a:p>
            <a:pPr lvl="2"/>
            <a:r>
              <a:rPr lang="fr-CH" sz="1600" dirty="0" smtClean="0"/>
              <a:t>TUW, USTEM  </a:t>
            </a:r>
            <a:r>
              <a:rPr lang="fr-CH" sz="1600" dirty="0"/>
              <a:t>14.10.2019 – 27.10.2019:</a:t>
            </a:r>
          </a:p>
          <a:p>
            <a:pPr marL="457200" lvl="1" indent="0">
              <a:buNone/>
            </a:pPr>
            <a:endParaRPr lang="en-GB" sz="2000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839416" y="1514203"/>
            <a:ext cx="6770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/>
              <a:t>TUW, </a:t>
            </a:r>
            <a:r>
              <a:rPr lang="it-IT" sz="1600" dirty="0" err="1" smtClean="0"/>
              <a:t>both</a:t>
            </a:r>
            <a:r>
              <a:rPr lang="it-IT" sz="1600" dirty="0" smtClean="0"/>
              <a:t> ATI and USTEM, are </a:t>
            </a:r>
            <a:r>
              <a:rPr lang="it-IT" sz="1600" dirty="0" err="1" smtClean="0"/>
              <a:t>key</a:t>
            </a:r>
            <a:r>
              <a:rPr lang="it-IT" sz="1600" dirty="0" smtClean="0"/>
              <a:t> </a:t>
            </a:r>
            <a:r>
              <a:rPr lang="it-IT" sz="1600" dirty="0" err="1" smtClean="0"/>
              <a:t>collaboration</a:t>
            </a:r>
            <a:r>
              <a:rPr lang="it-IT" sz="1600" dirty="0" smtClean="0"/>
              <a:t> partner</a:t>
            </a:r>
            <a:r>
              <a:rPr lang="it-IT" sz="2000" dirty="0" smtClean="0"/>
              <a:t/>
            </a:r>
            <a:br>
              <a:rPr lang="it-IT" sz="2000" dirty="0" smtClean="0"/>
            </a:br>
            <a:endParaRPr lang="it-IT" sz="2000" dirty="0" smtClean="0"/>
          </a:p>
        </p:txBody>
      </p:sp>
      <p:pic>
        <p:nvPicPr>
          <p:cNvPr id="11" name="Picture 19" descr="e6 1200Corret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53"/>
          <a:stretch>
            <a:fillRect/>
          </a:stretch>
        </p:blipFill>
        <p:spPr bwMode="auto">
          <a:xfrm>
            <a:off x="8904312" y="2623568"/>
            <a:ext cx="2312987" cy="490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 descr="D:\Columbus SC_150319\Best Paths\First deliverable\SEM_6263(x120)_CER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6165"/>
          <a:stretch/>
        </p:blipFill>
        <p:spPr bwMode="auto">
          <a:xfrm>
            <a:off x="9480376" y="3772315"/>
            <a:ext cx="1343821" cy="108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ttangolo 12"/>
          <p:cNvSpPr/>
          <p:nvPr/>
        </p:nvSpPr>
        <p:spPr>
          <a:xfrm>
            <a:off x="9150708" y="2304403"/>
            <a:ext cx="2066591" cy="25391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MgB</a:t>
            </a:r>
            <a:r>
              <a:rPr lang="en-US" sz="1050" baseline="-250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sz="105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tape 3.6mm x 0.6mm</a:t>
            </a:r>
            <a:endParaRPr lang="it-IT" sz="1050" dirty="0"/>
          </a:p>
        </p:txBody>
      </p:sp>
      <p:sp>
        <p:nvSpPr>
          <p:cNvPr id="14" name="Rettangolo 13"/>
          <p:cNvSpPr/>
          <p:nvPr/>
        </p:nvSpPr>
        <p:spPr>
          <a:xfrm>
            <a:off x="9118990" y="3472297"/>
            <a:ext cx="2353529" cy="25391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MgB</a:t>
            </a:r>
            <a:r>
              <a:rPr lang="en-US" sz="1050" baseline="-250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sz="105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round wire diameter 1mm</a:t>
            </a:r>
            <a:endParaRPr lang="it-IT" sz="1050" dirty="0"/>
          </a:p>
        </p:txBody>
      </p:sp>
    </p:spTree>
    <p:extLst>
      <p:ext uri="{BB962C8B-B14F-4D97-AF65-F5344CB8AC3E}">
        <p14:creationId xmlns:p14="http://schemas.microsoft.com/office/powerpoint/2010/main" val="44799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432735"/>
              </p:ext>
            </p:extLst>
          </p:nvPr>
        </p:nvGraphicFramePr>
        <p:xfrm>
          <a:off x="191344" y="1257197"/>
          <a:ext cx="11809311" cy="4620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1402"/>
                <a:gridCol w="1190392"/>
                <a:gridCol w="1124811"/>
                <a:gridCol w="1124811"/>
                <a:gridCol w="1227066"/>
                <a:gridCol w="1329321"/>
                <a:gridCol w="1481508"/>
              </a:tblGrid>
              <a:tr h="287794">
                <a:tc>
                  <a:txBody>
                    <a:bodyPr/>
                    <a:lstStyle/>
                    <a:p>
                      <a:pPr algn="l"/>
                      <a:r>
                        <a:rPr lang="it-IT" sz="1200" dirty="0" err="1" smtClean="0"/>
                        <a:t>Activities</a:t>
                      </a:r>
                      <a:r>
                        <a:rPr lang="it-IT" sz="1200" dirty="0" smtClean="0"/>
                        <a:t> and training </a:t>
                      </a:r>
                      <a:r>
                        <a:rPr lang="it-IT" sz="1200" dirty="0" err="1" smtClean="0"/>
                        <a:t>topics</a:t>
                      </a:r>
                      <a:r>
                        <a:rPr lang="it-IT" sz="1200" dirty="0" smtClean="0"/>
                        <a:t>:</a:t>
                      </a:r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dirty="0" smtClean="0"/>
                        <a:t>1 –  6</a:t>
                      </a:r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dirty="0" smtClean="0"/>
                        <a:t>6 – 12</a:t>
                      </a:r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dirty="0" smtClean="0"/>
                        <a:t>12 – 18</a:t>
                      </a:r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dirty="0" smtClean="0"/>
                        <a:t>18 – 24</a:t>
                      </a:r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dirty="0" smtClean="0"/>
                        <a:t>24 – 30</a:t>
                      </a:r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dirty="0" smtClean="0"/>
                        <a:t>30 – 36</a:t>
                      </a:r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8776">
                <a:tc>
                  <a:txBody>
                    <a:bodyPr/>
                    <a:lstStyle/>
                    <a:p>
                      <a:r>
                        <a:rPr lang="it-IT" sz="1100" b="1" dirty="0" err="1" smtClean="0"/>
                        <a:t>Superconductivity</a:t>
                      </a:r>
                      <a:r>
                        <a:rPr lang="it-IT" sz="1100" b="1" baseline="0" dirty="0" smtClean="0"/>
                        <a:t> and </a:t>
                      </a:r>
                      <a:r>
                        <a:rPr lang="it-IT" sz="1100" b="1" baseline="0" dirty="0" err="1" smtClean="0"/>
                        <a:t>application</a:t>
                      </a:r>
                      <a:r>
                        <a:rPr lang="it-IT" sz="1100" baseline="0" dirty="0" smtClean="0"/>
                        <a:t> </a:t>
                      </a:r>
                      <a:br>
                        <a:rPr lang="it-IT" sz="1100" baseline="0" dirty="0" smtClean="0"/>
                      </a:br>
                      <a:r>
                        <a:rPr lang="it-IT" sz="1100" baseline="0" dirty="0" smtClean="0"/>
                        <a:t>(</a:t>
                      </a:r>
                      <a:r>
                        <a:rPr lang="it-IT" sz="1100" baseline="0" dirty="0" err="1" smtClean="0"/>
                        <a:t>introduction</a:t>
                      </a:r>
                      <a:r>
                        <a:rPr lang="it-IT" sz="1100" baseline="0" dirty="0" smtClean="0"/>
                        <a:t>)</a:t>
                      </a:r>
                      <a:endParaRPr lang="it-IT" sz="11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44943">
                <a:tc>
                  <a:txBody>
                    <a:bodyPr/>
                    <a:lstStyle/>
                    <a:p>
                      <a:r>
                        <a:rPr lang="it-IT" sz="1100" b="1" dirty="0" err="1" smtClean="0"/>
                        <a:t>Materials</a:t>
                      </a:r>
                      <a:r>
                        <a:rPr lang="it-IT" sz="1100" b="1" dirty="0" smtClean="0"/>
                        <a:t> </a:t>
                      </a:r>
                      <a:r>
                        <a:rPr lang="it-IT" sz="1100" b="1" dirty="0" err="1" smtClean="0"/>
                        <a:t>characterization</a:t>
                      </a:r>
                      <a:endParaRPr lang="it-IT" sz="1100" b="1" dirty="0" smtClean="0"/>
                    </a:p>
                    <a:p>
                      <a:r>
                        <a:rPr lang="it-IT" sz="1100" dirty="0" smtClean="0"/>
                        <a:t>(</a:t>
                      </a:r>
                      <a:r>
                        <a:rPr lang="it-IT" sz="1100" dirty="0" err="1" smtClean="0"/>
                        <a:t>powder</a:t>
                      </a:r>
                      <a:r>
                        <a:rPr lang="it-IT" sz="1100" dirty="0" smtClean="0"/>
                        <a:t>,</a:t>
                      </a:r>
                      <a:r>
                        <a:rPr lang="it-IT" sz="1100" baseline="0" dirty="0" smtClean="0"/>
                        <a:t> </a:t>
                      </a:r>
                      <a:r>
                        <a:rPr lang="it-IT" sz="1100" dirty="0" smtClean="0"/>
                        <a:t>X-</a:t>
                      </a:r>
                      <a:r>
                        <a:rPr lang="it-IT" sz="1100" dirty="0" err="1" smtClean="0"/>
                        <a:t>ray</a:t>
                      </a:r>
                      <a:r>
                        <a:rPr lang="it-IT" sz="1100" baseline="0" dirty="0" smtClean="0"/>
                        <a:t> </a:t>
                      </a:r>
                      <a:r>
                        <a:rPr lang="it-IT" sz="1100" baseline="0" dirty="0" err="1" smtClean="0"/>
                        <a:t>diffraction</a:t>
                      </a:r>
                      <a:r>
                        <a:rPr lang="it-IT" sz="1100" baseline="0" dirty="0" smtClean="0"/>
                        <a:t>, XRF, </a:t>
                      </a:r>
                      <a:r>
                        <a:rPr lang="it-IT" sz="1100" baseline="0" dirty="0" err="1" smtClean="0"/>
                        <a:t>Granulometry</a:t>
                      </a:r>
                      <a:r>
                        <a:rPr lang="it-IT" sz="1100" baseline="0" dirty="0" smtClean="0"/>
                        <a:t>, Micro-</a:t>
                      </a:r>
                      <a:r>
                        <a:rPr lang="it-IT" sz="1100" baseline="0" dirty="0" err="1" smtClean="0"/>
                        <a:t>Hardness</a:t>
                      </a:r>
                      <a:r>
                        <a:rPr lang="it-IT" sz="1100" baseline="0" dirty="0" smtClean="0"/>
                        <a:t>, Stress-</a:t>
                      </a:r>
                      <a:r>
                        <a:rPr lang="it-IT" sz="1100" baseline="0" dirty="0" err="1" smtClean="0"/>
                        <a:t>strain</a:t>
                      </a:r>
                      <a:r>
                        <a:rPr lang="it-IT" sz="1100" baseline="0" dirty="0" smtClean="0"/>
                        <a:t>)</a:t>
                      </a:r>
                      <a:endParaRPr lang="it-IT" sz="11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7099">
                <a:tc>
                  <a:txBody>
                    <a:bodyPr/>
                    <a:lstStyle/>
                    <a:p>
                      <a:r>
                        <a:rPr lang="it-IT" sz="1100" b="1" dirty="0" smtClean="0"/>
                        <a:t>Critical </a:t>
                      </a:r>
                      <a:r>
                        <a:rPr lang="it-IT" sz="1100" b="1" dirty="0" err="1" smtClean="0"/>
                        <a:t>Current</a:t>
                      </a:r>
                      <a:r>
                        <a:rPr lang="it-IT" sz="1100" b="1" dirty="0" smtClean="0"/>
                        <a:t> </a:t>
                      </a:r>
                      <a:r>
                        <a:rPr lang="it-IT" sz="1100" b="1" dirty="0" err="1" smtClean="0"/>
                        <a:t>tests</a:t>
                      </a:r>
                      <a:r>
                        <a:rPr lang="it-IT" sz="1100" b="1" dirty="0" smtClean="0"/>
                        <a:t> – </a:t>
                      </a:r>
                      <a:r>
                        <a:rPr lang="it-IT" sz="1100" b="1" dirty="0" err="1" smtClean="0"/>
                        <a:t>Cryogen</a:t>
                      </a:r>
                      <a:r>
                        <a:rPr lang="it-IT" sz="1100" b="1" dirty="0" smtClean="0"/>
                        <a:t> </a:t>
                      </a:r>
                      <a:r>
                        <a:rPr lang="it-IT" sz="1100" b="1" dirty="0" err="1" smtClean="0"/>
                        <a:t>coolant</a:t>
                      </a:r>
                      <a:r>
                        <a:rPr lang="it-IT" sz="1100" b="1" baseline="0" dirty="0" smtClean="0"/>
                        <a:t> free</a:t>
                      </a:r>
                    </a:p>
                    <a:p>
                      <a:r>
                        <a:rPr lang="it-IT" sz="1100" baseline="0" dirty="0" smtClean="0"/>
                        <a:t>(</a:t>
                      </a:r>
                      <a:r>
                        <a:rPr lang="it-IT" sz="1100" baseline="0" dirty="0" err="1" smtClean="0"/>
                        <a:t>Cryogenics</a:t>
                      </a:r>
                      <a:r>
                        <a:rPr lang="it-IT" sz="1100" baseline="0" dirty="0" smtClean="0"/>
                        <a:t> </a:t>
                      </a:r>
                      <a:r>
                        <a:rPr lang="it-IT" sz="1100" baseline="0" dirty="0" err="1" smtClean="0"/>
                        <a:t>system</a:t>
                      </a:r>
                      <a:r>
                        <a:rPr lang="it-IT" sz="1100" baseline="0" dirty="0" smtClean="0"/>
                        <a:t>, </a:t>
                      </a:r>
                      <a:r>
                        <a:rPr lang="it-IT" sz="1100" baseline="0" dirty="0" err="1" smtClean="0"/>
                        <a:t>principle</a:t>
                      </a:r>
                      <a:r>
                        <a:rPr lang="it-IT" sz="1100" baseline="0" dirty="0" smtClean="0"/>
                        <a:t> of </a:t>
                      </a:r>
                      <a:r>
                        <a:rPr lang="it-IT" sz="1100" baseline="0" dirty="0" err="1" smtClean="0"/>
                        <a:t>measurement</a:t>
                      </a:r>
                      <a:r>
                        <a:rPr lang="it-IT" sz="1100" baseline="0" dirty="0" smtClean="0"/>
                        <a:t> </a:t>
                      </a:r>
                      <a:r>
                        <a:rPr lang="it-IT" sz="1100" baseline="0" dirty="0" err="1" smtClean="0"/>
                        <a:t>techniques</a:t>
                      </a:r>
                      <a:r>
                        <a:rPr lang="it-IT" sz="1100" baseline="0" dirty="0" smtClean="0"/>
                        <a:t>, </a:t>
                      </a:r>
                      <a:r>
                        <a:rPr lang="it-IT" sz="1100" baseline="0" dirty="0" err="1" smtClean="0"/>
                        <a:t>LabView</a:t>
                      </a:r>
                      <a:r>
                        <a:rPr lang="it-IT" sz="1100" baseline="0" dirty="0" smtClean="0"/>
                        <a:t> ACQ </a:t>
                      </a:r>
                      <a:r>
                        <a:rPr lang="it-IT" sz="1100" baseline="0" dirty="0" err="1" smtClean="0"/>
                        <a:t>system</a:t>
                      </a:r>
                      <a:r>
                        <a:rPr lang="it-IT" sz="1100" baseline="0" dirty="0" smtClean="0"/>
                        <a:t>, </a:t>
                      </a:r>
                      <a:r>
                        <a:rPr lang="it-IT" sz="1100" baseline="0" dirty="0" err="1" smtClean="0"/>
                        <a:t>improvement</a:t>
                      </a:r>
                      <a:r>
                        <a:rPr lang="it-IT" sz="1100" baseline="0" dirty="0" smtClean="0"/>
                        <a:t> test, post-</a:t>
                      </a:r>
                      <a:r>
                        <a:rPr lang="it-IT" sz="1100" baseline="0" dirty="0" err="1" smtClean="0"/>
                        <a:t>processsing</a:t>
                      </a:r>
                      <a:r>
                        <a:rPr lang="it-IT" sz="1100" baseline="0" dirty="0" smtClean="0"/>
                        <a:t> data </a:t>
                      </a:r>
                      <a:r>
                        <a:rPr lang="it-IT" sz="1100" baseline="0" dirty="0" err="1" smtClean="0"/>
                        <a:t>analysis</a:t>
                      </a:r>
                      <a:r>
                        <a:rPr lang="it-IT" sz="1100" baseline="0" dirty="0" smtClean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709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dirty="0" smtClean="0"/>
                        <a:t>Manufacturing </a:t>
                      </a:r>
                      <a:r>
                        <a:rPr lang="it-IT" sz="1100" b="1" dirty="0" err="1" smtClean="0"/>
                        <a:t>process</a:t>
                      </a:r>
                      <a:r>
                        <a:rPr lang="it-IT" sz="1100" b="1" dirty="0" smtClean="0"/>
                        <a:t> – </a:t>
                      </a:r>
                      <a:r>
                        <a:rPr lang="it-IT" sz="1100" b="1" dirty="0" err="1" smtClean="0"/>
                        <a:t>phase</a:t>
                      </a:r>
                      <a:r>
                        <a:rPr lang="it-IT" sz="1100" b="1" dirty="0" smtClean="0"/>
                        <a:t> I</a:t>
                      </a:r>
                      <a:r>
                        <a:rPr lang="it-IT" sz="1100" b="1" baseline="0" dirty="0" smtClean="0"/>
                        <a:t> </a:t>
                      </a:r>
                      <a:br>
                        <a:rPr lang="it-IT" sz="1100" b="1" baseline="0" dirty="0" smtClean="0"/>
                      </a:br>
                      <a:r>
                        <a:rPr lang="it-IT" sz="1100" baseline="0" dirty="0" smtClean="0"/>
                        <a:t>(</a:t>
                      </a:r>
                      <a:r>
                        <a:rPr lang="it-IT" sz="1100" baseline="0" dirty="0" err="1" smtClean="0"/>
                        <a:t>introduction</a:t>
                      </a:r>
                      <a:r>
                        <a:rPr lang="it-IT" sz="1100" baseline="0" dirty="0" smtClean="0"/>
                        <a:t> to PIT </a:t>
                      </a:r>
                      <a:r>
                        <a:rPr lang="it-IT" sz="1100" baseline="0" dirty="0" err="1" smtClean="0"/>
                        <a:t>technique</a:t>
                      </a:r>
                      <a:r>
                        <a:rPr lang="it-IT" sz="1100" baseline="0" dirty="0" smtClean="0"/>
                        <a:t> and </a:t>
                      </a:r>
                      <a:r>
                        <a:rPr lang="it-IT" sz="1100" baseline="0" dirty="0" err="1" smtClean="0"/>
                        <a:t>related</a:t>
                      </a:r>
                      <a:r>
                        <a:rPr lang="it-IT" sz="1100" baseline="0" dirty="0" smtClean="0"/>
                        <a:t> </a:t>
                      </a:r>
                      <a:r>
                        <a:rPr lang="it-IT" sz="1100" baseline="0" dirty="0" err="1" smtClean="0"/>
                        <a:t>critical</a:t>
                      </a:r>
                      <a:r>
                        <a:rPr lang="it-IT" sz="1100" baseline="0" dirty="0" smtClean="0"/>
                        <a:t> </a:t>
                      </a:r>
                      <a:r>
                        <a:rPr lang="it-IT" sz="1100" baseline="0" dirty="0" err="1" smtClean="0"/>
                        <a:t>issues</a:t>
                      </a:r>
                      <a:r>
                        <a:rPr lang="it-IT" sz="1100" baseline="0" dirty="0" smtClean="0"/>
                        <a:t>)</a:t>
                      </a:r>
                      <a:endParaRPr lang="it-IT" sz="1100" dirty="0" smtClean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7099">
                <a:tc>
                  <a:txBody>
                    <a:bodyPr/>
                    <a:lstStyle/>
                    <a:p>
                      <a:r>
                        <a:rPr lang="it-IT" sz="1100" b="1" dirty="0" smtClean="0"/>
                        <a:t>Critical </a:t>
                      </a:r>
                      <a:r>
                        <a:rPr lang="it-IT" sz="1100" b="1" dirty="0" err="1" smtClean="0"/>
                        <a:t>Current</a:t>
                      </a:r>
                      <a:r>
                        <a:rPr lang="it-IT" sz="1100" b="1" dirty="0" smtClean="0"/>
                        <a:t> </a:t>
                      </a:r>
                      <a:r>
                        <a:rPr lang="it-IT" sz="1100" b="1" dirty="0" err="1" smtClean="0"/>
                        <a:t>tests</a:t>
                      </a:r>
                      <a:r>
                        <a:rPr lang="it-IT" sz="1100" b="1" dirty="0" smtClean="0"/>
                        <a:t> – </a:t>
                      </a:r>
                      <a:r>
                        <a:rPr lang="it-IT" sz="1100" b="1" dirty="0" err="1" smtClean="0"/>
                        <a:t>Liq</a:t>
                      </a:r>
                      <a:r>
                        <a:rPr lang="it-IT" sz="1100" b="1" dirty="0" smtClean="0"/>
                        <a:t>. </a:t>
                      </a:r>
                      <a:r>
                        <a:rPr lang="it-IT" sz="1100" b="1" dirty="0" err="1" smtClean="0"/>
                        <a:t>Helium</a:t>
                      </a:r>
                      <a:r>
                        <a:rPr lang="it-IT" sz="1100" b="1" baseline="0" dirty="0" smtClean="0"/>
                        <a:t> </a:t>
                      </a:r>
                    </a:p>
                    <a:p>
                      <a:r>
                        <a:rPr lang="it-IT" sz="1100" baseline="0" dirty="0" smtClean="0"/>
                        <a:t>(</a:t>
                      </a:r>
                      <a:r>
                        <a:rPr lang="it-IT" sz="1100" baseline="0" dirty="0" err="1" smtClean="0"/>
                        <a:t>defining</a:t>
                      </a:r>
                      <a:r>
                        <a:rPr lang="it-IT" sz="1100" baseline="0" dirty="0" smtClean="0"/>
                        <a:t> the </a:t>
                      </a:r>
                      <a:r>
                        <a:rPr lang="it-IT" sz="1100" baseline="0" dirty="0" err="1" smtClean="0"/>
                        <a:t>technical</a:t>
                      </a:r>
                      <a:r>
                        <a:rPr lang="it-IT" sz="1100" baseline="0" dirty="0" smtClean="0"/>
                        <a:t> </a:t>
                      </a:r>
                      <a:r>
                        <a:rPr lang="it-IT" sz="1100" baseline="0" dirty="0" err="1" smtClean="0"/>
                        <a:t>specification</a:t>
                      </a:r>
                      <a:r>
                        <a:rPr lang="it-IT" sz="1100" baseline="0" dirty="0" smtClean="0"/>
                        <a:t> of a new test </a:t>
                      </a:r>
                      <a:r>
                        <a:rPr lang="it-IT" sz="1100" baseline="0" dirty="0" err="1" smtClean="0"/>
                        <a:t>facility</a:t>
                      </a:r>
                      <a:r>
                        <a:rPr lang="it-IT" sz="1100" baseline="0" dirty="0" smtClean="0"/>
                        <a:t>; </a:t>
                      </a:r>
                      <a:r>
                        <a:rPr lang="it-IT" sz="1100" baseline="0" dirty="0" err="1" smtClean="0"/>
                        <a:t>commissioning</a:t>
                      </a:r>
                      <a:r>
                        <a:rPr lang="it-IT" sz="1100" baseline="0" dirty="0" smtClean="0"/>
                        <a:t> and test)</a:t>
                      </a:r>
                      <a:endParaRPr lang="it-IT" sz="11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747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1" dirty="0" smtClean="0"/>
                        <a:t>Manufacturing </a:t>
                      </a:r>
                      <a:r>
                        <a:rPr lang="it-IT" sz="1100" b="1" dirty="0" err="1" smtClean="0"/>
                        <a:t>process</a:t>
                      </a:r>
                      <a:r>
                        <a:rPr lang="it-IT" sz="1100" b="1" dirty="0" smtClean="0"/>
                        <a:t> – </a:t>
                      </a:r>
                      <a:r>
                        <a:rPr lang="it-IT" sz="1100" b="1" dirty="0" err="1" smtClean="0"/>
                        <a:t>phase</a:t>
                      </a:r>
                      <a:r>
                        <a:rPr lang="it-IT" sz="1100" b="1" baseline="0" dirty="0" smtClean="0"/>
                        <a:t> II</a:t>
                      </a:r>
                      <a:endParaRPr lang="it-IT" sz="1100" b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dirty="0" smtClean="0"/>
                        <a:t>(</a:t>
                      </a:r>
                      <a:r>
                        <a:rPr lang="it-IT" sz="1100" dirty="0" err="1" smtClean="0"/>
                        <a:t>Relationship</a:t>
                      </a:r>
                      <a:r>
                        <a:rPr lang="it-IT" sz="1100" baseline="0" dirty="0" smtClean="0"/>
                        <a:t> </a:t>
                      </a:r>
                      <a:r>
                        <a:rPr lang="it-IT" sz="1100" baseline="0" dirty="0" err="1" smtClean="0"/>
                        <a:t>between</a:t>
                      </a:r>
                      <a:r>
                        <a:rPr lang="it-IT" sz="1100" baseline="0" dirty="0" smtClean="0"/>
                        <a:t> PIT </a:t>
                      </a:r>
                      <a:r>
                        <a:rPr lang="it-IT" sz="1100" baseline="0" dirty="0" err="1" smtClean="0"/>
                        <a:t>aspect</a:t>
                      </a:r>
                      <a:r>
                        <a:rPr lang="it-IT" sz="1100" baseline="0" dirty="0" smtClean="0"/>
                        <a:t> and </a:t>
                      </a:r>
                      <a:r>
                        <a:rPr lang="it-IT" sz="1100" baseline="0" dirty="0" err="1" smtClean="0"/>
                        <a:t>Jc</a:t>
                      </a:r>
                      <a:r>
                        <a:rPr lang="it-IT" sz="1100" baseline="0" dirty="0" smtClean="0"/>
                        <a:t> </a:t>
                      </a:r>
                      <a:r>
                        <a:rPr lang="it-IT" sz="1100" baseline="0" dirty="0" err="1" smtClean="0"/>
                        <a:t>enhancement</a:t>
                      </a:r>
                      <a:r>
                        <a:rPr lang="it-IT" sz="1100" baseline="0" dirty="0" smtClean="0"/>
                        <a:t>; </a:t>
                      </a:r>
                      <a:r>
                        <a:rPr lang="it-IT" sz="1100" baseline="0" dirty="0" err="1" smtClean="0"/>
                        <a:t>process</a:t>
                      </a:r>
                      <a:r>
                        <a:rPr lang="it-IT" sz="1100" baseline="0" dirty="0" smtClean="0"/>
                        <a:t> control; </a:t>
                      </a:r>
                      <a:r>
                        <a:rPr lang="it-IT" sz="1100" baseline="0" dirty="0" err="1" smtClean="0"/>
                        <a:t>wires</a:t>
                      </a:r>
                      <a:r>
                        <a:rPr lang="it-IT" sz="1100" baseline="0" dirty="0" smtClean="0"/>
                        <a:t> </a:t>
                      </a:r>
                      <a:r>
                        <a:rPr lang="it-IT" sz="1100" baseline="0" dirty="0" err="1" smtClean="0"/>
                        <a:t>parameters</a:t>
                      </a:r>
                      <a:r>
                        <a:rPr lang="it-IT" sz="1100" baseline="0" dirty="0" smtClean="0"/>
                        <a:t> control; </a:t>
                      </a:r>
                      <a:r>
                        <a:rPr lang="it-IT" sz="1100" baseline="0" dirty="0" err="1" smtClean="0"/>
                        <a:t>automatization</a:t>
                      </a:r>
                      <a:r>
                        <a:rPr lang="it-IT" sz="1100" baseline="0" dirty="0" smtClean="0"/>
                        <a:t>; in-line </a:t>
                      </a:r>
                      <a:r>
                        <a:rPr lang="it-IT" sz="1100" baseline="0" dirty="0" err="1" smtClean="0"/>
                        <a:t>quality</a:t>
                      </a:r>
                      <a:r>
                        <a:rPr lang="it-IT" sz="1100" baseline="0" dirty="0" smtClean="0"/>
                        <a:t> </a:t>
                      </a:r>
                      <a:r>
                        <a:rPr lang="it-IT" sz="1100" baseline="0" dirty="0" err="1" smtClean="0"/>
                        <a:t>assurance</a:t>
                      </a:r>
                      <a:r>
                        <a:rPr lang="it-IT" sz="1100" baseline="0" dirty="0" smtClean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100" dirty="0" smtClean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2877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dirty="0" smtClean="0"/>
                        <a:t>EASI</a:t>
                      </a:r>
                      <a:r>
                        <a:rPr lang="it-IT" sz="1100" b="0" baseline="0" dirty="0" smtClean="0"/>
                        <a:t> Schools</a:t>
                      </a:r>
                      <a:endParaRPr lang="it-IT" sz="1100" b="0" dirty="0" smtClean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7794">
                <a:tc>
                  <a:txBody>
                    <a:bodyPr/>
                    <a:lstStyle/>
                    <a:p>
                      <a:r>
                        <a:rPr lang="it-IT" sz="1100" dirty="0" err="1" smtClean="0"/>
                        <a:t>Secondments</a:t>
                      </a:r>
                      <a:r>
                        <a:rPr lang="it-IT" sz="1100" dirty="0" smtClean="0"/>
                        <a:t> </a:t>
                      </a:r>
                      <a:r>
                        <a:rPr lang="it-IT" sz="1100" dirty="0" err="1" smtClean="0"/>
                        <a:t>at</a:t>
                      </a:r>
                      <a:r>
                        <a:rPr lang="it-IT" sz="1100" dirty="0" smtClean="0"/>
                        <a:t> TUW</a:t>
                      </a:r>
                      <a:r>
                        <a:rPr lang="it-IT" sz="1100" baseline="0" dirty="0" smtClean="0"/>
                        <a:t> ATI and TUW USTEM</a:t>
                      </a:r>
                      <a:endParaRPr lang="it-IT" sz="11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87794"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Project Management </a:t>
                      </a:r>
                      <a:endParaRPr lang="it-IT" sz="11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it-IT" sz="600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Rettangolo 6"/>
          <p:cNvSpPr/>
          <p:nvPr/>
        </p:nvSpPr>
        <p:spPr>
          <a:xfrm>
            <a:off x="5905500" y="5300588"/>
            <a:ext cx="97408" cy="29018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7586041" y="5291772"/>
            <a:ext cx="97408" cy="29018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4655840" y="5013176"/>
            <a:ext cx="97408" cy="29018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Connettore 2 12"/>
          <p:cNvCxnSpPr/>
          <p:nvPr/>
        </p:nvCxnSpPr>
        <p:spPr>
          <a:xfrm flipV="1">
            <a:off x="4511824" y="5881522"/>
            <a:ext cx="0" cy="14780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3656605" y="5914469"/>
            <a:ext cx="1728192" cy="36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/>
              <a:t>1</a:t>
            </a:r>
            <a:r>
              <a:rPr lang="en-US" sz="1200" b="1" baseline="30000" dirty="0" err="1" smtClean="0"/>
              <a:t>st</a:t>
            </a:r>
            <a:r>
              <a:rPr lang="en-US" sz="1200" b="1" dirty="0" smtClean="0"/>
              <a:t> June 2018</a:t>
            </a:r>
            <a:endParaRPr lang="it-IT" sz="1200" b="1" dirty="0"/>
          </a:p>
        </p:txBody>
      </p:sp>
      <p:sp>
        <p:nvSpPr>
          <p:cNvPr id="16" name="Rettangolo 15"/>
          <p:cNvSpPr/>
          <p:nvPr/>
        </p:nvSpPr>
        <p:spPr>
          <a:xfrm>
            <a:off x="4558432" y="5581955"/>
            <a:ext cx="97408" cy="29018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4748065" y="5590771"/>
            <a:ext cx="97408" cy="29018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9" name="Connettore 1 18"/>
          <p:cNvCxnSpPr/>
          <p:nvPr/>
        </p:nvCxnSpPr>
        <p:spPr>
          <a:xfrm>
            <a:off x="5519936" y="1340768"/>
            <a:ext cx="0" cy="4531370"/>
          </a:xfrm>
          <a:prstGeom prst="line">
            <a:avLst/>
          </a:prstGeom>
          <a:ln w="349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67008" y="44624"/>
            <a:ext cx="10515600" cy="1325563"/>
          </a:xfrm>
        </p:spPr>
        <p:txBody>
          <a:bodyPr/>
          <a:lstStyle/>
          <a:p>
            <a:r>
              <a:rPr lang="fr-CH" dirty="0" err="1" smtClean="0"/>
              <a:t>Research</a:t>
            </a:r>
            <a:r>
              <a:rPr lang="fr-CH" dirty="0" smtClean="0"/>
              <a:t>, </a:t>
            </a:r>
            <a:r>
              <a:rPr lang="fr-CH" dirty="0" err="1" smtClean="0"/>
              <a:t>Methodology</a:t>
            </a:r>
            <a:r>
              <a:rPr lang="fr-CH" dirty="0" smtClean="0"/>
              <a:t>, </a:t>
            </a:r>
            <a:r>
              <a:rPr lang="fr-CH" dirty="0" err="1" smtClean="0"/>
              <a:t>Results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&amp;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Steps</a:t>
            </a:r>
            <a:endParaRPr lang="en-GB" dirty="0"/>
          </a:p>
        </p:txBody>
      </p:sp>
      <p:sp>
        <p:nvSpPr>
          <p:cNvPr id="14" name="Rettangolo 13"/>
          <p:cNvSpPr/>
          <p:nvPr/>
        </p:nvSpPr>
        <p:spPr>
          <a:xfrm>
            <a:off x="6960096" y="5011025"/>
            <a:ext cx="97408" cy="29018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Rettangolo 17"/>
          <p:cNvSpPr/>
          <p:nvPr/>
        </p:nvSpPr>
        <p:spPr>
          <a:xfrm>
            <a:off x="9310960" y="5013176"/>
            <a:ext cx="97408" cy="29018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841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Rettangolo 78"/>
          <p:cNvSpPr/>
          <p:nvPr/>
        </p:nvSpPr>
        <p:spPr>
          <a:xfrm>
            <a:off x="6023992" y="5085184"/>
            <a:ext cx="1405508" cy="936104"/>
          </a:xfrm>
          <a:prstGeom prst="rect">
            <a:avLst/>
          </a:prstGeom>
          <a:solidFill>
            <a:schemeClr val="bg2">
              <a:lumMod val="75000"/>
            </a:schemeClr>
          </a:solidFill>
          <a:ln w="444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Research</a:t>
            </a:r>
            <a:r>
              <a:rPr lang="fr-CH" dirty="0"/>
              <a:t>, </a:t>
            </a:r>
            <a:r>
              <a:rPr lang="fr-CH" dirty="0" err="1"/>
              <a:t>Methodology</a:t>
            </a:r>
            <a:r>
              <a:rPr lang="fr-CH" dirty="0"/>
              <a:t>, </a:t>
            </a:r>
            <a:r>
              <a:rPr lang="fr-CH" dirty="0" err="1"/>
              <a:t>Results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/>
              <a:t>&amp;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0968" y="1359841"/>
            <a:ext cx="10515600" cy="4351338"/>
          </a:xfrm>
        </p:spPr>
        <p:txBody>
          <a:bodyPr/>
          <a:lstStyle/>
          <a:p>
            <a:r>
              <a:rPr lang="en-US" sz="1800" dirty="0" smtClean="0"/>
              <a:t>Critical Current Test Facility:</a:t>
            </a:r>
          </a:p>
          <a:p>
            <a:pPr lvl="1"/>
            <a:r>
              <a:rPr lang="en-US" sz="1200" dirty="0" smtClean="0"/>
              <a:t>Improvements Control Software</a:t>
            </a:r>
          </a:p>
          <a:p>
            <a:pPr lvl="2"/>
            <a:r>
              <a:rPr lang="en-US" sz="1200" dirty="0" smtClean="0"/>
              <a:t>Introducing facility diagnostic </a:t>
            </a:r>
            <a:r>
              <a:rPr lang="en-US" sz="1200" dirty="0" err="1" smtClean="0"/>
              <a:t>measurments</a:t>
            </a:r>
            <a:endParaRPr lang="en-US" sz="1200" dirty="0" smtClean="0"/>
          </a:p>
          <a:p>
            <a:pPr lvl="2"/>
            <a:r>
              <a:rPr lang="en-US" sz="1200" dirty="0" smtClean="0"/>
              <a:t>(current leads, voltage </a:t>
            </a:r>
            <a:r>
              <a:rPr lang="en-US" sz="1200" dirty="0" err="1" smtClean="0"/>
              <a:t>meas</a:t>
            </a:r>
            <a:r>
              <a:rPr lang="en-US" sz="1200" dirty="0" smtClean="0"/>
              <a:t>)</a:t>
            </a:r>
          </a:p>
          <a:p>
            <a:pPr lvl="1"/>
            <a:r>
              <a:rPr lang="en-US" sz="1200" dirty="0"/>
              <a:t>Improvements Data Analysis Scripts/Macros</a:t>
            </a:r>
          </a:p>
          <a:p>
            <a:pPr lvl="2"/>
            <a:endParaRPr lang="en-US" sz="1600" dirty="0" smtClean="0"/>
          </a:p>
          <a:p>
            <a:pPr lvl="2"/>
            <a:endParaRPr lang="en-US" sz="1600" dirty="0" smtClean="0"/>
          </a:p>
          <a:p>
            <a:pPr lvl="2"/>
            <a:endParaRPr lang="it-IT" sz="1600" dirty="0"/>
          </a:p>
          <a:p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9808805" y="1988841"/>
            <a:ext cx="717746" cy="26006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igura a mano libera 4"/>
          <p:cNvSpPr/>
          <p:nvPr/>
        </p:nvSpPr>
        <p:spPr>
          <a:xfrm>
            <a:off x="10095424" y="1988843"/>
            <a:ext cx="139589" cy="2434078"/>
          </a:xfrm>
          <a:custGeom>
            <a:avLst/>
            <a:gdLst>
              <a:gd name="connsiteX0" fmla="*/ 0 w 76200"/>
              <a:gd name="connsiteY0" fmla="*/ 0 h 1090612"/>
              <a:gd name="connsiteX1" fmla="*/ 0 w 76200"/>
              <a:gd name="connsiteY1" fmla="*/ 1090612 h 1090612"/>
              <a:gd name="connsiteX2" fmla="*/ 76200 w 76200"/>
              <a:gd name="connsiteY2" fmla="*/ 1090612 h 1090612"/>
              <a:gd name="connsiteX3" fmla="*/ 76200 w 76200"/>
              <a:gd name="connsiteY3" fmla="*/ 4762 h 1090612"/>
              <a:gd name="connsiteX4" fmla="*/ 66675 w 76200"/>
              <a:gd name="connsiteY4" fmla="*/ 4762 h 1090612"/>
              <a:gd name="connsiteX0" fmla="*/ 4763 w 76200"/>
              <a:gd name="connsiteY0" fmla="*/ 0 h 1328737"/>
              <a:gd name="connsiteX1" fmla="*/ 0 w 76200"/>
              <a:gd name="connsiteY1" fmla="*/ 1328737 h 1328737"/>
              <a:gd name="connsiteX2" fmla="*/ 76200 w 76200"/>
              <a:gd name="connsiteY2" fmla="*/ 1328737 h 1328737"/>
              <a:gd name="connsiteX3" fmla="*/ 76200 w 76200"/>
              <a:gd name="connsiteY3" fmla="*/ 242887 h 1328737"/>
              <a:gd name="connsiteX4" fmla="*/ 66675 w 76200"/>
              <a:gd name="connsiteY4" fmla="*/ 242887 h 1328737"/>
              <a:gd name="connsiteX0" fmla="*/ 4763 w 76200"/>
              <a:gd name="connsiteY0" fmla="*/ 0 h 1328737"/>
              <a:gd name="connsiteX1" fmla="*/ 0 w 76200"/>
              <a:gd name="connsiteY1" fmla="*/ 1328737 h 1328737"/>
              <a:gd name="connsiteX2" fmla="*/ 76200 w 76200"/>
              <a:gd name="connsiteY2" fmla="*/ 1328737 h 1328737"/>
              <a:gd name="connsiteX3" fmla="*/ 76200 w 76200"/>
              <a:gd name="connsiteY3" fmla="*/ 242887 h 1328737"/>
              <a:gd name="connsiteX4" fmla="*/ 71438 w 76200"/>
              <a:gd name="connsiteY4" fmla="*/ 9525 h 1328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200" h="1328737">
                <a:moveTo>
                  <a:pt x="4763" y="0"/>
                </a:moveTo>
                <a:cubicBezTo>
                  <a:pt x="3175" y="442912"/>
                  <a:pt x="1588" y="885825"/>
                  <a:pt x="0" y="1328737"/>
                </a:cubicBezTo>
                <a:lnTo>
                  <a:pt x="76200" y="1328737"/>
                </a:lnTo>
                <a:lnTo>
                  <a:pt x="76200" y="242887"/>
                </a:lnTo>
                <a:cubicBezTo>
                  <a:pt x="74613" y="165100"/>
                  <a:pt x="73025" y="87312"/>
                  <a:pt x="71438" y="9525"/>
                </a:cubicBezTo>
              </a:path>
            </a:pathLst>
          </a:custGeom>
          <a:noFill/>
          <a:ln w="317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igura a mano libera 5"/>
          <p:cNvSpPr/>
          <p:nvPr/>
        </p:nvSpPr>
        <p:spPr>
          <a:xfrm>
            <a:off x="8538360" y="3298383"/>
            <a:ext cx="3319129" cy="2607284"/>
          </a:xfrm>
          <a:custGeom>
            <a:avLst/>
            <a:gdLst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57250 w 1314450"/>
              <a:gd name="connsiteY7" fmla="*/ 215900 h 1117600"/>
              <a:gd name="connsiteX8" fmla="*/ 863600 w 1314450"/>
              <a:gd name="connsiteY8" fmla="*/ 387350 h 1117600"/>
              <a:gd name="connsiteX9" fmla="*/ 1003300 w 1314450"/>
              <a:gd name="connsiteY9" fmla="*/ 463550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304800 w 1314450"/>
              <a:gd name="connsiteY12" fmla="*/ 419100 h 1117600"/>
              <a:gd name="connsiteX13" fmla="*/ 444500 w 1314450"/>
              <a:gd name="connsiteY13" fmla="*/ 368300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57250 w 1314450"/>
              <a:gd name="connsiteY7" fmla="*/ 215900 h 1117600"/>
              <a:gd name="connsiteX8" fmla="*/ 863600 w 1314450"/>
              <a:gd name="connsiteY8" fmla="*/ 387350 h 1117600"/>
              <a:gd name="connsiteX9" fmla="*/ 1003300 w 1314450"/>
              <a:gd name="connsiteY9" fmla="*/ 463550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304800 w 1314450"/>
              <a:gd name="connsiteY12" fmla="*/ 419100 h 1117600"/>
              <a:gd name="connsiteX13" fmla="*/ 482600 w 1314450"/>
              <a:gd name="connsiteY13" fmla="*/ 374650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57250 w 1314450"/>
              <a:gd name="connsiteY7" fmla="*/ 215900 h 1117600"/>
              <a:gd name="connsiteX8" fmla="*/ 863600 w 1314450"/>
              <a:gd name="connsiteY8" fmla="*/ 387350 h 1117600"/>
              <a:gd name="connsiteX9" fmla="*/ 1003300 w 1314450"/>
              <a:gd name="connsiteY9" fmla="*/ 463550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304800 w 1314450"/>
              <a:gd name="connsiteY12" fmla="*/ 419100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57250 w 1314450"/>
              <a:gd name="connsiteY7" fmla="*/ 215900 h 1117600"/>
              <a:gd name="connsiteX8" fmla="*/ 856457 w 1314450"/>
              <a:gd name="connsiteY8" fmla="*/ 392112 h 1117600"/>
              <a:gd name="connsiteX9" fmla="*/ 1003300 w 1314450"/>
              <a:gd name="connsiteY9" fmla="*/ 463550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304800 w 1314450"/>
              <a:gd name="connsiteY12" fmla="*/ 419100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47725 w 1314450"/>
              <a:gd name="connsiteY7" fmla="*/ 213518 h 1117600"/>
              <a:gd name="connsiteX8" fmla="*/ 856457 w 1314450"/>
              <a:gd name="connsiteY8" fmla="*/ 392112 h 1117600"/>
              <a:gd name="connsiteX9" fmla="*/ 1003300 w 1314450"/>
              <a:gd name="connsiteY9" fmla="*/ 463550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304800 w 1314450"/>
              <a:gd name="connsiteY12" fmla="*/ 419100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47725 w 1314450"/>
              <a:gd name="connsiteY7" fmla="*/ 213518 h 1117600"/>
              <a:gd name="connsiteX8" fmla="*/ 844551 w 1314450"/>
              <a:gd name="connsiteY8" fmla="*/ 389731 h 1117600"/>
              <a:gd name="connsiteX9" fmla="*/ 1003300 w 1314450"/>
              <a:gd name="connsiteY9" fmla="*/ 463550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304800 w 1314450"/>
              <a:gd name="connsiteY12" fmla="*/ 419100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42963 w 1314450"/>
              <a:gd name="connsiteY7" fmla="*/ 213518 h 1117600"/>
              <a:gd name="connsiteX8" fmla="*/ 844551 w 1314450"/>
              <a:gd name="connsiteY8" fmla="*/ 389731 h 1117600"/>
              <a:gd name="connsiteX9" fmla="*/ 1003300 w 1314450"/>
              <a:gd name="connsiteY9" fmla="*/ 463550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304800 w 1314450"/>
              <a:gd name="connsiteY12" fmla="*/ 419100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42963 w 1314450"/>
              <a:gd name="connsiteY7" fmla="*/ 213518 h 1117600"/>
              <a:gd name="connsiteX8" fmla="*/ 844551 w 1314450"/>
              <a:gd name="connsiteY8" fmla="*/ 389731 h 1117600"/>
              <a:gd name="connsiteX9" fmla="*/ 1027112 w 1314450"/>
              <a:gd name="connsiteY9" fmla="*/ 465931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304800 w 1314450"/>
              <a:gd name="connsiteY12" fmla="*/ 419100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42963 w 1314450"/>
              <a:gd name="connsiteY7" fmla="*/ 213518 h 1117600"/>
              <a:gd name="connsiteX8" fmla="*/ 844551 w 1314450"/>
              <a:gd name="connsiteY8" fmla="*/ 389731 h 1117600"/>
              <a:gd name="connsiteX9" fmla="*/ 1027112 w 1314450"/>
              <a:gd name="connsiteY9" fmla="*/ 465931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290512 w 1314450"/>
              <a:gd name="connsiteY12" fmla="*/ 473869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8100 w 1314450"/>
              <a:gd name="connsiteY5" fmla="*/ 12700 h 1117600"/>
              <a:gd name="connsiteX6" fmla="*/ 1066800 w 1314450"/>
              <a:gd name="connsiteY6" fmla="*/ 6350 h 1117600"/>
              <a:gd name="connsiteX7" fmla="*/ 842963 w 1314450"/>
              <a:gd name="connsiteY7" fmla="*/ 213518 h 1117600"/>
              <a:gd name="connsiteX8" fmla="*/ 844551 w 1314450"/>
              <a:gd name="connsiteY8" fmla="*/ 389731 h 1117600"/>
              <a:gd name="connsiteX9" fmla="*/ 1019968 w 1314450"/>
              <a:gd name="connsiteY9" fmla="*/ 468313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290512 w 1314450"/>
              <a:gd name="connsiteY12" fmla="*/ 473869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  <a:gd name="connsiteX0" fmla="*/ 469900 w 1314450"/>
              <a:gd name="connsiteY0" fmla="*/ 203200 h 1117600"/>
              <a:gd name="connsiteX1" fmla="*/ 203200 w 1314450"/>
              <a:gd name="connsiteY1" fmla="*/ 0 h 1117600"/>
              <a:gd name="connsiteX2" fmla="*/ 0 w 1314450"/>
              <a:gd name="connsiteY2" fmla="*/ 0 h 1117600"/>
              <a:gd name="connsiteX3" fmla="*/ 0 w 1314450"/>
              <a:gd name="connsiteY3" fmla="*/ 1117600 h 1117600"/>
              <a:gd name="connsiteX4" fmla="*/ 1314450 w 1314450"/>
              <a:gd name="connsiteY4" fmla="*/ 1111250 h 1117600"/>
              <a:gd name="connsiteX5" fmla="*/ 1305718 w 1314450"/>
              <a:gd name="connsiteY5" fmla="*/ 5556 h 1117600"/>
              <a:gd name="connsiteX6" fmla="*/ 1066800 w 1314450"/>
              <a:gd name="connsiteY6" fmla="*/ 6350 h 1117600"/>
              <a:gd name="connsiteX7" fmla="*/ 842963 w 1314450"/>
              <a:gd name="connsiteY7" fmla="*/ 213518 h 1117600"/>
              <a:gd name="connsiteX8" fmla="*/ 844551 w 1314450"/>
              <a:gd name="connsiteY8" fmla="*/ 389731 h 1117600"/>
              <a:gd name="connsiteX9" fmla="*/ 1019968 w 1314450"/>
              <a:gd name="connsiteY9" fmla="*/ 468313 h 1117600"/>
              <a:gd name="connsiteX10" fmla="*/ 1022350 w 1314450"/>
              <a:gd name="connsiteY10" fmla="*/ 806450 h 1117600"/>
              <a:gd name="connsiteX11" fmla="*/ 298450 w 1314450"/>
              <a:gd name="connsiteY11" fmla="*/ 806450 h 1117600"/>
              <a:gd name="connsiteX12" fmla="*/ 290512 w 1314450"/>
              <a:gd name="connsiteY12" fmla="*/ 473869 h 1117600"/>
              <a:gd name="connsiteX13" fmla="*/ 470694 w 1314450"/>
              <a:gd name="connsiteY13" fmla="*/ 391319 h 1117600"/>
              <a:gd name="connsiteX14" fmla="*/ 469900 w 1314450"/>
              <a:gd name="connsiteY14" fmla="*/ 203200 h 111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314450" h="1117600">
                <a:moveTo>
                  <a:pt x="469900" y="203200"/>
                </a:moveTo>
                <a:lnTo>
                  <a:pt x="203200" y="0"/>
                </a:lnTo>
                <a:lnTo>
                  <a:pt x="0" y="0"/>
                </a:lnTo>
                <a:lnTo>
                  <a:pt x="0" y="1117600"/>
                </a:lnTo>
                <a:lnTo>
                  <a:pt x="1314450" y="1111250"/>
                </a:lnTo>
                <a:cubicBezTo>
                  <a:pt x="1312333" y="745067"/>
                  <a:pt x="1307835" y="371739"/>
                  <a:pt x="1305718" y="5556"/>
                </a:cubicBezTo>
                <a:lnTo>
                  <a:pt x="1066800" y="6350"/>
                </a:lnTo>
                <a:lnTo>
                  <a:pt x="842963" y="213518"/>
                </a:lnTo>
                <a:cubicBezTo>
                  <a:pt x="842699" y="272255"/>
                  <a:pt x="844815" y="330994"/>
                  <a:pt x="844551" y="389731"/>
                </a:cubicBezTo>
                <a:lnTo>
                  <a:pt x="1019968" y="468313"/>
                </a:lnTo>
                <a:cubicBezTo>
                  <a:pt x="1018381" y="581819"/>
                  <a:pt x="1023937" y="692944"/>
                  <a:pt x="1022350" y="806450"/>
                </a:cubicBezTo>
                <a:lnTo>
                  <a:pt x="298450" y="806450"/>
                </a:lnTo>
                <a:lnTo>
                  <a:pt x="290512" y="473869"/>
                </a:lnTo>
                <a:lnTo>
                  <a:pt x="470694" y="391319"/>
                </a:lnTo>
                <a:cubicBezTo>
                  <a:pt x="470429" y="328613"/>
                  <a:pt x="470165" y="265906"/>
                  <a:pt x="469900" y="203200"/>
                </a:cubicBezTo>
                <a:close/>
              </a:path>
            </a:pathLst>
          </a:custGeom>
          <a:solidFill>
            <a:srgbClr val="4472C4"/>
          </a:solidFill>
          <a:ln>
            <a:solidFill>
              <a:srgbClr val="2F528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igura a mano libera 6"/>
          <p:cNvSpPr/>
          <p:nvPr/>
        </p:nvSpPr>
        <p:spPr>
          <a:xfrm>
            <a:off x="8624638" y="3818742"/>
            <a:ext cx="3083700" cy="1918785"/>
          </a:xfrm>
          <a:custGeom>
            <a:avLst/>
            <a:gdLst>
              <a:gd name="connsiteX0" fmla="*/ 231975 w 1090568"/>
              <a:gd name="connsiteY0" fmla="*/ 11829 h 750727"/>
              <a:gd name="connsiteX1" fmla="*/ 548681 w 1090568"/>
              <a:gd name="connsiteY1" fmla="*/ 11829 h 750727"/>
              <a:gd name="connsiteX2" fmla="*/ 951112 w 1090568"/>
              <a:gd name="connsiteY2" fmla="*/ 61835 h 750727"/>
              <a:gd name="connsiteX3" fmla="*/ 1070175 w 1090568"/>
              <a:gd name="connsiteY3" fmla="*/ 297579 h 750727"/>
              <a:gd name="connsiteX4" fmla="*/ 1020169 w 1090568"/>
              <a:gd name="connsiteY4" fmla="*/ 690485 h 750727"/>
              <a:gd name="connsiteX5" fmla="*/ 412950 w 1090568"/>
              <a:gd name="connsiteY5" fmla="*/ 747635 h 750727"/>
              <a:gd name="connsiteX6" fmla="*/ 41475 w 1090568"/>
              <a:gd name="connsiteY6" fmla="*/ 673816 h 750727"/>
              <a:gd name="connsiteX7" fmla="*/ 31950 w 1090568"/>
              <a:gd name="connsiteY7" fmla="*/ 142798 h 750727"/>
              <a:gd name="connsiteX8" fmla="*/ 231975 w 1090568"/>
              <a:gd name="connsiteY8" fmla="*/ 11829 h 750727"/>
              <a:gd name="connsiteX0" fmla="*/ 210946 w 1088632"/>
              <a:gd name="connsiteY0" fmla="*/ 26708 h 739919"/>
              <a:gd name="connsiteX1" fmla="*/ 546745 w 1088632"/>
              <a:gd name="connsiteY1" fmla="*/ 1021 h 739919"/>
              <a:gd name="connsiteX2" fmla="*/ 949176 w 1088632"/>
              <a:gd name="connsiteY2" fmla="*/ 51027 h 739919"/>
              <a:gd name="connsiteX3" fmla="*/ 1068239 w 1088632"/>
              <a:gd name="connsiteY3" fmla="*/ 286771 h 739919"/>
              <a:gd name="connsiteX4" fmla="*/ 1018233 w 1088632"/>
              <a:gd name="connsiteY4" fmla="*/ 679677 h 739919"/>
              <a:gd name="connsiteX5" fmla="*/ 411014 w 1088632"/>
              <a:gd name="connsiteY5" fmla="*/ 736827 h 739919"/>
              <a:gd name="connsiteX6" fmla="*/ 39539 w 1088632"/>
              <a:gd name="connsiteY6" fmla="*/ 663008 h 739919"/>
              <a:gd name="connsiteX7" fmla="*/ 30014 w 1088632"/>
              <a:gd name="connsiteY7" fmla="*/ 131990 h 739919"/>
              <a:gd name="connsiteX8" fmla="*/ 210946 w 1088632"/>
              <a:gd name="connsiteY8" fmla="*/ 26708 h 739919"/>
              <a:gd name="connsiteX0" fmla="*/ 210946 w 1087966"/>
              <a:gd name="connsiteY0" fmla="*/ 26131 h 739342"/>
              <a:gd name="connsiteX1" fmla="*/ 546745 w 1087966"/>
              <a:gd name="connsiteY1" fmla="*/ 444 h 739342"/>
              <a:gd name="connsiteX2" fmla="*/ 959783 w 1087966"/>
              <a:gd name="connsiteY2" fmla="*/ 39747 h 739342"/>
              <a:gd name="connsiteX3" fmla="*/ 1068239 w 1087966"/>
              <a:gd name="connsiteY3" fmla="*/ 286194 h 739342"/>
              <a:gd name="connsiteX4" fmla="*/ 1018233 w 1087966"/>
              <a:gd name="connsiteY4" fmla="*/ 679100 h 739342"/>
              <a:gd name="connsiteX5" fmla="*/ 411014 w 1087966"/>
              <a:gd name="connsiteY5" fmla="*/ 736250 h 739342"/>
              <a:gd name="connsiteX6" fmla="*/ 39539 w 1087966"/>
              <a:gd name="connsiteY6" fmla="*/ 662431 h 739342"/>
              <a:gd name="connsiteX7" fmla="*/ 30014 w 1087966"/>
              <a:gd name="connsiteY7" fmla="*/ 131413 h 739342"/>
              <a:gd name="connsiteX8" fmla="*/ 210946 w 1087966"/>
              <a:gd name="connsiteY8" fmla="*/ 26131 h 739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7966" h="739342">
                <a:moveTo>
                  <a:pt x="210946" y="26131"/>
                </a:moveTo>
                <a:cubicBezTo>
                  <a:pt x="297068" y="4303"/>
                  <a:pt x="421939" y="-1825"/>
                  <a:pt x="546745" y="444"/>
                </a:cubicBezTo>
                <a:cubicBezTo>
                  <a:pt x="671551" y="2713"/>
                  <a:pt x="872867" y="-7878"/>
                  <a:pt x="959783" y="39747"/>
                </a:cubicBezTo>
                <a:cubicBezTo>
                  <a:pt x="1046699" y="87372"/>
                  <a:pt x="1058497" y="179635"/>
                  <a:pt x="1068239" y="286194"/>
                </a:cubicBezTo>
                <a:cubicBezTo>
                  <a:pt x="1077981" y="392753"/>
                  <a:pt x="1127771" y="604091"/>
                  <a:pt x="1018233" y="679100"/>
                </a:cubicBezTo>
                <a:cubicBezTo>
                  <a:pt x="908696" y="754109"/>
                  <a:pt x="574130" y="739028"/>
                  <a:pt x="411014" y="736250"/>
                </a:cubicBezTo>
                <a:cubicBezTo>
                  <a:pt x="247898" y="733472"/>
                  <a:pt x="103039" y="763237"/>
                  <a:pt x="39539" y="662431"/>
                </a:cubicBezTo>
                <a:cubicBezTo>
                  <a:pt x="-23961" y="561625"/>
                  <a:pt x="1446" y="237463"/>
                  <a:pt x="30014" y="131413"/>
                </a:cubicBezTo>
                <a:cubicBezTo>
                  <a:pt x="58582" y="25363"/>
                  <a:pt x="124824" y="47959"/>
                  <a:pt x="210946" y="26131"/>
                </a:cubicBezTo>
                <a:close/>
              </a:path>
            </a:pathLst>
          </a:custGeom>
          <a:noFill/>
          <a:ln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0" name="Connettore 2 9"/>
          <p:cNvCxnSpPr/>
          <p:nvPr/>
        </p:nvCxnSpPr>
        <p:spPr>
          <a:xfrm flipV="1">
            <a:off x="10453688" y="3817589"/>
            <a:ext cx="133702" cy="4317"/>
          </a:xfrm>
          <a:prstGeom prst="straightConnector1">
            <a:avLst/>
          </a:prstGeom>
          <a:ln>
            <a:solidFill>
              <a:srgbClr val="222A35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10454736" y="2462664"/>
            <a:ext cx="1254060" cy="584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/>
              <a:t>Cryogenic</a:t>
            </a:r>
            <a:r>
              <a:rPr lang="it-IT" sz="1600" dirty="0" smtClean="0"/>
              <a:t> </a:t>
            </a:r>
          </a:p>
          <a:p>
            <a:r>
              <a:rPr lang="it-IT" sz="1600" dirty="0" smtClean="0"/>
              <a:t>Temperature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8776590" y="4772580"/>
            <a:ext cx="2874682" cy="507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err="1" smtClean="0"/>
              <a:t>Magnetic</a:t>
            </a:r>
            <a:r>
              <a:rPr lang="it-IT" sz="1200" b="1" dirty="0" smtClean="0"/>
              <a:t> Field</a:t>
            </a:r>
            <a:endParaRPr lang="it-IT" sz="1200" b="1" dirty="0"/>
          </a:p>
        </p:txBody>
      </p:sp>
      <p:sp>
        <p:nvSpPr>
          <p:cNvPr id="15" name="CasellaDiTesto 14"/>
          <p:cNvSpPr txBox="1"/>
          <p:nvPr/>
        </p:nvSpPr>
        <p:spPr>
          <a:xfrm rot="16200000">
            <a:off x="9657033" y="4116440"/>
            <a:ext cx="62068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50" b="1" dirty="0" smtClean="0"/>
              <a:t>SC </a:t>
            </a:r>
            <a:r>
              <a:rPr lang="it-IT" sz="1050" b="1" dirty="0" err="1" smtClean="0"/>
              <a:t>Wire</a:t>
            </a:r>
            <a:endParaRPr lang="it-IT" sz="1200" b="1" dirty="0"/>
          </a:p>
        </p:txBody>
      </p:sp>
      <p:cxnSp>
        <p:nvCxnSpPr>
          <p:cNvPr id="16" name="Connettore 1 15"/>
          <p:cNvCxnSpPr/>
          <p:nvPr/>
        </p:nvCxnSpPr>
        <p:spPr>
          <a:xfrm>
            <a:off x="10205950" y="3537172"/>
            <a:ext cx="0" cy="77776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10027952" y="2160626"/>
            <a:ext cx="0" cy="404278"/>
          </a:xfrm>
          <a:prstGeom prst="straightConnector1">
            <a:avLst/>
          </a:prstGeom>
          <a:ln w="12700">
            <a:solidFill>
              <a:srgbClr val="222A35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flipV="1">
            <a:off x="10341135" y="2204865"/>
            <a:ext cx="0" cy="412743"/>
          </a:xfrm>
          <a:prstGeom prst="straightConnector1">
            <a:avLst/>
          </a:prstGeom>
          <a:ln w="12700">
            <a:solidFill>
              <a:srgbClr val="222A35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 rot="16200000">
            <a:off x="9478707" y="2245116"/>
            <a:ext cx="820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Current</a:t>
            </a:r>
            <a:endParaRPr lang="it-IT" dirty="0"/>
          </a:p>
        </p:txBody>
      </p:sp>
      <p:cxnSp>
        <p:nvCxnSpPr>
          <p:cNvPr id="22" name="Connettore 1 21"/>
          <p:cNvCxnSpPr/>
          <p:nvPr/>
        </p:nvCxnSpPr>
        <p:spPr>
          <a:xfrm>
            <a:off x="10095424" y="3356992"/>
            <a:ext cx="0" cy="993921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1 53"/>
          <p:cNvCxnSpPr/>
          <p:nvPr/>
        </p:nvCxnSpPr>
        <p:spPr>
          <a:xfrm>
            <a:off x="10027952" y="3860800"/>
            <a:ext cx="66381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1 55"/>
          <p:cNvCxnSpPr>
            <a:stCxn id="15" idx="3"/>
          </p:cNvCxnSpPr>
          <p:nvPr/>
        </p:nvCxnSpPr>
        <p:spPr>
          <a:xfrm flipV="1">
            <a:off x="9967375" y="3933056"/>
            <a:ext cx="128049" cy="1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1 56"/>
          <p:cNvCxnSpPr/>
          <p:nvPr/>
        </p:nvCxnSpPr>
        <p:spPr>
          <a:xfrm>
            <a:off x="9967375" y="2869256"/>
            <a:ext cx="0" cy="106380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1 59"/>
          <p:cNvCxnSpPr/>
          <p:nvPr/>
        </p:nvCxnSpPr>
        <p:spPr>
          <a:xfrm flipV="1">
            <a:off x="10025940" y="2869256"/>
            <a:ext cx="0" cy="99554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ttore 1 73"/>
          <p:cNvCxnSpPr>
            <a:endCxn id="5" idx="4"/>
          </p:cNvCxnSpPr>
          <p:nvPr/>
        </p:nvCxnSpPr>
        <p:spPr>
          <a:xfrm>
            <a:off x="8369224" y="2006292"/>
            <a:ext cx="1857066" cy="0"/>
          </a:xfrm>
          <a:prstGeom prst="line">
            <a:avLst/>
          </a:prstGeom>
          <a:ln w="168275">
            <a:solidFill>
              <a:srgbClr val="333F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https://www.vectorlogo.zone/logos/ni_labview/ni_labview-car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635" y="5049180"/>
            <a:ext cx="1944216" cy="972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3" name="Connettore 2 82"/>
          <p:cNvCxnSpPr/>
          <p:nvPr/>
        </p:nvCxnSpPr>
        <p:spPr>
          <a:xfrm>
            <a:off x="6456040" y="2204865"/>
            <a:ext cx="32900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2 84"/>
          <p:cNvCxnSpPr/>
          <p:nvPr/>
        </p:nvCxnSpPr>
        <p:spPr>
          <a:xfrm>
            <a:off x="6464927" y="2780928"/>
            <a:ext cx="32900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ttore 2 85"/>
          <p:cNvCxnSpPr/>
          <p:nvPr/>
        </p:nvCxnSpPr>
        <p:spPr>
          <a:xfrm>
            <a:off x="6464927" y="3356992"/>
            <a:ext cx="32900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ttore 1 86"/>
          <p:cNvCxnSpPr/>
          <p:nvPr/>
        </p:nvCxnSpPr>
        <p:spPr>
          <a:xfrm flipV="1">
            <a:off x="6452823" y="2204867"/>
            <a:ext cx="3218" cy="2880317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ttore 1 67"/>
          <p:cNvCxnSpPr/>
          <p:nvPr/>
        </p:nvCxnSpPr>
        <p:spPr>
          <a:xfrm flipV="1">
            <a:off x="8378111" y="2865061"/>
            <a:ext cx="1647829" cy="4196"/>
          </a:xfrm>
          <a:prstGeom prst="line">
            <a:avLst/>
          </a:prstGeom>
          <a:ln w="4762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tangolo 25"/>
          <p:cNvSpPr/>
          <p:nvPr/>
        </p:nvSpPr>
        <p:spPr>
          <a:xfrm>
            <a:off x="6785048" y="1811059"/>
            <a:ext cx="1584176" cy="6213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CasellaDiTesto 26"/>
          <p:cNvSpPr txBox="1"/>
          <p:nvPr/>
        </p:nvSpPr>
        <p:spPr>
          <a:xfrm>
            <a:off x="6984304" y="1878381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Current</a:t>
            </a:r>
            <a:endParaRPr lang="it-IT" sz="1400" dirty="0" smtClean="0"/>
          </a:p>
          <a:p>
            <a:r>
              <a:rPr lang="en-US" sz="1400" dirty="0" smtClean="0"/>
              <a:t>Generator</a:t>
            </a:r>
          </a:p>
        </p:txBody>
      </p:sp>
      <p:sp>
        <p:nvSpPr>
          <p:cNvPr id="28" name="Rettangolo 27"/>
          <p:cNvSpPr/>
          <p:nvPr/>
        </p:nvSpPr>
        <p:spPr>
          <a:xfrm>
            <a:off x="6785048" y="2491009"/>
            <a:ext cx="1584176" cy="5025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CasellaDiTesto 28"/>
          <p:cNvSpPr txBox="1"/>
          <p:nvPr/>
        </p:nvSpPr>
        <p:spPr>
          <a:xfrm>
            <a:off x="6827455" y="256147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Nano-Voltmeter</a:t>
            </a:r>
          </a:p>
        </p:txBody>
      </p:sp>
      <p:cxnSp>
        <p:nvCxnSpPr>
          <p:cNvPr id="92" name="Connettore 2 91"/>
          <p:cNvCxnSpPr/>
          <p:nvPr/>
        </p:nvCxnSpPr>
        <p:spPr>
          <a:xfrm>
            <a:off x="8369224" y="3140968"/>
            <a:ext cx="1439581" cy="0"/>
          </a:xfrm>
          <a:prstGeom prst="straightConnector1">
            <a:avLst/>
          </a:prstGeom>
          <a:ln w="34925">
            <a:solidFill>
              <a:schemeClr val="tx2">
                <a:lumMod val="50000"/>
              </a:schemeClr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ttangolo 29"/>
          <p:cNvSpPr/>
          <p:nvPr/>
        </p:nvSpPr>
        <p:spPr>
          <a:xfrm>
            <a:off x="6785048" y="3049073"/>
            <a:ext cx="1584176" cy="6213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CasellaDiTesto 30"/>
          <p:cNvSpPr txBox="1"/>
          <p:nvPr/>
        </p:nvSpPr>
        <p:spPr>
          <a:xfrm>
            <a:off x="6785048" y="3110530"/>
            <a:ext cx="1593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Temperature</a:t>
            </a:r>
            <a:endParaRPr lang="en-US" dirty="0"/>
          </a:p>
          <a:p>
            <a:pPr algn="ctr"/>
            <a:r>
              <a:rPr lang="en-US" sz="1400" dirty="0" smtClean="0"/>
              <a:t>Control (PID)</a:t>
            </a:r>
          </a:p>
        </p:txBody>
      </p:sp>
      <p:sp>
        <p:nvSpPr>
          <p:cNvPr id="96" name="CasellaDiTesto 95"/>
          <p:cNvSpPr txBox="1"/>
          <p:nvPr/>
        </p:nvSpPr>
        <p:spPr>
          <a:xfrm>
            <a:off x="8773789" y="1657170"/>
            <a:ext cx="1252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Up to 1000A</a:t>
            </a:r>
            <a:endParaRPr lang="it-IT" dirty="0"/>
          </a:p>
        </p:txBody>
      </p:sp>
      <p:cxnSp>
        <p:nvCxnSpPr>
          <p:cNvPr id="102" name="Connettore 1 101"/>
          <p:cNvCxnSpPr/>
          <p:nvPr/>
        </p:nvCxnSpPr>
        <p:spPr>
          <a:xfrm>
            <a:off x="10158086" y="3910293"/>
            <a:ext cx="12602" cy="814851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>
            <a:stCxn id="8" idx="1"/>
          </p:cNvCxnSpPr>
          <p:nvPr/>
        </p:nvCxnSpPr>
        <p:spPr>
          <a:xfrm flipV="1">
            <a:off x="10158086" y="3906210"/>
            <a:ext cx="304037" cy="5070"/>
          </a:xfrm>
          <a:prstGeom prst="straightConnector1">
            <a:avLst/>
          </a:prstGeom>
          <a:ln>
            <a:solidFill>
              <a:srgbClr val="222A35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igura a mano libera 7"/>
          <p:cNvSpPr/>
          <p:nvPr/>
        </p:nvSpPr>
        <p:spPr>
          <a:xfrm>
            <a:off x="8773789" y="3910293"/>
            <a:ext cx="2754608" cy="1644161"/>
          </a:xfrm>
          <a:custGeom>
            <a:avLst/>
            <a:gdLst>
              <a:gd name="connsiteX0" fmla="*/ 231975 w 1090568"/>
              <a:gd name="connsiteY0" fmla="*/ 11829 h 750727"/>
              <a:gd name="connsiteX1" fmla="*/ 548681 w 1090568"/>
              <a:gd name="connsiteY1" fmla="*/ 11829 h 750727"/>
              <a:gd name="connsiteX2" fmla="*/ 951112 w 1090568"/>
              <a:gd name="connsiteY2" fmla="*/ 61835 h 750727"/>
              <a:gd name="connsiteX3" fmla="*/ 1070175 w 1090568"/>
              <a:gd name="connsiteY3" fmla="*/ 297579 h 750727"/>
              <a:gd name="connsiteX4" fmla="*/ 1020169 w 1090568"/>
              <a:gd name="connsiteY4" fmla="*/ 690485 h 750727"/>
              <a:gd name="connsiteX5" fmla="*/ 412950 w 1090568"/>
              <a:gd name="connsiteY5" fmla="*/ 747635 h 750727"/>
              <a:gd name="connsiteX6" fmla="*/ 41475 w 1090568"/>
              <a:gd name="connsiteY6" fmla="*/ 673816 h 750727"/>
              <a:gd name="connsiteX7" fmla="*/ 31950 w 1090568"/>
              <a:gd name="connsiteY7" fmla="*/ 142798 h 750727"/>
              <a:gd name="connsiteX8" fmla="*/ 231975 w 1090568"/>
              <a:gd name="connsiteY8" fmla="*/ 11829 h 750727"/>
              <a:gd name="connsiteX0" fmla="*/ 210946 w 1088632"/>
              <a:gd name="connsiteY0" fmla="*/ 26708 h 739919"/>
              <a:gd name="connsiteX1" fmla="*/ 546745 w 1088632"/>
              <a:gd name="connsiteY1" fmla="*/ 1021 h 739919"/>
              <a:gd name="connsiteX2" fmla="*/ 949176 w 1088632"/>
              <a:gd name="connsiteY2" fmla="*/ 51027 h 739919"/>
              <a:gd name="connsiteX3" fmla="*/ 1068239 w 1088632"/>
              <a:gd name="connsiteY3" fmla="*/ 286771 h 739919"/>
              <a:gd name="connsiteX4" fmla="*/ 1018233 w 1088632"/>
              <a:gd name="connsiteY4" fmla="*/ 679677 h 739919"/>
              <a:gd name="connsiteX5" fmla="*/ 411014 w 1088632"/>
              <a:gd name="connsiteY5" fmla="*/ 736827 h 739919"/>
              <a:gd name="connsiteX6" fmla="*/ 39539 w 1088632"/>
              <a:gd name="connsiteY6" fmla="*/ 663008 h 739919"/>
              <a:gd name="connsiteX7" fmla="*/ 30014 w 1088632"/>
              <a:gd name="connsiteY7" fmla="*/ 131990 h 739919"/>
              <a:gd name="connsiteX8" fmla="*/ 210946 w 1088632"/>
              <a:gd name="connsiteY8" fmla="*/ 26708 h 739919"/>
              <a:gd name="connsiteX0" fmla="*/ 210946 w 1087966"/>
              <a:gd name="connsiteY0" fmla="*/ 26131 h 739342"/>
              <a:gd name="connsiteX1" fmla="*/ 546745 w 1087966"/>
              <a:gd name="connsiteY1" fmla="*/ 444 h 739342"/>
              <a:gd name="connsiteX2" fmla="*/ 959783 w 1087966"/>
              <a:gd name="connsiteY2" fmla="*/ 39747 h 739342"/>
              <a:gd name="connsiteX3" fmla="*/ 1068239 w 1087966"/>
              <a:gd name="connsiteY3" fmla="*/ 286194 h 739342"/>
              <a:gd name="connsiteX4" fmla="*/ 1018233 w 1087966"/>
              <a:gd name="connsiteY4" fmla="*/ 679100 h 739342"/>
              <a:gd name="connsiteX5" fmla="*/ 411014 w 1087966"/>
              <a:gd name="connsiteY5" fmla="*/ 736250 h 739342"/>
              <a:gd name="connsiteX6" fmla="*/ 39539 w 1087966"/>
              <a:gd name="connsiteY6" fmla="*/ 662431 h 739342"/>
              <a:gd name="connsiteX7" fmla="*/ 30014 w 1087966"/>
              <a:gd name="connsiteY7" fmla="*/ 131413 h 739342"/>
              <a:gd name="connsiteX8" fmla="*/ 210946 w 1087966"/>
              <a:gd name="connsiteY8" fmla="*/ 26131 h 739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7966" h="739342">
                <a:moveTo>
                  <a:pt x="210946" y="26131"/>
                </a:moveTo>
                <a:cubicBezTo>
                  <a:pt x="297068" y="4303"/>
                  <a:pt x="421939" y="-1825"/>
                  <a:pt x="546745" y="444"/>
                </a:cubicBezTo>
                <a:cubicBezTo>
                  <a:pt x="671551" y="2713"/>
                  <a:pt x="872867" y="-7878"/>
                  <a:pt x="959783" y="39747"/>
                </a:cubicBezTo>
                <a:cubicBezTo>
                  <a:pt x="1046699" y="87372"/>
                  <a:pt x="1058497" y="179635"/>
                  <a:pt x="1068239" y="286194"/>
                </a:cubicBezTo>
                <a:cubicBezTo>
                  <a:pt x="1077981" y="392753"/>
                  <a:pt x="1127771" y="604091"/>
                  <a:pt x="1018233" y="679100"/>
                </a:cubicBezTo>
                <a:cubicBezTo>
                  <a:pt x="908696" y="754109"/>
                  <a:pt x="574130" y="739028"/>
                  <a:pt x="411014" y="736250"/>
                </a:cubicBezTo>
                <a:cubicBezTo>
                  <a:pt x="247898" y="733472"/>
                  <a:pt x="103039" y="763237"/>
                  <a:pt x="39539" y="662431"/>
                </a:cubicBezTo>
                <a:cubicBezTo>
                  <a:pt x="-23961" y="561625"/>
                  <a:pt x="1446" y="237463"/>
                  <a:pt x="30014" y="131413"/>
                </a:cubicBezTo>
                <a:cubicBezTo>
                  <a:pt x="58582" y="25363"/>
                  <a:pt x="124824" y="47959"/>
                  <a:pt x="210946" y="26131"/>
                </a:cubicBezTo>
                <a:close/>
              </a:path>
            </a:pathLst>
          </a:custGeom>
          <a:noFill/>
          <a:ln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2" name="Connettore 2 11"/>
          <p:cNvCxnSpPr>
            <a:stCxn id="9" idx="1"/>
          </p:cNvCxnSpPr>
          <p:nvPr/>
        </p:nvCxnSpPr>
        <p:spPr>
          <a:xfrm>
            <a:off x="10170688" y="3987722"/>
            <a:ext cx="166776" cy="3884"/>
          </a:xfrm>
          <a:prstGeom prst="straightConnector1">
            <a:avLst/>
          </a:prstGeom>
          <a:ln>
            <a:solidFill>
              <a:srgbClr val="222A35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igura a mano libera 8"/>
          <p:cNvSpPr/>
          <p:nvPr/>
        </p:nvSpPr>
        <p:spPr>
          <a:xfrm>
            <a:off x="8982807" y="3986882"/>
            <a:ext cx="2363761" cy="1399581"/>
          </a:xfrm>
          <a:custGeom>
            <a:avLst/>
            <a:gdLst>
              <a:gd name="connsiteX0" fmla="*/ 231975 w 1090568"/>
              <a:gd name="connsiteY0" fmla="*/ 11829 h 750727"/>
              <a:gd name="connsiteX1" fmla="*/ 548681 w 1090568"/>
              <a:gd name="connsiteY1" fmla="*/ 11829 h 750727"/>
              <a:gd name="connsiteX2" fmla="*/ 951112 w 1090568"/>
              <a:gd name="connsiteY2" fmla="*/ 61835 h 750727"/>
              <a:gd name="connsiteX3" fmla="*/ 1070175 w 1090568"/>
              <a:gd name="connsiteY3" fmla="*/ 297579 h 750727"/>
              <a:gd name="connsiteX4" fmla="*/ 1020169 w 1090568"/>
              <a:gd name="connsiteY4" fmla="*/ 690485 h 750727"/>
              <a:gd name="connsiteX5" fmla="*/ 412950 w 1090568"/>
              <a:gd name="connsiteY5" fmla="*/ 747635 h 750727"/>
              <a:gd name="connsiteX6" fmla="*/ 41475 w 1090568"/>
              <a:gd name="connsiteY6" fmla="*/ 673816 h 750727"/>
              <a:gd name="connsiteX7" fmla="*/ 31950 w 1090568"/>
              <a:gd name="connsiteY7" fmla="*/ 142798 h 750727"/>
              <a:gd name="connsiteX8" fmla="*/ 231975 w 1090568"/>
              <a:gd name="connsiteY8" fmla="*/ 11829 h 750727"/>
              <a:gd name="connsiteX0" fmla="*/ 210946 w 1088632"/>
              <a:gd name="connsiteY0" fmla="*/ 26708 h 739919"/>
              <a:gd name="connsiteX1" fmla="*/ 546745 w 1088632"/>
              <a:gd name="connsiteY1" fmla="*/ 1021 h 739919"/>
              <a:gd name="connsiteX2" fmla="*/ 949176 w 1088632"/>
              <a:gd name="connsiteY2" fmla="*/ 51027 h 739919"/>
              <a:gd name="connsiteX3" fmla="*/ 1068239 w 1088632"/>
              <a:gd name="connsiteY3" fmla="*/ 286771 h 739919"/>
              <a:gd name="connsiteX4" fmla="*/ 1018233 w 1088632"/>
              <a:gd name="connsiteY4" fmla="*/ 679677 h 739919"/>
              <a:gd name="connsiteX5" fmla="*/ 411014 w 1088632"/>
              <a:gd name="connsiteY5" fmla="*/ 736827 h 739919"/>
              <a:gd name="connsiteX6" fmla="*/ 39539 w 1088632"/>
              <a:gd name="connsiteY6" fmla="*/ 663008 h 739919"/>
              <a:gd name="connsiteX7" fmla="*/ 30014 w 1088632"/>
              <a:gd name="connsiteY7" fmla="*/ 131990 h 739919"/>
              <a:gd name="connsiteX8" fmla="*/ 210946 w 1088632"/>
              <a:gd name="connsiteY8" fmla="*/ 26708 h 739919"/>
              <a:gd name="connsiteX0" fmla="*/ 210946 w 1087966"/>
              <a:gd name="connsiteY0" fmla="*/ 26131 h 739342"/>
              <a:gd name="connsiteX1" fmla="*/ 546745 w 1087966"/>
              <a:gd name="connsiteY1" fmla="*/ 444 h 739342"/>
              <a:gd name="connsiteX2" fmla="*/ 959783 w 1087966"/>
              <a:gd name="connsiteY2" fmla="*/ 39747 h 739342"/>
              <a:gd name="connsiteX3" fmla="*/ 1068239 w 1087966"/>
              <a:gd name="connsiteY3" fmla="*/ 286194 h 739342"/>
              <a:gd name="connsiteX4" fmla="*/ 1018233 w 1087966"/>
              <a:gd name="connsiteY4" fmla="*/ 679100 h 739342"/>
              <a:gd name="connsiteX5" fmla="*/ 411014 w 1087966"/>
              <a:gd name="connsiteY5" fmla="*/ 736250 h 739342"/>
              <a:gd name="connsiteX6" fmla="*/ 39539 w 1087966"/>
              <a:gd name="connsiteY6" fmla="*/ 662431 h 739342"/>
              <a:gd name="connsiteX7" fmla="*/ 30014 w 1087966"/>
              <a:gd name="connsiteY7" fmla="*/ 131413 h 739342"/>
              <a:gd name="connsiteX8" fmla="*/ 210946 w 1087966"/>
              <a:gd name="connsiteY8" fmla="*/ 26131 h 739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7966" h="739342">
                <a:moveTo>
                  <a:pt x="210946" y="26131"/>
                </a:moveTo>
                <a:cubicBezTo>
                  <a:pt x="297068" y="4303"/>
                  <a:pt x="421939" y="-1825"/>
                  <a:pt x="546745" y="444"/>
                </a:cubicBezTo>
                <a:cubicBezTo>
                  <a:pt x="671551" y="2713"/>
                  <a:pt x="872867" y="-7878"/>
                  <a:pt x="959783" y="39747"/>
                </a:cubicBezTo>
                <a:cubicBezTo>
                  <a:pt x="1046699" y="87372"/>
                  <a:pt x="1058497" y="179635"/>
                  <a:pt x="1068239" y="286194"/>
                </a:cubicBezTo>
                <a:cubicBezTo>
                  <a:pt x="1077981" y="392753"/>
                  <a:pt x="1127771" y="604091"/>
                  <a:pt x="1018233" y="679100"/>
                </a:cubicBezTo>
                <a:cubicBezTo>
                  <a:pt x="908696" y="754109"/>
                  <a:pt x="574130" y="739028"/>
                  <a:pt x="411014" y="736250"/>
                </a:cubicBezTo>
                <a:cubicBezTo>
                  <a:pt x="247898" y="733472"/>
                  <a:pt x="103039" y="763237"/>
                  <a:pt x="39539" y="662431"/>
                </a:cubicBezTo>
                <a:cubicBezTo>
                  <a:pt x="-23961" y="561625"/>
                  <a:pt x="1446" y="237463"/>
                  <a:pt x="30014" y="131413"/>
                </a:cubicBezTo>
                <a:cubicBezTo>
                  <a:pt x="58582" y="25363"/>
                  <a:pt x="124824" y="47959"/>
                  <a:pt x="210946" y="26131"/>
                </a:cubicBezTo>
                <a:close/>
              </a:path>
            </a:pathLst>
          </a:custGeom>
          <a:noFill/>
          <a:ln>
            <a:solidFill>
              <a:schemeClr val="tx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4" name="Connettore 1 113"/>
          <p:cNvCxnSpPr/>
          <p:nvPr/>
        </p:nvCxnSpPr>
        <p:spPr>
          <a:xfrm flipH="1">
            <a:off x="8382274" y="4149080"/>
            <a:ext cx="1201065" cy="0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ttore 1 115"/>
          <p:cNvCxnSpPr/>
          <p:nvPr/>
        </p:nvCxnSpPr>
        <p:spPr>
          <a:xfrm>
            <a:off x="9583339" y="4711411"/>
            <a:ext cx="587349" cy="0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ttore 1 118"/>
          <p:cNvCxnSpPr/>
          <p:nvPr/>
        </p:nvCxnSpPr>
        <p:spPr>
          <a:xfrm>
            <a:off x="9583339" y="4149080"/>
            <a:ext cx="0" cy="562331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ttangolo 98"/>
          <p:cNvSpPr/>
          <p:nvPr/>
        </p:nvSpPr>
        <p:spPr>
          <a:xfrm>
            <a:off x="6785048" y="3717032"/>
            <a:ext cx="1584176" cy="6213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1" name="CasellaDiTesto 100"/>
          <p:cNvSpPr txBox="1"/>
          <p:nvPr/>
        </p:nvSpPr>
        <p:spPr>
          <a:xfrm>
            <a:off x="6750743" y="3749859"/>
            <a:ext cx="1593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Magnetic Probe</a:t>
            </a:r>
          </a:p>
        </p:txBody>
      </p:sp>
      <p:cxnSp>
        <p:nvCxnSpPr>
          <p:cNvPr id="123" name="Connettore 2 122"/>
          <p:cNvCxnSpPr/>
          <p:nvPr/>
        </p:nvCxnSpPr>
        <p:spPr>
          <a:xfrm>
            <a:off x="6452823" y="4036428"/>
            <a:ext cx="32900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Connettore 2 124"/>
          <p:cNvCxnSpPr/>
          <p:nvPr/>
        </p:nvCxnSpPr>
        <p:spPr>
          <a:xfrm>
            <a:off x="6464927" y="4687028"/>
            <a:ext cx="329008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Rettangolo 125"/>
          <p:cNvSpPr/>
          <p:nvPr/>
        </p:nvSpPr>
        <p:spPr>
          <a:xfrm>
            <a:off x="6781831" y="4404599"/>
            <a:ext cx="1584176" cy="62131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8" name="CasellaDiTesto 127"/>
          <p:cNvSpPr txBox="1"/>
          <p:nvPr/>
        </p:nvSpPr>
        <p:spPr>
          <a:xfrm>
            <a:off x="6772944" y="4483839"/>
            <a:ext cx="15930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Facility Diagnostic</a:t>
            </a:r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203" y="2852688"/>
            <a:ext cx="5752517" cy="309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19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4673</TotalTime>
  <Words>978</Words>
  <Application>Microsoft Office PowerPoint</Application>
  <PresentationFormat>Widescreen</PresentationFormat>
  <Paragraphs>222</Paragraphs>
  <Slides>15</Slides>
  <Notes>6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4" baseType="lpstr">
      <vt:lpstr>Batang</vt:lpstr>
      <vt:lpstr>Arial</vt:lpstr>
      <vt:lpstr>Calibri</vt:lpstr>
      <vt:lpstr>Calibri Light</vt:lpstr>
      <vt:lpstr>Verdana</vt:lpstr>
      <vt:lpstr>Wingdings</vt:lpstr>
      <vt:lpstr>Office Theme</vt:lpstr>
      <vt:lpstr>Personalizza struttura</vt:lpstr>
      <vt:lpstr>CorelDRAW</vt:lpstr>
      <vt:lpstr>Mid-Term Review 10 December 2018, Brussels</vt:lpstr>
      <vt:lpstr>ESR7, WP3 - Background </vt:lpstr>
      <vt:lpstr>ESR7, WP3 - Background </vt:lpstr>
      <vt:lpstr>Columbus Superconductors</vt:lpstr>
      <vt:lpstr>Production</vt:lpstr>
      <vt:lpstr>Role in the Project  &amp; Objectives</vt:lpstr>
      <vt:lpstr>Research, Methodology, Results  &amp; Next Steps</vt:lpstr>
      <vt:lpstr>Research, Methodology, Results  &amp; Next Steps</vt:lpstr>
      <vt:lpstr>Research, Methodology, Results  &amp; Next Steps</vt:lpstr>
      <vt:lpstr>Research, Methodology, Results  &amp; Next Steps</vt:lpstr>
      <vt:lpstr>Research, Methodology, Results  &amp; Next Steps</vt:lpstr>
      <vt:lpstr>Training, Conferences  &amp; Workshops</vt:lpstr>
      <vt:lpstr>Outreach, Dissemination  &amp; Networking</vt:lpstr>
      <vt:lpstr>Impact</vt:lpstr>
      <vt:lpstr>Thank you for your attention!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Johannes Gutleber</dc:creator>
  <cp:keywords/>
  <dc:description/>
  <cp:lastModifiedBy>Mattia Donato</cp:lastModifiedBy>
  <cp:revision>241</cp:revision>
  <dcterms:created xsi:type="dcterms:W3CDTF">2018-01-15T07:04:09Z</dcterms:created>
  <dcterms:modified xsi:type="dcterms:W3CDTF">2018-12-07T09:27:14Z</dcterms:modified>
  <cp:category/>
</cp:coreProperties>
</file>