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8" r:id="rId2"/>
    <p:sldId id="265" r:id="rId3"/>
    <p:sldId id="260" r:id="rId4"/>
    <p:sldId id="278" r:id="rId5"/>
    <p:sldId id="264" r:id="rId6"/>
    <p:sldId id="279" r:id="rId7"/>
    <p:sldId id="280" r:id="rId8"/>
    <p:sldId id="269" r:id="rId9"/>
    <p:sldId id="268" r:id="rId10"/>
    <p:sldId id="261" r:id="rId11"/>
    <p:sldId id="262" r:id="rId12"/>
    <p:sldId id="263" r:id="rId13"/>
    <p:sldId id="26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5B6"/>
    <a:srgbClr val="7AB1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67" autoAdjust="0"/>
    <p:restoredTop sz="94717" autoAdjust="0"/>
  </p:normalViewPr>
  <p:slideViewPr>
    <p:cSldViewPr snapToGrid="0" snapToObjects="1" showGuides="1">
      <p:cViewPr varScale="1">
        <p:scale>
          <a:sx n="80" d="100"/>
          <a:sy n="80" d="100"/>
        </p:scale>
        <p:origin x="264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534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3C5FA-1324-40D0-8488-26AF12435A46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A936C-9D11-4DA1-BE2C-569E8B98396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08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EB9EE-CCA3-46BB-841C-94730BCF676A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77A8B1-441E-4B08-AEDE-870B03E5393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9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812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5851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551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522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297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1155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89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819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588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2977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214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6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65" y="123526"/>
            <a:ext cx="1780048" cy="1128337"/>
          </a:xfrm>
          <a:prstGeom prst="rect">
            <a:avLst/>
          </a:prstGeom>
        </p:spPr>
      </p:pic>
      <p:pic>
        <p:nvPicPr>
          <p:cNvPr id="7" name="Picture 2" descr="ÐÐ°ÑÑÐ¸Ð½ÐºÐ¸ Ð¿Ð¾ Ð·Ð°Ð¿ÑÐ¾ÑÑ tu dresden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100" y="478103"/>
            <a:ext cx="1697034" cy="49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4865" y="6118940"/>
            <a:ext cx="936689" cy="597218"/>
          </a:xfrm>
          <a:prstGeom prst="rect">
            <a:avLst/>
          </a:prstGeom>
        </p:spPr>
      </p:pic>
      <p:sp>
        <p:nvSpPr>
          <p:cNvPr id="15" name="TextBox 7"/>
          <p:cNvSpPr txBox="1"/>
          <p:nvPr userDrawn="1"/>
        </p:nvSpPr>
        <p:spPr>
          <a:xfrm>
            <a:off x="1287277" y="6174719"/>
            <a:ext cx="8823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200" b="0" i="1" dirty="0" err="1" smtClean="0"/>
              <a:t>EASITrain</a:t>
            </a:r>
            <a:r>
              <a:rPr lang="fr-CH" sz="1200" b="0" i="1" dirty="0" smtClean="0"/>
              <a:t> – </a:t>
            </a:r>
            <a:r>
              <a:rPr lang="fr-CH" sz="1200" b="0" i="1" dirty="0" err="1" smtClean="0"/>
              <a:t>European</a:t>
            </a:r>
            <a:r>
              <a:rPr lang="fr-CH" sz="1200" b="0" i="1" dirty="0" smtClean="0"/>
              <a:t> Advanced </a:t>
            </a:r>
            <a:r>
              <a:rPr lang="fr-CH" sz="1200" b="0" i="1" dirty="0" err="1" smtClean="0"/>
              <a:t>Superconductivity</a:t>
            </a:r>
            <a:r>
              <a:rPr lang="fr-CH" sz="1200" b="0" i="1" dirty="0" smtClean="0"/>
              <a:t> Innovation and Training. This Marie </a:t>
            </a:r>
            <a:r>
              <a:rPr lang="fr-CH" sz="1200" b="0" i="1" dirty="0" err="1" smtClean="0"/>
              <a:t>Sklodowska</a:t>
            </a:r>
            <a:r>
              <a:rPr lang="fr-CH" sz="1200" b="0" i="1" dirty="0" smtClean="0"/>
              <a:t>-Curie Action (MSCA) </a:t>
            </a:r>
            <a:r>
              <a:rPr lang="fr-CH" sz="1200" b="0" i="1" dirty="0" err="1" smtClean="0"/>
              <a:t>Innovative</a:t>
            </a:r>
            <a:r>
              <a:rPr lang="fr-CH" sz="1200" b="0" i="1" dirty="0" smtClean="0"/>
              <a:t> Training Networks (ITN) has </a:t>
            </a:r>
            <a:r>
              <a:rPr lang="fr-CH" sz="1200" b="0" i="1" dirty="0" err="1" smtClean="0"/>
              <a:t>received</a:t>
            </a:r>
            <a:r>
              <a:rPr lang="fr-CH" sz="1200" b="0" i="1" dirty="0" smtClean="0"/>
              <a:t> </a:t>
            </a:r>
            <a:r>
              <a:rPr lang="fr-CH" sz="1200" b="0" i="1" dirty="0" err="1" smtClean="0"/>
              <a:t>funding</a:t>
            </a:r>
            <a:r>
              <a:rPr lang="fr-CH" sz="1200" b="0" i="1" dirty="0" smtClean="0"/>
              <a:t> </a:t>
            </a:r>
            <a:r>
              <a:rPr lang="fr-CH" sz="1200" b="0" i="1" dirty="0" err="1" smtClean="0"/>
              <a:t>from</a:t>
            </a:r>
            <a:r>
              <a:rPr lang="fr-CH" sz="1200" b="0" i="1" dirty="0" smtClean="0"/>
              <a:t> the </a:t>
            </a:r>
            <a:r>
              <a:rPr lang="fr-CH" sz="1200" b="0" i="1" dirty="0" err="1" smtClean="0"/>
              <a:t>European</a:t>
            </a:r>
            <a:r>
              <a:rPr lang="fr-CH" sz="1200" b="0" i="1" dirty="0" smtClean="0"/>
              <a:t> </a:t>
            </a:r>
            <a:r>
              <a:rPr lang="fr-CH" sz="1200" b="0" i="1" dirty="0" err="1" smtClean="0"/>
              <a:t>Union’s</a:t>
            </a:r>
            <a:r>
              <a:rPr lang="fr-CH" sz="1200" b="0" i="1" dirty="0" smtClean="0"/>
              <a:t> H2020 Framework Programme </a:t>
            </a:r>
            <a:r>
              <a:rPr lang="fr-CH" sz="1200" b="0" i="1" dirty="0" err="1" smtClean="0"/>
              <a:t>under</a:t>
            </a:r>
            <a:r>
              <a:rPr lang="fr-CH" sz="1200" b="0" i="1" dirty="0" smtClean="0"/>
              <a:t> Grant Agreement no. 764879 </a:t>
            </a:r>
            <a:endParaRPr lang="en-GB" sz="1200" b="0" i="1" dirty="0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0017760" y="6236959"/>
            <a:ext cx="1889375" cy="337184"/>
          </a:xfrm>
          <a:prstGeom prst="rect">
            <a:avLst/>
          </a:prstGeom>
        </p:spPr>
        <p:txBody>
          <a:bodyPr/>
          <a:lstStyle>
            <a:lvl1pPr>
              <a:defRPr sz="1400" b="1"/>
            </a:lvl1pPr>
          </a:lstStyle>
          <a:p>
            <a:pPr algn="r"/>
            <a:r>
              <a:rPr lang="de-DE" dirty="0" smtClean="0"/>
              <a:t>ESR11, WP4        </a:t>
            </a:r>
            <a:fld id="{D8910C0B-618C-5D41-A63A-64A91838EF9C}" type="slidenum">
              <a:rPr lang="en-US" smtClean="0"/>
              <a:pPr algn="r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07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74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3660" y="365126"/>
            <a:ext cx="6404679" cy="886738"/>
          </a:xfrm>
        </p:spPr>
        <p:txBody>
          <a:bodyPr>
            <a:normAutofit/>
          </a:bodyPr>
          <a:lstStyle>
            <a:lvl1pPr algn="ctr">
              <a:defRPr sz="3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6258"/>
            <a:ext cx="11068934" cy="4152445"/>
          </a:xfrm>
        </p:spPr>
        <p:txBody>
          <a:bodyPr>
            <a:norm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4865" y="6118940"/>
            <a:ext cx="936689" cy="59721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287277" y="6174719"/>
            <a:ext cx="8823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200" i="1" dirty="0" err="1" smtClean="0"/>
              <a:t>EASITrain</a:t>
            </a:r>
            <a:r>
              <a:rPr lang="fr-CH" sz="1200" i="1" dirty="0" smtClean="0"/>
              <a:t> – </a:t>
            </a:r>
            <a:r>
              <a:rPr lang="fr-CH" sz="1200" i="1" dirty="0" err="1" smtClean="0"/>
              <a:t>European</a:t>
            </a:r>
            <a:r>
              <a:rPr lang="fr-CH" sz="1200" i="1" dirty="0" smtClean="0"/>
              <a:t> Advanced </a:t>
            </a:r>
            <a:r>
              <a:rPr lang="fr-CH" sz="1200" i="1" dirty="0" err="1" smtClean="0"/>
              <a:t>Superconductivity</a:t>
            </a:r>
            <a:r>
              <a:rPr lang="fr-CH" sz="1200" i="1" dirty="0" smtClean="0"/>
              <a:t> Innovation and Training. This Marie </a:t>
            </a:r>
            <a:r>
              <a:rPr lang="fr-CH" sz="1200" i="1" dirty="0" err="1" smtClean="0"/>
              <a:t>Sklodowska</a:t>
            </a:r>
            <a:r>
              <a:rPr lang="fr-CH" sz="1200" i="1" dirty="0" smtClean="0"/>
              <a:t>-Curie Action (MSCA) </a:t>
            </a:r>
            <a:r>
              <a:rPr lang="fr-CH" sz="1200" i="1" dirty="0" err="1" smtClean="0"/>
              <a:t>Innovative</a:t>
            </a:r>
            <a:r>
              <a:rPr lang="fr-CH" sz="1200" i="1" dirty="0" smtClean="0"/>
              <a:t> Training Networks (ITN) has </a:t>
            </a:r>
            <a:r>
              <a:rPr lang="fr-CH" sz="1200" i="1" dirty="0" err="1" smtClean="0"/>
              <a:t>received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funding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from</a:t>
            </a:r>
            <a:r>
              <a:rPr lang="fr-CH" sz="1200" i="1" dirty="0" smtClean="0"/>
              <a:t> the </a:t>
            </a:r>
            <a:r>
              <a:rPr lang="fr-CH" sz="1200" i="1" dirty="0" err="1" smtClean="0"/>
              <a:t>European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Union’s</a:t>
            </a:r>
            <a:r>
              <a:rPr lang="fr-CH" sz="1200" i="1" dirty="0" smtClean="0"/>
              <a:t> H2020 Framework Programme </a:t>
            </a:r>
            <a:r>
              <a:rPr lang="fr-CH" sz="1200" i="1" dirty="0" err="1" smtClean="0"/>
              <a:t>under</a:t>
            </a:r>
            <a:r>
              <a:rPr lang="fr-CH" sz="1200" i="1" dirty="0" smtClean="0"/>
              <a:t> Grant Agreement no. 764879 </a:t>
            </a:r>
            <a:endParaRPr lang="en-GB" sz="1200" i="1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65" y="123526"/>
            <a:ext cx="1780048" cy="1128337"/>
          </a:xfrm>
          <a:prstGeom prst="rect">
            <a:avLst/>
          </a:prstGeom>
        </p:spPr>
      </p:pic>
      <p:pic>
        <p:nvPicPr>
          <p:cNvPr id="1026" name="Picture 2" descr="ÐÐ°ÑÑÐ¸Ð½ÐºÐ¸ Ð¿Ð¾ Ð·Ð°Ð¿ÑÐ¾ÑÑ tu dresden logo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100" y="478103"/>
            <a:ext cx="1697034" cy="49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0017760" y="6236959"/>
            <a:ext cx="1889375" cy="337184"/>
          </a:xfrm>
          <a:prstGeom prst="rect">
            <a:avLst/>
          </a:prstGeom>
        </p:spPr>
        <p:txBody>
          <a:bodyPr/>
          <a:lstStyle>
            <a:lvl1pPr>
              <a:defRPr sz="1400" b="1"/>
            </a:lvl1pPr>
          </a:lstStyle>
          <a:p>
            <a:pPr algn="r"/>
            <a:r>
              <a:rPr lang="de-DE" dirty="0" smtClean="0"/>
              <a:t>ESR11, WP4     </a:t>
            </a:r>
            <a:fld id="{D8910C0B-618C-5D41-A63A-64A91838EF9C}" type="slidenum">
              <a:rPr lang="en-US" smtClean="0"/>
              <a:pPr algn="r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509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133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57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66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50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2188" y="6348095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35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574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65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3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7.png"/><Relationship Id="rId4" Type="http://schemas.openxmlformats.org/officeDocument/2006/relationships/image" Target="../media/image2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04755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Mid-Term Review</a:t>
            </a:r>
            <a:br>
              <a:rPr lang="en-US" sz="4000" b="1" dirty="0" smtClean="0"/>
            </a:br>
            <a:r>
              <a:rPr lang="en-US" sz="4000" b="1" dirty="0" smtClean="0"/>
              <a:t>10</a:t>
            </a:r>
            <a:r>
              <a:rPr lang="en-US" sz="4000" b="1" baseline="30000" dirty="0" smtClean="0"/>
              <a:t>th</a:t>
            </a:r>
            <a:r>
              <a:rPr lang="en-US" sz="4000" b="1" dirty="0" smtClean="0"/>
              <a:t> of December 2018, Brussels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524000" y="3464560"/>
            <a:ext cx="9144000" cy="1361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/>
              <a:t>Sofiya Savelyeva</a:t>
            </a:r>
          </a:p>
          <a:p>
            <a:pPr marL="0" indent="0">
              <a:buNone/>
            </a:pPr>
            <a:r>
              <a:rPr lang="en-US" sz="4000" b="1" dirty="0" smtClean="0"/>
              <a:t>ESR11, WP4</a:t>
            </a:r>
            <a:endParaRPr lang="en-US" sz="4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865" y="6118940"/>
            <a:ext cx="936689" cy="597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65" y="123526"/>
            <a:ext cx="1780048" cy="1128337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10210101" y="6236959"/>
            <a:ext cx="1697034" cy="337184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de-DE" dirty="0" smtClean="0"/>
              <a:t>ESR11, WP4     </a:t>
            </a:r>
            <a:fld id="{D8910C0B-618C-5D41-A63A-64A91838EF9C}" type="slidenum">
              <a:rPr lang="en-US" smtClean="0"/>
              <a:pPr algn="r"/>
              <a:t>1</a:t>
            </a:fld>
            <a:endParaRPr lang="en-US" dirty="0"/>
          </a:p>
        </p:txBody>
      </p:sp>
      <p:sp>
        <p:nvSpPr>
          <p:cNvPr id="7" name="Textfeld 6"/>
          <p:cNvSpPr txBox="1"/>
          <p:nvPr/>
        </p:nvSpPr>
        <p:spPr>
          <a:xfrm>
            <a:off x="3716823" y="5009608"/>
            <a:ext cx="47583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dirty="0" smtClean="0"/>
              <a:t>Institution: Technical University </a:t>
            </a:r>
            <a:r>
              <a:rPr lang="de-DE" sz="2000" b="1" dirty="0" err="1" smtClean="0"/>
              <a:t>of</a:t>
            </a:r>
            <a:r>
              <a:rPr lang="de-DE" sz="2000" b="1" dirty="0" smtClean="0"/>
              <a:t> Dresden</a:t>
            </a:r>
          </a:p>
          <a:p>
            <a:pPr algn="ctr"/>
            <a:r>
              <a:rPr lang="de-DE" sz="2000" b="1" dirty="0" smtClean="0"/>
              <a:t>Supervisor: Prof. Dr. Christoph Haberstroh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41412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Training, </a:t>
            </a:r>
            <a:r>
              <a:rPr lang="en-US" dirty="0" smtClean="0"/>
              <a:t>Conferences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&amp; Workshops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547781"/>
            <a:ext cx="10515600" cy="4351338"/>
          </a:xfrm>
        </p:spPr>
        <p:txBody>
          <a:bodyPr>
            <a:normAutofit/>
          </a:bodyPr>
          <a:lstStyle/>
          <a:p>
            <a:r>
              <a:rPr lang="fr-CH" sz="1600" b="1" dirty="0" smtClean="0"/>
              <a:t>Trainings:</a:t>
            </a:r>
          </a:p>
          <a:p>
            <a:endParaRPr lang="fr-CH" sz="1600" b="1" dirty="0"/>
          </a:p>
          <a:p>
            <a:endParaRPr lang="fr-CH" sz="1600" b="1" dirty="0" smtClean="0"/>
          </a:p>
          <a:p>
            <a:endParaRPr lang="fr-CH" sz="1600" b="1" dirty="0"/>
          </a:p>
          <a:p>
            <a:endParaRPr lang="fr-CH" sz="1600" b="1" dirty="0" smtClean="0"/>
          </a:p>
          <a:p>
            <a:endParaRPr lang="fr-CH" sz="1600" b="1" dirty="0"/>
          </a:p>
          <a:p>
            <a:endParaRPr lang="fr-CH" sz="1600" b="1" dirty="0" smtClean="0"/>
          </a:p>
          <a:p>
            <a:endParaRPr lang="fr-CH" sz="1600" b="1" dirty="0"/>
          </a:p>
          <a:p>
            <a:endParaRPr lang="fr-CH" sz="1600" b="1" dirty="0" smtClean="0"/>
          </a:p>
          <a:p>
            <a:r>
              <a:rPr lang="fr-CH" sz="1600" b="1" dirty="0" err="1" smtClean="0"/>
              <a:t>Conferences</a:t>
            </a:r>
            <a:r>
              <a:rPr lang="fr-CH" sz="1600" b="1" dirty="0" smtClean="0"/>
              <a:t>/Workshops:</a:t>
            </a:r>
            <a:endParaRPr lang="fr-CH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dirty="0" smtClean="0"/>
              <a:t>ESR11, WP4     </a:t>
            </a:r>
            <a:fld id="{D8910C0B-618C-5D41-A63A-64A91838EF9C}" type="slidenum">
              <a:rPr lang="en-US" smtClean="0"/>
              <a:pPr algn="r"/>
              <a:t>10</a:t>
            </a:fld>
            <a:endParaRPr lang="en-US" dirty="0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22367"/>
              </p:ext>
            </p:extLst>
          </p:nvPr>
        </p:nvGraphicFramePr>
        <p:xfrm>
          <a:off x="1168401" y="1808930"/>
          <a:ext cx="10383519" cy="27529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1173">
                  <a:extLst>
                    <a:ext uri="{9D8B030D-6E8A-4147-A177-3AD203B41FA5}">
                      <a16:colId xmlns:a16="http://schemas.microsoft.com/office/drawing/2014/main" val="1281587203"/>
                    </a:ext>
                  </a:extLst>
                </a:gridCol>
                <a:gridCol w="352001">
                  <a:extLst>
                    <a:ext uri="{9D8B030D-6E8A-4147-A177-3AD203B41FA5}">
                      <a16:colId xmlns:a16="http://schemas.microsoft.com/office/drawing/2014/main" val="3751025791"/>
                    </a:ext>
                  </a:extLst>
                </a:gridCol>
                <a:gridCol w="3109172">
                  <a:extLst>
                    <a:ext uri="{9D8B030D-6E8A-4147-A177-3AD203B41FA5}">
                      <a16:colId xmlns:a16="http://schemas.microsoft.com/office/drawing/2014/main" val="3063352327"/>
                    </a:ext>
                  </a:extLst>
                </a:gridCol>
                <a:gridCol w="3461173">
                  <a:extLst>
                    <a:ext uri="{9D8B030D-6E8A-4147-A177-3AD203B41FA5}">
                      <a16:colId xmlns:a16="http://schemas.microsoft.com/office/drawing/2014/main" val="3394253938"/>
                    </a:ext>
                  </a:extLst>
                </a:gridCol>
              </a:tblGrid>
              <a:tr h="353185"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en-GB" sz="1500" b="0" dirty="0" err="1" smtClean="0">
                          <a:solidFill>
                            <a:schemeClr val="tx1"/>
                          </a:solidFill>
                        </a:rPr>
                        <a:t>EASITrain</a:t>
                      </a:r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 lectures spring 2018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61950" indent="0" algn="l"/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CERN, Geneva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03.03.-23.03.2018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947596"/>
                  </a:ext>
                </a:extLst>
              </a:tr>
              <a:tr h="493492">
                <a:tc gridSpan="4">
                  <a:txBody>
                    <a:bodyPr/>
                    <a:lstStyle/>
                    <a:p>
                      <a:pPr algn="just"/>
                      <a:r>
                        <a:rPr lang="en-GB" sz="1400" b="0" i="1" dirty="0" smtClean="0">
                          <a:solidFill>
                            <a:schemeClr val="tx1"/>
                          </a:solidFill>
                        </a:rPr>
                        <a:t>Workshops on superconducting cables, magnet testing, treatment surface chemistry, cryogenics, manufacturing, project management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1950366"/>
                  </a:ext>
                </a:extLst>
              </a:tr>
              <a:tr h="353185"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en-GB" sz="1500" b="0" dirty="0" err="1" smtClean="0">
                          <a:solidFill>
                            <a:schemeClr val="tx1"/>
                          </a:solidFill>
                        </a:rPr>
                        <a:t>EASIschool</a:t>
                      </a:r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 2018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61950" indent="0" algn="l"/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Vienna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03.09.-14.09.2018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8216367"/>
                  </a:ext>
                </a:extLst>
              </a:tr>
              <a:tr h="493492">
                <a:tc gridSpan="4">
                  <a:txBody>
                    <a:bodyPr/>
                    <a:lstStyle/>
                    <a:p>
                      <a:pPr algn="just"/>
                      <a:r>
                        <a:rPr lang="en-GB" sz="1400" b="0" i="1" dirty="0" smtClean="0">
                          <a:solidFill>
                            <a:schemeClr val="tx1"/>
                          </a:solidFill>
                        </a:rPr>
                        <a:t>Course on applied superconductivity, project management course,</a:t>
                      </a:r>
                      <a:r>
                        <a:rPr lang="en-GB" sz="1400" b="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="0" i="1" dirty="0" smtClean="0">
                          <a:solidFill>
                            <a:schemeClr val="tx1"/>
                          </a:solidFill>
                        </a:rPr>
                        <a:t>media training, innovation management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7676124"/>
                  </a:ext>
                </a:extLst>
              </a:tr>
              <a:tr h="353185">
                <a:tc gridSpan="2"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en-GB" sz="1500" b="0" dirty="0" err="1" smtClean="0">
                          <a:solidFill>
                            <a:schemeClr val="tx1"/>
                          </a:solidFill>
                        </a:rPr>
                        <a:t>LabView</a:t>
                      </a:r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 course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TU Dresden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16.04.-18.04.2018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8518544"/>
                  </a:ext>
                </a:extLst>
              </a:tr>
              <a:tr h="353185">
                <a:tc gridSpan="2"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German, upper-intermediate 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TUDIAS, Dresden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04.04.-25.07.2018 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7236226"/>
                  </a:ext>
                </a:extLst>
              </a:tr>
              <a:tr h="353185">
                <a:tc gridSpan="2"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German,</a:t>
                      </a:r>
                      <a:r>
                        <a:rPr lang="en-GB" sz="1500" b="0" baseline="0" dirty="0" smtClean="0">
                          <a:solidFill>
                            <a:schemeClr val="tx1"/>
                          </a:solidFill>
                        </a:rPr>
                        <a:t> pre-advanced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Goethe Institute, Dresden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18.09.-30.11.2018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3779527"/>
                  </a:ext>
                </a:extLst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474380"/>
              </p:ext>
            </p:extLst>
          </p:nvPr>
        </p:nvGraphicFramePr>
        <p:xfrm>
          <a:off x="1168401" y="4999093"/>
          <a:ext cx="10383519" cy="96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2699">
                  <a:extLst>
                    <a:ext uri="{9D8B030D-6E8A-4147-A177-3AD203B41FA5}">
                      <a16:colId xmlns:a16="http://schemas.microsoft.com/office/drawing/2014/main" val="938800664"/>
                    </a:ext>
                  </a:extLst>
                </a:gridCol>
                <a:gridCol w="3099647">
                  <a:extLst>
                    <a:ext uri="{9D8B030D-6E8A-4147-A177-3AD203B41FA5}">
                      <a16:colId xmlns:a16="http://schemas.microsoft.com/office/drawing/2014/main" val="4202714281"/>
                    </a:ext>
                  </a:extLst>
                </a:gridCol>
                <a:gridCol w="3461173">
                  <a:extLst>
                    <a:ext uri="{9D8B030D-6E8A-4147-A177-3AD203B41FA5}">
                      <a16:colId xmlns:a16="http://schemas.microsoft.com/office/drawing/2014/main" val="3992207264"/>
                    </a:ext>
                  </a:extLst>
                </a:gridCol>
              </a:tblGrid>
              <a:tr h="300009"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FCC Week 2018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Amsterdam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09.04.-13.04.2018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7104240"/>
                  </a:ext>
                </a:extLst>
              </a:tr>
              <a:tr h="300009"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PhD Seminar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Bad </a:t>
                      </a:r>
                      <a:r>
                        <a:rPr lang="en-GB" sz="1500" b="0" dirty="0" err="1" smtClean="0">
                          <a:solidFill>
                            <a:schemeClr val="tx1"/>
                          </a:solidFill>
                        </a:rPr>
                        <a:t>Schandau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b="0" dirty="0" smtClean="0">
                          <a:solidFill>
                            <a:schemeClr val="tx1"/>
                          </a:solidFill>
                        </a:rPr>
                        <a:t>21.10.-23.10.2018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3740057"/>
                  </a:ext>
                </a:extLst>
              </a:tr>
              <a:tr h="300009"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de-DE" sz="1500" b="0" dirty="0" smtClean="0">
                          <a:solidFill>
                            <a:schemeClr val="tx1"/>
                          </a:solidFill>
                        </a:rPr>
                        <a:t>DKV Conference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500" b="0" dirty="0" smtClean="0">
                          <a:solidFill>
                            <a:schemeClr val="tx1"/>
                          </a:solidFill>
                        </a:rPr>
                        <a:t>Aachen</a:t>
                      </a:r>
                      <a:endParaRPr lang="en-GB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500" b="0" dirty="0" smtClean="0">
                          <a:solidFill>
                            <a:schemeClr val="tx1"/>
                          </a:solidFill>
                        </a:rPr>
                        <a:t>21.11.-23.11.2018</a:t>
                      </a:r>
                      <a:endParaRPr lang="en-GB" sz="15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731954"/>
                  </a:ext>
                </a:extLst>
              </a:tr>
            </a:tbl>
          </a:graphicData>
        </a:graphic>
      </p:graphicFrame>
      <p:sp>
        <p:nvSpPr>
          <p:cNvPr id="13" name="Sechseck 12"/>
          <p:cNvSpPr/>
          <p:nvPr/>
        </p:nvSpPr>
        <p:spPr>
          <a:xfrm>
            <a:off x="677873" y="1547781"/>
            <a:ext cx="320651" cy="27642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echseck 13"/>
          <p:cNvSpPr/>
          <p:nvPr/>
        </p:nvSpPr>
        <p:spPr>
          <a:xfrm>
            <a:off x="682953" y="4668970"/>
            <a:ext cx="320651" cy="276423"/>
          </a:xfrm>
          <a:prstGeom prst="hexagon">
            <a:avLst/>
          </a:prstGeom>
          <a:solidFill>
            <a:srgbClr val="7AB14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14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Outreach</a:t>
            </a:r>
            <a:r>
              <a:rPr lang="fr-CH" dirty="0" smtClean="0"/>
              <a:t>, </a:t>
            </a:r>
            <a:r>
              <a:rPr lang="fr-CH" dirty="0" err="1" smtClean="0"/>
              <a:t>Dissemination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&amp; Networking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7880" y="1496258"/>
            <a:ext cx="6049698" cy="4152445"/>
          </a:xfrm>
        </p:spPr>
        <p:txBody>
          <a:bodyPr>
            <a:noAutofit/>
          </a:bodyPr>
          <a:lstStyle/>
          <a:p>
            <a:pPr marL="355600" indent="-355600">
              <a:lnSpc>
                <a:spcPct val="150000"/>
              </a:lnSpc>
              <a:spcBef>
                <a:spcPts val="0"/>
              </a:spcBef>
            </a:pPr>
            <a:r>
              <a:rPr lang="en-GB" sz="1600" b="1" dirty="0" smtClean="0"/>
              <a:t>Outreach activities</a:t>
            </a:r>
            <a:endParaRPr lang="en-GB" sz="1600" b="1" dirty="0"/>
          </a:p>
          <a:p>
            <a:pPr marL="985838" lvl="1" indent="-28575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de-DE" sz="1600" dirty="0" smtClean="0"/>
              <a:t>Video Interview, CERN, March 2018</a:t>
            </a:r>
          </a:p>
          <a:p>
            <a:pPr marL="985838" lvl="1" indent="-28575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GB" sz="1600" dirty="0"/>
              <a:t>International Refrigeration and Compressor </a:t>
            </a:r>
            <a:r>
              <a:rPr lang="en-GB" sz="1600" dirty="0" smtClean="0"/>
              <a:t>Course,</a:t>
            </a:r>
          </a:p>
          <a:p>
            <a:pPr marL="990600" lvl="1" indent="-290513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600" dirty="0"/>
              <a:t> </a:t>
            </a:r>
            <a:r>
              <a:rPr lang="en-GB" sz="1600" dirty="0" smtClean="0"/>
              <a:t>     TU Dresden</a:t>
            </a:r>
            <a:r>
              <a:rPr lang="en-GB" sz="1600" dirty="0"/>
              <a:t>, </a:t>
            </a:r>
            <a:r>
              <a:rPr lang="en-GB" sz="1600" dirty="0" smtClean="0"/>
              <a:t>21.05. </a:t>
            </a:r>
            <a:r>
              <a:rPr lang="en-GB" sz="1600" dirty="0"/>
              <a:t>- </a:t>
            </a:r>
            <a:r>
              <a:rPr lang="en-GB" sz="1600" dirty="0" smtClean="0"/>
              <a:t>25.05.2018</a:t>
            </a:r>
          </a:p>
          <a:p>
            <a:pPr marL="985838" lvl="1" indent="-28575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GB" sz="1600" dirty="0" smtClean="0"/>
              <a:t>Long </a:t>
            </a:r>
            <a:r>
              <a:rPr lang="en-GB" sz="1600" dirty="0"/>
              <a:t>Night of Science, TU Dresden, 14.06.2018</a:t>
            </a:r>
          </a:p>
          <a:p>
            <a:pPr marL="355600" indent="-355600">
              <a:lnSpc>
                <a:spcPct val="150000"/>
              </a:lnSpc>
              <a:spcBef>
                <a:spcPts val="0"/>
              </a:spcBef>
            </a:pPr>
            <a:r>
              <a:rPr lang="en-GB" sz="1600" b="1" dirty="0" smtClean="0"/>
              <a:t>Presentations:</a:t>
            </a:r>
            <a:endParaRPr lang="en-GB" sz="1600" b="1" dirty="0"/>
          </a:p>
          <a:p>
            <a:pPr marL="985838" lvl="1" indent="-28575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GB" sz="1600" dirty="0" smtClean="0"/>
              <a:t>FCC </a:t>
            </a:r>
            <a:r>
              <a:rPr lang="en-GB" sz="1600" dirty="0"/>
              <a:t>Week 2018, Amsterdam, 12.04.2018</a:t>
            </a:r>
          </a:p>
          <a:p>
            <a:pPr marL="985838" lvl="1" indent="-28575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GB" sz="1600" dirty="0" smtClean="0"/>
              <a:t>PhD </a:t>
            </a:r>
            <a:r>
              <a:rPr lang="en-GB" sz="1600" dirty="0"/>
              <a:t>seminar, TU Dresden, 21.10.-</a:t>
            </a:r>
            <a:r>
              <a:rPr lang="en-GB" sz="1600" dirty="0" smtClean="0"/>
              <a:t>23.10.2018</a:t>
            </a:r>
            <a:endParaRPr lang="en-GB" sz="1600" dirty="0"/>
          </a:p>
          <a:p>
            <a:pPr marL="355600" indent="-355600">
              <a:lnSpc>
                <a:spcPct val="150000"/>
              </a:lnSpc>
              <a:spcBef>
                <a:spcPts val="0"/>
              </a:spcBef>
            </a:pPr>
            <a:r>
              <a:rPr lang="en-GB" sz="1600" b="1" dirty="0"/>
              <a:t>N</a:t>
            </a:r>
            <a:r>
              <a:rPr lang="en-GB" sz="1600" b="1" dirty="0" smtClean="0"/>
              <a:t>etworking </a:t>
            </a:r>
            <a:r>
              <a:rPr lang="en-GB" sz="1600" b="1" dirty="0"/>
              <a:t>activities</a:t>
            </a:r>
          </a:p>
          <a:p>
            <a:pPr marL="985838" lvl="1" indent="-28575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GB" sz="1600" dirty="0" smtClean="0"/>
              <a:t>FCC meetings, meetings with companies</a:t>
            </a:r>
            <a:r>
              <a:rPr lang="en-GB" sz="1600" dirty="0"/>
              <a:t>, </a:t>
            </a:r>
            <a:r>
              <a:rPr lang="en-GB" sz="1600" dirty="0" smtClean="0"/>
              <a:t>conferences, </a:t>
            </a:r>
            <a:r>
              <a:rPr lang="en-GB" sz="1600" dirty="0" err="1" smtClean="0"/>
              <a:t>EASITrain</a:t>
            </a:r>
            <a:r>
              <a:rPr lang="en-GB" sz="1600" dirty="0" smtClean="0"/>
              <a:t> meetings incl. </a:t>
            </a:r>
            <a:r>
              <a:rPr lang="en-GB" sz="1600" dirty="0"/>
              <a:t>s</a:t>
            </a:r>
            <a:r>
              <a:rPr lang="en-GB" sz="1600" dirty="0" smtClean="0"/>
              <a:t>ocial events</a:t>
            </a:r>
          </a:p>
          <a:p>
            <a:pPr marL="985838" lvl="1" indent="-28575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de-DE" sz="1600" dirty="0" smtClean="0"/>
              <a:t>Project </a:t>
            </a:r>
            <a:r>
              <a:rPr lang="de-DE" sz="1600" dirty="0" err="1" smtClean="0"/>
              <a:t>cooperation</a:t>
            </a:r>
            <a:r>
              <a:rPr lang="de-DE" sz="1600" dirty="0" smtClean="0"/>
              <a:t> </a:t>
            </a:r>
            <a:r>
              <a:rPr lang="de-DE" sz="1600" dirty="0" err="1" smtClean="0"/>
              <a:t>with</a:t>
            </a:r>
            <a:r>
              <a:rPr lang="de-DE" sz="1600" dirty="0" smtClean="0"/>
              <a:t> </a:t>
            </a:r>
            <a:r>
              <a:rPr lang="de-DE" sz="1600" dirty="0" err="1" smtClean="0"/>
              <a:t>other</a:t>
            </a:r>
            <a:r>
              <a:rPr lang="de-DE" sz="1600" dirty="0" smtClean="0"/>
              <a:t> ESRs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industry</a:t>
            </a:r>
            <a:endParaRPr lang="en-GB" sz="16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dirty="0" smtClean="0"/>
              <a:t>ESR11, WP4     </a:t>
            </a:r>
            <a:fld id="{D8910C0B-618C-5D41-A63A-64A91838EF9C}" type="slidenum">
              <a:rPr lang="en-US" smtClean="0"/>
              <a:pPr algn="r"/>
              <a:t>11</a:t>
            </a:fld>
            <a:endParaRPr lang="en-US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5021" y="1251864"/>
            <a:ext cx="2662113" cy="1776835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20"/>
          <a:stretch/>
        </p:blipFill>
        <p:spPr>
          <a:xfrm>
            <a:off x="8056300" y="2616876"/>
            <a:ext cx="2662113" cy="181250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889" t="21561" r="17556" b="10814"/>
          <a:stretch/>
        </p:blipFill>
        <p:spPr>
          <a:xfrm>
            <a:off x="9245021" y="4193896"/>
            <a:ext cx="2662114" cy="1810960"/>
          </a:xfrm>
          <a:prstGeom prst="rect">
            <a:avLst/>
          </a:prstGeom>
        </p:spPr>
      </p:pic>
      <p:sp>
        <p:nvSpPr>
          <p:cNvPr id="15" name="Sechseck 14"/>
          <p:cNvSpPr/>
          <p:nvPr/>
        </p:nvSpPr>
        <p:spPr>
          <a:xfrm>
            <a:off x="698193" y="1590940"/>
            <a:ext cx="320651" cy="276423"/>
          </a:xfrm>
          <a:prstGeom prst="hexagon">
            <a:avLst/>
          </a:prstGeom>
          <a:solidFill>
            <a:srgbClr val="7AB14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Sechseck 15"/>
          <p:cNvSpPr/>
          <p:nvPr/>
        </p:nvSpPr>
        <p:spPr>
          <a:xfrm>
            <a:off x="698193" y="3431831"/>
            <a:ext cx="320651" cy="27642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Sechseck 16"/>
          <p:cNvSpPr/>
          <p:nvPr/>
        </p:nvSpPr>
        <p:spPr>
          <a:xfrm>
            <a:off x="698192" y="4523346"/>
            <a:ext cx="320651" cy="276423"/>
          </a:xfrm>
          <a:prstGeom prst="hexag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feld 17"/>
          <p:cNvSpPr txBox="1"/>
          <p:nvPr/>
        </p:nvSpPr>
        <p:spPr>
          <a:xfrm>
            <a:off x="8225319" y="1190656"/>
            <a:ext cx="1019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i="1" dirty="0" err="1" smtClean="0"/>
              <a:t>Lond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Night</a:t>
            </a:r>
            <a:r>
              <a:rPr lang="de-DE" sz="1400" i="1" dirty="0" smtClean="0"/>
              <a:t> </a:t>
            </a:r>
          </a:p>
          <a:p>
            <a:pPr algn="ctr"/>
            <a:r>
              <a:rPr lang="de-DE" sz="1400" i="1" dirty="0" err="1" smtClean="0"/>
              <a:t>of</a:t>
            </a:r>
            <a:r>
              <a:rPr lang="de-DE" sz="1400" i="1" dirty="0" smtClean="0"/>
              <a:t> Science</a:t>
            </a:r>
            <a:endParaRPr lang="en-GB" sz="1400" i="1" dirty="0"/>
          </a:p>
        </p:txBody>
      </p:sp>
      <p:sp>
        <p:nvSpPr>
          <p:cNvPr id="19" name="Textfeld 18"/>
          <p:cNvSpPr txBox="1"/>
          <p:nvPr/>
        </p:nvSpPr>
        <p:spPr>
          <a:xfrm>
            <a:off x="7948490" y="5755053"/>
            <a:ext cx="13043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i="1" dirty="0" smtClean="0"/>
              <a:t>FCC </a:t>
            </a:r>
            <a:r>
              <a:rPr lang="de-DE" sz="1400" i="1" dirty="0" err="1" smtClean="0"/>
              <a:t>Week</a:t>
            </a:r>
            <a:r>
              <a:rPr lang="de-DE" sz="1400" i="1" dirty="0" smtClean="0"/>
              <a:t> 2018</a:t>
            </a:r>
            <a:endParaRPr lang="en-GB" sz="1400" i="1" dirty="0"/>
          </a:p>
        </p:txBody>
      </p:sp>
      <p:sp>
        <p:nvSpPr>
          <p:cNvPr id="20" name="Textfeld 19"/>
          <p:cNvSpPr txBox="1"/>
          <p:nvPr/>
        </p:nvSpPr>
        <p:spPr>
          <a:xfrm>
            <a:off x="10693458" y="3317028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i="1" dirty="0" smtClean="0"/>
              <a:t>CERN Video</a:t>
            </a:r>
          </a:p>
          <a:p>
            <a:pPr algn="ctr"/>
            <a:r>
              <a:rPr lang="de-DE" sz="1400" i="1" dirty="0" smtClean="0"/>
              <a:t>Interview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592153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Impact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3677" y="1876337"/>
            <a:ext cx="6558198" cy="2903048"/>
          </a:xfrm>
        </p:spPr>
        <p:txBody>
          <a:bodyPr>
            <a:normAutofit/>
          </a:bodyPr>
          <a:lstStyle/>
          <a:p>
            <a:pPr marL="860425" indent="-285750">
              <a:buFont typeface="Wingdings" panose="05000000000000000000" pitchFamily="2" charset="2"/>
              <a:buChar char="ü"/>
            </a:pPr>
            <a:r>
              <a:rPr lang="en-GB" sz="1600" dirty="0" smtClean="0"/>
              <a:t>Open the border to the research society of Europe</a:t>
            </a:r>
          </a:p>
          <a:p>
            <a:pPr marL="860425" indent="-285750">
              <a:buFont typeface="Wingdings" panose="05000000000000000000" pitchFamily="2" charset="2"/>
              <a:buChar char="ü"/>
            </a:pPr>
            <a:r>
              <a:rPr lang="en-GB" sz="1600" dirty="0" smtClean="0"/>
              <a:t>PhD project in cooperation with research institution + industry</a:t>
            </a:r>
          </a:p>
          <a:p>
            <a:pPr marL="860425" indent="-285750">
              <a:buFont typeface="Wingdings" panose="05000000000000000000" pitchFamily="2" charset="2"/>
              <a:buChar char="ü"/>
            </a:pPr>
            <a:r>
              <a:rPr lang="en-GB" sz="1600" dirty="0" smtClean="0"/>
              <a:t>Technical/non-technical trainings</a:t>
            </a:r>
          </a:p>
          <a:p>
            <a:pPr marL="860425" indent="-285750">
              <a:buFont typeface="Wingdings" panose="05000000000000000000" pitchFamily="2" charset="2"/>
              <a:buChar char="ü"/>
            </a:pPr>
            <a:r>
              <a:rPr lang="en-GB" sz="1600" dirty="0"/>
              <a:t>Mobility </a:t>
            </a:r>
            <a:r>
              <a:rPr lang="en-GB" sz="1600" dirty="0" smtClean="0"/>
              <a:t>(</a:t>
            </a:r>
            <a:r>
              <a:rPr lang="en-GB" sz="1600" dirty="0"/>
              <a:t>secondments, </a:t>
            </a:r>
            <a:r>
              <a:rPr lang="en-GB" sz="1600" dirty="0" smtClean="0"/>
              <a:t>schools, scientific </a:t>
            </a:r>
            <a:r>
              <a:rPr lang="en-GB" sz="1600" dirty="0"/>
              <a:t>events </a:t>
            </a:r>
            <a:r>
              <a:rPr lang="en-GB" sz="1600" dirty="0" smtClean="0"/>
              <a:t>attendance)</a:t>
            </a:r>
            <a:endParaRPr lang="en-GB" sz="1600" dirty="0"/>
          </a:p>
          <a:p>
            <a:pPr marL="860425" indent="-285750">
              <a:buFont typeface="Wingdings" panose="05000000000000000000" pitchFamily="2" charset="2"/>
              <a:buChar char="ü"/>
            </a:pPr>
            <a:r>
              <a:rPr lang="en-GB" sz="1600" dirty="0" smtClean="0"/>
              <a:t>Access to facilities closed for public</a:t>
            </a:r>
          </a:p>
          <a:p>
            <a:pPr>
              <a:buFontTx/>
              <a:buChar char="-"/>
            </a:pPr>
            <a:endParaRPr lang="en-GB" sz="1600" dirty="0" smtClean="0"/>
          </a:p>
          <a:p>
            <a:endParaRPr lang="en-GB" sz="1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dirty="0" smtClean="0"/>
              <a:t>ESR11, WP4    </a:t>
            </a:r>
            <a:fld id="{D8910C0B-618C-5D41-A63A-64A91838EF9C}" type="slidenum">
              <a:rPr lang="en-US" smtClean="0"/>
              <a:pPr algn="r"/>
              <a:t>12</a:t>
            </a:fld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54" r="15751"/>
          <a:stretch/>
        </p:blipFill>
        <p:spPr>
          <a:xfrm>
            <a:off x="9473171" y="1273057"/>
            <a:ext cx="1826861" cy="246406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4" r="7432" b="7556"/>
          <a:stretch/>
        </p:blipFill>
        <p:spPr>
          <a:xfrm>
            <a:off x="8974362" y="3819293"/>
            <a:ext cx="2824480" cy="218398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Sechseck 11"/>
          <p:cNvSpPr/>
          <p:nvPr/>
        </p:nvSpPr>
        <p:spPr>
          <a:xfrm>
            <a:off x="698193" y="1496258"/>
            <a:ext cx="320651" cy="276423"/>
          </a:xfrm>
          <a:prstGeom prst="hexagon">
            <a:avLst/>
          </a:prstGeom>
          <a:solidFill>
            <a:srgbClr val="7AB14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echseck 12"/>
          <p:cNvSpPr/>
          <p:nvPr/>
        </p:nvSpPr>
        <p:spPr>
          <a:xfrm>
            <a:off x="698193" y="4632987"/>
            <a:ext cx="320651" cy="27642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feld 14"/>
          <p:cNvSpPr txBox="1"/>
          <p:nvPr/>
        </p:nvSpPr>
        <p:spPr>
          <a:xfrm>
            <a:off x="8908914" y="3254989"/>
            <a:ext cx="56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i="1" dirty="0" smtClean="0"/>
              <a:t>TUD</a:t>
            </a:r>
          </a:p>
          <a:p>
            <a:pPr algn="ctr"/>
            <a:r>
              <a:rPr lang="de-DE" sz="1400" i="1" dirty="0" err="1" smtClean="0"/>
              <a:t>team</a:t>
            </a:r>
            <a:endParaRPr lang="en-GB" sz="1400" i="1" dirty="0"/>
          </a:p>
        </p:txBody>
      </p:sp>
      <p:sp>
        <p:nvSpPr>
          <p:cNvPr id="16" name="Textfeld 15"/>
          <p:cNvSpPr txBox="1"/>
          <p:nvPr/>
        </p:nvSpPr>
        <p:spPr>
          <a:xfrm>
            <a:off x="8144733" y="5480058"/>
            <a:ext cx="869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 err="1" smtClean="0"/>
              <a:t>EASITrain</a:t>
            </a:r>
            <a:endParaRPr lang="de-DE" sz="1400" i="1" dirty="0" smtClean="0"/>
          </a:p>
          <a:p>
            <a:pPr algn="ctr"/>
            <a:r>
              <a:rPr lang="de-DE" sz="1400" i="1" dirty="0" err="1" smtClean="0"/>
              <a:t>team</a:t>
            </a:r>
            <a:endParaRPr lang="en-GB" sz="1400" i="1" dirty="0"/>
          </a:p>
        </p:txBody>
      </p:sp>
      <p:sp>
        <p:nvSpPr>
          <p:cNvPr id="4" name="Rechteck 3"/>
          <p:cNvSpPr/>
          <p:nvPr/>
        </p:nvSpPr>
        <p:spPr>
          <a:xfrm>
            <a:off x="1118974" y="4617774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GB" sz="1600" dirty="0"/>
              <a:t>Future career plans</a:t>
            </a:r>
            <a:r>
              <a:rPr lang="en-GB" sz="1600" dirty="0" smtClean="0"/>
              <a:t>:</a:t>
            </a:r>
            <a:endParaRPr lang="en-GB" sz="1600" dirty="0"/>
          </a:p>
        </p:txBody>
      </p:sp>
      <p:sp>
        <p:nvSpPr>
          <p:cNvPr id="7" name="Rechteck 6"/>
          <p:cNvSpPr/>
          <p:nvPr/>
        </p:nvSpPr>
        <p:spPr>
          <a:xfrm>
            <a:off x="1118974" y="1465192"/>
            <a:ext cx="32726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Personal impact of MSCA fellowship :</a:t>
            </a:r>
          </a:p>
        </p:txBody>
      </p:sp>
      <p:sp>
        <p:nvSpPr>
          <p:cNvPr id="8" name="Rechteck 7"/>
          <p:cNvSpPr/>
          <p:nvPr/>
        </p:nvSpPr>
        <p:spPr>
          <a:xfrm>
            <a:off x="1118974" y="5018393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542925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/>
              <a:t>Research &amp; Development in industry</a:t>
            </a:r>
          </a:p>
          <a:p>
            <a:pPr marL="542925">
              <a:buNone/>
              <a:tabLst>
                <a:tab pos="893763" algn="l"/>
              </a:tabLst>
            </a:pPr>
            <a:r>
              <a:rPr lang="en-GB" sz="1600" dirty="0"/>
              <a:t>or</a:t>
            </a:r>
          </a:p>
          <a:p>
            <a:pPr marL="542925" indent="-285750">
              <a:buFont typeface="Wingdings" panose="05000000000000000000" pitchFamily="2" charset="2"/>
              <a:buChar char="ü"/>
            </a:pPr>
            <a:r>
              <a:rPr lang="en-GB" sz="1600" dirty="0"/>
              <a:t>Academic career</a:t>
            </a:r>
          </a:p>
        </p:txBody>
      </p:sp>
      <p:sp>
        <p:nvSpPr>
          <p:cNvPr id="10" name="Rechteck 9"/>
          <p:cNvSpPr/>
          <p:nvPr/>
        </p:nvSpPr>
        <p:spPr>
          <a:xfrm>
            <a:off x="823677" y="3516599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860425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de-DE" sz="1600" dirty="0"/>
              <a:t>Scientific Network</a:t>
            </a:r>
            <a:endParaRPr lang="en-GB" sz="1600" dirty="0"/>
          </a:p>
          <a:p>
            <a:pPr marL="860425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600" dirty="0"/>
              <a:t>Multicultural environment</a:t>
            </a:r>
          </a:p>
        </p:txBody>
      </p:sp>
    </p:spTree>
    <p:extLst>
      <p:ext uri="{BB962C8B-B14F-4D97-AF65-F5344CB8AC3E}">
        <p14:creationId xmlns:p14="http://schemas.microsoft.com/office/powerpoint/2010/main" val="101448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 animBg="1"/>
      <p:bldP spid="13" grpId="0" animBg="1"/>
      <p:bldP spid="15" grpId="0"/>
      <p:bldP spid="16" grpId="0"/>
      <p:bldP spid="4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4314825" y="1274763"/>
            <a:ext cx="7239000" cy="2387600"/>
          </a:xfrm>
        </p:spPr>
        <p:txBody>
          <a:bodyPr/>
          <a:lstStyle/>
          <a:p>
            <a:pPr algn="l"/>
            <a:r>
              <a:rPr lang="en-US" dirty="0" smtClean="0"/>
              <a:t>Thank you for your attention!</a:t>
            </a:r>
            <a:endParaRPr lang="en-US" dirty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>
          <a:xfrm>
            <a:off x="4417060" y="3977958"/>
            <a:ext cx="5600700" cy="1946592"/>
          </a:xfrm>
        </p:spPr>
        <p:txBody>
          <a:bodyPr>
            <a:normAutofit/>
          </a:bodyPr>
          <a:lstStyle/>
          <a:p>
            <a:pPr algn="l"/>
            <a:r>
              <a:rPr lang="en-GB" b="1" dirty="0"/>
              <a:t>Sofiya, Savelyeva</a:t>
            </a:r>
          </a:p>
          <a:p>
            <a:pPr algn="l">
              <a:spcAft>
                <a:spcPts val="600"/>
              </a:spcAft>
            </a:pPr>
            <a:r>
              <a:rPr lang="en-GB" b="1" dirty="0"/>
              <a:t>ESR11, </a:t>
            </a:r>
            <a:r>
              <a:rPr lang="en-GB" b="1" dirty="0" smtClean="0"/>
              <a:t>WP4</a:t>
            </a:r>
            <a:endParaRPr lang="en-GB" b="1" dirty="0"/>
          </a:p>
          <a:p>
            <a:pPr algn="l"/>
            <a:r>
              <a:rPr lang="en-GB" dirty="0"/>
              <a:t>Mid-Term Review</a:t>
            </a:r>
            <a:br>
              <a:rPr lang="en-GB" dirty="0"/>
            </a:br>
            <a:r>
              <a:rPr lang="en-GB" dirty="0"/>
              <a:t>10th of December 2018, Brussels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dirty="0" smtClean="0"/>
              <a:t>ESR11, WP4    </a:t>
            </a:r>
            <a:fld id="{D8910C0B-618C-5D41-A63A-64A91838EF9C}" type="slidenum">
              <a:rPr lang="en-US" smtClean="0"/>
              <a:pPr algn="r"/>
              <a:t>13</a:t>
            </a:fld>
            <a:endParaRPr lang="en-US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549" y="2106394"/>
            <a:ext cx="3420152" cy="357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60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&amp; Recruitment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6921" y="3261572"/>
            <a:ext cx="6901180" cy="2702348"/>
          </a:xfrm>
        </p:spPr>
        <p:txBody>
          <a:bodyPr>
            <a:noAutofit/>
          </a:bodyPr>
          <a:lstStyle/>
          <a:p>
            <a:pPr marL="4476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447675" algn="l"/>
              </a:tabLst>
            </a:pPr>
            <a:r>
              <a:rPr lang="en-US" sz="1600" b="1" dirty="0" smtClean="0"/>
              <a:t>Hosting country: </a:t>
            </a:r>
            <a:r>
              <a:rPr lang="en-US" sz="1600" dirty="0" smtClean="0"/>
              <a:t>Germany</a:t>
            </a:r>
          </a:p>
          <a:p>
            <a:pPr marL="4476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b="1" dirty="0"/>
              <a:t>Host institute/PhD University: </a:t>
            </a:r>
            <a:r>
              <a:rPr lang="en-US" sz="1600" dirty="0" err="1"/>
              <a:t>Technische</a:t>
            </a:r>
            <a:r>
              <a:rPr lang="en-US" sz="1600" dirty="0"/>
              <a:t> </a:t>
            </a:r>
            <a:r>
              <a:rPr lang="en-US" sz="1600" dirty="0" err="1"/>
              <a:t>Universität</a:t>
            </a:r>
            <a:r>
              <a:rPr lang="en-US" sz="1600" dirty="0"/>
              <a:t> </a:t>
            </a:r>
            <a:r>
              <a:rPr lang="en-US" sz="1600" dirty="0" smtClean="0"/>
              <a:t>Dresden</a:t>
            </a:r>
            <a:endParaRPr lang="en-US" sz="1600" dirty="0"/>
          </a:p>
          <a:p>
            <a:pPr marL="4476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b="1" dirty="0" err="1" smtClean="0"/>
              <a:t>EASITrain</a:t>
            </a:r>
            <a:r>
              <a:rPr lang="en-US" sz="1600" b="1" dirty="0" smtClean="0"/>
              <a:t> </a:t>
            </a:r>
            <a:r>
              <a:rPr lang="en-US" sz="1600" b="1" dirty="0"/>
              <a:t>Supervisor/PhD Supervisor: </a:t>
            </a:r>
            <a:r>
              <a:rPr lang="en-US" sz="1600" dirty="0"/>
              <a:t>Prof. </a:t>
            </a:r>
            <a:r>
              <a:rPr lang="en-US" sz="1600" dirty="0" smtClean="0"/>
              <a:t>Dr. Christoph </a:t>
            </a:r>
            <a:r>
              <a:rPr lang="en-US" sz="1600" dirty="0"/>
              <a:t>Haberstroh</a:t>
            </a:r>
          </a:p>
          <a:p>
            <a:pPr marL="4476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b="1" dirty="0" smtClean="0"/>
              <a:t>Contract start - end date: </a:t>
            </a:r>
            <a:r>
              <a:rPr lang="en-US" sz="1600" dirty="0" smtClean="0"/>
              <a:t>01.02.2018 – 31.01.2021</a:t>
            </a:r>
          </a:p>
          <a:p>
            <a:pPr marL="4476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b="1" dirty="0" smtClean="0"/>
              <a:t>Current employment period: </a:t>
            </a:r>
            <a:r>
              <a:rPr lang="en-US" sz="1600" dirty="0" smtClean="0"/>
              <a:t>10 months</a:t>
            </a:r>
          </a:p>
          <a:p>
            <a:pPr marL="2419350" indent="-197167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b="1" dirty="0" err="1" smtClean="0"/>
              <a:t>EASITrain</a:t>
            </a:r>
            <a:r>
              <a:rPr lang="en-US" sz="1600" b="1" dirty="0" smtClean="0"/>
              <a:t> Project title: </a:t>
            </a:r>
            <a:r>
              <a:rPr lang="en-US" sz="1600" dirty="0" smtClean="0"/>
              <a:t>“</a:t>
            </a:r>
            <a:r>
              <a:rPr lang="en-GB" sz="1600" dirty="0" smtClean="0"/>
              <a:t>Development and efficiency assessment of a </a:t>
            </a:r>
            <a:r>
              <a:rPr lang="en-GB" sz="1600" dirty="0" err="1" smtClean="0"/>
              <a:t>Nelium</a:t>
            </a:r>
            <a:r>
              <a:rPr lang="en-GB" sz="1600" dirty="0" smtClean="0"/>
              <a:t> refrigeration cycle”</a:t>
            </a:r>
            <a:endParaRPr lang="en-US" sz="16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dirty="0" smtClean="0"/>
              <a:t>ESR11, WP4     </a:t>
            </a:r>
            <a:fld id="{D8910C0B-618C-5D41-A63A-64A91838EF9C}" type="slidenum">
              <a:rPr lang="en-US" smtClean="0"/>
              <a:pPr algn="r"/>
              <a:t>2</a:t>
            </a:fld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9936" y="3164703"/>
            <a:ext cx="1190170" cy="70937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Sechseck 9"/>
          <p:cNvSpPr/>
          <p:nvPr/>
        </p:nvSpPr>
        <p:spPr>
          <a:xfrm>
            <a:off x="699839" y="1392399"/>
            <a:ext cx="320651" cy="27642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echseck 10"/>
          <p:cNvSpPr/>
          <p:nvPr/>
        </p:nvSpPr>
        <p:spPr>
          <a:xfrm>
            <a:off x="699837" y="1786760"/>
            <a:ext cx="320651" cy="276423"/>
          </a:xfrm>
          <a:prstGeom prst="hexag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echseck 11"/>
          <p:cNvSpPr/>
          <p:nvPr/>
        </p:nvSpPr>
        <p:spPr>
          <a:xfrm>
            <a:off x="699836" y="2164869"/>
            <a:ext cx="320651" cy="276423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echseck 12"/>
          <p:cNvSpPr/>
          <p:nvPr/>
        </p:nvSpPr>
        <p:spPr>
          <a:xfrm>
            <a:off x="706561" y="2588758"/>
            <a:ext cx="320651" cy="276423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echseck 13"/>
          <p:cNvSpPr/>
          <p:nvPr/>
        </p:nvSpPr>
        <p:spPr>
          <a:xfrm>
            <a:off x="699835" y="3294708"/>
            <a:ext cx="320651" cy="276423"/>
          </a:xfrm>
          <a:prstGeom prst="hexag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/>
          <a:srcRect t="8529" b="7932"/>
          <a:stretch/>
        </p:blipFill>
        <p:spPr>
          <a:xfrm>
            <a:off x="9117364" y="1703541"/>
            <a:ext cx="2341211" cy="341324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Rechteck 16"/>
          <p:cNvSpPr/>
          <p:nvPr/>
        </p:nvSpPr>
        <p:spPr>
          <a:xfrm>
            <a:off x="9382111" y="5153651"/>
            <a:ext cx="18117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b="1" i="1" dirty="0" smtClean="0"/>
              <a:t>Georg-Schumann-Bau</a:t>
            </a:r>
          </a:p>
          <a:p>
            <a:pPr algn="ctr"/>
            <a:r>
              <a:rPr lang="de-DE" sz="1400" b="1" i="1" dirty="0" err="1" smtClean="0"/>
              <a:t>of</a:t>
            </a:r>
            <a:r>
              <a:rPr lang="de-DE" sz="1400" b="1" i="1" dirty="0" smtClean="0"/>
              <a:t> </a:t>
            </a:r>
            <a:r>
              <a:rPr lang="de-DE" sz="1400" b="1" i="1" dirty="0" err="1" smtClean="0"/>
              <a:t>the</a:t>
            </a:r>
            <a:r>
              <a:rPr lang="de-DE" sz="1400" b="1" i="1" dirty="0" smtClean="0"/>
              <a:t> TU Dresden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1198159" y="1348734"/>
            <a:ext cx="4999441" cy="18159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r>
              <a:rPr lang="en-US" sz="1600" b="1" dirty="0" smtClean="0"/>
              <a:t>Home country: </a:t>
            </a:r>
            <a:r>
              <a:rPr lang="en-US" sz="1600" dirty="0" smtClean="0"/>
              <a:t>Russia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r>
              <a:rPr lang="en-US" sz="1600" b="1" dirty="0" smtClean="0"/>
              <a:t>Field: </a:t>
            </a:r>
            <a:r>
              <a:rPr lang="en-US" sz="1600" dirty="0" smtClean="0"/>
              <a:t>Cryogenics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r>
              <a:rPr lang="en-US" sz="1600" b="1" dirty="0" smtClean="0"/>
              <a:t>Education: </a:t>
            </a:r>
            <a:r>
              <a:rPr lang="en-US" sz="1600" dirty="0" smtClean="0"/>
              <a:t>Bauman Moscow State Technical University</a:t>
            </a:r>
          </a:p>
          <a:p>
            <a:pPr marL="1524000" indent="-1524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r>
              <a:rPr lang="en-US" sz="1600" b="1" dirty="0" smtClean="0"/>
              <a:t>Work experience: </a:t>
            </a:r>
            <a:r>
              <a:rPr lang="en-US" sz="1600" dirty="0" smtClean="0"/>
              <a:t>Engineer in the cryogenic laboratory of Bauman University, 2014-2017</a:t>
            </a:r>
            <a:endParaRPr lang="en-US" sz="1600" i="1" dirty="0" smtClean="0"/>
          </a:p>
        </p:txBody>
      </p:sp>
      <p:sp>
        <p:nvSpPr>
          <p:cNvPr id="31" name="Sechseck 30"/>
          <p:cNvSpPr/>
          <p:nvPr/>
        </p:nvSpPr>
        <p:spPr>
          <a:xfrm>
            <a:off x="711051" y="3704850"/>
            <a:ext cx="320651" cy="27642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Sechseck 31"/>
          <p:cNvSpPr/>
          <p:nvPr/>
        </p:nvSpPr>
        <p:spPr>
          <a:xfrm>
            <a:off x="711049" y="4099211"/>
            <a:ext cx="320651" cy="276423"/>
          </a:xfrm>
          <a:prstGeom prst="hexag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Sechseck 32"/>
          <p:cNvSpPr/>
          <p:nvPr/>
        </p:nvSpPr>
        <p:spPr>
          <a:xfrm>
            <a:off x="711048" y="4477320"/>
            <a:ext cx="320651" cy="276423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Sechseck 33"/>
          <p:cNvSpPr/>
          <p:nvPr/>
        </p:nvSpPr>
        <p:spPr>
          <a:xfrm>
            <a:off x="717773" y="4901209"/>
            <a:ext cx="320651" cy="276423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Sechseck 34"/>
          <p:cNvSpPr/>
          <p:nvPr/>
        </p:nvSpPr>
        <p:spPr>
          <a:xfrm>
            <a:off x="711047" y="5302359"/>
            <a:ext cx="320651" cy="276423"/>
          </a:xfrm>
          <a:prstGeom prst="hexag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Grafik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9936" y="1251864"/>
            <a:ext cx="1124364" cy="7495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7" name="Pfeil nach unten 36"/>
          <p:cNvSpPr/>
          <p:nvPr/>
        </p:nvSpPr>
        <p:spPr>
          <a:xfrm>
            <a:off x="7720720" y="2198197"/>
            <a:ext cx="408602" cy="7811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0655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7" grpId="0"/>
      <p:bldP spid="24" grpId="0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rafik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6515" y="2240322"/>
            <a:ext cx="2546693" cy="28806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H" b="1" dirty="0" smtClean="0"/>
              <a:t>Project </a:t>
            </a:r>
            <a:r>
              <a:rPr lang="en-US" dirty="0"/>
              <a:t>s</a:t>
            </a:r>
            <a:r>
              <a:rPr lang="en-US" b="1" dirty="0" smtClean="0"/>
              <a:t>ubject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9452" y="1490436"/>
            <a:ext cx="5464674" cy="4625884"/>
          </a:xfrm>
        </p:spPr>
        <p:txBody>
          <a:bodyPr>
            <a:noAutofit/>
          </a:bodyPr>
          <a:lstStyle/>
          <a:p>
            <a:pPr marL="990600" indent="-723900" algn="just">
              <a:lnSpc>
                <a:spcPct val="120000"/>
              </a:lnSpc>
              <a:buNone/>
            </a:pPr>
            <a:r>
              <a:rPr lang="en-GB" sz="1600" b="1" dirty="0" smtClean="0"/>
              <a:t>Subject: </a:t>
            </a:r>
            <a:r>
              <a:rPr lang="en-GB" sz="1600" dirty="0" err="1" smtClean="0"/>
              <a:t>Nelium</a:t>
            </a:r>
            <a:r>
              <a:rPr lang="en-GB" sz="1600" dirty="0" smtClean="0"/>
              <a:t> (neon-helium) Turbo-Brayton cycle </a:t>
            </a:r>
          </a:p>
          <a:p>
            <a:pPr marL="990600" indent="-723900" algn="just">
              <a:lnSpc>
                <a:spcPct val="120000"/>
              </a:lnSpc>
              <a:buNone/>
            </a:pPr>
            <a:r>
              <a:rPr lang="en-GB" sz="1600" b="1" dirty="0" smtClean="0"/>
              <a:t>Application: </a:t>
            </a:r>
            <a:r>
              <a:rPr lang="en-GB" sz="1600" dirty="0" smtClean="0"/>
              <a:t>part of the FCC cryogenic system (the beam screens and thermal shield cooling and Helium cycle pre-cooling)</a:t>
            </a:r>
          </a:p>
          <a:p>
            <a:pPr marL="990600" indent="-723900" algn="just">
              <a:lnSpc>
                <a:spcPct val="120000"/>
              </a:lnSpc>
              <a:buNone/>
            </a:pPr>
            <a:r>
              <a:rPr lang="en-GB" sz="1600" b="1" dirty="0" smtClean="0"/>
              <a:t>Reasons for research: </a:t>
            </a:r>
          </a:p>
          <a:p>
            <a:pPr marL="55245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sz="1600" dirty="0" smtClean="0"/>
              <a:t>unconventionally high cooling capacity required at 40 K temperature level: </a:t>
            </a:r>
            <a:r>
              <a:rPr lang="en-GB" sz="1600" b="1" i="1" kern="0" dirty="0" smtClean="0">
                <a:ea typeface="Open Sans" panose="020B0606030504020204" pitchFamily="34" charset="0"/>
                <a:cs typeface="Open Sans" panose="020B0606030504020204" pitchFamily="34" charset="0"/>
              </a:rPr>
              <a:t>680 kW</a:t>
            </a:r>
          </a:p>
          <a:p>
            <a:pPr marL="55245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sz="1600" dirty="0" smtClean="0"/>
              <a:t>development of new promising cryogenic technology: more efficient than the conventional helium cycle thanks to turbo-compressors application (</a:t>
            </a:r>
            <a:r>
              <a:rPr lang="en-GB" sz="1600" b="1" dirty="0" smtClean="0"/>
              <a:t>10 % higher Carnot efficiency</a:t>
            </a:r>
            <a:r>
              <a:rPr lang="en-GB" sz="1600" dirty="0" smtClean="0"/>
              <a:t>)</a:t>
            </a:r>
          </a:p>
          <a:p>
            <a:pPr marL="55245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sz="1600" b="1" dirty="0"/>
              <a:t>i</a:t>
            </a:r>
            <a:r>
              <a:rPr lang="en-GB" sz="1600" b="1" dirty="0" smtClean="0"/>
              <a:t>ndustrial application: </a:t>
            </a:r>
            <a:r>
              <a:rPr lang="en-GB" sz="1600" dirty="0" smtClean="0"/>
              <a:t>superconducting cables cooling (40-77 K)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dirty="0" smtClean="0"/>
              <a:t>ESR11, WP4     </a:t>
            </a:r>
            <a:fld id="{D8910C0B-618C-5D41-A63A-64A91838EF9C}" type="slidenum">
              <a:rPr lang="en-US" smtClean="0"/>
              <a:pPr algn="r"/>
              <a:t>3</a:t>
            </a:fld>
            <a:endParaRPr lang="en-US" dirty="0"/>
          </a:p>
        </p:txBody>
      </p:sp>
      <p:pic>
        <p:nvPicPr>
          <p:cNvPr id="21" name="Picture 2"/>
          <p:cNvPicPr>
            <a:picLocks noChangeAspect="1"/>
          </p:cNvPicPr>
          <p:nvPr/>
        </p:nvPicPr>
        <p:blipFill rotWithShape="1">
          <a:blip r:embed="rId4"/>
          <a:srcRect r="50000" b="8774"/>
          <a:stretch/>
        </p:blipFill>
        <p:spPr>
          <a:xfrm>
            <a:off x="9571153" y="1490436"/>
            <a:ext cx="2402234" cy="4119978"/>
          </a:xfrm>
          <a:prstGeom prst="rect">
            <a:avLst/>
          </a:prstGeom>
        </p:spPr>
      </p:pic>
      <p:sp>
        <p:nvSpPr>
          <p:cNvPr id="23" name="Inhaltsplatzhalter 2"/>
          <p:cNvSpPr txBox="1">
            <a:spLocks/>
          </p:cNvSpPr>
          <p:nvPr/>
        </p:nvSpPr>
        <p:spPr bwMode="auto">
          <a:xfrm>
            <a:off x="9847871" y="5584724"/>
            <a:ext cx="2229152" cy="53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18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9pPr>
          </a:lstStyle>
          <a:p>
            <a:pPr marL="0" indent="0" algn="ctr"/>
            <a:r>
              <a:rPr lang="en-US" sz="1600" b="1" i="1" kern="0" dirty="0" smtClean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FCC-</a:t>
            </a:r>
            <a:r>
              <a:rPr lang="en-US" sz="1600" b="1" i="1" kern="0" dirty="0" err="1" smtClean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hh</a:t>
            </a:r>
            <a:r>
              <a:rPr lang="en-US" sz="1600" b="1" i="1" kern="0" dirty="0" smtClean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 cryogenic layout</a:t>
            </a:r>
          </a:p>
        </p:txBody>
      </p:sp>
      <p:sp>
        <p:nvSpPr>
          <p:cNvPr id="24" name="Inhaltsplatzhalter 2"/>
          <p:cNvSpPr txBox="1">
            <a:spLocks/>
          </p:cNvSpPr>
          <p:nvPr/>
        </p:nvSpPr>
        <p:spPr bwMode="auto">
          <a:xfrm>
            <a:off x="7448813" y="1798466"/>
            <a:ext cx="1142094" cy="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18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9pPr>
          </a:lstStyle>
          <a:p>
            <a:pPr marL="0" indent="0" algn="ctr"/>
            <a:r>
              <a:rPr lang="de-DE" sz="1600" b="1" i="1" kern="0" dirty="0" err="1" smtClean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Nelium</a:t>
            </a:r>
            <a:r>
              <a:rPr lang="de-DE" sz="1600" b="1" i="1" kern="0" dirty="0" smtClean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600" b="1" i="1" kern="0" dirty="0" err="1" smtClean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cycle</a:t>
            </a:r>
            <a:endParaRPr lang="de-DE" sz="1600" b="1" i="1" kern="0" dirty="0" smtClean="0">
              <a:solidFill>
                <a:schemeClr val="tx1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Rechteck 24"/>
          <p:cNvSpPr/>
          <p:nvPr/>
        </p:nvSpPr>
        <p:spPr bwMode="auto">
          <a:xfrm>
            <a:off x="9558965" y="1521572"/>
            <a:ext cx="792088" cy="158417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Microsoft Sans Serif" pitchFamily="34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6746514" y="2154670"/>
            <a:ext cx="2546693" cy="293447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Microsoft Sans Serif" pitchFamily="34" charset="0"/>
            </a:endParaRPr>
          </a:p>
        </p:txBody>
      </p:sp>
      <p:cxnSp>
        <p:nvCxnSpPr>
          <p:cNvPr id="6" name="Gerader Verbinder 5"/>
          <p:cNvCxnSpPr>
            <a:stCxn id="25" idx="1"/>
            <a:endCxn id="12" idx="3"/>
          </p:cNvCxnSpPr>
          <p:nvPr/>
        </p:nvCxnSpPr>
        <p:spPr>
          <a:xfrm flipH="1">
            <a:off x="9293207" y="2313660"/>
            <a:ext cx="265758" cy="130824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nhaltsplatzhalter 2"/>
          <p:cNvSpPr txBox="1">
            <a:spLocks/>
          </p:cNvSpPr>
          <p:nvPr/>
        </p:nvSpPr>
        <p:spPr bwMode="auto">
          <a:xfrm>
            <a:off x="9686924" y="5841961"/>
            <a:ext cx="2200275" cy="376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18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9pPr>
          </a:lstStyle>
          <a:p>
            <a:pPr marL="0" indent="0" algn="ctr"/>
            <a:r>
              <a:rPr lang="de-DE" sz="1600" i="1" dirty="0" smtClean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(L. Tavian,</a:t>
            </a:r>
            <a:r>
              <a:rPr lang="de-DE" sz="1600" i="1" kern="0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600" i="1" dirty="0" smtClean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de-DE" sz="1600" i="1" dirty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de-DE" sz="1600" i="1" dirty="0" smtClean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Klöppel) </a:t>
            </a:r>
            <a:endParaRPr lang="de-DE" sz="1600" b="0" i="1" kern="0" dirty="0" smtClean="0">
              <a:solidFill>
                <a:schemeClr val="tx1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Sechseck 17"/>
          <p:cNvSpPr/>
          <p:nvPr/>
        </p:nvSpPr>
        <p:spPr>
          <a:xfrm>
            <a:off x="699839" y="1563849"/>
            <a:ext cx="320651" cy="27642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Sechseck 26"/>
          <p:cNvSpPr/>
          <p:nvPr/>
        </p:nvSpPr>
        <p:spPr>
          <a:xfrm>
            <a:off x="699839" y="1983835"/>
            <a:ext cx="320651" cy="276423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Sechseck 27"/>
          <p:cNvSpPr/>
          <p:nvPr/>
        </p:nvSpPr>
        <p:spPr>
          <a:xfrm>
            <a:off x="699839" y="3001291"/>
            <a:ext cx="320651" cy="276423"/>
          </a:xfrm>
          <a:prstGeom prst="hexag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89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 animBg="1"/>
      <p:bldP spid="12" grpId="0" animBg="1"/>
      <p:bldP spid="14" grpId="0"/>
      <p:bldP spid="18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Project </a:t>
            </a:r>
            <a:r>
              <a:rPr lang="de-DE" dirty="0" err="1" smtClean="0"/>
              <a:t>Objectives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smtClean="0"/>
              <a:t>ESR11, WP4     </a:t>
            </a:r>
            <a:fld id="{D8910C0B-618C-5D41-A63A-64A91838EF9C}" type="slidenum">
              <a:rPr lang="en-US" smtClean="0"/>
              <a:pPr algn="r"/>
              <a:t>4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164671" y="1788529"/>
            <a:ext cx="7817404" cy="31930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GB" sz="1600" b="1" dirty="0" smtClean="0"/>
              <a:t>Improving the cooling system </a:t>
            </a:r>
            <a:r>
              <a:rPr lang="en-GB" sz="1600" dirty="0" smtClean="0"/>
              <a:t>for beam screens, thermal shields and the Helium cycle                pre-cooling, using </a:t>
            </a:r>
            <a:r>
              <a:rPr lang="en-GB" sz="1600" dirty="0" err="1" smtClean="0"/>
              <a:t>Nelium</a:t>
            </a:r>
            <a:r>
              <a:rPr lang="en-GB" sz="1600" dirty="0" smtClean="0"/>
              <a:t> Turbo-Brayton cycle </a:t>
            </a:r>
            <a:r>
              <a:rPr lang="en-GB" sz="1600" i="1" dirty="0" smtClean="0"/>
              <a:t>– in cooperation with CEA </a:t>
            </a:r>
            <a:r>
              <a:rPr lang="en-GB" sz="1600" b="1" i="1" dirty="0" smtClean="0"/>
              <a:t>(ESR 4)</a:t>
            </a:r>
            <a:r>
              <a:rPr lang="en-GB" sz="1600" i="1" dirty="0" smtClean="0"/>
              <a:t>, CERN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n-GB" sz="1600" i="1" dirty="0" smtClean="0"/>
          </a:p>
          <a:p>
            <a:pPr marL="0" indent="0" algn="just">
              <a:lnSpc>
                <a:spcPct val="120000"/>
              </a:lnSpc>
              <a:buNone/>
            </a:pPr>
            <a:r>
              <a:rPr lang="en-GB" sz="1600" b="1" dirty="0" smtClean="0"/>
              <a:t>Industrial applications </a:t>
            </a:r>
            <a:r>
              <a:rPr lang="en-GB" sz="1600" dirty="0" smtClean="0"/>
              <a:t>of cryogenic mixture cycles below 80 K – </a:t>
            </a:r>
            <a:r>
              <a:rPr lang="en-GB" sz="1600" i="1" dirty="0" smtClean="0"/>
              <a:t>in cooperation with Linde AG (</a:t>
            </a:r>
            <a:r>
              <a:rPr lang="en-GB" sz="1600" i="1" dirty="0" err="1"/>
              <a:t>M</a:t>
            </a:r>
            <a:r>
              <a:rPr lang="en-GB" sz="1600" i="1" dirty="0" err="1" smtClean="0"/>
              <a:t>ünchen</a:t>
            </a:r>
            <a:r>
              <a:rPr lang="en-GB" sz="1600" i="1" dirty="0" smtClean="0"/>
              <a:t>), Linde </a:t>
            </a:r>
            <a:r>
              <a:rPr lang="en-GB" sz="1600" i="1" dirty="0" err="1" smtClean="0"/>
              <a:t>Kryotechnik</a:t>
            </a:r>
            <a:r>
              <a:rPr lang="en-GB" sz="1600" i="1" dirty="0" smtClean="0"/>
              <a:t> (</a:t>
            </a:r>
            <a:r>
              <a:rPr lang="en-GB" sz="1600" i="1" dirty="0" err="1" smtClean="0"/>
              <a:t>Pfungen</a:t>
            </a:r>
            <a:r>
              <a:rPr lang="en-GB" sz="1600" i="1" dirty="0" smtClean="0"/>
              <a:t>) – </a:t>
            </a:r>
            <a:r>
              <a:rPr lang="en-GB" sz="1600" b="1" i="1" dirty="0" smtClean="0"/>
              <a:t>secondment in 2019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n-GB" sz="1600" i="1" dirty="0" smtClean="0"/>
          </a:p>
          <a:p>
            <a:pPr marL="0" indent="0" algn="just">
              <a:lnSpc>
                <a:spcPct val="120000"/>
              </a:lnSpc>
              <a:buNone/>
            </a:pPr>
            <a:r>
              <a:rPr lang="en-GB" sz="1600" dirty="0" smtClean="0"/>
              <a:t>Development of </a:t>
            </a:r>
            <a:r>
              <a:rPr lang="en-GB" sz="1600" b="1" dirty="0" smtClean="0"/>
              <a:t>turbo-compressors</a:t>
            </a:r>
            <a:r>
              <a:rPr lang="en-GB" sz="1600" dirty="0" smtClean="0"/>
              <a:t> for the light gases  –</a:t>
            </a:r>
            <a:r>
              <a:rPr lang="en-GB" sz="1600" i="1" dirty="0" smtClean="0"/>
              <a:t> in cooperation with University of Stuttgart </a:t>
            </a:r>
            <a:r>
              <a:rPr lang="en-GB" sz="1600" b="1" i="1" dirty="0" smtClean="0"/>
              <a:t>(ESR 15)</a:t>
            </a:r>
            <a:endParaRPr lang="en-GB" sz="1600" b="1" i="1" dirty="0"/>
          </a:p>
        </p:txBody>
      </p:sp>
      <p:sp>
        <p:nvSpPr>
          <p:cNvPr id="6" name="Sechseck 5"/>
          <p:cNvSpPr/>
          <p:nvPr/>
        </p:nvSpPr>
        <p:spPr>
          <a:xfrm>
            <a:off x="699839" y="1849599"/>
            <a:ext cx="320651" cy="27642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0648" y="2997232"/>
            <a:ext cx="1190170" cy="595085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6422" y="3808105"/>
            <a:ext cx="2116009" cy="117556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6422" y="1763873"/>
            <a:ext cx="1039311" cy="847824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6"/>
          <a:srcRect l="46575" t="12302" r="5736" b="4101"/>
          <a:stretch/>
        </p:blipFill>
        <p:spPr>
          <a:xfrm>
            <a:off x="10973816" y="1716347"/>
            <a:ext cx="858365" cy="895350"/>
          </a:xfrm>
          <a:prstGeom prst="rect">
            <a:avLst/>
          </a:prstGeom>
        </p:spPr>
      </p:pic>
      <p:sp>
        <p:nvSpPr>
          <p:cNvPr id="13" name="Sechseck 12"/>
          <p:cNvSpPr/>
          <p:nvPr/>
        </p:nvSpPr>
        <p:spPr>
          <a:xfrm>
            <a:off x="699839" y="2997232"/>
            <a:ext cx="320651" cy="276423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echseck 13"/>
          <p:cNvSpPr/>
          <p:nvPr/>
        </p:nvSpPr>
        <p:spPr>
          <a:xfrm>
            <a:off x="699839" y="4119463"/>
            <a:ext cx="320651" cy="276423"/>
          </a:xfrm>
          <a:prstGeom prst="hexag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93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43858"/>
            <a:ext cx="6429374" cy="4447342"/>
          </a:xfrm>
        </p:spPr>
        <p:txBody>
          <a:bodyPr>
            <a:noAutofit/>
          </a:bodyPr>
          <a:lstStyle/>
          <a:p>
            <a:pPr marL="180975" indent="0" algn="just">
              <a:lnSpc>
                <a:spcPct val="150000"/>
              </a:lnSpc>
              <a:buNone/>
            </a:pPr>
            <a:r>
              <a:rPr lang="de-DE" sz="1800" b="1" dirty="0" smtClean="0"/>
              <a:t> Work </a:t>
            </a:r>
            <a:r>
              <a:rPr lang="de-DE" sz="1800" b="1" dirty="0" err="1" smtClean="0"/>
              <a:t>performed</a:t>
            </a:r>
            <a:r>
              <a:rPr lang="de-DE" sz="1800" b="1" dirty="0" smtClean="0"/>
              <a:t>:</a:t>
            </a:r>
            <a:endParaRPr lang="en-GB" sz="1800" b="1" dirty="0" smtClean="0"/>
          </a:p>
          <a:p>
            <a:pPr marL="180975" indent="0" algn="just">
              <a:lnSpc>
                <a:spcPct val="150000"/>
              </a:lnSpc>
              <a:spcBef>
                <a:spcPts val="1200"/>
              </a:spcBef>
              <a:buNone/>
            </a:pPr>
            <a:r>
              <a:rPr lang="en-GB" sz="1800" dirty="0" smtClean="0"/>
              <a:t>Review of literature and previously done work</a:t>
            </a:r>
          </a:p>
          <a:p>
            <a:pPr marL="180975" indent="0" algn="just">
              <a:lnSpc>
                <a:spcPct val="150000"/>
              </a:lnSpc>
              <a:spcBef>
                <a:spcPts val="1200"/>
              </a:spcBef>
              <a:buNone/>
            </a:pPr>
            <a:r>
              <a:rPr lang="en-GB" sz="1800" b="1" dirty="0"/>
              <a:t>Cycle simulation </a:t>
            </a:r>
            <a:r>
              <a:rPr lang="en-GB" sz="1800" dirty="0"/>
              <a:t>in PRO </a:t>
            </a:r>
            <a:r>
              <a:rPr lang="en-GB" sz="1800" dirty="0" smtClean="0"/>
              <a:t>II</a:t>
            </a:r>
          </a:p>
          <a:p>
            <a:pPr marL="180975" indent="0" algn="just">
              <a:lnSpc>
                <a:spcPct val="150000"/>
              </a:lnSpc>
              <a:spcBef>
                <a:spcPts val="1200"/>
              </a:spcBef>
              <a:buNone/>
            </a:pPr>
            <a:r>
              <a:rPr lang="en-GB" sz="1800" b="1" dirty="0" smtClean="0"/>
              <a:t>Neon market analysis </a:t>
            </a:r>
            <a:r>
              <a:rPr lang="en-GB" sz="1800" dirty="0" smtClean="0"/>
              <a:t>and </a:t>
            </a:r>
            <a:r>
              <a:rPr lang="en-GB" sz="1800" b="1" dirty="0" smtClean="0"/>
              <a:t>fluid composition </a:t>
            </a:r>
            <a:r>
              <a:rPr lang="en-GB" sz="1800" dirty="0" smtClean="0"/>
              <a:t>improvement</a:t>
            </a:r>
          </a:p>
          <a:p>
            <a:pPr marL="180975" lvl="0" indent="0" algn="just">
              <a:lnSpc>
                <a:spcPct val="150000"/>
              </a:lnSpc>
              <a:spcBef>
                <a:spcPts val="1200"/>
              </a:spcBef>
              <a:buNone/>
            </a:pPr>
            <a:r>
              <a:rPr lang="en-GB" sz="1800" b="1" dirty="0"/>
              <a:t>Neon production process study </a:t>
            </a:r>
            <a:r>
              <a:rPr lang="en-GB" sz="1800" dirty="0"/>
              <a:t>– possible alternative mixture composition found </a:t>
            </a:r>
            <a:endParaRPr lang="en-GB" sz="1800" dirty="0" smtClean="0"/>
          </a:p>
          <a:p>
            <a:pPr marL="180975" lvl="0" indent="0" algn="just">
              <a:lnSpc>
                <a:spcPct val="150000"/>
              </a:lnSpc>
              <a:spcBef>
                <a:spcPts val="1200"/>
              </a:spcBef>
              <a:buNone/>
            </a:pPr>
            <a:r>
              <a:rPr lang="en-GB" sz="1800" b="1" dirty="0" smtClean="0"/>
              <a:t>Neon-helium mixture composition influence on the cycle </a:t>
            </a:r>
            <a:r>
              <a:rPr lang="en-GB" sz="1800" dirty="0" smtClean="0"/>
              <a:t>parameters and components (in progress)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dirty="0" smtClean="0"/>
              <a:t>ESR11, WP4     </a:t>
            </a:r>
            <a:fld id="{D8910C0B-618C-5D41-A63A-64A91838EF9C}" type="slidenum">
              <a:rPr lang="en-US" smtClean="0"/>
              <a:pPr algn="r"/>
              <a:t>5</a:t>
            </a:fld>
            <a:endParaRPr lang="en-US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Current</a:t>
            </a:r>
            <a:r>
              <a:rPr lang="fr-CH" dirty="0" smtClean="0"/>
              <a:t> </a:t>
            </a:r>
            <a:r>
              <a:rPr lang="fr-CH" dirty="0" err="1" smtClean="0"/>
              <a:t>status</a:t>
            </a:r>
            <a:r>
              <a:rPr lang="fr-CH" dirty="0" smtClean="0"/>
              <a:t> - </a:t>
            </a:r>
            <a:r>
              <a:rPr lang="fr-CH" dirty="0" err="1" smtClean="0"/>
              <a:t>Research</a:t>
            </a:r>
            <a:endParaRPr lang="en-GB" dirty="0"/>
          </a:p>
        </p:txBody>
      </p:sp>
      <p:sp>
        <p:nvSpPr>
          <p:cNvPr id="29" name="Sechseck 28"/>
          <p:cNvSpPr/>
          <p:nvPr/>
        </p:nvSpPr>
        <p:spPr>
          <a:xfrm>
            <a:off x="711645" y="2054640"/>
            <a:ext cx="320651" cy="27642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Sechseck 29"/>
          <p:cNvSpPr/>
          <p:nvPr/>
        </p:nvSpPr>
        <p:spPr>
          <a:xfrm>
            <a:off x="711643" y="2643311"/>
            <a:ext cx="320651" cy="276423"/>
          </a:xfrm>
          <a:prstGeom prst="hexag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Sechseck 30"/>
          <p:cNvSpPr/>
          <p:nvPr/>
        </p:nvSpPr>
        <p:spPr>
          <a:xfrm>
            <a:off x="711642" y="3169375"/>
            <a:ext cx="320651" cy="276423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Sechseck 31"/>
          <p:cNvSpPr/>
          <p:nvPr/>
        </p:nvSpPr>
        <p:spPr>
          <a:xfrm>
            <a:off x="718367" y="3770429"/>
            <a:ext cx="320651" cy="276423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Sechseck 32"/>
          <p:cNvSpPr/>
          <p:nvPr/>
        </p:nvSpPr>
        <p:spPr>
          <a:xfrm>
            <a:off x="723447" y="4703562"/>
            <a:ext cx="320651" cy="276423"/>
          </a:xfrm>
          <a:prstGeom prst="hexag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64"/>
          <a:stretch/>
        </p:blipFill>
        <p:spPr>
          <a:xfrm>
            <a:off x="8198537" y="1828801"/>
            <a:ext cx="2441796" cy="410464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Textfeld 3"/>
          <p:cNvSpPr txBox="1"/>
          <p:nvPr/>
        </p:nvSpPr>
        <p:spPr>
          <a:xfrm>
            <a:off x="7382329" y="1355666"/>
            <a:ext cx="43011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b="1" i="1" dirty="0" smtClean="0"/>
              <a:t>Screenshot </a:t>
            </a:r>
            <a:r>
              <a:rPr lang="de-DE" b="1" i="1" dirty="0" err="1" smtClean="0"/>
              <a:t>of</a:t>
            </a:r>
            <a:r>
              <a:rPr lang="de-DE" b="1" i="1" dirty="0" smtClean="0"/>
              <a:t> </a:t>
            </a:r>
            <a:r>
              <a:rPr lang="de-DE" b="1" i="1" dirty="0" err="1" smtClean="0"/>
              <a:t>the</a:t>
            </a:r>
            <a:r>
              <a:rPr lang="de-DE" b="1" i="1" dirty="0" smtClean="0"/>
              <a:t> </a:t>
            </a:r>
            <a:r>
              <a:rPr lang="de-DE" b="1" i="1" dirty="0" err="1" smtClean="0"/>
              <a:t>cycle</a:t>
            </a:r>
            <a:r>
              <a:rPr lang="de-DE" b="1" i="1" dirty="0" smtClean="0"/>
              <a:t> </a:t>
            </a:r>
            <a:r>
              <a:rPr lang="de-DE" b="1" i="1" dirty="0" err="1" smtClean="0"/>
              <a:t>simulation</a:t>
            </a:r>
            <a:r>
              <a:rPr lang="de-DE" b="1" i="1" dirty="0" smtClean="0"/>
              <a:t> in PRO II</a:t>
            </a:r>
            <a:endParaRPr lang="de-DE" b="1" i="1" dirty="0"/>
          </a:p>
        </p:txBody>
      </p:sp>
    </p:spTree>
    <p:extLst>
      <p:ext uri="{BB962C8B-B14F-4D97-AF65-F5344CB8AC3E}">
        <p14:creationId xmlns:p14="http://schemas.microsoft.com/office/powerpoint/2010/main" val="1174880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9" grpId="0" animBg="1"/>
      <p:bldP spid="30" grpId="0" animBg="1"/>
      <p:bldP spid="31" grpId="0" animBg="1"/>
      <p:bldP spid="32" grpId="0" animBg="1"/>
      <p:bldP spid="3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>
          <a:xfrm>
            <a:off x="307805" y="2296031"/>
            <a:ext cx="34922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 </a:t>
            </a:r>
            <a:r>
              <a:rPr lang="en-GB" b="1" dirty="0"/>
              <a:t>Compressor model</a:t>
            </a:r>
          </a:p>
          <a:p>
            <a:pPr algn="ctr"/>
            <a:endParaRPr lang="en-GB" b="1" dirty="0" smtClean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r>
              <a:rPr lang="en-GB" b="1" dirty="0"/>
              <a:t>   Cycle model in PRO II</a:t>
            </a:r>
          </a:p>
          <a:p>
            <a:pPr algn="ctr"/>
            <a:endParaRPr lang="en-GB" b="1" dirty="0"/>
          </a:p>
          <a:p>
            <a:pPr algn="ctr"/>
            <a:endParaRPr lang="en-GB" b="1" dirty="0" smtClean="0"/>
          </a:p>
          <a:p>
            <a:pPr algn="ctr"/>
            <a:endParaRPr lang="en-GB" b="1" dirty="0"/>
          </a:p>
          <a:p>
            <a:pPr algn="ctr"/>
            <a:r>
              <a:rPr lang="en-GB" b="1" dirty="0"/>
              <a:t>Cycle </a:t>
            </a:r>
            <a:r>
              <a:rPr lang="en-GB" b="1" dirty="0" smtClean="0"/>
              <a:t>parameters for </a:t>
            </a:r>
          </a:p>
          <a:p>
            <a:pPr algn="ctr"/>
            <a:r>
              <a:rPr lang="en-GB" b="1" dirty="0" smtClean="0"/>
              <a:t>components design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Current</a:t>
            </a:r>
            <a:r>
              <a:rPr lang="fr-CH" dirty="0"/>
              <a:t> </a:t>
            </a:r>
            <a:r>
              <a:rPr lang="fr-CH" dirty="0" err="1"/>
              <a:t>status</a:t>
            </a:r>
            <a:r>
              <a:rPr lang="fr-CH" dirty="0"/>
              <a:t> - </a:t>
            </a:r>
            <a:r>
              <a:rPr lang="fr-CH" dirty="0" err="1"/>
              <a:t>Research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496259"/>
            <a:ext cx="11068934" cy="431540"/>
          </a:xfrm>
        </p:spPr>
        <p:txBody>
          <a:bodyPr/>
          <a:lstStyle/>
          <a:p>
            <a:r>
              <a:rPr lang="en-GB" sz="1800" b="1" dirty="0"/>
              <a:t>Part-load operation model </a:t>
            </a:r>
            <a:r>
              <a:rPr lang="en-GB" sz="1800" dirty="0"/>
              <a:t>– for updated mixture composition and Helium cycle </a:t>
            </a:r>
            <a:r>
              <a:rPr lang="en-GB" sz="1800" dirty="0" smtClean="0"/>
              <a:t>precooling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smtClean="0"/>
              <a:t>ESR11, WP4     </a:t>
            </a:r>
            <a:fld id="{D8910C0B-618C-5D41-A63A-64A91838EF9C}" type="slidenum">
              <a:rPr lang="en-US" smtClean="0"/>
              <a:pPr algn="r"/>
              <a:t>6</a:t>
            </a:fld>
            <a:endParaRPr lang="en-US" dirty="0"/>
          </a:p>
        </p:txBody>
      </p:sp>
      <p:sp>
        <p:nvSpPr>
          <p:cNvPr id="5" name="Sechseck 4"/>
          <p:cNvSpPr/>
          <p:nvPr/>
        </p:nvSpPr>
        <p:spPr>
          <a:xfrm>
            <a:off x="711642" y="1502500"/>
            <a:ext cx="320651" cy="276423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uppieren 6"/>
          <p:cNvGrpSpPr/>
          <p:nvPr/>
        </p:nvGrpSpPr>
        <p:grpSpPr>
          <a:xfrm>
            <a:off x="5340957" y="1996967"/>
            <a:ext cx="3086099" cy="2023299"/>
            <a:chOff x="6192520" y="1802991"/>
            <a:chExt cx="3086099" cy="2023299"/>
          </a:xfrm>
        </p:grpSpPr>
        <p:grpSp>
          <p:nvGrpSpPr>
            <p:cNvPr id="8" name="Gruppieren 7"/>
            <p:cNvGrpSpPr/>
            <p:nvPr/>
          </p:nvGrpSpPr>
          <p:grpSpPr>
            <a:xfrm>
              <a:off x="6192520" y="1802991"/>
              <a:ext cx="3086099" cy="2023299"/>
              <a:chOff x="6192520" y="1802991"/>
              <a:chExt cx="3086099" cy="2023299"/>
            </a:xfrm>
          </p:grpSpPr>
          <p:pic>
            <p:nvPicPr>
              <p:cNvPr id="10" name="Grafik 9"/>
              <p:cNvPicPr>
                <a:picLocks noChangeAspect="1"/>
              </p:cNvPicPr>
              <p:nvPr/>
            </p:nvPicPr>
            <p:blipFill rotWithShape="1">
              <a:blip r:embed="rId2"/>
              <a:srcRect l="2068"/>
              <a:stretch/>
            </p:blipFill>
            <p:spPr>
              <a:xfrm>
                <a:off x="6192520" y="1802991"/>
                <a:ext cx="3086099" cy="2023299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1" name="Textfeld 10"/>
              <p:cNvSpPr txBox="1"/>
              <p:nvPr/>
            </p:nvSpPr>
            <p:spPr>
              <a:xfrm>
                <a:off x="6728378" y="3533217"/>
                <a:ext cx="2343911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 smtClean="0"/>
                  <a:t>      –</a:t>
                </a:r>
                <a:r>
                  <a:rPr lang="de-DE" sz="1200" dirty="0" smtClean="0"/>
                  <a:t> P mc in, – </a:t>
                </a:r>
                <a:r>
                  <a:rPr lang="de-DE" sz="1200" dirty="0" err="1" smtClean="0"/>
                  <a:t>Pbc</a:t>
                </a:r>
                <a:r>
                  <a:rPr lang="de-DE" sz="1200" dirty="0" smtClean="0"/>
                  <a:t> out, -- </a:t>
                </a:r>
                <a:r>
                  <a:rPr lang="de-DE" sz="1200" dirty="0" err="1" smtClean="0"/>
                  <a:t>Pmc</a:t>
                </a:r>
                <a:r>
                  <a:rPr lang="de-DE" sz="1200" dirty="0" smtClean="0"/>
                  <a:t> out</a:t>
                </a:r>
                <a:endParaRPr lang="de-DE" sz="1200" dirty="0"/>
              </a:p>
            </p:txBody>
          </p:sp>
        </p:grpSp>
        <p:cxnSp>
          <p:nvCxnSpPr>
            <p:cNvPr id="9" name="Gerader Verbinder 8"/>
            <p:cNvCxnSpPr/>
            <p:nvPr/>
          </p:nvCxnSpPr>
          <p:spPr>
            <a:xfrm flipH="1">
              <a:off x="6977270" y="3677479"/>
              <a:ext cx="119269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Gruppieren 11"/>
          <p:cNvGrpSpPr/>
          <p:nvPr/>
        </p:nvGrpSpPr>
        <p:grpSpPr>
          <a:xfrm>
            <a:off x="8737161" y="2000966"/>
            <a:ext cx="3086100" cy="2019300"/>
            <a:chOff x="6192520" y="4005153"/>
            <a:chExt cx="3086100" cy="2019300"/>
          </a:xfrm>
        </p:grpSpPr>
        <p:grpSp>
          <p:nvGrpSpPr>
            <p:cNvPr id="13" name="Gruppieren 12"/>
            <p:cNvGrpSpPr/>
            <p:nvPr/>
          </p:nvGrpSpPr>
          <p:grpSpPr>
            <a:xfrm>
              <a:off x="6192520" y="4005153"/>
              <a:ext cx="3086100" cy="2019300"/>
              <a:chOff x="6192520" y="4005153"/>
              <a:chExt cx="3086100" cy="2019300"/>
            </a:xfrm>
          </p:grpSpPr>
          <p:pic>
            <p:nvPicPr>
              <p:cNvPr id="15" name="Grafik 1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92520" y="4005153"/>
                <a:ext cx="3086100" cy="20193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6" name="Textfeld 15"/>
              <p:cNvSpPr txBox="1"/>
              <p:nvPr/>
            </p:nvSpPr>
            <p:spPr>
              <a:xfrm>
                <a:off x="6633111" y="5738764"/>
                <a:ext cx="2343911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 smtClean="0"/>
                  <a:t>      –</a:t>
                </a:r>
                <a:r>
                  <a:rPr lang="de-DE" sz="1200" dirty="0" smtClean="0"/>
                  <a:t> P mc in, – </a:t>
                </a:r>
                <a:r>
                  <a:rPr lang="de-DE" sz="1200" dirty="0" err="1" smtClean="0"/>
                  <a:t>Pbc</a:t>
                </a:r>
                <a:r>
                  <a:rPr lang="de-DE" sz="1200" dirty="0" smtClean="0"/>
                  <a:t> out, -- </a:t>
                </a:r>
                <a:r>
                  <a:rPr lang="de-DE" sz="1200" dirty="0" err="1" smtClean="0"/>
                  <a:t>Pmc</a:t>
                </a:r>
                <a:r>
                  <a:rPr lang="de-DE" sz="1200" dirty="0" smtClean="0"/>
                  <a:t> out</a:t>
                </a:r>
                <a:endParaRPr lang="de-DE" sz="1200" dirty="0"/>
              </a:p>
            </p:txBody>
          </p:sp>
          <p:sp>
            <p:nvSpPr>
              <p:cNvPr id="17" name="Textfeld 16"/>
              <p:cNvSpPr txBox="1"/>
              <p:nvPr/>
            </p:nvSpPr>
            <p:spPr>
              <a:xfrm>
                <a:off x="7586342" y="5476101"/>
                <a:ext cx="70243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DE" sz="1400" dirty="0" smtClean="0"/>
                  <a:t>Time, s</a:t>
                </a:r>
                <a:endParaRPr lang="de-DE" sz="1400" dirty="0"/>
              </a:p>
            </p:txBody>
          </p:sp>
        </p:grpSp>
        <p:cxnSp>
          <p:nvCxnSpPr>
            <p:cNvPr id="14" name="Gerader Verbinder 13"/>
            <p:cNvCxnSpPr/>
            <p:nvPr/>
          </p:nvCxnSpPr>
          <p:spPr>
            <a:xfrm flipH="1">
              <a:off x="6877878" y="5883965"/>
              <a:ext cx="129209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8" name="Grafik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0956" y="4100828"/>
            <a:ext cx="3086099" cy="203530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7161" y="4089435"/>
            <a:ext cx="3086100" cy="202061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1" name="Plus 20"/>
          <p:cNvSpPr/>
          <p:nvPr/>
        </p:nvSpPr>
        <p:spPr>
          <a:xfrm>
            <a:off x="1666875" y="2634734"/>
            <a:ext cx="714375" cy="7477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Gleich 21"/>
          <p:cNvSpPr/>
          <p:nvPr/>
        </p:nvSpPr>
        <p:spPr>
          <a:xfrm>
            <a:off x="1624012" y="3879778"/>
            <a:ext cx="800100" cy="55887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4" name="Pfeil nach rechts 23"/>
          <p:cNvSpPr/>
          <p:nvPr/>
        </p:nvSpPr>
        <p:spPr>
          <a:xfrm>
            <a:off x="3533775" y="4600575"/>
            <a:ext cx="1343025" cy="5143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855668" y="5473184"/>
            <a:ext cx="2363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6"/>
                </a:solidFill>
              </a:rPr>
              <a:t>Inputs </a:t>
            </a:r>
            <a:r>
              <a:rPr lang="de-DE" b="1" dirty="0" err="1" smtClean="0">
                <a:solidFill>
                  <a:schemeClr val="accent6"/>
                </a:solidFill>
              </a:rPr>
              <a:t>for</a:t>
            </a:r>
            <a:r>
              <a:rPr lang="de-DE" b="1" dirty="0">
                <a:solidFill>
                  <a:schemeClr val="accent6"/>
                </a:solidFill>
              </a:rPr>
              <a:t> </a:t>
            </a:r>
            <a:r>
              <a:rPr lang="de-DE" b="1" dirty="0" smtClean="0">
                <a:solidFill>
                  <a:schemeClr val="accent6"/>
                </a:solidFill>
              </a:rPr>
              <a:t>ESR 15 </a:t>
            </a:r>
          </a:p>
          <a:p>
            <a:pPr algn="ctr"/>
            <a:r>
              <a:rPr lang="de-DE" dirty="0">
                <a:solidFill>
                  <a:schemeClr val="accent6"/>
                </a:solidFill>
              </a:rPr>
              <a:t>(</a:t>
            </a:r>
            <a:r>
              <a:rPr lang="de-DE" dirty="0" err="1" smtClean="0">
                <a:solidFill>
                  <a:schemeClr val="accent6"/>
                </a:solidFill>
              </a:rPr>
              <a:t>compressor</a:t>
            </a:r>
            <a:r>
              <a:rPr lang="de-DE" dirty="0" smtClean="0">
                <a:solidFill>
                  <a:schemeClr val="accent6"/>
                </a:solidFill>
              </a:rPr>
              <a:t> design)</a:t>
            </a:r>
            <a:endParaRPr lang="de-DE" dirty="0">
              <a:solidFill>
                <a:schemeClr val="accent6"/>
              </a:solidFill>
            </a:endParaRPr>
          </a:p>
        </p:txBody>
      </p:sp>
      <p:sp>
        <p:nvSpPr>
          <p:cNvPr id="25" name="Pfeil nach unten 24"/>
          <p:cNvSpPr/>
          <p:nvPr/>
        </p:nvSpPr>
        <p:spPr>
          <a:xfrm>
            <a:off x="1857375" y="5139303"/>
            <a:ext cx="333375" cy="338703"/>
          </a:xfrm>
          <a:prstGeom prst="down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6962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" grpId="0" build="p"/>
      <p:bldP spid="5" grpId="0" animBg="1"/>
      <p:bldP spid="21" grpId="0" animBg="1"/>
      <p:bldP spid="22" grpId="0" animBg="1"/>
      <p:bldP spid="24" grpId="0" animBg="1"/>
      <p:bldP spid="6" grpId="0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Current</a:t>
            </a:r>
            <a:r>
              <a:rPr lang="fr-CH" dirty="0"/>
              <a:t> </a:t>
            </a:r>
            <a:r>
              <a:rPr lang="fr-CH" dirty="0" err="1"/>
              <a:t>status</a:t>
            </a:r>
            <a:r>
              <a:rPr lang="fr-CH" dirty="0"/>
              <a:t> - </a:t>
            </a:r>
            <a:r>
              <a:rPr lang="fr-CH" dirty="0" err="1"/>
              <a:t>Research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496258"/>
            <a:ext cx="6800850" cy="799267"/>
          </a:xfrm>
        </p:spPr>
        <p:txBody>
          <a:bodyPr/>
          <a:lstStyle/>
          <a:p>
            <a:r>
              <a:rPr lang="en-GB" sz="1800" b="1" dirty="0"/>
              <a:t>Cool-down operation </a:t>
            </a:r>
            <a:r>
              <a:rPr lang="en-GB" sz="1800" b="1" dirty="0" smtClean="0"/>
              <a:t>model </a:t>
            </a:r>
            <a:r>
              <a:rPr lang="en-GB" sz="1800" dirty="0" smtClean="0"/>
              <a:t>in Python </a:t>
            </a:r>
            <a:r>
              <a:rPr lang="en-GB" sz="1800" dirty="0"/>
              <a:t>– for magnets and secondary cycle (for the </a:t>
            </a:r>
            <a:r>
              <a:rPr lang="en-GB" sz="1800" dirty="0" err="1"/>
              <a:t>Nelium</a:t>
            </a:r>
            <a:r>
              <a:rPr lang="en-GB" sz="1800" dirty="0"/>
              <a:t> cycle – in progress</a:t>
            </a:r>
            <a:r>
              <a:rPr lang="en-GB" sz="1800" dirty="0" smtClean="0"/>
              <a:t>)</a:t>
            </a:r>
            <a:endParaRPr lang="en-GB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smtClean="0"/>
              <a:t>ESR11, WP4     </a:t>
            </a:r>
            <a:fld id="{D8910C0B-618C-5D41-A63A-64A91838EF9C}" type="slidenum">
              <a:rPr lang="en-US" smtClean="0"/>
              <a:pPr algn="r"/>
              <a:t>7</a:t>
            </a:fld>
            <a:endParaRPr lang="en-US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49" y="2955789"/>
            <a:ext cx="4010025" cy="294359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592008" y="2479572"/>
            <a:ext cx="3518109" cy="451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18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9pPr>
          </a:lstStyle>
          <a:p>
            <a:pPr marL="0" indent="0" algn="ctr"/>
            <a:r>
              <a:rPr lang="en-GB" b="1" i="1" kern="0" dirty="0" smtClean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Cool-down operation flow </a:t>
            </a:r>
            <a:r>
              <a:rPr lang="en-GB" b="1" i="1" kern="0" dirty="0" smtClean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diagram</a:t>
            </a:r>
            <a:endParaRPr lang="en-GB" b="1" i="1" kern="0" dirty="0" smtClean="0">
              <a:solidFill>
                <a:schemeClr val="tx1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/>
          <a:srcRect l="890" r="2498"/>
          <a:stretch/>
        </p:blipFill>
        <p:spPr>
          <a:xfrm>
            <a:off x="9120788" y="1712248"/>
            <a:ext cx="2743200" cy="201061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4911493" y="3070215"/>
            <a:ext cx="3653878" cy="425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18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9pPr>
          </a:lstStyle>
          <a:p>
            <a:pPr marL="0" indent="0" algn="ctr"/>
            <a:r>
              <a:rPr lang="en-GB" b="1" i="1" kern="0" dirty="0" smtClean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Programming </a:t>
            </a:r>
            <a:r>
              <a:rPr lang="en-GB" b="1" i="1" kern="0" dirty="0" smtClean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in </a:t>
            </a:r>
            <a:r>
              <a:rPr lang="en-GB" b="1" i="1" u="sng" kern="0" dirty="0" smtClean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Python</a:t>
            </a:r>
            <a:endParaRPr lang="en-GB" b="1" i="1" kern="0" dirty="0" smtClean="0">
              <a:solidFill>
                <a:schemeClr val="tx1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4289" y="3551935"/>
            <a:ext cx="4446694" cy="2458678"/>
          </a:xfrm>
          <a:prstGeom prst="rect">
            <a:avLst/>
          </a:prstGeom>
        </p:spPr>
      </p:pic>
      <p:sp>
        <p:nvSpPr>
          <p:cNvPr id="12" name="Inhaltsplatzhalter 2"/>
          <p:cNvSpPr txBox="1">
            <a:spLocks/>
          </p:cNvSpPr>
          <p:nvPr/>
        </p:nvSpPr>
        <p:spPr bwMode="auto">
          <a:xfrm>
            <a:off x="9117072" y="1344224"/>
            <a:ext cx="2710903" cy="425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18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9pPr>
          </a:lstStyle>
          <a:p>
            <a:pPr marL="0" indent="0"/>
            <a:r>
              <a:rPr lang="en-GB" b="1" i="1" kern="0" dirty="0" smtClean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Simulation </a:t>
            </a:r>
            <a:r>
              <a:rPr lang="en-GB" b="1" i="1" kern="0" dirty="0" smtClean="0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results</a:t>
            </a:r>
          </a:p>
        </p:txBody>
      </p:sp>
      <p:sp>
        <p:nvSpPr>
          <p:cNvPr id="13" name="Sechseck 12"/>
          <p:cNvSpPr/>
          <p:nvPr/>
        </p:nvSpPr>
        <p:spPr>
          <a:xfrm>
            <a:off x="711642" y="1521550"/>
            <a:ext cx="320651" cy="276423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9993" y="3809449"/>
            <a:ext cx="2787141" cy="209605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6" name="Gerade Verbindung mit Pfeil 15"/>
          <p:cNvCxnSpPr/>
          <p:nvPr/>
        </p:nvCxnSpPr>
        <p:spPr>
          <a:xfrm>
            <a:off x="4356074" y="2705108"/>
            <a:ext cx="977926" cy="4571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flipV="1">
            <a:off x="8048625" y="1769532"/>
            <a:ext cx="826206" cy="139276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70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0" grpId="0"/>
      <p:bldP spid="12" grpId="0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Tabel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699382"/>
              </p:ext>
            </p:extLst>
          </p:nvPr>
        </p:nvGraphicFramePr>
        <p:xfrm>
          <a:off x="6001581" y="4611867"/>
          <a:ext cx="6032850" cy="1363402"/>
        </p:xfrm>
        <a:graphic>
          <a:graphicData uri="http://schemas.openxmlformats.org/drawingml/2006/table">
            <a:tbl>
              <a:tblPr firstRow="1" firstCol="1">
                <a:tableStyleId>{6E25E649-3F16-4E02-A733-19D2CDBF48F0}</a:tableStyleId>
              </a:tblPr>
              <a:tblGrid>
                <a:gridCol w="1212790">
                  <a:extLst>
                    <a:ext uri="{9D8B030D-6E8A-4147-A177-3AD203B41FA5}">
                      <a16:colId xmlns:a16="http://schemas.microsoft.com/office/drawing/2014/main" val="3667238929"/>
                    </a:ext>
                  </a:extLst>
                </a:gridCol>
                <a:gridCol w="964012">
                  <a:extLst>
                    <a:ext uri="{9D8B030D-6E8A-4147-A177-3AD203B41FA5}">
                      <a16:colId xmlns:a16="http://schemas.microsoft.com/office/drawing/2014/main" val="1129522878"/>
                    </a:ext>
                  </a:extLst>
                </a:gridCol>
                <a:gridCol w="964012">
                  <a:extLst>
                    <a:ext uri="{9D8B030D-6E8A-4147-A177-3AD203B41FA5}">
                      <a16:colId xmlns:a16="http://schemas.microsoft.com/office/drawing/2014/main" val="3827860667"/>
                    </a:ext>
                  </a:extLst>
                </a:gridCol>
                <a:gridCol w="964012">
                  <a:extLst>
                    <a:ext uri="{9D8B030D-6E8A-4147-A177-3AD203B41FA5}">
                      <a16:colId xmlns:a16="http://schemas.microsoft.com/office/drawing/2014/main" val="2903900402"/>
                    </a:ext>
                  </a:extLst>
                </a:gridCol>
                <a:gridCol w="964012">
                  <a:extLst>
                    <a:ext uri="{9D8B030D-6E8A-4147-A177-3AD203B41FA5}">
                      <a16:colId xmlns:a16="http://schemas.microsoft.com/office/drawing/2014/main" val="4121433012"/>
                    </a:ext>
                  </a:extLst>
                </a:gridCol>
                <a:gridCol w="964012">
                  <a:extLst>
                    <a:ext uri="{9D8B030D-6E8A-4147-A177-3AD203B41FA5}">
                      <a16:colId xmlns:a16="http://schemas.microsoft.com/office/drawing/2014/main" val="3026618250"/>
                    </a:ext>
                  </a:extLst>
                </a:gridCol>
              </a:tblGrid>
              <a:tr h="424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Unit name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LIPA 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err="1">
                          <a:effectLst/>
                        </a:rPr>
                        <a:t>Mayekawa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endParaRPr lang="en-GB" sz="1400" u="none" strike="noStrike" dirty="0" smtClean="0"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err="1">
                          <a:effectLst/>
                        </a:rPr>
                        <a:t>NeoKelvin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Air Liquide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58576667"/>
                  </a:ext>
                </a:extLst>
              </a:tr>
              <a:tr h="21594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Cooling power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4 kW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5 kW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2 kW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10 kW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7-150 kW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73809813"/>
                  </a:ext>
                </a:extLst>
              </a:tr>
              <a:tr h="28363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Fluid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He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Ne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u="none" strike="noStrike" dirty="0" smtClean="0">
                          <a:effectLst/>
                        </a:rPr>
                        <a:t>Ne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Ne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i="1" u="none" strike="noStrike" dirty="0" smtClean="0">
                          <a:effectLst/>
                        </a:rPr>
                        <a:t>N</a:t>
                      </a:r>
                      <a:r>
                        <a:rPr lang="en-GB" sz="1400" i="1" u="none" strike="noStrike" baseline="0" dirty="0" smtClean="0">
                          <a:effectLst/>
                        </a:rPr>
                        <a:t>e</a:t>
                      </a:r>
                      <a:endParaRPr lang="en-GB" sz="1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2612789"/>
                  </a:ext>
                </a:extLst>
              </a:tr>
              <a:tr h="424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Power consumptions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41 kW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52 kW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55 kW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170 kW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85-1200 kW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58769326"/>
                  </a:ext>
                </a:extLst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r>
              <a:rPr lang="de-DE" dirty="0" smtClean="0"/>
              <a:t> - </a:t>
            </a:r>
            <a:r>
              <a:rPr lang="de-DE" dirty="0" err="1" smtClean="0"/>
              <a:t>Cooperation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1" y="1496258"/>
            <a:ext cx="5257800" cy="479607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sz="1600" b="1" dirty="0" smtClean="0"/>
              <a:t>University of Stuttgart (ESR 15)</a:t>
            </a:r>
          </a:p>
          <a:p>
            <a:pPr marL="447675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GB" sz="1600" dirty="0" smtClean="0"/>
              <a:t>preparation for the compressor </a:t>
            </a:r>
            <a:r>
              <a:rPr lang="en-GB" sz="1600" b="1" dirty="0" smtClean="0"/>
              <a:t>test rig</a:t>
            </a:r>
            <a:r>
              <a:rPr lang="ru-RU" sz="1600" b="1" dirty="0" smtClean="0"/>
              <a:t> </a:t>
            </a:r>
            <a:r>
              <a:rPr lang="de-DE" sz="1600" dirty="0" err="1" smtClean="0"/>
              <a:t>setup</a:t>
            </a:r>
            <a:endParaRPr lang="en-GB" sz="1600" dirty="0" smtClean="0"/>
          </a:p>
          <a:p>
            <a:pPr marL="720725" indent="-273050">
              <a:spcBef>
                <a:spcPts val="0"/>
              </a:spcBef>
              <a:buNone/>
            </a:pPr>
            <a:r>
              <a:rPr lang="en-GB" sz="1600" dirty="0" smtClean="0"/>
              <a:t>and common experiment from March 2019</a:t>
            </a:r>
          </a:p>
          <a:p>
            <a:pPr marL="447675">
              <a:buFont typeface="Wingdings" panose="05000000000000000000" pitchFamily="2" charset="2"/>
              <a:buChar char="ü"/>
            </a:pPr>
            <a:r>
              <a:rPr lang="en-GB" sz="1600" b="1" dirty="0" smtClean="0"/>
              <a:t>inputs</a:t>
            </a:r>
            <a:r>
              <a:rPr lang="en-GB" sz="1600" dirty="0" smtClean="0"/>
              <a:t> for the main compressor design</a:t>
            </a:r>
          </a:p>
          <a:p>
            <a:pPr marL="447675">
              <a:buFont typeface="Wingdings" panose="05000000000000000000" pitchFamily="2" charset="2"/>
              <a:buChar char="ü"/>
            </a:pPr>
            <a:r>
              <a:rPr lang="en-GB" sz="1600" dirty="0" smtClean="0"/>
              <a:t>email correspondence; Skype meetings</a:t>
            </a:r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 smtClean="0"/>
          </a:p>
          <a:p>
            <a:r>
              <a:rPr lang="en-GB" sz="1600" b="1" dirty="0" smtClean="0"/>
              <a:t>Linde AG, Munich/Linde </a:t>
            </a:r>
            <a:r>
              <a:rPr lang="en-GB" sz="1600" b="1" dirty="0" err="1" smtClean="0"/>
              <a:t>Kryotechnik</a:t>
            </a:r>
            <a:r>
              <a:rPr lang="en-GB" sz="1600" b="1" dirty="0" smtClean="0"/>
              <a:t>, </a:t>
            </a:r>
            <a:r>
              <a:rPr lang="en-GB" sz="1600" b="1" dirty="0" err="1" smtClean="0"/>
              <a:t>Pfungen</a:t>
            </a:r>
            <a:endParaRPr lang="en-GB" sz="1600" b="1" dirty="0" smtClean="0"/>
          </a:p>
          <a:p>
            <a:pPr marL="447675">
              <a:buFont typeface="Wingdings" panose="05000000000000000000" pitchFamily="2" charset="2"/>
              <a:buChar char="ü"/>
            </a:pPr>
            <a:r>
              <a:rPr lang="en-GB" sz="1600" dirty="0"/>
              <a:t>i</a:t>
            </a:r>
            <a:r>
              <a:rPr lang="en-GB" sz="1600" dirty="0" smtClean="0"/>
              <a:t>ndustrial conventional and turbo Brayton cycles comparison; </a:t>
            </a:r>
          </a:p>
          <a:p>
            <a:pPr marL="447675">
              <a:buFont typeface="Wingdings" panose="05000000000000000000" pitchFamily="2" charset="2"/>
              <a:buChar char="ü"/>
            </a:pPr>
            <a:r>
              <a:rPr lang="en-GB" sz="1600" dirty="0" smtClean="0"/>
              <a:t>neon production process study – </a:t>
            </a:r>
            <a:r>
              <a:rPr lang="en-GB" sz="1600" b="1" i="1" dirty="0" smtClean="0"/>
              <a:t>common paper </a:t>
            </a:r>
            <a:r>
              <a:rPr lang="en-GB" sz="1600" i="1" dirty="0" smtClean="0"/>
              <a:t>is planned for Cryogenics 2019 conference</a:t>
            </a:r>
            <a:r>
              <a:rPr lang="en-GB" sz="1600" dirty="0" smtClean="0"/>
              <a:t>;</a:t>
            </a:r>
          </a:p>
          <a:p>
            <a:pPr marL="447675">
              <a:buFont typeface="Wingdings" panose="05000000000000000000" pitchFamily="2" charset="2"/>
              <a:buChar char="ü"/>
            </a:pPr>
            <a:r>
              <a:rPr lang="en-GB" sz="1600" dirty="0" smtClean="0"/>
              <a:t>regular internal Skype meetings (once per month)</a:t>
            </a:r>
          </a:p>
          <a:p>
            <a:pPr marL="447675">
              <a:buFont typeface="Wingdings" panose="05000000000000000000" pitchFamily="2" charset="2"/>
              <a:buChar char="ü"/>
            </a:pPr>
            <a:r>
              <a:rPr lang="en-GB" sz="1600" b="1" dirty="0" smtClean="0"/>
              <a:t>secondment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dirty="0" smtClean="0"/>
              <a:t>ESR11, WP4     </a:t>
            </a:r>
            <a:fld id="{D8910C0B-618C-5D41-A63A-64A91838EF9C}" type="slidenum">
              <a:rPr lang="en-US" smtClean="0"/>
              <a:pPr algn="r"/>
              <a:t>8</a:t>
            </a:fld>
            <a:endParaRPr lang="en-US" dirty="0"/>
          </a:p>
        </p:txBody>
      </p:sp>
      <p:sp>
        <p:nvSpPr>
          <p:cNvPr id="16" name="Sechseck 15"/>
          <p:cNvSpPr/>
          <p:nvPr/>
        </p:nvSpPr>
        <p:spPr>
          <a:xfrm>
            <a:off x="699839" y="1503524"/>
            <a:ext cx="320651" cy="27642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Sechseck 16"/>
          <p:cNvSpPr/>
          <p:nvPr/>
        </p:nvSpPr>
        <p:spPr>
          <a:xfrm>
            <a:off x="699836" y="3741574"/>
            <a:ext cx="320651" cy="276423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feld 6"/>
          <p:cNvSpPr txBox="1"/>
          <p:nvPr/>
        </p:nvSpPr>
        <p:spPr>
          <a:xfrm>
            <a:off x="6303601" y="1205472"/>
            <a:ext cx="294488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b="1" i="1" dirty="0" smtClean="0"/>
              <a:t>Main </a:t>
            </a:r>
            <a:r>
              <a:rPr lang="de-DE" sz="1400" b="1" i="1" dirty="0" err="1" smtClean="0"/>
              <a:t>compressor</a:t>
            </a:r>
            <a:r>
              <a:rPr lang="de-DE" sz="1400" b="1" i="1" dirty="0" smtClean="0"/>
              <a:t> </a:t>
            </a:r>
            <a:r>
              <a:rPr lang="de-DE" sz="1400" b="1" i="1" dirty="0" err="1" smtClean="0"/>
              <a:t>pressure</a:t>
            </a:r>
            <a:r>
              <a:rPr lang="de-DE" sz="1400" b="1" i="1" dirty="0" smtClean="0"/>
              <a:t> </a:t>
            </a:r>
            <a:r>
              <a:rPr lang="de-DE" sz="1400" b="1" i="1" dirty="0" err="1" smtClean="0"/>
              <a:t>ratio</a:t>
            </a:r>
            <a:r>
              <a:rPr lang="de-DE" sz="1400" b="1" i="1" dirty="0" smtClean="0"/>
              <a:t> </a:t>
            </a:r>
            <a:r>
              <a:rPr lang="de-DE" sz="1400" b="1" i="1" dirty="0" err="1" smtClean="0"/>
              <a:t>and</a:t>
            </a:r>
            <a:r>
              <a:rPr lang="de-DE" sz="1400" b="1" i="1" dirty="0" smtClean="0"/>
              <a:t> </a:t>
            </a:r>
            <a:r>
              <a:rPr lang="de-DE" sz="1400" b="1" i="1" dirty="0" err="1" smtClean="0"/>
              <a:t>massflow</a:t>
            </a:r>
            <a:r>
              <a:rPr lang="de-DE" sz="1400" b="1" i="1" dirty="0" smtClean="0"/>
              <a:t> (</a:t>
            </a:r>
            <a:r>
              <a:rPr lang="de-DE" sz="1400" b="1" i="1" dirty="0" err="1" smtClean="0"/>
              <a:t>low-lumi</a:t>
            </a:r>
            <a:r>
              <a:rPr lang="de-DE" sz="1400" b="1" i="1" dirty="0" smtClean="0"/>
              <a:t>)</a:t>
            </a:r>
            <a:endParaRPr lang="de-DE" sz="1400" b="1" i="1" dirty="0"/>
          </a:p>
        </p:txBody>
      </p:sp>
      <p:sp>
        <p:nvSpPr>
          <p:cNvPr id="14" name="Textfeld 13"/>
          <p:cNvSpPr txBox="1"/>
          <p:nvPr/>
        </p:nvSpPr>
        <p:spPr>
          <a:xfrm>
            <a:off x="9745911" y="1151988"/>
            <a:ext cx="2161224" cy="5257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b="1" i="1" dirty="0" smtClean="0"/>
              <a:t>Main </a:t>
            </a:r>
            <a:r>
              <a:rPr lang="de-DE" sz="1400" b="1" i="1" dirty="0" err="1" smtClean="0"/>
              <a:t>compressor</a:t>
            </a:r>
            <a:r>
              <a:rPr lang="de-DE" sz="1400" b="1" i="1" dirty="0"/>
              <a:t> </a:t>
            </a:r>
            <a:r>
              <a:rPr lang="de-DE" sz="1400" b="1" i="1" dirty="0" err="1" smtClean="0"/>
              <a:t>operation</a:t>
            </a:r>
            <a:r>
              <a:rPr lang="de-DE" sz="1400" b="1" i="1" dirty="0" smtClean="0"/>
              <a:t> </a:t>
            </a:r>
            <a:r>
              <a:rPr lang="de-DE" sz="1400" b="1" i="1" dirty="0" err="1" smtClean="0"/>
              <a:t>map</a:t>
            </a:r>
            <a:endParaRPr lang="de-DE" sz="1400" b="1" i="1" dirty="0"/>
          </a:p>
        </p:txBody>
      </p:sp>
      <p:pic>
        <p:nvPicPr>
          <p:cNvPr id="27" name="Grafik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1580" y="1728692"/>
            <a:ext cx="3248314" cy="22669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34" name="Gruppieren 33"/>
          <p:cNvGrpSpPr/>
          <p:nvPr/>
        </p:nvGrpSpPr>
        <p:grpSpPr>
          <a:xfrm>
            <a:off x="9357973" y="1728692"/>
            <a:ext cx="2695575" cy="2266950"/>
            <a:chOff x="9357973" y="1728692"/>
            <a:chExt cx="2695575" cy="2266950"/>
          </a:xfrm>
        </p:grpSpPr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57973" y="1728692"/>
              <a:ext cx="2695575" cy="226695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0" name="Textfeld 29"/>
            <p:cNvSpPr txBox="1"/>
            <p:nvPr/>
          </p:nvSpPr>
          <p:spPr>
            <a:xfrm>
              <a:off x="11389220" y="1732104"/>
              <a:ext cx="645212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173038"/>
              <a:r>
                <a:rPr lang="de-DE" sz="1400" dirty="0" smtClean="0"/>
                <a:t>LP</a:t>
              </a:r>
            </a:p>
            <a:p>
              <a:pPr marL="173038"/>
              <a:r>
                <a:rPr lang="de-DE" sz="1400" dirty="0" smtClean="0"/>
                <a:t>HP</a:t>
              </a:r>
              <a:endParaRPr lang="de-DE" sz="1400" dirty="0"/>
            </a:p>
          </p:txBody>
        </p:sp>
        <p:cxnSp>
          <p:nvCxnSpPr>
            <p:cNvPr id="32" name="Gerader Verbinder 31"/>
            <p:cNvCxnSpPr/>
            <p:nvPr/>
          </p:nvCxnSpPr>
          <p:spPr>
            <a:xfrm>
              <a:off x="11479530" y="1884045"/>
              <a:ext cx="14287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r Verbinder 32"/>
            <p:cNvCxnSpPr/>
            <p:nvPr/>
          </p:nvCxnSpPr>
          <p:spPr>
            <a:xfrm>
              <a:off x="11479530" y="2095500"/>
              <a:ext cx="142875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6" name="Textfeld 35"/>
          <p:cNvSpPr txBox="1"/>
          <p:nvPr/>
        </p:nvSpPr>
        <p:spPr>
          <a:xfrm>
            <a:off x="6226453" y="4272283"/>
            <a:ext cx="54364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 smtClean="0"/>
              <a:t>Industrial conventional and Turbo-Brayton cycles compared</a:t>
            </a:r>
            <a:endParaRPr lang="en-GB" sz="1400" b="1" i="1" dirty="0"/>
          </a:p>
        </p:txBody>
      </p:sp>
      <p:sp>
        <p:nvSpPr>
          <p:cNvPr id="12" name="Inhaltsplatzhalter 2"/>
          <p:cNvSpPr txBox="1">
            <a:spLocks/>
          </p:cNvSpPr>
          <p:nvPr/>
        </p:nvSpPr>
        <p:spPr bwMode="auto">
          <a:xfrm>
            <a:off x="9691657" y="4060787"/>
            <a:ext cx="1930748" cy="212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18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9pPr>
          </a:lstStyle>
          <a:p>
            <a:pPr marL="0" indent="0" algn="ctr"/>
            <a:r>
              <a:rPr lang="de-DE" b="1" i="1" dirty="0" smtClean="0">
                <a:solidFill>
                  <a:schemeClr val="accent6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M. Podeur (ESR 15)</a:t>
            </a:r>
            <a:endParaRPr lang="de-DE" b="1" i="1" kern="0" dirty="0" smtClean="0">
              <a:solidFill>
                <a:schemeClr val="accent6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/>
            <a:endParaRPr lang="de-DE" b="1" i="1" kern="0" dirty="0" smtClean="0">
              <a:solidFill>
                <a:schemeClr val="accent6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Freihandform 9"/>
          <p:cNvSpPr/>
          <p:nvPr/>
        </p:nvSpPr>
        <p:spPr>
          <a:xfrm>
            <a:off x="10220325" y="2247900"/>
            <a:ext cx="742950" cy="809625"/>
          </a:xfrm>
          <a:custGeom>
            <a:avLst/>
            <a:gdLst>
              <a:gd name="connsiteX0" fmla="*/ 742950 w 742950"/>
              <a:gd name="connsiteY0" fmla="*/ 0 h 809625"/>
              <a:gd name="connsiteX1" fmla="*/ 400050 w 742950"/>
              <a:gd name="connsiteY1" fmla="*/ 438150 h 809625"/>
              <a:gd name="connsiteX2" fmla="*/ 0 w 742950"/>
              <a:gd name="connsiteY2" fmla="*/ 809625 h 809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2950" h="809625">
                <a:moveTo>
                  <a:pt x="742950" y="0"/>
                </a:moveTo>
                <a:cubicBezTo>
                  <a:pt x="633412" y="151606"/>
                  <a:pt x="523875" y="303213"/>
                  <a:pt x="400050" y="438150"/>
                </a:cubicBezTo>
                <a:cubicBezTo>
                  <a:pt x="276225" y="573087"/>
                  <a:pt x="168275" y="730250"/>
                  <a:pt x="0" y="809625"/>
                </a:cubicBezTo>
              </a:path>
            </a:pathLst>
          </a:cu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reihandform 10"/>
          <p:cNvSpPr/>
          <p:nvPr/>
        </p:nvSpPr>
        <p:spPr>
          <a:xfrm>
            <a:off x="10277475" y="2343150"/>
            <a:ext cx="685800" cy="733425"/>
          </a:xfrm>
          <a:custGeom>
            <a:avLst/>
            <a:gdLst>
              <a:gd name="connsiteX0" fmla="*/ 685800 w 685800"/>
              <a:gd name="connsiteY0" fmla="*/ 0 h 733425"/>
              <a:gd name="connsiteX1" fmla="*/ 361950 w 685800"/>
              <a:gd name="connsiteY1" fmla="*/ 390525 h 733425"/>
              <a:gd name="connsiteX2" fmla="*/ 0 w 685800"/>
              <a:gd name="connsiteY2" fmla="*/ 733425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5800" h="733425">
                <a:moveTo>
                  <a:pt x="685800" y="0"/>
                </a:moveTo>
                <a:cubicBezTo>
                  <a:pt x="581025" y="134144"/>
                  <a:pt x="476250" y="268288"/>
                  <a:pt x="361950" y="390525"/>
                </a:cubicBezTo>
                <a:cubicBezTo>
                  <a:pt x="247650" y="512762"/>
                  <a:pt x="123825" y="623093"/>
                  <a:pt x="0" y="733425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8" name="Gerade Verbindung mit Pfeil 17"/>
          <p:cNvCxnSpPr/>
          <p:nvPr/>
        </p:nvCxnSpPr>
        <p:spPr>
          <a:xfrm>
            <a:off x="10277475" y="2247900"/>
            <a:ext cx="314325" cy="2762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9" name="Inhaltsplatzhalter 2"/>
          <p:cNvSpPr txBox="1">
            <a:spLocks/>
          </p:cNvSpPr>
          <p:nvPr/>
        </p:nvSpPr>
        <p:spPr bwMode="auto">
          <a:xfrm rot="18688711">
            <a:off x="9692113" y="2046387"/>
            <a:ext cx="999276" cy="27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18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9pPr>
          </a:lstStyle>
          <a:p>
            <a:pPr marL="0" indent="0" algn="ctr"/>
            <a:r>
              <a:rPr lang="de-DE" b="1" i="1" dirty="0" smtClean="0">
                <a:solidFill>
                  <a:schemeClr val="accent6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Inputs</a:t>
            </a:r>
            <a:endParaRPr lang="de-DE" b="1" i="1" kern="0" dirty="0" smtClean="0">
              <a:solidFill>
                <a:schemeClr val="accent6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/>
            <a:endParaRPr lang="de-DE" b="1" i="1" kern="0" dirty="0" smtClean="0">
              <a:solidFill>
                <a:schemeClr val="accent6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6" name="Gerade Verbindung mit Pfeil 25"/>
          <p:cNvCxnSpPr/>
          <p:nvPr/>
        </p:nvCxnSpPr>
        <p:spPr>
          <a:xfrm flipV="1">
            <a:off x="10277475" y="3419475"/>
            <a:ext cx="342900" cy="6413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463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7" grpId="0" animBg="1"/>
      <p:bldP spid="14" grpId="0" animBg="1"/>
      <p:bldP spid="36" grpId="0" animBg="1"/>
      <p:bldP spid="12" grpId="0"/>
      <p:bldP spid="10" grpId="0" animBg="1"/>
      <p:bldP spid="11" grpId="0" animBg="1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Next </a:t>
            </a:r>
            <a:r>
              <a:rPr lang="de-DE" dirty="0" err="1" smtClean="0"/>
              <a:t>steps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496258"/>
            <a:ext cx="10073640" cy="445750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GB" sz="1800" dirty="0" smtClean="0"/>
              <a:t>Further cycle design and operational modes improvements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GB" sz="1800" dirty="0" smtClean="0"/>
              <a:t>Hardware specification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GB" sz="1800" dirty="0" smtClean="0"/>
              <a:t>Industrial approach – cycle scaling for different mixtures and temperatures below 80 K – </a:t>
            </a:r>
            <a:r>
              <a:rPr lang="en-GB" sz="1800" b="1" dirty="0" smtClean="0"/>
              <a:t>secondment at Linde </a:t>
            </a:r>
            <a:r>
              <a:rPr lang="en-GB" sz="1800" b="1" dirty="0" err="1" smtClean="0"/>
              <a:t>Kryotechnik</a:t>
            </a:r>
            <a:r>
              <a:rPr lang="en-GB" sz="1800" b="1" dirty="0" smtClean="0"/>
              <a:t> </a:t>
            </a:r>
            <a:r>
              <a:rPr lang="en-GB" sz="1800" dirty="0" smtClean="0"/>
              <a:t>in 2019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GB" sz="1800" dirty="0" smtClean="0"/>
              <a:t>Study of turbo-compressor performance in cryogenic cycles with the light gases:</a:t>
            </a:r>
          </a:p>
          <a:p>
            <a:pPr marL="915988" indent="-285750"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b="1" dirty="0" smtClean="0"/>
              <a:t>common work on the test </a:t>
            </a:r>
            <a:r>
              <a:rPr lang="en-GB" sz="1800" b="1" dirty="0"/>
              <a:t>rig</a:t>
            </a:r>
            <a:r>
              <a:rPr lang="en-GB" sz="1800" dirty="0"/>
              <a:t> </a:t>
            </a:r>
            <a:r>
              <a:rPr lang="en-GB" sz="1800" dirty="0" smtClean="0"/>
              <a:t>(~15 kW) with </a:t>
            </a:r>
            <a:r>
              <a:rPr lang="en-GB" sz="1800" b="1" dirty="0" smtClean="0"/>
              <a:t>ESR 15 </a:t>
            </a:r>
            <a:r>
              <a:rPr lang="en-GB" sz="1800" dirty="0" smtClean="0"/>
              <a:t>at </a:t>
            </a:r>
            <a:r>
              <a:rPr lang="en-GB" sz="1800" dirty="0"/>
              <a:t>the </a:t>
            </a:r>
            <a:r>
              <a:rPr lang="en-GB" sz="1800" b="1" dirty="0"/>
              <a:t>University of </a:t>
            </a:r>
            <a:r>
              <a:rPr lang="en-GB" sz="1800" b="1" dirty="0" smtClean="0"/>
              <a:t>Stuttgart </a:t>
            </a:r>
            <a:r>
              <a:rPr lang="en-GB" sz="1800" dirty="0" smtClean="0"/>
              <a:t>from March 2019 (sensors installation, getting system running, data analysis)</a:t>
            </a:r>
            <a:endParaRPr lang="en-GB" sz="1800" dirty="0"/>
          </a:p>
          <a:p>
            <a:pPr marL="915988" indent="-285750"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 smtClean="0"/>
              <a:t>implementation of the turbo-compressor model to cycle calculations</a:t>
            </a:r>
            <a:endParaRPr lang="en-GB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de-DE" dirty="0" smtClean="0"/>
              <a:t>ESR11, WP4     </a:t>
            </a:r>
            <a:fld id="{D8910C0B-618C-5D41-A63A-64A91838EF9C}" type="slidenum">
              <a:rPr lang="en-US" smtClean="0"/>
              <a:pPr algn="r"/>
              <a:t>9</a:t>
            </a:fld>
            <a:endParaRPr lang="en-US" dirty="0"/>
          </a:p>
        </p:txBody>
      </p:sp>
      <p:sp>
        <p:nvSpPr>
          <p:cNvPr id="6" name="Sechseck 5"/>
          <p:cNvSpPr/>
          <p:nvPr/>
        </p:nvSpPr>
        <p:spPr>
          <a:xfrm>
            <a:off x="711645" y="1553625"/>
            <a:ext cx="320651" cy="27642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echseck 6"/>
          <p:cNvSpPr/>
          <p:nvPr/>
        </p:nvSpPr>
        <p:spPr>
          <a:xfrm>
            <a:off x="711643" y="2018029"/>
            <a:ext cx="320651" cy="276423"/>
          </a:xfrm>
          <a:prstGeom prst="hexag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echseck 7"/>
          <p:cNvSpPr/>
          <p:nvPr/>
        </p:nvSpPr>
        <p:spPr>
          <a:xfrm>
            <a:off x="711642" y="2515048"/>
            <a:ext cx="320651" cy="276423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echseck 8"/>
          <p:cNvSpPr/>
          <p:nvPr/>
        </p:nvSpPr>
        <p:spPr>
          <a:xfrm>
            <a:off x="718367" y="3248982"/>
            <a:ext cx="320651" cy="276423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feld 4"/>
          <p:cNvSpPr txBox="1"/>
          <p:nvPr/>
        </p:nvSpPr>
        <p:spPr>
          <a:xfrm>
            <a:off x="8975341" y="4287668"/>
            <a:ext cx="2493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>
                <a:solidFill>
                  <a:schemeClr val="accent1"/>
                </a:solidFill>
              </a:rPr>
              <a:t>r</a:t>
            </a:r>
            <a:r>
              <a:rPr lang="de-DE" dirty="0" err="1" smtClean="0">
                <a:solidFill>
                  <a:schemeClr val="accent1"/>
                </a:solidFill>
              </a:rPr>
              <a:t>epeated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 err="1" smtClean="0">
                <a:solidFill>
                  <a:schemeClr val="accent1"/>
                </a:solidFill>
              </a:rPr>
              <a:t>stays</a:t>
            </a:r>
            <a:r>
              <a:rPr lang="de-DE" dirty="0" smtClean="0">
                <a:solidFill>
                  <a:schemeClr val="accent1"/>
                </a:solidFill>
              </a:rPr>
              <a:t> at USTUTT </a:t>
            </a:r>
            <a:endParaRPr lang="de-DE" dirty="0">
              <a:solidFill>
                <a:schemeClr val="accent1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 flipH="1" flipV="1">
            <a:off x="8343900" y="4240043"/>
            <a:ext cx="954439" cy="2176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7706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996</Words>
  <Application>Microsoft Office PowerPoint</Application>
  <PresentationFormat>Breitbild</PresentationFormat>
  <Paragraphs>214</Paragraphs>
  <Slides>13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Microsoft Sans Serif</vt:lpstr>
      <vt:lpstr>Open Sans</vt:lpstr>
      <vt:lpstr>Wingdings</vt:lpstr>
      <vt:lpstr>Office Theme</vt:lpstr>
      <vt:lpstr>Mid-Term Review 10th of December 2018, Brussels</vt:lpstr>
      <vt:lpstr>Background &amp; Recruitment</vt:lpstr>
      <vt:lpstr>Project subject</vt:lpstr>
      <vt:lpstr>Project Objectives</vt:lpstr>
      <vt:lpstr>Current status - Research</vt:lpstr>
      <vt:lpstr>Current status - Research</vt:lpstr>
      <vt:lpstr>Current status - Research</vt:lpstr>
      <vt:lpstr>Current status - Cooperation</vt:lpstr>
      <vt:lpstr>Next steps</vt:lpstr>
      <vt:lpstr>Training, Conferences  &amp; Workshops</vt:lpstr>
      <vt:lpstr>Outreach, Dissemination  &amp; Networking</vt:lpstr>
      <vt:lpstr>Impact</vt:lpstr>
      <vt:lpstr>Thank you for your attention!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Johannes Gutleber</dc:creator>
  <cp:keywords/>
  <dc:description/>
  <cp:lastModifiedBy>Sofiya Savelyeva</cp:lastModifiedBy>
  <cp:revision>182</cp:revision>
  <dcterms:created xsi:type="dcterms:W3CDTF">2018-01-15T07:04:09Z</dcterms:created>
  <dcterms:modified xsi:type="dcterms:W3CDTF">2018-12-10T08:07:21Z</dcterms:modified>
  <cp:category/>
</cp:coreProperties>
</file>