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259" r:id="rId3"/>
    <p:sldId id="260" r:id="rId4"/>
    <p:sldId id="264" r:id="rId5"/>
    <p:sldId id="265" r:id="rId6"/>
    <p:sldId id="267" r:id="rId7"/>
    <p:sldId id="266" r:id="rId8"/>
    <p:sldId id="261" r:id="rId9"/>
    <p:sldId id="268" r:id="rId10"/>
    <p:sldId id="262" r:id="rId11"/>
    <p:sldId id="263" r:id="rId12"/>
    <p:sldId id="27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43" autoAdjust="0"/>
    <p:restoredTop sz="94661" autoAdjust="0"/>
  </p:normalViewPr>
  <p:slideViewPr>
    <p:cSldViewPr snapToGrid="0" snapToObjects="1" showGuides="1">
      <p:cViewPr varScale="1">
        <p:scale>
          <a:sx n="70" d="100"/>
          <a:sy n="70" d="100"/>
        </p:scale>
        <p:origin x="6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534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heme" Target="theme/theme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handoutMaster" Target="handoutMasters/handoutMaster1.xml" /><Relationship Id="rId10" Type="http://schemas.openxmlformats.org/officeDocument/2006/relationships/slide" Target="slides/slide9.xml" /><Relationship Id="rId19" Type="http://schemas.openxmlformats.org/officeDocument/2006/relationships/tableStyles" Target="tableStyle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notesMaster" Target="notesMasters/notesMaster1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3C5FA-1324-40D0-8488-26AF12435A46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A936C-9D11-4DA1-BE2C-569E8B98396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08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EB9EE-CCA3-46BB-841C-94730BCF676A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7A8B1-441E-4B08-AEDE-870B03E5393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9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812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184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297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 /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726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65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74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3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4865" y="6118940"/>
            <a:ext cx="936689" cy="59721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287277" y="6118940"/>
            <a:ext cx="10400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dirty="0" err="1"/>
              <a:t>EASITrain</a:t>
            </a:r>
            <a:r>
              <a:rPr lang="fr-CH" sz="1200" i="1" dirty="0"/>
              <a:t> – </a:t>
            </a:r>
            <a:r>
              <a:rPr lang="fr-CH" sz="1200" i="1" dirty="0" err="1"/>
              <a:t>European</a:t>
            </a:r>
            <a:r>
              <a:rPr lang="fr-CH" sz="1200" i="1" dirty="0"/>
              <a:t> Advanced </a:t>
            </a:r>
            <a:r>
              <a:rPr lang="fr-CH" sz="1200" i="1" dirty="0" err="1"/>
              <a:t>Superconductivity</a:t>
            </a:r>
            <a:r>
              <a:rPr lang="fr-CH" sz="1200" i="1" dirty="0"/>
              <a:t> Innovation and Training. This Marie </a:t>
            </a:r>
            <a:r>
              <a:rPr lang="fr-CH" sz="1200" i="1" dirty="0" err="1"/>
              <a:t>Sklodowska</a:t>
            </a:r>
            <a:r>
              <a:rPr lang="fr-CH" sz="1200" i="1" dirty="0"/>
              <a:t>-Curie Action (MSCA) </a:t>
            </a:r>
            <a:r>
              <a:rPr lang="fr-CH" sz="1200" i="1" dirty="0" err="1"/>
              <a:t>Innovative</a:t>
            </a:r>
            <a:r>
              <a:rPr lang="fr-CH" sz="1200" i="1" dirty="0"/>
              <a:t> Training Networks (ITN) has </a:t>
            </a:r>
            <a:r>
              <a:rPr lang="fr-CH" sz="1200" i="1" dirty="0" err="1"/>
              <a:t>received</a:t>
            </a:r>
            <a:r>
              <a:rPr lang="fr-CH" sz="1200" i="1" dirty="0"/>
              <a:t> </a:t>
            </a:r>
            <a:r>
              <a:rPr lang="fr-CH" sz="1200" i="1" dirty="0" err="1"/>
              <a:t>funding</a:t>
            </a:r>
            <a:r>
              <a:rPr lang="fr-CH" sz="1200" i="1" dirty="0"/>
              <a:t> </a:t>
            </a:r>
            <a:r>
              <a:rPr lang="fr-CH" sz="1200" i="1" dirty="0" err="1"/>
              <a:t>from</a:t>
            </a:r>
            <a:r>
              <a:rPr lang="fr-CH" sz="1200" i="1" dirty="0"/>
              <a:t> the </a:t>
            </a:r>
            <a:r>
              <a:rPr lang="fr-CH" sz="1200" i="1" dirty="0" err="1"/>
              <a:t>European</a:t>
            </a:r>
            <a:r>
              <a:rPr lang="fr-CH" sz="1200" i="1" dirty="0"/>
              <a:t> </a:t>
            </a:r>
            <a:r>
              <a:rPr lang="fr-CH" sz="1200" i="1" dirty="0" err="1"/>
              <a:t>Union’s</a:t>
            </a:r>
            <a:r>
              <a:rPr lang="fr-CH" sz="1200" i="1" dirty="0"/>
              <a:t> H2020 Framework Programme </a:t>
            </a:r>
            <a:r>
              <a:rPr lang="fr-CH" sz="1200" i="1" dirty="0" err="1"/>
              <a:t>under</a:t>
            </a:r>
            <a:r>
              <a:rPr lang="fr-CH" sz="1200" i="1" dirty="0"/>
              <a:t> Grant Agreement no. 764879 </a:t>
            </a:r>
            <a:endParaRPr lang="en-GB" sz="1200" i="1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65" y="123526"/>
            <a:ext cx="1780048" cy="112833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0320950" y="233174"/>
            <a:ext cx="1511929" cy="5847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dirty="0" err="1"/>
              <a:t>Add</a:t>
            </a:r>
            <a:r>
              <a:rPr lang="fr-CH" sz="1600" dirty="0"/>
              <a:t> Logo of Home </a:t>
            </a:r>
            <a:r>
              <a:rPr lang="fr-CH" sz="1600" dirty="0" err="1"/>
              <a:t>institute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36509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32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133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57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6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50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35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74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58CC5-558D-AB46-97DB-13AD2A056905}" type="datetimeFigureOut">
              <a:rPr lang="en-US" smtClean="0"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3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4.png" /><Relationship Id="rId5" Type="http://schemas.openxmlformats.org/officeDocument/2006/relationships/image" Target="../media/image3.png" /><Relationship Id="rId4" Type="http://schemas.openxmlformats.org/officeDocument/2006/relationships/image" Target="../media/image2.emf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hyperlink" Target="https://magazine.impactscool.com/en/" TargetMode="External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pn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32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png" 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 /><Relationship Id="rId3" Type="http://schemas.openxmlformats.org/officeDocument/2006/relationships/image" Target="../media/image5.png" /><Relationship Id="rId7" Type="http://schemas.openxmlformats.org/officeDocument/2006/relationships/image" Target="../media/image7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6.png" /><Relationship Id="rId5" Type="http://schemas.openxmlformats.org/officeDocument/2006/relationships/image" Target="../media/image4.png" /><Relationship Id="rId4" Type="http://schemas.openxmlformats.org/officeDocument/2006/relationships/image" Target="../media/image3.png" /><Relationship Id="rId9" Type="http://schemas.openxmlformats.org/officeDocument/2006/relationships/image" Target="../media/image9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7" Type="http://schemas.openxmlformats.org/officeDocument/2006/relationships/image" Target="../media/image11.emf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0.jpeg" /><Relationship Id="rId5" Type="http://schemas.openxmlformats.org/officeDocument/2006/relationships/image" Target="../media/image10.png" /><Relationship Id="rId4" Type="http://schemas.openxmlformats.org/officeDocument/2006/relationships/image" Target="../media/image4.pn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7" Type="http://schemas.openxmlformats.org/officeDocument/2006/relationships/image" Target="../media/image15.jpe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4.png" /><Relationship Id="rId5" Type="http://schemas.openxmlformats.org/officeDocument/2006/relationships/image" Target="../media/image13.png" /><Relationship Id="rId4" Type="http://schemas.openxmlformats.org/officeDocument/2006/relationships/image" Target="../media/image12.pn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7" Type="http://schemas.openxmlformats.org/officeDocument/2006/relationships/image" Target="../media/image19.png" /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8.png" /><Relationship Id="rId5" Type="http://schemas.openxmlformats.org/officeDocument/2006/relationships/image" Target="../media/image17.png" /><Relationship Id="rId4" Type="http://schemas.openxmlformats.org/officeDocument/2006/relationships/image" Target="../media/image4.pn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22.tif" /><Relationship Id="rId5" Type="http://schemas.openxmlformats.org/officeDocument/2006/relationships/image" Target="../media/image21.png" /><Relationship Id="rId4" Type="http://schemas.openxmlformats.org/officeDocument/2006/relationships/image" Target="../media/image20.emf" 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 /><Relationship Id="rId3" Type="http://schemas.openxmlformats.org/officeDocument/2006/relationships/image" Target="../media/image24.emf" /><Relationship Id="rId7" Type="http://schemas.openxmlformats.org/officeDocument/2006/relationships/image" Target="../media/image26.emf" /><Relationship Id="rId2" Type="http://schemas.openxmlformats.org/officeDocument/2006/relationships/image" Target="../media/image23.emf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25.png" /><Relationship Id="rId5" Type="http://schemas.openxmlformats.org/officeDocument/2006/relationships/image" Target="../media/image4.png" /><Relationship Id="rId4" Type="http://schemas.openxmlformats.org/officeDocument/2006/relationships/image" Target="../media/image3.pn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7" Type="http://schemas.openxmlformats.org/officeDocument/2006/relationships/image" Target="../media/image31.jp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30.jpeg" /><Relationship Id="rId5" Type="http://schemas.openxmlformats.org/officeDocument/2006/relationships/image" Target="../media/image29.jpg" /><Relationship Id="rId4" Type="http://schemas.openxmlformats.org/officeDocument/2006/relationships/image" Target="../media/image28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/>
              <a:t>Mid-Term Review</a:t>
            </a:r>
            <a:br>
              <a:rPr lang="en-US" sz="4000" b="1" dirty="0"/>
            </a:br>
            <a:r>
              <a:rPr lang="en-US" sz="4000" b="1" dirty="0"/>
              <a:t>10 December 2018, Brussels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96402"/>
            <a:ext cx="10515600" cy="28097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/>
              <a:t>Mattia, ORTINO</a:t>
            </a:r>
          </a:p>
          <a:p>
            <a:pPr marL="0" indent="0">
              <a:buNone/>
            </a:pPr>
            <a:r>
              <a:rPr lang="en-US" sz="4000" b="1" dirty="0"/>
              <a:t>ESR13, WP2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865" y="6118940"/>
            <a:ext cx="936689" cy="597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65" y="123526"/>
            <a:ext cx="1780048" cy="11283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ESR13, WP2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350" y="211258"/>
            <a:ext cx="816648" cy="816648"/>
          </a:xfrm>
          <a:prstGeom prst="rect">
            <a:avLst/>
          </a:prstGeom>
        </p:spPr>
      </p:pic>
      <p:pic>
        <p:nvPicPr>
          <p:cNvPr id="1026" name="Picture 2" descr="Risultati immagini per tu wien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341" y="211258"/>
            <a:ext cx="2096023" cy="64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24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Outreach</a:t>
            </a:r>
            <a:r>
              <a:rPr lang="fr-CH" dirty="0"/>
              <a:t>, </a:t>
            </a:r>
            <a:r>
              <a:rPr lang="fr-CH" dirty="0" err="1"/>
              <a:t>Dissemination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Networking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90687"/>
            <a:ext cx="12207925" cy="4361769"/>
          </a:xfrm>
        </p:spPr>
        <p:txBody>
          <a:bodyPr>
            <a:normAutofit fontScale="85000" lnSpcReduction="10000"/>
          </a:bodyPr>
          <a:lstStyle/>
          <a:p>
            <a:r>
              <a:rPr lang="en-GB" b="1" dirty="0"/>
              <a:t>Dissemination activities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dirty="0"/>
              <a:t>FCC-Week 2018 presentation: outline of the work to be done by the ESR within his project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dirty="0"/>
              <a:t>ASC 2018 co-authorship on MgB2 paper (under review) 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b="1" dirty="0"/>
              <a:t>Networking activities</a:t>
            </a:r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Inspiring discussions with the 1987 Nobel Laureate </a:t>
            </a:r>
            <a:r>
              <a:rPr lang="en-GB" dirty="0" err="1"/>
              <a:t>Mr.Bednorz</a:t>
            </a:r>
            <a:r>
              <a:rPr lang="en-GB" dirty="0"/>
              <a:t> through the ESAS Vienna Summer School (Vienna, AT)</a:t>
            </a:r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Collaboration with other PhD Students from CERN (CH) and UNIGE (IT) on a project related to possible lunar transport systems using superconductors ( abstract for paper under further development). The project follows the work done at the Superconductivity Hackathon (Geneva (CH), 09.2017) </a:t>
            </a:r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Networking possibilities with international field experts via </a:t>
            </a:r>
            <a:r>
              <a:rPr lang="en-GB" dirty="0" err="1"/>
              <a:t>EASITrain</a:t>
            </a:r>
            <a:r>
              <a:rPr lang="en-GB" dirty="0"/>
              <a:t>-organized activities</a:t>
            </a:r>
            <a:endParaRPr lang="it-IT" dirty="0"/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it-IT" dirty="0"/>
              <a:t>Started collabora</a:t>
            </a:r>
            <a:r>
              <a:rPr lang="it-IT" dirty="0" err="1"/>
              <a:t>tion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a contributor on </a:t>
            </a:r>
            <a:r>
              <a:rPr lang="it-IT" dirty="0">
                <a:hlinkClick r:id="rId2"/>
              </a:rPr>
              <a:t>https://magazine.impactscool.com/en/</a:t>
            </a:r>
            <a:endParaRPr lang="en-GB" dirty="0"/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8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350" y="211258"/>
            <a:ext cx="816648" cy="8166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ESR13, WP2</a:t>
            </a:r>
            <a:endParaRPr lang="en-GB" dirty="0"/>
          </a:p>
        </p:txBody>
      </p:sp>
      <p:pic>
        <p:nvPicPr>
          <p:cNvPr id="9" name="Picture 2" descr="Risultati immagini per tu wien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341" y="211258"/>
            <a:ext cx="2096023" cy="64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153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Impact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351" y="1507808"/>
            <a:ext cx="11590020" cy="4351338"/>
          </a:xfrm>
        </p:spPr>
        <p:txBody>
          <a:bodyPr>
            <a:normAutofit/>
          </a:bodyPr>
          <a:lstStyle/>
          <a:p>
            <a:r>
              <a:rPr lang="fi-FI" sz="2400" dirty="0"/>
              <a:t>The ESR13 work foreseen a long-term social-relevant impact. Pushing forwards the limits of Low Temperature Superconductors (LTS) has nowadays possible relevant weight in specific </a:t>
            </a:r>
            <a:r>
              <a:rPr lang="en-GB" sz="2400" dirty="0"/>
              <a:t>niche markets (NMR/MRI, energy storage systems, high energy physics).</a:t>
            </a:r>
            <a:endParaRPr lang="it-IT" sz="2400" dirty="0"/>
          </a:p>
          <a:p>
            <a:endParaRPr lang="fi-FI" sz="2400" dirty="0"/>
          </a:p>
          <a:p>
            <a:r>
              <a:rPr lang="fi-FI" sz="2400" dirty="0"/>
              <a:t>MSC fellowship individual impact:</a:t>
            </a:r>
          </a:p>
          <a:p>
            <a:pPr lvl="1"/>
            <a:r>
              <a:rPr lang="en-US" sz="2000" dirty="0"/>
              <a:t>Experience: new nation, new language, new customs. Being moreover in a capital (Vienna) helps finding the ESR path into that culture via different possibilities.</a:t>
            </a:r>
          </a:p>
          <a:p>
            <a:pPr lvl="1"/>
            <a:r>
              <a:rPr lang="en-US" sz="2000" dirty="0"/>
              <a:t>Understanding the differences, PROs and CONTROs of both academia and industry;</a:t>
            </a:r>
          </a:p>
          <a:p>
            <a:pPr lvl="1"/>
            <a:r>
              <a:rPr lang="en-US" sz="2000" dirty="0"/>
              <a:t>Less time for </a:t>
            </a:r>
            <a:r>
              <a:rPr lang="en-US" sz="2000" i="1" dirty="0"/>
              <a:t>pure</a:t>
            </a:r>
            <a:r>
              <a:rPr lang="en-US" sz="2000" dirty="0"/>
              <a:t> scientific production </a:t>
            </a:r>
            <a:r>
              <a:rPr lang="it-IT" sz="2000" dirty="0"/>
              <a:t>than a «standard» PhD path but wider range of learning opportunities </a:t>
            </a:r>
          </a:p>
          <a:p>
            <a:pPr lvl="1"/>
            <a:r>
              <a:rPr lang="it-IT" sz="2000" dirty="0"/>
              <a:t>Responsibility</a:t>
            </a:r>
          </a:p>
          <a:p>
            <a:pPr lvl="1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9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350" y="211258"/>
            <a:ext cx="816648" cy="8166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ESR13, WP2</a:t>
            </a:r>
            <a:endParaRPr lang="en-GB" dirty="0"/>
          </a:p>
        </p:txBody>
      </p:sp>
      <p:pic>
        <p:nvPicPr>
          <p:cNvPr id="9" name="Picture 2" descr="Risultati immagini per tu wie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341" y="211258"/>
            <a:ext cx="2096023" cy="64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484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isultati immagini per escano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37"/>
          <a:stretch/>
        </p:blipFill>
        <p:spPr bwMode="auto">
          <a:xfrm>
            <a:off x="4474912" y="1615522"/>
            <a:ext cx="2792162" cy="375585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9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350" y="211258"/>
            <a:ext cx="816648" cy="8166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ESR13, WP2</a:t>
            </a:r>
            <a:endParaRPr lang="en-GB" dirty="0"/>
          </a:p>
        </p:txBody>
      </p:sp>
      <p:pic>
        <p:nvPicPr>
          <p:cNvPr id="9" name="Picture 2" descr="Risultati immagini per tu wien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341" y="211258"/>
            <a:ext cx="2096023" cy="64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10"/>
          <p:cNvSpPr txBox="1"/>
          <p:nvPr/>
        </p:nvSpPr>
        <p:spPr>
          <a:xfrm>
            <a:off x="3147830" y="3355305"/>
            <a:ext cx="56215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err="1"/>
              <a:t>Thanks</a:t>
            </a:r>
            <a:r>
              <a:rPr lang="it-IT" sz="4000" dirty="0"/>
              <a:t> for </a:t>
            </a:r>
            <a:r>
              <a:rPr lang="it-IT" sz="4000" dirty="0" err="1"/>
              <a:t>your</a:t>
            </a:r>
            <a:r>
              <a:rPr lang="it-IT" sz="4000" dirty="0"/>
              <a:t> </a:t>
            </a:r>
            <a:r>
              <a:rPr lang="it-IT" sz="4000" dirty="0" err="1"/>
              <a:t>attention</a:t>
            </a:r>
            <a:r>
              <a:rPr lang="it-IT" sz="4000" dirty="0"/>
              <a:t>!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723319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03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ESR13, WP2 - Background</a:t>
            </a:r>
            <a:br>
              <a:rPr lang="en-US" b="1" dirty="0"/>
            </a:b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16583" y="1156300"/>
                <a:ext cx="11814160" cy="4621410"/>
              </a:xfrm>
            </p:spPr>
            <p:txBody>
              <a:bodyPr>
                <a:noAutofit/>
              </a:bodyPr>
              <a:lstStyle/>
              <a:p>
                <a:pPr lvl="1"/>
                <a:r>
                  <a:rPr lang="fr-CH" sz="1200" dirty="0"/>
                  <a:t>Background:  </a:t>
                </a:r>
              </a:p>
              <a:p>
                <a:pPr marL="457200" lvl="1" indent="0">
                  <a:buNone/>
                </a:pPr>
                <a:r>
                  <a:rPr lang="fr-CH" sz="1200" dirty="0"/>
                  <a:t>     - </a:t>
                </a:r>
                <a:r>
                  <a:rPr lang="fr-CH" sz="1200" dirty="0" err="1"/>
                  <a:t>B.Sc</a:t>
                </a:r>
                <a:r>
                  <a:rPr lang="fr-CH" sz="1200" dirty="0"/>
                  <a:t> in </a:t>
                </a:r>
                <a:r>
                  <a:rPr lang="fr-CH" sz="1200" dirty="0" err="1"/>
                  <a:t>Mechanical</a:t>
                </a:r>
                <a:r>
                  <a:rPr lang="fr-CH" sz="1200" dirty="0"/>
                  <a:t> Engineering   (Cosenza, IT)</a:t>
                </a:r>
              </a:p>
              <a:p>
                <a:pPr marL="457200" lvl="1" indent="0">
                  <a:buNone/>
                </a:pPr>
                <a:r>
                  <a:rPr lang="fr-CH" sz="1200" dirty="0"/>
                  <a:t>                              </a:t>
                </a:r>
              </a:p>
              <a:p>
                <a:pPr marL="457200" lvl="1" indent="0">
                  <a:buNone/>
                </a:pPr>
                <a:r>
                  <a:rPr lang="fr-CH" sz="1200" dirty="0"/>
                  <a:t>                            </a:t>
                </a:r>
              </a:p>
              <a:p>
                <a:pPr marL="457200" lvl="1" indent="0">
                  <a:buNone/>
                </a:pPr>
                <a:r>
                  <a:rPr lang="fr-CH" sz="1200" dirty="0"/>
                  <a:t>                        - </a:t>
                </a:r>
                <a:r>
                  <a:rPr lang="fr-CH" sz="1200" dirty="0" err="1"/>
                  <a:t>M.Sc</a:t>
                </a:r>
                <a:r>
                  <a:rPr lang="fr-CH" sz="1200" dirty="0"/>
                  <a:t> in </a:t>
                </a:r>
                <a:r>
                  <a:rPr lang="fr-CH" sz="1200" dirty="0" err="1"/>
                  <a:t>Nuclear</a:t>
                </a:r>
                <a:r>
                  <a:rPr lang="fr-CH" sz="1200" dirty="0"/>
                  <a:t> Engineering -   </a:t>
                </a:r>
                <a:r>
                  <a:rPr lang="fr-CH" sz="1200" dirty="0" err="1"/>
                  <a:t>Physics</a:t>
                </a:r>
                <a:r>
                  <a:rPr lang="fr-CH" sz="1200" dirty="0"/>
                  <a:t> for </a:t>
                </a:r>
                <a:r>
                  <a:rPr lang="fr-CH" sz="1200" dirty="0" err="1"/>
                  <a:t>Nuclear</a:t>
                </a:r>
                <a:r>
                  <a:rPr lang="fr-CH" sz="1200" dirty="0"/>
                  <a:t> </a:t>
                </a:r>
                <a:r>
                  <a:rPr lang="fr-CH" sz="1200" dirty="0" err="1"/>
                  <a:t>Systems</a:t>
                </a:r>
                <a:r>
                  <a:rPr lang="fr-CH" sz="1200" dirty="0"/>
                  <a:t> (Milano, IT)          </a:t>
                </a:r>
              </a:p>
              <a:p>
                <a:pPr marL="457200" lvl="1" indent="0">
                  <a:buNone/>
                </a:pPr>
                <a:r>
                  <a:rPr lang="fr-CH" sz="1200" dirty="0"/>
                  <a:t>                             </a:t>
                </a:r>
              </a:p>
              <a:p>
                <a:pPr marL="457200" lvl="1" indent="0">
                  <a:buNone/>
                </a:pPr>
                <a:r>
                  <a:rPr lang="fr-CH" sz="1200" dirty="0"/>
                  <a:t>                                   - 14 + 2 </a:t>
                </a:r>
                <a:r>
                  <a:rPr lang="fr-CH" sz="1200" dirty="0" err="1"/>
                  <a:t>months</a:t>
                </a:r>
                <a:r>
                  <a:rPr lang="fr-CH" sz="1200" dirty="0"/>
                  <a:t> </a:t>
                </a:r>
                <a:r>
                  <a:rPr lang="fr-CH" sz="1200" dirty="0" err="1"/>
                  <a:t>Technical</a:t>
                </a:r>
                <a:r>
                  <a:rPr lang="fr-CH" sz="1200" dirty="0"/>
                  <a:t> </a:t>
                </a:r>
                <a:r>
                  <a:rPr lang="fr-CH" sz="1200" dirty="0" err="1"/>
                  <a:t>Student</a:t>
                </a:r>
                <a:r>
                  <a:rPr lang="fr-CH" sz="1200" dirty="0"/>
                  <a:t> @ CERN (Vacuum, Surfaces and </a:t>
                </a:r>
                <a:r>
                  <a:rPr lang="fr-CH" sz="1200" dirty="0" err="1"/>
                  <a:t>Coatings</a:t>
                </a:r>
                <a:r>
                  <a:rPr lang="fr-CH" sz="1200" dirty="0"/>
                  <a:t> group) , Geneva                    </a:t>
                </a:r>
              </a:p>
              <a:p>
                <a:pPr marL="457200" lvl="1" indent="0" algn="ctr">
                  <a:buNone/>
                </a:pPr>
                <a:r>
                  <a:rPr lang="fr-CH" sz="1200" dirty="0"/>
                  <a:t>                         </a:t>
                </a:r>
              </a:p>
              <a:p>
                <a:pPr marL="457200" lvl="1" indent="0" algn="ctr">
                  <a:buNone/>
                </a:pPr>
                <a:r>
                  <a:rPr lang="fr-CH" sz="1200" dirty="0"/>
                  <a:t>                        - 6 </a:t>
                </a:r>
                <a:r>
                  <a:rPr lang="en-US" sz="1200" dirty="0"/>
                  <a:t>months</a:t>
                </a:r>
                <a:r>
                  <a:rPr lang="fr-CH" sz="1200" dirty="0"/>
                  <a:t> Project assistent @ TU Wien (</a:t>
                </a:r>
                <a:r>
                  <a:rPr lang="fr-CH" sz="1200" dirty="0" err="1"/>
                  <a:t>Low</a:t>
                </a:r>
                <a:r>
                  <a:rPr lang="fr-CH" sz="1200" dirty="0"/>
                  <a:t> </a:t>
                </a:r>
                <a:r>
                  <a:rPr lang="fr-CH" sz="1200" dirty="0" err="1"/>
                  <a:t>Temperatures</a:t>
                </a:r>
                <a:r>
                  <a:rPr lang="fr-CH" sz="1200" dirty="0"/>
                  <a:t> </a:t>
                </a:r>
                <a:r>
                  <a:rPr lang="fr-CH" sz="1200" dirty="0" err="1"/>
                  <a:t>Physics</a:t>
                </a:r>
                <a:r>
                  <a:rPr lang="fr-CH" sz="1200" dirty="0"/>
                  <a:t> and </a:t>
                </a:r>
                <a:r>
                  <a:rPr lang="fr-CH" sz="1200" dirty="0" err="1"/>
                  <a:t>Superconductivity</a:t>
                </a:r>
                <a:r>
                  <a:rPr lang="fr-CH" sz="1200" dirty="0"/>
                  <a:t> group), Vienna (AT)</a:t>
                </a:r>
              </a:p>
              <a:p>
                <a:r>
                  <a:rPr lang="fr-CH" sz="1600" dirty="0" err="1"/>
                  <a:t>Contract</a:t>
                </a:r>
                <a:r>
                  <a:rPr lang="fr-CH" sz="1600" dirty="0"/>
                  <a:t> </a:t>
                </a:r>
                <a:r>
                  <a:rPr lang="fr-CH" sz="1600" dirty="0" err="1"/>
                  <a:t>start</a:t>
                </a:r>
                <a:r>
                  <a:rPr lang="fr-CH" sz="1600" dirty="0"/>
                  <a:t> date 01.10.2017</a:t>
                </a:r>
              </a:p>
              <a:p>
                <a:r>
                  <a:rPr lang="fr-CH" sz="1600" dirty="0"/>
                  <a:t>Host </a:t>
                </a:r>
                <a:r>
                  <a:rPr lang="fr-CH" sz="1600" dirty="0" err="1"/>
                  <a:t>institute</a:t>
                </a:r>
                <a:r>
                  <a:rPr lang="fr-CH" sz="1600" dirty="0"/>
                  <a:t>: TU Wien, </a:t>
                </a:r>
                <a:r>
                  <a:rPr lang="fr-CH" sz="1600" dirty="0" err="1"/>
                  <a:t>Atominstitut</a:t>
                </a:r>
                <a:endParaRPr lang="fr-CH" sz="1600" dirty="0"/>
              </a:p>
              <a:p>
                <a:r>
                  <a:rPr lang="fr-CH" sz="1600" dirty="0" err="1"/>
                  <a:t>EASITrain</a:t>
                </a:r>
                <a:r>
                  <a:rPr lang="fr-CH" sz="1600" dirty="0"/>
                  <a:t> </a:t>
                </a:r>
                <a:r>
                  <a:rPr lang="fr-CH" sz="1600" dirty="0" err="1"/>
                  <a:t>Supervisor</a:t>
                </a:r>
                <a:r>
                  <a:rPr lang="fr-CH" sz="1600" dirty="0"/>
                  <a:t>(s) </a:t>
                </a:r>
                <a:r>
                  <a:rPr lang="fr-CH" sz="1600" dirty="0" err="1"/>
                  <a:t>M.Eisterer</a:t>
                </a:r>
                <a:r>
                  <a:rPr lang="fr-CH" sz="1600" dirty="0"/>
                  <a:t> (TU Wien), </a:t>
                </a:r>
                <a:r>
                  <a:rPr lang="fr-CH" sz="1400" dirty="0" err="1"/>
                  <a:t>S.Hopkins</a:t>
                </a:r>
                <a:r>
                  <a:rPr lang="fr-CH" sz="1400" dirty="0"/>
                  <a:t> (</a:t>
                </a:r>
                <a:r>
                  <a:rPr lang="fr-CH" sz="1400" dirty="0" err="1"/>
                  <a:t>referring</a:t>
                </a:r>
                <a:r>
                  <a:rPr lang="fr-CH" sz="1400" dirty="0"/>
                  <a:t> </a:t>
                </a:r>
                <a:r>
                  <a:rPr lang="fr-CH" sz="1400" dirty="0" err="1"/>
                  <a:t>scientist</a:t>
                </a:r>
                <a:r>
                  <a:rPr lang="fr-CH" sz="1400" dirty="0"/>
                  <a:t> @ CERN)</a:t>
                </a:r>
              </a:p>
              <a:p>
                <a:r>
                  <a:rPr lang="fr-CH" sz="1600" dirty="0"/>
                  <a:t>PhD </a:t>
                </a:r>
                <a:r>
                  <a:rPr lang="fr-CH" sz="1600" dirty="0" err="1"/>
                  <a:t>Title</a:t>
                </a:r>
                <a:r>
                  <a:rPr lang="fr-CH" sz="1600" dirty="0"/>
                  <a:t>: </a:t>
                </a:r>
                <a:r>
                  <a:rPr lang="en-US" sz="1600" dirty="0"/>
                  <a:t>“</a:t>
                </a:r>
                <a:r>
                  <a:rPr lang="en-US" sz="1600" i="1" dirty="0"/>
                  <a:t>Characterization of superconducting properties of the next- generation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1600" i="1">
                            <a:latin typeface="Cambria Math" panose="02040503050406030204" pitchFamily="18" charset="0"/>
                          </a:rPr>
                          <m:t>𝑁𝑏</m:t>
                        </m:r>
                      </m:e>
                      <m:sub>
                        <m:r>
                          <a:rPr lang="de-AT" sz="16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de-AT" sz="1600" i="1">
                        <a:latin typeface="Cambria Math" panose="02040503050406030204" pitchFamily="18" charset="0"/>
                      </a:rPr>
                      <m:t>𝑆𝑛</m:t>
                    </m:r>
                  </m:oMath>
                </a14:m>
                <a:r>
                  <a:rPr lang="en-US" sz="1600" i="1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1600" i="1">
                            <a:latin typeface="Cambria Math" panose="02040503050406030204" pitchFamily="18" charset="0"/>
                          </a:rPr>
                          <m:t>𝑀𝑔𝐵</m:t>
                        </m:r>
                      </m:e>
                      <m:sub>
                        <m:r>
                          <a:rPr lang="de-AT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i="1" dirty="0"/>
                  <a:t> wires</a:t>
                </a:r>
                <a:r>
                  <a:rPr lang="en-US" sz="1600" dirty="0"/>
                  <a:t>”</a:t>
                </a:r>
                <a:endParaRPr lang="fr-CH" sz="1600" dirty="0"/>
              </a:p>
              <a:p>
                <a:r>
                  <a:rPr lang="fr-CH" sz="1600" dirty="0"/>
                  <a:t>PhD </a:t>
                </a:r>
                <a:r>
                  <a:rPr lang="fr-CH" sz="1600" dirty="0" err="1"/>
                  <a:t>University</a:t>
                </a:r>
                <a:r>
                  <a:rPr lang="fr-CH" sz="1600" dirty="0"/>
                  <a:t>: TU Wien (Vienna, AT)</a:t>
                </a:r>
              </a:p>
              <a:p>
                <a:r>
                  <a:rPr lang="fr-CH" sz="1600" dirty="0" err="1"/>
                  <a:t>Planned</a:t>
                </a:r>
                <a:r>
                  <a:rPr lang="fr-CH" sz="1600" dirty="0"/>
                  <a:t> </a:t>
                </a:r>
                <a:r>
                  <a:rPr lang="fr-CH" sz="1600" dirty="0" err="1"/>
                  <a:t>secondments</a:t>
                </a:r>
                <a:r>
                  <a:rPr lang="fr-CH" sz="1600" dirty="0"/>
                  <a:t>:</a:t>
                </a:r>
              </a:p>
              <a:p>
                <a:pPr lvl="1"/>
                <a:r>
                  <a:rPr lang="fr-CH" sz="1600" dirty="0"/>
                  <a:t>1. Columbus </a:t>
                </a:r>
                <a:r>
                  <a:rPr lang="fr-CH" sz="1600" dirty="0" err="1"/>
                  <a:t>Superconductors</a:t>
                </a:r>
                <a:r>
                  <a:rPr lang="fr-CH" sz="1600" dirty="0"/>
                  <a:t> (Genova, It), MgB</a:t>
                </a:r>
                <a:r>
                  <a:rPr lang="fr-CH" sz="1600" baseline="-25000" dirty="0"/>
                  <a:t>2</a:t>
                </a:r>
                <a:r>
                  <a:rPr lang="fr-CH" sz="1600" dirty="0"/>
                  <a:t> </a:t>
                </a:r>
                <a:r>
                  <a:rPr lang="fr-CH" sz="1600" dirty="0" err="1"/>
                  <a:t>manufacturing</a:t>
                </a:r>
                <a:r>
                  <a:rPr lang="fr-CH" sz="1600" dirty="0"/>
                  <a:t> </a:t>
                </a:r>
                <a:r>
                  <a:rPr lang="fr-CH" sz="1600" dirty="0" err="1"/>
                  <a:t>methods</a:t>
                </a:r>
                <a:r>
                  <a:rPr lang="fr-CH" sz="1600" dirty="0"/>
                  <a:t>, </a:t>
                </a:r>
                <a:r>
                  <a:rPr lang="fr-CH" sz="1600" dirty="0" err="1"/>
                  <a:t>October</a:t>
                </a:r>
                <a:r>
                  <a:rPr lang="fr-CH" sz="1600" dirty="0"/>
                  <a:t>/</a:t>
                </a:r>
                <a:r>
                  <a:rPr lang="fr-CH" sz="1600" dirty="0" err="1"/>
                  <a:t>November</a:t>
                </a:r>
                <a:r>
                  <a:rPr lang="fr-CH" sz="1600" dirty="0"/>
                  <a:t> 2019, 2 </a:t>
                </a:r>
                <a:r>
                  <a:rPr lang="fr-CH" sz="1600" dirty="0" err="1"/>
                  <a:t>weeks</a:t>
                </a:r>
                <a:r>
                  <a:rPr lang="fr-CH" sz="1600" dirty="0"/>
                  <a:t> (possible </a:t>
                </a:r>
                <a:r>
                  <a:rPr lang="fr-CH" sz="1600" dirty="0" err="1"/>
                  <a:t>iteration</a:t>
                </a:r>
                <a:r>
                  <a:rPr lang="fr-CH" sz="1600" dirty="0"/>
                  <a:t> </a:t>
                </a:r>
                <a:r>
                  <a:rPr lang="fr-CH" sz="1600" dirty="0" err="1"/>
                  <a:t>with</a:t>
                </a:r>
                <a:r>
                  <a:rPr lang="fr-CH" sz="1600" dirty="0"/>
                  <a:t> </a:t>
                </a:r>
                <a:r>
                  <a:rPr lang="fr-CH" sz="1600" dirty="0" err="1"/>
                  <a:t>other</a:t>
                </a:r>
                <a:r>
                  <a:rPr lang="fr-CH" sz="1600" dirty="0"/>
                  <a:t> 2 </a:t>
                </a:r>
                <a:r>
                  <a:rPr lang="fr-CH" sz="1600" dirty="0" err="1"/>
                  <a:t>weeks</a:t>
                </a:r>
                <a:r>
                  <a:rPr lang="fr-CH" sz="1600" dirty="0"/>
                  <a:t>)</a:t>
                </a:r>
              </a:p>
              <a:p>
                <a:pPr lvl="1"/>
                <a:r>
                  <a:rPr lang="fr-CH" sz="1600" dirty="0"/>
                  <a:t>2. </a:t>
                </a:r>
                <a:r>
                  <a:rPr lang="fr-CH" sz="1600" dirty="0" err="1"/>
                  <a:t>Noell</a:t>
                </a:r>
                <a:r>
                  <a:rPr lang="fr-CH" sz="1600" dirty="0"/>
                  <a:t> </a:t>
                </a:r>
                <a:r>
                  <a:rPr lang="fr-CH" sz="1600" dirty="0" err="1"/>
                  <a:t>Bilfinger</a:t>
                </a:r>
                <a:r>
                  <a:rPr lang="fr-CH" sz="1600" dirty="0"/>
                  <a:t> GMBH, </a:t>
                </a:r>
                <a:r>
                  <a:rPr lang="fr-CH" sz="1600" dirty="0" err="1"/>
                  <a:t>Magnets</a:t>
                </a:r>
                <a:r>
                  <a:rPr lang="fr-CH" sz="1600" dirty="0"/>
                  <a:t> </a:t>
                </a:r>
                <a:r>
                  <a:rPr lang="fr-CH" sz="1600" dirty="0" err="1"/>
                  <a:t>manufacturing</a:t>
                </a:r>
                <a:r>
                  <a:rPr lang="fr-CH" sz="1600" dirty="0"/>
                  <a:t> technologies, August/</a:t>
                </a:r>
                <a:r>
                  <a:rPr lang="fr-CH" sz="1600" dirty="0" err="1"/>
                  <a:t>September</a:t>
                </a:r>
                <a:r>
                  <a:rPr lang="fr-CH" sz="1600" dirty="0"/>
                  <a:t> 2019 or </a:t>
                </a:r>
                <a:r>
                  <a:rPr lang="fr-CH" sz="1600" dirty="0" err="1"/>
                  <a:t>January</a:t>
                </a:r>
                <a:r>
                  <a:rPr lang="fr-CH" sz="1600" dirty="0"/>
                  <a:t>/</a:t>
                </a:r>
                <a:r>
                  <a:rPr lang="fr-CH" sz="1600" dirty="0" err="1"/>
                  <a:t>February</a:t>
                </a:r>
                <a:r>
                  <a:rPr lang="fr-CH" sz="1600" dirty="0"/>
                  <a:t> 2020 (to </a:t>
                </a:r>
                <a:r>
                  <a:rPr lang="fr-CH" sz="1600" dirty="0" err="1"/>
                  <a:t>be</a:t>
                </a:r>
                <a:r>
                  <a:rPr lang="fr-CH" sz="1600" dirty="0"/>
                  <a:t> </a:t>
                </a:r>
                <a:r>
                  <a:rPr lang="fr-CH" sz="1600" dirty="0" err="1"/>
                  <a:t>decided</a:t>
                </a:r>
                <a:r>
                  <a:rPr lang="fr-CH" sz="1600" dirty="0"/>
                  <a:t>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6583" y="1156300"/>
                <a:ext cx="11814160" cy="4621410"/>
              </a:xfrm>
              <a:blipFill rotWithShape="0">
                <a:blip r:embed="rId3"/>
                <a:stretch>
                  <a:fillRect l="-206" t="-528" r="-258" b="-87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1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350" y="211258"/>
            <a:ext cx="816648" cy="8166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ESR13, WP2</a:t>
            </a:r>
            <a:endParaRPr lang="en-GB" dirty="0"/>
          </a:p>
        </p:txBody>
      </p:sp>
      <p:pic>
        <p:nvPicPr>
          <p:cNvPr id="10" name="Picture 2" descr="Risultati immagini per tu wien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341" y="211258"/>
            <a:ext cx="2096023" cy="64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Risultati immagini per unical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947" y="1207262"/>
            <a:ext cx="2454638" cy="57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File:Logo Politecnico Milan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743" y="1724669"/>
            <a:ext cx="1030280" cy="75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8109284" y="2317782"/>
            <a:ext cx="1676813" cy="623440"/>
            <a:chOff x="10062341" y="2187515"/>
            <a:chExt cx="1676813" cy="62344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2341" y="2222713"/>
              <a:ext cx="588242" cy="588242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728435" y="2187515"/>
              <a:ext cx="1010719" cy="612982"/>
            </a:xfrm>
            <a:prstGeom prst="rect">
              <a:avLst/>
            </a:prstGeom>
          </p:spPr>
        </p:pic>
      </p:grpSp>
      <p:pic>
        <p:nvPicPr>
          <p:cNvPr id="9222" name="Picture 6" descr="Risultati immagini per tu wien log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1071" y="2853557"/>
            <a:ext cx="1205732" cy="456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8697526" y="1245077"/>
            <a:ext cx="3460838" cy="198445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687301" y="99965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643298" y="272592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743854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242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r-CH" b="1" dirty="0" err="1"/>
              <a:t>Role</a:t>
            </a:r>
            <a:r>
              <a:rPr lang="fr-CH" b="1" dirty="0"/>
              <a:t> in the Project </a:t>
            </a:r>
            <a:br>
              <a:rPr lang="fr-CH" b="1" dirty="0"/>
            </a:br>
            <a:r>
              <a:rPr lang="fr-CH" b="1" dirty="0"/>
              <a:t>&amp; Objectives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2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350" y="211258"/>
            <a:ext cx="816648" cy="8166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ESR13, WP2</a:t>
            </a:r>
            <a:endParaRPr lang="en-GB" dirty="0"/>
          </a:p>
        </p:txBody>
      </p:sp>
      <p:pic>
        <p:nvPicPr>
          <p:cNvPr id="10" name="Picture 2" descr="Risultati immagini per tu wien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341" y="211258"/>
            <a:ext cx="2096023" cy="64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/>
              <p:cNvSpPr txBox="1">
                <a:spLocks noGrp="1"/>
              </p:cNvSpPr>
              <p:nvPr>
                <p:ph idx="1"/>
              </p:nvPr>
            </p:nvSpPr>
            <p:spPr>
              <a:xfrm>
                <a:off x="916577" y="3156494"/>
                <a:ext cx="9224141" cy="26756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r>
                  <a:rPr lang="de-AT" sz="2400" dirty="0">
                    <a:solidFill>
                      <a:srgbClr val="FF0000"/>
                    </a:solidFill>
                  </a:rPr>
                  <a:t>In-</a:t>
                </a:r>
                <a:r>
                  <a:rPr lang="de-AT" sz="2400" dirty="0" err="1">
                    <a:solidFill>
                      <a:srgbClr val="FF0000"/>
                    </a:solidFill>
                  </a:rPr>
                  <a:t>depth</a:t>
                </a:r>
                <a:r>
                  <a:rPr lang="de-AT" sz="2400" dirty="0">
                    <a:solidFill>
                      <a:srgbClr val="FF0000"/>
                    </a:solidFill>
                  </a:rPr>
                  <a:t> </a:t>
                </a:r>
                <a:r>
                  <a:rPr lang="de-AT" sz="2400" dirty="0" err="1">
                    <a:solidFill>
                      <a:srgbClr val="FF0000"/>
                    </a:solidFill>
                  </a:rPr>
                  <a:t>characterisation</a:t>
                </a:r>
                <a:r>
                  <a:rPr lang="de-AT" sz="2400" dirty="0">
                    <a:solidFill>
                      <a:srgbClr val="FF0000"/>
                    </a:solidFill>
                  </a:rPr>
                  <a:t> </a:t>
                </a:r>
                <a:r>
                  <a:rPr lang="de-AT" sz="2400" dirty="0" err="1">
                    <a:solidFill>
                      <a:srgbClr val="FF0000"/>
                    </a:solidFill>
                  </a:rPr>
                  <a:t>of</a:t>
                </a:r>
                <a:r>
                  <a:rPr lang="de-AT" sz="2400" dirty="0">
                    <a:solidFill>
                      <a:srgbClr val="FF0000"/>
                    </a:solidFill>
                  </a:rPr>
                  <a:t> </a:t>
                </a:r>
                <a:r>
                  <a:rPr lang="de-AT" sz="2400" dirty="0" err="1">
                    <a:solidFill>
                      <a:srgbClr val="FF0000"/>
                    </a:solidFill>
                  </a:rPr>
                  <a:t>new</a:t>
                </a:r>
                <a:r>
                  <a:rPr lang="de-AT" sz="2400" dirty="0">
                    <a:solidFill>
                      <a:srgbClr val="FF0000"/>
                    </a:solidFill>
                  </a:rPr>
                  <a:t> </a:t>
                </a:r>
                <a:r>
                  <a:rPr lang="de-AT" sz="2400" dirty="0" err="1">
                    <a:solidFill>
                      <a:srgbClr val="FF0000"/>
                    </a:solidFill>
                  </a:rPr>
                  <a:t>ternarary</a:t>
                </a:r>
                <a:r>
                  <a:rPr lang="de-AT" sz="2400" dirty="0">
                    <a:solidFill>
                      <a:srgbClr val="FF0000"/>
                    </a:solidFill>
                  </a:rPr>
                  <a:t> </a:t>
                </a:r>
                <a:r>
                  <a:rPr lang="de-AT" sz="2400" dirty="0" err="1">
                    <a:solidFill>
                      <a:srgbClr val="FF0000"/>
                    </a:solidFill>
                  </a:rPr>
                  <a:t>and</a:t>
                </a:r>
                <a:r>
                  <a:rPr lang="de-AT" sz="2400" dirty="0">
                    <a:solidFill>
                      <a:srgbClr val="FF0000"/>
                    </a:solidFill>
                  </a:rPr>
                  <a:t> </a:t>
                </a:r>
                <a:r>
                  <a:rPr lang="de-AT" sz="2400" dirty="0" err="1">
                    <a:solidFill>
                      <a:srgbClr val="FF0000"/>
                    </a:solidFill>
                  </a:rPr>
                  <a:t>quaternary</a:t>
                </a:r>
                <a:r>
                  <a:rPr lang="de-AT" sz="24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𝑁𝑏</m:t>
                        </m:r>
                      </m:e>
                      <m:sub>
                        <m:r>
                          <a:rPr lang="de-AT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de-AT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𝑆𝑛</m:t>
                    </m:r>
                  </m:oMath>
                </a14:m>
                <a:r>
                  <a:rPr lang="en-US" sz="2400" dirty="0">
                    <a:solidFill>
                      <a:srgbClr val="FF0000"/>
                    </a:solidFill>
                  </a:rPr>
                  <a:t> wires pointing to the standards requested by the next 16T CERN-FCC dipole magnet </a:t>
                </a:r>
                <a:endParaRPr lang="en-US" sz="2400" dirty="0"/>
              </a:p>
              <a:p>
                <a:endParaRPr lang="en-US" sz="2400" dirty="0"/>
              </a:p>
              <a:p>
                <a:pPr marL="285750" indent="-285750" algn="ctr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accent1"/>
                    </a:solidFill>
                  </a:rPr>
                  <a:t>Identification of new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𝑀𝑔𝐵</m:t>
                        </m:r>
                      </m:e>
                      <m:sub>
                        <m:r>
                          <a:rPr lang="de-AT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chemeClr val="accent1"/>
                    </a:solidFill>
                  </a:rPr>
                  <a:t> wires performances for next generation 10T magnets and high current links provided by Columbus Superconductors </a:t>
                </a:r>
                <a:r>
                  <a:rPr lang="en-US" sz="2400" dirty="0" err="1">
                    <a:solidFill>
                      <a:schemeClr val="accent1"/>
                    </a:solidFill>
                  </a:rPr>
                  <a:t>SpA</a:t>
                </a:r>
                <a:r>
                  <a:rPr lang="en-US" sz="2400" dirty="0">
                    <a:solidFill>
                      <a:schemeClr val="accent1"/>
                    </a:solidFill>
                  </a:rPr>
                  <a:t> (collaboration with ESR #7)</a:t>
                </a:r>
              </a:p>
            </p:txBody>
          </p:sp>
        </mc:Choice>
        <mc:Fallback xmlns="">
          <p:sp>
            <p:nvSpPr>
              <p:cNvPr id="11" name="Content Placeholder 10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6577" y="3156494"/>
                <a:ext cx="9224141" cy="2675604"/>
              </a:xfrm>
              <a:prstGeom prst="rect">
                <a:avLst/>
              </a:prstGeom>
              <a:blipFill rotWithShape="0">
                <a:blip r:embed="rId5"/>
                <a:stretch>
                  <a:fillRect t="-3189" b="-4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76553" y="1690687"/>
            <a:ext cx="11515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ESR13 receives the superconducting samples manufactured by the companies inside the network (or inside the FCC-collaboration), with the aim of characterizing and understanding how to improve their performances</a:t>
            </a:r>
          </a:p>
        </p:txBody>
      </p:sp>
      <p:pic>
        <p:nvPicPr>
          <p:cNvPr id="12" name="Picture 2" descr="Risultati immagini per columbus mgb2 wir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718" y="4660952"/>
            <a:ext cx="1633218" cy="134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40719" y="2973148"/>
            <a:ext cx="1633218" cy="119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899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008" y="176288"/>
            <a:ext cx="10515600" cy="1325563"/>
          </a:xfrm>
        </p:spPr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3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350" y="211258"/>
            <a:ext cx="816648" cy="8166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ESR13, WP2</a:t>
            </a:r>
            <a:endParaRPr lang="en-GB" dirty="0"/>
          </a:p>
        </p:txBody>
      </p:sp>
      <p:pic>
        <p:nvPicPr>
          <p:cNvPr id="8" name="Picture 2" descr="Risultati immagini per tu wie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341" y="211258"/>
            <a:ext cx="2096023" cy="64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4200" y="1326464"/>
            <a:ext cx="1672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Nb</a:t>
            </a:r>
            <a:r>
              <a:rPr lang="en-US" sz="3200" baseline="-25000" dirty="0"/>
              <a:t>3</a:t>
            </a:r>
            <a:r>
              <a:rPr lang="en-US" sz="3200" dirty="0"/>
              <a:t>Sn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38182" y="1620883"/>
            <a:ext cx="94124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1.</a:t>
            </a:r>
            <a:r>
              <a:rPr lang="en-US" sz="2000" b="1" dirty="0">
                <a:solidFill>
                  <a:srgbClr val="FF0000"/>
                </a:solidFill>
              </a:rPr>
              <a:t>    </a:t>
            </a:r>
            <a:r>
              <a:rPr lang="en-US" sz="2000" dirty="0">
                <a:solidFill>
                  <a:schemeClr val="accent1"/>
                </a:solidFill>
              </a:rPr>
              <a:t>Four Ternary (with </a:t>
            </a:r>
            <a:r>
              <a:rPr lang="en-US" sz="2000" i="1" dirty="0">
                <a:solidFill>
                  <a:schemeClr val="accent1"/>
                </a:solidFill>
              </a:rPr>
              <a:t>artificial pinning centers</a:t>
            </a:r>
            <a:r>
              <a:rPr lang="en-US" sz="2000" dirty="0">
                <a:solidFill>
                  <a:schemeClr val="accent1"/>
                </a:solidFill>
              </a:rPr>
              <a:t>) Tube-Type (TT) wires from                   have been analyzed trying to correlate the superconducting and microstructural features </a:t>
            </a:r>
          </a:p>
        </p:txBody>
      </p:sp>
      <p:pic>
        <p:nvPicPr>
          <p:cNvPr id="12" name="Picture 11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31" r="7342"/>
          <a:stretch/>
        </p:blipFill>
        <p:spPr bwMode="auto">
          <a:xfrm>
            <a:off x="10886" y="3388107"/>
            <a:ext cx="3988526" cy="24971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-56328" y="2874609"/>
            <a:ext cx="3933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1.a   Resistive measurements (Tc and Bc2 via standard 4 points technique)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44675" y="2685365"/>
            <a:ext cx="3843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1.b   </a:t>
            </a:r>
            <a:r>
              <a:rPr lang="en-GB" dirty="0"/>
              <a:t>AC-susceptibility measurements</a:t>
            </a:r>
            <a:endParaRPr lang="en-US" dirty="0"/>
          </a:p>
        </p:txBody>
      </p:sp>
      <p:pic>
        <p:nvPicPr>
          <p:cNvPr id="15" name="Picture 14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6" t="5707" r="4290"/>
          <a:stretch/>
        </p:blipFill>
        <p:spPr>
          <a:xfrm>
            <a:off x="3962576" y="3054697"/>
            <a:ext cx="4007227" cy="222524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140827" y="2870031"/>
            <a:ext cx="3843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1.c   </a:t>
            </a:r>
            <a:r>
              <a:rPr lang="en-GB" dirty="0"/>
              <a:t>Magnetization measurements</a:t>
            </a:r>
            <a:endParaRPr lang="en-US" dirty="0"/>
          </a:p>
        </p:txBody>
      </p:sp>
      <p:pic>
        <p:nvPicPr>
          <p:cNvPr id="18" name="Picture 1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82" r="4607"/>
          <a:stretch/>
        </p:blipFill>
        <p:spPr bwMode="auto">
          <a:xfrm>
            <a:off x="7914275" y="3318571"/>
            <a:ext cx="4223657" cy="25504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4" descr="Risultati immagini per ohio state university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4" t="8148" r="14676" b="8832"/>
          <a:stretch/>
        </p:blipFill>
        <p:spPr bwMode="auto">
          <a:xfrm>
            <a:off x="9888380" y="1662192"/>
            <a:ext cx="931681" cy="568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880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isultati immagini per looking to the fu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2675" y="1432491"/>
            <a:ext cx="1991520" cy="132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008" y="190696"/>
            <a:ext cx="10515600" cy="1325563"/>
          </a:xfrm>
        </p:spPr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4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350" y="211258"/>
            <a:ext cx="816648" cy="8166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ESR13, WP2</a:t>
            </a:r>
            <a:endParaRPr lang="en-GB" dirty="0"/>
          </a:p>
        </p:txBody>
      </p:sp>
      <p:pic>
        <p:nvPicPr>
          <p:cNvPr id="8" name="Picture 2" descr="Risultati immagini per tu wien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341" y="211258"/>
            <a:ext cx="2096023" cy="64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6495" y="1821311"/>
            <a:ext cx="675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1.d   </a:t>
            </a:r>
            <a:r>
              <a:rPr lang="en-GB" dirty="0"/>
              <a:t>Scanning Hall Probe Microscopy (SHPM) + SEM/TEM comparison</a:t>
            </a:r>
            <a:endParaRPr lang="en-US" dirty="0"/>
          </a:p>
        </p:txBody>
      </p:sp>
      <p:pic>
        <p:nvPicPr>
          <p:cNvPr id="12" name="Picture 11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36" b="6455"/>
          <a:stretch/>
        </p:blipFill>
        <p:spPr bwMode="auto">
          <a:xfrm>
            <a:off x="467008" y="2258119"/>
            <a:ext cx="2037806" cy="3023951"/>
          </a:xfrm>
          <a:prstGeom prst="rect">
            <a:avLst/>
          </a:prstGeom>
          <a:noFill/>
        </p:spPr>
      </p:pic>
      <p:grpSp>
        <p:nvGrpSpPr>
          <p:cNvPr id="3" name="Group 2"/>
          <p:cNvGrpSpPr/>
          <p:nvPr/>
        </p:nvGrpSpPr>
        <p:grpSpPr>
          <a:xfrm>
            <a:off x="2566694" y="2258119"/>
            <a:ext cx="4341224" cy="3932921"/>
            <a:chOff x="2629989" y="-56832"/>
            <a:chExt cx="6426926" cy="6971665"/>
          </a:xfrm>
        </p:grpSpPr>
        <p:pic>
          <p:nvPicPr>
            <p:cNvPr id="13" name="Picture 12"/>
            <p:cNvPicPr/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97" b="5735"/>
            <a:stretch/>
          </p:blipFill>
          <p:spPr bwMode="auto">
            <a:xfrm>
              <a:off x="2692717" y="-56832"/>
              <a:ext cx="6344920" cy="356235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4" name="Picture 13"/>
            <p:cNvPicPr/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6" r="9358"/>
            <a:stretch/>
          </p:blipFill>
          <p:spPr bwMode="auto">
            <a:xfrm>
              <a:off x="2629989" y="3617913"/>
              <a:ext cx="6426926" cy="3296920"/>
            </a:xfrm>
            <a:prstGeom prst="rect">
              <a:avLst/>
            </a:prstGeom>
            <a:noFill/>
          </p:spPr>
        </p:pic>
      </p:grpSp>
      <p:sp>
        <p:nvSpPr>
          <p:cNvPr id="4" name="TextBox 3"/>
          <p:cNvSpPr txBox="1"/>
          <p:nvPr/>
        </p:nvSpPr>
        <p:spPr>
          <a:xfrm>
            <a:off x="8277070" y="1803675"/>
            <a:ext cx="1274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Next steps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45769" y="2873508"/>
            <a:ext cx="51204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New wires coming: ternary and quaternary samples with the aim of a further non-Cu </a:t>
            </a:r>
            <a:r>
              <a:rPr lang="en-US" dirty="0" err="1"/>
              <a:t>J</a:t>
            </a:r>
            <a:r>
              <a:rPr lang="en-US" baseline="-25000" dirty="0" err="1"/>
              <a:t>c</a:t>
            </a:r>
            <a:r>
              <a:rPr lang="en-US" dirty="0"/>
              <a:t> improvement and a higher Bc</a:t>
            </a:r>
            <a:r>
              <a:rPr lang="en-US" baseline="-25000" dirty="0"/>
              <a:t>2</a:t>
            </a:r>
            <a:r>
              <a:rPr lang="en-US" dirty="0"/>
              <a:t>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baseline="-250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Potential irradiation campaign to be performed on the old and the new wires, assessing the additional artificial pinning effects;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Further SHPM investigations (</a:t>
            </a:r>
            <a:r>
              <a:rPr lang="en-US" i="1" dirty="0"/>
              <a:t>currents evaluation via </a:t>
            </a:r>
            <a:r>
              <a:rPr lang="en-US" i="1" dirty="0" err="1"/>
              <a:t>Biot</a:t>
            </a:r>
            <a:r>
              <a:rPr lang="en-US" i="1" dirty="0"/>
              <a:t>-Savart inversion</a:t>
            </a:r>
            <a:r>
              <a:rPr lang="en-US" dirty="0"/>
              <a:t>) and comparison between the two generations of wires</a:t>
            </a:r>
            <a:endParaRPr lang="en-US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64200" y="1358055"/>
            <a:ext cx="1672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Nb</a:t>
            </a:r>
            <a:r>
              <a:rPr lang="en-US" sz="3200" baseline="-25000" dirty="0"/>
              <a:t>3</a:t>
            </a:r>
            <a:r>
              <a:rPr lang="en-US" sz="3200" dirty="0"/>
              <a:t>Sn</a:t>
            </a:r>
          </a:p>
        </p:txBody>
      </p:sp>
    </p:spTree>
    <p:extLst>
      <p:ext uri="{BB962C8B-B14F-4D97-AF65-F5344CB8AC3E}">
        <p14:creationId xmlns:p14="http://schemas.microsoft.com/office/powerpoint/2010/main" val="4186299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009" y="193206"/>
            <a:ext cx="10515600" cy="1325563"/>
          </a:xfrm>
        </p:spPr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350" y="211258"/>
            <a:ext cx="816648" cy="8166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ESR13, WP2</a:t>
            </a:r>
            <a:endParaRPr lang="en-GB" dirty="0"/>
          </a:p>
        </p:txBody>
      </p:sp>
      <p:pic>
        <p:nvPicPr>
          <p:cNvPr id="8" name="Picture 2" descr="Risultati immagini per tu wie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341" y="211258"/>
            <a:ext cx="2096023" cy="64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4200" y="1358055"/>
            <a:ext cx="1672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Nb</a:t>
            </a:r>
            <a:r>
              <a:rPr lang="en-US" sz="3200" baseline="-25000" dirty="0"/>
              <a:t>3</a:t>
            </a:r>
            <a:r>
              <a:rPr lang="en-US" sz="3200" dirty="0"/>
              <a:t>Sn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1927" y="1683511"/>
            <a:ext cx="106009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>
                <a:solidFill>
                  <a:schemeClr val="accent1"/>
                </a:solidFill>
              </a:rPr>
              <a:t>2.</a:t>
            </a:r>
            <a:r>
              <a:rPr lang="en-US" sz="2000" b="1" dirty="0">
                <a:solidFill>
                  <a:srgbClr val="FF0000"/>
                </a:solidFill>
              </a:rPr>
              <a:t>    </a:t>
            </a:r>
            <a:r>
              <a:rPr lang="en-US" sz="2000" dirty="0">
                <a:solidFill>
                  <a:schemeClr val="accent1"/>
                </a:solidFill>
              </a:rPr>
              <a:t>8 Internal-Tin (IT) wires from                               have been recently received and partially analyzed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9802" y="1715834"/>
            <a:ext cx="1695257" cy="6289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5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t="1843"/>
          <a:stretch/>
        </p:blipFill>
        <p:spPr>
          <a:xfrm>
            <a:off x="76823" y="2509490"/>
            <a:ext cx="5929410" cy="35193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362" y="3063488"/>
            <a:ext cx="2867769" cy="205934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946860" y="3225168"/>
            <a:ext cx="3211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Analysis of the A-15 phase </a:t>
            </a:r>
            <a:r>
              <a:rPr lang="en-US" dirty="0" err="1"/>
              <a:t>inhomogenities</a:t>
            </a:r>
            <a:r>
              <a:rPr lang="en-US" dirty="0"/>
              <a:t> via AC susceptibility ongoing;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baseline="-250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SHPM measurements to be provided (coupled with SEM by ESR12) ;</a:t>
            </a:r>
          </a:p>
        </p:txBody>
      </p:sp>
    </p:spTree>
    <p:extLst>
      <p:ext uri="{BB962C8B-B14F-4D97-AF65-F5344CB8AC3E}">
        <p14:creationId xmlns:p14="http://schemas.microsoft.com/office/powerpoint/2010/main" val="2583677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986" y="3964686"/>
            <a:ext cx="4035402" cy="223754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153" y="1754292"/>
            <a:ext cx="4035402" cy="22103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008" y="184662"/>
            <a:ext cx="10515600" cy="1325563"/>
          </a:xfrm>
        </p:spPr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6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350" y="211258"/>
            <a:ext cx="816648" cy="8166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ESR13, WP2</a:t>
            </a:r>
            <a:endParaRPr lang="en-GB" dirty="0"/>
          </a:p>
        </p:txBody>
      </p:sp>
      <p:pic>
        <p:nvPicPr>
          <p:cNvPr id="8" name="Picture 2" descr="Risultati immagini per tu wien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341" y="211258"/>
            <a:ext cx="2096023" cy="64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5986" y="1217837"/>
            <a:ext cx="1553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MgB</a:t>
            </a:r>
            <a:r>
              <a:rPr lang="en-US" sz="3200" baseline="-25000" dirty="0"/>
              <a:t>2</a:t>
            </a:r>
            <a:endParaRPr lang="en-US" sz="3200" dirty="0"/>
          </a:p>
        </p:txBody>
      </p:sp>
      <p:grpSp>
        <p:nvGrpSpPr>
          <p:cNvPr id="5" name="Group 4"/>
          <p:cNvGrpSpPr/>
          <p:nvPr/>
        </p:nvGrpSpPr>
        <p:grpSpPr>
          <a:xfrm>
            <a:off x="1665415" y="1305480"/>
            <a:ext cx="9834671" cy="681056"/>
            <a:chOff x="467009" y="1849106"/>
            <a:chExt cx="11691357" cy="681056"/>
          </a:xfrm>
        </p:grpSpPr>
        <p:sp>
          <p:nvSpPr>
            <p:cNvPr id="11" name="TextBox 10"/>
            <p:cNvSpPr txBox="1"/>
            <p:nvPr/>
          </p:nvSpPr>
          <p:spPr>
            <a:xfrm>
              <a:off x="467009" y="1852987"/>
              <a:ext cx="11691357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b="1" dirty="0">
                  <a:solidFill>
                    <a:srgbClr val="FF0000"/>
                  </a:solidFill>
                </a:rPr>
                <a:t> </a:t>
              </a:r>
              <a:r>
                <a:rPr lang="en-US" dirty="0">
                  <a:solidFill>
                    <a:schemeClr val="accent1"/>
                  </a:solidFill>
                </a:rPr>
                <a:t>5 wires with different additives from                                      have been analyzed: resistive measurements</a:t>
              </a:r>
            </a:p>
          </p:txBody>
        </p:sp>
        <p:pic>
          <p:nvPicPr>
            <p:cNvPr id="2050" name="Picture 2" descr="Immagine correlata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5048" y="1849106"/>
              <a:ext cx="2276244" cy="681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Group 19"/>
          <p:cNvGrpSpPr/>
          <p:nvPr/>
        </p:nvGrpSpPr>
        <p:grpSpPr>
          <a:xfrm>
            <a:off x="4480509" y="2267991"/>
            <a:ext cx="2219707" cy="3413152"/>
            <a:chOff x="122899" y="2787626"/>
            <a:chExt cx="2219707" cy="341315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7"/>
            <a:srcRect l="15097" t="2384" r="16466" b="7637"/>
            <a:stretch/>
          </p:blipFill>
          <p:spPr>
            <a:xfrm>
              <a:off x="122899" y="2787626"/>
              <a:ext cx="2072220" cy="2041137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122899" y="4754228"/>
              <a:ext cx="2219707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100" dirty="0">
                  <a:latin typeface="SFRM1200"/>
                </a:rPr>
                <a:t>Schematic drawing of the 17T cryostat @ </a:t>
              </a:r>
              <a:r>
                <a:rPr lang="en-GB" sz="1100" dirty="0" err="1">
                  <a:latin typeface="SFRM1200"/>
                </a:rPr>
                <a:t>Atominstitut</a:t>
              </a:r>
              <a:r>
                <a:rPr lang="en-GB" sz="1100" dirty="0">
                  <a:latin typeface="SFRM1200"/>
                </a:rPr>
                <a:t>.</a:t>
              </a:r>
            </a:p>
            <a:p>
              <a:r>
                <a:rPr lang="en-GB" sz="1100" dirty="0">
                  <a:latin typeface="SFRM1200"/>
                </a:rPr>
                <a:t>1: sample space</a:t>
              </a:r>
            </a:p>
            <a:p>
              <a:r>
                <a:rPr lang="en-GB" sz="1100" dirty="0">
                  <a:latin typeface="SFRM1200"/>
                </a:rPr>
                <a:t>2: heater</a:t>
              </a:r>
            </a:p>
            <a:p>
              <a:r>
                <a:rPr lang="en-GB" sz="1100" dirty="0">
                  <a:latin typeface="SFRM1200"/>
                </a:rPr>
                <a:t>3: superconducting </a:t>
              </a:r>
              <a:r>
                <a:rPr lang="en-US" sz="1100" dirty="0">
                  <a:latin typeface="SFRM1200"/>
                </a:rPr>
                <a:t>magnet</a:t>
              </a:r>
            </a:p>
            <a:p>
              <a:r>
                <a:rPr lang="en-US" sz="1100" dirty="0">
                  <a:latin typeface="SFRM1200"/>
                </a:rPr>
                <a:t>4: needle valve</a:t>
              </a:r>
            </a:p>
            <a:p>
              <a:r>
                <a:rPr lang="en-US" sz="1100" dirty="0">
                  <a:latin typeface="SFRM1200"/>
                </a:rPr>
                <a:t>5: helium bath</a:t>
              </a:r>
            </a:p>
            <a:p>
              <a:r>
                <a:rPr lang="en-US" sz="1100" dirty="0">
                  <a:latin typeface="SFRM1200"/>
                </a:rPr>
                <a:t>6: sample</a:t>
              </a:r>
              <a:endParaRPr lang="en-US" sz="1600" dirty="0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29447" y="2607753"/>
            <a:ext cx="5392061" cy="294596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949441" y="1977060"/>
            <a:ext cx="2441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Zero-resistivity field B</a:t>
            </a:r>
            <a:r>
              <a:rPr lang="el-GR" baseline="-25000" dirty="0"/>
              <a:t>ρ</a:t>
            </a:r>
            <a:r>
              <a:rPr lang="de-AT" baseline="-25000" dirty="0"/>
              <a:t>=0</a:t>
            </a:r>
            <a:endParaRPr lang="en-US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9640614" y="1962054"/>
            <a:ext cx="2047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Transport current </a:t>
            </a:r>
            <a:r>
              <a:rPr lang="en-US" dirty="0" err="1"/>
              <a:t>Jc</a:t>
            </a:r>
            <a:endParaRPr lang="en-US" dirty="0"/>
          </a:p>
        </p:txBody>
      </p:sp>
      <p:cxnSp>
        <p:nvCxnSpPr>
          <p:cNvPr id="26" name="Straight Arrow Connector 25"/>
          <p:cNvCxnSpPr>
            <a:endCxn id="23" idx="0"/>
          </p:cNvCxnSpPr>
          <p:nvPr/>
        </p:nvCxnSpPr>
        <p:spPr>
          <a:xfrm flipH="1">
            <a:off x="8170321" y="1732484"/>
            <a:ext cx="1220879" cy="244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endCxn id="24" idx="0"/>
          </p:cNvCxnSpPr>
          <p:nvPr/>
        </p:nvCxnSpPr>
        <p:spPr>
          <a:xfrm>
            <a:off x="9396247" y="1727645"/>
            <a:ext cx="1267981" cy="2344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942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Training, </a:t>
            </a:r>
            <a:r>
              <a:rPr lang="fr-CH" dirty="0" err="1"/>
              <a:t>Conferences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Workshops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075126" cy="4351338"/>
          </a:xfrm>
        </p:spPr>
        <p:txBody>
          <a:bodyPr>
            <a:normAutofit/>
          </a:bodyPr>
          <a:lstStyle/>
          <a:p>
            <a:r>
              <a:rPr lang="fr-CH" dirty="0"/>
              <a:t>Training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CH" dirty="0"/>
              <a:t>B1.2 </a:t>
            </a:r>
            <a:r>
              <a:rPr lang="fr-CH" dirty="0" err="1"/>
              <a:t>German</a:t>
            </a:r>
            <a:r>
              <a:rPr lang="fr-CH" dirty="0"/>
              <a:t> course (</a:t>
            </a:r>
            <a:r>
              <a:rPr lang="fr-CH" dirty="0" err="1"/>
              <a:t>language</a:t>
            </a:r>
            <a:r>
              <a:rPr lang="fr-CH" dirty="0"/>
              <a:t> training, </a:t>
            </a:r>
            <a:r>
              <a:rPr lang="en-GB" dirty="0" err="1"/>
              <a:t>Deutschinstitut</a:t>
            </a:r>
            <a:r>
              <a:rPr lang="en-GB" dirty="0"/>
              <a:t> Wien</a:t>
            </a:r>
            <a:r>
              <a:rPr lang="fr-CH" dirty="0"/>
              <a:t>, 03.01.18-28-02-18.)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CH" dirty="0"/>
              <a:t>B2.1 </a:t>
            </a:r>
            <a:r>
              <a:rPr lang="fr-CH" dirty="0" err="1"/>
              <a:t>German</a:t>
            </a:r>
            <a:r>
              <a:rPr lang="fr-CH" dirty="0"/>
              <a:t> course (</a:t>
            </a:r>
            <a:r>
              <a:rPr lang="fr-CH" dirty="0" err="1"/>
              <a:t>language</a:t>
            </a:r>
            <a:r>
              <a:rPr lang="fr-CH" dirty="0"/>
              <a:t> training, </a:t>
            </a:r>
            <a:r>
              <a:rPr lang="en-GB" dirty="0" err="1"/>
              <a:t>Deutschinstitut</a:t>
            </a:r>
            <a:r>
              <a:rPr lang="en-GB" dirty="0"/>
              <a:t> Wien</a:t>
            </a:r>
            <a:r>
              <a:rPr lang="fr-CH" dirty="0"/>
              <a:t>, 01.11.18-21-12-18.)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fr-CH" dirty="0"/>
          </a:p>
          <a:p>
            <a:pPr>
              <a:buFont typeface="Arial" panose="020B0604020202020204" pitchFamily="34" charset="0"/>
              <a:buChar char="•"/>
            </a:pPr>
            <a:r>
              <a:rPr lang="fr-CH" dirty="0" err="1"/>
              <a:t>Conferences</a:t>
            </a:r>
            <a:endParaRPr lang="fr-CH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fr-CH" dirty="0"/>
              <a:t> FCC </a:t>
            </a:r>
            <a:r>
              <a:rPr lang="fr-CH" dirty="0" err="1"/>
              <a:t>Week</a:t>
            </a:r>
            <a:r>
              <a:rPr lang="fr-CH" dirty="0"/>
              <a:t> (</a:t>
            </a:r>
            <a:r>
              <a:rPr lang="fr-CH" dirty="0" err="1"/>
              <a:t>conference</a:t>
            </a:r>
            <a:r>
              <a:rPr lang="fr-CH" dirty="0"/>
              <a:t>, Amsterdam, 9-13/4/2018)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fr-CH" dirty="0"/>
          </a:p>
          <a:p>
            <a:pPr>
              <a:buFont typeface="Arial" panose="020B0604020202020204" pitchFamily="34" charset="0"/>
              <a:buChar char="•"/>
            </a:pPr>
            <a:r>
              <a:rPr lang="fr-CH" dirty="0" err="1"/>
              <a:t>Attended</a:t>
            </a:r>
            <a:r>
              <a:rPr lang="fr-CH" dirty="0"/>
              <a:t> </a:t>
            </a:r>
            <a:r>
              <a:rPr lang="fr-CH" dirty="0" err="1"/>
              <a:t>EASITRain</a:t>
            </a:r>
            <a:r>
              <a:rPr lang="fr-CH" dirty="0"/>
              <a:t> </a:t>
            </a:r>
            <a:r>
              <a:rPr lang="fr-CH" dirty="0" err="1"/>
              <a:t>events</a:t>
            </a:r>
            <a:endParaRPr lang="fr-CH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fr-CH" dirty="0"/>
              <a:t>CERN </a:t>
            </a:r>
            <a:r>
              <a:rPr lang="fr-CH" dirty="0" err="1"/>
              <a:t>Spring</a:t>
            </a:r>
            <a:r>
              <a:rPr lang="fr-CH" dirty="0"/>
              <a:t> Lectures, CERN (Geneva, CH), 05-23.03.2018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CH" dirty="0" err="1"/>
              <a:t>Summer</a:t>
            </a:r>
            <a:r>
              <a:rPr lang="fr-CH" dirty="0"/>
              <a:t> </a:t>
            </a:r>
            <a:r>
              <a:rPr lang="fr-CH" dirty="0" err="1"/>
              <a:t>School</a:t>
            </a:r>
            <a:r>
              <a:rPr lang="fr-CH" dirty="0"/>
              <a:t> (Vienna, AT), 03-14.09.18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7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350" y="211258"/>
            <a:ext cx="816648" cy="8166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ESR13, WP2</a:t>
            </a:r>
            <a:endParaRPr lang="en-GB" dirty="0"/>
          </a:p>
        </p:txBody>
      </p:sp>
      <p:pic>
        <p:nvPicPr>
          <p:cNvPr id="10" name="Picture 2" descr="Risultati immagini per tu wie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341" y="211258"/>
            <a:ext cx="2096023" cy="64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146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Outreach</a:t>
            </a:r>
            <a:r>
              <a:rPr lang="fr-CH" dirty="0"/>
              <a:t>, </a:t>
            </a:r>
            <a:r>
              <a:rPr lang="fr-CH" dirty="0" err="1"/>
              <a:t>Dissemination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Networking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1" y="1353587"/>
            <a:ext cx="3239588" cy="516080"/>
          </a:xfrm>
        </p:spPr>
        <p:txBody>
          <a:bodyPr>
            <a:noAutofit/>
          </a:bodyPr>
          <a:lstStyle/>
          <a:p>
            <a:r>
              <a:rPr lang="en-GB" dirty="0"/>
              <a:t>Outreach activities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500086" y="6337736"/>
            <a:ext cx="332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8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350" y="211258"/>
            <a:ext cx="816648" cy="8166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ESR13, WP2</a:t>
            </a:r>
            <a:endParaRPr lang="en-GB" dirty="0"/>
          </a:p>
        </p:txBody>
      </p:sp>
      <p:pic>
        <p:nvPicPr>
          <p:cNvPr id="9" name="Picture 2" descr="Risultati immagini per tu wien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2341" y="211258"/>
            <a:ext cx="2096023" cy="64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Risultati immagini per Forschung! Was geht mich das an?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86" y="3667612"/>
            <a:ext cx="3553098" cy="237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45" y="1865903"/>
            <a:ext cx="2438979" cy="162649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166891" y="1950842"/>
            <a:ext cx="5562127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400" dirty="0"/>
              <a:t>Attending with lecture to </a:t>
            </a:r>
            <a:r>
              <a:rPr lang="en-GB" sz="1400" i="1" dirty="0"/>
              <a:t>“ FUTURA COSENZA- Magna </a:t>
            </a:r>
            <a:r>
              <a:rPr lang="en-GB" sz="1400" i="1" dirty="0" err="1"/>
              <a:t>Grecia</a:t>
            </a:r>
            <a:r>
              <a:rPr lang="en-GB" sz="1400" i="1" dirty="0"/>
              <a:t> 4.0” </a:t>
            </a:r>
            <a:r>
              <a:rPr lang="en-GB" sz="1400" dirty="0"/>
              <a:t>(17-18.10.18, Cosenza, IT)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400" dirty="0"/>
              <a:t>An event organized for the high-school students in the ESR home town (Cosenza, IT), where the ESR meets young pupils presenting his experience as a viable early stage scientific career path.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53099" y="4016774"/>
            <a:ext cx="4789713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400" dirty="0"/>
              <a:t>Participation to the event: “</a:t>
            </a:r>
            <a:r>
              <a:rPr lang="de-AT" sz="1400" i="1" dirty="0"/>
              <a:t>Forschung! Was geht mich das an?“ </a:t>
            </a:r>
            <a:r>
              <a:rPr lang="de-AT" sz="1400" dirty="0"/>
              <a:t>in Vienna, AT </a:t>
            </a:r>
            <a:r>
              <a:rPr lang="en-GB" sz="1400" dirty="0"/>
              <a:t>(08.09.18, Vienna, AT)</a:t>
            </a:r>
            <a:r>
              <a:rPr lang="de-AT" sz="1400" dirty="0"/>
              <a:t>.</a:t>
            </a:r>
            <a:r>
              <a:rPr lang="en-GB" sz="1400" dirty="0"/>
              <a:t> 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400" dirty="0"/>
              <a:t>The ESR </a:t>
            </a:r>
            <a:r>
              <a:rPr lang="en-GB" sz="1400" dirty="0" err="1"/>
              <a:t>toke</a:t>
            </a:r>
            <a:r>
              <a:rPr lang="en-GB" sz="1400" dirty="0"/>
              <a:t> part to an event with Austrian scientists, politicians and the 1987 Nobel Price </a:t>
            </a:r>
            <a:r>
              <a:rPr lang="en-GB" sz="1400" dirty="0" err="1"/>
              <a:t>Mr.Bednorz</a:t>
            </a:r>
            <a:r>
              <a:rPr lang="en-GB" sz="1400" dirty="0"/>
              <a:t> organized in the </a:t>
            </a:r>
            <a:r>
              <a:rPr lang="en-GB" sz="1400" dirty="0" err="1"/>
              <a:t>Naturhistorisches</a:t>
            </a:r>
            <a:r>
              <a:rPr lang="en-GB" sz="1400" dirty="0"/>
              <a:t> Museum.</a:t>
            </a:r>
          </a:p>
        </p:txBody>
      </p:sp>
      <p:pic>
        <p:nvPicPr>
          <p:cNvPr id="1026" name="Picture 2" descr="https://ati.tuwien.ac.at/fileadmin/t/ati/tts/pictures/News/2018-09-10_NHM_Event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69"/>
          <a:stretch/>
        </p:blipFill>
        <p:spPr bwMode="auto">
          <a:xfrm>
            <a:off x="8794303" y="3781568"/>
            <a:ext cx="2830739" cy="212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3265" y="1573249"/>
            <a:ext cx="3092817" cy="206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854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847</Words>
  <Application>Microsoft Office PowerPoint</Application>
  <PresentationFormat>Widescreen</PresentationFormat>
  <Paragraphs>124</Paragraphs>
  <Slides>12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Office Theme</vt:lpstr>
      <vt:lpstr>Mid-Term Review 10 December 2018, Brussels</vt:lpstr>
      <vt:lpstr>ESR13, WP2 - Background </vt:lpstr>
      <vt:lpstr>Role in the Project  &amp; Objectives</vt:lpstr>
      <vt:lpstr>Research, Methodology, Results  &amp; Next Steps</vt:lpstr>
      <vt:lpstr>Research, Methodology, Results  &amp; Next Steps</vt:lpstr>
      <vt:lpstr>Research, Methodology, Results  &amp; Next Steps</vt:lpstr>
      <vt:lpstr>Research, Methodology, Results  &amp; Next Steps</vt:lpstr>
      <vt:lpstr>Training, Conferences  &amp; Workshops</vt:lpstr>
      <vt:lpstr>Outreach, Dissemination  &amp; Networking</vt:lpstr>
      <vt:lpstr>Outreach, Dissemination  &amp; Networking</vt:lpstr>
      <vt:lpstr>Impact</vt:lpstr>
      <vt:lpstr>Presentazione standard di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Johannes Gutleber</dc:creator>
  <cp:keywords/>
  <dc:description/>
  <cp:lastModifiedBy>Mattia Ortino</cp:lastModifiedBy>
  <cp:revision>87</cp:revision>
  <dcterms:created xsi:type="dcterms:W3CDTF">2018-01-15T07:04:09Z</dcterms:created>
  <dcterms:modified xsi:type="dcterms:W3CDTF">2018-12-10T10:03:58Z</dcterms:modified>
  <cp:category/>
</cp:coreProperties>
</file>