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59" r:id="rId3"/>
    <p:sldId id="260" r:id="rId4"/>
    <p:sldId id="264" r:id="rId5"/>
    <p:sldId id="261" r:id="rId6"/>
    <p:sldId id="262" r:id="rId7"/>
    <p:sldId id="263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6" autoAdjust="0"/>
    <p:restoredTop sz="94661" autoAdjust="0"/>
  </p:normalViewPr>
  <p:slideViewPr>
    <p:cSldViewPr snapToGrid="0" snapToObjects="1" showGuides="1">
      <p:cViewPr varScale="1">
        <p:scale>
          <a:sx n="121" d="100"/>
          <a:sy n="121" d="100"/>
        </p:scale>
        <p:origin x="27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534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3C5FA-1324-40D0-8488-26AF12435A46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A936C-9D11-4DA1-BE2C-569E8B983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8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EB9EE-CCA3-46BB-841C-94730BCF676A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7A8B1-441E-4B08-AEDE-870B03E53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812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184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297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26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6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7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4865" y="6118940"/>
            <a:ext cx="936689" cy="59721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287277" y="6118940"/>
            <a:ext cx="10400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err="1" smtClean="0"/>
              <a:t>EASITrain</a:t>
            </a:r>
            <a:r>
              <a:rPr lang="fr-CH" sz="1200" i="1" dirty="0" smtClean="0"/>
              <a:t> –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Advanced </a:t>
            </a:r>
            <a:r>
              <a:rPr lang="fr-CH" sz="1200" i="1" dirty="0" err="1" smtClean="0"/>
              <a:t>Superconductivity</a:t>
            </a:r>
            <a:r>
              <a:rPr lang="fr-CH" sz="1200" i="1" dirty="0" smtClean="0"/>
              <a:t> Innovation and Training. This Marie </a:t>
            </a:r>
            <a:r>
              <a:rPr lang="fr-CH" sz="1200" i="1" dirty="0" err="1" smtClean="0"/>
              <a:t>Sklodowska</a:t>
            </a:r>
            <a:r>
              <a:rPr lang="fr-CH" sz="1200" i="1" dirty="0" smtClean="0"/>
              <a:t>-Curie Action (MSCA) </a:t>
            </a:r>
            <a:r>
              <a:rPr lang="fr-CH" sz="1200" i="1" dirty="0" err="1" smtClean="0"/>
              <a:t>Innovative</a:t>
            </a:r>
            <a:r>
              <a:rPr lang="fr-CH" sz="1200" i="1" dirty="0" smtClean="0"/>
              <a:t> Training Networks (ITN) has </a:t>
            </a:r>
            <a:r>
              <a:rPr lang="fr-CH" sz="1200" i="1" dirty="0" err="1" smtClean="0"/>
              <a:t>received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funding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from</a:t>
            </a:r>
            <a:r>
              <a:rPr lang="fr-CH" sz="1200" i="1" dirty="0" smtClean="0"/>
              <a:t> the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Union’s</a:t>
            </a:r>
            <a:r>
              <a:rPr lang="fr-CH" sz="1200" i="1" dirty="0" smtClean="0"/>
              <a:t> H2020 Framework Programme </a:t>
            </a:r>
            <a:r>
              <a:rPr lang="fr-CH" sz="1200" i="1" dirty="0" err="1" smtClean="0"/>
              <a:t>under</a:t>
            </a:r>
            <a:r>
              <a:rPr lang="fr-CH" sz="1200" i="1" dirty="0" smtClean="0"/>
              <a:t> Grant Agreement no. 764879 </a:t>
            </a:r>
            <a:endParaRPr lang="en-GB" sz="1200" i="1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320950" y="233174"/>
            <a:ext cx="1511929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Add</a:t>
            </a:r>
            <a:r>
              <a:rPr lang="fr-CH" sz="1600" dirty="0" smtClean="0"/>
              <a:t> Logo of Home </a:t>
            </a:r>
            <a:r>
              <a:rPr lang="fr-CH" sz="1600" dirty="0" err="1" smtClean="0"/>
              <a:t>institute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3650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3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33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5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6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5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3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7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552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Mid-Term Review</a:t>
            </a:r>
            <a:br>
              <a:rPr lang="en-US" sz="4000" b="1" dirty="0" smtClean="0"/>
            </a:br>
            <a:r>
              <a:rPr lang="en-US" sz="4000" b="1" dirty="0" smtClean="0"/>
              <a:t>10 December 2018, Brussels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51609"/>
            <a:ext cx="10515600" cy="28097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Stewart, LEITH</a:t>
            </a:r>
          </a:p>
          <a:p>
            <a:pPr marL="0" indent="0">
              <a:buNone/>
            </a:pPr>
            <a:r>
              <a:rPr lang="en-US" sz="4000" b="1" dirty="0" smtClean="0"/>
              <a:t>ESR14, WP3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65" y="6118940"/>
            <a:ext cx="936689" cy="597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ESR14, WP3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1</a:t>
            </a:r>
            <a:endParaRPr lang="en-GB" dirty="0"/>
          </a:p>
        </p:txBody>
      </p:sp>
      <p:sp>
        <p:nvSpPr>
          <p:cNvPr id="5" name="Rechteck 4"/>
          <p:cNvSpPr/>
          <p:nvPr/>
        </p:nvSpPr>
        <p:spPr>
          <a:xfrm>
            <a:off x="10261600" y="211258"/>
            <a:ext cx="1571280" cy="620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41" y="248249"/>
            <a:ext cx="1904762" cy="5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ESR14, WP3 - Background</a:t>
            </a:r>
            <a:r>
              <a:rPr lang="en-US" b="1" dirty="0"/>
              <a:t/>
            </a:r>
            <a:br>
              <a:rPr lang="en-US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8509"/>
            <a:ext cx="10515600" cy="4693517"/>
          </a:xfrm>
        </p:spPr>
        <p:txBody>
          <a:bodyPr>
            <a:normAutofit fontScale="77500" lnSpcReduction="20000"/>
          </a:bodyPr>
          <a:lstStyle/>
          <a:p>
            <a:r>
              <a:rPr lang="fr-CH" dirty="0" smtClean="0"/>
              <a:t>Background: </a:t>
            </a:r>
            <a:r>
              <a:rPr lang="fr-CH" dirty="0" err="1" smtClean="0"/>
              <a:t>Bachelor</a:t>
            </a:r>
            <a:r>
              <a:rPr lang="fr-CH" dirty="0" smtClean="0"/>
              <a:t> and Masters in </a:t>
            </a:r>
            <a:r>
              <a:rPr lang="fr-CH" dirty="0" err="1" smtClean="0"/>
              <a:t>Mechanical</a:t>
            </a:r>
            <a:r>
              <a:rPr lang="fr-CH" dirty="0" smtClean="0"/>
              <a:t> Engineering</a:t>
            </a:r>
            <a:endParaRPr lang="fr-CH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 err="1" smtClean="0"/>
              <a:t>Intern</a:t>
            </a:r>
            <a:r>
              <a:rPr lang="fr-CH" dirty="0" smtClean="0"/>
              <a:t> – IAEA (Vienna, </a:t>
            </a:r>
            <a:r>
              <a:rPr lang="fr-CH" dirty="0" err="1" smtClean="0"/>
              <a:t>Austria</a:t>
            </a:r>
            <a:r>
              <a:rPr lang="fr-CH" dirty="0" smtClean="0"/>
              <a:t>), 11/2014-04/2015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 smtClean="0"/>
              <a:t>Project </a:t>
            </a:r>
            <a:r>
              <a:rPr lang="fr-CH" dirty="0" err="1" smtClean="0"/>
              <a:t>Engineer</a:t>
            </a:r>
            <a:r>
              <a:rPr lang="fr-CH" dirty="0" smtClean="0"/>
              <a:t> – MHPSA (Johannesburg, South </a:t>
            </a:r>
            <a:r>
              <a:rPr lang="fr-CH" dirty="0" err="1" smtClean="0"/>
              <a:t>Africa</a:t>
            </a:r>
            <a:r>
              <a:rPr lang="fr-CH" dirty="0" smtClean="0"/>
              <a:t>), 05/2015-01/2018</a:t>
            </a:r>
          </a:p>
          <a:p>
            <a:r>
              <a:rPr lang="fr-CH" dirty="0" err="1" smtClean="0"/>
              <a:t>Contract</a:t>
            </a:r>
            <a:r>
              <a:rPr lang="fr-CH" dirty="0" smtClean="0"/>
              <a:t> </a:t>
            </a:r>
            <a:r>
              <a:rPr lang="fr-CH" dirty="0" err="1" smtClean="0"/>
              <a:t>start</a:t>
            </a:r>
            <a:r>
              <a:rPr lang="fr-CH" dirty="0" smtClean="0"/>
              <a:t> date: 01/02/2018</a:t>
            </a:r>
          </a:p>
          <a:p>
            <a:r>
              <a:rPr lang="fr-CH" dirty="0" smtClean="0"/>
              <a:t>Host </a:t>
            </a:r>
            <a:r>
              <a:rPr lang="fr-CH" dirty="0" err="1" smtClean="0"/>
              <a:t>institute</a:t>
            </a:r>
            <a:r>
              <a:rPr lang="fr-CH" dirty="0" smtClean="0"/>
              <a:t>: </a:t>
            </a:r>
            <a:r>
              <a:rPr lang="fr-CH" dirty="0" err="1" smtClean="0"/>
              <a:t>University</a:t>
            </a:r>
            <a:r>
              <a:rPr lang="fr-CH" dirty="0" smtClean="0"/>
              <a:t> of Siegen</a:t>
            </a:r>
          </a:p>
          <a:p>
            <a:r>
              <a:rPr lang="fr-CH" dirty="0" err="1" smtClean="0"/>
              <a:t>EASITrain</a:t>
            </a:r>
            <a:r>
              <a:rPr lang="fr-CH" dirty="0" smtClean="0"/>
              <a:t> </a:t>
            </a:r>
            <a:r>
              <a:rPr lang="fr-CH" dirty="0" err="1" smtClean="0"/>
              <a:t>Supervisor</a:t>
            </a:r>
            <a:r>
              <a:rPr lang="fr-CH" dirty="0" smtClean="0"/>
              <a:t>(s): Dr Michael Vogel</a:t>
            </a:r>
          </a:p>
          <a:p>
            <a:r>
              <a:rPr lang="fr-CH" dirty="0" smtClean="0"/>
              <a:t>PhD </a:t>
            </a:r>
            <a:r>
              <a:rPr lang="fr-CH" dirty="0" err="1" smtClean="0"/>
              <a:t>Title</a:t>
            </a:r>
            <a:r>
              <a:rPr lang="fr-CH" dirty="0" smtClean="0"/>
              <a:t>: </a:t>
            </a:r>
            <a:r>
              <a:rPr lang="en-ZA" dirty="0"/>
              <a:t>Production of superconducting thin films for large scale particle accelerators</a:t>
            </a:r>
            <a:endParaRPr lang="fr-CH" dirty="0"/>
          </a:p>
          <a:p>
            <a:r>
              <a:rPr lang="fr-CH" dirty="0" smtClean="0"/>
              <a:t>PhD </a:t>
            </a:r>
            <a:r>
              <a:rPr lang="fr-CH" dirty="0" err="1" smtClean="0"/>
              <a:t>University</a:t>
            </a:r>
            <a:r>
              <a:rPr lang="fr-CH" dirty="0" smtClean="0"/>
              <a:t>: </a:t>
            </a:r>
            <a:r>
              <a:rPr lang="fr-CH" dirty="0" err="1" smtClean="0"/>
              <a:t>University</a:t>
            </a:r>
            <a:r>
              <a:rPr lang="fr-CH" dirty="0" smtClean="0"/>
              <a:t> of Siegen</a:t>
            </a:r>
          </a:p>
          <a:p>
            <a:r>
              <a:rPr lang="fr-CH" dirty="0" err="1" smtClean="0"/>
              <a:t>Planned</a:t>
            </a:r>
            <a:r>
              <a:rPr lang="fr-CH" dirty="0" smtClean="0"/>
              <a:t> </a:t>
            </a:r>
            <a:r>
              <a:rPr lang="fr-CH" dirty="0" err="1" smtClean="0"/>
              <a:t>secondments</a:t>
            </a:r>
            <a:r>
              <a:rPr lang="fr-CH" dirty="0" smtClean="0"/>
              <a:t>:</a:t>
            </a:r>
          </a:p>
          <a:p>
            <a:pPr marL="891000" lvl="1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fr-CH" sz="2600" dirty="0" err="1" smtClean="0"/>
              <a:t>CemeCon</a:t>
            </a:r>
            <a:r>
              <a:rPr lang="fr-CH" sz="2600" dirty="0" smtClean="0"/>
              <a:t> AG (Germany), 02.2019, +-2 </a:t>
            </a:r>
            <a:r>
              <a:rPr lang="fr-CH" sz="2600" smtClean="0"/>
              <a:t>weeks, </a:t>
            </a:r>
            <a:r>
              <a:rPr lang="fr-CH" sz="2600" dirty="0" smtClean="0"/>
              <a:t>in-</a:t>
            </a:r>
            <a:r>
              <a:rPr lang="fr-CH" sz="2600" dirty="0" err="1" smtClean="0"/>
              <a:t>depth</a:t>
            </a:r>
            <a:r>
              <a:rPr lang="fr-CH" sz="2600" dirty="0" smtClean="0"/>
              <a:t> PVD </a:t>
            </a:r>
            <a:r>
              <a:rPr lang="fr-CH" sz="2600" dirty="0" err="1" smtClean="0"/>
              <a:t>coating</a:t>
            </a:r>
            <a:r>
              <a:rPr lang="fr-CH" sz="2600" dirty="0" smtClean="0"/>
              <a:t> training, </a:t>
            </a:r>
            <a:r>
              <a:rPr lang="fr-CH" sz="2600" dirty="0" err="1" smtClean="0"/>
              <a:t>including</a:t>
            </a:r>
            <a:r>
              <a:rPr lang="fr-CH" sz="2600" dirty="0" smtClean="0"/>
              <a:t> use of </a:t>
            </a:r>
            <a:r>
              <a:rPr lang="fr-CH" sz="2600" dirty="0" err="1" smtClean="0"/>
              <a:t>CemeCon</a:t>
            </a:r>
            <a:r>
              <a:rPr lang="fr-CH" sz="2600" dirty="0" smtClean="0"/>
              <a:t> CC800 </a:t>
            </a:r>
            <a:r>
              <a:rPr lang="fr-CH" sz="2600" dirty="0" err="1" smtClean="0"/>
              <a:t>coating</a:t>
            </a:r>
            <a:r>
              <a:rPr lang="fr-CH" sz="2600" dirty="0" smtClean="0"/>
              <a:t> machine</a:t>
            </a:r>
          </a:p>
          <a:p>
            <a:pPr marL="891000" lvl="1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ZA" sz="2600" dirty="0" smtClean="0"/>
              <a:t>CERN (Switzerland), +- 1 month, (Mid-2019) PVD coating of cavities. Full life cycle of samples from surface preparation to deposition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ESR14, WP3</a:t>
            </a:r>
            <a:endParaRPr lang="en-GB" dirty="0"/>
          </a:p>
        </p:txBody>
      </p:sp>
      <p:sp>
        <p:nvSpPr>
          <p:cNvPr id="10" name="Rechteck 9"/>
          <p:cNvSpPr/>
          <p:nvPr/>
        </p:nvSpPr>
        <p:spPr>
          <a:xfrm>
            <a:off x="10261600" y="211258"/>
            <a:ext cx="1571280" cy="620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41" y="248249"/>
            <a:ext cx="1904762" cy="54603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668" y="1130722"/>
            <a:ext cx="2024132" cy="147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85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b="1" dirty="0" err="1" smtClean="0"/>
              <a:t>Role</a:t>
            </a:r>
            <a:r>
              <a:rPr lang="fr-CH" b="1" dirty="0" smtClean="0"/>
              <a:t> in the Project </a:t>
            </a:r>
            <a:br>
              <a:rPr lang="fr-CH" b="1" dirty="0" smtClean="0"/>
            </a:br>
            <a:r>
              <a:rPr lang="fr-CH" b="1" dirty="0" smtClean="0"/>
              <a:t>&amp; Objectives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sz="2000" dirty="0" smtClean="0"/>
                  <a:t>Synthesis </a:t>
                </a:r>
                <a:r>
                  <a:rPr lang="en-US" sz="2000" dirty="0"/>
                  <a:t>of low temperature superconducting thin-film coatings on copper substrates. </a:t>
                </a:r>
                <a:r>
                  <a:rPr lang="en-US" sz="2000" dirty="0" smtClean="0"/>
                  <a:t>Focused on </a:t>
                </a:r>
                <a:r>
                  <a:rPr lang="en-US" sz="2000" dirty="0"/>
                  <a:t>A15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ZA" sz="2000"/>
                      <m:t>N</m:t>
                    </m:r>
                    <m:sSub>
                      <m:sSubPr>
                        <m:ctrlPr>
                          <a:rPr lang="en-Z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ZA" sz="2000"/>
                          <m:t>b</m:t>
                        </m:r>
                      </m:e>
                      <m:sub>
                        <m:r>
                          <m:rPr>
                            <m:nor/>
                          </m:rPr>
                          <a:rPr lang="en-ZA" sz="2000"/>
                          <m:t>3</m:t>
                        </m:r>
                      </m:sub>
                    </m:sSub>
                    <m:r>
                      <m:rPr>
                        <m:nor/>
                      </m:rPr>
                      <a:rPr lang="en-ZA" sz="2000"/>
                      <m:t>Sn</m:t>
                    </m:r>
                  </m:oMath>
                </a14:m>
                <a:r>
                  <a:rPr lang="en-US" sz="2000" dirty="0"/>
                  <a:t>) and B1 (NbN) type of </a:t>
                </a:r>
                <a:r>
                  <a:rPr lang="en-US" sz="2000" dirty="0" smtClean="0"/>
                  <a:t>materials.</a:t>
                </a:r>
              </a:p>
              <a:p>
                <a:r>
                  <a:rPr lang="en-US" sz="2000" dirty="0" smtClean="0"/>
                  <a:t>Production </a:t>
                </a:r>
                <a:r>
                  <a:rPr lang="en-US" sz="2000" dirty="0"/>
                  <a:t>of a quality assessment matrix </a:t>
                </a:r>
                <a:r>
                  <a:rPr lang="en-US" sz="2000" dirty="0" smtClean="0"/>
                  <a:t>based </a:t>
                </a:r>
                <a:r>
                  <a:rPr lang="en-US" sz="2000" dirty="0"/>
                  <a:t>on microstructural and electrical properties as a function of substrate type and substrate temperature.</a:t>
                </a:r>
              </a:p>
              <a:p>
                <a:r>
                  <a:rPr lang="en-US" sz="2000" dirty="0" smtClean="0"/>
                  <a:t>Correlation </a:t>
                </a:r>
                <a:r>
                  <a:rPr lang="en-US" sz="2000" dirty="0"/>
                  <a:t>of essential process parameters with the thin-film structure and its characteristics. </a:t>
                </a:r>
                <a:r>
                  <a:rPr lang="en-US" sz="2000" dirty="0" smtClean="0"/>
                  <a:t>RF </a:t>
                </a:r>
                <a:r>
                  <a:rPr lang="en-US" sz="2000" dirty="0"/>
                  <a:t>characteristics will be determined by ESR 8 at </a:t>
                </a:r>
                <a:r>
                  <a:rPr lang="en-US" sz="2000" dirty="0" smtClean="0"/>
                  <a:t>HZB</a:t>
                </a:r>
              </a:p>
              <a:p>
                <a:r>
                  <a:rPr lang="en-US" sz="2000" dirty="0" err="1" smtClean="0"/>
                  <a:t>Optimisation</a:t>
                </a:r>
                <a:r>
                  <a:rPr lang="en-US" sz="2000" dirty="0" smtClean="0"/>
                  <a:t> of surface handling and preparation procedure to improve final coatings</a:t>
                </a:r>
              </a:p>
              <a:p>
                <a:r>
                  <a:rPr lang="en-US" sz="2000" b="1" dirty="0" smtClean="0"/>
                  <a:t>Objectives: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sz="2000" dirty="0" smtClean="0"/>
                  <a:t>Completion of PhD within 3 year time frame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sz="2000" dirty="0" smtClean="0"/>
                  <a:t>Gain valuable knowledge which will significantly aid with my future career 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sz="2000" dirty="0" smtClean="0"/>
                  <a:t>Engage with the scientific community at large to form a network of like-minded individuals</a:t>
                </a:r>
                <a:endParaRPr lang="en-US" sz="2000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sz="2000" dirty="0" smtClean="0"/>
                  <a:t>Gain insight into the processes involved in large scale international research projects and enhance project management skills through the exposure provided to me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22" t="-1961" r="-290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3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ESR14, WP3</a:t>
            </a:r>
            <a:endParaRPr lang="en-GB" dirty="0"/>
          </a:p>
        </p:txBody>
      </p:sp>
      <p:sp>
        <p:nvSpPr>
          <p:cNvPr id="10" name="Rechteck 9"/>
          <p:cNvSpPr/>
          <p:nvPr/>
        </p:nvSpPr>
        <p:spPr>
          <a:xfrm>
            <a:off x="10261600" y="211258"/>
            <a:ext cx="1571280" cy="620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41" y="248249"/>
            <a:ext cx="1904762" cy="5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89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08" y="365125"/>
            <a:ext cx="10515600" cy="1325563"/>
          </a:xfrm>
        </p:spPr>
        <p:txBody>
          <a:bodyPr/>
          <a:lstStyle/>
          <a:p>
            <a:r>
              <a:rPr lang="fr-CH" dirty="0" err="1" smtClean="0"/>
              <a:t>Research</a:t>
            </a:r>
            <a:r>
              <a:rPr lang="fr-CH" dirty="0" smtClean="0"/>
              <a:t>, </a:t>
            </a:r>
            <a:r>
              <a:rPr lang="fr-CH" dirty="0" err="1" smtClean="0"/>
              <a:t>Methodology</a:t>
            </a:r>
            <a:r>
              <a:rPr lang="fr-CH" dirty="0" smtClean="0"/>
              <a:t>, </a:t>
            </a:r>
            <a:r>
              <a:rPr lang="fr-CH" dirty="0" err="1" smtClean="0"/>
              <a:t>Results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10000"/>
          </a:bodyPr>
          <a:lstStyle/>
          <a:p>
            <a:r>
              <a:rPr lang="en-GB" sz="2200" b="1" dirty="0" smtClean="0"/>
              <a:t>Methodology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/>
              <a:t>Complete coatings of different materials with various deposition parameters in a statistical fashion to </a:t>
            </a:r>
            <a:r>
              <a:rPr lang="en-GB" sz="2200" dirty="0" smtClean="0"/>
              <a:t>determine their effects and any </a:t>
            </a:r>
            <a:r>
              <a:rPr lang="en-GB" sz="2200" dirty="0"/>
              <a:t>interdependencies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/>
              <a:t>Complete full characterisation studies to understand the outcomes of changes in parameters and optimise the process accordingly</a:t>
            </a:r>
          </a:p>
          <a:p>
            <a:pPr marL="0" lvl="1"/>
            <a:r>
              <a:rPr lang="en-GB" sz="2200" b="1" dirty="0" smtClean="0"/>
              <a:t>Results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 smtClean="0"/>
              <a:t>Initial </a:t>
            </a:r>
            <a:r>
              <a:rPr lang="en-GB" sz="2200" dirty="0"/>
              <a:t>results of </a:t>
            </a:r>
            <a:r>
              <a:rPr lang="en-GB" sz="2200" dirty="0" smtClean="0"/>
              <a:t>Nb and NbN </a:t>
            </a:r>
            <a:r>
              <a:rPr lang="en-GB" sz="2200" dirty="0"/>
              <a:t>on copper </a:t>
            </a:r>
            <a:r>
              <a:rPr lang="en-GB" sz="2200" dirty="0" smtClean="0"/>
              <a:t>provided a </a:t>
            </a:r>
            <a:r>
              <a:rPr lang="en-GB" sz="2200" dirty="0"/>
              <a:t>good understanding of the process and how to continue </a:t>
            </a:r>
            <a:r>
              <a:rPr lang="en-GB" sz="2200" dirty="0" smtClean="0"/>
              <a:t>with future tests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 smtClean="0"/>
              <a:t>Initial results of chemical polishing and electropolishing have proved insightful. </a:t>
            </a:r>
            <a:endParaRPr lang="en-GB" sz="2200" dirty="0"/>
          </a:p>
          <a:p>
            <a:pPr marL="0" lvl="1"/>
            <a:r>
              <a:rPr lang="en-GB" sz="2200" b="1" dirty="0" smtClean="0"/>
              <a:t>Next Steps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 smtClean="0"/>
              <a:t>Begin </a:t>
            </a:r>
            <a:r>
              <a:rPr lang="en-GB" sz="2200" dirty="0"/>
              <a:t>next step in </a:t>
            </a:r>
            <a:r>
              <a:rPr lang="en-GB" sz="2200" dirty="0" smtClean="0"/>
              <a:t>niobium </a:t>
            </a:r>
            <a:r>
              <a:rPr lang="en-GB" sz="2200" dirty="0"/>
              <a:t>nitride </a:t>
            </a:r>
            <a:r>
              <a:rPr lang="en-GB" sz="2200" dirty="0" smtClean="0"/>
              <a:t>deposition (new deposition technique) </a:t>
            </a:r>
            <a:r>
              <a:rPr lang="en-GB" sz="2200" dirty="0"/>
              <a:t>and enhance knowledge in material </a:t>
            </a:r>
            <a:r>
              <a:rPr lang="en-GB" sz="2200" dirty="0" smtClean="0"/>
              <a:t>characterisation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 smtClean="0"/>
              <a:t>Further testing and optimisation of the surface handling and preparation process</a:t>
            </a:r>
            <a:endParaRPr lang="en-GB" sz="2200" dirty="0"/>
          </a:p>
          <a:p>
            <a:pPr lvl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ESR14, WP3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>
          <a:xfrm>
            <a:off x="10261600" y="211258"/>
            <a:ext cx="1571280" cy="620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41" y="248249"/>
            <a:ext cx="1904762" cy="5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88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Training, </a:t>
            </a:r>
            <a:r>
              <a:rPr lang="fr-CH" dirty="0" err="1" smtClean="0"/>
              <a:t>Conferences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Workshops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484431"/>
            <a:ext cx="8379691" cy="2043812"/>
          </a:xfrm>
        </p:spPr>
        <p:txBody>
          <a:bodyPr>
            <a:normAutofit fontScale="55000" lnSpcReduction="20000"/>
          </a:bodyPr>
          <a:lstStyle/>
          <a:p>
            <a:r>
              <a:rPr lang="fr-CH" sz="3300" b="1" dirty="0" smtClean="0"/>
              <a:t>Training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fr-CH" sz="3100" dirty="0"/>
              <a:t>CERN EASITrain </a:t>
            </a:r>
            <a:r>
              <a:rPr lang="fr-CH" sz="3100" dirty="0" err="1"/>
              <a:t>Kickoff</a:t>
            </a:r>
            <a:r>
              <a:rPr lang="fr-CH" sz="3100" dirty="0"/>
              <a:t> Training, Geneva (</a:t>
            </a:r>
            <a:r>
              <a:rPr lang="fr-CH" sz="3100" dirty="0" err="1"/>
              <a:t>Switzerland</a:t>
            </a:r>
            <a:r>
              <a:rPr lang="fr-CH" sz="3100" dirty="0"/>
              <a:t>), 03/2018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fr-CH" sz="3100" dirty="0" smtClean="0"/>
              <a:t>Media </a:t>
            </a:r>
            <a:r>
              <a:rPr lang="fr-CH" sz="3100" dirty="0"/>
              <a:t>training at Terra </a:t>
            </a:r>
            <a:r>
              <a:rPr lang="fr-CH" sz="3100" dirty="0" smtClean="0"/>
              <a:t>Mater (</a:t>
            </a:r>
            <a:r>
              <a:rPr lang="fr-CH" sz="3100" dirty="0" err="1" smtClean="0"/>
              <a:t>during</a:t>
            </a:r>
            <a:r>
              <a:rPr lang="fr-CH" sz="3100" dirty="0" smtClean="0"/>
              <a:t> </a:t>
            </a:r>
            <a:r>
              <a:rPr lang="fr-CH" sz="3100" dirty="0" err="1"/>
              <a:t>EASISchool</a:t>
            </a:r>
            <a:r>
              <a:rPr lang="fr-CH" sz="3100" dirty="0"/>
              <a:t> </a:t>
            </a:r>
            <a:r>
              <a:rPr lang="fr-CH" sz="3100" dirty="0" smtClean="0"/>
              <a:t>1), </a:t>
            </a:r>
            <a:r>
              <a:rPr lang="fr-CH" sz="3100" dirty="0"/>
              <a:t>Vienna </a:t>
            </a:r>
            <a:r>
              <a:rPr lang="fr-CH" sz="3100" dirty="0" smtClean="0"/>
              <a:t>(</a:t>
            </a:r>
            <a:r>
              <a:rPr lang="fr-CH" sz="3100" dirty="0" err="1" smtClean="0"/>
              <a:t>Austria</a:t>
            </a:r>
            <a:r>
              <a:rPr lang="fr-CH" sz="3100" dirty="0" smtClean="0"/>
              <a:t>), 09/2018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fr-CH" sz="3100" dirty="0" err="1" smtClean="0"/>
              <a:t>EASISchool</a:t>
            </a:r>
            <a:r>
              <a:rPr lang="fr-CH" sz="3100" dirty="0" smtClean="0"/>
              <a:t> </a:t>
            </a:r>
            <a:r>
              <a:rPr lang="fr-CH" sz="3100" dirty="0"/>
              <a:t>1, Vienna (</a:t>
            </a:r>
            <a:r>
              <a:rPr lang="fr-CH" sz="3100" dirty="0" err="1"/>
              <a:t>Austria</a:t>
            </a:r>
            <a:r>
              <a:rPr lang="fr-CH" sz="3100" dirty="0" smtClean="0"/>
              <a:t>), </a:t>
            </a:r>
            <a:r>
              <a:rPr lang="fr-CH" sz="3100" dirty="0"/>
              <a:t>09/2018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3100" dirty="0" smtClean="0"/>
              <a:t>“General </a:t>
            </a:r>
            <a:r>
              <a:rPr lang="en-US" sz="3100" dirty="0"/>
              <a:t>Accelerator </a:t>
            </a:r>
            <a:r>
              <a:rPr lang="en-US" sz="3100" dirty="0" smtClean="0"/>
              <a:t>Physics” </a:t>
            </a:r>
            <a:r>
              <a:rPr lang="en-US" sz="3100" dirty="0"/>
              <a:t>Lectures, Siegen (Germany), </a:t>
            </a:r>
            <a:r>
              <a:rPr lang="en-US" sz="3100" dirty="0" smtClean="0"/>
              <a:t>Summer </a:t>
            </a:r>
            <a:r>
              <a:rPr lang="en-US" sz="3100" dirty="0"/>
              <a:t>semester 2018. 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fr-CH" sz="3100" dirty="0" err="1"/>
              <a:t>German</a:t>
            </a:r>
            <a:r>
              <a:rPr lang="fr-CH" sz="3100" dirty="0"/>
              <a:t> </a:t>
            </a:r>
            <a:r>
              <a:rPr lang="fr-CH" sz="3100" dirty="0" err="1"/>
              <a:t>language</a:t>
            </a:r>
            <a:r>
              <a:rPr lang="fr-CH" sz="3100" dirty="0"/>
              <a:t> course A1.2 </a:t>
            </a:r>
            <a:r>
              <a:rPr lang="fr-CH" sz="3100" dirty="0" err="1"/>
              <a:t>completed</a:t>
            </a:r>
            <a:r>
              <a:rPr lang="fr-CH" sz="3100" dirty="0"/>
              <a:t> (A2.1 </a:t>
            </a:r>
            <a:r>
              <a:rPr lang="fr-CH" sz="3100" dirty="0" err="1"/>
              <a:t>Started</a:t>
            </a:r>
            <a:r>
              <a:rPr lang="fr-CH" sz="3100" dirty="0"/>
              <a:t>), Siegen (Germany</a:t>
            </a:r>
            <a:r>
              <a:rPr lang="fr-CH" sz="3100" dirty="0" smtClean="0"/>
              <a:t>)</a:t>
            </a:r>
            <a:endParaRPr lang="fr-CH" sz="3100" dirty="0"/>
          </a:p>
        </p:txBody>
      </p:sp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ESR14, WP3</a:t>
            </a:r>
            <a:endParaRPr lang="en-GB" dirty="0"/>
          </a:p>
        </p:txBody>
      </p:sp>
      <p:sp>
        <p:nvSpPr>
          <p:cNvPr id="10" name="Rechteck 9"/>
          <p:cNvSpPr/>
          <p:nvPr/>
        </p:nvSpPr>
        <p:spPr>
          <a:xfrm>
            <a:off x="10261600" y="211258"/>
            <a:ext cx="1571280" cy="620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41" y="248249"/>
            <a:ext cx="1904762" cy="54603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590" y="3593430"/>
            <a:ext cx="4548334" cy="2432913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838200" y="3404469"/>
            <a:ext cx="6467764" cy="2379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/>
              <a:buChar char="•"/>
            </a:pPr>
            <a:r>
              <a:rPr lang="fr-CH" b="1" dirty="0" err="1"/>
              <a:t>Conferences</a:t>
            </a:r>
            <a:endParaRPr lang="fr-CH" b="1" dirty="0"/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fr-CH" sz="1700" dirty="0"/>
              <a:t>FCC </a:t>
            </a:r>
            <a:r>
              <a:rPr lang="fr-CH" sz="1700" dirty="0" err="1"/>
              <a:t>Week</a:t>
            </a:r>
            <a:r>
              <a:rPr lang="fr-CH" sz="1700" dirty="0"/>
              <a:t> 2018, Amsterdam (</a:t>
            </a:r>
            <a:r>
              <a:rPr lang="fr-CH" sz="1700" dirty="0" err="1"/>
              <a:t>Netherlands</a:t>
            </a:r>
            <a:r>
              <a:rPr lang="fr-CH" sz="1700" dirty="0"/>
              <a:t>), 04/2018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fr-CH" sz="1700" dirty="0"/>
              <a:t>8th International Workshop on </a:t>
            </a:r>
            <a:r>
              <a:rPr lang="fr-CH" sz="1700" dirty="0" err="1"/>
              <a:t>Thin</a:t>
            </a:r>
            <a:r>
              <a:rPr lang="fr-CH" sz="1700" dirty="0"/>
              <a:t> Films, </a:t>
            </a:r>
            <a:r>
              <a:rPr lang="fr-CH" sz="1700" dirty="0" err="1"/>
              <a:t>Legnaro</a:t>
            </a:r>
            <a:r>
              <a:rPr lang="fr-CH" sz="1700" dirty="0"/>
              <a:t> (</a:t>
            </a:r>
            <a:r>
              <a:rPr lang="fr-CH" sz="1700" dirty="0" err="1"/>
              <a:t>Italy</a:t>
            </a:r>
            <a:r>
              <a:rPr lang="fr-CH" sz="1700" dirty="0"/>
              <a:t>), 10/2018</a:t>
            </a:r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/>
              <a:buChar char="•"/>
            </a:pPr>
            <a:r>
              <a:rPr lang="fr-CH" b="1" dirty="0" err="1"/>
              <a:t>Attended</a:t>
            </a:r>
            <a:r>
              <a:rPr lang="fr-CH" b="1" dirty="0"/>
              <a:t> </a:t>
            </a:r>
            <a:r>
              <a:rPr lang="fr-CH" b="1" dirty="0" err="1"/>
              <a:t>EASITRain</a:t>
            </a:r>
            <a:r>
              <a:rPr lang="fr-CH" b="1" dirty="0"/>
              <a:t> </a:t>
            </a:r>
            <a:r>
              <a:rPr lang="fr-CH" b="1" dirty="0" err="1"/>
              <a:t>events</a:t>
            </a:r>
            <a:endParaRPr lang="fr-CH" b="1" dirty="0"/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fr-CH" sz="1700" dirty="0"/>
              <a:t>CERN EASITrain </a:t>
            </a:r>
            <a:r>
              <a:rPr lang="fr-CH" sz="1700" dirty="0" err="1"/>
              <a:t>Kickoff</a:t>
            </a:r>
            <a:r>
              <a:rPr lang="fr-CH" sz="1700" dirty="0"/>
              <a:t> Training, Geneva (</a:t>
            </a:r>
            <a:r>
              <a:rPr lang="fr-CH" sz="1700" dirty="0" err="1"/>
              <a:t>Switzerland</a:t>
            </a:r>
            <a:r>
              <a:rPr lang="fr-CH" sz="1700" dirty="0"/>
              <a:t>), 03/2018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fr-CH" sz="1700" dirty="0"/>
              <a:t>FCC </a:t>
            </a:r>
            <a:r>
              <a:rPr lang="fr-CH" sz="1700" dirty="0" err="1"/>
              <a:t>Week</a:t>
            </a:r>
            <a:r>
              <a:rPr lang="fr-CH" sz="1700" dirty="0"/>
              <a:t> 2018, Amsterdam (</a:t>
            </a:r>
            <a:r>
              <a:rPr lang="fr-CH" sz="1700" dirty="0" err="1"/>
              <a:t>Netherlands</a:t>
            </a:r>
            <a:r>
              <a:rPr lang="fr-CH" sz="1700" dirty="0"/>
              <a:t>), 04/2018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fr-CH" sz="1700" dirty="0" err="1"/>
              <a:t>EASISchool</a:t>
            </a:r>
            <a:r>
              <a:rPr lang="fr-CH" sz="1700" dirty="0"/>
              <a:t> 1, Vienna (</a:t>
            </a:r>
            <a:r>
              <a:rPr lang="fr-CH" sz="1700" dirty="0" err="1"/>
              <a:t>Austria</a:t>
            </a:r>
            <a:r>
              <a:rPr lang="fr-CH" sz="1700" dirty="0"/>
              <a:t>), 09/2018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4692" y="1286138"/>
            <a:ext cx="2961100" cy="211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14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Outreach</a:t>
            </a:r>
            <a:r>
              <a:rPr lang="fr-CH" dirty="0" smtClean="0"/>
              <a:t>,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Networking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16364"/>
            <a:ext cx="10994681" cy="4560599"/>
          </a:xfrm>
        </p:spPr>
        <p:txBody>
          <a:bodyPr>
            <a:normAutofit fontScale="92500" lnSpcReduction="20000"/>
          </a:bodyPr>
          <a:lstStyle/>
          <a:p>
            <a:r>
              <a:rPr lang="en-GB" sz="2200" b="1" dirty="0"/>
              <a:t>O</a:t>
            </a:r>
            <a:r>
              <a:rPr lang="en-GB" sz="2200" b="1" dirty="0" smtClean="0"/>
              <a:t>utreach </a:t>
            </a:r>
            <a:r>
              <a:rPr lang="en-GB" sz="2200" b="1" dirty="0"/>
              <a:t>activities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/>
              <a:t>Planning to complete EASITrain story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/>
              <a:t>Looking to join in scientific discussion with non-scientific communities</a:t>
            </a:r>
          </a:p>
          <a:p>
            <a:r>
              <a:rPr lang="en-GB" sz="2200" b="1" dirty="0" smtClean="0"/>
              <a:t>Dissemination activities</a:t>
            </a:r>
            <a:endParaRPr lang="en-GB" sz="2200" b="1" dirty="0"/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/>
              <a:t>Presentation: FCC Week 2018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/>
              <a:t>Presentation: 8th International Workshop on Thin Films 2018</a:t>
            </a:r>
          </a:p>
          <a:p>
            <a:r>
              <a:rPr lang="en-GB" sz="2200" b="1" dirty="0" smtClean="0"/>
              <a:t>Networking </a:t>
            </a:r>
            <a:r>
              <a:rPr lang="en-GB" sz="2200" b="1" dirty="0"/>
              <a:t>activities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 smtClean="0"/>
              <a:t>The </a:t>
            </a:r>
            <a:r>
              <a:rPr lang="en-GB" sz="2200" dirty="0" err="1" smtClean="0"/>
              <a:t>Kickoff</a:t>
            </a:r>
            <a:r>
              <a:rPr lang="en-GB" sz="2200" dirty="0" smtClean="0"/>
              <a:t> </a:t>
            </a:r>
            <a:r>
              <a:rPr lang="en-GB" sz="2200" dirty="0"/>
              <a:t>at CERN provided the opportunity to meet the group involved with thin film deposition and SRF as a whole. A great opportunity to gain knowledge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/>
              <a:t> FCC </a:t>
            </a:r>
            <a:r>
              <a:rPr lang="en-GB" sz="2200" dirty="0" smtClean="0"/>
              <a:t>week permitted interaction with </a:t>
            </a:r>
            <a:r>
              <a:rPr lang="en-GB" sz="2200" dirty="0"/>
              <a:t>researchers in the p</a:t>
            </a:r>
            <a:r>
              <a:rPr lang="en-GB" sz="2200" dirty="0" smtClean="0"/>
              <a:t>article accelerator </a:t>
            </a:r>
            <a:r>
              <a:rPr lang="en-GB" sz="2200" dirty="0"/>
              <a:t>community from around the </a:t>
            </a:r>
            <a:r>
              <a:rPr lang="en-GB" sz="2200" dirty="0" smtClean="0"/>
              <a:t>world. Great feeling of pushing boundaries with scientific progress</a:t>
            </a:r>
            <a:endParaRPr lang="en-GB" sz="2200" dirty="0"/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2200" dirty="0"/>
              <a:t>Thin film workshop to present my initial results and receive feedback from experts on any problems being experienced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ESR14, WP3</a:t>
            </a:r>
            <a:endParaRPr lang="en-GB" dirty="0"/>
          </a:p>
        </p:txBody>
      </p:sp>
      <p:sp>
        <p:nvSpPr>
          <p:cNvPr id="9" name="Rechteck 8"/>
          <p:cNvSpPr/>
          <p:nvPr/>
        </p:nvSpPr>
        <p:spPr>
          <a:xfrm>
            <a:off x="10261600" y="211258"/>
            <a:ext cx="1571280" cy="620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41" y="248249"/>
            <a:ext cx="1904762" cy="5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1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9493"/>
          </a:xfrm>
        </p:spPr>
        <p:txBody>
          <a:bodyPr/>
          <a:lstStyle/>
          <a:p>
            <a:r>
              <a:rPr lang="fr-CH" dirty="0" smtClean="0"/>
              <a:t>Impact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4" y="1181773"/>
            <a:ext cx="10917381" cy="2420409"/>
          </a:xfrm>
        </p:spPr>
        <p:txBody>
          <a:bodyPr>
            <a:normAutofit/>
          </a:bodyPr>
          <a:lstStyle/>
          <a:p>
            <a:r>
              <a:rPr lang="fi-FI" sz="2400" dirty="0" smtClean="0"/>
              <a:t>Increased knowledge regarding the performance of alternative materials to niobium. This will provide possibilities for increased performance and cheaper operation of accelerators around the world.</a:t>
            </a:r>
          </a:p>
          <a:p>
            <a:r>
              <a:rPr lang="fi-FI" sz="2400" dirty="0" smtClean="0"/>
              <a:t>Alternative materials could provide cross-sectoral applications, expecially in the electronics area</a:t>
            </a:r>
            <a:endParaRPr lang="fi-FI" sz="2400" dirty="0"/>
          </a:p>
          <a:p>
            <a:r>
              <a:rPr lang="fi-FI" sz="2400" dirty="0" smtClean="0"/>
              <a:t>Impact of being part of an MSC fellowship: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7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ESR14, WP3</a:t>
            </a:r>
            <a:endParaRPr lang="en-GB" dirty="0"/>
          </a:p>
        </p:txBody>
      </p:sp>
      <p:sp>
        <p:nvSpPr>
          <p:cNvPr id="9" name="Rechteck 8"/>
          <p:cNvSpPr/>
          <p:nvPr/>
        </p:nvSpPr>
        <p:spPr>
          <a:xfrm>
            <a:off x="10261600" y="211258"/>
            <a:ext cx="1571280" cy="620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41" y="248249"/>
            <a:ext cx="1904762" cy="54603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53893" y="3478464"/>
            <a:ext cx="94146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4900" lvl="1" indent="-342900">
              <a:buFont typeface="Courier New" panose="02070309020205020404" pitchFamily="49" charset="0"/>
              <a:buChar char="o"/>
            </a:pPr>
            <a:r>
              <a:rPr lang="en-ZA" sz="2000" dirty="0"/>
              <a:t>A chance to experience cutting edge science and to gain valuable insight into how to complete scientific studies professionally</a:t>
            </a:r>
          </a:p>
          <a:p>
            <a:pPr marL="774900" lvl="1" indent="-342900">
              <a:buFont typeface="Courier New" panose="02070309020205020404" pitchFamily="49" charset="0"/>
              <a:buChar char="o"/>
            </a:pPr>
            <a:r>
              <a:rPr lang="en-ZA" sz="2000" dirty="0"/>
              <a:t>Meeting like-minded young scientists who are all pushing each other to produce the best research possible. A great way to push your career forwards</a:t>
            </a:r>
          </a:p>
          <a:p>
            <a:pPr marL="774900" lvl="1" indent="-342900">
              <a:buFont typeface="Courier New" panose="02070309020205020404" pitchFamily="49" charset="0"/>
              <a:buChar char="o"/>
            </a:pPr>
            <a:r>
              <a:rPr lang="en-ZA" sz="2000" dirty="0"/>
              <a:t>The opportunity to attend different schools and conferences around the world, thereby growing my professional network and helping my future career</a:t>
            </a:r>
          </a:p>
          <a:p>
            <a:pPr marL="774900" lvl="1" indent="-342900">
              <a:buFont typeface="Courier New" panose="02070309020205020404" pitchFamily="49" charset="0"/>
              <a:buChar char="o"/>
            </a:pPr>
            <a:r>
              <a:rPr lang="en-ZA" sz="2000" dirty="0"/>
              <a:t>Amazing opportunity to experience a different culture, thereby expanding my horizons, and also to travel throughout Europe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389" y="3022724"/>
            <a:ext cx="2257714" cy="301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48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42931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Very informative and successful start to the project. The base learning phase is now over and more specific knowledge acquirement is underway</a:t>
            </a:r>
          </a:p>
          <a:p>
            <a:r>
              <a:rPr lang="en-GB" dirty="0" smtClean="0"/>
              <a:t>Progress remains on track with a lot of good results already achieved. A clear plan for the future is in place as well.</a:t>
            </a:r>
          </a:p>
          <a:p>
            <a:r>
              <a:rPr lang="en-GB" dirty="0" smtClean="0"/>
              <a:t>Minimal risks foreseen at present and deliverable deadlines are not in jeopardy</a:t>
            </a:r>
          </a:p>
          <a:p>
            <a:r>
              <a:rPr lang="en-GB" dirty="0" smtClean="0"/>
              <a:t>PhD completion within three years remains on track.</a:t>
            </a:r>
          </a:p>
          <a:p>
            <a:r>
              <a:rPr lang="en-GB" dirty="0" smtClean="0"/>
              <a:t>Supervision at University of Siegen has been great so far. The ESR is well integrated into the group already and busy learning German.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8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ESR14, WP3</a:t>
            </a:r>
            <a:endParaRPr lang="en-GB" dirty="0"/>
          </a:p>
        </p:txBody>
      </p:sp>
      <p:sp>
        <p:nvSpPr>
          <p:cNvPr id="9" name="Rechteck 8"/>
          <p:cNvSpPr/>
          <p:nvPr/>
        </p:nvSpPr>
        <p:spPr>
          <a:xfrm>
            <a:off x="10261600" y="211258"/>
            <a:ext cx="1571280" cy="620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41" y="248249"/>
            <a:ext cx="1904762" cy="5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3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01299"/>
            <a:ext cx="10515600" cy="31399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dirty="0" err="1" smtClean="0"/>
              <a:t>Ngiyabonga</a:t>
            </a:r>
            <a:r>
              <a:rPr lang="en-GB" sz="6000" dirty="0" smtClean="0"/>
              <a:t>!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Questions?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8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ESR14, WP3</a:t>
            </a:r>
            <a:endParaRPr lang="en-GB" dirty="0"/>
          </a:p>
        </p:txBody>
      </p:sp>
      <p:sp>
        <p:nvSpPr>
          <p:cNvPr id="9" name="Rechteck 8"/>
          <p:cNvSpPr/>
          <p:nvPr/>
        </p:nvSpPr>
        <p:spPr>
          <a:xfrm>
            <a:off x="10261600" y="211258"/>
            <a:ext cx="1571280" cy="620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41" y="248249"/>
            <a:ext cx="1904762" cy="5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9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754</Words>
  <Application>Microsoft Office PowerPoint</Application>
  <PresentationFormat>Widescreen</PresentationFormat>
  <Paragraphs>99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Courier New</vt:lpstr>
      <vt:lpstr>Office Theme</vt:lpstr>
      <vt:lpstr>Mid-Term Review 10 December 2018, Brussels</vt:lpstr>
      <vt:lpstr>ESR14, WP3 - Background </vt:lpstr>
      <vt:lpstr>Role in the Project  &amp; Objectives</vt:lpstr>
      <vt:lpstr>Research, Methodology, Results  &amp; Next Steps</vt:lpstr>
      <vt:lpstr>Training, Conferences  &amp; Workshops</vt:lpstr>
      <vt:lpstr>Outreach, Dissemination  &amp; Networking</vt:lpstr>
      <vt:lpstr>Impact</vt:lpstr>
      <vt:lpstr>Conclusion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Johannes Gutleber</dc:creator>
  <cp:keywords/>
  <dc:description/>
  <cp:lastModifiedBy>Julie Hadre</cp:lastModifiedBy>
  <cp:revision>88</cp:revision>
  <dcterms:created xsi:type="dcterms:W3CDTF">2018-01-15T07:04:09Z</dcterms:created>
  <dcterms:modified xsi:type="dcterms:W3CDTF">2018-12-07T14:39:08Z</dcterms:modified>
  <cp:category/>
</cp:coreProperties>
</file>