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1"/>
  </p:notesMasterIdLst>
  <p:handoutMasterIdLst>
    <p:handoutMasterId r:id="rId22"/>
  </p:handoutMasterIdLst>
  <p:sldIdLst>
    <p:sldId id="258" r:id="rId2"/>
    <p:sldId id="263" r:id="rId3"/>
    <p:sldId id="264" r:id="rId4"/>
    <p:sldId id="262" r:id="rId5"/>
    <p:sldId id="265" r:id="rId6"/>
    <p:sldId id="268" r:id="rId7"/>
    <p:sldId id="259" r:id="rId8"/>
    <p:sldId id="289" r:id="rId9"/>
    <p:sldId id="291" r:id="rId10"/>
    <p:sldId id="269" r:id="rId11"/>
    <p:sldId id="282" r:id="rId12"/>
    <p:sldId id="275" r:id="rId13"/>
    <p:sldId id="276" r:id="rId14"/>
    <p:sldId id="279" r:id="rId15"/>
    <p:sldId id="280" r:id="rId16"/>
    <p:sldId id="281" r:id="rId17"/>
    <p:sldId id="277" r:id="rId18"/>
    <p:sldId id="273" r:id="rId19"/>
    <p:sldId id="278" r:id="rId20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2B537"/>
    <a:srgbClr val="F46410"/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60" autoAdjust="0"/>
    <p:restoredTop sz="94674"/>
  </p:normalViewPr>
  <p:slideViewPr>
    <p:cSldViewPr snapToGrid="0" snapToObjects="1">
      <p:cViewPr varScale="1">
        <p:scale>
          <a:sx n="165" d="100"/>
          <a:sy n="165" d="100"/>
        </p:scale>
        <p:origin x="808" y="184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7C8476-1851-2048-A225-2C7F522E4230}" type="datetimeFigureOut">
              <a:rPr lang="en-US" smtClean="0"/>
              <a:t>7/31/18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F0A8D2-377B-F74B-A220-C7DA3246D7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414022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78E5EA-7919-7340-8DE8-D70CB2F4F42D}" type="datetimeFigureOut">
              <a:rPr lang="en-US" smtClean="0"/>
              <a:t>7/31/18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/>
              <a:t>Click to edit Master text styles</a:t>
            </a:r>
          </a:p>
          <a:p>
            <a:pPr lvl="1"/>
            <a:r>
              <a:rPr lang="fr-CH"/>
              <a:t>Second level</a:t>
            </a:r>
          </a:p>
          <a:p>
            <a:pPr lvl="2"/>
            <a:r>
              <a:rPr lang="fr-CH"/>
              <a:t>Third level</a:t>
            </a:r>
          </a:p>
          <a:p>
            <a:pPr lvl="3"/>
            <a:r>
              <a:rPr lang="fr-CH"/>
              <a:t>Fourth level</a:t>
            </a:r>
          </a:p>
          <a:p>
            <a:pPr lvl="4"/>
            <a:r>
              <a:rPr lang="fr-CH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C0E052-4D8E-2945-B207-300802F3DA8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00805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 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0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pic>
        <p:nvPicPr>
          <p:cNvPr id="3" name="Picture 2" descr="cubes-RGB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373719"/>
            <a:ext cx="2526587" cy="1788734"/>
          </a:xfrm>
          <a:prstGeom prst="rect">
            <a:avLst/>
          </a:prstGeom>
        </p:spPr>
      </p:pic>
      <p:sp>
        <p:nvSpPr>
          <p:cNvPr id="14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275648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 Image and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862267" y="601570"/>
            <a:ext cx="3393161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rgbClr val="F46410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862267" y="1696336"/>
            <a:ext cx="3393161" cy="2550350"/>
          </a:xfrm>
        </p:spPr>
        <p:txBody>
          <a:bodyPr lIns="45720" rIns="45720"/>
          <a:lstStyle>
            <a:lvl1pPr marL="0" indent="0">
              <a:buFontTx/>
              <a:buNone/>
              <a:defRPr sz="1200" spc="-1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14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03529" y="518259"/>
            <a:ext cx="4154408" cy="4154408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1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2377" y="1315400"/>
            <a:ext cx="1899245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bel 2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9276" y="1327799"/>
            <a:ext cx="1880157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 Cover page without cub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Ideas-label-blue-text-white-background.pdf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767726" y="1833611"/>
            <a:ext cx="7155968" cy="705332"/>
          </a:xfrm>
        </p:spPr>
        <p:txBody>
          <a:bodyPr>
            <a:normAutofit/>
          </a:bodyPr>
          <a:lstStyle>
            <a:lvl1pPr algn="r">
              <a:defRPr sz="3200"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14" name="Espace réservé du texte 2"/>
          <p:cNvSpPr>
            <a:spLocks noGrp="1"/>
          </p:cNvSpPr>
          <p:nvPr>
            <p:ph type="body" idx="2" hasCustomPrompt="1"/>
          </p:nvPr>
        </p:nvSpPr>
        <p:spPr>
          <a:xfrm>
            <a:off x="2526588" y="2538943"/>
            <a:ext cx="5397106" cy="417800"/>
          </a:xfrm>
        </p:spPr>
        <p:txBody>
          <a:bodyPr lIns="45720" tIns="0" rIns="45720" bIns="0" anchor="b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SUBTITLE</a:t>
            </a:r>
          </a:p>
        </p:txBody>
      </p:sp>
      <p:sp>
        <p:nvSpPr>
          <p:cNvPr id="15" name="Espace réservé du texte 2"/>
          <p:cNvSpPr>
            <a:spLocks noGrp="1"/>
          </p:cNvSpPr>
          <p:nvPr>
            <p:ph type="body" idx="10" hasCustomPrompt="1"/>
          </p:nvPr>
        </p:nvSpPr>
        <p:spPr>
          <a:xfrm>
            <a:off x="5180494" y="3009516"/>
            <a:ext cx="2743200" cy="242802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Presenter</a:t>
            </a:r>
          </a:p>
        </p:txBody>
      </p:sp>
      <p:sp>
        <p:nvSpPr>
          <p:cNvPr id="16" name="Espace réservé du texte 2"/>
          <p:cNvSpPr>
            <a:spLocks noGrp="1"/>
          </p:cNvSpPr>
          <p:nvPr>
            <p:ph type="body" idx="11" hasCustomPrompt="1"/>
          </p:nvPr>
        </p:nvSpPr>
        <p:spPr>
          <a:xfrm>
            <a:off x="5186773" y="3255265"/>
            <a:ext cx="2743200" cy="236907"/>
          </a:xfrm>
        </p:spPr>
        <p:txBody>
          <a:bodyPr lIns="45720" tIns="0" rIns="45720" bIns="0" anchor="t"/>
          <a:lstStyle>
            <a:lvl1pPr marL="0" indent="0" algn="r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Date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Empt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175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 Title and 2 column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0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409370" y="1200149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597784" y="3826475"/>
            <a:ext cx="7430169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599370" y="1164763"/>
            <a:ext cx="4040188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787196" y="1164763"/>
            <a:ext cx="4041775" cy="2597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dirty="0"/>
              <a:t>Cliquez pour modifier les styles du texte du masque</a:t>
            </a:r>
          </a:p>
          <a:p>
            <a:pPr lvl="1" eaLnBrk="1" latinLnBrk="0" hangingPunct="1"/>
            <a:r>
              <a:rPr lang="fr-CH" dirty="0"/>
              <a:t>Deuxième niveau</a:t>
            </a:r>
          </a:p>
          <a:p>
            <a:pPr lvl="2" eaLnBrk="1" latinLnBrk="0" hangingPunct="1"/>
            <a:r>
              <a:rPr lang="fr-CH" dirty="0"/>
              <a:t>Troisième niveau</a:t>
            </a:r>
          </a:p>
          <a:p>
            <a:pPr lvl="3" eaLnBrk="1" latinLnBrk="0" hangingPunct="1"/>
            <a:r>
              <a:rPr lang="fr-CH" dirty="0"/>
              <a:t>Quatrième niveau</a:t>
            </a:r>
          </a:p>
          <a:p>
            <a:pPr lvl="4" eaLnBrk="1" latinLnBrk="0" hangingPunct="1"/>
            <a:r>
              <a:rPr lang="fr-CH" dirty="0"/>
              <a:t>Cinquième niveau</a:t>
            </a:r>
            <a:endParaRPr kumimoji="0" lang="en-US" dirty="0"/>
          </a:p>
        </p:txBody>
      </p:sp>
      <p:sp>
        <p:nvSpPr>
          <p:cNvPr id="15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 Content + image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kumimoji="0" lang="fr-CH" dirty="0"/>
              <a:t>CLICK TO MODIFY TITLE</a:t>
            </a:r>
            <a:endParaRPr lang="en-US" dirty="0"/>
          </a:p>
        </p:txBody>
      </p:sp>
      <p:sp>
        <p:nvSpPr>
          <p:cNvPr id="6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4615840" y="1155285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7" name="Espace réservé du contenu 2"/>
          <p:cNvSpPr>
            <a:spLocks noGrp="1"/>
          </p:cNvSpPr>
          <p:nvPr>
            <p:ph sz="half" idx="1"/>
          </p:nvPr>
        </p:nvSpPr>
        <p:spPr>
          <a:xfrm>
            <a:off x="59937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1382260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 Content + image le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ertical Content Placeholder 9"/>
          <p:cNvSpPr>
            <a:spLocks noGrp="1"/>
          </p:cNvSpPr>
          <p:nvPr>
            <p:ph orient="vert" sz="quarter" idx="14"/>
          </p:nvPr>
        </p:nvSpPr>
        <p:spPr>
          <a:xfrm rot="16200000">
            <a:off x="599370" y="1181809"/>
            <a:ext cx="3661546" cy="3661546"/>
          </a:xfrm>
          <a:prstGeom prst="hexagon">
            <a:avLst/>
          </a:prstGeom>
        </p:spPr>
        <p:txBody>
          <a:bodyPr vert="eaVert"/>
          <a:lstStyle/>
          <a:p>
            <a:pPr lvl="0"/>
            <a:endParaRPr lang="en-US" dirty="0"/>
          </a:p>
        </p:txBody>
      </p:sp>
      <p:sp>
        <p:nvSpPr>
          <p:cNvPr id="13" name="Espace réservé du contenu 2"/>
          <p:cNvSpPr>
            <a:spLocks noGrp="1"/>
          </p:cNvSpPr>
          <p:nvPr>
            <p:ph sz="half" idx="1"/>
          </p:nvPr>
        </p:nvSpPr>
        <p:spPr>
          <a:xfrm>
            <a:off x="4619786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  <p:sp>
        <p:nvSpPr>
          <p:cNvPr id="14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9 Content with 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57200" y="889146"/>
            <a:ext cx="4518804" cy="547688"/>
          </a:xfrm>
        </p:spPr>
        <p:txBody>
          <a:bodyPr tIns="0" bIns="0" anchor="t">
            <a:noAutofit/>
          </a:bodyPr>
          <a:lstStyle>
            <a:lvl1pPr algn="l">
              <a:buNone/>
              <a:defRPr sz="2200" b="1">
                <a:solidFill>
                  <a:srgbClr val="12B537"/>
                </a:solidFill>
              </a:defRPr>
            </a:lvl1pPr>
          </a:lstStyle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Cliquez pour modifier les styles du texte du masque</a:t>
            </a:r>
          </a:p>
          <a:p>
            <a:pPr lvl="1" eaLnBrk="1" latinLnBrk="0" hangingPunct="1"/>
            <a:r>
              <a:rPr lang="fr-CH"/>
              <a:t>Deuxième niveau</a:t>
            </a:r>
          </a:p>
          <a:p>
            <a:pPr lvl="2" eaLnBrk="1" latinLnBrk="0" hangingPunct="1"/>
            <a:r>
              <a:rPr lang="fr-CH"/>
              <a:t>Troisième niveau</a:t>
            </a:r>
          </a:p>
          <a:p>
            <a:pPr lvl="3" eaLnBrk="1" latinLnBrk="0" hangingPunct="1"/>
            <a:r>
              <a:rPr lang="fr-CH"/>
              <a:t>Quatrième niveau</a:t>
            </a:r>
          </a:p>
          <a:p>
            <a:pPr lvl="4" eaLnBrk="1" latinLnBrk="0" hangingPunct="1"/>
            <a:r>
              <a:rPr lang="fr-CH"/>
              <a:t>Cinquième niveau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599370" y="449953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CLICK TO MODIFY TITLE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599370" y="1164791"/>
            <a:ext cx="808743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Picture 4" descr="Ideas-label-blue-text-white-background.pdf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35250" y="3865506"/>
            <a:ext cx="1080316" cy="108031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0" r:id="rId2"/>
    <p:sldLayoutId id="2147483684" r:id="rId3"/>
    <p:sldLayoutId id="2147483679" r:id="rId4"/>
    <p:sldLayoutId id="2147483664" r:id="rId5"/>
    <p:sldLayoutId id="2147483665" r:id="rId6"/>
    <p:sldLayoutId id="2147483683" r:id="rId7"/>
    <p:sldLayoutId id="2147483667" r:id="rId8"/>
    <p:sldLayoutId id="2147483668" r:id="rId9"/>
    <p:sldLayoutId id="2147483669" r:id="rId10"/>
    <p:sldLayoutId id="2147483677" r:id="rId11"/>
    <p:sldLayoutId id="2147483661" r:id="rId12"/>
  </p:sldLayoutIdLst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2800" b="1" kern="1200" spc="-150" baseline="0">
          <a:solidFill>
            <a:schemeClr val="bg2">
              <a:lumMod val="25000"/>
            </a:schemeClr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Arial"/>
        <a:buChar char="•"/>
        <a:defRPr kumimoji="0" sz="20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8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85000"/>
        <a:buFont typeface="Arial"/>
        <a:buChar char="•"/>
        <a:defRPr kumimoji="0" sz="16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9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bg2">
            <a:lumMod val="25000"/>
          </a:schemeClr>
        </a:buClr>
        <a:buSzPct val="100000"/>
        <a:buFont typeface="Arial"/>
        <a:buChar char="•"/>
        <a:defRPr kumimoji="0" sz="1400" kern="1200" spc="-5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w5S8vSHH_XA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Spaces-collage-overview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3311"/>
            <a:ext cx="9144000" cy="33846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0496" y="3796545"/>
            <a:ext cx="7155968" cy="705332"/>
          </a:xfrm>
        </p:spPr>
        <p:txBody>
          <a:bodyPr/>
          <a:lstStyle/>
          <a:p>
            <a:r>
              <a:rPr lang="en-US" dirty="0"/>
              <a:t>CERN </a:t>
            </a:r>
            <a:r>
              <a:rPr lang="en-US" dirty="0" err="1"/>
              <a:t>Ideasquare</a:t>
            </a:r>
            <a:endParaRPr lang="en-US" dirty="0"/>
          </a:p>
        </p:txBody>
      </p:sp>
      <p:sp>
        <p:nvSpPr>
          <p:cNvPr id="9" name="Espace réservé du texte 2"/>
          <p:cNvSpPr>
            <a:spLocks noGrp="1"/>
          </p:cNvSpPr>
          <p:nvPr>
            <p:ph type="body" idx="2"/>
          </p:nvPr>
        </p:nvSpPr>
        <p:spPr>
          <a:xfrm>
            <a:off x="2489358" y="4408487"/>
            <a:ext cx="5397106" cy="379206"/>
          </a:xfrm>
        </p:spPr>
        <p:txBody>
          <a:bodyPr lIns="45720" tIns="0" rIns="45720" bIns="0" anchor="t">
            <a:normAutofit/>
          </a:bodyPr>
          <a:lstStyle>
            <a:lvl1pPr marL="0" indent="0" algn="r">
              <a:buNone/>
              <a:defRPr sz="2000" spc="-1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dirty="0"/>
              <a:t>INTRODUCTION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idx="10"/>
          </p:nvPr>
        </p:nvSpPr>
        <p:spPr>
          <a:xfrm>
            <a:off x="5180494" y="3102906"/>
            <a:ext cx="2743200" cy="242802"/>
          </a:xfrm>
        </p:spPr>
        <p:txBody>
          <a:bodyPr/>
          <a:lstStyle/>
          <a:p>
            <a:r>
              <a:rPr lang="en-US" dirty="0">
                <a:solidFill>
                  <a:srgbClr val="FFFFFF"/>
                </a:solidFill>
              </a:rPr>
              <a:t>Harri Toivonen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idx="11"/>
          </p:nvPr>
        </p:nvSpPr>
        <p:spPr>
          <a:xfrm>
            <a:off x="5186773" y="3348655"/>
            <a:ext cx="2743200" cy="236907"/>
          </a:xfrm>
        </p:spPr>
        <p:txBody>
          <a:bodyPr/>
          <a:lstStyle/>
          <a:p>
            <a:r>
              <a:rPr lang="en-US">
                <a:solidFill>
                  <a:srgbClr val="FFFFFF"/>
                </a:solidFill>
              </a:rPr>
              <a:t>CERN, July 31</a:t>
            </a:r>
            <a:r>
              <a:rPr lang="en-US" baseline="30000">
                <a:solidFill>
                  <a:srgbClr val="FFFFFF"/>
                </a:solidFill>
              </a:rPr>
              <a:t>st</a:t>
            </a:r>
            <a:r>
              <a:rPr lang="en-US">
                <a:solidFill>
                  <a:srgbClr val="FFFFFF"/>
                </a:solidFill>
              </a:rPr>
              <a:t> , </a:t>
            </a:r>
            <a:r>
              <a:rPr lang="en-US" dirty="0">
                <a:solidFill>
                  <a:srgbClr val="FFFFFF"/>
                </a:solidFill>
              </a:rPr>
              <a:t>2018</a:t>
            </a:r>
          </a:p>
        </p:txBody>
      </p:sp>
    </p:spTree>
    <p:extLst>
      <p:ext uri="{BB962C8B-B14F-4D97-AF65-F5344CB8AC3E}">
        <p14:creationId xmlns:p14="http://schemas.microsoft.com/office/powerpoint/2010/main" val="3264763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 xmlns:p14="http://schemas.microsoft.com/office/powerpoint/2010/main">
        <p:cut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reen Shot 2015-06-27 at 17.27.13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0720" y="0"/>
            <a:ext cx="9856552" cy="514350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/>
          </a:bodyPr>
          <a:lstStyle/>
          <a:p>
            <a:r>
              <a:rPr lang="en-US" sz="2800" dirty="0"/>
              <a:t>EXAMPLE: HACKATHON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7"/>
            <a:ext cx="8087430" cy="3137647"/>
          </a:xfrm>
        </p:spPr>
        <p:txBody>
          <a:bodyPr>
            <a:normAutofit/>
          </a:bodyPr>
          <a:lstStyle/>
          <a:p>
            <a:r>
              <a:rPr lang="en-US" dirty="0" err="1"/>
              <a:t>Organised</a:t>
            </a:r>
            <a:r>
              <a:rPr lang="en-US" dirty="0"/>
              <a:t> by THE Port Association, hosted by CERN </a:t>
            </a:r>
            <a:r>
              <a:rPr lang="en-US" dirty="0" err="1"/>
              <a:t>Ideasquare</a:t>
            </a:r>
            <a:r>
              <a:rPr lang="en-US" dirty="0"/>
              <a:t> and with partners from other non-governmental </a:t>
            </a:r>
            <a:r>
              <a:rPr lang="en-US" dirty="0" err="1"/>
              <a:t>organisations</a:t>
            </a:r>
            <a:r>
              <a:rPr lang="en-US" dirty="0"/>
              <a:t>, a three-day problem solving workshop </a:t>
            </a:r>
            <a:r>
              <a:rPr lang="en-US" dirty="0" err="1"/>
              <a:t>hackathon</a:t>
            </a:r>
            <a:r>
              <a:rPr lang="en-US" dirty="0"/>
              <a:t> with the theme “Science for Humanitarian Purposes”</a:t>
            </a:r>
          </a:p>
          <a:p>
            <a:r>
              <a:rPr lang="en-US" dirty="0"/>
              <a:t>Example prototypes produced included: open-source cosmic ray detector, an assistive electronics suit to help mine detection dogs, an inflatable fridge for vaccines, a terrain-mapping tool for refugee camps, etc.</a:t>
            </a:r>
          </a:p>
        </p:txBody>
      </p:sp>
      <p:pic>
        <p:nvPicPr>
          <p:cNvPr id="4" name="Picture 3" descr="Screen Shot 2015-06-27 at 17.16.3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5294" y="707490"/>
            <a:ext cx="1718236" cy="661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543093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4335"/>
            <a:ext cx="9144000" cy="2049935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83797"/>
            <a:ext cx="9144000" cy="2559703"/>
          </a:xfrm>
          <a:prstGeom prst="rect">
            <a:avLst/>
          </a:prstGeo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747059" y="229475"/>
            <a:ext cx="7903882" cy="705332"/>
          </a:xfrm>
          <a:prstGeom prst="rect">
            <a:avLst/>
          </a:prstGeom>
        </p:spPr>
        <p:txBody>
          <a:bodyPr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CERN connections to UN &amp; Sustainable Development Goals </a:t>
            </a:r>
          </a:p>
        </p:txBody>
      </p:sp>
    </p:spTree>
    <p:extLst>
      <p:ext uri="{BB962C8B-B14F-4D97-AF65-F5344CB8AC3E}">
        <p14:creationId xmlns:p14="http://schemas.microsoft.com/office/powerpoint/2010/main" val="830581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THESE PROJECTS DIFFER?</a:t>
            </a:r>
          </a:p>
        </p:txBody>
      </p:sp>
      <p:sp>
        <p:nvSpPr>
          <p:cNvPr id="7" name="TextBox 7"/>
          <p:cNvSpPr txBox="1">
            <a:spLocks noChangeArrowheads="1"/>
          </p:cNvSpPr>
          <p:nvPr/>
        </p:nvSpPr>
        <p:spPr bwMode="auto">
          <a:xfrm>
            <a:off x="2407018" y="4748961"/>
            <a:ext cx="424180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Level of complexity/required integration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14"/>
          <p:cNvSpPr txBox="1">
            <a:spLocks noChangeArrowheads="1"/>
          </p:cNvSpPr>
          <p:nvPr/>
        </p:nvSpPr>
        <p:spPr bwMode="auto">
          <a:xfrm rot="16200000">
            <a:off x="-839968" y="2314886"/>
            <a:ext cx="408226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b="1" dirty="0">
                <a:solidFill>
                  <a:schemeClr val="bg2">
                    <a:lumMod val="10000"/>
                  </a:schemeClr>
                </a:solidFill>
              </a:rPr>
              <a:t>Time period (physically) at </a:t>
            </a:r>
            <a:r>
              <a:rPr lang="en-US" sz="1400" b="1" dirty="0" err="1">
                <a:solidFill>
                  <a:schemeClr val="bg2">
                    <a:lumMod val="10000"/>
                  </a:schemeClr>
                </a:solidFill>
              </a:rPr>
              <a:t>IdeaSquare</a:t>
            </a:r>
            <a:endParaRPr lang="en-GB" sz="1400" b="1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1748112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17994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Detector R&amp;D</a:t>
            </a:r>
            <a:br>
              <a:rPr lang="en-US" sz="1600" dirty="0"/>
            </a:br>
            <a:r>
              <a:rPr lang="en-US" sz="1600" dirty="0"/>
              <a:t>Projects</a:t>
            </a:r>
          </a:p>
        </p:txBody>
      </p:sp>
      <p:sp>
        <p:nvSpPr>
          <p:cNvPr id="11" name="Rectangle 10"/>
          <p:cNvSpPr/>
          <p:nvPr/>
        </p:nvSpPr>
        <p:spPr>
          <a:xfrm>
            <a:off x="1748112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Short duration</a:t>
            </a:r>
            <a:br>
              <a:rPr lang="en-US" sz="1600" dirty="0"/>
            </a:br>
            <a:r>
              <a:rPr lang="en-US" sz="1600" dirty="0"/>
              <a:t>innovation events</a:t>
            </a:r>
          </a:p>
          <a:p>
            <a:pPr algn="ctr"/>
            <a:r>
              <a:rPr lang="en-US" sz="1600" dirty="0"/>
              <a:t>“Hacks”</a:t>
            </a:r>
          </a:p>
        </p:txBody>
      </p:sp>
      <p:sp>
        <p:nvSpPr>
          <p:cNvPr id="12" name="Rectangle 11"/>
          <p:cNvSpPr/>
          <p:nvPr/>
        </p:nvSpPr>
        <p:spPr>
          <a:xfrm>
            <a:off x="4317994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600" dirty="0"/>
              <a:t>MSc-Level Student Programs</a:t>
            </a:r>
          </a:p>
        </p:txBody>
      </p:sp>
      <p:sp>
        <p:nvSpPr>
          <p:cNvPr id="13" name="TextBox 8"/>
          <p:cNvSpPr txBox="1">
            <a:spLocks noChangeArrowheads="1"/>
          </p:cNvSpPr>
          <p:nvPr/>
        </p:nvSpPr>
        <p:spPr bwMode="auto">
          <a:xfrm>
            <a:off x="2738712" y="4424729"/>
            <a:ext cx="76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191919"/>
                </a:solidFill>
              </a:rPr>
              <a:t>Lo</a:t>
            </a:r>
            <a:endParaRPr lang="en-GB" sz="1600" dirty="0">
              <a:solidFill>
                <a:srgbClr val="191919"/>
              </a:solidFill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24712" y="4424729"/>
            <a:ext cx="76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>
                <a:solidFill>
                  <a:srgbClr val="191919"/>
                </a:solidFill>
              </a:rPr>
              <a:t>Hi</a:t>
            </a:r>
            <a:endParaRPr lang="en-GB" sz="1600">
              <a:solidFill>
                <a:srgbClr val="191919"/>
              </a:solidFill>
            </a:endParaRPr>
          </a:p>
        </p:txBody>
      </p:sp>
      <p:sp>
        <p:nvSpPr>
          <p:cNvPr id="15" name="TextBox 15"/>
          <p:cNvSpPr txBox="1">
            <a:spLocks noChangeArrowheads="1"/>
          </p:cNvSpPr>
          <p:nvPr/>
        </p:nvSpPr>
        <p:spPr bwMode="auto">
          <a:xfrm>
            <a:off x="1382053" y="3456536"/>
            <a:ext cx="76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191919"/>
                </a:solidFill>
              </a:rPr>
              <a:t>Lo</a:t>
            </a:r>
            <a:endParaRPr lang="en-GB" sz="1600" dirty="0">
              <a:solidFill>
                <a:srgbClr val="191919"/>
              </a:solidFill>
            </a:endParaRPr>
          </a:p>
        </p:txBody>
      </p:sp>
      <p:sp>
        <p:nvSpPr>
          <p:cNvPr id="16" name="TextBox 16"/>
          <p:cNvSpPr txBox="1">
            <a:spLocks noChangeArrowheads="1"/>
          </p:cNvSpPr>
          <p:nvPr/>
        </p:nvSpPr>
        <p:spPr bwMode="auto">
          <a:xfrm>
            <a:off x="1382053" y="1627736"/>
            <a:ext cx="762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dirty="0">
                <a:solidFill>
                  <a:srgbClr val="191919"/>
                </a:solidFill>
              </a:rPr>
              <a:t>Hi</a:t>
            </a:r>
            <a:endParaRPr lang="en-GB" sz="1600" dirty="0">
              <a:solidFill>
                <a:srgbClr val="191919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2496659" y="4055397"/>
            <a:ext cx="12964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12B537"/>
                </a:solidFill>
              </a:rPr>
              <a:t>(1-5 days sprint)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5054585" y="4079665"/>
            <a:ext cx="1108371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12B537"/>
                </a:solidFill>
              </a:rPr>
              <a:t>(6 month run) </a:t>
            </a:r>
          </a:p>
        </p:txBody>
      </p:sp>
      <p:sp>
        <p:nvSpPr>
          <p:cNvPr id="25" name="Rectangle 24"/>
          <p:cNvSpPr/>
          <p:nvPr/>
        </p:nvSpPr>
        <p:spPr>
          <a:xfrm>
            <a:off x="4860361" y="2379359"/>
            <a:ext cx="154456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>
                <a:solidFill>
                  <a:srgbClr val="12B537"/>
                </a:solidFill>
              </a:rPr>
              <a:t>(3-5 year marathon) </a:t>
            </a:r>
          </a:p>
        </p:txBody>
      </p:sp>
    </p:spTree>
    <p:extLst>
      <p:ext uri="{BB962C8B-B14F-4D97-AF65-F5344CB8AC3E}">
        <p14:creationId xmlns:p14="http://schemas.microsoft.com/office/powerpoint/2010/main" val="1658591255"/>
      </p:ext>
    </p:extLst>
  </p:cSld>
  <p:clrMapOvr>
    <a:masterClrMapping/>
  </p:clrMapOvr>
  <p:transition spd="slow">
    <p:push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8707" y="449953"/>
            <a:ext cx="8725647" cy="705332"/>
          </a:xfrm>
        </p:spPr>
        <p:txBody>
          <a:bodyPr>
            <a:noAutofit/>
          </a:bodyPr>
          <a:lstStyle/>
          <a:p>
            <a:r>
              <a:rPr lang="en-US" sz="2400" dirty="0"/>
              <a:t>WHAT IS THE MOST INTERESTING LINK FOR NEW INNOVATION?</a:t>
            </a:r>
          </a:p>
        </p:txBody>
      </p:sp>
      <p:sp>
        <p:nvSpPr>
          <p:cNvPr id="9" name="Rectangle 8"/>
          <p:cNvSpPr/>
          <p:nvPr/>
        </p:nvSpPr>
        <p:spPr>
          <a:xfrm>
            <a:off x="1748112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dirty="0"/>
              <a:t>Detector R&amp;D</a:t>
            </a:r>
            <a:br>
              <a:rPr lang="en-US" dirty="0"/>
            </a:br>
            <a:r>
              <a:rPr lang="en-US" dirty="0"/>
              <a:t>Projects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4317994" y="1155285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1" name="Rectangle 10"/>
          <p:cNvSpPr/>
          <p:nvPr/>
        </p:nvSpPr>
        <p:spPr>
          <a:xfrm>
            <a:off x="1748112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600" dirty="0"/>
          </a:p>
        </p:txBody>
      </p:sp>
      <p:sp>
        <p:nvSpPr>
          <p:cNvPr id="12" name="Rectangle 11"/>
          <p:cNvSpPr/>
          <p:nvPr/>
        </p:nvSpPr>
        <p:spPr>
          <a:xfrm>
            <a:off x="4317994" y="2808941"/>
            <a:ext cx="2569882" cy="165365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t"/>
          <a:lstStyle/>
          <a:p>
            <a:pPr algn="ctr"/>
            <a:r>
              <a:rPr lang="en-US" sz="1600" dirty="0"/>
              <a:t>MSc-Level Student Programs</a:t>
            </a:r>
          </a:p>
        </p:txBody>
      </p:sp>
      <p:sp>
        <p:nvSpPr>
          <p:cNvPr id="17" name="TextBox 7"/>
          <p:cNvSpPr txBox="1">
            <a:spLocks noChangeArrowheads="1"/>
          </p:cNvSpPr>
          <p:nvPr/>
        </p:nvSpPr>
        <p:spPr bwMode="auto">
          <a:xfrm>
            <a:off x="3942249" y="4783732"/>
            <a:ext cx="34290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Focus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18" name="TextBox 8"/>
          <p:cNvSpPr txBox="1">
            <a:spLocks noChangeArrowheads="1"/>
          </p:cNvSpPr>
          <p:nvPr/>
        </p:nvSpPr>
        <p:spPr bwMode="auto">
          <a:xfrm>
            <a:off x="2666275" y="4449515"/>
            <a:ext cx="1143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>
                <a:solidFill>
                  <a:srgbClr val="191919"/>
                </a:solidFill>
              </a:rPr>
              <a:t>Product</a:t>
            </a:r>
            <a:endParaRPr lang="en-GB" sz="1400">
              <a:solidFill>
                <a:srgbClr val="191919"/>
              </a:solidFill>
            </a:endParaRPr>
          </a:p>
        </p:txBody>
      </p:sp>
      <p:sp>
        <p:nvSpPr>
          <p:cNvPr id="19" name="TextBox 13"/>
          <p:cNvSpPr txBox="1">
            <a:spLocks noChangeArrowheads="1"/>
          </p:cNvSpPr>
          <p:nvPr/>
        </p:nvSpPr>
        <p:spPr bwMode="auto">
          <a:xfrm>
            <a:off x="5070308" y="4449515"/>
            <a:ext cx="16764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Process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0" name="TextBox 14"/>
          <p:cNvSpPr txBox="1">
            <a:spLocks noChangeArrowheads="1"/>
          </p:cNvSpPr>
          <p:nvPr/>
        </p:nvSpPr>
        <p:spPr bwMode="auto">
          <a:xfrm rot="16200000">
            <a:off x="342901" y="2490253"/>
            <a:ext cx="1489207" cy="3385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600" b="1" dirty="0">
                <a:solidFill>
                  <a:srgbClr val="191919"/>
                </a:solidFill>
              </a:rPr>
              <a:t>Technology</a:t>
            </a:r>
            <a:endParaRPr lang="en-GB" sz="1600" b="1" dirty="0">
              <a:solidFill>
                <a:srgbClr val="191919"/>
              </a:solidFill>
            </a:endParaRPr>
          </a:p>
        </p:txBody>
      </p:sp>
      <p:sp>
        <p:nvSpPr>
          <p:cNvPr id="21" name="TextBox 15"/>
          <p:cNvSpPr txBox="1">
            <a:spLocks noChangeArrowheads="1"/>
          </p:cNvSpPr>
          <p:nvPr/>
        </p:nvSpPr>
        <p:spPr bwMode="auto">
          <a:xfrm rot="16200000">
            <a:off x="162654" y="3091564"/>
            <a:ext cx="272572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Initially undefined/open</a:t>
            </a:r>
            <a:endParaRPr lang="en-GB" sz="1400" dirty="0">
              <a:solidFill>
                <a:srgbClr val="191919"/>
              </a:solidFill>
            </a:endParaRPr>
          </a:p>
        </p:txBody>
      </p:sp>
      <p:sp>
        <p:nvSpPr>
          <p:cNvPr id="22" name="TextBox 16"/>
          <p:cNvSpPr txBox="1">
            <a:spLocks noChangeArrowheads="1"/>
          </p:cNvSpPr>
          <p:nvPr/>
        </p:nvSpPr>
        <p:spPr bwMode="auto">
          <a:xfrm rot="16200000">
            <a:off x="668639" y="1575586"/>
            <a:ext cx="17526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>
              <a:defRPr sz="28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400" dirty="0">
                <a:solidFill>
                  <a:srgbClr val="191919"/>
                </a:solidFill>
              </a:rPr>
              <a:t>Defined/closed</a:t>
            </a:r>
            <a:endParaRPr lang="en-GB" sz="1400" dirty="0">
              <a:solidFill>
                <a:srgbClr val="191919"/>
              </a:solidFill>
            </a:endParaRPr>
          </a:p>
        </p:txBody>
      </p:sp>
      <p:pic>
        <p:nvPicPr>
          <p:cNvPr id="30" name="Picture 29" descr="Atlas-IBL-installation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2791" y="1973934"/>
            <a:ext cx="1150477" cy="767066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33268" y="1974691"/>
            <a:ext cx="1160342" cy="766309"/>
          </a:xfrm>
          <a:prstGeom prst="rect">
            <a:avLst/>
          </a:prstGeom>
        </p:spPr>
      </p:pic>
      <p:cxnSp>
        <p:nvCxnSpPr>
          <p:cNvPr id="4" name="Curved Connector 3"/>
          <p:cNvCxnSpPr/>
          <p:nvPr/>
        </p:nvCxnSpPr>
        <p:spPr>
          <a:xfrm>
            <a:off x="3511175" y="1822824"/>
            <a:ext cx="1613647" cy="1521546"/>
          </a:xfrm>
          <a:prstGeom prst="curvedConnector3">
            <a:avLst>
              <a:gd name="adj1" fmla="val 50000"/>
            </a:avLst>
          </a:prstGeom>
          <a:ln>
            <a:solidFill>
              <a:srgbClr val="FF0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2" name="Picture 31" descr="Electronics-prototype-soldering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847" y="3660588"/>
            <a:ext cx="1048920" cy="699280"/>
          </a:xfrm>
          <a:prstGeom prst="rect">
            <a:avLst/>
          </a:prstGeom>
        </p:spPr>
      </p:pic>
      <p:pic>
        <p:nvPicPr>
          <p:cNvPr id="33" name="Picture 32" descr="Screen Shot 2015-06-27 at 18.27.41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929" y="3651589"/>
            <a:ext cx="1240859" cy="693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84982"/>
      </p:ext>
    </p:extLst>
  </p:cSld>
  <p:clrMapOvr>
    <a:masterClrMapping/>
  </p:clrMapOvr>
  <p:transition spd="slow">
    <p:push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Red-Bus-with-sticky-not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52" y="-474133"/>
            <a:ext cx="9144392" cy="6096261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DOES IDEASQUARE WORK?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/>
          </a:bodyPr>
          <a:lstStyle/>
          <a:p>
            <a:r>
              <a:rPr lang="en-US" dirty="0"/>
              <a:t>Where is the magic? Bringing different people together. Empowering them. </a:t>
            </a:r>
            <a:r>
              <a:rPr lang="en-US" dirty="0">
                <a:solidFill>
                  <a:srgbClr val="FF0000"/>
                </a:solidFill>
              </a:rPr>
              <a:t>Putting people first.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Information doesn’t radiate (communication deprived at 4m distance, goes to nearly zero at 20m) (TJ Allen, 1976)</a:t>
            </a:r>
          </a:p>
          <a:p>
            <a:pPr lvl="1">
              <a:buFont typeface="+mj-lt"/>
              <a:buAutoNum type="arabicPeriod"/>
            </a:pPr>
            <a:r>
              <a:rPr lang="en-US" dirty="0"/>
              <a:t>Single disciplinary teams do not radiate (single mindset leads thus far, but not beyond the rainbow)</a:t>
            </a:r>
          </a:p>
          <a:p>
            <a:r>
              <a:rPr lang="en-US" dirty="0"/>
              <a:t>People from different backgrounds are amazed by each others skills...  but only when they see them! </a:t>
            </a:r>
            <a:r>
              <a:rPr lang="en-US" b="1" dirty="0"/>
              <a:t>Diversity is key factor!</a:t>
            </a:r>
          </a:p>
          <a:p>
            <a:r>
              <a:rPr lang="en-US" dirty="0"/>
              <a:t>Innovation is 1% about ideas, 99% execution &amp; iteration: finding ways in which people can collaborate and co-create efficiently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7608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 descr="feeding loop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05969"/>
            <a:ext cx="8101438" cy="455705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FEEDING LOOP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Ingredients for Creative Collaboration</a:t>
            </a:r>
          </a:p>
        </p:txBody>
      </p:sp>
    </p:spTree>
    <p:extLst>
      <p:ext uri="{BB962C8B-B14F-4D97-AF65-F5344CB8AC3E}">
        <p14:creationId xmlns:p14="http://schemas.microsoft.com/office/powerpoint/2010/main" val="1929562547"/>
      </p:ext>
    </p:extLst>
  </p:cSld>
  <p:clrMapOvr>
    <a:masterClrMapping/>
  </p:clrMapOvr>
  <p:transition spd="slow">
    <p:push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86854" y="1046492"/>
            <a:ext cx="5980206" cy="39774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IDEASQUARE</a:t>
            </a:r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617298" y="772737"/>
            <a:ext cx="8087430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/>
              <a:t>The Small Human Collider</a:t>
            </a:r>
          </a:p>
        </p:txBody>
      </p:sp>
    </p:spTree>
    <p:extLst>
      <p:ext uri="{BB962C8B-B14F-4D97-AF65-F5344CB8AC3E}">
        <p14:creationId xmlns:p14="http://schemas.microsoft.com/office/powerpoint/2010/main" val="1007174082"/>
      </p:ext>
    </p:extLst>
  </p:cSld>
  <p:clrMapOvr>
    <a:masterClrMapping/>
  </p:clrMapOvr>
  <p:transition spd="slow">
    <p:push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Electronics-prototype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98884"/>
            <a:ext cx="9144000" cy="6096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IDEASQUARE (EXPECTED) OUTPUT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090086"/>
            <a:ext cx="8087430" cy="3452034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Pilot project = outcomes and measures for them are in development with in-situ research</a:t>
            </a:r>
          </a:p>
          <a:p>
            <a:r>
              <a:rPr lang="en-US" dirty="0"/>
              <a:t>Communication, sharing ideas, spaces and resources improved in and between advanced technology development projects</a:t>
            </a:r>
          </a:p>
          <a:p>
            <a:r>
              <a:rPr lang="en-US" dirty="0"/>
              <a:t>The counter-intuitive, controlled addition of variation, diversity, connections, ideas that are </a:t>
            </a:r>
            <a:r>
              <a:rPr lang="en-US" dirty="0" err="1"/>
              <a:t>realised</a:t>
            </a:r>
            <a:r>
              <a:rPr lang="en-US" dirty="0"/>
              <a:t> as prototypes to accelerate technology development</a:t>
            </a:r>
          </a:p>
          <a:p>
            <a:r>
              <a:rPr lang="en-US" dirty="0"/>
              <a:t>Time span from discovery to application compacted</a:t>
            </a:r>
          </a:p>
          <a:p>
            <a:r>
              <a:rPr lang="en-US" dirty="0"/>
              <a:t>Societal value of basic research more visible and tangible</a:t>
            </a:r>
          </a:p>
          <a:p>
            <a:r>
              <a:rPr lang="en-US" dirty="0"/>
              <a:t>Education of future talent capable of working in basic research, commercial product &amp; service development, or both</a:t>
            </a:r>
          </a:p>
          <a:p>
            <a:r>
              <a:rPr lang="en-US" dirty="0"/>
              <a:t>Demonstrator for ATTRACT</a:t>
            </a:r>
          </a:p>
        </p:txBody>
      </p:sp>
    </p:spTree>
    <p:extLst>
      <p:ext uri="{BB962C8B-B14F-4D97-AF65-F5344CB8AC3E}">
        <p14:creationId xmlns:p14="http://schemas.microsoft.com/office/powerpoint/2010/main" val="144147473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385649" y="-1434354"/>
            <a:ext cx="12180713" cy="735106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3380640" y="2077178"/>
            <a:ext cx="282784" cy="28626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4373565" y="1803583"/>
            <a:ext cx="0" cy="30435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H="1">
            <a:off x="4556024" y="1863703"/>
            <a:ext cx="121887" cy="21347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229134" y="2205632"/>
            <a:ext cx="144432" cy="21417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428274" y="1745565"/>
            <a:ext cx="215820" cy="5801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388595" y="1308043"/>
            <a:ext cx="604934" cy="36027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4742241" y="1845361"/>
            <a:ext cx="333949" cy="13858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4556024" y="2176623"/>
            <a:ext cx="215820" cy="24318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4420760" y="2154523"/>
            <a:ext cx="7679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4351476" y="1338103"/>
            <a:ext cx="0" cy="35651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/>
          <p:nvPr/>
        </p:nvCxnSpPr>
        <p:spPr>
          <a:xfrm>
            <a:off x="4373566" y="1338103"/>
            <a:ext cx="304345" cy="40746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5076190" y="1694617"/>
            <a:ext cx="37574" cy="22169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flipV="1">
            <a:off x="4771844" y="1723626"/>
            <a:ext cx="240470" cy="7995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4688584" y="1868956"/>
            <a:ext cx="117077" cy="55085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flipH="1">
            <a:off x="4835720" y="2019160"/>
            <a:ext cx="278044" cy="40064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3395668" y="1341418"/>
            <a:ext cx="944079" cy="65144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 flipV="1">
            <a:off x="3395668" y="1777281"/>
            <a:ext cx="898992" cy="2418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>
            <a:off x="3410698" y="2048169"/>
            <a:ext cx="883962" cy="10635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>
            <a:off x="3754056" y="2405827"/>
            <a:ext cx="215820" cy="5801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3708967" y="2434836"/>
            <a:ext cx="119781" cy="10521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2" name="Straight Connector 51"/>
          <p:cNvCxnSpPr/>
          <p:nvPr/>
        </p:nvCxnSpPr>
        <p:spPr>
          <a:xfrm>
            <a:off x="3380640" y="2065905"/>
            <a:ext cx="620946" cy="36141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>
            <a:off x="4078840" y="2511037"/>
            <a:ext cx="91827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/>
          <p:cNvCxnSpPr/>
          <p:nvPr/>
        </p:nvCxnSpPr>
        <p:spPr>
          <a:xfrm>
            <a:off x="4265656" y="2503522"/>
            <a:ext cx="476585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4526421" y="2176623"/>
            <a:ext cx="151490" cy="54002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 flipH="1">
            <a:off x="4265656" y="2205632"/>
            <a:ext cx="122939" cy="56362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>
            <a:off x="4408432" y="2191651"/>
            <a:ext cx="235662" cy="577601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flipV="1">
            <a:off x="4294660" y="2769252"/>
            <a:ext cx="349434" cy="6056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>
            <a:off x="3893676" y="2604368"/>
            <a:ext cx="303293" cy="22544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4062757" y="2514794"/>
            <a:ext cx="166377" cy="28451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Straight Connector 69"/>
          <p:cNvCxnSpPr/>
          <p:nvPr/>
        </p:nvCxnSpPr>
        <p:spPr>
          <a:xfrm flipH="1">
            <a:off x="3754056" y="2634427"/>
            <a:ext cx="74692" cy="16488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757215" y="2829816"/>
            <a:ext cx="439754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>
            <a:off x="4293009" y="2839432"/>
            <a:ext cx="233412" cy="13648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4229134" y="2906622"/>
            <a:ext cx="36522" cy="23462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/>
          <p:cNvCxnSpPr/>
          <p:nvPr/>
        </p:nvCxnSpPr>
        <p:spPr>
          <a:xfrm flipV="1">
            <a:off x="4001586" y="2868441"/>
            <a:ext cx="215820" cy="17886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/>
          <p:cNvCxnSpPr/>
          <p:nvPr/>
        </p:nvCxnSpPr>
        <p:spPr>
          <a:xfrm flipV="1">
            <a:off x="4599006" y="2823513"/>
            <a:ext cx="72442" cy="9062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4243566" y="3265682"/>
            <a:ext cx="164866" cy="20245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4279032" y="2885127"/>
            <a:ext cx="177194" cy="58301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8" name="Straight Connector 87"/>
          <p:cNvCxnSpPr/>
          <p:nvPr/>
        </p:nvCxnSpPr>
        <p:spPr>
          <a:xfrm>
            <a:off x="4217406" y="2546350"/>
            <a:ext cx="26160" cy="22290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/>
          <p:nvPr/>
        </p:nvCxnSpPr>
        <p:spPr>
          <a:xfrm flipV="1">
            <a:off x="4282789" y="2540046"/>
            <a:ext cx="489055" cy="24512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/>
          <p:cNvCxnSpPr/>
          <p:nvPr/>
        </p:nvCxnSpPr>
        <p:spPr>
          <a:xfrm flipV="1">
            <a:off x="4283843" y="3013487"/>
            <a:ext cx="272181" cy="19417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5" name="Straight Connector 94"/>
          <p:cNvCxnSpPr/>
          <p:nvPr/>
        </p:nvCxnSpPr>
        <p:spPr>
          <a:xfrm flipV="1">
            <a:off x="4451274" y="3047304"/>
            <a:ext cx="104750" cy="42083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3555514" y="3536219"/>
            <a:ext cx="833081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/>
          <p:cNvCxnSpPr/>
          <p:nvPr/>
        </p:nvCxnSpPr>
        <p:spPr>
          <a:xfrm flipV="1">
            <a:off x="3575351" y="3141242"/>
            <a:ext cx="362360" cy="32944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Connector 100"/>
          <p:cNvCxnSpPr/>
          <p:nvPr/>
        </p:nvCxnSpPr>
        <p:spPr>
          <a:xfrm flipV="1">
            <a:off x="3521170" y="2906622"/>
            <a:ext cx="187797" cy="53400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Connector 102"/>
          <p:cNvCxnSpPr/>
          <p:nvPr/>
        </p:nvCxnSpPr>
        <p:spPr>
          <a:xfrm>
            <a:off x="4456226" y="3542522"/>
            <a:ext cx="755229" cy="34645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>
            <a:off x="4599006" y="3047304"/>
            <a:ext cx="653254" cy="806644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/>
          <p:cNvCxnSpPr/>
          <p:nvPr/>
        </p:nvCxnSpPr>
        <p:spPr>
          <a:xfrm flipH="1" flipV="1">
            <a:off x="4742241" y="2799311"/>
            <a:ext cx="510019" cy="1054637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/>
          <p:nvPr/>
        </p:nvCxnSpPr>
        <p:spPr>
          <a:xfrm flipH="1" flipV="1">
            <a:off x="5140066" y="2019161"/>
            <a:ext cx="127258" cy="18347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/>
          <p:nvPr/>
        </p:nvCxnSpPr>
        <p:spPr>
          <a:xfrm flipV="1">
            <a:off x="3193154" y="3141242"/>
            <a:ext cx="700522" cy="36160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3193154" y="3542522"/>
            <a:ext cx="282402" cy="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2830794" y="3470686"/>
            <a:ext cx="276541" cy="65533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 flipV="1">
            <a:off x="2803441" y="2868441"/>
            <a:ext cx="859983" cy="572185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 flipV="1">
            <a:off x="3152349" y="2107938"/>
            <a:ext cx="199214" cy="136274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 flipV="1">
            <a:off x="2793222" y="2434836"/>
            <a:ext cx="870202" cy="99330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 flipH="1" flipV="1">
            <a:off x="3380640" y="2107938"/>
            <a:ext cx="109945" cy="133268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 flipV="1">
            <a:off x="3576035" y="3235177"/>
            <a:ext cx="620934" cy="267670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7" name="Straight Connector 126"/>
          <p:cNvCxnSpPr/>
          <p:nvPr/>
        </p:nvCxnSpPr>
        <p:spPr>
          <a:xfrm>
            <a:off x="4001586" y="3141242"/>
            <a:ext cx="188921" cy="71836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9" name="Straight Connector 128"/>
          <p:cNvCxnSpPr/>
          <p:nvPr/>
        </p:nvCxnSpPr>
        <p:spPr>
          <a:xfrm flipH="1" flipV="1">
            <a:off x="3754056" y="2885127"/>
            <a:ext cx="149240" cy="164722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1" name="Straight Connector 130"/>
          <p:cNvCxnSpPr/>
          <p:nvPr/>
        </p:nvCxnSpPr>
        <p:spPr>
          <a:xfrm flipV="1">
            <a:off x="4747052" y="2540046"/>
            <a:ext cx="58609" cy="215508"/>
          </a:xfrm>
          <a:prstGeom prst="line">
            <a:avLst/>
          </a:pr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4" name="Freeform 143"/>
          <p:cNvSpPr/>
          <p:nvPr/>
        </p:nvSpPr>
        <p:spPr>
          <a:xfrm>
            <a:off x="964639" y="-1780946"/>
            <a:ext cx="3506344" cy="4615119"/>
          </a:xfrm>
          <a:custGeom>
            <a:avLst/>
            <a:gdLst>
              <a:gd name="connsiteX0" fmla="*/ 3233467 w 3506344"/>
              <a:gd name="connsiteY0" fmla="*/ 4615119 h 4615119"/>
              <a:gd name="connsiteX1" fmla="*/ 925 w 3506344"/>
              <a:gd name="connsiteY1" fmla="*/ 2263805 h 4615119"/>
              <a:gd name="connsiteX2" fmla="*/ 3506344 w 3506344"/>
              <a:gd name="connsiteY2" fmla="*/ 6963 h 4615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506344" h="4615119">
                <a:moveTo>
                  <a:pt x="3233467" y="4615119"/>
                </a:moveTo>
                <a:cubicBezTo>
                  <a:pt x="1594456" y="3823475"/>
                  <a:pt x="-44554" y="3031831"/>
                  <a:pt x="925" y="2263805"/>
                </a:cubicBezTo>
                <a:cubicBezTo>
                  <a:pt x="46404" y="1495779"/>
                  <a:pt x="3147756" y="-119000"/>
                  <a:pt x="3506344" y="6963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Freeform 144"/>
          <p:cNvSpPr/>
          <p:nvPr/>
        </p:nvSpPr>
        <p:spPr>
          <a:xfrm>
            <a:off x="4303059" y="650810"/>
            <a:ext cx="4743860" cy="2183363"/>
          </a:xfrm>
          <a:custGeom>
            <a:avLst/>
            <a:gdLst>
              <a:gd name="connsiteX0" fmla="*/ 0 w 4743860"/>
              <a:gd name="connsiteY0" fmla="*/ 2183363 h 2183363"/>
              <a:gd name="connsiteX1" fmla="*/ 3494923 w 4743860"/>
              <a:gd name="connsiteY1" fmla="*/ 1249136 h 2183363"/>
              <a:gd name="connsiteX2" fmla="*/ 4743860 w 4743860"/>
              <a:gd name="connsiteY2" fmla="*/ 0 h 218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3860" h="2183363">
                <a:moveTo>
                  <a:pt x="0" y="2183363"/>
                </a:moveTo>
                <a:cubicBezTo>
                  <a:pt x="1352140" y="1898196"/>
                  <a:pt x="2704280" y="1613030"/>
                  <a:pt x="3494923" y="1249136"/>
                </a:cubicBezTo>
                <a:cubicBezTo>
                  <a:pt x="4285566" y="885242"/>
                  <a:pt x="4535704" y="202941"/>
                  <a:pt x="4743860" y="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Freeform 146"/>
          <p:cNvSpPr/>
          <p:nvPr/>
        </p:nvSpPr>
        <p:spPr>
          <a:xfrm rot="2137585">
            <a:off x="4417760" y="2502708"/>
            <a:ext cx="4199601" cy="1743235"/>
          </a:xfrm>
          <a:custGeom>
            <a:avLst/>
            <a:gdLst>
              <a:gd name="connsiteX0" fmla="*/ 0 w 4743860"/>
              <a:gd name="connsiteY0" fmla="*/ 2183363 h 2183363"/>
              <a:gd name="connsiteX1" fmla="*/ 3494923 w 4743860"/>
              <a:gd name="connsiteY1" fmla="*/ 1249136 h 2183363"/>
              <a:gd name="connsiteX2" fmla="*/ 4743860 w 4743860"/>
              <a:gd name="connsiteY2" fmla="*/ 0 h 21833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43860" h="2183363">
                <a:moveTo>
                  <a:pt x="0" y="2183363"/>
                </a:moveTo>
                <a:cubicBezTo>
                  <a:pt x="1352140" y="1898196"/>
                  <a:pt x="2704280" y="1613030"/>
                  <a:pt x="3494923" y="1249136"/>
                </a:cubicBezTo>
                <a:cubicBezTo>
                  <a:pt x="4285566" y="885242"/>
                  <a:pt x="4535704" y="202941"/>
                  <a:pt x="4743860" y="0"/>
                </a:cubicBezTo>
              </a:path>
            </a:pathLst>
          </a:custGeom>
          <a:ln>
            <a:solidFill>
              <a:srgbClr val="FF00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2216226"/>
      </p:ext>
    </p:extLst>
  </p:cSld>
  <p:clrMapOvr>
    <a:masterClrMapping/>
  </p:clrMapOvr>
  <p:transition spd="slow">
    <p:push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3" name="Content Placeholder 22" descr="Ideas-label-white-text-transparent-background.png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959" r="-2302"/>
          <a:stretch/>
        </p:blipFill>
        <p:spPr>
          <a:xfrm>
            <a:off x="3439980" y="1410771"/>
            <a:ext cx="3532229" cy="3203575"/>
          </a:xfrm>
        </p:spPr>
      </p:pic>
      <p:pic>
        <p:nvPicPr>
          <p:cNvPr id="4" name="droppedImage.pdf"/>
          <p:cNvPicPr/>
          <p:nvPr/>
        </p:nvPicPr>
        <p:blipFill rotWithShape="1">
          <a:blip r:embed="rId3">
            <a:extLst/>
          </a:blip>
          <a:srcRect b="27006"/>
          <a:stretch/>
        </p:blipFill>
        <p:spPr>
          <a:xfrm>
            <a:off x="-594429" y="-521098"/>
            <a:ext cx="11694230" cy="568925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085188" y="962135"/>
            <a:ext cx="4495800" cy="3203145"/>
          </a:xfrm>
          <a:prstGeom prst="rect">
            <a:avLst/>
          </a:prstGeom>
        </p:spPr>
        <p:txBody>
          <a:bodyPr vert="horz">
            <a:no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Questions? Comments?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Contact information:</a:t>
            </a: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Email: </a:t>
            </a:r>
            <a:r>
              <a:rPr lang="en-US" dirty="0" err="1">
                <a:solidFill>
                  <a:srgbClr val="FFFFFF"/>
                </a:solidFill>
              </a:rPr>
              <a:t>harri.toivonen@cern.ch</a:t>
            </a: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dirty="0">
                <a:solidFill>
                  <a:srgbClr val="FFFFFF"/>
                </a:solidFill>
              </a:rPr>
              <a:t>Skype: </a:t>
            </a:r>
            <a:r>
              <a:rPr lang="en-US" dirty="0" err="1">
                <a:solidFill>
                  <a:srgbClr val="FFFFFF"/>
                </a:solidFill>
              </a:rPr>
              <a:t>olavi</a:t>
            </a:r>
            <a:r>
              <a:rPr lang="en-US" dirty="0">
                <a:solidFill>
                  <a:srgbClr val="FFFFFF"/>
                </a:solidFill>
              </a:rPr>
              <a:t>-dude</a:t>
            </a:r>
          </a:p>
          <a:p>
            <a:pPr marL="36576" indent="0">
              <a:buNone/>
            </a:pPr>
            <a:endParaRPr lang="en-US" dirty="0">
              <a:solidFill>
                <a:srgbClr val="FFFFFF"/>
              </a:solidFill>
            </a:endParaRPr>
          </a:p>
          <a:p>
            <a:pPr marL="36576" indent="0">
              <a:buNone/>
            </a:pPr>
            <a:r>
              <a:rPr lang="en-US" b="1" dirty="0">
                <a:solidFill>
                  <a:srgbClr val="FFFFFF"/>
                </a:solidFill>
              </a:rPr>
              <a:t>Let’s have a cup of coffee and make interesting projects happen!</a:t>
            </a:r>
          </a:p>
        </p:txBody>
      </p:sp>
      <p:sp>
        <p:nvSpPr>
          <p:cNvPr id="7" name="Freeform 6"/>
          <p:cNvSpPr/>
          <p:nvPr/>
        </p:nvSpPr>
        <p:spPr>
          <a:xfrm>
            <a:off x="1562159" y="2257962"/>
            <a:ext cx="406391" cy="56063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5400000">
            <a:off x="1582947" y="2216626"/>
            <a:ext cx="335780" cy="74706"/>
          </a:xfrm>
          <a:custGeom>
            <a:avLst/>
            <a:gdLst>
              <a:gd name="connsiteX0" fmla="*/ 0 w 1120588"/>
              <a:gd name="connsiteY0" fmla="*/ 74706 h 74706"/>
              <a:gd name="connsiteX1" fmla="*/ 164353 w 1120588"/>
              <a:gd name="connsiteY1" fmla="*/ 59764 h 74706"/>
              <a:gd name="connsiteX2" fmla="*/ 283882 w 1120588"/>
              <a:gd name="connsiteY2" fmla="*/ 29882 h 74706"/>
              <a:gd name="connsiteX3" fmla="*/ 433294 w 1120588"/>
              <a:gd name="connsiteY3" fmla="*/ 0 h 74706"/>
              <a:gd name="connsiteX4" fmla="*/ 1120588 w 1120588"/>
              <a:gd name="connsiteY4" fmla="*/ 14941 h 747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20588" h="74706">
                <a:moveTo>
                  <a:pt x="0" y="74706"/>
                </a:moveTo>
                <a:cubicBezTo>
                  <a:pt x="54784" y="69725"/>
                  <a:pt x="109768" y="66587"/>
                  <a:pt x="164353" y="59764"/>
                </a:cubicBezTo>
                <a:cubicBezTo>
                  <a:pt x="245363" y="49638"/>
                  <a:pt x="220635" y="47952"/>
                  <a:pt x="283882" y="29882"/>
                </a:cubicBezTo>
                <a:cubicBezTo>
                  <a:pt x="346289" y="12052"/>
                  <a:pt x="362852" y="11740"/>
                  <a:pt x="433294" y="0"/>
                </a:cubicBezTo>
                <a:lnTo>
                  <a:pt x="1120588" y="14941"/>
                </a:lnTo>
              </a:path>
            </a:pathLst>
          </a:cu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" name="Group 20"/>
          <p:cNvGrpSpPr/>
          <p:nvPr/>
        </p:nvGrpSpPr>
        <p:grpSpPr>
          <a:xfrm>
            <a:off x="1949431" y="1785698"/>
            <a:ext cx="1608828" cy="636168"/>
            <a:chOff x="1846555" y="1804663"/>
            <a:chExt cx="1774843" cy="701814"/>
          </a:xfrm>
        </p:grpSpPr>
        <p:sp>
          <p:nvSpPr>
            <p:cNvPr id="10" name="Freeform 9"/>
            <p:cNvSpPr/>
            <p:nvPr/>
          </p:nvSpPr>
          <p:spPr>
            <a:xfrm>
              <a:off x="1867647" y="2016968"/>
              <a:ext cx="209177" cy="271132"/>
            </a:xfrm>
            <a:custGeom>
              <a:avLst/>
              <a:gdLst>
                <a:gd name="connsiteX0" fmla="*/ 0 w 209177"/>
                <a:gd name="connsiteY0" fmla="*/ 15032 h 271132"/>
                <a:gd name="connsiteX1" fmla="*/ 194235 w 209177"/>
                <a:gd name="connsiteY1" fmla="*/ 15032 h 271132"/>
                <a:gd name="connsiteX2" fmla="*/ 209177 w 209177"/>
                <a:gd name="connsiteY2" fmla="*/ 59856 h 271132"/>
                <a:gd name="connsiteX3" fmla="*/ 164353 w 209177"/>
                <a:gd name="connsiteY3" fmla="*/ 239150 h 271132"/>
                <a:gd name="connsiteX4" fmla="*/ 119529 w 209177"/>
                <a:gd name="connsiteY4" fmla="*/ 269032 h 271132"/>
                <a:gd name="connsiteX5" fmla="*/ 74706 w 209177"/>
                <a:gd name="connsiteY5" fmla="*/ 269032 h 271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09177" h="271132">
                  <a:moveTo>
                    <a:pt x="0" y="15032"/>
                  </a:moveTo>
                  <a:cubicBezTo>
                    <a:pt x="17636" y="13072"/>
                    <a:pt x="153207" y="-17790"/>
                    <a:pt x="194235" y="15032"/>
                  </a:cubicBezTo>
                  <a:cubicBezTo>
                    <a:pt x="206533" y="24871"/>
                    <a:pt x="204196" y="44915"/>
                    <a:pt x="209177" y="59856"/>
                  </a:cubicBezTo>
                  <a:cubicBezTo>
                    <a:pt x="197876" y="172857"/>
                    <a:pt x="228207" y="188066"/>
                    <a:pt x="164353" y="239150"/>
                  </a:cubicBezTo>
                  <a:cubicBezTo>
                    <a:pt x="150331" y="250368"/>
                    <a:pt x="136565" y="263354"/>
                    <a:pt x="119529" y="269032"/>
                  </a:cubicBezTo>
                  <a:cubicBezTo>
                    <a:pt x="105355" y="273757"/>
                    <a:pt x="89647" y="269032"/>
                    <a:pt x="74706" y="269032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10"/>
            <p:cNvSpPr/>
            <p:nvPr/>
          </p:nvSpPr>
          <p:spPr>
            <a:xfrm>
              <a:off x="2211294" y="1927412"/>
              <a:ext cx="59765" cy="343647"/>
            </a:xfrm>
            <a:custGeom>
              <a:avLst/>
              <a:gdLst>
                <a:gd name="connsiteX0" fmla="*/ 0 w 59765"/>
                <a:gd name="connsiteY0" fmla="*/ 0 h 343647"/>
                <a:gd name="connsiteX1" fmla="*/ 14941 w 59765"/>
                <a:gd name="connsiteY1" fmla="*/ 283882 h 343647"/>
                <a:gd name="connsiteX2" fmla="*/ 29882 w 59765"/>
                <a:gd name="connsiteY2" fmla="*/ 328706 h 343647"/>
                <a:gd name="connsiteX3" fmla="*/ 59765 w 59765"/>
                <a:gd name="connsiteY3" fmla="*/ 343647 h 3436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9765" h="343647">
                  <a:moveTo>
                    <a:pt x="0" y="0"/>
                  </a:moveTo>
                  <a:cubicBezTo>
                    <a:pt x="4980" y="94627"/>
                    <a:pt x="6362" y="189513"/>
                    <a:pt x="14941" y="283882"/>
                  </a:cubicBezTo>
                  <a:cubicBezTo>
                    <a:pt x="16367" y="299567"/>
                    <a:pt x="20432" y="316106"/>
                    <a:pt x="29882" y="328706"/>
                  </a:cubicBezTo>
                  <a:cubicBezTo>
                    <a:pt x="36564" y="337615"/>
                    <a:pt x="49804" y="338667"/>
                    <a:pt x="59765" y="34364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Freeform 11"/>
            <p:cNvSpPr/>
            <p:nvPr/>
          </p:nvSpPr>
          <p:spPr>
            <a:xfrm>
              <a:off x="2375647" y="1912471"/>
              <a:ext cx="0" cy="433294"/>
            </a:xfrm>
            <a:custGeom>
              <a:avLst/>
              <a:gdLst>
                <a:gd name="connsiteX0" fmla="*/ 0 w 0"/>
                <a:gd name="connsiteY0" fmla="*/ 0 h 433294"/>
                <a:gd name="connsiteX1" fmla="*/ 0 w 0"/>
                <a:gd name="connsiteY1" fmla="*/ 433294 h 4332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433294">
                  <a:moveTo>
                    <a:pt x="0" y="0"/>
                  </a:moveTo>
                  <a:lnTo>
                    <a:pt x="0" y="433294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Freeform 12"/>
            <p:cNvSpPr/>
            <p:nvPr/>
          </p:nvSpPr>
          <p:spPr>
            <a:xfrm>
              <a:off x="2211294" y="2136051"/>
              <a:ext cx="164353" cy="45361"/>
            </a:xfrm>
            <a:custGeom>
              <a:avLst/>
              <a:gdLst>
                <a:gd name="connsiteX0" fmla="*/ 0 w 164353"/>
                <a:gd name="connsiteY0" fmla="*/ 45361 h 45361"/>
                <a:gd name="connsiteX1" fmla="*/ 104588 w 164353"/>
                <a:gd name="connsiteY1" fmla="*/ 30420 h 45361"/>
                <a:gd name="connsiteX2" fmla="*/ 164353 w 164353"/>
                <a:gd name="connsiteY2" fmla="*/ 537 h 453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4353" h="45361">
                  <a:moveTo>
                    <a:pt x="0" y="45361"/>
                  </a:moveTo>
                  <a:cubicBezTo>
                    <a:pt x="34863" y="40381"/>
                    <a:pt x="71179" y="41557"/>
                    <a:pt x="104588" y="30420"/>
                  </a:cubicBezTo>
                  <a:cubicBezTo>
                    <a:pt x="215366" y="-6506"/>
                    <a:pt x="68165" y="537"/>
                    <a:pt x="164353" y="537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Freeform 13"/>
            <p:cNvSpPr/>
            <p:nvPr/>
          </p:nvSpPr>
          <p:spPr>
            <a:xfrm>
              <a:off x="1846555" y="2038601"/>
              <a:ext cx="192177" cy="467876"/>
            </a:xfrm>
            <a:custGeom>
              <a:avLst/>
              <a:gdLst>
                <a:gd name="connsiteX0" fmla="*/ 0 w 192177"/>
                <a:gd name="connsiteY0" fmla="*/ 0 h 467876"/>
                <a:gd name="connsiteX1" fmla="*/ 50133 w 192177"/>
                <a:gd name="connsiteY1" fmla="*/ 133679 h 467876"/>
                <a:gd name="connsiteX2" fmla="*/ 108621 w 192177"/>
                <a:gd name="connsiteY2" fmla="*/ 217228 h 467876"/>
                <a:gd name="connsiteX3" fmla="*/ 167109 w 192177"/>
                <a:gd name="connsiteY3" fmla="*/ 309133 h 467876"/>
                <a:gd name="connsiteX4" fmla="*/ 175465 w 192177"/>
                <a:gd name="connsiteY4" fmla="*/ 350907 h 467876"/>
                <a:gd name="connsiteX5" fmla="*/ 183820 w 192177"/>
                <a:gd name="connsiteY5" fmla="*/ 384327 h 467876"/>
                <a:gd name="connsiteX6" fmla="*/ 192176 w 192177"/>
                <a:gd name="connsiteY6" fmla="*/ 467876 h 467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2177" h="467876">
                  <a:moveTo>
                    <a:pt x="0" y="0"/>
                  </a:moveTo>
                  <a:cubicBezTo>
                    <a:pt x="14406" y="43216"/>
                    <a:pt x="25782" y="93097"/>
                    <a:pt x="50133" y="133679"/>
                  </a:cubicBezTo>
                  <a:cubicBezTo>
                    <a:pt x="83894" y="189944"/>
                    <a:pt x="76625" y="171522"/>
                    <a:pt x="108621" y="217228"/>
                  </a:cubicBezTo>
                  <a:cubicBezTo>
                    <a:pt x="138323" y="259657"/>
                    <a:pt x="142002" y="267289"/>
                    <a:pt x="167109" y="309133"/>
                  </a:cubicBezTo>
                  <a:cubicBezTo>
                    <a:pt x="169894" y="323058"/>
                    <a:pt x="172384" y="337045"/>
                    <a:pt x="175465" y="350907"/>
                  </a:cubicBezTo>
                  <a:cubicBezTo>
                    <a:pt x="177956" y="362116"/>
                    <a:pt x="182074" y="372978"/>
                    <a:pt x="183820" y="384327"/>
                  </a:cubicBezTo>
                  <a:cubicBezTo>
                    <a:pt x="192484" y="440636"/>
                    <a:pt x="192176" y="436693"/>
                    <a:pt x="192176" y="46787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 14"/>
            <p:cNvSpPr/>
            <p:nvPr/>
          </p:nvSpPr>
          <p:spPr>
            <a:xfrm>
              <a:off x="2489925" y="1854793"/>
              <a:ext cx="250899" cy="226954"/>
            </a:xfrm>
            <a:custGeom>
              <a:avLst/>
              <a:gdLst>
                <a:gd name="connsiteX0" fmla="*/ 0 w 250899"/>
                <a:gd name="connsiteY0" fmla="*/ 41775 h 226954"/>
                <a:gd name="connsiteX1" fmla="*/ 75199 w 250899"/>
                <a:gd name="connsiteY1" fmla="*/ 108614 h 226954"/>
                <a:gd name="connsiteX2" fmla="*/ 142043 w 250899"/>
                <a:gd name="connsiteY2" fmla="*/ 200518 h 226954"/>
                <a:gd name="connsiteX3" fmla="*/ 150398 w 250899"/>
                <a:gd name="connsiteY3" fmla="*/ 225583 h 226954"/>
                <a:gd name="connsiteX4" fmla="*/ 158754 w 250899"/>
                <a:gd name="connsiteY4" fmla="*/ 175453 h 226954"/>
                <a:gd name="connsiteX5" fmla="*/ 192176 w 250899"/>
                <a:gd name="connsiteY5" fmla="*/ 125324 h 226954"/>
                <a:gd name="connsiteX6" fmla="*/ 233953 w 250899"/>
                <a:gd name="connsiteY6" fmla="*/ 83549 h 226954"/>
                <a:gd name="connsiteX7" fmla="*/ 250664 w 250899"/>
                <a:gd name="connsiteY7" fmla="*/ 0 h 2269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50899" h="226954">
                  <a:moveTo>
                    <a:pt x="0" y="41775"/>
                  </a:moveTo>
                  <a:cubicBezTo>
                    <a:pt x="65904" y="151604"/>
                    <a:pt x="-25381" y="16421"/>
                    <a:pt x="75199" y="108614"/>
                  </a:cubicBezTo>
                  <a:cubicBezTo>
                    <a:pt x="91246" y="123323"/>
                    <a:pt x="124345" y="173973"/>
                    <a:pt x="142043" y="200518"/>
                  </a:cubicBezTo>
                  <a:cubicBezTo>
                    <a:pt x="144828" y="208873"/>
                    <a:pt x="145513" y="232911"/>
                    <a:pt x="150398" y="225583"/>
                  </a:cubicBezTo>
                  <a:cubicBezTo>
                    <a:pt x="159795" y="211488"/>
                    <a:pt x="152238" y="191090"/>
                    <a:pt x="158754" y="175453"/>
                  </a:cubicBezTo>
                  <a:cubicBezTo>
                    <a:pt x="166479" y="156915"/>
                    <a:pt x="181035" y="142034"/>
                    <a:pt x="192176" y="125324"/>
                  </a:cubicBezTo>
                  <a:cubicBezTo>
                    <a:pt x="214458" y="91904"/>
                    <a:pt x="200531" y="105829"/>
                    <a:pt x="233953" y="83549"/>
                  </a:cubicBezTo>
                  <a:cubicBezTo>
                    <a:pt x="254187" y="22852"/>
                    <a:pt x="250664" y="51034"/>
                    <a:pt x="250664" y="0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 15"/>
            <p:cNvSpPr/>
            <p:nvPr/>
          </p:nvSpPr>
          <p:spPr>
            <a:xfrm>
              <a:off x="2631968" y="2080376"/>
              <a:ext cx="25066" cy="217228"/>
            </a:xfrm>
            <a:custGeom>
              <a:avLst/>
              <a:gdLst>
                <a:gd name="connsiteX0" fmla="*/ 0 w 25066"/>
                <a:gd name="connsiteY0" fmla="*/ 0 h 217228"/>
                <a:gd name="connsiteX1" fmla="*/ 8355 w 25066"/>
                <a:gd name="connsiteY1" fmla="*/ 175453 h 217228"/>
                <a:gd name="connsiteX2" fmla="*/ 25066 w 25066"/>
                <a:gd name="connsiteY2" fmla="*/ 217228 h 2172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5066" h="217228">
                  <a:moveTo>
                    <a:pt x="0" y="0"/>
                  </a:moveTo>
                  <a:cubicBezTo>
                    <a:pt x="2785" y="58484"/>
                    <a:pt x="3686" y="117089"/>
                    <a:pt x="8355" y="175453"/>
                  </a:cubicBezTo>
                  <a:cubicBezTo>
                    <a:pt x="10784" y="205811"/>
                    <a:pt x="10952" y="203114"/>
                    <a:pt x="25066" y="21722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Freeform 16"/>
            <p:cNvSpPr/>
            <p:nvPr/>
          </p:nvSpPr>
          <p:spPr>
            <a:xfrm>
              <a:off x="2827336" y="1854793"/>
              <a:ext cx="215531" cy="442811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3091518" y="1838083"/>
              <a:ext cx="75199" cy="392682"/>
            </a:xfrm>
            <a:custGeom>
              <a:avLst/>
              <a:gdLst>
                <a:gd name="connsiteX0" fmla="*/ 0 w 75199"/>
                <a:gd name="connsiteY0" fmla="*/ 0 h 392682"/>
                <a:gd name="connsiteX1" fmla="*/ 25066 w 75199"/>
                <a:gd name="connsiteY1" fmla="*/ 242293 h 392682"/>
                <a:gd name="connsiteX2" fmla="*/ 58488 w 75199"/>
                <a:gd name="connsiteY2" fmla="*/ 342552 h 392682"/>
                <a:gd name="connsiteX3" fmla="*/ 66844 w 75199"/>
                <a:gd name="connsiteY3" fmla="*/ 367617 h 392682"/>
                <a:gd name="connsiteX4" fmla="*/ 75199 w 75199"/>
                <a:gd name="connsiteY4" fmla="*/ 392682 h 392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5199" h="392682">
                  <a:moveTo>
                    <a:pt x="0" y="0"/>
                  </a:moveTo>
                  <a:cubicBezTo>
                    <a:pt x="5069" y="106457"/>
                    <a:pt x="-4130" y="154712"/>
                    <a:pt x="25066" y="242293"/>
                  </a:cubicBezTo>
                  <a:lnTo>
                    <a:pt x="58488" y="342552"/>
                  </a:lnTo>
                  <a:lnTo>
                    <a:pt x="66844" y="367617"/>
                  </a:lnTo>
                  <a:lnTo>
                    <a:pt x="75199" y="392682"/>
                  </a:ln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 18"/>
            <p:cNvSpPr/>
            <p:nvPr/>
          </p:nvSpPr>
          <p:spPr>
            <a:xfrm>
              <a:off x="3233561" y="1821373"/>
              <a:ext cx="158775" cy="384327"/>
            </a:xfrm>
            <a:custGeom>
              <a:avLst/>
              <a:gdLst>
                <a:gd name="connsiteX0" fmla="*/ 100265 w 158775"/>
                <a:gd name="connsiteY0" fmla="*/ 0 h 384327"/>
                <a:gd name="connsiteX1" fmla="*/ 25066 w 158775"/>
                <a:gd name="connsiteY1" fmla="*/ 8355 h 384327"/>
                <a:gd name="connsiteX2" fmla="*/ 16711 w 158775"/>
                <a:gd name="connsiteY2" fmla="*/ 33420 h 384327"/>
                <a:gd name="connsiteX3" fmla="*/ 8355 w 158775"/>
                <a:gd name="connsiteY3" fmla="*/ 83550 h 384327"/>
                <a:gd name="connsiteX4" fmla="*/ 0 w 158775"/>
                <a:gd name="connsiteY4" fmla="*/ 175454 h 384327"/>
                <a:gd name="connsiteX5" fmla="*/ 16711 w 158775"/>
                <a:gd name="connsiteY5" fmla="*/ 300778 h 384327"/>
                <a:gd name="connsiteX6" fmla="*/ 50132 w 158775"/>
                <a:gd name="connsiteY6" fmla="*/ 350907 h 384327"/>
                <a:gd name="connsiteX7" fmla="*/ 75199 w 158775"/>
                <a:gd name="connsiteY7" fmla="*/ 367617 h 384327"/>
                <a:gd name="connsiteX8" fmla="*/ 125332 w 158775"/>
                <a:gd name="connsiteY8" fmla="*/ 384327 h 384327"/>
                <a:gd name="connsiteX9" fmla="*/ 133687 w 158775"/>
                <a:gd name="connsiteY9" fmla="*/ 359262 h 384327"/>
                <a:gd name="connsiteX10" fmla="*/ 150398 w 158775"/>
                <a:gd name="connsiteY10" fmla="*/ 334197 h 384327"/>
                <a:gd name="connsiteX11" fmla="*/ 158753 w 158775"/>
                <a:gd name="connsiteY11" fmla="*/ 300778 h 3843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58775" h="384327">
                  <a:moveTo>
                    <a:pt x="100265" y="0"/>
                  </a:moveTo>
                  <a:cubicBezTo>
                    <a:pt x="75199" y="2785"/>
                    <a:pt x="48483" y="-1011"/>
                    <a:pt x="25066" y="8355"/>
                  </a:cubicBezTo>
                  <a:cubicBezTo>
                    <a:pt x="16889" y="11626"/>
                    <a:pt x="18622" y="24823"/>
                    <a:pt x="16711" y="33420"/>
                  </a:cubicBezTo>
                  <a:cubicBezTo>
                    <a:pt x="13036" y="49957"/>
                    <a:pt x="10334" y="66725"/>
                    <a:pt x="8355" y="83550"/>
                  </a:cubicBezTo>
                  <a:cubicBezTo>
                    <a:pt x="4761" y="114100"/>
                    <a:pt x="2785" y="144819"/>
                    <a:pt x="0" y="175454"/>
                  </a:cubicBezTo>
                  <a:cubicBezTo>
                    <a:pt x="594" y="182577"/>
                    <a:pt x="-21" y="270663"/>
                    <a:pt x="16711" y="300778"/>
                  </a:cubicBezTo>
                  <a:cubicBezTo>
                    <a:pt x="26465" y="318333"/>
                    <a:pt x="33422" y="339768"/>
                    <a:pt x="50132" y="350907"/>
                  </a:cubicBezTo>
                  <a:cubicBezTo>
                    <a:pt x="58488" y="356477"/>
                    <a:pt x="66022" y="363539"/>
                    <a:pt x="75199" y="367617"/>
                  </a:cubicBezTo>
                  <a:cubicBezTo>
                    <a:pt x="91296" y="374771"/>
                    <a:pt x="125332" y="384327"/>
                    <a:pt x="125332" y="384327"/>
                  </a:cubicBezTo>
                  <a:cubicBezTo>
                    <a:pt x="128117" y="375972"/>
                    <a:pt x="129748" y="367139"/>
                    <a:pt x="133687" y="359262"/>
                  </a:cubicBezTo>
                  <a:cubicBezTo>
                    <a:pt x="138178" y="350281"/>
                    <a:pt x="145907" y="343178"/>
                    <a:pt x="150398" y="334197"/>
                  </a:cubicBezTo>
                  <a:cubicBezTo>
                    <a:pt x="159634" y="315727"/>
                    <a:pt x="158753" y="315019"/>
                    <a:pt x="158753" y="300778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 19"/>
            <p:cNvSpPr/>
            <p:nvPr/>
          </p:nvSpPr>
          <p:spPr>
            <a:xfrm>
              <a:off x="3442466" y="1804663"/>
              <a:ext cx="178932" cy="367617"/>
            </a:xfrm>
            <a:custGeom>
              <a:avLst/>
              <a:gdLst>
                <a:gd name="connsiteX0" fmla="*/ 46940 w 215531"/>
                <a:gd name="connsiteY0" fmla="*/ 0 h 442811"/>
                <a:gd name="connsiteX1" fmla="*/ 21874 w 215531"/>
                <a:gd name="connsiteY1" fmla="*/ 233938 h 442811"/>
                <a:gd name="connsiteX2" fmla="*/ 46940 w 215531"/>
                <a:gd name="connsiteY2" fmla="*/ 242293 h 442811"/>
                <a:gd name="connsiteX3" fmla="*/ 147206 w 215531"/>
                <a:gd name="connsiteY3" fmla="*/ 250648 h 442811"/>
                <a:gd name="connsiteX4" fmla="*/ 172272 w 215531"/>
                <a:gd name="connsiteY4" fmla="*/ 259003 h 442811"/>
                <a:gd name="connsiteX5" fmla="*/ 197338 w 215531"/>
                <a:gd name="connsiteY5" fmla="*/ 384327 h 442811"/>
                <a:gd name="connsiteX6" fmla="*/ 147206 w 215531"/>
                <a:gd name="connsiteY6" fmla="*/ 426101 h 442811"/>
                <a:gd name="connsiteX7" fmla="*/ 97073 w 215531"/>
                <a:gd name="connsiteY7" fmla="*/ 442811 h 442811"/>
                <a:gd name="connsiteX8" fmla="*/ 30229 w 215531"/>
                <a:gd name="connsiteY8" fmla="*/ 417746 h 4428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15531" h="442811">
                  <a:moveTo>
                    <a:pt x="46940" y="0"/>
                  </a:moveTo>
                  <a:cubicBezTo>
                    <a:pt x="-13703" y="90959"/>
                    <a:pt x="-8166" y="61223"/>
                    <a:pt x="21874" y="233938"/>
                  </a:cubicBezTo>
                  <a:cubicBezTo>
                    <a:pt x="23383" y="242615"/>
                    <a:pt x="38210" y="241129"/>
                    <a:pt x="46940" y="242293"/>
                  </a:cubicBezTo>
                  <a:cubicBezTo>
                    <a:pt x="80184" y="246725"/>
                    <a:pt x="113784" y="247863"/>
                    <a:pt x="147206" y="250648"/>
                  </a:cubicBezTo>
                  <a:cubicBezTo>
                    <a:pt x="155561" y="253433"/>
                    <a:pt x="164177" y="255534"/>
                    <a:pt x="172272" y="259003"/>
                  </a:cubicBezTo>
                  <a:cubicBezTo>
                    <a:pt x="234740" y="285774"/>
                    <a:pt x="216657" y="281304"/>
                    <a:pt x="197338" y="384327"/>
                  </a:cubicBezTo>
                  <a:cubicBezTo>
                    <a:pt x="192764" y="408717"/>
                    <a:pt x="165983" y="418591"/>
                    <a:pt x="147206" y="426101"/>
                  </a:cubicBezTo>
                  <a:cubicBezTo>
                    <a:pt x="130851" y="432643"/>
                    <a:pt x="97073" y="442811"/>
                    <a:pt x="97073" y="442811"/>
                  </a:cubicBezTo>
                  <a:cubicBezTo>
                    <a:pt x="32420" y="433575"/>
                    <a:pt x="47393" y="452070"/>
                    <a:pt x="30229" y="417746"/>
                  </a:cubicBezTo>
                </a:path>
              </a:pathLst>
            </a:custGeom>
            <a:ln w="28575" cmpd="sng"/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5" name="Picture 24" descr="Ideas-label-white-text-transparent-background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43879" y="3804760"/>
            <a:ext cx="1100121" cy="11001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114529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droppedImage.pn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0" y="-987408"/>
            <a:ext cx="9153591" cy="7723343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Rectangle 8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533930"/>
            <a:ext cx="8087430" cy="705332"/>
          </a:xfrm>
        </p:spPr>
        <p:txBody>
          <a:bodyPr>
            <a:normAutofit/>
          </a:bodyPr>
          <a:lstStyle/>
          <a:p>
            <a:r>
              <a:rPr lang="en-US" sz="2400" dirty="0"/>
              <a:t>EUROPEAN RESEARCH INFRASTRUCTURE CHALLENGES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3330" y="1344232"/>
            <a:ext cx="7807340" cy="3453493"/>
          </a:xfrm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r>
              <a:rPr lang="en-US" dirty="0"/>
              <a:t>The ERI´s, CERN included, deal with engineering and innovation challenges stemming from scientific progress </a:t>
            </a:r>
          </a:p>
          <a:p>
            <a:pPr>
              <a:lnSpc>
                <a:spcPct val="110000"/>
              </a:lnSpc>
            </a:pPr>
            <a:r>
              <a:rPr lang="en-US" dirty="0"/>
              <a:t>Accumulated knowledge, capabilities and infrastructure aligned to drive advanced scientific field forward -&gt; societal value and benefits are challenging to measure as the time from discovery to application is long</a:t>
            </a:r>
          </a:p>
          <a:p>
            <a:pPr>
              <a:lnSpc>
                <a:spcPct val="110000"/>
              </a:lnSpc>
            </a:pPr>
            <a:r>
              <a:rPr lang="en-US" dirty="0"/>
              <a:t>How might we accelerate societal value creation (new technology, products, services, jobs, startups, </a:t>
            </a:r>
            <a:r>
              <a:rPr lang="en-US" dirty="0" err="1"/>
              <a:t>etc</a:t>
            </a:r>
            <a:r>
              <a:rPr lang="en-US" dirty="0"/>
              <a:t>) from basic research?</a:t>
            </a:r>
          </a:p>
        </p:txBody>
      </p:sp>
    </p:spTree>
    <p:extLst>
      <p:ext uri="{BB962C8B-B14F-4D97-AF65-F5344CB8AC3E}">
        <p14:creationId xmlns:p14="http://schemas.microsoft.com/office/powerpoint/2010/main" val="1673660918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ntainer-offices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859"/>
            <a:ext cx="9144000" cy="60960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330" y="638899"/>
            <a:ext cx="8087430" cy="705332"/>
          </a:xfrm>
        </p:spPr>
        <p:txBody>
          <a:bodyPr/>
          <a:lstStyle/>
          <a:p>
            <a:r>
              <a:rPr lang="en-US" dirty="0"/>
              <a:t>IDEASQUARE IN BRIEF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71105" y="1543051"/>
            <a:ext cx="7567086" cy="3453493"/>
          </a:xfrm>
        </p:spPr>
        <p:txBody>
          <a:bodyPr>
            <a:normAutofit/>
          </a:bodyPr>
          <a:lstStyle/>
          <a:p>
            <a:pPr marL="36576" indent="0">
              <a:lnSpc>
                <a:spcPct val="120000"/>
              </a:lnSpc>
              <a:buNone/>
            </a:pPr>
            <a:r>
              <a:rPr lang="en-US" dirty="0"/>
              <a:t>“</a:t>
            </a:r>
            <a:r>
              <a:rPr lang="en-US" dirty="0" err="1"/>
              <a:t>Ideasquare</a:t>
            </a:r>
            <a:r>
              <a:rPr lang="en-US" dirty="0"/>
              <a:t> is a </a:t>
            </a:r>
            <a:r>
              <a:rPr lang="en-US" dirty="0">
                <a:solidFill>
                  <a:srgbClr val="FF0000"/>
                </a:solidFill>
              </a:rPr>
              <a:t>pilot project </a:t>
            </a:r>
            <a:r>
              <a:rPr lang="en-US" dirty="0"/>
              <a:t>that brings together physicists, engineers, industrial partners, early-stage researchers and cross-disciplinary teams of students to </a:t>
            </a:r>
            <a:r>
              <a:rPr lang="en-US" dirty="0">
                <a:solidFill>
                  <a:srgbClr val="FF0000"/>
                </a:solidFill>
              </a:rPr>
              <a:t>work together</a:t>
            </a:r>
            <a:r>
              <a:rPr lang="en-US" dirty="0"/>
              <a:t> on detector upgrade R&amp;D technologies. The purpose is to </a:t>
            </a:r>
            <a:r>
              <a:rPr lang="en-US" dirty="0">
                <a:solidFill>
                  <a:srgbClr val="FF0000"/>
                </a:solidFill>
              </a:rPr>
              <a:t>co-develop new technologies for research purposes</a:t>
            </a:r>
            <a:r>
              <a:rPr lang="en-US" dirty="0"/>
              <a:t>, and at the same time, create a fruitful environment for socially and globally relevant </a:t>
            </a:r>
            <a:r>
              <a:rPr lang="en-US" dirty="0">
                <a:solidFill>
                  <a:srgbClr val="FF0000"/>
                </a:solidFill>
              </a:rPr>
              <a:t>new product ideas and innovation</a:t>
            </a:r>
            <a:r>
              <a:rPr lang="en-US" dirty="0"/>
              <a:t>.”</a:t>
            </a:r>
          </a:p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543205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15122696159_a23d2f4bb1_o.jpg"/>
          <p:cNvPicPr/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29149" y="-662985"/>
            <a:ext cx="9363284" cy="6242951"/>
          </a:xfrm>
          <a:prstGeom prst="rect">
            <a:avLst/>
          </a:prstGeom>
          <a:ln w="12700">
            <a:miter lim="400000"/>
          </a:ln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IDEASQUARE IS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3060" y="1164791"/>
            <a:ext cx="5199528" cy="3825562"/>
          </a:xfrm>
        </p:spPr>
        <p:txBody>
          <a:bodyPr>
            <a:normAutofit/>
          </a:bodyPr>
          <a:lstStyle/>
          <a:p>
            <a:r>
              <a:rPr lang="en-US" dirty="0"/>
              <a:t>Project with a dedicated building, hosting:</a:t>
            </a:r>
          </a:p>
          <a:p>
            <a:pPr lvl="1"/>
            <a:r>
              <a:rPr lang="en-US" dirty="0"/>
              <a:t>EU-funded detector upgrade R&amp;D projects</a:t>
            </a:r>
          </a:p>
          <a:p>
            <a:pPr lvl="1"/>
            <a:r>
              <a:rPr lang="en-US" dirty="0"/>
              <a:t>Multidisciplinary master level student programs</a:t>
            </a:r>
          </a:p>
          <a:p>
            <a:pPr lvl="1"/>
            <a:r>
              <a:rPr lang="en-US" dirty="0"/>
              <a:t>Innovation events, workshops, </a:t>
            </a:r>
            <a:r>
              <a:rPr lang="en-US" dirty="0" err="1"/>
              <a:t>hackathons</a:t>
            </a:r>
            <a:endParaRPr lang="en-US" dirty="0"/>
          </a:p>
          <a:p>
            <a:r>
              <a:rPr lang="en-US" dirty="0"/>
              <a:t>...to prototype, test and iterate new forms of collaboration and co-creation in the areas or Research, Education and Technology - </a:t>
            </a:r>
            <a:r>
              <a:rPr lang="en-US" dirty="0">
                <a:solidFill>
                  <a:srgbClr val="FF0000"/>
                </a:solidFill>
              </a:rPr>
              <a:t>RET</a:t>
            </a:r>
          </a:p>
          <a:p>
            <a:endParaRPr lang="en-US" dirty="0"/>
          </a:p>
        </p:txBody>
      </p:sp>
      <p:pic>
        <p:nvPicPr>
          <p:cNvPr id="4" name="pasted-image.pd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912682" y="1155285"/>
            <a:ext cx="2774118" cy="2833360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Rectangle 4"/>
          <p:cNvSpPr/>
          <p:nvPr/>
        </p:nvSpPr>
        <p:spPr>
          <a:xfrm>
            <a:off x="6842583" y="2119773"/>
            <a:ext cx="87761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Research</a:t>
            </a:r>
          </a:p>
        </p:txBody>
      </p:sp>
      <p:sp>
        <p:nvSpPr>
          <p:cNvPr id="6" name="Rectangle 5"/>
          <p:cNvSpPr/>
          <p:nvPr/>
        </p:nvSpPr>
        <p:spPr>
          <a:xfrm>
            <a:off x="6155896" y="3184876"/>
            <a:ext cx="92848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Education</a:t>
            </a:r>
          </a:p>
        </p:txBody>
      </p:sp>
      <p:sp>
        <p:nvSpPr>
          <p:cNvPr id="7" name="Rectangle 6"/>
          <p:cNvSpPr/>
          <p:nvPr/>
        </p:nvSpPr>
        <p:spPr>
          <a:xfrm>
            <a:off x="7412818" y="3184876"/>
            <a:ext cx="103676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Technology</a:t>
            </a:r>
          </a:p>
        </p:txBody>
      </p:sp>
    </p:spTree>
    <p:extLst>
      <p:ext uri="{BB962C8B-B14F-4D97-AF65-F5344CB8AC3E}">
        <p14:creationId xmlns:p14="http://schemas.microsoft.com/office/powerpoint/2010/main" val="3275753807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uiExpand="1" build="p"/>
      <p:bldP spid="5" grpId="0"/>
      <p:bldP spid="6" grpId="0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19530" y="-379508"/>
            <a:ext cx="9293412" cy="6195608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EXAMPLE: EU-FUNDED DETECTOR UPGRADE R&amp;D PROJECT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8"/>
            <a:ext cx="8087430" cy="3152588"/>
          </a:xfrm>
        </p:spPr>
        <p:txBody>
          <a:bodyPr>
            <a:normAutofit/>
          </a:bodyPr>
          <a:lstStyle/>
          <a:p>
            <a:r>
              <a:rPr lang="en-US" dirty="0"/>
              <a:t>EDUSAFE is a 4-year Marie Curie ITN project</a:t>
            </a:r>
          </a:p>
          <a:p>
            <a:r>
              <a:rPr lang="en-US" dirty="0"/>
              <a:t>Training for 10 Early Stage and 2 Experienced Researchers</a:t>
            </a:r>
          </a:p>
          <a:p>
            <a:r>
              <a:rPr lang="en-US" dirty="0"/>
              <a:t>Focuses on research into the use of Virtual Reality (VR) and Augmented Reality (AR) during planned and emergency maintenance in extreme environments</a:t>
            </a:r>
          </a:p>
          <a:p>
            <a:r>
              <a:rPr lang="en-US" dirty="0"/>
              <a:t>The result will be an integrated wearable VR/AR system (+control system) which can be implemented and tested as a prototype, using LHC at CERN as a test and demonstration platform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9370" y="628879"/>
            <a:ext cx="2259547" cy="673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0307671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deasquare-students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-821764"/>
            <a:ext cx="9178247" cy="6096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355159" y="365951"/>
            <a:ext cx="8556104" cy="4441647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43412" y="582141"/>
            <a:ext cx="5743388" cy="705332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EXAMPLE: MASTER-LEVEL STUDENT COURSE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9370" y="1494117"/>
            <a:ext cx="8087430" cy="313764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Challenge Based Innovation (CBI) is 4-6 month MSc-level specialization course for product and service development, run by participating universities from (currently) 8 countries around the world</a:t>
            </a:r>
          </a:p>
          <a:p>
            <a:r>
              <a:rPr lang="en-US" dirty="0"/>
              <a:t>Three pilot runs completed, 12 proof-of-concept prototypes produced</a:t>
            </a:r>
          </a:p>
          <a:p>
            <a:r>
              <a:rPr lang="en-US" dirty="0"/>
              <a:t>In the course, multidisciplinary student teams learn how to apply Design Thinking – process (PBL) for new product/service development; CERN researchers act as technological coaches in the process</a:t>
            </a:r>
          </a:p>
          <a:p>
            <a:r>
              <a:rPr lang="en-US" dirty="0"/>
              <a:t>“Work extremely hard, learn and have fun!”</a:t>
            </a:r>
          </a:p>
          <a:p>
            <a:r>
              <a:rPr lang="en-US" dirty="0"/>
              <a:t>“Fail fast and often to succeed sooner”</a:t>
            </a:r>
          </a:p>
        </p:txBody>
      </p:sp>
      <p:pic>
        <p:nvPicPr>
          <p:cNvPr id="8" name="Picture 7" descr="Untitled-1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900" y="582141"/>
            <a:ext cx="1970512" cy="7567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4254225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858" y="-617193"/>
            <a:ext cx="8640227" cy="576069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747059" y="229475"/>
            <a:ext cx="7903882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EXAMPLE: STUDENT PROJECT PROTOTYPE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99370" y="1494117"/>
            <a:ext cx="8087430" cy="3137647"/>
          </a:xfrm>
          <a:prstGeom prst="rect">
            <a:avLst/>
          </a:prstGeom>
        </p:spPr>
        <p:txBody>
          <a:bodyPr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0000"/>
              <a:buFont typeface="Arial"/>
              <a:buChar char="•"/>
              <a:defRPr kumimoji="0" sz="20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8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85000"/>
              <a:buFont typeface="Arial"/>
              <a:buChar char="•"/>
              <a:defRPr kumimoji="0" sz="16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9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bg2">
                  <a:lumMod val="25000"/>
                </a:schemeClr>
              </a:buClr>
              <a:buSzPct val="100000"/>
              <a:buFont typeface="Arial"/>
              <a:buChar char="•"/>
              <a:defRPr kumimoji="0" sz="1400" kern="1200" spc="-5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8290564"/>
      </p:ext>
    </p:extLst>
  </p:cSld>
  <p:clrMapOvr>
    <a:masterClrMapping/>
  </p:clrMapOvr>
  <p:transition spd="slow">
    <p:pu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F13BB4F8-AB55-C149-927B-63608D7DAD9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00999"/>
            <a:ext cx="9144000" cy="454150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AE11ADE-EE23-B34C-96EF-D89C371B34DF}"/>
              </a:ext>
            </a:extLst>
          </p:cNvPr>
          <p:cNvSpPr txBox="1">
            <a:spLocks/>
          </p:cNvSpPr>
          <p:nvPr/>
        </p:nvSpPr>
        <p:spPr>
          <a:xfrm>
            <a:off x="886541" y="601431"/>
            <a:ext cx="7903882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EXAMPLE: </a:t>
            </a:r>
            <a:r>
              <a:rPr lang="en-US" dirty="0" err="1">
                <a:solidFill>
                  <a:schemeClr val="bg1"/>
                </a:solidFill>
              </a:rPr>
              <a:t>OhmPower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20EC6BA-7A89-244F-BC2A-5D00E8ECC9D9}"/>
              </a:ext>
            </a:extLst>
          </p:cNvPr>
          <p:cNvSpPr/>
          <p:nvPr/>
        </p:nvSpPr>
        <p:spPr>
          <a:xfrm>
            <a:off x="1246319" y="3735437"/>
            <a:ext cx="24048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>
                <a:solidFill>
                  <a:schemeClr val="bg1"/>
                </a:solidFill>
                <a:latin typeface="Raleway"/>
              </a:rPr>
              <a:t>www.ohmpower.org</a:t>
            </a:r>
            <a:r>
              <a:rPr lang="en-US" b="1" dirty="0">
                <a:solidFill>
                  <a:schemeClr val="bg1"/>
                </a:solidFill>
                <a:latin typeface="Raleway"/>
              </a:rPr>
              <a:t> </a:t>
            </a:r>
            <a:endParaRPr lang="en-US" dirty="0">
              <a:solidFill>
                <a:schemeClr val="bg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8664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asted-image-small.png">
            <a:extLst>
              <a:ext uri="{FF2B5EF4-FFF2-40B4-BE49-F238E27FC236}">
                <a16:creationId xmlns:a16="http://schemas.microsoft.com/office/drawing/2014/main" id="{2A834DCC-6D29-8C4C-9107-7FCCEA5F38C4}"/>
              </a:ext>
            </a:extLst>
          </p:cNvPr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8467" cy="6173089"/>
          </a:xfrm>
          <a:prstGeom prst="rect">
            <a:avLst/>
          </a:prstGeom>
          <a:ln w="12700">
            <a:miter lim="400000"/>
          </a:ln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6AE11ADE-EE23-B34C-96EF-D89C371B34DF}"/>
              </a:ext>
            </a:extLst>
          </p:cNvPr>
          <p:cNvSpPr txBox="1">
            <a:spLocks/>
          </p:cNvSpPr>
          <p:nvPr/>
        </p:nvSpPr>
        <p:spPr>
          <a:xfrm>
            <a:off x="886541" y="601431"/>
            <a:ext cx="7903882" cy="705332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2800" b="1" kern="1200" spc="-150" baseline="0">
                <a:solidFill>
                  <a:schemeClr val="bg2">
                    <a:lumMod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solidFill>
                  <a:schemeClr val="bg1"/>
                </a:solidFill>
              </a:rPr>
              <a:t>EXAMPLE: </a:t>
            </a:r>
            <a:r>
              <a:rPr lang="en-US" dirty="0" err="1">
                <a:solidFill>
                  <a:schemeClr val="bg1"/>
                </a:solidFill>
              </a:rPr>
              <a:t>EduMind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777B592-2F62-BD40-986D-852CCBE044E7}"/>
              </a:ext>
            </a:extLst>
          </p:cNvPr>
          <p:cNvSpPr txBox="1"/>
          <p:nvPr/>
        </p:nvSpPr>
        <p:spPr>
          <a:xfrm>
            <a:off x="731561" y="4105114"/>
            <a:ext cx="56537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FF00"/>
                </a:solidFill>
                <a:hlinkClick r:id="rId3"/>
              </a:rPr>
              <a:t>https://www.youtube.com/watch?v=w5S8vSHH_XA</a:t>
            </a:r>
            <a:endParaRPr lang="en-GB" dirty="0">
              <a:solidFill>
                <a:srgbClr val="FFFF00"/>
              </a:solidFill>
            </a:endParaRPr>
          </a:p>
          <a:p>
            <a:endParaRPr lang="en-GB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750176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3429</TotalTime>
  <Words>830</Words>
  <Application>Microsoft Macintosh PowerPoint</Application>
  <PresentationFormat>On-screen Show (16:9)</PresentationFormat>
  <Paragraphs>87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ＭＳ Ｐゴシック</vt:lpstr>
      <vt:lpstr>Arial</vt:lpstr>
      <vt:lpstr>Calibri</vt:lpstr>
      <vt:lpstr>Raleway</vt:lpstr>
      <vt:lpstr>CERNCorporate16-9</vt:lpstr>
      <vt:lpstr>CERN Ideasquare</vt:lpstr>
      <vt:lpstr>EUROPEAN RESEARCH INFRASTRUCTURE CHALLENGES</vt:lpstr>
      <vt:lpstr>IDEASQUARE IN BRIEF</vt:lpstr>
      <vt:lpstr>IDEASQUARE IS</vt:lpstr>
      <vt:lpstr>EXAMPLE: EU-FUNDED DETECTOR UPGRADE R&amp;D PROJECT </vt:lpstr>
      <vt:lpstr>EXAMPLE: MASTER-LEVEL STUDENT COURSE</vt:lpstr>
      <vt:lpstr>PowerPoint Presentation</vt:lpstr>
      <vt:lpstr>PowerPoint Presentation</vt:lpstr>
      <vt:lpstr>PowerPoint Presentation</vt:lpstr>
      <vt:lpstr>EXAMPLE: HACKATHON</vt:lpstr>
      <vt:lpstr>PowerPoint Presentation</vt:lpstr>
      <vt:lpstr>HOW DO THESE PROJECTS DIFFER?</vt:lpstr>
      <vt:lpstr>WHAT IS THE MOST INTERESTING LINK FOR NEW INNOVATION?</vt:lpstr>
      <vt:lpstr>HOW DOES IDEASQUARE WORK?</vt:lpstr>
      <vt:lpstr>FEEDING LOOP</vt:lpstr>
      <vt:lpstr>IDEASQUARE</vt:lpstr>
      <vt:lpstr>IDEASQUARE (EXPECTED) OUTPUT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16.0015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Harri Toivonen</cp:lastModifiedBy>
  <cp:revision>60</cp:revision>
  <dcterms:created xsi:type="dcterms:W3CDTF">2012-11-30T11:04:26Z</dcterms:created>
  <dcterms:modified xsi:type="dcterms:W3CDTF">2018-07-31T07:00:28Z</dcterms:modified>
</cp:coreProperties>
</file>