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9" r:id="rId3"/>
    <p:sldId id="275" r:id="rId4"/>
    <p:sldId id="281" r:id="rId5"/>
    <p:sldId id="282" r:id="rId6"/>
    <p:sldId id="274" r:id="rId7"/>
    <p:sldId id="276" r:id="rId8"/>
    <p:sldId id="280" r:id="rId9"/>
    <p:sldId id="283" r:id="rId10"/>
    <p:sldId id="284" r:id="rId11"/>
    <p:sldId id="285" r:id="rId12"/>
    <p:sldId id="286" r:id="rId13"/>
    <p:sldId id="287" r:id="rId14"/>
    <p:sldId id="288" r:id="rId15"/>
    <p:sldId id="289" r:id="rId16"/>
    <p:sldId id="290" r:id="rId1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kos Zygouritsas" initials="NZ"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77" d="100"/>
          <a:sy n="77" d="100"/>
        </p:scale>
        <p:origin x="-221" y="-26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12906D-4C5E-426F-807B-179BA0461FE1}" type="datetimeFigureOut">
              <a:rPr lang="el-GR" smtClean="0"/>
              <a:t>4/9/2018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0796B9-1937-4EC3-8837-D797324CA669}" type="slidenum">
              <a:rPr lang="el-GR" smtClean="0"/>
              <a:t>‹#›</a:t>
            </a:fld>
            <a:endParaRPr lang="el-GR"/>
          </a:p>
        </p:txBody>
      </p:sp>
    </p:spTree>
    <p:extLst>
      <p:ext uri="{BB962C8B-B14F-4D97-AF65-F5344CB8AC3E}">
        <p14:creationId xmlns:p14="http://schemas.microsoft.com/office/powerpoint/2010/main" val="263898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Pr>
        <a:blipFill dpi="0" rotWithShape="1">
          <a:blip r:embed="rId2">
            <a:alphaModFix amt="20000"/>
            <a:lum/>
          </a:blip>
          <a:srcRect/>
          <a:stretch>
            <a:fillRect l="-5000" r="-5000"/>
          </a:stretch>
        </a:blip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Tree>
    <p:extLst>
      <p:ext uri="{BB962C8B-B14F-4D97-AF65-F5344CB8AC3E}">
        <p14:creationId xmlns:p14="http://schemas.microsoft.com/office/powerpoint/2010/main" val="2521068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a:xfrm>
            <a:off x="838200" y="6356350"/>
            <a:ext cx="2743200" cy="365125"/>
          </a:xfrm>
          <a:prstGeom prst="rect">
            <a:avLst/>
          </a:prstGeom>
        </p:spPr>
        <p:txBody>
          <a:bodyPr/>
          <a:lstStyle/>
          <a:p>
            <a:endParaRPr lang="el-GR"/>
          </a:p>
        </p:txBody>
      </p:sp>
      <p:sp>
        <p:nvSpPr>
          <p:cNvPr id="6" name="Θέση αριθμού διαφάνειας 5"/>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228440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a:xfrm>
            <a:off x="838200" y="6356350"/>
            <a:ext cx="2743200" cy="365125"/>
          </a:xfrm>
          <a:prstGeom prst="rect">
            <a:avLst/>
          </a:prstGeom>
        </p:spPr>
        <p:txBody>
          <a:bodyPr/>
          <a:lstStyle/>
          <a:p>
            <a:endParaRPr lang="el-GR"/>
          </a:p>
        </p:txBody>
      </p:sp>
      <p:sp>
        <p:nvSpPr>
          <p:cNvPr id="6" name="Θέση αριθμού διαφάνειας 5"/>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1976599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bg>
      <p:bgPr>
        <a:blipFill dpi="0" rotWithShape="1">
          <a:blip r:embed="rId2">
            <a:alphaModFix amt="20000"/>
            <a:lum/>
          </a:blip>
          <a:srcRect/>
          <a:stretch>
            <a:fillRect l="-5000" r="-5000"/>
          </a:stretch>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αριθμού διαφάνειας 5"/>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3125395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Pr>
        <a:blipFill dpi="0" rotWithShape="1">
          <a:blip r:embed="rId2">
            <a:alphaModFix amt="20000"/>
            <a:lum/>
          </a:blip>
          <a:srcRect/>
          <a:stretch>
            <a:fillRect l="-5000" r="-5000"/>
          </a:stretch>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6" name="Θέση αριθμού διαφάνειας 5"/>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1953372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αριθμού διαφάνειας 6"/>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4240999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9" name="Θέση αριθμού διαφάνειας 8"/>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1539346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bg>
      <p:bgPr>
        <a:blipFill dpi="0" rotWithShape="1">
          <a:blip r:embed="rId2">
            <a:alphaModFix amt="20000"/>
            <a:lum/>
          </a:blip>
          <a:srcRect/>
          <a:stretch>
            <a:fillRect l="-5000" r="-5000"/>
          </a:stretch>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5" name="Θέση αριθμού διαφάνειας 4"/>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375752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bg>
      <p:bgPr>
        <a:blipFill dpi="0" rotWithShape="1">
          <a:blip r:embed="rId2">
            <a:alphaModFix amt="20000"/>
            <a:lum/>
          </a:blip>
          <a:srcRect/>
          <a:stretch>
            <a:fillRect l="-5000" r="-5000"/>
          </a:stretch>
        </a:blipFill>
        <a:effectLst/>
      </p:bgPr>
    </p:bg>
    <p:spTree>
      <p:nvGrpSpPr>
        <p:cNvPr id="1" name=""/>
        <p:cNvGrpSpPr/>
        <p:nvPr/>
      </p:nvGrpSpPr>
      <p:grpSpPr>
        <a:xfrm>
          <a:off x="0" y="0"/>
          <a:ext cx="0" cy="0"/>
          <a:chOff x="0" y="0"/>
          <a:chExt cx="0" cy="0"/>
        </a:xfrm>
      </p:grpSpPr>
      <p:sp>
        <p:nvSpPr>
          <p:cNvPr id="4" name="Θέση αριθμού διαφάνειας 3"/>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253251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7" name="Θέση αριθμού διαφάνειας 6"/>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2940026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7" name="Θέση αριθμού διαφάνειας 6"/>
          <p:cNvSpPr>
            <a:spLocks noGrp="1"/>
          </p:cNvSpPr>
          <p:nvPr>
            <p:ph type="sldNum" sz="quarter" idx="12"/>
          </p:nvPr>
        </p:nvSpPr>
        <p:spPr>
          <a:xfrm>
            <a:off x="8610600" y="6356350"/>
            <a:ext cx="2743200" cy="365125"/>
          </a:xfrm>
          <a:prstGeom prst="rect">
            <a:avLst/>
          </a:prstGeom>
        </p:spPr>
        <p:txBody>
          <a:bodyPr/>
          <a:lstStyle/>
          <a:p>
            <a:fld id="{D8B9504D-B7D4-4E05-8126-08F2E99CF4B0}" type="slidenum">
              <a:rPr lang="el-GR" smtClean="0"/>
              <a:t>‹#›</a:t>
            </a:fld>
            <a:endParaRPr lang="el-GR"/>
          </a:p>
        </p:txBody>
      </p:sp>
    </p:spTree>
    <p:extLst>
      <p:ext uri="{BB962C8B-B14F-4D97-AF65-F5344CB8AC3E}">
        <p14:creationId xmlns:p14="http://schemas.microsoft.com/office/powerpoint/2010/main" val="3106008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stretch>
            <a:fillRect l="-5000" r="-5000"/>
          </a:stretch>
        </a:blipFill>
        <a:effectLst/>
      </p:bgPr>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8" name="Εικόνα 7"/>
          <p:cNvPicPr>
            <a:picLocks noChangeAspect="1"/>
          </p:cNvPicPr>
          <p:nvPr userDrawn="1"/>
        </p:nvPicPr>
        <p:blipFill>
          <a:blip r:embed="rId14"/>
          <a:stretch>
            <a:fillRect/>
          </a:stretch>
        </p:blipFill>
        <p:spPr>
          <a:xfrm>
            <a:off x="10177186" y="6284765"/>
            <a:ext cx="2003944" cy="545114"/>
          </a:xfrm>
          <a:prstGeom prst="rect">
            <a:avLst/>
          </a:prstGeom>
        </p:spPr>
      </p:pic>
    </p:spTree>
    <p:extLst>
      <p:ext uri="{BB962C8B-B14F-4D97-AF65-F5344CB8AC3E}">
        <p14:creationId xmlns:p14="http://schemas.microsoft.com/office/powerpoint/2010/main" val="506114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Stecherouvis@ea.gr" TargetMode="External"/><Relationship Id="rId2" Type="http://schemas.openxmlformats.org/officeDocument/2006/relationships/hyperlink" Target="mailto:zygouritsas@ea.gr"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AFB27505-3A25-4363-925E-4A85DF12C48F}"/>
              </a:ext>
            </a:extLst>
          </p:cNvPr>
          <p:cNvSpPr txBox="1"/>
          <p:nvPr/>
        </p:nvSpPr>
        <p:spPr>
          <a:xfrm>
            <a:off x="6005384" y="1816100"/>
            <a:ext cx="5906530" cy="2062103"/>
          </a:xfrm>
          <a:prstGeom prst="rect">
            <a:avLst/>
          </a:prstGeom>
          <a:noFill/>
        </p:spPr>
        <p:txBody>
          <a:bodyPr wrap="square" rtlCol="0">
            <a:spAutoFit/>
          </a:bodyPr>
          <a:lstStyle/>
          <a:p>
            <a:r>
              <a:rPr lang="en-US" sz="3200" b="1" dirty="0"/>
              <a:t>Open Schools f</a:t>
            </a:r>
            <a:r>
              <a:rPr lang="en-US" sz="3200" b="1" dirty="0" smtClean="0"/>
              <a:t>or Open Societies</a:t>
            </a:r>
            <a:r>
              <a:rPr lang="en-US" sz="3200" dirty="0" smtClean="0"/>
              <a:t> workshop</a:t>
            </a:r>
            <a:r>
              <a:rPr lang="en-US" sz="3200" dirty="0"/>
              <a:t>:</a:t>
            </a:r>
            <a:r>
              <a:rPr lang="el-GR" sz="3200" dirty="0" smtClean="0"/>
              <a:t> </a:t>
            </a:r>
            <a:r>
              <a:rPr lang="en-US" sz="3200" b="1" dirty="0" smtClean="0"/>
              <a:t>Playing with Protons</a:t>
            </a:r>
            <a:r>
              <a:rPr lang="en-US" sz="3200" dirty="0" smtClean="0"/>
              <a:t> CPD training for Greek primary teachers @ CERN 2018</a:t>
            </a:r>
            <a:endParaRPr lang="el-GR" sz="3200" dirty="0"/>
          </a:p>
        </p:txBody>
      </p:sp>
      <p:sp>
        <p:nvSpPr>
          <p:cNvPr id="2" name="TextBox 1"/>
          <p:cNvSpPr txBox="1"/>
          <p:nvPr/>
        </p:nvSpPr>
        <p:spPr>
          <a:xfrm>
            <a:off x="6487297" y="4893276"/>
            <a:ext cx="3805881" cy="1200329"/>
          </a:xfrm>
          <a:prstGeom prst="rect">
            <a:avLst/>
          </a:prstGeom>
          <a:noFill/>
        </p:spPr>
        <p:txBody>
          <a:bodyPr wrap="square" rtlCol="0">
            <a:spAutoFit/>
          </a:bodyPr>
          <a:lstStyle/>
          <a:p>
            <a:r>
              <a:rPr lang="en-US" b="1" dirty="0" err="1" smtClean="0"/>
              <a:t>Stephanos</a:t>
            </a:r>
            <a:r>
              <a:rPr lang="en-US" b="1" dirty="0" smtClean="0"/>
              <a:t> </a:t>
            </a:r>
            <a:r>
              <a:rPr lang="en-US" b="1" dirty="0" err="1" smtClean="0"/>
              <a:t>Cherouvis</a:t>
            </a:r>
            <a:r>
              <a:rPr lang="en-US" b="1" dirty="0" smtClean="0"/>
              <a:t> </a:t>
            </a:r>
          </a:p>
          <a:p>
            <a:r>
              <a:rPr lang="en-US" b="1" dirty="0" smtClean="0"/>
              <a:t>Nikos </a:t>
            </a:r>
            <a:r>
              <a:rPr lang="en-US" b="1" dirty="0" err="1" smtClean="0"/>
              <a:t>Zygouritsas</a:t>
            </a:r>
            <a:r>
              <a:rPr lang="en-US" b="1" dirty="0" smtClean="0"/>
              <a:t> </a:t>
            </a:r>
          </a:p>
          <a:p>
            <a:endParaRPr lang="en-US" b="1" dirty="0"/>
          </a:p>
          <a:p>
            <a:r>
              <a:rPr lang="en-US" b="1" dirty="0" err="1" smtClean="0"/>
              <a:t>Ellinogermaniki</a:t>
            </a:r>
            <a:r>
              <a:rPr lang="en-US" b="1" dirty="0" smtClean="0"/>
              <a:t> </a:t>
            </a:r>
            <a:r>
              <a:rPr lang="en-US" b="1" dirty="0" err="1" smtClean="0"/>
              <a:t>Agogi</a:t>
            </a:r>
            <a:r>
              <a:rPr lang="en-US" b="1" dirty="0" smtClean="0"/>
              <a:t> </a:t>
            </a:r>
            <a:endParaRPr lang="en-US" b="1" dirty="0"/>
          </a:p>
        </p:txBody>
      </p:sp>
      <p:pic>
        <p:nvPicPr>
          <p:cNvPr id="1026" name="Picture 2" descr="C:\Users\stecherouvis\OneDrive - Ellinogermaniki Agogi\Creations\Playing with protons\Pw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6287" y="4426088"/>
            <a:ext cx="1852613" cy="1836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117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F5750407-0B26-451B-A374-9E6C386B6F74}"/>
              </a:ext>
            </a:extLst>
          </p:cNvPr>
          <p:cNvSpPr>
            <a:spLocks noGrp="1"/>
          </p:cNvSpPr>
          <p:nvPr>
            <p:ph type="title"/>
          </p:nvPr>
        </p:nvSpPr>
        <p:spPr/>
        <p:txBody>
          <a:bodyPr/>
          <a:lstStyle/>
          <a:p>
            <a:pPr algn="ctr"/>
            <a:r>
              <a:rPr lang="el-GR" b="1" dirty="0">
                <a:solidFill>
                  <a:schemeClr val="accent6">
                    <a:lumMod val="50000"/>
                  </a:schemeClr>
                </a:solidFill>
              </a:rPr>
              <a:t>Δείκτες ανοίγματος του σχολείου</a:t>
            </a:r>
            <a:endParaRPr lang="en-US" b="1" dirty="0">
              <a:solidFill>
                <a:schemeClr val="accent6">
                  <a:lumMod val="50000"/>
                </a:schemeClr>
              </a:solidFill>
            </a:endParaRPr>
          </a:p>
        </p:txBody>
      </p:sp>
      <p:sp>
        <p:nvSpPr>
          <p:cNvPr id="3" name="Θέση περιεχομένου 2">
            <a:extLst>
              <a:ext uri="{FF2B5EF4-FFF2-40B4-BE49-F238E27FC236}">
                <a16:creationId xmlns:a16="http://schemas.microsoft.com/office/drawing/2014/main" xmlns="" id="{52820C8A-2748-4177-AC2C-DD1ABC6FB67A}"/>
              </a:ext>
            </a:extLst>
          </p:cNvPr>
          <p:cNvSpPr>
            <a:spLocks noGrp="1"/>
          </p:cNvSpPr>
          <p:nvPr>
            <p:ph idx="1"/>
          </p:nvPr>
        </p:nvSpPr>
        <p:spPr/>
        <p:txBody>
          <a:bodyPr>
            <a:normAutofit fontScale="77500" lnSpcReduction="20000"/>
          </a:bodyPr>
          <a:lstStyle/>
          <a:p>
            <a:pPr lvl="0"/>
            <a:r>
              <a:rPr lang="el-GR" dirty="0">
                <a:solidFill>
                  <a:schemeClr val="accent6">
                    <a:lumMod val="50000"/>
                  </a:schemeClr>
                </a:solidFill>
              </a:rPr>
              <a:t>Το σχολείο έχει ένα σαφές όραμα και στρατηγική (σχολικό αναπτυξιακό σχέδιο) που περιγράφει λεπτομερώς πώς το σχολείο θα υποστηρίξει τους μαθητές και το προσωπικό για να συμβάλουν στο ανοιχτό σχολείο</a:t>
            </a:r>
            <a:endParaRPr lang="en-US" dirty="0">
              <a:solidFill>
                <a:schemeClr val="accent6">
                  <a:lumMod val="50000"/>
                </a:schemeClr>
              </a:solidFill>
            </a:endParaRPr>
          </a:p>
          <a:p>
            <a:pPr lvl="0"/>
            <a:r>
              <a:rPr lang="el-GR" dirty="0">
                <a:solidFill>
                  <a:schemeClr val="accent6">
                    <a:lumMod val="50000"/>
                  </a:schemeClr>
                </a:solidFill>
              </a:rPr>
              <a:t>Στρατηγικές για την ενθάρρυνση της Επίλυσης Προβλημάτων (</a:t>
            </a:r>
            <a:r>
              <a:rPr lang="en-US" dirty="0">
                <a:solidFill>
                  <a:schemeClr val="accent6">
                    <a:lumMod val="50000"/>
                  </a:schemeClr>
                </a:solidFill>
              </a:rPr>
              <a:t>Problem Solving</a:t>
            </a:r>
            <a:r>
              <a:rPr lang="el-GR" dirty="0">
                <a:solidFill>
                  <a:schemeClr val="accent6">
                    <a:lumMod val="50000"/>
                  </a:schemeClr>
                </a:solidFill>
              </a:rPr>
              <a:t>), της Ομαδικής Εργασίας (</a:t>
            </a:r>
            <a:r>
              <a:rPr lang="en-US" dirty="0">
                <a:solidFill>
                  <a:schemeClr val="accent6">
                    <a:lumMod val="50000"/>
                  </a:schemeClr>
                </a:solidFill>
              </a:rPr>
              <a:t>Team Work</a:t>
            </a:r>
            <a:r>
              <a:rPr lang="el-GR" dirty="0">
                <a:solidFill>
                  <a:schemeClr val="accent6">
                    <a:lumMod val="50000"/>
                  </a:schemeClr>
                </a:solidFill>
              </a:rPr>
              <a:t>), της Ενεργού </a:t>
            </a:r>
            <a:r>
              <a:rPr lang="el-GR" dirty="0" err="1">
                <a:solidFill>
                  <a:schemeClr val="accent6">
                    <a:lumMod val="50000"/>
                  </a:schemeClr>
                </a:solidFill>
              </a:rPr>
              <a:t>Πολιτειότητας</a:t>
            </a:r>
            <a:r>
              <a:rPr lang="el-GR" dirty="0">
                <a:solidFill>
                  <a:schemeClr val="accent6">
                    <a:lumMod val="50000"/>
                  </a:schemeClr>
                </a:solidFill>
              </a:rPr>
              <a:t> (</a:t>
            </a:r>
            <a:r>
              <a:rPr lang="en-US" dirty="0">
                <a:solidFill>
                  <a:schemeClr val="accent6">
                    <a:lumMod val="50000"/>
                  </a:schemeClr>
                </a:solidFill>
              </a:rPr>
              <a:t>Active Citizenship</a:t>
            </a:r>
            <a:r>
              <a:rPr lang="el-GR" dirty="0">
                <a:solidFill>
                  <a:schemeClr val="accent6">
                    <a:lumMod val="50000"/>
                  </a:schemeClr>
                </a:solidFill>
              </a:rPr>
              <a:t>), της Κριτικής Σκέψης (</a:t>
            </a:r>
            <a:r>
              <a:rPr lang="en-US" dirty="0">
                <a:solidFill>
                  <a:schemeClr val="accent6">
                    <a:lumMod val="50000"/>
                  </a:schemeClr>
                </a:solidFill>
              </a:rPr>
              <a:t>Critical Thinking</a:t>
            </a:r>
            <a:r>
              <a:rPr lang="el-GR" dirty="0">
                <a:solidFill>
                  <a:schemeClr val="accent6">
                    <a:lumMod val="50000"/>
                  </a:schemeClr>
                </a:solidFill>
              </a:rPr>
              <a:t>) και της Ισότητας των Φύλων (</a:t>
            </a:r>
            <a:r>
              <a:rPr lang="en-US" dirty="0">
                <a:solidFill>
                  <a:schemeClr val="accent6">
                    <a:lumMod val="50000"/>
                  </a:schemeClr>
                </a:solidFill>
              </a:rPr>
              <a:t>Gender Equality</a:t>
            </a:r>
            <a:r>
              <a:rPr lang="el-GR" dirty="0">
                <a:solidFill>
                  <a:schemeClr val="accent6">
                    <a:lumMod val="50000"/>
                  </a:schemeClr>
                </a:solidFill>
              </a:rPr>
              <a:t>)</a:t>
            </a:r>
            <a:endParaRPr lang="en-US" dirty="0">
              <a:solidFill>
                <a:schemeClr val="accent6">
                  <a:lumMod val="50000"/>
                </a:schemeClr>
              </a:solidFill>
            </a:endParaRPr>
          </a:p>
          <a:p>
            <a:pPr lvl="0"/>
            <a:r>
              <a:rPr lang="el-GR" dirty="0">
                <a:solidFill>
                  <a:schemeClr val="accent6">
                    <a:lumMod val="50000"/>
                  </a:schemeClr>
                </a:solidFill>
              </a:rPr>
              <a:t>Στρατηγικές / Σχέδια για την επαγγελματική ανάπτυξη των εκπαιδευτικών για να προωθήσουν μια αλλαγή στη συμπεριφορά, επιτρέποντας στους εκπαιδευτικούς να προσαρμοστούν σε μια νέα κουλτούρα και φιλοσοφία τύπου ανοικτής εκπαίδευσης που προωθεί το πρόγραμμα </a:t>
            </a:r>
            <a:r>
              <a:rPr lang="en-US" dirty="0">
                <a:solidFill>
                  <a:schemeClr val="accent6">
                    <a:lumMod val="50000"/>
                  </a:schemeClr>
                </a:solidFill>
              </a:rPr>
              <a:t>OSOS</a:t>
            </a:r>
          </a:p>
          <a:p>
            <a:pPr lvl="0"/>
            <a:r>
              <a:rPr lang="el-GR" dirty="0">
                <a:solidFill>
                  <a:schemeClr val="accent6">
                    <a:lumMod val="50000"/>
                  </a:schemeClr>
                </a:solidFill>
              </a:rPr>
              <a:t>Το σχολείο υποστηρίζει την ανάπτυξη ενός διεπιστημονικού περιβάλλοντος όπου οι μαθητές/εκπαιδευτικοί ενθαρρύνονται να δοκιμάζουν νέες ιδέες και προσεγγίσεις</a:t>
            </a:r>
            <a:endParaRPr lang="en-US" dirty="0">
              <a:solidFill>
                <a:schemeClr val="accent6">
                  <a:lumMod val="50000"/>
                </a:schemeClr>
              </a:solidFill>
            </a:endParaRPr>
          </a:p>
          <a:p>
            <a:pPr lvl="0"/>
            <a:r>
              <a:rPr lang="el-GR" dirty="0">
                <a:solidFill>
                  <a:schemeClr val="accent6">
                    <a:lumMod val="50000"/>
                  </a:schemeClr>
                </a:solidFill>
              </a:rPr>
              <a:t>Οι μαθητές αναγνωρίζουν και προσαρμόζουν τις εργασίες τους σε ζητήματα της τοπικής κοινωνίας και οικονομικού ενδιαφέροντος</a:t>
            </a:r>
            <a:endParaRPr lang="en-US" dirty="0">
              <a:solidFill>
                <a:schemeClr val="accent6">
                  <a:lumMod val="50000"/>
                </a:schemeClr>
              </a:solidFill>
            </a:endParaRPr>
          </a:p>
          <a:p>
            <a:endParaRPr lang="en-US" dirty="0"/>
          </a:p>
        </p:txBody>
      </p:sp>
    </p:spTree>
    <p:extLst>
      <p:ext uri="{BB962C8B-B14F-4D97-AF65-F5344CB8AC3E}">
        <p14:creationId xmlns:p14="http://schemas.microsoft.com/office/powerpoint/2010/main" val="3497433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CBCEDB0-E8E8-4DE2-A1ED-8F0AB0F1C73C}"/>
              </a:ext>
            </a:extLst>
          </p:cNvPr>
          <p:cNvSpPr>
            <a:spLocks noGrp="1"/>
          </p:cNvSpPr>
          <p:nvPr>
            <p:ph type="title"/>
          </p:nvPr>
        </p:nvSpPr>
        <p:spPr/>
        <p:txBody>
          <a:bodyPr/>
          <a:lstStyle/>
          <a:p>
            <a:pPr algn="ctr"/>
            <a:r>
              <a:rPr lang="el-GR" b="1" dirty="0">
                <a:solidFill>
                  <a:schemeClr val="accent6">
                    <a:lumMod val="50000"/>
                  </a:schemeClr>
                </a:solidFill>
                <a:latin typeface="+mn-lt"/>
              </a:rPr>
              <a:t>Δείκτες ανοίγματος του σχολείου</a:t>
            </a:r>
            <a:endParaRPr lang="en-US" b="1" dirty="0">
              <a:latin typeface="+mn-lt"/>
            </a:endParaRPr>
          </a:p>
        </p:txBody>
      </p:sp>
      <p:sp>
        <p:nvSpPr>
          <p:cNvPr id="3" name="Θέση περιεχομένου 2">
            <a:extLst>
              <a:ext uri="{FF2B5EF4-FFF2-40B4-BE49-F238E27FC236}">
                <a16:creationId xmlns:a16="http://schemas.microsoft.com/office/drawing/2014/main" xmlns="" id="{F75C38C3-182B-45FE-9A59-CF7C996AC5BC}"/>
              </a:ext>
            </a:extLst>
          </p:cNvPr>
          <p:cNvSpPr>
            <a:spLocks noGrp="1"/>
          </p:cNvSpPr>
          <p:nvPr>
            <p:ph idx="1"/>
          </p:nvPr>
        </p:nvSpPr>
        <p:spPr>
          <a:xfrm>
            <a:off x="584200" y="1587500"/>
            <a:ext cx="10769600" cy="4589463"/>
          </a:xfrm>
        </p:spPr>
        <p:txBody>
          <a:bodyPr>
            <a:normAutofit fontScale="92500" lnSpcReduction="20000"/>
          </a:bodyPr>
          <a:lstStyle/>
          <a:p>
            <a:pPr lvl="0"/>
            <a:r>
              <a:rPr lang="el-GR" dirty="0">
                <a:solidFill>
                  <a:schemeClr val="accent6">
                    <a:lumMod val="50000"/>
                  </a:schemeClr>
                </a:solidFill>
              </a:rPr>
              <a:t>Το σχολείο προωθεί ενεργά τη συνεργασία με φορείς μη τυπικής και άτυπης εκπαίδευσης, τις επιχειρήσεις και κοινωνικές οργανώσεις</a:t>
            </a:r>
            <a:endParaRPr lang="en-US" dirty="0">
              <a:solidFill>
                <a:schemeClr val="accent6">
                  <a:lumMod val="50000"/>
                </a:schemeClr>
              </a:solidFill>
            </a:endParaRPr>
          </a:p>
          <a:p>
            <a:pPr lvl="0"/>
            <a:r>
              <a:rPr lang="el-GR" dirty="0">
                <a:solidFill>
                  <a:schemeClr val="accent6">
                    <a:lumMod val="50000"/>
                  </a:schemeClr>
                </a:solidFill>
              </a:rPr>
              <a:t>Το σχολείο μέσω της συμμετοχής του σε σχέδια εργασίας (</a:t>
            </a:r>
            <a:r>
              <a:rPr lang="en-US" dirty="0">
                <a:solidFill>
                  <a:schemeClr val="accent6">
                    <a:lumMod val="50000"/>
                  </a:schemeClr>
                </a:solidFill>
              </a:rPr>
              <a:t>projects</a:t>
            </a:r>
            <a:r>
              <a:rPr lang="el-GR" dirty="0">
                <a:solidFill>
                  <a:schemeClr val="accent6">
                    <a:lumMod val="50000"/>
                  </a:schemeClr>
                </a:solidFill>
              </a:rPr>
              <a:t>) εμπλέκεται με εξωτερικούς φορείς</a:t>
            </a:r>
            <a:endParaRPr lang="en-US" dirty="0">
              <a:solidFill>
                <a:schemeClr val="accent6">
                  <a:lumMod val="50000"/>
                </a:schemeClr>
              </a:solidFill>
            </a:endParaRPr>
          </a:p>
          <a:p>
            <a:pPr lvl="0"/>
            <a:r>
              <a:rPr lang="el-GR" dirty="0">
                <a:solidFill>
                  <a:schemeClr val="accent6">
                    <a:lumMod val="50000"/>
                  </a:schemeClr>
                </a:solidFill>
              </a:rPr>
              <a:t>Υπάρχουν ενδείξεις για τη συμμετοχή των γονέων/κηδεμόνων στα σχέδια εργασίας του σχολείου</a:t>
            </a:r>
            <a:endParaRPr lang="en-US" dirty="0">
              <a:solidFill>
                <a:schemeClr val="accent6">
                  <a:lumMod val="50000"/>
                </a:schemeClr>
              </a:solidFill>
            </a:endParaRPr>
          </a:p>
          <a:p>
            <a:pPr lvl="0"/>
            <a:r>
              <a:rPr lang="el-GR" dirty="0">
                <a:solidFill>
                  <a:schemeClr val="accent6">
                    <a:lumMod val="50000"/>
                  </a:schemeClr>
                </a:solidFill>
              </a:rPr>
              <a:t>Τα σχολεία συμμετέχουν σε εικονικές και φυσικές πλατφόρμες με σκοπό την ανάπτυξη καινοτόμων σχεδίων εργασίας, την ανταλλαγή ιδεών, τον εντοπισμό και τη συνεργασία με άλλα σχολεία για την ανάπτυξη νέων έργων που στοχεύουν στην αντιμετώπιση των μεγάλων κοινωνικών προκλήσεων</a:t>
            </a:r>
            <a:endParaRPr lang="en-US" dirty="0">
              <a:solidFill>
                <a:schemeClr val="accent6">
                  <a:lumMod val="50000"/>
                </a:schemeClr>
              </a:solidFill>
            </a:endParaRPr>
          </a:p>
          <a:p>
            <a:pPr lvl="0"/>
            <a:r>
              <a:rPr lang="el-GR" dirty="0">
                <a:solidFill>
                  <a:schemeClr val="accent6">
                    <a:lumMod val="50000"/>
                  </a:schemeClr>
                </a:solidFill>
              </a:rPr>
              <a:t>Οι εκπαιδευτικοί / μαθητές παρουσιάζουν δεδομένα από τις δραστηριότητες που εκτελούν και από τα θέματα / σχέδια εργασίας που έχουν αναλάβει για ζητήματα εθνικού ή τοπικού ενδιαφέροντος</a:t>
            </a:r>
            <a:endParaRPr lang="en-US" dirty="0">
              <a:solidFill>
                <a:schemeClr val="accent6">
                  <a:lumMod val="50000"/>
                </a:schemeClr>
              </a:solidFill>
            </a:endParaRPr>
          </a:p>
          <a:p>
            <a:endParaRPr lang="en-US" dirty="0"/>
          </a:p>
        </p:txBody>
      </p:sp>
    </p:spTree>
    <p:extLst>
      <p:ext uri="{BB962C8B-B14F-4D97-AF65-F5344CB8AC3E}">
        <p14:creationId xmlns:p14="http://schemas.microsoft.com/office/powerpoint/2010/main" val="4131381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42C2E165-8BBD-4363-8AFB-A24E7133E534}"/>
              </a:ext>
            </a:extLst>
          </p:cNvPr>
          <p:cNvSpPr>
            <a:spLocks noGrp="1"/>
          </p:cNvSpPr>
          <p:nvPr>
            <p:ph type="title"/>
          </p:nvPr>
        </p:nvSpPr>
        <p:spPr/>
        <p:txBody>
          <a:bodyPr/>
          <a:lstStyle/>
          <a:p>
            <a:pPr algn="ctr"/>
            <a:r>
              <a:rPr lang="el-GR" b="1" dirty="0">
                <a:solidFill>
                  <a:schemeClr val="accent6">
                    <a:lumMod val="50000"/>
                  </a:schemeClr>
                </a:solidFill>
                <a:latin typeface="+mn-lt"/>
              </a:rPr>
              <a:t>Δείκτες ανοίγματος του σχολείου</a:t>
            </a:r>
            <a:endParaRPr lang="en-US" b="1" dirty="0">
              <a:latin typeface="+mn-lt"/>
            </a:endParaRPr>
          </a:p>
        </p:txBody>
      </p:sp>
      <p:sp>
        <p:nvSpPr>
          <p:cNvPr id="3" name="Θέση περιεχομένου 2">
            <a:extLst>
              <a:ext uri="{FF2B5EF4-FFF2-40B4-BE49-F238E27FC236}">
                <a16:creationId xmlns:a16="http://schemas.microsoft.com/office/drawing/2014/main" xmlns="" id="{ADDDC9C0-A707-4204-BDBF-F5AFA305415D}"/>
              </a:ext>
            </a:extLst>
          </p:cNvPr>
          <p:cNvSpPr>
            <a:spLocks noGrp="1"/>
          </p:cNvSpPr>
          <p:nvPr>
            <p:ph idx="1"/>
          </p:nvPr>
        </p:nvSpPr>
        <p:spPr>
          <a:xfrm>
            <a:off x="381000" y="1511300"/>
            <a:ext cx="11557000" cy="4775200"/>
          </a:xfrm>
        </p:spPr>
        <p:txBody>
          <a:bodyPr>
            <a:normAutofit lnSpcReduction="10000"/>
          </a:bodyPr>
          <a:lstStyle/>
          <a:p>
            <a:pPr lvl="0"/>
            <a:r>
              <a:rPr lang="el-GR" dirty="0">
                <a:solidFill>
                  <a:schemeClr val="accent6">
                    <a:lumMod val="50000"/>
                  </a:schemeClr>
                </a:solidFill>
              </a:rPr>
              <a:t>Το σχολείο έχει ένα σύστημα που βρίσκεται σε διαρκή εξέλιξη και αφορά τόσο τον </a:t>
            </a:r>
            <a:r>
              <a:rPr lang="el-GR" dirty="0" err="1">
                <a:solidFill>
                  <a:schemeClr val="accent6">
                    <a:lumMod val="50000"/>
                  </a:schemeClr>
                </a:solidFill>
              </a:rPr>
              <a:t>αναστοχασμό</a:t>
            </a:r>
            <a:r>
              <a:rPr lang="el-GR" dirty="0">
                <a:solidFill>
                  <a:schemeClr val="accent6">
                    <a:lumMod val="50000"/>
                  </a:schemeClr>
                </a:solidFill>
              </a:rPr>
              <a:t> των εκπαιδευτικών και των μαθητών όσο και του διαλόγου και των διδακτικών διευθετήσεων</a:t>
            </a:r>
            <a:endParaRPr lang="en-US" dirty="0">
              <a:solidFill>
                <a:schemeClr val="accent6">
                  <a:lumMod val="50000"/>
                </a:schemeClr>
              </a:solidFill>
            </a:endParaRPr>
          </a:p>
          <a:p>
            <a:pPr lvl="0"/>
            <a:r>
              <a:rPr lang="el-GR" dirty="0">
                <a:solidFill>
                  <a:schemeClr val="accent6">
                    <a:lumMod val="50000"/>
                  </a:schemeClr>
                </a:solidFill>
              </a:rPr>
              <a:t>Τα σχολεία εγκαθιστούν ένα σύστημα που αντανακλά, καταγράφει και παρακολουθεί τον τρόπο που οι πρακτικές του ανοιχτού σχολείου διαμορφώνουν την οργανωτική κουλτούρα του σχολείου</a:t>
            </a:r>
            <a:endParaRPr lang="en-US" dirty="0">
              <a:solidFill>
                <a:schemeClr val="accent6">
                  <a:lumMod val="50000"/>
                </a:schemeClr>
              </a:solidFill>
            </a:endParaRPr>
          </a:p>
          <a:p>
            <a:pPr lvl="0"/>
            <a:r>
              <a:rPr lang="el-GR" dirty="0">
                <a:solidFill>
                  <a:schemeClr val="accent6">
                    <a:lumMod val="50000"/>
                  </a:schemeClr>
                </a:solidFill>
              </a:rPr>
              <a:t>Τα σχολεία ενθαρρύνουν και συμμετέχουν σε προβληματισμό, διάλογο και αντίλογο για επιστημονικά και κοινωνικά ζητήματα</a:t>
            </a:r>
            <a:endParaRPr lang="en-US" dirty="0">
              <a:solidFill>
                <a:schemeClr val="accent6">
                  <a:lumMod val="50000"/>
                </a:schemeClr>
              </a:solidFill>
            </a:endParaRPr>
          </a:p>
          <a:p>
            <a:pPr lvl="0"/>
            <a:r>
              <a:rPr lang="el-GR" dirty="0">
                <a:solidFill>
                  <a:schemeClr val="accent6">
                    <a:lumMod val="50000"/>
                  </a:schemeClr>
                </a:solidFill>
              </a:rPr>
              <a:t>Υπάρχουν στοιχεία οφέλους από τη συμμετοχή όλων των εταίρων</a:t>
            </a:r>
            <a:endParaRPr lang="en-US" dirty="0">
              <a:solidFill>
                <a:schemeClr val="accent6">
                  <a:lumMod val="50000"/>
                </a:schemeClr>
              </a:solidFill>
            </a:endParaRPr>
          </a:p>
          <a:p>
            <a:pPr lvl="0"/>
            <a:r>
              <a:rPr lang="el-GR" dirty="0">
                <a:solidFill>
                  <a:schemeClr val="accent6">
                    <a:lumMod val="50000"/>
                  </a:schemeClr>
                </a:solidFill>
              </a:rPr>
              <a:t>Τα σχολεία συνεργάζονται με τους υπεύθυνους χάραξης πολιτικής προκειμένου να εμπνεύσουν αλλαγές που αφορούν τα προγράμματα σπουδών</a:t>
            </a:r>
            <a:endParaRPr lang="en-US" dirty="0">
              <a:solidFill>
                <a:schemeClr val="accent6">
                  <a:lumMod val="50000"/>
                </a:schemeClr>
              </a:solidFill>
            </a:endParaRPr>
          </a:p>
          <a:p>
            <a:endParaRPr lang="en-US" dirty="0"/>
          </a:p>
        </p:txBody>
      </p:sp>
    </p:spTree>
    <p:extLst>
      <p:ext uri="{BB962C8B-B14F-4D97-AF65-F5344CB8AC3E}">
        <p14:creationId xmlns:p14="http://schemas.microsoft.com/office/powerpoint/2010/main" val="3142592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65CDC8FF-83F4-437B-BB7D-0F8C2436E3D0}"/>
              </a:ext>
            </a:extLst>
          </p:cNvPr>
          <p:cNvSpPr>
            <a:spLocks noGrp="1"/>
          </p:cNvSpPr>
          <p:nvPr>
            <p:ph type="title"/>
          </p:nvPr>
        </p:nvSpPr>
        <p:spPr/>
        <p:txBody>
          <a:bodyPr>
            <a:normAutofit/>
          </a:bodyPr>
          <a:lstStyle/>
          <a:p>
            <a:pPr lvl="1" algn="ctr"/>
            <a:r>
              <a:rPr lang="en-US" sz="3600" b="1" dirty="0" err="1">
                <a:solidFill>
                  <a:schemeClr val="accent6">
                    <a:lumMod val="50000"/>
                  </a:schemeClr>
                </a:solidFill>
                <a:latin typeface="+mn-lt"/>
              </a:rPr>
              <a:t>Δημιουργώντ</a:t>
            </a:r>
            <a:r>
              <a:rPr lang="en-US" sz="3600" b="1" dirty="0">
                <a:solidFill>
                  <a:schemeClr val="accent6">
                    <a:lumMod val="50000"/>
                  </a:schemeClr>
                </a:solidFill>
                <a:latin typeface="+mn-lt"/>
              </a:rPr>
              <a:t>ας Ευκαιρίες για Βαθύτερη Μάθηση</a:t>
            </a:r>
          </a:p>
        </p:txBody>
      </p:sp>
      <p:sp>
        <p:nvSpPr>
          <p:cNvPr id="3" name="Θέση περιεχομένου 2">
            <a:extLst>
              <a:ext uri="{FF2B5EF4-FFF2-40B4-BE49-F238E27FC236}">
                <a16:creationId xmlns:a16="http://schemas.microsoft.com/office/drawing/2014/main" xmlns="" id="{FEC33595-6715-4A20-80A7-73924246FA8F}"/>
              </a:ext>
            </a:extLst>
          </p:cNvPr>
          <p:cNvSpPr>
            <a:spLocks noGrp="1"/>
          </p:cNvSpPr>
          <p:nvPr>
            <p:ph idx="1"/>
          </p:nvPr>
        </p:nvSpPr>
        <p:spPr/>
        <p:txBody>
          <a:bodyPr/>
          <a:lstStyle/>
          <a:p>
            <a:pPr marL="0" lvl="0" indent="0">
              <a:buNone/>
            </a:pPr>
            <a:r>
              <a:rPr lang="el-GR" dirty="0">
                <a:solidFill>
                  <a:schemeClr val="accent6">
                    <a:lumMod val="50000"/>
                  </a:schemeClr>
                </a:solidFill>
              </a:rPr>
              <a:t>Τα </a:t>
            </a:r>
            <a:r>
              <a:rPr lang="el-GR" dirty="0" smtClean="0">
                <a:solidFill>
                  <a:schemeClr val="accent6">
                    <a:lumMod val="50000"/>
                  </a:schemeClr>
                </a:solidFill>
              </a:rPr>
              <a:t>σχολεία</a:t>
            </a:r>
            <a:r>
              <a:rPr lang="en-US" dirty="0" smtClean="0">
                <a:solidFill>
                  <a:schemeClr val="accent6">
                    <a:lumMod val="50000"/>
                  </a:schemeClr>
                </a:solidFill>
              </a:rPr>
              <a:t>:</a:t>
            </a:r>
            <a:endParaRPr lang="en-US" dirty="0">
              <a:solidFill>
                <a:schemeClr val="accent6">
                  <a:lumMod val="50000"/>
                </a:schemeClr>
              </a:solidFill>
            </a:endParaRPr>
          </a:p>
          <a:p>
            <a:pPr lvl="0"/>
            <a:r>
              <a:rPr lang="en-US" dirty="0" err="1">
                <a:solidFill>
                  <a:schemeClr val="accent6">
                    <a:lumMod val="50000"/>
                  </a:schemeClr>
                </a:solidFill>
              </a:rPr>
              <a:t>ενδυν</a:t>
            </a:r>
            <a:r>
              <a:rPr lang="en-US" dirty="0">
                <a:solidFill>
                  <a:schemeClr val="accent6">
                    <a:lumMod val="50000"/>
                  </a:schemeClr>
                </a:solidFill>
              </a:rPr>
              <a:t>αμώνουν τους εκπαιδευόμενους</a:t>
            </a:r>
          </a:p>
          <a:p>
            <a:pPr lvl="0"/>
            <a:r>
              <a:rPr lang="en-US" dirty="0">
                <a:solidFill>
                  <a:schemeClr val="accent6">
                    <a:lumMod val="50000"/>
                  </a:schemeClr>
                </a:solidFill>
              </a:rPr>
              <a:t>πλα</a:t>
            </a:r>
            <a:r>
              <a:rPr lang="en-US" dirty="0" err="1">
                <a:solidFill>
                  <a:schemeClr val="accent6">
                    <a:lumMod val="50000"/>
                  </a:schemeClr>
                </a:solidFill>
              </a:rPr>
              <a:t>ισιώνουν</a:t>
            </a:r>
            <a:r>
              <a:rPr lang="en-US" dirty="0">
                <a:solidFill>
                  <a:schemeClr val="accent6">
                    <a:lumMod val="50000"/>
                  </a:schemeClr>
                </a:solidFill>
              </a:rPr>
              <a:t> (contextualize) </a:t>
            </a:r>
            <a:r>
              <a:rPr lang="en-US" dirty="0" err="1">
                <a:solidFill>
                  <a:schemeClr val="accent6">
                    <a:lumMod val="50000"/>
                  </a:schemeClr>
                </a:solidFill>
              </a:rPr>
              <a:t>τη</a:t>
            </a:r>
            <a:r>
              <a:rPr lang="en-US" dirty="0">
                <a:solidFill>
                  <a:schemeClr val="accent6">
                    <a:lumMod val="50000"/>
                  </a:schemeClr>
                </a:solidFill>
              </a:rPr>
              <a:t> </a:t>
            </a:r>
            <a:r>
              <a:rPr lang="en-US" dirty="0" err="1">
                <a:solidFill>
                  <a:schemeClr val="accent6">
                    <a:lumMod val="50000"/>
                  </a:schemeClr>
                </a:solidFill>
              </a:rPr>
              <a:t>γνώση</a:t>
            </a:r>
            <a:endParaRPr lang="en-US" dirty="0">
              <a:solidFill>
                <a:schemeClr val="accent6">
                  <a:lumMod val="50000"/>
                </a:schemeClr>
              </a:solidFill>
            </a:endParaRPr>
          </a:p>
          <a:p>
            <a:pPr lvl="0"/>
            <a:r>
              <a:rPr lang="el-GR" dirty="0">
                <a:solidFill>
                  <a:schemeClr val="accent6">
                    <a:lumMod val="50000"/>
                  </a:schemeClr>
                </a:solidFill>
              </a:rPr>
              <a:t>συνδέουν τη γνώση με εμπειρίες του πραγματικού κόσμου</a:t>
            </a:r>
            <a:endParaRPr lang="en-US" dirty="0">
              <a:solidFill>
                <a:schemeClr val="accent6">
                  <a:lumMod val="50000"/>
                </a:schemeClr>
              </a:solidFill>
            </a:endParaRPr>
          </a:p>
          <a:p>
            <a:pPr lvl="0"/>
            <a:r>
              <a:rPr lang="el-GR" dirty="0">
                <a:solidFill>
                  <a:schemeClr val="accent6">
                    <a:lumMod val="50000"/>
                  </a:schemeClr>
                </a:solidFill>
              </a:rPr>
              <a:t>διευρύνουν τη μάθηση πέρα από το σχολείο</a:t>
            </a:r>
            <a:endParaRPr lang="en-US" dirty="0">
              <a:solidFill>
                <a:schemeClr val="accent6">
                  <a:lumMod val="50000"/>
                </a:schemeClr>
              </a:solidFill>
            </a:endParaRPr>
          </a:p>
          <a:p>
            <a:pPr lvl="0"/>
            <a:r>
              <a:rPr lang="el-GR" dirty="0">
                <a:solidFill>
                  <a:schemeClr val="accent6">
                    <a:lumMod val="50000"/>
                  </a:schemeClr>
                </a:solidFill>
              </a:rPr>
              <a:t>εμπνέουν τους εκπαιδευόμενους προσαρμόζοντας τις μαθησιακές εμπειρίες</a:t>
            </a:r>
            <a:endParaRPr lang="en-US" dirty="0">
              <a:solidFill>
                <a:schemeClr val="accent6">
                  <a:lumMod val="50000"/>
                </a:schemeClr>
              </a:solidFill>
            </a:endParaRPr>
          </a:p>
          <a:p>
            <a:pPr lvl="0"/>
            <a:r>
              <a:rPr lang="el-GR" dirty="0">
                <a:solidFill>
                  <a:schemeClr val="accent6">
                    <a:lumMod val="50000"/>
                  </a:schemeClr>
                </a:solidFill>
              </a:rPr>
              <a:t>ενσωματώνουν την τεχνολογία ώστε να ενισχύσουν τη μάθηση</a:t>
            </a:r>
            <a:endParaRPr lang="en-US" dirty="0">
              <a:solidFill>
                <a:schemeClr val="accent6">
                  <a:lumMod val="50000"/>
                </a:schemeClr>
              </a:solidFill>
            </a:endParaRPr>
          </a:p>
          <a:p>
            <a:endParaRPr lang="en-US" dirty="0"/>
          </a:p>
        </p:txBody>
      </p:sp>
    </p:spTree>
    <p:extLst>
      <p:ext uri="{BB962C8B-B14F-4D97-AF65-F5344CB8AC3E}">
        <p14:creationId xmlns:p14="http://schemas.microsoft.com/office/powerpoint/2010/main" val="3087652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7E07B1D9-ACED-434F-963D-C2582DB8F65F}"/>
              </a:ext>
            </a:extLst>
          </p:cNvPr>
          <p:cNvSpPr>
            <a:spLocks noGrp="1"/>
          </p:cNvSpPr>
          <p:nvPr>
            <p:ph type="title"/>
          </p:nvPr>
        </p:nvSpPr>
        <p:spPr>
          <a:xfrm>
            <a:off x="444500" y="123825"/>
            <a:ext cx="10515600" cy="1325563"/>
          </a:xfrm>
        </p:spPr>
        <p:txBody>
          <a:bodyPr/>
          <a:lstStyle/>
          <a:p>
            <a:pPr algn="ctr"/>
            <a:r>
              <a:rPr lang="en-US" b="1" dirty="0">
                <a:solidFill>
                  <a:schemeClr val="accent6">
                    <a:lumMod val="50000"/>
                  </a:schemeClr>
                </a:solidFill>
                <a:latin typeface="+mn-lt"/>
              </a:rPr>
              <a:t>OSOS</a:t>
            </a:r>
          </a:p>
        </p:txBody>
      </p:sp>
      <p:sp>
        <p:nvSpPr>
          <p:cNvPr id="3" name="Θέση περιεχομένου 2">
            <a:extLst>
              <a:ext uri="{FF2B5EF4-FFF2-40B4-BE49-F238E27FC236}">
                <a16:creationId xmlns:a16="http://schemas.microsoft.com/office/drawing/2014/main" xmlns="" id="{3570955E-5142-4C19-AFAC-374562D135B2}"/>
              </a:ext>
            </a:extLst>
          </p:cNvPr>
          <p:cNvSpPr>
            <a:spLocks noGrp="1"/>
          </p:cNvSpPr>
          <p:nvPr>
            <p:ph idx="1"/>
          </p:nvPr>
        </p:nvSpPr>
        <p:spPr>
          <a:xfrm>
            <a:off x="190500" y="1295400"/>
            <a:ext cx="12001500" cy="5562600"/>
          </a:xfrm>
        </p:spPr>
        <p:txBody>
          <a:bodyPr>
            <a:normAutofit fontScale="92500" lnSpcReduction="10000"/>
          </a:bodyPr>
          <a:lstStyle/>
          <a:p>
            <a:r>
              <a:rPr lang="en-US" sz="3000" dirty="0" err="1">
                <a:solidFill>
                  <a:schemeClr val="accent6">
                    <a:lumMod val="50000"/>
                  </a:schemeClr>
                </a:solidFill>
              </a:rPr>
              <a:t>Εργ</a:t>
            </a:r>
            <a:r>
              <a:rPr lang="en-US" sz="3000" dirty="0">
                <a:solidFill>
                  <a:schemeClr val="accent6">
                    <a:lumMod val="50000"/>
                  </a:schemeClr>
                </a:solidFill>
              </a:rPr>
              <a:t>αλεία ανάλυσης σχολικών αναγκών,</a:t>
            </a:r>
          </a:p>
          <a:p>
            <a:r>
              <a:rPr lang="en-US" sz="3000" dirty="0" err="1">
                <a:solidFill>
                  <a:schemeClr val="accent6">
                    <a:lumMod val="50000"/>
                  </a:schemeClr>
                </a:solidFill>
              </a:rPr>
              <a:t>Δομές</a:t>
            </a:r>
            <a:r>
              <a:rPr lang="en-US" sz="3000" dirty="0">
                <a:solidFill>
                  <a:schemeClr val="accent6">
                    <a:lumMod val="50000"/>
                  </a:schemeClr>
                </a:solidFill>
              </a:rPr>
              <a:t> υπ</a:t>
            </a:r>
            <a:r>
              <a:rPr lang="en-US" sz="3000" dirty="0" err="1">
                <a:solidFill>
                  <a:schemeClr val="accent6">
                    <a:lumMod val="50000"/>
                  </a:schemeClr>
                </a:solidFill>
              </a:rPr>
              <a:t>οστήριξης</a:t>
            </a:r>
            <a:r>
              <a:rPr lang="en-US" sz="3000" dirty="0">
                <a:solidFill>
                  <a:schemeClr val="accent6">
                    <a:lumMod val="50000"/>
                  </a:schemeClr>
                </a:solidFill>
              </a:rPr>
              <a:t> </a:t>
            </a:r>
            <a:r>
              <a:rPr lang="en-US" sz="3000" dirty="0" err="1">
                <a:solidFill>
                  <a:schemeClr val="accent6">
                    <a:lumMod val="50000"/>
                  </a:schemeClr>
                </a:solidFill>
              </a:rPr>
              <a:t>διευθυντών</a:t>
            </a:r>
            <a:r>
              <a:rPr lang="en-US" sz="3000" dirty="0">
                <a:solidFill>
                  <a:schemeClr val="accent6">
                    <a:lumMod val="50000"/>
                  </a:schemeClr>
                </a:solidFill>
              </a:rPr>
              <a:t> και </a:t>
            </a:r>
            <a:r>
              <a:rPr lang="en-US" sz="3000" dirty="0" err="1">
                <a:solidFill>
                  <a:schemeClr val="accent6">
                    <a:lumMod val="50000"/>
                  </a:schemeClr>
                </a:solidFill>
              </a:rPr>
              <a:t>εκ</a:t>
            </a:r>
            <a:r>
              <a:rPr lang="en-US" sz="3000" dirty="0">
                <a:solidFill>
                  <a:schemeClr val="accent6">
                    <a:lumMod val="50000"/>
                  </a:schemeClr>
                </a:solidFill>
              </a:rPr>
              <a:t>παιδευτικών</a:t>
            </a:r>
          </a:p>
          <a:p>
            <a:r>
              <a:rPr lang="el-GR" sz="3000" dirty="0">
                <a:solidFill>
                  <a:schemeClr val="accent6">
                    <a:lumMod val="50000"/>
                  </a:schemeClr>
                </a:solidFill>
              </a:rPr>
              <a:t>Προσαρμοσμένες και σχετικές με τη διά βίου επαγγελματική ανάπτυξη (</a:t>
            </a:r>
            <a:r>
              <a:rPr lang="en-US" sz="3000" dirty="0">
                <a:solidFill>
                  <a:schemeClr val="accent6">
                    <a:lumMod val="50000"/>
                  </a:schemeClr>
                </a:solidFill>
              </a:rPr>
              <a:t>Continuing Professional Development CPD</a:t>
            </a:r>
            <a:r>
              <a:rPr lang="el-GR" sz="3000" dirty="0">
                <a:solidFill>
                  <a:schemeClr val="accent6">
                    <a:lumMod val="50000"/>
                  </a:schemeClr>
                </a:solidFill>
              </a:rPr>
              <a:t>) διαδικτυακές κοινότητες εκπαιδευτικών/μαθητών,</a:t>
            </a:r>
            <a:endParaRPr lang="en-US" sz="3000" dirty="0">
              <a:solidFill>
                <a:schemeClr val="accent6">
                  <a:lumMod val="50000"/>
                </a:schemeClr>
              </a:solidFill>
            </a:endParaRPr>
          </a:p>
          <a:p>
            <a:r>
              <a:rPr lang="el-GR" sz="3000" dirty="0" smtClean="0">
                <a:solidFill>
                  <a:schemeClr val="accent6">
                    <a:lumMod val="50000"/>
                  </a:schemeClr>
                </a:solidFill>
              </a:rPr>
              <a:t>Οδηγό</a:t>
            </a:r>
            <a:r>
              <a:rPr lang="el-GR" sz="3000" dirty="0">
                <a:solidFill>
                  <a:schemeClr val="accent6">
                    <a:lumMod val="50000"/>
                  </a:schemeClr>
                </a:solidFill>
              </a:rPr>
              <a:t>ς</a:t>
            </a:r>
            <a:r>
              <a:rPr lang="el-GR" sz="3000" dirty="0" smtClean="0">
                <a:solidFill>
                  <a:schemeClr val="accent6">
                    <a:lumMod val="50000"/>
                  </a:schemeClr>
                </a:solidFill>
              </a:rPr>
              <a:t> </a:t>
            </a:r>
            <a:r>
              <a:rPr lang="el-GR" sz="3000" dirty="0">
                <a:solidFill>
                  <a:schemeClr val="accent6">
                    <a:lumMod val="50000"/>
                  </a:schemeClr>
                </a:solidFill>
              </a:rPr>
              <a:t>για τον τρόπο με τον οποίο οι καινοτόμες ιδέες μετατρέπονται σε πραγματικές δραστηριότητες στην τάξη</a:t>
            </a:r>
            <a:endParaRPr lang="en-US" sz="3000" dirty="0">
              <a:solidFill>
                <a:schemeClr val="accent6">
                  <a:lumMod val="50000"/>
                </a:schemeClr>
              </a:solidFill>
            </a:endParaRPr>
          </a:p>
          <a:p>
            <a:r>
              <a:rPr lang="el-GR" sz="3000" dirty="0" smtClean="0">
                <a:solidFill>
                  <a:schemeClr val="accent6">
                    <a:lumMod val="50000"/>
                  </a:schemeClr>
                </a:solidFill>
              </a:rPr>
              <a:t>Οδηγός </a:t>
            </a:r>
            <a:r>
              <a:rPr lang="el-GR" sz="3000" dirty="0">
                <a:solidFill>
                  <a:schemeClr val="accent6">
                    <a:lumMod val="50000"/>
                  </a:schemeClr>
                </a:solidFill>
              </a:rPr>
              <a:t>για τους εκπαιδευτικούς ως δημιουργούς του εκπαιδευτικού περιεχομένου</a:t>
            </a:r>
            <a:endParaRPr lang="en-US" sz="3000" dirty="0">
              <a:solidFill>
                <a:schemeClr val="accent6">
                  <a:lumMod val="50000"/>
                </a:schemeClr>
              </a:solidFill>
            </a:endParaRPr>
          </a:p>
          <a:p>
            <a:r>
              <a:rPr lang="el-GR" sz="3000" dirty="0">
                <a:solidFill>
                  <a:schemeClr val="accent6">
                    <a:lumMod val="50000"/>
                  </a:schemeClr>
                </a:solidFill>
              </a:rPr>
              <a:t>Πρότυπα Σχέδια Σχολικής Ανάπτυξης</a:t>
            </a:r>
            <a:endParaRPr lang="en-US" sz="3000" dirty="0">
              <a:solidFill>
                <a:schemeClr val="accent6">
                  <a:lumMod val="50000"/>
                </a:schemeClr>
              </a:solidFill>
            </a:endParaRPr>
          </a:p>
          <a:p>
            <a:r>
              <a:rPr lang="el-GR" sz="3000" dirty="0">
                <a:solidFill>
                  <a:schemeClr val="accent6">
                    <a:lumMod val="50000"/>
                  </a:schemeClr>
                </a:solidFill>
              </a:rPr>
              <a:t>Εργαλεία Οικοδόμησης Κοινότητας</a:t>
            </a:r>
            <a:endParaRPr lang="en-US" sz="3000" dirty="0">
              <a:solidFill>
                <a:schemeClr val="accent6">
                  <a:lumMod val="50000"/>
                </a:schemeClr>
              </a:solidFill>
            </a:endParaRPr>
          </a:p>
          <a:p>
            <a:r>
              <a:rPr lang="el-GR" sz="3000" dirty="0">
                <a:solidFill>
                  <a:schemeClr val="accent6">
                    <a:lumMod val="50000"/>
                  </a:schemeClr>
                </a:solidFill>
              </a:rPr>
              <a:t>Εργαλεία Εκπαιδευτικού Σχεδιασμού και Δημιουργίας Περιεχομένου</a:t>
            </a:r>
            <a:endParaRPr lang="en-US" sz="3000" dirty="0">
              <a:solidFill>
                <a:schemeClr val="accent6">
                  <a:lumMod val="50000"/>
                </a:schemeClr>
              </a:solidFill>
            </a:endParaRPr>
          </a:p>
          <a:p>
            <a:r>
              <a:rPr lang="el-GR" sz="3000" dirty="0">
                <a:solidFill>
                  <a:schemeClr val="accent6">
                    <a:lumMod val="50000"/>
                  </a:schemeClr>
                </a:solidFill>
              </a:rPr>
              <a:t>Εκπαιδευτικές Ακαδημίες</a:t>
            </a:r>
            <a:endParaRPr lang="en-US" sz="3000" dirty="0">
              <a:solidFill>
                <a:schemeClr val="accent6">
                  <a:lumMod val="50000"/>
                </a:schemeClr>
              </a:solidFill>
            </a:endParaRPr>
          </a:p>
          <a:p>
            <a:endParaRPr lang="en-US" dirty="0"/>
          </a:p>
        </p:txBody>
      </p:sp>
    </p:spTree>
    <p:extLst>
      <p:ext uri="{BB962C8B-B14F-4D97-AF65-F5344CB8AC3E}">
        <p14:creationId xmlns:p14="http://schemas.microsoft.com/office/powerpoint/2010/main" val="2496917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Θέση περιεχομένου 8">
            <a:extLst>
              <a:ext uri="{FF2B5EF4-FFF2-40B4-BE49-F238E27FC236}">
                <a16:creationId xmlns:a16="http://schemas.microsoft.com/office/drawing/2014/main" xmlns="" id="{FA8BAE25-391A-4963-AA7B-68697424B16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7010399" cy="4381500"/>
          </a:xfrm>
        </p:spPr>
      </p:pic>
      <p:pic>
        <p:nvPicPr>
          <p:cNvPr id="11" name="Εικόνα 10">
            <a:extLst>
              <a:ext uri="{FF2B5EF4-FFF2-40B4-BE49-F238E27FC236}">
                <a16:creationId xmlns:a16="http://schemas.microsoft.com/office/drawing/2014/main" xmlns="" id="{68ABEB65-7428-42EF-B8DD-5C41D5D4FD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0627" y="2359025"/>
            <a:ext cx="6041373" cy="4546600"/>
          </a:xfrm>
          <a:prstGeom prst="rect">
            <a:avLst/>
          </a:prstGeom>
        </p:spPr>
      </p:pic>
      <p:sp>
        <p:nvSpPr>
          <p:cNvPr id="12" name="TextBox 11">
            <a:extLst>
              <a:ext uri="{FF2B5EF4-FFF2-40B4-BE49-F238E27FC236}">
                <a16:creationId xmlns:a16="http://schemas.microsoft.com/office/drawing/2014/main" xmlns="" id="{BDA7E7C9-9D3A-4923-B565-3F1947955AE4}"/>
              </a:ext>
            </a:extLst>
          </p:cNvPr>
          <p:cNvSpPr txBox="1"/>
          <p:nvPr/>
        </p:nvSpPr>
        <p:spPr>
          <a:xfrm>
            <a:off x="266700" y="4381500"/>
            <a:ext cx="5270500" cy="461665"/>
          </a:xfrm>
          <a:prstGeom prst="rect">
            <a:avLst/>
          </a:prstGeom>
          <a:noFill/>
        </p:spPr>
        <p:txBody>
          <a:bodyPr wrap="square" rtlCol="0">
            <a:spAutoFit/>
          </a:bodyPr>
          <a:lstStyle/>
          <a:p>
            <a:r>
              <a:rPr lang="en-US" sz="2400" dirty="0">
                <a:solidFill>
                  <a:schemeClr val="accent6">
                    <a:lumMod val="50000"/>
                  </a:schemeClr>
                </a:solidFill>
              </a:rPr>
              <a:t>portal.opendiscoveryspace.eu/</a:t>
            </a:r>
            <a:r>
              <a:rPr lang="en-US" sz="2400" dirty="0" err="1">
                <a:solidFill>
                  <a:schemeClr val="accent6">
                    <a:lumMod val="50000"/>
                  </a:schemeClr>
                </a:solidFill>
              </a:rPr>
              <a:t>osos</a:t>
            </a:r>
            <a:endParaRPr lang="en-US" sz="2400" dirty="0">
              <a:solidFill>
                <a:schemeClr val="accent6">
                  <a:lumMod val="50000"/>
                </a:schemeClr>
              </a:solidFill>
            </a:endParaRPr>
          </a:p>
        </p:txBody>
      </p:sp>
      <p:sp>
        <p:nvSpPr>
          <p:cNvPr id="13" name="TextBox 12">
            <a:extLst>
              <a:ext uri="{FF2B5EF4-FFF2-40B4-BE49-F238E27FC236}">
                <a16:creationId xmlns:a16="http://schemas.microsoft.com/office/drawing/2014/main" xmlns="" id="{5D60B56B-C188-46F5-BF7C-A60519DBC965}"/>
              </a:ext>
            </a:extLst>
          </p:cNvPr>
          <p:cNvSpPr txBox="1"/>
          <p:nvPr/>
        </p:nvSpPr>
        <p:spPr>
          <a:xfrm>
            <a:off x="9347200" y="1959917"/>
            <a:ext cx="4432300" cy="461665"/>
          </a:xfrm>
          <a:prstGeom prst="rect">
            <a:avLst/>
          </a:prstGeom>
          <a:noFill/>
        </p:spPr>
        <p:txBody>
          <a:bodyPr wrap="square" rtlCol="0">
            <a:spAutoFit/>
          </a:bodyPr>
          <a:lstStyle/>
          <a:p>
            <a:r>
              <a:rPr lang="en-US" sz="2400" dirty="0">
                <a:solidFill>
                  <a:schemeClr val="accent6">
                    <a:lumMod val="50000"/>
                  </a:schemeClr>
                </a:solidFill>
              </a:rPr>
              <a:t>www.openschools.eu</a:t>
            </a:r>
          </a:p>
        </p:txBody>
      </p:sp>
    </p:spTree>
    <p:extLst>
      <p:ext uri="{BB962C8B-B14F-4D97-AF65-F5344CB8AC3E}">
        <p14:creationId xmlns:p14="http://schemas.microsoft.com/office/powerpoint/2010/main" val="3598979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xmlns="" id="{1F752086-11D9-4F9C-A07F-B07615118CE3}"/>
              </a:ext>
            </a:extLst>
          </p:cNvPr>
          <p:cNvSpPr>
            <a:spLocks noGrp="1"/>
          </p:cNvSpPr>
          <p:nvPr>
            <p:ph idx="1"/>
          </p:nvPr>
        </p:nvSpPr>
        <p:spPr>
          <a:xfrm>
            <a:off x="1223319" y="667265"/>
            <a:ext cx="10384481" cy="5375189"/>
          </a:xfrm>
        </p:spPr>
        <p:txBody>
          <a:bodyPr>
            <a:normAutofit/>
          </a:bodyPr>
          <a:lstStyle/>
          <a:p>
            <a:pPr marL="0" indent="0">
              <a:buNone/>
            </a:pPr>
            <a:r>
              <a:rPr lang="en-US" sz="5400" dirty="0" smtClean="0">
                <a:solidFill>
                  <a:schemeClr val="accent6">
                    <a:lumMod val="50000"/>
                  </a:schemeClr>
                </a:solidFill>
              </a:rPr>
              <a:t>N</a:t>
            </a:r>
            <a:r>
              <a:rPr lang="el-GR" sz="5400" dirty="0" err="1" smtClean="0">
                <a:solidFill>
                  <a:schemeClr val="accent6">
                    <a:lumMod val="50000"/>
                  </a:schemeClr>
                </a:solidFill>
              </a:rPr>
              <a:t>ίκος</a:t>
            </a:r>
            <a:r>
              <a:rPr lang="el-GR" sz="5400" dirty="0" smtClean="0">
                <a:solidFill>
                  <a:schemeClr val="accent6">
                    <a:lumMod val="50000"/>
                  </a:schemeClr>
                </a:solidFill>
              </a:rPr>
              <a:t> </a:t>
            </a:r>
            <a:r>
              <a:rPr lang="el-GR" sz="5400" dirty="0" err="1" smtClean="0">
                <a:solidFill>
                  <a:schemeClr val="accent6">
                    <a:lumMod val="50000"/>
                  </a:schemeClr>
                </a:solidFill>
              </a:rPr>
              <a:t>Ζυγουρίτσας</a:t>
            </a:r>
            <a:endParaRPr lang="el-GR" sz="5400" dirty="0">
              <a:solidFill>
                <a:schemeClr val="accent6">
                  <a:lumMod val="50000"/>
                </a:schemeClr>
              </a:solidFill>
            </a:endParaRPr>
          </a:p>
          <a:p>
            <a:pPr marL="0" indent="0">
              <a:buNone/>
            </a:pPr>
            <a:r>
              <a:rPr lang="en-US" sz="5400" dirty="0" smtClean="0">
                <a:solidFill>
                  <a:schemeClr val="accent6">
                    <a:lumMod val="50000"/>
                  </a:schemeClr>
                </a:solidFill>
                <a:hlinkClick r:id="rId2"/>
              </a:rPr>
              <a:t>zygouritsas@ea.gr</a:t>
            </a:r>
            <a:endParaRPr lang="el-GR" sz="5400" dirty="0" smtClean="0">
              <a:solidFill>
                <a:schemeClr val="accent6">
                  <a:lumMod val="50000"/>
                </a:schemeClr>
              </a:solidFill>
            </a:endParaRPr>
          </a:p>
          <a:p>
            <a:pPr marL="0" indent="0">
              <a:buNone/>
            </a:pPr>
            <a:endParaRPr lang="el-GR" sz="5400" dirty="0">
              <a:solidFill>
                <a:schemeClr val="accent6">
                  <a:lumMod val="50000"/>
                </a:schemeClr>
              </a:solidFill>
            </a:endParaRPr>
          </a:p>
          <a:p>
            <a:pPr marL="0" indent="0">
              <a:buNone/>
            </a:pPr>
            <a:r>
              <a:rPr lang="el-GR" sz="5400" dirty="0" smtClean="0">
                <a:solidFill>
                  <a:schemeClr val="accent6">
                    <a:lumMod val="50000"/>
                  </a:schemeClr>
                </a:solidFill>
              </a:rPr>
              <a:t>Στέφανος </a:t>
            </a:r>
            <a:r>
              <a:rPr lang="el-GR" sz="5400" dirty="0" err="1" smtClean="0">
                <a:solidFill>
                  <a:schemeClr val="accent6">
                    <a:lumMod val="50000"/>
                  </a:schemeClr>
                </a:solidFill>
              </a:rPr>
              <a:t>Χερουβής</a:t>
            </a:r>
            <a:endParaRPr lang="el-GR" sz="5400" dirty="0" smtClean="0">
              <a:solidFill>
                <a:schemeClr val="accent6">
                  <a:lumMod val="50000"/>
                </a:schemeClr>
              </a:solidFill>
            </a:endParaRPr>
          </a:p>
          <a:p>
            <a:pPr marL="0" indent="0">
              <a:buNone/>
            </a:pPr>
            <a:r>
              <a:rPr lang="en-US" sz="5400" dirty="0" smtClean="0">
                <a:solidFill>
                  <a:schemeClr val="accent6">
                    <a:lumMod val="50000"/>
                  </a:schemeClr>
                </a:solidFill>
                <a:hlinkClick r:id="rId3"/>
              </a:rPr>
              <a:t>Stecherouvis@ea.gr</a:t>
            </a:r>
            <a:r>
              <a:rPr lang="en-US" sz="5400" dirty="0" smtClean="0">
                <a:solidFill>
                  <a:schemeClr val="accent6">
                    <a:lumMod val="50000"/>
                  </a:schemeClr>
                </a:solidFill>
              </a:rPr>
              <a:t> </a:t>
            </a:r>
            <a:endParaRPr lang="en-US" sz="5400" dirty="0">
              <a:solidFill>
                <a:schemeClr val="accent6">
                  <a:lumMod val="50000"/>
                </a:schemeClr>
              </a:solidFill>
            </a:endParaRPr>
          </a:p>
        </p:txBody>
      </p:sp>
      <p:pic>
        <p:nvPicPr>
          <p:cNvPr id="2050" name="Picture 2" descr="C:\Users\stecherouvis\OneDrive - Ellinogermaniki Agogi\Creations\Playing with protons\Pw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4541" y="1065537"/>
            <a:ext cx="3376371" cy="3347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805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B73F29E-2C86-4EB7-BF8A-F3C54FEBD1FF}"/>
              </a:ext>
            </a:extLst>
          </p:cNvPr>
          <p:cNvSpPr>
            <a:spLocks noGrp="1"/>
          </p:cNvSpPr>
          <p:nvPr>
            <p:ph type="title"/>
          </p:nvPr>
        </p:nvSpPr>
        <p:spPr>
          <a:xfrm>
            <a:off x="0" y="28121"/>
            <a:ext cx="10515600" cy="1325563"/>
          </a:xfrm>
        </p:spPr>
        <p:txBody>
          <a:bodyPr/>
          <a:lstStyle/>
          <a:p>
            <a:pPr algn="ctr"/>
            <a:r>
              <a:rPr lang="el-GR" b="1" dirty="0">
                <a:solidFill>
                  <a:schemeClr val="accent6">
                    <a:lumMod val="50000"/>
                  </a:schemeClr>
                </a:solidFill>
                <a:latin typeface="+mn-lt"/>
              </a:rPr>
              <a:t>Οpen </a:t>
            </a:r>
            <a:r>
              <a:rPr lang="el-GR" b="1" dirty="0" err="1">
                <a:solidFill>
                  <a:schemeClr val="accent6">
                    <a:lumMod val="50000"/>
                  </a:schemeClr>
                </a:solidFill>
                <a:latin typeface="+mn-lt"/>
              </a:rPr>
              <a:t>Schools</a:t>
            </a:r>
            <a:r>
              <a:rPr lang="el-GR" b="1" dirty="0">
                <a:solidFill>
                  <a:schemeClr val="accent6">
                    <a:lumMod val="50000"/>
                  </a:schemeClr>
                </a:solidFill>
                <a:latin typeface="+mn-lt"/>
              </a:rPr>
              <a:t> for </a:t>
            </a:r>
            <a:r>
              <a:rPr lang="el-GR" b="1" dirty="0" err="1">
                <a:solidFill>
                  <a:schemeClr val="accent6">
                    <a:lumMod val="50000"/>
                  </a:schemeClr>
                </a:solidFill>
                <a:latin typeface="+mn-lt"/>
              </a:rPr>
              <a:t>Open</a:t>
            </a:r>
            <a:r>
              <a:rPr lang="el-GR" b="1" dirty="0">
                <a:solidFill>
                  <a:schemeClr val="accent6">
                    <a:lumMod val="50000"/>
                  </a:schemeClr>
                </a:solidFill>
                <a:latin typeface="+mn-lt"/>
              </a:rPr>
              <a:t> </a:t>
            </a:r>
            <a:r>
              <a:rPr lang="el-GR" b="1" dirty="0" err="1">
                <a:solidFill>
                  <a:schemeClr val="accent6">
                    <a:lumMod val="50000"/>
                  </a:schemeClr>
                </a:solidFill>
                <a:latin typeface="+mn-lt"/>
              </a:rPr>
              <a:t>Societies</a:t>
            </a:r>
            <a:endParaRPr lang="el-GR" dirty="0">
              <a:solidFill>
                <a:schemeClr val="accent6">
                  <a:lumMod val="50000"/>
                </a:schemeClr>
              </a:solidFill>
              <a:latin typeface="+mn-lt"/>
            </a:endParaRPr>
          </a:p>
        </p:txBody>
      </p:sp>
      <p:sp>
        <p:nvSpPr>
          <p:cNvPr id="3" name="Θέση περιεχομένου 2">
            <a:extLst>
              <a:ext uri="{FF2B5EF4-FFF2-40B4-BE49-F238E27FC236}">
                <a16:creationId xmlns:a16="http://schemas.microsoft.com/office/drawing/2014/main" xmlns="" id="{FF9529BB-221E-4524-96AE-FA975F553B65}"/>
              </a:ext>
            </a:extLst>
          </p:cNvPr>
          <p:cNvSpPr>
            <a:spLocks noGrp="1"/>
          </p:cNvSpPr>
          <p:nvPr>
            <p:ph idx="1"/>
          </p:nvPr>
        </p:nvSpPr>
        <p:spPr>
          <a:xfrm>
            <a:off x="101600" y="1447800"/>
            <a:ext cx="11252200" cy="4729163"/>
          </a:xfrm>
        </p:spPr>
        <p:txBody>
          <a:bodyPr>
            <a:normAutofit fontScale="92500"/>
          </a:bodyPr>
          <a:lstStyle/>
          <a:p>
            <a:r>
              <a:rPr lang="el-GR" dirty="0">
                <a:solidFill>
                  <a:schemeClr val="accent6">
                    <a:lumMod val="50000"/>
                  </a:schemeClr>
                </a:solidFill>
              </a:rPr>
              <a:t>Το ευρωπαϊκό έργο Η2020: «</a:t>
            </a:r>
            <a:r>
              <a:rPr lang="el-GR" b="1" dirty="0">
                <a:solidFill>
                  <a:schemeClr val="accent6">
                    <a:lumMod val="50000"/>
                  </a:schemeClr>
                </a:solidFill>
              </a:rPr>
              <a:t>Οpen </a:t>
            </a:r>
            <a:r>
              <a:rPr lang="el-GR" b="1" dirty="0" err="1">
                <a:solidFill>
                  <a:schemeClr val="accent6">
                    <a:lumMod val="50000"/>
                  </a:schemeClr>
                </a:solidFill>
              </a:rPr>
              <a:t>Schools</a:t>
            </a:r>
            <a:r>
              <a:rPr lang="el-GR" b="1" dirty="0">
                <a:solidFill>
                  <a:schemeClr val="accent6">
                    <a:lumMod val="50000"/>
                  </a:schemeClr>
                </a:solidFill>
              </a:rPr>
              <a:t> for </a:t>
            </a:r>
            <a:r>
              <a:rPr lang="el-GR" b="1" dirty="0" err="1">
                <a:solidFill>
                  <a:schemeClr val="accent6">
                    <a:lumMod val="50000"/>
                  </a:schemeClr>
                </a:solidFill>
              </a:rPr>
              <a:t>Open</a:t>
            </a:r>
            <a:r>
              <a:rPr lang="el-GR" b="1" dirty="0">
                <a:solidFill>
                  <a:schemeClr val="accent6">
                    <a:lumMod val="50000"/>
                  </a:schemeClr>
                </a:solidFill>
              </a:rPr>
              <a:t> </a:t>
            </a:r>
            <a:r>
              <a:rPr lang="el-GR" b="1" dirty="0" err="1">
                <a:solidFill>
                  <a:schemeClr val="accent6">
                    <a:lumMod val="50000"/>
                  </a:schemeClr>
                </a:solidFill>
              </a:rPr>
              <a:t>Societies</a:t>
            </a:r>
            <a:r>
              <a:rPr lang="el-GR" b="1" dirty="0">
                <a:solidFill>
                  <a:schemeClr val="accent6">
                    <a:lumMod val="50000"/>
                  </a:schemeClr>
                </a:solidFill>
              </a:rPr>
              <a:t> – ΟSOS</a:t>
            </a:r>
            <a:r>
              <a:rPr lang="el-GR" dirty="0">
                <a:solidFill>
                  <a:schemeClr val="accent6">
                    <a:lumMod val="50000"/>
                  </a:schemeClr>
                </a:solidFill>
              </a:rPr>
              <a:t>» (</a:t>
            </a:r>
            <a:r>
              <a:rPr lang="el-GR" i="1" dirty="0">
                <a:solidFill>
                  <a:schemeClr val="accent6">
                    <a:lumMod val="50000"/>
                  </a:schemeClr>
                </a:solidFill>
              </a:rPr>
              <a:t>«Ένα ανοιχτό σχολείο σε μια ανοιχτή κοινωνία»</a:t>
            </a:r>
            <a:r>
              <a:rPr lang="el-GR" dirty="0">
                <a:solidFill>
                  <a:schemeClr val="accent6">
                    <a:lumMod val="50000"/>
                  </a:schemeClr>
                </a:solidFill>
              </a:rPr>
              <a:t>), έχει σκοπό τη διαμόρφωση ενός πλαισίου για το «Ανοιχτό σχολείο».</a:t>
            </a:r>
          </a:p>
          <a:p>
            <a:r>
              <a:rPr lang="el-GR" dirty="0">
                <a:solidFill>
                  <a:schemeClr val="accent6">
                    <a:lumMod val="50000"/>
                  </a:schemeClr>
                </a:solidFill>
              </a:rPr>
              <a:t>Αντικείμενο του έργου είναι η προετοιμασία της εισαγωγής της καινοτομίας του «Ανοιχτού σχολείου»,  με </a:t>
            </a:r>
            <a:r>
              <a:rPr lang="el-GR" b="1" dirty="0">
                <a:solidFill>
                  <a:schemeClr val="accent6">
                    <a:lumMod val="50000"/>
                  </a:schemeClr>
                </a:solidFill>
              </a:rPr>
              <a:t>βασικό άξονα τις φυσικές επιστήμες και τα αντικείμενα του STEM</a:t>
            </a:r>
            <a:r>
              <a:rPr lang="el-GR" dirty="0">
                <a:solidFill>
                  <a:schemeClr val="accent6">
                    <a:lumMod val="50000"/>
                  </a:schemeClr>
                </a:solidFill>
              </a:rPr>
              <a:t> σε θεματικές που </a:t>
            </a:r>
            <a:r>
              <a:rPr lang="el-GR" b="1" dirty="0">
                <a:solidFill>
                  <a:schemeClr val="accent6">
                    <a:lumMod val="50000"/>
                  </a:schemeClr>
                </a:solidFill>
              </a:rPr>
              <a:t>συνδέονται με σύγχρονες κοινωνικές προκλήσεις</a:t>
            </a:r>
            <a:r>
              <a:rPr lang="el-GR" dirty="0">
                <a:solidFill>
                  <a:schemeClr val="accent6">
                    <a:lumMod val="50000"/>
                  </a:schemeClr>
                </a:solidFill>
              </a:rPr>
              <a:t>, σε όλες τις βαθμίδες της Εκπαίδευσης.</a:t>
            </a:r>
          </a:p>
          <a:p>
            <a:r>
              <a:rPr lang="el-GR" dirty="0">
                <a:solidFill>
                  <a:schemeClr val="accent6">
                    <a:lumMod val="50000"/>
                  </a:schemeClr>
                </a:solidFill>
              </a:rPr>
              <a:t>Στο έργο </a:t>
            </a:r>
            <a:r>
              <a:rPr lang="el-GR" b="1" dirty="0">
                <a:solidFill>
                  <a:schemeClr val="accent6">
                    <a:lumMod val="50000"/>
                  </a:schemeClr>
                </a:solidFill>
              </a:rPr>
              <a:t>συμμετέχουν 21 φορείς</a:t>
            </a:r>
            <a:r>
              <a:rPr lang="el-GR" dirty="0">
                <a:solidFill>
                  <a:schemeClr val="accent6">
                    <a:lumMod val="50000"/>
                  </a:schemeClr>
                </a:solidFill>
              </a:rPr>
              <a:t> </a:t>
            </a:r>
            <a:r>
              <a:rPr lang="el-GR" i="1" dirty="0">
                <a:solidFill>
                  <a:schemeClr val="accent6">
                    <a:lumMod val="50000"/>
                  </a:schemeClr>
                </a:solidFill>
              </a:rPr>
              <a:t>(υπουργεία, πανεπιστήμια, ερευνητικά κέντρα, μουσεία, σχολεία, κ.ά.)</a:t>
            </a:r>
            <a:r>
              <a:rPr lang="el-GR" dirty="0">
                <a:solidFill>
                  <a:schemeClr val="accent6">
                    <a:lumMod val="50000"/>
                  </a:schemeClr>
                </a:solidFill>
              </a:rPr>
              <a:t> από την Ευρώπη, τις ΗΠΑ και την Αυστραλία. </a:t>
            </a:r>
            <a:endParaRPr lang="en-US" dirty="0">
              <a:solidFill>
                <a:schemeClr val="accent6">
                  <a:lumMod val="50000"/>
                </a:schemeClr>
              </a:solidFill>
            </a:endParaRPr>
          </a:p>
          <a:p>
            <a:r>
              <a:rPr lang="el-GR" b="1" dirty="0">
                <a:solidFill>
                  <a:schemeClr val="accent6">
                    <a:lumMod val="50000"/>
                  </a:schemeClr>
                </a:solidFill>
              </a:rPr>
              <a:t>Εθνικός συντονιστής για την Ελλάδα</a:t>
            </a:r>
            <a:r>
              <a:rPr lang="el-GR" dirty="0">
                <a:solidFill>
                  <a:schemeClr val="accent6">
                    <a:lumMod val="50000"/>
                  </a:schemeClr>
                </a:solidFill>
              </a:rPr>
              <a:t> είναι το </a:t>
            </a:r>
            <a:r>
              <a:rPr lang="el-GR" b="1" dirty="0">
                <a:solidFill>
                  <a:schemeClr val="accent6">
                    <a:lumMod val="50000"/>
                  </a:schemeClr>
                </a:solidFill>
              </a:rPr>
              <a:t>Ινστιτούτο Εκπαιδευτικής Πολιτικής</a:t>
            </a:r>
            <a:r>
              <a:rPr lang="el-GR" dirty="0">
                <a:solidFill>
                  <a:schemeClr val="accent6">
                    <a:lumMod val="50000"/>
                  </a:schemeClr>
                </a:solidFill>
              </a:rPr>
              <a:t>.</a:t>
            </a:r>
          </a:p>
          <a:p>
            <a:endParaRPr lang="el-GR" dirty="0"/>
          </a:p>
        </p:txBody>
      </p:sp>
    </p:spTree>
    <p:extLst>
      <p:ext uri="{BB962C8B-B14F-4D97-AF65-F5344CB8AC3E}">
        <p14:creationId xmlns:p14="http://schemas.microsoft.com/office/powerpoint/2010/main" val="2826594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5D716241-976B-41C8-AF72-A84659867D1E}"/>
              </a:ext>
            </a:extLst>
          </p:cNvPr>
          <p:cNvSpPr>
            <a:spLocks noGrp="1"/>
          </p:cNvSpPr>
          <p:nvPr>
            <p:ph type="title"/>
          </p:nvPr>
        </p:nvSpPr>
        <p:spPr/>
        <p:txBody>
          <a:bodyPr/>
          <a:lstStyle/>
          <a:p>
            <a:pPr algn="ctr"/>
            <a:r>
              <a:rPr lang="el-GR" b="1" dirty="0">
                <a:solidFill>
                  <a:schemeClr val="accent6">
                    <a:lumMod val="50000"/>
                  </a:schemeClr>
                </a:solidFill>
                <a:latin typeface="+mn-lt"/>
              </a:rPr>
              <a:t>Ανοιχτό Σχολείο</a:t>
            </a:r>
          </a:p>
        </p:txBody>
      </p:sp>
      <p:sp>
        <p:nvSpPr>
          <p:cNvPr id="3" name="Θέση περιεχομένου 2">
            <a:extLst>
              <a:ext uri="{FF2B5EF4-FFF2-40B4-BE49-F238E27FC236}">
                <a16:creationId xmlns:a16="http://schemas.microsoft.com/office/drawing/2014/main" xmlns="" id="{68077C08-B898-41A6-94D8-A161D557B32E}"/>
              </a:ext>
            </a:extLst>
          </p:cNvPr>
          <p:cNvSpPr>
            <a:spLocks noGrp="1"/>
          </p:cNvSpPr>
          <p:nvPr>
            <p:ph idx="1"/>
          </p:nvPr>
        </p:nvSpPr>
        <p:spPr/>
        <p:txBody>
          <a:bodyPr>
            <a:normAutofit/>
          </a:bodyPr>
          <a:lstStyle/>
          <a:p>
            <a:r>
              <a:rPr lang="el-GR" dirty="0">
                <a:solidFill>
                  <a:schemeClr val="accent6">
                    <a:lumMod val="50000"/>
                  </a:schemeClr>
                </a:solidFill>
              </a:rPr>
              <a:t>Εισάγει καινοτομίες στην καθημερινή σχολική πραγματικότητα</a:t>
            </a:r>
          </a:p>
          <a:p>
            <a:r>
              <a:rPr lang="el-GR" dirty="0">
                <a:solidFill>
                  <a:schemeClr val="accent6">
                    <a:lumMod val="50000"/>
                  </a:schemeClr>
                </a:solidFill>
              </a:rPr>
              <a:t>Δημιουργεί ένα</a:t>
            </a:r>
            <a:r>
              <a:rPr lang="en-US" dirty="0">
                <a:solidFill>
                  <a:schemeClr val="accent6">
                    <a:lumMod val="50000"/>
                  </a:schemeClr>
                </a:solidFill>
              </a:rPr>
              <a:t> </a:t>
            </a:r>
            <a:r>
              <a:rPr lang="el-GR" dirty="0">
                <a:solidFill>
                  <a:schemeClr val="accent6">
                    <a:lumMod val="50000"/>
                  </a:schemeClr>
                </a:solidFill>
              </a:rPr>
              <a:t>ευχάριστο και ελκυστικό περιβάλλον τόσο για τους μαθητές όσο και τους εκπαιδευτικούς</a:t>
            </a:r>
          </a:p>
          <a:p>
            <a:r>
              <a:rPr lang="el-GR" dirty="0">
                <a:solidFill>
                  <a:schemeClr val="accent6">
                    <a:lumMod val="50000"/>
                  </a:schemeClr>
                </a:solidFill>
              </a:rPr>
              <a:t>Επανασχεδιάζει τη μάθηση ώστε να υποστηρίζει την διαφορετικότητα</a:t>
            </a:r>
          </a:p>
          <a:p>
            <a:r>
              <a:rPr lang="el-GR" dirty="0">
                <a:solidFill>
                  <a:schemeClr val="accent6">
                    <a:lumMod val="50000"/>
                  </a:schemeClr>
                </a:solidFill>
              </a:rPr>
              <a:t>Εντάσσει στη μαθησιακή διαδικασία οικογένειες, κοινότητες, επιχειρήσεις, ειδικούς, πανεπιστήμια και ερευνητικά ιδρύματα, μουσεία και άλλους</a:t>
            </a:r>
          </a:p>
          <a:p>
            <a:r>
              <a:rPr lang="el-GR" dirty="0">
                <a:solidFill>
                  <a:schemeClr val="accent6">
                    <a:lumMod val="50000"/>
                  </a:schemeClr>
                </a:solidFill>
              </a:rPr>
              <a:t>Αποτελεί ένα οικοσύστημα καινοτομίας</a:t>
            </a:r>
          </a:p>
          <a:p>
            <a:endParaRPr lang="el-GR" dirty="0"/>
          </a:p>
          <a:p>
            <a:endParaRPr lang="el-GR" dirty="0"/>
          </a:p>
        </p:txBody>
      </p:sp>
    </p:spTree>
    <p:extLst>
      <p:ext uri="{BB962C8B-B14F-4D97-AF65-F5344CB8AC3E}">
        <p14:creationId xmlns:p14="http://schemas.microsoft.com/office/powerpoint/2010/main" val="2746683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A76DA960-A972-4C95-A955-BEF8598BCCDE}"/>
              </a:ext>
            </a:extLst>
          </p:cNvPr>
          <p:cNvSpPr>
            <a:spLocks noGrp="1"/>
          </p:cNvSpPr>
          <p:nvPr>
            <p:ph type="title"/>
          </p:nvPr>
        </p:nvSpPr>
        <p:spPr/>
        <p:txBody>
          <a:bodyPr>
            <a:normAutofit/>
          </a:bodyPr>
          <a:lstStyle/>
          <a:p>
            <a:pPr algn="ctr"/>
            <a:r>
              <a:rPr lang="el-GR" sz="3200" b="1" dirty="0" smtClean="0">
                <a:solidFill>
                  <a:schemeClr val="accent6">
                    <a:lumMod val="50000"/>
                  </a:schemeClr>
                </a:solidFill>
                <a:latin typeface="+mn-lt"/>
              </a:rPr>
              <a:t>Η </a:t>
            </a:r>
            <a:r>
              <a:rPr lang="el-GR" sz="3200" b="1" dirty="0">
                <a:solidFill>
                  <a:schemeClr val="accent6">
                    <a:lumMod val="50000"/>
                  </a:schemeClr>
                </a:solidFill>
                <a:latin typeface="+mn-lt"/>
              </a:rPr>
              <a:t>καινοτομία ως «αλυσιδωτή αντίδραση</a:t>
            </a:r>
            <a:r>
              <a:rPr lang="el-GR" sz="3200" b="1" dirty="0" smtClean="0">
                <a:solidFill>
                  <a:schemeClr val="accent6">
                    <a:lumMod val="50000"/>
                  </a:schemeClr>
                </a:solidFill>
                <a:latin typeface="+mn-lt"/>
              </a:rPr>
              <a:t>»</a:t>
            </a:r>
            <a:br>
              <a:rPr lang="el-GR" sz="3200" b="1" dirty="0" smtClean="0">
                <a:solidFill>
                  <a:schemeClr val="accent6">
                    <a:lumMod val="50000"/>
                  </a:schemeClr>
                </a:solidFill>
                <a:latin typeface="+mn-lt"/>
              </a:rPr>
            </a:br>
            <a:r>
              <a:rPr lang="el-GR" sz="3200" b="1" dirty="0" smtClean="0">
                <a:solidFill>
                  <a:schemeClr val="accent6">
                    <a:lumMod val="50000"/>
                  </a:schemeClr>
                </a:solidFill>
                <a:latin typeface="+mn-lt"/>
              </a:rPr>
              <a:t>Τι θέλουμε:</a:t>
            </a:r>
            <a:endParaRPr lang="en-US" sz="3200" dirty="0">
              <a:solidFill>
                <a:schemeClr val="accent6">
                  <a:lumMod val="50000"/>
                </a:schemeClr>
              </a:solidFill>
              <a:latin typeface="+mn-lt"/>
            </a:endParaRPr>
          </a:p>
        </p:txBody>
      </p:sp>
      <p:sp>
        <p:nvSpPr>
          <p:cNvPr id="3" name="Θέση περιεχομένου 2">
            <a:extLst>
              <a:ext uri="{FF2B5EF4-FFF2-40B4-BE49-F238E27FC236}">
                <a16:creationId xmlns:a16="http://schemas.microsoft.com/office/drawing/2014/main" xmlns="" id="{4083CFBE-F9A1-4C97-ABCB-8D14A2070A01}"/>
              </a:ext>
            </a:extLst>
          </p:cNvPr>
          <p:cNvSpPr>
            <a:spLocks noGrp="1"/>
          </p:cNvSpPr>
          <p:nvPr>
            <p:ph idx="1"/>
          </p:nvPr>
        </p:nvSpPr>
        <p:spPr>
          <a:xfrm>
            <a:off x="838200" y="2063578"/>
            <a:ext cx="10628870" cy="4113385"/>
          </a:xfrm>
        </p:spPr>
        <p:txBody>
          <a:bodyPr>
            <a:noAutofit/>
          </a:bodyPr>
          <a:lstStyle/>
          <a:p>
            <a:pPr lvl="0"/>
            <a:r>
              <a:rPr lang="el-GR" dirty="0">
                <a:solidFill>
                  <a:schemeClr val="accent6">
                    <a:lumMod val="50000"/>
                  </a:schemeClr>
                </a:solidFill>
              </a:rPr>
              <a:t>Ν</a:t>
            </a:r>
            <a:r>
              <a:rPr lang="el-GR" dirty="0" smtClean="0">
                <a:solidFill>
                  <a:schemeClr val="accent6">
                    <a:lumMod val="50000"/>
                  </a:schemeClr>
                </a:solidFill>
              </a:rPr>
              <a:t>α </a:t>
            </a:r>
            <a:r>
              <a:rPr lang="el-GR" dirty="0">
                <a:solidFill>
                  <a:schemeClr val="accent6">
                    <a:lumMod val="50000"/>
                  </a:schemeClr>
                </a:solidFill>
              </a:rPr>
              <a:t>«αυξήσουμε τον αριθμό» εκείνων που καινοτομούν</a:t>
            </a:r>
            <a:endParaRPr lang="en-US" dirty="0">
              <a:solidFill>
                <a:schemeClr val="accent6">
                  <a:lumMod val="50000"/>
                </a:schemeClr>
              </a:solidFill>
            </a:endParaRPr>
          </a:p>
          <a:p>
            <a:pPr lvl="0"/>
            <a:r>
              <a:rPr lang="el-GR" dirty="0">
                <a:solidFill>
                  <a:schemeClr val="accent6">
                    <a:lumMod val="50000"/>
                  </a:schemeClr>
                </a:solidFill>
              </a:rPr>
              <a:t>Ν</a:t>
            </a:r>
            <a:r>
              <a:rPr lang="el-GR" dirty="0" smtClean="0">
                <a:solidFill>
                  <a:schemeClr val="accent6">
                    <a:lumMod val="50000"/>
                  </a:schemeClr>
                </a:solidFill>
              </a:rPr>
              <a:t>α χτίσουν κοινότητες για </a:t>
            </a:r>
            <a:r>
              <a:rPr lang="el-GR" dirty="0">
                <a:solidFill>
                  <a:schemeClr val="accent6">
                    <a:lumMod val="50000"/>
                  </a:schemeClr>
                </a:solidFill>
              </a:rPr>
              <a:t>να ανταλλάξουν ιδέες και εμπειρίες (αύξηση του αριθμού των ευκαιριών)</a:t>
            </a:r>
            <a:endParaRPr lang="en-US" dirty="0">
              <a:solidFill>
                <a:schemeClr val="accent6">
                  <a:lumMod val="50000"/>
                </a:schemeClr>
              </a:solidFill>
            </a:endParaRPr>
          </a:p>
          <a:p>
            <a:pPr lvl="0"/>
            <a:r>
              <a:rPr lang="el-GR" dirty="0" smtClean="0">
                <a:solidFill>
                  <a:schemeClr val="accent6">
                    <a:lumMod val="50000"/>
                  </a:schemeClr>
                </a:solidFill>
              </a:rPr>
              <a:t>Να </a:t>
            </a:r>
            <a:r>
              <a:rPr lang="el-GR" dirty="0">
                <a:solidFill>
                  <a:schemeClr val="accent6">
                    <a:lumMod val="50000"/>
                  </a:schemeClr>
                </a:solidFill>
              </a:rPr>
              <a:t>τους παρακινήσουμε παρέχοντάς τους εργαλεία ανάλογα με τις εκπαιδευτικές τους </a:t>
            </a:r>
            <a:r>
              <a:rPr lang="el-GR" dirty="0" smtClean="0">
                <a:solidFill>
                  <a:schemeClr val="accent6">
                    <a:lumMod val="50000"/>
                  </a:schemeClr>
                </a:solidFill>
              </a:rPr>
              <a:t>ανάγκες</a:t>
            </a:r>
            <a:endParaRPr lang="en-US" dirty="0">
              <a:solidFill>
                <a:schemeClr val="accent6">
                  <a:lumMod val="50000"/>
                </a:schemeClr>
              </a:solidFill>
            </a:endParaRPr>
          </a:p>
          <a:p>
            <a:pPr lvl="0"/>
            <a:r>
              <a:rPr lang="el-GR" dirty="0">
                <a:solidFill>
                  <a:schemeClr val="accent6">
                    <a:lumMod val="50000"/>
                  </a:schemeClr>
                </a:solidFill>
              </a:rPr>
              <a:t>Ν</a:t>
            </a:r>
            <a:r>
              <a:rPr lang="el-GR" dirty="0" smtClean="0">
                <a:solidFill>
                  <a:schemeClr val="accent6">
                    <a:lumMod val="50000"/>
                  </a:schemeClr>
                </a:solidFill>
              </a:rPr>
              <a:t>α μελετήσουμε τις </a:t>
            </a:r>
            <a:r>
              <a:rPr lang="el-GR" dirty="0">
                <a:solidFill>
                  <a:schemeClr val="accent6">
                    <a:lumMod val="50000"/>
                  </a:schemeClr>
                </a:solidFill>
              </a:rPr>
              <a:t>πρακτικές τους και να παρέχουμε καθοδήγηση για μελλοντικές </a:t>
            </a:r>
            <a:r>
              <a:rPr lang="el-GR" dirty="0" smtClean="0">
                <a:solidFill>
                  <a:schemeClr val="accent6">
                    <a:lumMod val="50000"/>
                  </a:schemeClr>
                </a:solidFill>
              </a:rPr>
              <a:t>δράσεις.</a:t>
            </a:r>
            <a:endParaRPr lang="en-US" dirty="0">
              <a:solidFill>
                <a:schemeClr val="accent6">
                  <a:lumMod val="50000"/>
                </a:schemeClr>
              </a:solidFill>
            </a:endParaRPr>
          </a:p>
        </p:txBody>
      </p:sp>
    </p:spTree>
    <p:extLst>
      <p:ext uri="{BB962C8B-B14F-4D97-AF65-F5344CB8AC3E}">
        <p14:creationId xmlns:p14="http://schemas.microsoft.com/office/powerpoint/2010/main" val="2047559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4281DBDE-7BBD-4B35-9FA1-6B33B24EE04D}"/>
              </a:ext>
            </a:extLst>
          </p:cNvPr>
          <p:cNvSpPr>
            <a:spLocks noGrp="1"/>
          </p:cNvSpPr>
          <p:nvPr>
            <p:ph type="title"/>
          </p:nvPr>
        </p:nvSpPr>
        <p:spPr/>
        <p:txBody>
          <a:bodyPr/>
          <a:lstStyle/>
          <a:p>
            <a:pPr algn="ctr"/>
            <a:r>
              <a:rPr lang="el-GR" b="1" dirty="0">
                <a:solidFill>
                  <a:schemeClr val="accent6">
                    <a:lumMod val="50000"/>
                  </a:schemeClr>
                </a:solidFill>
              </a:rPr>
              <a:t>Χαρακτηριστικά του ανοιχτού σχολείου</a:t>
            </a:r>
            <a:endParaRPr lang="en-US" b="1" dirty="0">
              <a:solidFill>
                <a:schemeClr val="accent6">
                  <a:lumMod val="50000"/>
                </a:schemeClr>
              </a:solidFill>
            </a:endParaRPr>
          </a:p>
        </p:txBody>
      </p:sp>
      <p:sp>
        <p:nvSpPr>
          <p:cNvPr id="3" name="Θέση περιεχομένου 2">
            <a:extLst>
              <a:ext uri="{FF2B5EF4-FFF2-40B4-BE49-F238E27FC236}">
                <a16:creationId xmlns:a16="http://schemas.microsoft.com/office/drawing/2014/main" xmlns="" id="{02B0A84E-C231-429E-8E2B-443C9BD238EA}"/>
              </a:ext>
            </a:extLst>
          </p:cNvPr>
          <p:cNvSpPr>
            <a:spLocks noGrp="1"/>
          </p:cNvSpPr>
          <p:nvPr>
            <p:ph idx="1"/>
          </p:nvPr>
        </p:nvSpPr>
        <p:spPr/>
        <p:txBody>
          <a:bodyPr>
            <a:normAutofit lnSpcReduction="10000"/>
          </a:bodyPr>
          <a:lstStyle/>
          <a:p>
            <a:r>
              <a:rPr lang="el-GR" dirty="0">
                <a:solidFill>
                  <a:schemeClr val="accent6">
                    <a:lumMod val="50000"/>
                  </a:schemeClr>
                </a:solidFill>
              </a:rPr>
              <a:t>προωθεί τη συνεργασία με φορείς παροχής μη τυπικής και άτυπης εκπαίδευσης, με </a:t>
            </a:r>
            <a:r>
              <a:rPr lang="el-GR" dirty="0" smtClean="0">
                <a:solidFill>
                  <a:schemeClr val="accent6">
                    <a:lumMod val="50000"/>
                  </a:schemeClr>
                </a:solidFill>
              </a:rPr>
              <a:t>οργανισμούς</a:t>
            </a:r>
            <a:r>
              <a:rPr lang="el-GR" dirty="0">
                <a:solidFill>
                  <a:schemeClr val="accent6">
                    <a:lumMod val="50000"/>
                  </a:schemeClr>
                </a:solidFill>
              </a:rPr>
              <a:t>, με γονείς και με τις τοπικές κοινότητες</a:t>
            </a:r>
            <a:endParaRPr lang="en-US" dirty="0">
              <a:solidFill>
                <a:schemeClr val="accent6">
                  <a:lumMod val="50000"/>
                </a:schemeClr>
              </a:solidFill>
            </a:endParaRPr>
          </a:p>
          <a:p>
            <a:r>
              <a:rPr lang="el-GR" dirty="0">
                <a:solidFill>
                  <a:schemeClr val="accent6">
                    <a:lumMod val="50000"/>
                  </a:schemeClr>
                </a:solidFill>
              </a:rPr>
              <a:t>είναι ένας παράγοντας ευημερίας της κοινότητας</a:t>
            </a:r>
            <a:endParaRPr lang="en-US" dirty="0">
              <a:solidFill>
                <a:schemeClr val="accent6">
                  <a:lumMod val="50000"/>
                </a:schemeClr>
              </a:solidFill>
            </a:endParaRPr>
          </a:p>
          <a:p>
            <a:r>
              <a:rPr lang="el-GR" dirty="0">
                <a:solidFill>
                  <a:schemeClr val="accent6">
                    <a:lumMod val="50000"/>
                  </a:schemeClr>
                </a:solidFill>
              </a:rPr>
              <a:t>ενισχύει συνεργασίες που προωθούν την εμπειρογνωμοσύνη, τη δικτύωση, την ανταλλαγή και την εφαρμογή των αποτελεσμάτων της έρευνας στον τομέα της επιστήμης και της τεχνολογίας και, συνεπώς, την εισαγωγή δράσεων της πραγματικής ζωής στην τάξη</a:t>
            </a:r>
            <a:endParaRPr lang="en-US" dirty="0">
              <a:solidFill>
                <a:schemeClr val="accent6">
                  <a:lumMod val="50000"/>
                </a:schemeClr>
              </a:solidFill>
            </a:endParaRPr>
          </a:p>
          <a:p>
            <a:r>
              <a:rPr lang="el-GR" dirty="0">
                <a:solidFill>
                  <a:schemeClr val="accent6">
                    <a:lumMod val="50000"/>
                  </a:schemeClr>
                </a:solidFill>
              </a:rPr>
              <a:t>προωθεί την αποτελεσματική εμπλοκή </a:t>
            </a:r>
            <a:r>
              <a:rPr lang="el-GR" dirty="0" smtClean="0">
                <a:solidFill>
                  <a:schemeClr val="accent6">
                    <a:lumMod val="50000"/>
                  </a:schemeClr>
                </a:solidFill>
              </a:rPr>
              <a:t>της κοινότητας</a:t>
            </a:r>
            <a:endParaRPr lang="en-US" dirty="0">
              <a:solidFill>
                <a:schemeClr val="accent6">
                  <a:lumMod val="50000"/>
                </a:schemeClr>
              </a:solidFill>
            </a:endParaRPr>
          </a:p>
          <a:p>
            <a:r>
              <a:rPr lang="el-GR" dirty="0">
                <a:solidFill>
                  <a:schemeClr val="accent6">
                    <a:lumMod val="50000"/>
                  </a:schemeClr>
                </a:solidFill>
              </a:rPr>
              <a:t>διδάσκει την επιστήμη για τη διαφορετικότητα</a:t>
            </a:r>
            <a:endParaRPr lang="en-US" dirty="0">
              <a:solidFill>
                <a:schemeClr val="accent6">
                  <a:lumMod val="50000"/>
                </a:schemeClr>
              </a:solidFill>
            </a:endParaRPr>
          </a:p>
          <a:p>
            <a:endParaRPr lang="en-US" dirty="0"/>
          </a:p>
        </p:txBody>
      </p:sp>
    </p:spTree>
    <p:extLst>
      <p:ext uri="{BB962C8B-B14F-4D97-AF65-F5344CB8AC3E}">
        <p14:creationId xmlns:p14="http://schemas.microsoft.com/office/powerpoint/2010/main" val="3075137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Εικόνα 2">
            <a:extLst>
              <a:ext uri="{FF2B5EF4-FFF2-40B4-BE49-F238E27FC236}">
                <a16:creationId xmlns:a16="http://schemas.microsoft.com/office/drawing/2014/main" xmlns="" id="{5632D914-2649-4421-B386-11FC41A0BF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2925" y="0"/>
            <a:ext cx="9726149" cy="6858000"/>
          </a:xfrm>
          <a:prstGeom prst="rect">
            <a:avLst/>
          </a:prstGeom>
        </p:spPr>
      </p:pic>
    </p:spTree>
    <p:extLst>
      <p:ext uri="{BB962C8B-B14F-4D97-AF65-F5344CB8AC3E}">
        <p14:creationId xmlns:p14="http://schemas.microsoft.com/office/powerpoint/2010/main" val="849771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3590FAC4-1246-4CC1-940D-A3952FA4D312}"/>
              </a:ext>
            </a:extLst>
          </p:cNvPr>
          <p:cNvSpPr>
            <a:spLocks noGrp="1"/>
          </p:cNvSpPr>
          <p:nvPr>
            <p:ph type="title"/>
          </p:nvPr>
        </p:nvSpPr>
        <p:spPr/>
        <p:txBody>
          <a:bodyPr/>
          <a:lstStyle/>
          <a:p>
            <a:endParaRPr lang="el-GR"/>
          </a:p>
        </p:txBody>
      </p:sp>
      <p:pic>
        <p:nvPicPr>
          <p:cNvPr id="6" name="Θέση περιεχομένου 5">
            <a:extLst>
              <a:ext uri="{FF2B5EF4-FFF2-40B4-BE49-F238E27FC236}">
                <a16:creationId xmlns:a16="http://schemas.microsoft.com/office/drawing/2014/main" xmlns="" id="{E4264231-E752-414D-9E8C-68859DE9A9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401224" cy="6881942"/>
          </a:xfrm>
        </p:spPr>
      </p:pic>
      <p:sp>
        <p:nvSpPr>
          <p:cNvPr id="7" name="TextBox 6">
            <a:extLst>
              <a:ext uri="{FF2B5EF4-FFF2-40B4-BE49-F238E27FC236}">
                <a16:creationId xmlns:a16="http://schemas.microsoft.com/office/drawing/2014/main" xmlns="" id="{BEE61879-A0B9-436B-8399-4CBD1D0F6553}"/>
              </a:ext>
            </a:extLst>
          </p:cNvPr>
          <p:cNvSpPr txBox="1"/>
          <p:nvPr/>
        </p:nvSpPr>
        <p:spPr>
          <a:xfrm>
            <a:off x="5080000" y="5664200"/>
            <a:ext cx="7112000" cy="523220"/>
          </a:xfrm>
          <a:prstGeom prst="rect">
            <a:avLst/>
          </a:prstGeom>
          <a:noFill/>
        </p:spPr>
        <p:txBody>
          <a:bodyPr wrap="square" rtlCol="0">
            <a:spAutoFit/>
          </a:bodyPr>
          <a:lstStyle/>
          <a:p>
            <a:r>
              <a:rPr lang="en-US" sz="2800" b="1" dirty="0">
                <a:solidFill>
                  <a:schemeClr val="accent6">
                    <a:lumMod val="75000"/>
                  </a:schemeClr>
                </a:solidFill>
              </a:rPr>
              <a:t>http://portal.opendiscoveryspace.eu/en/osos</a:t>
            </a:r>
            <a:endParaRPr lang="el-GR" sz="2800" b="1" dirty="0">
              <a:solidFill>
                <a:schemeClr val="accent6">
                  <a:lumMod val="75000"/>
                </a:schemeClr>
              </a:solidFill>
            </a:endParaRPr>
          </a:p>
        </p:txBody>
      </p:sp>
    </p:spTree>
    <p:extLst>
      <p:ext uri="{BB962C8B-B14F-4D97-AF65-F5344CB8AC3E}">
        <p14:creationId xmlns:p14="http://schemas.microsoft.com/office/powerpoint/2010/main" val="1030931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a:extLst>
              <a:ext uri="{FF2B5EF4-FFF2-40B4-BE49-F238E27FC236}">
                <a16:creationId xmlns:a16="http://schemas.microsoft.com/office/drawing/2014/main" xmlns="" id="{35C299FA-5AE6-4C24-98A0-15CCC05714C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900" y="0"/>
            <a:ext cx="8610599" cy="6883103"/>
          </a:xfrm>
        </p:spPr>
      </p:pic>
    </p:spTree>
    <p:extLst>
      <p:ext uri="{BB962C8B-B14F-4D97-AF65-F5344CB8AC3E}">
        <p14:creationId xmlns:p14="http://schemas.microsoft.com/office/powerpoint/2010/main" val="3648581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EF0C77A-FA80-45C8-AFF8-351E412CE774}"/>
              </a:ext>
            </a:extLst>
          </p:cNvPr>
          <p:cNvSpPr>
            <a:spLocks noGrp="1"/>
          </p:cNvSpPr>
          <p:nvPr>
            <p:ph type="title"/>
          </p:nvPr>
        </p:nvSpPr>
        <p:spPr>
          <a:xfrm>
            <a:off x="838200" y="365126"/>
            <a:ext cx="10515600" cy="1018832"/>
          </a:xfrm>
        </p:spPr>
        <p:txBody>
          <a:bodyPr/>
          <a:lstStyle/>
          <a:p>
            <a:pPr algn="ctr"/>
            <a:r>
              <a:rPr lang="el-GR" b="1" dirty="0">
                <a:solidFill>
                  <a:schemeClr val="accent6">
                    <a:lumMod val="50000"/>
                  </a:schemeClr>
                </a:solidFill>
              </a:rPr>
              <a:t>4 στάδια του </a:t>
            </a:r>
            <a:r>
              <a:rPr lang="en-US" b="1" dirty="0">
                <a:solidFill>
                  <a:schemeClr val="accent6">
                    <a:lumMod val="50000"/>
                  </a:schemeClr>
                </a:solidFill>
              </a:rPr>
              <a:t>OSOS</a:t>
            </a:r>
          </a:p>
        </p:txBody>
      </p:sp>
      <p:sp>
        <p:nvSpPr>
          <p:cNvPr id="3" name="Θέση περιεχομένου 2">
            <a:extLst>
              <a:ext uri="{FF2B5EF4-FFF2-40B4-BE49-F238E27FC236}">
                <a16:creationId xmlns:a16="http://schemas.microsoft.com/office/drawing/2014/main" xmlns="" id="{5216968E-E0D2-46BD-ACA8-6347D992835B}"/>
              </a:ext>
            </a:extLst>
          </p:cNvPr>
          <p:cNvSpPr>
            <a:spLocks noGrp="1"/>
          </p:cNvSpPr>
          <p:nvPr>
            <p:ph idx="1"/>
          </p:nvPr>
        </p:nvSpPr>
        <p:spPr>
          <a:xfrm>
            <a:off x="177800" y="1346200"/>
            <a:ext cx="11176000" cy="4830763"/>
          </a:xfrm>
        </p:spPr>
        <p:txBody>
          <a:bodyPr>
            <a:normAutofit fontScale="92500" lnSpcReduction="20000"/>
          </a:bodyPr>
          <a:lstStyle/>
          <a:p>
            <a:r>
              <a:rPr lang="el-GR" b="1" dirty="0">
                <a:solidFill>
                  <a:schemeClr val="accent6">
                    <a:lumMod val="50000"/>
                  </a:schemeClr>
                </a:solidFill>
              </a:rPr>
              <a:t>Αισθανθείτε</a:t>
            </a:r>
            <a:r>
              <a:rPr lang="en-US" b="1" dirty="0">
                <a:solidFill>
                  <a:schemeClr val="accent6">
                    <a:lumMod val="50000"/>
                  </a:schemeClr>
                </a:solidFill>
              </a:rPr>
              <a:t> </a:t>
            </a:r>
            <a:r>
              <a:rPr lang="el-GR" dirty="0">
                <a:solidFill>
                  <a:schemeClr val="accent6">
                    <a:lumMod val="50000"/>
                  </a:schemeClr>
                </a:solidFill>
              </a:rPr>
              <a:t>Οι μαθητές αναγνωρίζουν τα προβλήματα στις τοπικές κοινωνίες. Παρουσιάζουν το θέμα που επέλεξαν, καταγράφουν γιατί αποφάσισαν να ασχοληθούν με αυτό, μοιράζονται τις σκέψεις τους σε ομάδες και φτιάχνουν ένα σχέδιο δράσης, βασισμένο σε επιστημονικές ενδείξεις. </a:t>
            </a:r>
            <a:endParaRPr lang="en-US" dirty="0">
              <a:solidFill>
                <a:schemeClr val="accent6">
                  <a:lumMod val="50000"/>
                </a:schemeClr>
              </a:solidFill>
            </a:endParaRPr>
          </a:p>
          <a:p>
            <a:r>
              <a:rPr lang="el-GR" b="1" dirty="0">
                <a:solidFill>
                  <a:schemeClr val="accent6">
                    <a:lumMod val="50000"/>
                  </a:schemeClr>
                </a:solidFill>
              </a:rPr>
              <a:t>Φανταστείτε</a:t>
            </a:r>
            <a:r>
              <a:rPr lang="el-GR" dirty="0">
                <a:solidFill>
                  <a:schemeClr val="accent6">
                    <a:lumMod val="50000"/>
                  </a:schemeClr>
                </a:solidFill>
              </a:rPr>
              <a:t> Οι μαθητές εδώ καταγράφουν το σχεδιασμό των δραστηριοτήτων τους. Σκέφτονται και αναπτύσσουν δημιουργικές λύσεις. Έρχονται σε επαφή με εξωτερικούς παράγοντες, αναζητούν δεδομένα για να υποστηρίξουν τις ιδέες τους και προτείνουν μία σειρά από λύσεις</a:t>
            </a:r>
            <a:endParaRPr lang="en-US" dirty="0">
              <a:solidFill>
                <a:schemeClr val="accent6">
                  <a:lumMod val="50000"/>
                </a:schemeClr>
              </a:solidFill>
            </a:endParaRPr>
          </a:p>
          <a:p>
            <a:r>
              <a:rPr lang="el-GR" b="1" dirty="0">
                <a:solidFill>
                  <a:schemeClr val="accent6">
                    <a:lumMod val="50000"/>
                  </a:schemeClr>
                </a:solidFill>
              </a:rPr>
              <a:t>Δημιουργήστε</a:t>
            </a:r>
            <a:r>
              <a:rPr lang="en-US" b="1" dirty="0">
                <a:solidFill>
                  <a:schemeClr val="accent6">
                    <a:lumMod val="50000"/>
                  </a:schemeClr>
                </a:solidFill>
              </a:rPr>
              <a:t> </a:t>
            </a:r>
            <a:r>
              <a:rPr lang="el-GR" dirty="0">
                <a:solidFill>
                  <a:schemeClr val="accent6">
                    <a:lumMod val="50000"/>
                  </a:schemeClr>
                </a:solidFill>
              </a:rPr>
              <a:t>Οι μαθητές καταγράφουν την εφαρμογή των δραστηριοτήτων τους. Εφαρμόζουν τα σχέδια τους (λαμβάνοντας υπόψη ζητήματα Υπεύθυνης Έρευνας και Καινοτομίας) και </a:t>
            </a:r>
            <a:r>
              <a:rPr lang="el-GR" dirty="0" err="1">
                <a:solidFill>
                  <a:schemeClr val="accent6">
                    <a:lumMod val="50000"/>
                  </a:schemeClr>
                </a:solidFill>
              </a:rPr>
              <a:t>αλληλεπιδρούν</a:t>
            </a:r>
            <a:r>
              <a:rPr lang="el-GR" dirty="0">
                <a:solidFill>
                  <a:schemeClr val="accent6">
                    <a:lumMod val="50000"/>
                  </a:schemeClr>
                </a:solidFill>
              </a:rPr>
              <a:t> με φορείς για να επικοινωνήσουν τα ευρήματά τους</a:t>
            </a:r>
            <a:endParaRPr lang="en-US" dirty="0">
              <a:solidFill>
                <a:schemeClr val="accent6">
                  <a:lumMod val="50000"/>
                </a:schemeClr>
              </a:solidFill>
            </a:endParaRPr>
          </a:p>
          <a:p>
            <a:r>
              <a:rPr lang="el-GR" b="1" dirty="0">
                <a:solidFill>
                  <a:schemeClr val="accent6">
                    <a:lumMod val="50000"/>
                  </a:schemeClr>
                </a:solidFill>
              </a:rPr>
              <a:t>Μοιραστείτε</a:t>
            </a:r>
            <a:r>
              <a:rPr lang="en-US" b="1" dirty="0">
                <a:solidFill>
                  <a:schemeClr val="accent6">
                    <a:lumMod val="50000"/>
                  </a:schemeClr>
                </a:solidFill>
              </a:rPr>
              <a:t> </a:t>
            </a:r>
            <a:r>
              <a:rPr lang="el-GR" dirty="0">
                <a:solidFill>
                  <a:schemeClr val="accent6">
                    <a:lumMod val="50000"/>
                  </a:schemeClr>
                </a:solidFill>
              </a:rPr>
              <a:t>Οι μαθητές εδώ καταγράφουν πώς μοιράστηκαν – μοιράζονται τις δραστηριότητές τους με άλλα σχολεία, με γονείς, με φορείς ή γενικότερα την κοινωνία τους. </a:t>
            </a:r>
            <a:endParaRPr lang="en-US" dirty="0">
              <a:solidFill>
                <a:schemeClr val="accent6">
                  <a:lumMod val="50000"/>
                </a:schemeClr>
              </a:solidFill>
            </a:endParaRPr>
          </a:p>
        </p:txBody>
      </p:sp>
    </p:spTree>
    <p:extLst>
      <p:ext uri="{BB962C8B-B14F-4D97-AF65-F5344CB8AC3E}">
        <p14:creationId xmlns:p14="http://schemas.microsoft.com/office/powerpoint/2010/main" val="770719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793</TotalTime>
  <Words>910</Words>
  <Application>Microsoft Office PowerPoint</Application>
  <PresentationFormat>Custom</PresentationFormat>
  <Paragraphs>76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Θέμα του Office</vt:lpstr>
      <vt:lpstr>PowerPoint Presentation</vt:lpstr>
      <vt:lpstr>Οpen Schools for Open Societies</vt:lpstr>
      <vt:lpstr>Ανοιχτό Σχολείο</vt:lpstr>
      <vt:lpstr>Η καινοτομία ως «αλυσιδωτή αντίδραση» Τι θέλουμε:</vt:lpstr>
      <vt:lpstr>Χαρακτηριστικά του ανοιχτού σχολείου</vt:lpstr>
      <vt:lpstr>PowerPoint Presentation</vt:lpstr>
      <vt:lpstr>PowerPoint Presentation</vt:lpstr>
      <vt:lpstr>PowerPoint Presentation</vt:lpstr>
      <vt:lpstr>4 στάδια του OSOS</vt:lpstr>
      <vt:lpstr>Δείκτες ανοίγματος του σχολείου</vt:lpstr>
      <vt:lpstr>Δείκτες ανοίγματος του σχολείου</vt:lpstr>
      <vt:lpstr>Δείκτες ανοίγματος του σχολείου</vt:lpstr>
      <vt:lpstr>Δημιουργώντας Ευκαιρίες για Βαθύτερη Μάθηση</vt:lpstr>
      <vt:lpstr>OSOS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Nikos Zygouritsas</dc:creator>
  <cp:lastModifiedBy>Stefanos Cherouvis</cp:lastModifiedBy>
  <cp:revision>35</cp:revision>
  <dcterms:created xsi:type="dcterms:W3CDTF">2017-03-20T09:19:57Z</dcterms:created>
  <dcterms:modified xsi:type="dcterms:W3CDTF">2018-09-04T13:32:23Z</dcterms:modified>
</cp:coreProperties>
</file>