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26"/>
  </p:notesMasterIdLst>
  <p:handoutMasterIdLst>
    <p:handoutMasterId r:id="rId27"/>
  </p:handoutMasterIdLst>
  <p:sldIdLst>
    <p:sldId id="685" r:id="rId2"/>
    <p:sldId id="573" r:id="rId3"/>
    <p:sldId id="674" r:id="rId4"/>
    <p:sldId id="730" r:id="rId5"/>
    <p:sldId id="733" r:id="rId6"/>
    <p:sldId id="734" r:id="rId7"/>
    <p:sldId id="735" r:id="rId8"/>
    <p:sldId id="736" r:id="rId9"/>
    <p:sldId id="737" r:id="rId10"/>
    <p:sldId id="756" r:id="rId11"/>
    <p:sldId id="749" r:id="rId12"/>
    <p:sldId id="750" r:id="rId13"/>
    <p:sldId id="702" r:id="rId14"/>
    <p:sldId id="753" r:id="rId15"/>
    <p:sldId id="712" r:id="rId16"/>
    <p:sldId id="721" r:id="rId17"/>
    <p:sldId id="723" r:id="rId18"/>
    <p:sldId id="716" r:id="rId19"/>
    <p:sldId id="700" r:id="rId20"/>
    <p:sldId id="697" r:id="rId21"/>
    <p:sldId id="755" r:id="rId22"/>
    <p:sldId id="725" r:id="rId23"/>
    <p:sldId id="670" r:id="rId24"/>
    <p:sldId id="603" r:id="rId25"/>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07E1071-2147-4260-B9C5-12A8A8138706}">
          <p14:sldIdLst>
            <p14:sldId id="685"/>
            <p14:sldId id="573"/>
            <p14:sldId id="674"/>
            <p14:sldId id="730"/>
            <p14:sldId id="733"/>
            <p14:sldId id="734"/>
            <p14:sldId id="735"/>
            <p14:sldId id="736"/>
            <p14:sldId id="737"/>
            <p14:sldId id="756"/>
            <p14:sldId id="749"/>
            <p14:sldId id="750"/>
            <p14:sldId id="702"/>
            <p14:sldId id="753"/>
            <p14:sldId id="712"/>
            <p14:sldId id="721"/>
            <p14:sldId id="723"/>
            <p14:sldId id="716"/>
            <p14:sldId id="700"/>
            <p14:sldId id="697"/>
            <p14:sldId id="755"/>
            <p14:sldId id="725"/>
            <p14:sldId id="670"/>
            <p14:sldId id="603"/>
          </p14:sldIdLst>
        </p14:section>
      </p14:sectionLst>
    </p:ext>
    <p:ext uri="{EFAFB233-063F-42B5-8137-9DF3F51BA10A}">
      <p15:sldGuideLst xmlns:p15="http://schemas.microsoft.com/office/powerpoint/2012/main">
        <p15:guide id="1" orient="horz" pos="4090">
          <p15:clr>
            <a:srgbClr val="A4A3A4"/>
          </p15:clr>
        </p15:guide>
        <p15:guide id="2" orient="horz" pos="824">
          <p15:clr>
            <a:srgbClr val="A4A3A4"/>
          </p15:clr>
        </p15:guide>
        <p15:guide id="3" pos="6604">
          <p15:clr>
            <a:srgbClr val="A4A3A4"/>
          </p15:clr>
        </p15:guide>
        <p15:guide id="4" pos="359">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DDA"/>
    <a:srgbClr val="C50C21"/>
    <a:srgbClr val="D1232B"/>
    <a:srgbClr val="646464"/>
    <a:srgbClr val="515151"/>
    <a:srgbClr val="FFFFFF"/>
    <a:srgbClr val="A5A5A5"/>
    <a:srgbClr val="F8F8F8"/>
    <a:srgbClr val="EDEDED"/>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76" autoAdjust="0"/>
    <p:restoredTop sz="88040" autoAdjust="0"/>
  </p:normalViewPr>
  <p:slideViewPr>
    <p:cSldViewPr snapToGrid="0">
      <p:cViewPr varScale="1">
        <p:scale>
          <a:sx n="97" d="100"/>
          <a:sy n="97" d="100"/>
        </p:scale>
        <p:origin x="174" y="96"/>
      </p:cViewPr>
      <p:guideLst>
        <p:guide orient="horz" pos="4090"/>
        <p:guide orient="horz" pos="824"/>
        <p:guide pos="6604"/>
        <p:guide pos="359"/>
      </p:guideLst>
    </p:cSldViewPr>
  </p:slideViewPr>
  <p:outlineViewPr>
    <p:cViewPr>
      <p:scale>
        <a:sx n="33" d="100"/>
        <a:sy n="33" d="100"/>
      </p:scale>
      <p:origin x="0" y="3744"/>
    </p:cViewPr>
    <p:sldLst>
      <p:sld r:id="rId1" collapse="1"/>
    </p:sldLst>
  </p:outlineViewPr>
  <p:notesTextViewPr>
    <p:cViewPr>
      <p:scale>
        <a:sx n="100" d="100"/>
        <a:sy n="100" d="100"/>
      </p:scale>
      <p:origin x="0" y="0"/>
    </p:cViewPr>
  </p:notesTextViewPr>
  <p:sorterViewPr>
    <p:cViewPr>
      <p:scale>
        <a:sx n="100" d="100"/>
        <a:sy n="100" d="100"/>
      </p:scale>
      <p:origin x="0" y="30"/>
    </p:cViewPr>
  </p:sorterViewPr>
  <p:notesViewPr>
    <p:cSldViewPr snapToGrid="0" snapToObjects="1">
      <p:cViewPr varScale="1">
        <p:scale>
          <a:sx n="112" d="100"/>
          <a:sy n="112" d="100"/>
        </p:scale>
        <p:origin x="-4956" y="-90"/>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169920" cy="480060"/>
          </a:xfrm>
          <a:prstGeom prst="rect">
            <a:avLst/>
          </a:prstGeom>
        </p:spPr>
        <p:txBody>
          <a:bodyPr vert="horz" lIns="97250" tIns="48626" rIns="97250" bIns="48626" rtlCol="0"/>
          <a:lstStyle>
            <a:lvl1pPr algn="l">
              <a:defRPr sz="1200"/>
            </a:lvl1pPr>
          </a:lstStyle>
          <a:p>
            <a:endParaRPr lang="en-US" dirty="0"/>
          </a:p>
        </p:txBody>
      </p:sp>
      <p:sp>
        <p:nvSpPr>
          <p:cNvPr id="3" name="Date Placeholder 2"/>
          <p:cNvSpPr>
            <a:spLocks noGrp="1"/>
          </p:cNvSpPr>
          <p:nvPr>
            <p:ph type="dt" sz="quarter" idx="1"/>
          </p:nvPr>
        </p:nvSpPr>
        <p:spPr>
          <a:xfrm>
            <a:off x="4143591" y="0"/>
            <a:ext cx="3169920" cy="480060"/>
          </a:xfrm>
          <a:prstGeom prst="rect">
            <a:avLst/>
          </a:prstGeom>
        </p:spPr>
        <p:txBody>
          <a:bodyPr vert="horz" lIns="97250" tIns="48626" rIns="97250" bIns="48626" rtlCol="0"/>
          <a:lstStyle>
            <a:lvl1pPr algn="r">
              <a:defRPr sz="1200"/>
            </a:lvl1pPr>
          </a:lstStyle>
          <a:p>
            <a:fld id="{E17B2DBE-960A-614B-B965-BE0EA04CC77A}" type="datetimeFigureOut">
              <a:rPr lang="en-US" smtClean="0"/>
              <a:pPr/>
              <a:t>6/13/2018</a:t>
            </a:fld>
            <a:endParaRPr lang="en-US" dirty="0"/>
          </a:p>
        </p:txBody>
      </p:sp>
      <p:sp>
        <p:nvSpPr>
          <p:cNvPr id="4" name="Footer Placeholder 3"/>
          <p:cNvSpPr>
            <a:spLocks noGrp="1"/>
          </p:cNvSpPr>
          <p:nvPr>
            <p:ph type="ftr" sz="quarter" idx="2"/>
          </p:nvPr>
        </p:nvSpPr>
        <p:spPr>
          <a:xfrm>
            <a:off x="3" y="9119474"/>
            <a:ext cx="3169920" cy="480060"/>
          </a:xfrm>
          <a:prstGeom prst="rect">
            <a:avLst/>
          </a:prstGeom>
        </p:spPr>
        <p:txBody>
          <a:bodyPr vert="horz" lIns="97250" tIns="48626" rIns="97250" bIns="48626" rtlCol="0" anchor="b"/>
          <a:lstStyle>
            <a:lvl1pPr algn="l">
              <a:defRPr sz="1200"/>
            </a:lvl1pPr>
          </a:lstStyle>
          <a:p>
            <a:endParaRPr lang="en-US" dirty="0"/>
          </a:p>
        </p:txBody>
      </p:sp>
      <p:sp>
        <p:nvSpPr>
          <p:cNvPr id="5" name="Slide Number Placeholder 4"/>
          <p:cNvSpPr>
            <a:spLocks noGrp="1"/>
          </p:cNvSpPr>
          <p:nvPr>
            <p:ph type="sldNum" sz="quarter" idx="3"/>
          </p:nvPr>
        </p:nvSpPr>
        <p:spPr>
          <a:xfrm>
            <a:off x="4143591" y="9119474"/>
            <a:ext cx="3169920" cy="480060"/>
          </a:xfrm>
          <a:prstGeom prst="rect">
            <a:avLst/>
          </a:prstGeom>
        </p:spPr>
        <p:txBody>
          <a:bodyPr vert="horz" lIns="97250" tIns="48626" rIns="97250" bIns="48626" rtlCol="0" anchor="b"/>
          <a:lstStyle>
            <a:lvl1pPr algn="r">
              <a:defRPr sz="1200"/>
            </a:lvl1pPr>
          </a:lstStyle>
          <a:p>
            <a:fld id="{1339C423-F22A-3B4E-A9CE-1A814546B4AA}" type="slidenum">
              <a:rPr lang="en-US" smtClean="0"/>
              <a:pPr/>
              <a:t>‹#›</a:t>
            </a:fld>
            <a:endParaRPr lang="en-US" dirty="0"/>
          </a:p>
        </p:txBody>
      </p:sp>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169920" cy="480060"/>
          </a:xfrm>
          <a:prstGeom prst="rect">
            <a:avLst/>
          </a:prstGeom>
        </p:spPr>
        <p:txBody>
          <a:bodyPr vert="horz" lIns="97250" tIns="48626" rIns="97250" bIns="48626" rtlCol="0"/>
          <a:lstStyle>
            <a:lvl1pPr algn="l">
              <a:defRPr sz="1200"/>
            </a:lvl1pPr>
          </a:lstStyle>
          <a:p>
            <a:endParaRPr lang="en-US" dirty="0"/>
          </a:p>
        </p:txBody>
      </p:sp>
      <p:sp>
        <p:nvSpPr>
          <p:cNvPr id="3" name="Date Placeholder 2"/>
          <p:cNvSpPr>
            <a:spLocks noGrp="1"/>
          </p:cNvSpPr>
          <p:nvPr>
            <p:ph type="dt" idx="1"/>
          </p:nvPr>
        </p:nvSpPr>
        <p:spPr>
          <a:xfrm>
            <a:off x="4143591" y="0"/>
            <a:ext cx="3169920" cy="480060"/>
          </a:xfrm>
          <a:prstGeom prst="rect">
            <a:avLst/>
          </a:prstGeom>
        </p:spPr>
        <p:txBody>
          <a:bodyPr vert="horz" lIns="97250" tIns="48626" rIns="97250" bIns="48626" rtlCol="0"/>
          <a:lstStyle>
            <a:lvl1pPr algn="r">
              <a:defRPr sz="1200"/>
            </a:lvl1pPr>
          </a:lstStyle>
          <a:p>
            <a:fld id="{546148A2-A49E-4B44-80FB-1D231F249F30}" type="datetimeFigureOut">
              <a:rPr lang="en-US" smtClean="0"/>
              <a:pPr/>
              <a:t>6/13/2018</a:t>
            </a:fld>
            <a:endParaRPr lang="en-US" dirty="0"/>
          </a:p>
        </p:txBody>
      </p:sp>
      <p:sp>
        <p:nvSpPr>
          <p:cNvPr id="4" name="Slide Image Placeholder 3"/>
          <p:cNvSpPr>
            <a:spLocks noGrp="1" noRot="1" noChangeAspect="1"/>
          </p:cNvSpPr>
          <p:nvPr>
            <p:ph type="sldImg" idx="2"/>
          </p:nvPr>
        </p:nvSpPr>
        <p:spPr>
          <a:xfrm>
            <a:off x="457200" y="719138"/>
            <a:ext cx="6400800" cy="3600450"/>
          </a:xfrm>
          <a:prstGeom prst="rect">
            <a:avLst/>
          </a:prstGeom>
          <a:noFill/>
          <a:ln w="12700">
            <a:solidFill>
              <a:prstClr val="black"/>
            </a:solidFill>
          </a:ln>
        </p:spPr>
        <p:txBody>
          <a:bodyPr vert="horz" lIns="97250" tIns="48626" rIns="97250" bIns="48626"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7250" tIns="48626" rIns="97250" bIns="48626" rtlCol="0"/>
          <a:lstStyle/>
          <a:p>
            <a:pPr lvl="0"/>
            <a:r>
              <a:rPr lang="en-US" dirty="0" smtClean="0"/>
              <a:t>Click to edit Master text styles</a:t>
            </a:r>
          </a:p>
          <a:p>
            <a:pPr lvl="1"/>
            <a:r>
              <a:rPr lang="en-US" dirty="0" smtClean="0"/>
              <a:t>Second level</a:t>
            </a:r>
          </a:p>
        </p:txBody>
      </p:sp>
      <p:sp>
        <p:nvSpPr>
          <p:cNvPr id="6" name="Footer Placeholder 5"/>
          <p:cNvSpPr>
            <a:spLocks noGrp="1"/>
          </p:cNvSpPr>
          <p:nvPr>
            <p:ph type="ftr" sz="quarter" idx="4"/>
          </p:nvPr>
        </p:nvSpPr>
        <p:spPr>
          <a:xfrm>
            <a:off x="3" y="9119474"/>
            <a:ext cx="3169920" cy="480060"/>
          </a:xfrm>
          <a:prstGeom prst="rect">
            <a:avLst/>
          </a:prstGeom>
        </p:spPr>
        <p:txBody>
          <a:bodyPr vert="horz" lIns="97250" tIns="48626" rIns="97250" bIns="48626"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91" y="9119474"/>
            <a:ext cx="3169920" cy="480060"/>
          </a:xfrm>
          <a:prstGeom prst="rect">
            <a:avLst/>
          </a:prstGeom>
        </p:spPr>
        <p:txBody>
          <a:bodyPr vert="horz" lIns="97250" tIns="48626" rIns="97250" bIns="48626" rtlCol="0" anchor="b"/>
          <a:lstStyle>
            <a:lvl1pPr algn="r">
              <a:defRPr sz="1200"/>
            </a:lvl1pPr>
          </a:lstStyle>
          <a:p>
            <a:fld id="{074299CD-3469-7241-AD37-C0E01E3A61D2}" type="slidenum">
              <a:rPr lang="en-US" smtClean="0"/>
              <a:pPr/>
              <a:t>‹#›</a:t>
            </a:fld>
            <a:endParaRPr lang="en-US" dirty="0"/>
          </a:p>
        </p:txBody>
      </p:sp>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lnSpc>
        <a:spcPct val="95000"/>
      </a:lnSpc>
      <a:spcAft>
        <a:spcPts val="600"/>
      </a:spcAft>
      <a:defRPr sz="1200" kern="1200">
        <a:solidFill>
          <a:schemeClr val="tx1"/>
        </a:solidFill>
        <a:latin typeface="+mn-lt"/>
        <a:ea typeface="+mn-ea"/>
        <a:cs typeface="+mn-cs"/>
      </a:defRPr>
    </a:lvl1pPr>
    <a:lvl2pPr marL="227013" indent="0" algn="l" defTabSz="457200" rtl="0" eaLnBrk="1" latinLnBrk="0" hangingPunct="1">
      <a:lnSpc>
        <a:spcPct val="95000"/>
      </a:lnSpc>
      <a:spcAft>
        <a:spcPts val="600"/>
      </a:spcAft>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dirty="0" smtClean="0"/>
              <a:t>This is the key message: everyone talks about ITSM;</a:t>
            </a:r>
            <a:r>
              <a:rPr lang="en-US" baseline="0" dirty="0" smtClean="0"/>
              <a:t> service-now is an ITSM platform; but it can be a SM platform….because ITSM is not limited to IT and is completely relevant and applicable outside IT with little effort. It will easy the lives of all users/customers to be confronted with one behavior, one system and one place to go for any problem if it’s IT or non IT (say HR, infrastructure, finance, whatever). We have no proven it can be done over the last 2 years with success using service-now.</a:t>
            </a:r>
            <a:endParaRPr lang="en-US" dirty="0"/>
          </a:p>
        </p:txBody>
      </p:sp>
      <p:sp>
        <p:nvSpPr>
          <p:cNvPr id="4" name="Slide Number Placeholder 3"/>
          <p:cNvSpPr>
            <a:spLocks noGrp="1"/>
          </p:cNvSpPr>
          <p:nvPr>
            <p:ph type="sldNum" sz="quarter" idx="10"/>
          </p:nvPr>
        </p:nvSpPr>
        <p:spPr/>
        <p:txBody>
          <a:bodyPr/>
          <a:lstStyle/>
          <a:p>
            <a:fld id="{B3B26154-D10A-E041-B1EF-C2101A4F525F}" type="slidenum">
              <a:rPr lang="en-US" smtClean="0"/>
              <a:t>3</a:t>
            </a:fld>
            <a:endParaRPr lang="en-US" dirty="0"/>
          </a:p>
        </p:txBody>
      </p:sp>
    </p:spTree>
    <p:extLst>
      <p:ext uri="{BB962C8B-B14F-4D97-AF65-F5344CB8AC3E}">
        <p14:creationId xmlns:p14="http://schemas.microsoft.com/office/powerpoint/2010/main" val="557664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Folienbildplatzhalter 1"/>
          <p:cNvSpPr>
            <a:spLocks noGrp="1" noRot="1" noChangeAspect="1"/>
          </p:cNvSpPr>
          <p:nvPr>
            <p:ph type="sldImg"/>
          </p:nvPr>
        </p:nvSpPr>
        <p:spPr bwMode="auto">
          <a:xfrm>
            <a:off x="457200" y="719138"/>
            <a:ext cx="6402388" cy="3602037"/>
          </a:xfrm>
          <a:prstGeom prst="rect">
            <a:avLst/>
          </a:prstGeom>
          <a:noFill/>
          <a:ln w="12700">
            <a:solidFill>
              <a:srgbClr val="000000"/>
            </a:solidFill>
            <a:miter lim="800000"/>
            <a:headEnd/>
            <a:tailEnd/>
          </a:ln>
        </p:spPr>
      </p:sp>
      <p:sp>
        <p:nvSpPr>
          <p:cNvPr id="33794" name="Notizenplatzhalter 2"/>
          <p:cNvSpPr>
            <a:spLocks noGrp="1"/>
          </p:cNvSpPr>
          <p:nvPr>
            <p:ph type="body" idx="1"/>
          </p:nvPr>
        </p:nvSpPr>
        <p:spPr bwMode="auto">
          <a:xfrm>
            <a:off x="732364" y="4560912"/>
            <a:ext cx="5852160" cy="4320464"/>
          </a:xfrm>
          <a:prstGeom prst="rect">
            <a:avLst/>
          </a:prstGeom>
          <a:noFill/>
          <a:ln>
            <a:miter lim="800000"/>
            <a:headEnd/>
            <a:tailEnd/>
          </a:ln>
        </p:spPr>
        <p:txBody>
          <a:bodyPr/>
          <a:lstStyle/>
          <a:p>
            <a:pPr eaLnBrk="1" hangingPunct="1"/>
            <a:endParaRPr lang="de-DE" smtClean="0"/>
          </a:p>
        </p:txBody>
      </p:sp>
    </p:spTree>
    <p:extLst>
      <p:ext uri="{BB962C8B-B14F-4D97-AF65-F5344CB8AC3E}">
        <p14:creationId xmlns:p14="http://schemas.microsoft.com/office/powerpoint/2010/main" val="2328806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xfrm>
            <a:off x="90488" y="744538"/>
            <a:ext cx="6616700" cy="3722687"/>
          </a:xfrm>
          <a:prstGeom prst="rect">
            <a:avLst/>
          </a:prstGeom>
          <a:ln/>
        </p:spPr>
      </p:sp>
      <p:sp>
        <p:nvSpPr>
          <p:cNvPr id="39939" name="Notes Placeholder 2"/>
          <p:cNvSpPr>
            <a:spLocks noGrp="1"/>
          </p:cNvSpPr>
          <p:nvPr>
            <p:ph type="body" idx="1"/>
          </p:nvPr>
        </p:nvSpPr>
        <p:spPr>
          <a:xfrm>
            <a:off x="680250" y="4716705"/>
            <a:ext cx="5437179" cy="4467701"/>
          </a:xfrm>
          <a:prstGeom prst="rect">
            <a:avLst/>
          </a:prstGeom>
          <a:noFill/>
          <a:ln/>
        </p:spPr>
        <p:txBody>
          <a:bodyPr lIns="92025" tIns="46012" rIns="92025" bIns="46012"/>
          <a:lstStyle/>
          <a:p>
            <a:endParaRPr lang="en-GB" dirty="0" smtClean="0">
              <a:latin typeface="Times" pitchFamily="1" charset="0"/>
            </a:endParaRPr>
          </a:p>
        </p:txBody>
      </p:sp>
      <p:sp>
        <p:nvSpPr>
          <p:cNvPr id="39940" name="Slide Number Placeholder 3"/>
          <p:cNvSpPr>
            <a:spLocks noGrp="1"/>
          </p:cNvSpPr>
          <p:nvPr>
            <p:ph type="sldNum" sz="quarter" idx="5"/>
          </p:nvPr>
        </p:nvSpPr>
        <p:spPr>
          <a:xfrm>
            <a:off x="3851002" y="9430219"/>
            <a:ext cx="2945072" cy="496412"/>
          </a:xfrm>
          <a:prstGeom prst="rect">
            <a:avLst/>
          </a:prstGeom>
          <a:noFill/>
        </p:spPr>
        <p:txBody>
          <a:bodyPr lIns="92025" tIns="46012" rIns="92025" bIns="46012"/>
          <a:lstStyle/>
          <a:p>
            <a:fld id="{72F49C82-BB37-4920-BBAB-2E4708CD5502}" type="slidenum">
              <a:rPr lang="en-US" smtClean="0">
                <a:latin typeface="Times" pitchFamily="1" charset="0"/>
              </a:rPr>
              <a:pPr/>
              <a:t>13</a:t>
            </a:fld>
            <a:endParaRPr lang="en-US" dirty="0" smtClean="0">
              <a:latin typeface="Times" pitchFamily="1" charset="0"/>
            </a:endParaRPr>
          </a:p>
        </p:txBody>
      </p:sp>
    </p:spTree>
    <p:extLst>
      <p:ext uri="{BB962C8B-B14F-4D97-AF65-F5344CB8AC3E}">
        <p14:creationId xmlns:p14="http://schemas.microsoft.com/office/powerpoint/2010/main" val="1595777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B0F7DA-A7A3-4629-A5AB-95CC83CBEBA7}" type="slidenum">
              <a:rPr lang="en-US" smtClean="0"/>
              <a:t>14</a:t>
            </a:fld>
            <a:endParaRPr lang="en-US"/>
          </a:p>
        </p:txBody>
      </p:sp>
    </p:spTree>
    <p:extLst>
      <p:ext uri="{BB962C8B-B14F-4D97-AF65-F5344CB8AC3E}">
        <p14:creationId xmlns:p14="http://schemas.microsoft.com/office/powerpoint/2010/main" val="3097995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Folienbildplatzhalter 1"/>
          <p:cNvSpPr>
            <a:spLocks noGrp="1" noRot="1" noChangeAspect="1"/>
          </p:cNvSpPr>
          <p:nvPr>
            <p:ph type="sldImg"/>
          </p:nvPr>
        </p:nvSpPr>
        <p:spPr bwMode="auto">
          <a:xfrm>
            <a:off x="457200" y="719138"/>
            <a:ext cx="6402388" cy="3602037"/>
          </a:xfrm>
          <a:prstGeom prst="rect">
            <a:avLst/>
          </a:prstGeom>
          <a:noFill/>
          <a:ln w="12700">
            <a:solidFill>
              <a:srgbClr val="000000"/>
            </a:solidFill>
            <a:miter lim="800000"/>
            <a:headEnd/>
            <a:tailEnd/>
          </a:ln>
        </p:spPr>
      </p:sp>
      <p:sp>
        <p:nvSpPr>
          <p:cNvPr id="11266" name="Notizenplatzhalter 2"/>
          <p:cNvSpPr>
            <a:spLocks noGrp="1"/>
          </p:cNvSpPr>
          <p:nvPr>
            <p:ph type="body" idx="1"/>
          </p:nvPr>
        </p:nvSpPr>
        <p:spPr bwMode="auto">
          <a:xfrm>
            <a:off x="732364" y="4560913"/>
            <a:ext cx="5852160" cy="4320464"/>
          </a:xfrm>
          <a:prstGeom prst="rect">
            <a:avLst/>
          </a:prstGeom>
          <a:noFill/>
          <a:ln>
            <a:miter lim="800000"/>
            <a:headEnd/>
            <a:tailEnd/>
          </a:ln>
        </p:spPr>
        <p:txBody>
          <a:bodyPr/>
          <a:lstStyle/>
          <a:p>
            <a:pPr eaLnBrk="1" hangingPunct="1"/>
            <a:endParaRPr lang="de-DE" smtClean="0"/>
          </a:p>
        </p:txBody>
      </p:sp>
    </p:spTree>
    <p:extLst>
      <p:ext uri="{BB962C8B-B14F-4D97-AF65-F5344CB8AC3E}">
        <p14:creationId xmlns:p14="http://schemas.microsoft.com/office/powerpoint/2010/main" val="4111874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B26154-D10A-E041-B1EF-C2101A4F525F}" type="slidenum">
              <a:rPr lang="en-US" smtClean="0"/>
              <a:t>17</a:t>
            </a:fld>
            <a:endParaRPr lang="en-US"/>
          </a:p>
        </p:txBody>
      </p:sp>
    </p:spTree>
    <p:extLst>
      <p:ext uri="{BB962C8B-B14F-4D97-AF65-F5344CB8AC3E}">
        <p14:creationId xmlns:p14="http://schemas.microsoft.com/office/powerpoint/2010/main" val="305538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B0F7DA-A7A3-4629-A5AB-95CC83CBEBA7}" type="slidenum">
              <a:rPr lang="en-US" smtClean="0"/>
              <a:t>21</a:t>
            </a:fld>
            <a:endParaRPr lang="en-US"/>
          </a:p>
        </p:txBody>
      </p:sp>
    </p:spTree>
    <p:extLst>
      <p:ext uri="{BB962C8B-B14F-4D97-AF65-F5344CB8AC3E}">
        <p14:creationId xmlns:p14="http://schemas.microsoft.com/office/powerpoint/2010/main" val="39392042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41988" name="Slide Number Placeholder 3"/>
          <p:cNvSpPr>
            <a:spLocks noGrp="1"/>
          </p:cNvSpPr>
          <p:nvPr>
            <p:ph type="sldNum" sz="quarter" idx="5"/>
          </p:nvPr>
        </p:nvSpPr>
        <p:spPr bwMode="auto">
          <a:noFill/>
          <a:ln>
            <a:miter lim="800000"/>
            <a:headEnd/>
            <a:tailEnd/>
          </a:ln>
        </p:spPr>
        <p:txBody>
          <a:bodyPr/>
          <a:lstStyle/>
          <a:p>
            <a:fld id="{C80E7295-7EC1-4486-8E75-F3DAFAEE6038}" type="slidenum">
              <a:rPr lang="en-US" smtClean="0"/>
              <a:pPr/>
              <a:t>22</a:t>
            </a:fld>
            <a:endParaRPr lang="en-US" smtClean="0"/>
          </a:p>
        </p:txBody>
      </p:sp>
    </p:spTree>
    <p:extLst>
      <p:ext uri="{BB962C8B-B14F-4D97-AF65-F5344CB8AC3E}">
        <p14:creationId xmlns:p14="http://schemas.microsoft.com/office/powerpoint/2010/main" val="1884810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74299CD-3469-7241-AD37-C0E01E3A61D2}" type="slidenum">
              <a:rPr lang="en-US" smtClean="0"/>
              <a:pPr/>
              <a:t>24</a:t>
            </a:fld>
            <a:endParaRPr lang="en-US" dirty="0"/>
          </a:p>
        </p:txBody>
      </p:sp>
      <p:sp>
        <p:nvSpPr>
          <p:cNvPr id="6" name="Slide Image Placeholder 5"/>
          <p:cNvSpPr>
            <a:spLocks noGrp="1" noRot="1" noChangeAspect="1"/>
          </p:cNvSpPr>
          <p:nvPr>
            <p:ph type="sldImg"/>
          </p:nvPr>
        </p:nvSpPr>
        <p:spPr/>
      </p:sp>
      <p:sp>
        <p:nvSpPr>
          <p:cNvPr id="7" name="Notes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val="2739627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4</a:t>
            </a:fld>
            <a:endParaRPr lang="fr-CH"/>
          </a:p>
        </p:txBody>
      </p:sp>
    </p:spTree>
    <p:extLst>
      <p:ext uri="{BB962C8B-B14F-4D97-AF65-F5344CB8AC3E}">
        <p14:creationId xmlns:p14="http://schemas.microsoft.com/office/powerpoint/2010/main" val="2477824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Who</a:t>
            </a:r>
            <a:r>
              <a:rPr lang="fr-CH" dirty="0"/>
              <a:t> </a:t>
            </a:r>
            <a:r>
              <a:rPr lang="fr-CH" dirty="0" err="1"/>
              <a:t>is</a:t>
            </a:r>
            <a:r>
              <a:rPr lang="fr-CH" dirty="0"/>
              <a:t> </a:t>
            </a:r>
            <a:r>
              <a:rPr lang="fr-CH" dirty="0" err="1"/>
              <a:t>behind</a:t>
            </a:r>
            <a:r>
              <a:rPr lang="fr-CH" dirty="0"/>
              <a:t> CERN?</a:t>
            </a:r>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5</a:t>
            </a:fld>
            <a:endParaRPr lang="fr-CH"/>
          </a:p>
        </p:txBody>
      </p:sp>
    </p:spTree>
    <p:extLst>
      <p:ext uri="{BB962C8B-B14F-4D97-AF65-F5344CB8AC3E}">
        <p14:creationId xmlns:p14="http://schemas.microsoft.com/office/powerpoint/2010/main" val="691017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First,</a:t>
            </a:r>
            <a:r>
              <a:rPr lang="fr-CH" baseline="0" dirty="0"/>
              <a:t> </a:t>
            </a:r>
            <a:r>
              <a:rPr lang="fr-CH" dirty="0"/>
              <a:t>CERN </a:t>
            </a:r>
            <a:r>
              <a:rPr lang="fr-CH" dirty="0" err="1"/>
              <a:t>is</a:t>
            </a:r>
            <a:r>
              <a:rPr lang="fr-CH" dirty="0"/>
              <a:t> </a:t>
            </a:r>
            <a:r>
              <a:rPr lang="fr-CH" dirty="0" err="1"/>
              <a:t>funded</a:t>
            </a:r>
            <a:r>
              <a:rPr lang="fr-CH" dirty="0"/>
              <a:t> by</a:t>
            </a:r>
            <a:r>
              <a:rPr lang="fr-CH" baseline="0" dirty="0"/>
              <a:t> 21 </a:t>
            </a:r>
            <a:r>
              <a:rPr lang="fr-CH" baseline="0" dirty="0" err="1"/>
              <a:t>Members</a:t>
            </a:r>
            <a:r>
              <a:rPr lang="fr-CH" baseline="0" dirty="0"/>
              <a:t> States.</a:t>
            </a:r>
          </a:p>
          <a:p>
            <a:r>
              <a:rPr lang="fr-CH" baseline="0" dirty="0"/>
              <a:t/>
            </a:r>
            <a:br>
              <a:rPr lang="fr-CH" baseline="0" dirty="0"/>
            </a:br>
            <a:r>
              <a:rPr lang="fr-CH" baseline="0" dirty="0" err="1"/>
              <a:t>Mostly</a:t>
            </a:r>
            <a:r>
              <a:rPr lang="fr-CH" baseline="0" dirty="0"/>
              <a:t> </a:t>
            </a:r>
            <a:r>
              <a:rPr lang="fr-CH" baseline="0" dirty="0" err="1"/>
              <a:t>European</a:t>
            </a:r>
            <a:r>
              <a:rPr lang="fr-CH" baseline="0" dirty="0"/>
              <a:t> </a:t>
            </a:r>
            <a:r>
              <a:rPr lang="fr-CH" baseline="0" dirty="0" err="1"/>
              <a:t>ones</a:t>
            </a:r>
            <a:r>
              <a:rPr lang="fr-CH" baseline="0" dirty="0"/>
              <a:t>. But </a:t>
            </a:r>
            <a:r>
              <a:rPr lang="fr-CH" baseline="0" dirty="0" err="1"/>
              <a:t>since</a:t>
            </a:r>
            <a:r>
              <a:rPr lang="fr-CH" baseline="0" dirty="0"/>
              <a:t> 2008 </a:t>
            </a:r>
            <a:r>
              <a:rPr lang="fr-CH" baseline="0" dirty="0" err="1"/>
              <a:t>any</a:t>
            </a:r>
            <a:r>
              <a:rPr lang="fr-CH" baseline="0" dirty="0"/>
              <a:t> country in the world </a:t>
            </a:r>
            <a:r>
              <a:rPr lang="fr-CH" baseline="0" dirty="0" err="1"/>
              <a:t>can</a:t>
            </a:r>
            <a:r>
              <a:rPr lang="fr-CH" baseline="0" dirty="0"/>
              <a:t> </a:t>
            </a:r>
            <a:r>
              <a:rPr lang="fr-CH" baseline="0" dirty="0" err="1"/>
              <a:t>apply</a:t>
            </a:r>
            <a:r>
              <a:rPr lang="fr-CH" baseline="0" dirty="0"/>
              <a:t> for </a:t>
            </a:r>
            <a:r>
              <a:rPr lang="fr-CH" baseline="0" dirty="0" err="1"/>
              <a:t>membership</a:t>
            </a:r>
            <a:r>
              <a:rPr lang="fr-CH" baseline="0" dirty="0"/>
              <a:t>, </a:t>
            </a:r>
            <a:r>
              <a:rPr lang="fr-CH" baseline="0" dirty="0" err="1"/>
              <a:t>either</a:t>
            </a:r>
            <a:r>
              <a:rPr lang="fr-CH" baseline="0" dirty="0"/>
              <a:t> full or </a:t>
            </a:r>
            <a:r>
              <a:rPr lang="fr-CH" baseline="0" dirty="0" err="1"/>
              <a:t>associate</a:t>
            </a:r>
            <a:r>
              <a:rPr lang="fr-CH" baseline="0" dirty="0" smtClean="0"/>
              <a:t>.</a:t>
            </a:r>
          </a:p>
          <a:p>
            <a:endParaRPr lang="fr-CH" baseline="0" dirty="0"/>
          </a:p>
          <a:p>
            <a:r>
              <a:rPr lang="fr-CH" baseline="0" dirty="0" err="1"/>
              <a:t>Israel</a:t>
            </a:r>
            <a:r>
              <a:rPr lang="fr-CH" baseline="0" dirty="0"/>
              <a:t> </a:t>
            </a:r>
            <a:r>
              <a:rPr lang="fr-CH" baseline="0" dirty="0" err="1"/>
              <a:t>is</a:t>
            </a:r>
            <a:r>
              <a:rPr lang="fr-CH" baseline="0" dirty="0"/>
              <a:t> the last country </a:t>
            </a:r>
            <a:r>
              <a:rPr lang="fr-CH" baseline="0" dirty="0" err="1"/>
              <a:t>which</a:t>
            </a:r>
            <a:r>
              <a:rPr lang="fr-CH" baseline="0" dirty="0"/>
              <a:t> has </a:t>
            </a:r>
            <a:r>
              <a:rPr lang="fr-CH" baseline="0" dirty="0" err="1"/>
              <a:t>joined</a:t>
            </a:r>
            <a:r>
              <a:rPr lang="fr-CH" baseline="0" dirty="0"/>
              <a:t> CERN as full </a:t>
            </a:r>
            <a:r>
              <a:rPr lang="fr-CH" baseline="0" dirty="0" err="1"/>
              <a:t>Member</a:t>
            </a:r>
            <a:r>
              <a:rPr lang="fr-CH" baseline="0" dirty="0"/>
              <a:t> in 2014.</a:t>
            </a:r>
          </a:p>
          <a:p>
            <a:endParaRPr lang="fr-CH" baseline="0" dirty="0"/>
          </a:p>
          <a:p>
            <a:r>
              <a:rPr lang="fr-CH" baseline="0" dirty="0" err="1"/>
              <a:t>These</a:t>
            </a:r>
            <a:r>
              <a:rPr lang="fr-CH" baseline="0" dirty="0"/>
              <a:t> countries </a:t>
            </a:r>
            <a:r>
              <a:rPr lang="fr-CH" baseline="0" dirty="0" err="1"/>
              <a:t>give</a:t>
            </a:r>
            <a:r>
              <a:rPr lang="fr-CH" baseline="0" dirty="0"/>
              <a:t> ca 1 </a:t>
            </a:r>
            <a:r>
              <a:rPr lang="fr-CH" baseline="0" dirty="0" err="1"/>
              <a:t>Bn</a:t>
            </a:r>
            <a:r>
              <a:rPr lang="fr-CH" baseline="0" dirty="0"/>
              <a:t> CHF (</a:t>
            </a:r>
            <a:r>
              <a:rPr lang="fr-CH" baseline="0" dirty="0" err="1"/>
              <a:t>this</a:t>
            </a:r>
            <a:r>
              <a:rPr lang="fr-CH" baseline="0" dirty="0"/>
              <a:t> </a:t>
            </a:r>
            <a:r>
              <a:rPr lang="fr-CH" baseline="0" dirty="0" err="1"/>
              <a:t>is</a:t>
            </a:r>
            <a:r>
              <a:rPr lang="fr-CH" baseline="0" dirty="0"/>
              <a:t> the budget of a </a:t>
            </a:r>
            <a:r>
              <a:rPr lang="fr-CH" baseline="0" dirty="0" err="1"/>
              <a:t>mid-sized</a:t>
            </a:r>
            <a:r>
              <a:rPr lang="fr-CH" baseline="0" dirty="0"/>
              <a:t> </a:t>
            </a:r>
            <a:r>
              <a:rPr lang="fr-CH" baseline="0" dirty="0" err="1"/>
              <a:t>University</a:t>
            </a:r>
            <a:r>
              <a:rPr lang="fr-CH" baseline="0" dirty="0"/>
              <a:t>) per </a:t>
            </a:r>
            <a:r>
              <a:rPr lang="fr-CH" baseline="0" dirty="0" err="1"/>
              <a:t>year</a:t>
            </a:r>
            <a:r>
              <a:rPr lang="fr-CH" baseline="0" dirty="0" smtClean="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6</a:t>
            </a:fld>
            <a:endParaRPr lang="fr-CH"/>
          </a:p>
        </p:txBody>
      </p:sp>
    </p:spTree>
    <p:extLst>
      <p:ext uri="{BB962C8B-B14F-4D97-AF65-F5344CB8AC3E}">
        <p14:creationId xmlns:p14="http://schemas.microsoft.com/office/powerpoint/2010/main" val="1004649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CERN </a:t>
            </a:r>
            <a:r>
              <a:rPr lang="fr-CH" dirty="0" err="1"/>
              <a:t>employs</a:t>
            </a:r>
            <a:r>
              <a:rPr lang="fr-CH" dirty="0"/>
              <a:t> «</a:t>
            </a:r>
            <a:r>
              <a:rPr lang="fr-CH" dirty="0" err="1"/>
              <a:t>only</a:t>
            </a:r>
            <a:r>
              <a:rPr lang="fr-CH" dirty="0"/>
              <a:t>» 2500 </a:t>
            </a:r>
            <a:r>
              <a:rPr lang="fr-CH" dirty="0" err="1"/>
              <a:t>persons</a:t>
            </a:r>
            <a:r>
              <a:rPr lang="fr-CH" dirty="0"/>
              <a:t>. </a:t>
            </a:r>
            <a:endParaRPr lang="fr-CH" baseline="0" dirty="0"/>
          </a:p>
          <a:p>
            <a:r>
              <a:rPr lang="fr-CH" baseline="0" dirty="0"/>
              <a:t>As </a:t>
            </a:r>
            <a:r>
              <a:rPr lang="fr-CH" baseline="0" dirty="0" err="1"/>
              <a:t>Fellows</a:t>
            </a:r>
            <a:r>
              <a:rPr lang="fr-CH" baseline="0" dirty="0"/>
              <a:t> and </a:t>
            </a:r>
            <a:r>
              <a:rPr lang="fr-CH" baseline="0" dirty="0" err="1"/>
              <a:t>Apprentices</a:t>
            </a:r>
            <a:r>
              <a:rPr lang="fr-CH" baseline="0" dirty="0"/>
              <a:t> are </a:t>
            </a:r>
            <a:r>
              <a:rPr lang="fr-CH" baseline="0" dirty="0" err="1"/>
              <a:t>here</a:t>
            </a:r>
            <a:r>
              <a:rPr lang="fr-CH" baseline="0" dirty="0"/>
              <a:t> for a first </a:t>
            </a:r>
            <a:r>
              <a:rPr lang="fr-CH" baseline="0" dirty="0" err="1"/>
              <a:t>employement</a:t>
            </a:r>
            <a:r>
              <a:rPr lang="fr-CH" baseline="0" dirty="0"/>
              <a:t> </a:t>
            </a:r>
            <a:r>
              <a:rPr lang="fr-CH" baseline="0" dirty="0" err="1"/>
              <a:t>experiences</a:t>
            </a:r>
            <a:r>
              <a:rPr lang="fr-CH" baseline="0" dirty="0"/>
              <a:t>.</a:t>
            </a:r>
          </a:p>
          <a:p>
            <a:endParaRPr lang="fr-CH" baseline="0" dirty="0"/>
          </a:p>
          <a:p>
            <a:r>
              <a:rPr lang="fr-CH" baseline="0" dirty="0"/>
              <a:t>The </a:t>
            </a:r>
            <a:r>
              <a:rPr lang="fr-CH" baseline="0" dirty="0" err="1"/>
              <a:t>number</a:t>
            </a:r>
            <a:r>
              <a:rPr lang="fr-CH" baseline="0" dirty="0"/>
              <a:t> of </a:t>
            </a:r>
            <a:r>
              <a:rPr lang="fr-CH" baseline="0" dirty="0" err="1"/>
              <a:t>students</a:t>
            </a:r>
            <a:r>
              <a:rPr lang="fr-CH" baseline="0" dirty="0"/>
              <a:t> </a:t>
            </a:r>
            <a:r>
              <a:rPr lang="fr-CH" baseline="0" dirty="0" err="1"/>
              <a:t>can</a:t>
            </a:r>
            <a:r>
              <a:rPr lang="fr-CH" baseline="0" dirty="0"/>
              <a:t> </a:t>
            </a:r>
            <a:r>
              <a:rPr lang="fr-CH" baseline="0" dirty="0" err="1"/>
              <a:t>vary</a:t>
            </a:r>
            <a:r>
              <a:rPr lang="fr-CH" baseline="0" dirty="0"/>
              <a:t> </a:t>
            </a:r>
            <a:r>
              <a:rPr lang="fr-CH" baseline="0" dirty="0" err="1"/>
              <a:t>from</a:t>
            </a:r>
            <a:r>
              <a:rPr lang="fr-CH" baseline="0" dirty="0"/>
              <a:t> 300 to 600 </a:t>
            </a:r>
            <a:r>
              <a:rPr lang="fr-CH" baseline="0" dirty="0" err="1"/>
              <a:t>depending</a:t>
            </a:r>
            <a:r>
              <a:rPr lang="fr-CH" baseline="0" dirty="0"/>
              <a:t> of the time of the </a:t>
            </a:r>
            <a:r>
              <a:rPr lang="fr-CH" baseline="0" dirty="0" err="1"/>
              <a:t>year</a:t>
            </a:r>
            <a:r>
              <a:rPr lang="fr-CH" baseline="0" dirty="0"/>
              <a:t>. </a:t>
            </a:r>
            <a:r>
              <a:rPr lang="fr-CH" baseline="0" dirty="0" err="1"/>
              <a:t>It’s</a:t>
            </a:r>
            <a:r>
              <a:rPr lang="fr-CH" baseline="0" dirty="0"/>
              <a:t> </a:t>
            </a:r>
            <a:r>
              <a:rPr lang="fr-CH" baseline="0" dirty="0" err="1"/>
              <a:t>mostly</a:t>
            </a:r>
            <a:r>
              <a:rPr lang="fr-CH" baseline="0" dirty="0"/>
              <a:t> </a:t>
            </a:r>
            <a:r>
              <a:rPr lang="fr-CH" baseline="0" dirty="0" err="1"/>
              <a:t>university</a:t>
            </a:r>
            <a:r>
              <a:rPr lang="fr-CH" baseline="0" dirty="0"/>
              <a:t> </a:t>
            </a:r>
            <a:r>
              <a:rPr lang="fr-CH" baseline="0" dirty="0" err="1"/>
              <a:t>students</a:t>
            </a:r>
            <a:r>
              <a:rPr lang="fr-CH" baseline="0" dirty="0"/>
              <a:t>.</a:t>
            </a:r>
          </a:p>
          <a:p>
            <a:endParaRPr lang="fr-CH" dirty="0"/>
          </a:p>
          <a:p>
            <a:r>
              <a:rPr lang="fr-CH" dirty="0"/>
              <a:t>The </a:t>
            </a:r>
            <a:r>
              <a:rPr lang="fr-CH" dirty="0" err="1"/>
              <a:t>core</a:t>
            </a:r>
            <a:r>
              <a:rPr lang="fr-CH" baseline="0" dirty="0"/>
              <a:t> population of CERN </a:t>
            </a:r>
            <a:r>
              <a:rPr lang="fr-CH" baseline="0" dirty="0" err="1"/>
              <a:t>is</a:t>
            </a:r>
            <a:r>
              <a:rPr lang="fr-CH" baseline="0" dirty="0"/>
              <a:t> made of about 11’000 «</a:t>
            </a:r>
            <a:r>
              <a:rPr lang="fr-CH" baseline="0" dirty="0" err="1"/>
              <a:t>users</a:t>
            </a:r>
            <a:r>
              <a:rPr lang="fr-CH" baseline="0" dirty="0"/>
              <a:t>», </a:t>
            </a:r>
            <a:r>
              <a:rPr lang="fr-CH" baseline="0" dirty="0" err="1"/>
              <a:t>called</a:t>
            </a:r>
            <a:r>
              <a:rPr lang="fr-CH" baseline="0" dirty="0"/>
              <a:t> </a:t>
            </a:r>
            <a:r>
              <a:rPr lang="fr-CH" baseline="0" dirty="0" err="1"/>
              <a:t>like</a:t>
            </a:r>
            <a:r>
              <a:rPr lang="fr-CH" baseline="0" dirty="0"/>
              <a:t> </a:t>
            </a:r>
            <a:r>
              <a:rPr lang="fr-CH" baseline="0" dirty="0" err="1"/>
              <a:t>that</a:t>
            </a:r>
            <a:r>
              <a:rPr lang="fr-CH" baseline="0" dirty="0"/>
              <a:t> </a:t>
            </a:r>
            <a:r>
              <a:rPr lang="fr-CH" baseline="0" dirty="0" err="1"/>
              <a:t>because</a:t>
            </a:r>
            <a:r>
              <a:rPr lang="fr-CH" baseline="0" dirty="0"/>
              <a:t> </a:t>
            </a:r>
            <a:r>
              <a:rPr lang="fr-CH" baseline="0" dirty="0" err="1"/>
              <a:t>they</a:t>
            </a:r>
            <a:r>
              <a:rPr lang="fr-CH" baseline="0" dirty="0"/>
              <a:t> are </a:t>
            </a:r>
            <a:r>
              <a:rPr lang="fr-CH" baseline="0" dirty="0" err="1"/>
              <a:t>here</a:t>
            </a:r>
            <a:r>
              <a:rPr lang="fr-CH" baseline="0" dirty="0"/>
              <a:t> to «use» </a:t>
            </a:r>
            <a:r>
              <a:rPr lang="fr-CH" baseline="0" dirty="0" err="1"/>
              <a:t>CERN’s</a:t>
            </a:r>
            <a:r>
              <a:rPr lang="fr-CH" baseline="0" dirty="0"/>
              <a:t> </a:t>
            </a:r>
            <a:r>
              <a:rPr lang="fr-CH" baseline="0" dirty="0" err="1"/>
              <a:t>facilities</a:t>
            </a:r>
            <a:r>
              <a:rPr lang="fr-CH" baseline="0" dirty="0"/>
              <a:t>.</a:t>
            </a:r>
            <a:br>
              <a:rPr lang="fr-CH" baseline="0" dirty="0"/>
            </a:br>
            <a:r>
              <a:rPr lang="fr-CH" baseline="0" dirty="0" err="1"/>
              <a:t>They</a:t>
            </a:r>
            <a:r>
              <a:rPr lang="fr-CH" baseline="0" dirty="0"/>
              <a:t> are NOT </a:t>
            </a:r>
            <a:r>
              <a:rPr lang="fr-CH" baseline="0" dirty="0" err="1"/>
              <a:t>employed</a:t>
            </a:r>
            <a:r>
              <a:rPr lang="fr-CH" baseline="0" dirty="0"/>
              <a:t> by CERN and come in the frame of the collaborations</a:t>
            </a:r>
            <a:r>
              <a:rPr lang="fr-CH" baseline="0" dirty="0" smtClean="0"/>
              <a:t>.</a:t>
            </a:r>
          </a:p>
          <a:p>
            <a:r>
              <a:rPr lang="fr-CH" baseline="0" dirty="0" err="1" smtClean="0"/>
              <a:t>They</a:t>
            </a:r>
            <a:r>
              <a:rPr lang="fr-CH" baseline="0" dirty="0" smtClean="0"/>
              <a:t> </a:t>
            </a:r>
            <a:r>
              <a:rPr lang="fr-CH" baseline="0" dirty="0"/>
              <a:t>are not all the time at CERN. </a:t>
            </a:r>
            <a:r>
              <a:rPr lang="fr-CH" baseline="0" dirty="0" err="1"/>
              <a:t>Some</a:t>
            </a:r>
            <a:r>
              <a:rPr lang="fr-CH" baseline="0" dirty="0"/>
              <a:t> </a:t>
            </a:r>
            <a:r>
              <a:rPr lang="fr-CH" baseline="0" dirty="0" err="1"/>
              <a:t>spend</a:t>
            </a:r>
            <a:r>
              <a:rPr lang="fr-CH" baseline="0" dirty="0"/>
              <a:t> 5% of </a:t>
            </a:r>
            <a:r>
              <a:rPr lang="fr-CH" baseline="0" dirty="0" err="1"/>
              <a:t>their</a:t>
            </a:r>
            <a:r>
              <a:rPr lang="fr-CH" baseline="0" dirty="0"/>
              <a:t> time at CERN (a few </a:t>
            </a:r>
            <a:r>
              <a:rPr lang="fr-CH" baseline="0" dirty="0" err="1"/>
              <a:t>days</a:t>
            </a:r>
            <a:r>
              <a:rPr lang="fr-CH" baseline="0" dirty="0"/>
              <a:t> a </a:t>
            </a:r>
            <a:r>
              <a:rPr lang="fr-CH" baseline="0" dirty="0" err="1"/>
              <a:t>year</a:t>
            </a:r>
            <a:r>
              <a:rPr lang="fr-CH" baseline="0" dirty="0"/>
              <a:t>), </a:t>
            </a:r>
            <a:r>
              <a:rPr lang="fr-CH" baseline="0" dirty="0" err="1"/>
              <a:t>some</a:t>
            </a:r>
            <a:r>
              <a:rPr lang="fr-CH" baseline="0" dirty="0"/>
              <a:t> </a:t>
            </a:r>
            <a:r>
              <a:rPr lang="fr-CH" baseline="0" dirty="0" err="1"/>
              <a:t>spend</a:t>
            </a:r>
            <a:r>
              <a:rPr lang="fr-CH" baseline="0" dirty="0"/>
              <a:t> 100% of </a:t>
            </a:r>
            <a:r>
              <a:rPr lang="fr-CH" baseline="0" dirty="0" err="1"/>
              <a:t>their</a:t>
            </a:r>
            <a:r>
              <a:rPr lang="fr-CH" baseline="0" dirty="0"/>
              <a:t> time. </a:t>
            </a:r>
            <a:endParaRPr lang="fr-CH" baseline="0" dirty="0" smtClean="0"/>
          </a:p>
          <a:p>
            <a:r>
              <a:rPr lang="fr-CH" baseline="0" dirty="0" smtClean="0"/>
              <a:t>It </a:t>
            </a:r>
            <a:r>
              <a:rPr lang="fr-CH" baseline="0" dirty="0" err="1"/>
              <a:t>really</a:t>
            </a:r>
            <a:r>
              <a:rPr lang="fr-CH" baseline="0" dirty="0"/>
              <a:t> </a:t>
            </a:r>
            <a:r>
              <a:rPr lang="fr-CH" baseline="0" dirty="0" err="1"/>
              <a:t>depends</a:t>
            </a:r>
            <a:r>
              <a:rPr lang="fr-CH" baseline="0" dirty="0"/>
              <a:t> on </a:t>
            </a:r>
            <a:r>
              <a:rPr lang="fr-CH" baseline="0" dirty="0" err="1"/>
              <a:t>their</a:t>
            </a:r>
            <a:r>
              <a:rPr lang="fr-CH" baseline="0" dirty="0"/>
              <a:t> </a:t>
            </a:r>
            <a:r>
              <a:rPr lang="fr-CH" baseline="0" dirty="0" err="1"/>
              <a:t>function</a:t>
            </a:r>
            <a:r>
              <a:rPr lang="fr-CH" baseline="0" dirty="0"/>
              <a:t> in the collaboration, on the </a:t>
            </a:r>
            <a:r>
              <a:rPr lang="fr-CH" baseline="0" dirty="0" err="1"/>
              <a:t>need</a:t>
            </a:r>
            <a:r>
              <a:rPr lang="fr-CH" baseline="0" dirty="0"/>
              <a:t> for </a:t>
            </a:r>
            <a:r>
              <a:rPr lang="fr-CH" baseline="0" dirty="0" err="1"/>
              <a:t>them</a:t>
            </a:r>
            <a:r>
              <a:rPr lang="fr-CH" baseline="0" dirty="0"/>
              <a:t> to </a:t>
            </a:r>
            <a:r>
              <a:rPr lang="fr-CH" baseline="0" dirty="0" err="1"/>
              <a:t>be</a:t>
            </a:r>
            <a:r>
              <a:rPr lang="fr-CH" baseline="0" dirty="0"/>
              <a:t> on site, or, on the </a:t>
            </a:r>
            <a:r>
              <a:rPr lang="fr-CH" baseline="0" dirty="0" err="1"/>
              <a:t>other</a:t>
            </a:r>
            <a:r>
              <a:rPr lang="fr-CH" baseline="0" dirty="0"/>
              <a:t> hand, the </a:t>
            </a:r>
            <a:r>
              <a:rPr lang="fr-CH" baseline="0" dirty="0" err="1"/>
              <a:t>possibility</a:t>
            </a:r>
            <a:r>
              <a:rPr lang="fr-CH" baseline="0" dirty="0"/>
              <a:t> for </a:t>
            </a:r>
            <a:r>
              <a:rPr lang="fr-CH" baseline="0" dirty="0" err="1"/>
              <a:t>them</a:t>
            </a:r>
            <a:r>
              <a:rPr lang="fr-CH" baseline="0" dirty="0"/>
              <a:t> to </a:t>
            </a:r>
            <a:r>
              <a:rPr lang="fr-CH" baseline="0" dirty="0" err="1"/>
              <a:t>work</a:t>
            </a:r>
            <a:r>
              <a:rPr lang="fr-CH" baseline="0" dirty="0"/>
              <a:t> </a:t>
            </a:r>
            <a:r>
              <a:rPr lang="fr-CH" baseline="0" dirty="0" err="1"/>
              <a:t>remotely</a:t>
            </a:r>
            <a:r>
              <a:rPr lang="fr-CH" baseline="0" dirty="0"/>
              <a:t>.</a:t>
            </a:r>
          </a:p>
          <a:p>
            <a:endParaRPr lang="fr-CH" baseline="0" dirty="0"/>
          </a:p>
          <a:p>
            <a:r>
              <a:rPr lang="fr-CH" baseline="0" dirty="0" err="1"/>
              <a:t>Given</a:t>
            </a:r>
            <a:r>
              <a:rPr lang="fr-CH" baseline="0" dirty="0"/>
              <a:t> the size for </a:t>
            </a:r>
            <a:r>
              <a:rPr lang="fr-CH" baseline="0" dirty="0" err="1"/>
              <a:t>CERN’s</a:t>
            </a:r>
            <a:r>
              <a:rPr lang="fr-CH" baseline="0" dirty="0"/>
              <a:t> population, </a:t>
            </a:r>
            <a:r>
              <a:rPr lang="fr-CH" baseline="0" dirty="0" err="1"/>
              <a:t>many</a:t>
            </a:r>
            <a:r>
              <a:rPr lang="fr-CH" baseline="0" dirty="0"/>
              <a:t> services are </a:t>
            </a:r>
            <a:r>
              <a:rPr lang="fr-CH" baseline="0" dirty="0" err="1"/>
              <a:t>externalized</a:t>
            </a:r>
            <a:r>
              <a:rPr lang="fr-CH" baseline="0" dirty="0"/>
              <a:t> (mail, transport, restaurants, </a:t>
            </a:r>
            <a:r>
              <a:rPr lang="fr-CH" baseline="0" dirty="0" err="1"/>
              <a:t>etc</a:t>
            </a:r>
            <a:r>
              <a:rPr lang="fr-CH" baseline="0" dirty="0"/>
              <a:t>) to </a:t>
            </a:r>
            <a:r>
              <a:rPr lang="fr-CH" baseline="0" dirty="0" err="1"/>
              <a:t>firms</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7</a:t>
            </a:fld>
            <a:endParaRPr lang="fr-CH"/>
          </a:p>
        </p:txBody>
      </p:sp>
    </p:spTree>
    <p:extLst>
      <p:ext uri="{BB962C8B-B14F-4D97-AF65-F5344CB8AC3E}">
        <p14:creationId xmlns:p14="http://schemas.microsoft.com/office/powerpoint/2010/main" val="3837002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baseline="0"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8</a:t>
            </a:fld>
            <a:endParaRPr lang="fr-CH" dirty="0"/>
          </a:p>
        </p:txBody>
      </p:sp>
    </p:spTree>
    <p:extLst>
      <p:ext uri="{BB962C8B-B14F-4D97-AF65-F5344CB8AC3E}">
        <p14:creationId xmlns:p14="http://schemas.microsoft.com/office/powerpoint/2010/main" val="3266591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9</a:t>
            </a:fld>
            <a:endParaRPr lang="fr-CH"/>
          </a:p>
        </p:txBody>
      </p:sp>
    </p:spTree>
    <p:extLst>
      <p:ext uri="{BB962C8B-B14F-4D97-AF65-F5344CB8AC3E}">
        <p14:creationId xmlns:p14="http://schemas.microsoft.com/office/powerpoint/2010/main" val="2275211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Folienbildplatzhalter 1"/>
          <p:cNvSpPr>
            <a:spLocks noGrp="1" noRot="1" noChangeAspect="1"/>
          </p:cNvSpPr>
          <p:nvPr>
            <p:ph type="sldImg"/>
          </p:nvPr>
        </p:nvSpPr>
        <p:spPr bwMode="auto">
          <a:xfrm>
            <a:off x="457200" y="719138"/>
            <a:ext cx="6402388" cy="3602037"/>
          </a:xfrm>
          <a:prstGeom prst="rect">
            <a:avLst/>
          </a:prstGeom>
          <a:noFill/>
          <a:ln w="12700">
            <a:solidFill>
              <a:srgbClr val="000000"/>
            </a:solidFill>
            <a:miter lim="800000"/>
            <a:headEnd/>
            <a:tailEnd/>
          </a:ln>
        </p:spPr>
      </p:sp>
      <p:sp>
        <p:nvSpPr>
          <p:cNvPr id="33794" name="Notizenplatzhalter 2"/>
          <p:cNvSpPr>
            <a:spLocks noGrp="1"/>
          </p:cNvSpPr>
          <p:nvPr>
            <p:ph type="body" idx="1"/>
          </p:nvPr>
        </p:nvSpPr>
        <p:spPr bwMode="auto">
          <a:xfrm>
            <a:off x="732364" y="4560913"/>
            <a:ext cx="5852160" cy="4320464"/>
          </a:xfrm>
          <a:prstGeom prst="rect">
            <a:avLst/>
          </a:prstGeom>
          <a:noFill/>
          <a:ln>
            <a:miter lim="800000"/>
            <a:headEnd/>
            <a:tailEnd/>
          </a:ln>
        </p:spPr>
        <p:txBody>
          <a:bodyPr/>
          <a:lstStyle/>
          <a:p>
            <a:pPr eaLnBrk="1" hangingPunct="1"/>
            <a:endParaRPr lang="de-DE" smtClean="0"/>
          </a:p>
        </p:txBody>
      </p:sp>
    </p:spTree>
    <p:extLst>
      <p:ext uri="{BB962C8B-B14F-4D97-AF65-F5344CB8AC3E}">
        <p14:creationId xmlns:p14="http://schemas.microsoft.com/office/powerpoint/2010/main" val="3107555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2950"/>
            <a:ext cx="6619875" cy="3724275"/>
          </a:xfrm>
        </p:spPr>
      </p:sp>
      <p:sp>
        <p:nvSpPr>
          <p:cNvPr id="3" name="Notes Placeholder 2"/>
          <p:cNvSpPr>
            <a:spLocks noGrp="1"/>
          </p:cNvSpPr>
          <p:nvPr>
            <p:ph type="body" idx="1"/>
          </p:nvPr>
        </p:nvSpPr>
        <p:spPr/>
        <p:txBody>
          <a:bodyPr/>
          <a:lstStyle/>
          <a:p>
            <a:r>
              <a:rPr lang="en-GB" dirty="0"/>
              <a:t>Service</a:t>
            </a:r>
            <a:r>
              <a:rPr lang="en-GB" baseline="0" dirty="0"/>
              <a:t> management at CERN aims to simplify users and supporters life by providing</a:t>
            </a:r>
          </a:p>
          <a:p>
            <a:r>
              <a:rPr lang="en-GB" baseline="0" dirty="0"/>
              <a:t>An </a:t>
            </a:r>
          </a:p>
          <a:p>
            <a:r>
              <a:rPr lang="en-GB" baseline="0" dirty="0"/>
              <a:t>- Unique point of contact for different services</a:t>
            </a:r>
          </a:p>
          <a:p>
            <a:r>
              <a:rPr lang="en-GB" baseline="0" dirty="0"/>
              <a:t>- same behaviour and process to contact all services</a:t>
            </a:r>
          </a:p>
          <a:p>
            <a:r>
              <a:rPr lang="en-GB" baseline="0" dirty="0"/>
              <a:t>- One tool to facility the work between services</a:t>
            </a:r>
          </a:p>
          <a:p>
            <a:r>
              <a:rPr lang="en-GB" baseline="0" dirty="0"/>
              <a:t>And finally ONE business service </a:t>
            </a:r>
            <a:r>
              <a:rPr lang="en-GB" baseline="0" dirty="0" err="1"/>
              <a:t>catalog</a:t>
            </a:r>
            <a:r>
              <a:rPr lang="en-GB" baseline="0" dirty="0"/>
              <a:t> for all those services</a:t>
            </a:r>
            <a:endParaRPr lang="fr-FR" dirty="0"/>
          </a:p>
        </p:txBody>
      </p:sp>
      <p:sp>
        <p:nvSpPr>
          <p:cNvPr id="4" name="Slide Number Placeholder 3"/>
          <p:cNvSpPr>
            <a:spLocks noGrp="1"/>
          </p:cNvSpPr>
          <p:nvPr>
            <p:ph type="sldNum" sz="quarter" idx="10"/>
          </p:nvPr>
        </p:nvSpPr>
        <p:spPr/>
        <p:txBody>
          <a:bodyPr/>
          <a:lstStyle/>
          <a:p>
            <a:fld id="{B9E285C7-B51E-4388-AAAC-8F8BE8C098FD}" type="slidenum">
              <a:rPr lang="fr-FR" smtClean="0"/>
              <a:t>11</a:t>
            </a:fld>
            <a:endParaRPr lang="fr-FR"/>
          </a:p>
        </p:txBody>
      </p:sp>
    </p:spTree>
    <p:extLst>
      <p:ext uri="{BB962C8B-B14F-4D97-AF65-F5344CB8AC3E}">
        <p14:creationId xmlns:p14="http://schemas.microsoft.com/office/powerpoint/2010/main" val="19700246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48000" y="2667001"/>
            <a:ext cx="8534400" cy="1470025"/>
          </a:xfrm>
          <a:prstGeom prst="rect">
            <a:avLst/>
          </a:prstGeom>
        </p:spPr>
        <p:txBody>
          <a:bodyPr/>
          <a:lstStyle>
            <a:lvl1pPr algn="l">
              <a:defRPr sz="4800" b="1">
                <a:solidFill>
                  <a:srgbClr val="A5A5A5"/>
                </a:solidFill>
                <a:latin typeface="Calibri"/>
                <a:cs typeface="Calibri"/>
              </a:defRPr>
            </a:lvl1pPr>
          </a:lstStyle>
          <a:p>
            <a:r>
              <a:rPr lang="en-US" dirty="0" smtClean="0"/>
              <a:t>Title</a:t>
            </a:r>
            <a:endParaRPr lang="en-US" dirty="0"/>
          </a:p>
        </p:txBody>
      </p:sp>
    </p:spTree>
    <p:extLst>
      <p:ext uri="{BB962C8B-B14F-4D97-AF65-F5344CB8AC3E}">
        <p14:creationId xmlns:p14="http://schemas.microsoft.com/office/powerpoint/2010/main" val="1158716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14389168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with Subtitle">
    <p:spTree>
      <p:nvGrpSpPr>
        <p:cNvPr id="1" name=""/>
        <p:cNvGrpSpPr/>
        <p:nvPr/>
      </p:nvGrpSpPr>
      <p:grpSpPr>
        <a:xfrm>
          <a:off x="0" y="0"/>
          <a:ext cx="0" cy="0"/>
          <a:chOff x="0" y="0"/>
          <a:chExt cx="0" cy="0"/>
        </a:xfrm>
      </p:grpSpPr>
      <p:sp>
        <p:nvSpPr>
          <p:cNvPr id="5" name="Rectangle 4"/>
          <p:cNvSpPr/>
          <p:nvPr userDrawn="1"/>
        </p:nvSpPr>
        <p:spPr bwMode="ltGray">
          <a:xfrm>
            <a:off x="0" y="0"/>
            <a:ext cx="12192000" cy="823913"/>
          </a:xfrm>
          <a:prstGeom prst="rect">
            <a:avLst/>
          </a:prstGeom>
          <a:solidFill>
            <a:srgbClr val="D9D9D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36448" y="132734"/>
            <a:ext cx="10972800" cy="668692"/>
          </a:xfrm>
        </p:spPr>
        <p:txBody>
          <a:bodyPr rtlCol="0">
            <a:noAutofit/>
          </a:bodyPr>
          <a:lstStyle>
            <a:lvl1pPr>
              <a:defRPr lang="en-US" dirty="0"/>
            </a:lvl1pPr>
          </a:lstStyle>
          <a:p>
            <a:pPr lvl="0"/>
            <a:r>
              <a:rPr lang="en-US" smtClean="0"/>
              <a:t>Click to edit Master title style</a:t>
            </a:r>
            <a:endParaRPr lang="en-US" dirty="0"/>
          </a:p>
        </p:txBody>
      </p:sp>
      <p:sp>
        <p:nvSpPr>
          <p:cNvPr id="3" name="Content Placeholder 2"/>
          <p:cNvSpPr>
            <a:spLocks noGrp="1"/>
          </p:cNvSpPr>
          <p:nvPr>
            <p:ph idx="1"/>
          </p:nvPr>
        </p:nvSpPr>
        <p:spPr>
          <a:xfrm>
            <a:off x="573024" y="1386937"/>
            <a:ext cx="10972800" cy="4525963"/>
          </a:xfrm>
        </p:spPr>
        <p:txBody>
          <a:bodyPr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8"/>
          <p:cNvSpPr>
            <a:spLocks noGrp="1"/>
          </p:cNvSpPr>
          <p:nvPr>
            <p:ph type="body" sz="quarter" idx="13"/>
          </p:nvPr>
        </p:nvSpPr>
        <p:spPr>
          <a:xfrm>
            <a:off x="536450" y="849370"/>
            <a:ext cx="10982889" cy="446087"/>
          </a:xfrm>
        </p:spPr>
        <p:txBody>
          <a:bodyPr>
            <a:noAutofit/>
          </a:bodyPr>
          <a:lstStyle>
            <a:lvl1pPr>
              <a:buNone/>
              <a:defRPr sz="2000" b="1">
                <a:solidFill>
                  <a:srgbClr val="7C7C7C"/>
                </a:solidFill>
              </a:defRPr>
            </a:lvl1pPr>
            <a:lvl2pPr>
              <a:buNone/>
              <a:defRPr/>
            </a:lvl2pPr>
            <a:lvl3pPr>
              <a:buNone/>
              <a:defRPr/>
            </a:lvl3pPr>
            <a:lvl4pPr>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25611594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ub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screen">
            <a:extLst>
              <a:ext uri="{28A0092B-C50C-407E-A947-70E740481C1C}">
                <a14:useLocalDpi xmlns:a14="http://schemas.microsoft.com/office/drawing/2010/main"/>
              </a:ext>
            </a:extLst>
          </a:blip>
          <a:srcRect t="24948" b="3114"/>
          <a:stretch>
            <a:fillRect/>
          </a:stretch>
        </p:blipFill>
        <p:spPr bwMode="ltGray">
          <a:xfrm>
            <a:off x="0" y="0"/>
            <a:ext cx="12192000" cy="604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0" name="Subtitle 2"/>
          <p:cNvSpPr>
            <a:spLocks noGrp="1"/>
          </p:cNvSpPr>
          <p:nvPr>
            <p:ph type="subTitle" idx="1"/>
          </p:nvPr>
        </p:nvSpPr>
        <p:spPr bwMode="gray">
          <a:xfrm>
            <a:off x="3110975" y="3201001"/>
            <a:ext cx="6583680" cy="389744"/>
          </a:xfrm>
        </p:spPr>
        <p:txBody>
          <a:bodyPr anchor="ctr"/>
          <a:lstStyle>
            <a:lvl1pPr marL="0" indent="0" algn="l" defTabSz="457200" rtl="0" eaLnBrk="1" latinLnBrk="0" hangingPunct="1">
              <a:lnSpc>
                <a:spcPct val="85000"/>
              </a:lnSpc>
              <a:spcBef>
                <a:spcPts val="1200"/>
              </a:spcBef>
              <a:buClr>
                <a:schemeClr val="tx2"/>
              </a:buClr>
              <a:buFont typeface="Arial"/>
              <a:buNone/>
              <a:defRPr lang="en-US" sz="2000" b="1" kern="1200" dirty="0">
                <a:solidFill>
                  <a:srgbClr val="51515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3" name="Text Placeholder 2"/>
          <p:cNvSpPr>
            <a:spLocks noGrp="1"/>
          </p:cNvSpPr>
          <p:nvPr>
            <p:ph type="body" sz="quarter" idx="10"/>
          </p:nvPr>
        </p:nvSpPr>
        <p:spPr>
          <a:xfrm>
            <a:off x="3110975" y="2362346"/>
            <a:ext cx="6583679" cy="789637"/>
          </a:xfrm>
        </p:spPr>
        <p:txBody>
          <a:bodyPr/>
          <a:lstStyle>
            <a:lvl1pPr marL="0" indent="0">
              <a:lnSpc>
                <a:spcPct val="80000"/>
              </a:lnSpc>
              <a:spcBef>
                <a:spcPts val="0"/>
              </a:spcBef>
              <a:buFont typeface="Arial" panose="020B0604020202020204" pitchFamily="34" charset="0"/>
              <a:buNone/>
              <a:defRPr sz="2800"/>
            </a:lvl1pPr>
            <a:lvl2pPr marL="231775" indent="0">
              <a:buNone/>
              <a:defRPr/>
            </a:lvl2pPr>
            <a:lvl3pPr marL="569913" indent="0">
              <a:buNone/>
              <a:defRPr/>
            </a:lvl3pPr>
            <a:lvl4pPr marL="854075" indent="0">
              <a:buNone/>
              <a:defRPr/>
            </a:lvl4pPr>
            <a:lvl5pPr marL="1146175" indent="0">
              <a:buNone/>
              <a:defRPr/>
            </a:lvl5pPr>
          </a:lstStyle>
          <a:p>
            <a:pPr lvl="0"/>
            <a:endParaRPr lang="en-US" dirty="0" smtClean="0"/>
          </a:p>
        </p:txBody>
      </p:sp>
    </p:spTree>
    <p:extLst>
      <p:ext uri="{BB962C8B-B14F-4D97-AF65-F5344CB8AC3E}">
        <p14:creationId xmlns:p14="http://schemas.microsoft.com/office/powerpoint/2010/main" val="62931727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576617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vert="horz" lIns="91440" tIns="0" rIns="91440" bIns="0" rtlCol="0" anchor="b" anchorCtr="0">
            <a:noAutofit/>
          </a:bodyPr>
          <a:lstStyle>
            <a:lvl1pPr>
              <a:defRPr lang="en-US" dirty="0"/>
            </a:lvl1pPr>
          </a:lstStyle>
          <a:p>
            <a:pPr lvl="0"/>
            <a:r>
              <a:rPr lang="en-US" dirty="0" smtClean="0"/>
              <a:t>Click to edit Master title style</a:t>
            </a:r>
            <a:endParaRPr lang="en-US" dirty="0"/>
          </a:p>
        </p:txBody>
      </p:sp>
      <p:sp>
        <p:nvSpPr>
          <p:cNvPr id="3" name="Content Placeholder 2"/>
          <p:cNvSpPr>
            <a:spLocks noGrp="1"/>
          </p:cNvSpPr>
          <p:nvPr>
            <p:ph idx="1"/>
          </p:nvPr>
        </p:nvSpPr>
        <p:spPr bwMode="gray">
          <a:xfrm>
            <a:off x="445477" y="1152144"/>
            <a:ext cx="11230707" cy="4764820"/>
          </a:xfrm>
        </p:spPr>
        <p:txBody>
          <a:bodyPr vert="horz" lIns="91440" tIns="45720" rIns="91440" bIns="45720" rtlCol="0">
            <a:noAutofit/>
          </a:bodyPr>
          <a:lstStyle>
            <a:lvl1pPr>
              <a:defRPr lang="en-US" sz="2400" smtClean="0"/>
            </a:lvl1pPr>
            <a:lvl2pPr>
              <a:defRPr lang="en-US" smtClean="0"/>
            </a:lvl2pPr>
            <a:lvl3pPr>
              <a:defRPr lang="en-US" smtClean="0"/>
            </a:lvl3pPr>
            <a:lvl4pPr>
              <a:defRPr lang="en-US" smtClean="0"/>
            </a:lvl4pPr>
            <a:lvl5pPr>
              <a:defRPr lang="en-US"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6783845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28357" y="2444446"/>
            <a:ext cx="1563273" cy="1956055"/>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279254" y="2406826"/>
            <a:ext cx="1629261" cy="2047788"/>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98038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0" name="Rectangle 19"/>
          <p:cNvSpPr/>
          <p:nvPr/>
        </p:nvSpPr>
        <p:spPr bwMode="ltGray">
          <a:xfrm>
            <a:off x="0" y="1"/>
            <a:ext cx="12192000" cy="823716"/>
          </a:xfrm>
          <a:prstGeom prst="rect">
            <a:avLst/>
          </a:prstGeom>
          <a:solidFill>
            <a:srgbClr val="D9D9D9"/>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8" tIns="45719" rIns="91438" bIns="45719" numCol="1" spcCol="0" rtlCol="0" fromWordArt="0" anchor="ctr" anchorCtr="0" forceAA="0" compatLnSpc="1">
            <a:prstTxWarp prst="textNoShape">
              <a:avLst/>
            </a:prstTxWarp>
            <a:noAutofit/>
          </a:bodyPr>
          <a:lstStyle/>
          <a:p>
            <a:pPr lvl="0" algn="ctr"/>
            <a:endParaRPr lang="en-US" dirty="0"/>
          </a:p>
        </p:txBody>
      </p:sp>
      <p:sp>
        <p:nvSpPr>
          <p:cNvPr id="2" name="Title 1"/>
          <p:cNvSpPr>
            <a:spLocks noGrp="1"/>
          </p:cNvSpPr>
          <p:nvPr>
            <p:ph type="title"/>
          </p:nvPr>
        </p:nvSpPr>
        <p:spPr bwMode="gray">
          <a:xfrm>
            <a:off x="130628" y="-1"/>
            <a:ext cx="10969139" cy="823716"/>
          </a:xfrm>
        </p:spPr>
        <p:txBody>
          <a:bodyPr vert="horz" lIns="91438" tIns="0" rIns="91438" bIns="0" rtlCol="0" anchor="b" anchorCtr="0">
            <a:noAutofit/>
          </a:bodyPr>
          <a:lstStyle>
            <a:lvl1pPr>
              <a:defRPr lang="en-US" sz="5900" dirty="0"/>
            </a:lvl1pPr>
          </a:lstStyle>
          <a:p>
            <a:pPr lvl="0"/>
            <a:r>
              <a:rPr lang="en-US" smtClean="0"/>
              <a:t>Click to edit Master title style</a:t>
            </a:r>
            <a:endParaRPr lang="en-US" dirty="0"/>
          </a:p>
        </p:txBody>
      </p:sp>
      <p:sp>
        <p:nvSpPr>
          <p:cNvPr id="3" name="Content Placeholder 2"/>
          <p:cNvSpPr>
            <a:spLocks noGrp="1"/>
          </p:cNvSpPr>
          <p:nvPr>
            <p:ph idx="1"/>
          </p:nvPr>
        </p:nvSpPr>
        <p:spPr bwMode="gray">
          <a:xfrm>
            <a:off x="110985" y="1090604"/>
            <a:ext cx="11928615" cy="4793729"/>
          </a:xfrm>
        </p:spPr>
        <p:txBody>
          <a:bodyPr vert="horz" lIns="91438" tIns="45719" rIns="91438" bIns="45719"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0763415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12" name="Rectangle 11"/>
          <p:cNvSpPr/>
          <p:nvPr/>
        </p:nvSpPr>
        <p:spPr bwMode="ltGray">
          <a:xfrm>
            <a:off x="0" y="1"/>
            <a:ext cx="12192000" cy="823716"/>
          </a:xfrm>
          <a:prstGeom prst="rect">
            <a:avLst/>
          </a:prstGeom>
          <a:solidFill>
            <a:srgbClr val="D9D9D9"/>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8" tIns="45719" rIns="91438" bIns="45719" numCol="1" spcCol="0" rtlCol="0" fromWordArt="0" anchor="ctr" anchorCtr="0" forceAA="0" compatLnSpc="1">
            <a:prstTxWarp prst="textNoShape">
              <a:avLst/>
            </a:prstTxWarp>
            <a:noAutofit/>
          </a:bodyPr>
          <a:lstStyle/>
          <a:p>
            <a:pPr lvl="0" algn="ctr"/>
            <a:endParaRPr lang="en-US" dirty="0"/>
          </a:p>
        </p:txBody>
      </p:sp>
      <p:sp>
        <p:nvSpPr>
          <p:cNvPr id="2" name="Title 1"/>
          <p:cNvSpPr>
            <a:spLocks noGrp="1"/>
          </p:cNvSpPr>
          <p:nvPr>
            <p:ph type="title"/>
          </p:nvPr>
        </p:nvSpPr>
        <p:spPr bwMode="gray">
          <a:xfrm>
            <a:off x="290285" y="1265"/>
            <a:ext cx="10969139" cy="822451"/>
          </a:xfrm>
        </p:spPr>
        <p:txBody>
          <a:bodyPr tIns="45719" bIns="45719"/>
          <a:lstStyle/>
          <a:p>
            <a:r>
              <a:rPr lang="en-US" smtClean="0"/>
              <a:t>Click to edit Master title style</a:t>
            </a:r>
            <a:endParaRPr lang="en-US" dirty="0"/>
          </a:p>
        </p:txBody>
      </p:sp>
    </p:spTree>
    <p:extLst>
      <p:ext uri="{BB962C8B-B14F-4D97-AF65-F5344CB8AC3E}">
        <p14:creationId xmlns:p14="http://schemas.microsoft.com/office/powerpoint/2010/main" val="577883807"/>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Agenda">
    <p:spTree>
      <p:nvGrpSpPr>
        <p:cNvPr id="1" name=""/>
        <p:cNvGrpSpPr/>
        <p:nvPr/>
      </p:nvGrpSpPr>
      <p:grpSpPr>
        <a:xfrm>
          <a:off x="0" y="0"/>
          <a:ext cx="0" cy="0"/>
          <a:chOff x="0" y="0"/>
          <a:chExt cx="0" cy="0"/>
        </a:xfrm>
      </p:grpSpPr>
      <p:sp>
        <p:nvSpPr>
          <p:cNvPr id="12" name="Rectangle 11"/>
          <p:cNvSpPr/>
          <p:nvPr/>
        </p:nvSpPr>
        <p:spPr bwMode="ltGray">
          <a:xfrm>
            <a:off x="0" y="1"/>
            <a:ext cx="12192000" cy="823716"/>
          </a:xfrm>
          <a:prstGeom prst="rect">
            <a:avLst/>
          </a:prstGeom>
          <a:solidFill>
            <a:srgbClr val="D9D9D9"/>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8" tIns="45719" rIns="91438" bIns="45719" numCol="1" spcCol="0" rtlCol="0" fromWordArt="0" anchor="ctr" anchorCtr="0" forceAA="0" compatLnSpc="1">
            <a:prstTxWarp prst="textNoShape">
              <a:avLst/>
            </a:prstTxWarp>
            <a:noAutofit/>
          </a:bodyPr>
          <a:lstStyle/>
          <a:p>
            <a:pPr lvl="0" algn="ctr"/>
            <a:endParaRPr lang="en-US" dirty="0"/>
          </a:p>
        </p:txBody>
      </p:sp>
      <p:sp>
        <p:nvSpPr>
          <p:cNvPr id="2" name="Title 1"/>
          <p:cNvSpPr>
            <a:spLocks noGrp="1"/>
          </p:cNvSpPr>
          <p:nvPr>
            <p:ph type="title" hasCustomPrompt="1"/>
          </p:nvPr>
        </p:nvSpPr>
        <p:spPr bwMode="gray">
          <a:xfrm>
            <a:off x="536448" y="132735"/>
            <a:ext cx="10972800" cy="668692"/>
          </a:xfrm>
        </p:spPr>
        <p:txBody>
          <a:bodyPr tIns="45719" bIns="45719"/>
          <a:lstStyle>
            <a:lvl1pPr>
              <a:defRPr/>
            </a:lvl1pPr>
          </a:lstStyle>
          <a:p>
            <a:r>
              <a:rPr lang="en-US" dirty="0" smtClean="0"/>
              <a:t>Agenda </a:t>
            </a:r>
            <a:endParaRPr lang="en-US" dirty="0"/>
          </a:p>
        </p:txBody>
      </p:sp>
      <p:sp>
        <p:nvSpPr>
          <p:cNvPr id="6" name="Text Placeholder 5"/>
          <p:cNvSpPr>
            <a:spLocks noGrp="1"/>
          </p:cNvSpPr>
          <p:nvPr>
            <p:ph type="body" sz="quarter" idx="10" hasCustomPrompt="1"/>
          </p:nvPr>
        </p:nvSpPr>
        <p:spPr>
          <a:xfrm>
            <a:off x="0" y="1168400"/>
            <a:ext cx="12192000" cy="744539"/>
          </a:xfrm>
          <a:gradFill flip="none" rotWithShape="1">
            <a:gsLst>
              <a:gs pos="100000">
                <a:srgbClr val="F4F4F4"/>
              </a:gs>
              <a:gs pos="0">
                <a:srgbClr val="ECECEC"/>
              </a:gs>
              <a:gs pos="28000">
                <a:srgbClr val="FFFFFF"/>
              </a:gs>
            </a:gsLst>
            <a:lin ang="0" scaled="1"/>
            <a:tileRect/>
          </a:gradFill>
          <a:ln>
            <a:noFill/>
          </a:ln>
        </p:spPr>
        <p:txBody>
          <a:bodyPr vert="horz" wrap="square" lIns="594345" tIns="45719" rIns="91438" bIns="45719" numCol="1" anchor="ctr" anchorCtr="0" compatLnSpc="1">
            <a:prstTxWarp prst="textNoShape">
              <a:avLst/>
            </a:prstTxWarp>
          </a:bodyPr>
          <a:lstStyle>
            <a:lvl1pPr marL="0" indent="0">
              <a:lnSpc>
                <a:spcPct val="90000"/>
              </a:lnSpc>
              <a:buNone/>
              <a:defRPr lang="en-US" sz="2400" smtClean="0">
                <a:solidFill>
                  <a:schemeClr val="tx1"/>
                </a:solidFill>
              </a:defRPr>
            </a:lvl1pPr>
            <a:lvl2pPr>
              <a:defRPr lang="en-US" sz="1900" smtClean="0">
                <a:solidFill>
                  <a:schemeClr val="tx1"/>
                </a:solidFill>
              </a:defRPr>
            </a:lvl2pPr>
            <a:lvl3pPr>
              <a:defRPr lang="en-US" smtClean="0">
                <a:solidFill>
                  <a:schemeClr val="tx1"/>
                </a:solidFill>
              </a:defRPr>
            </a:lvl3pPr>
            <a:lvl4pPr>
              <a:defRPr lang="en-US" sz="1900" smtClean="0">
                <a:solidFill>
                  <a:schemeClr val="tx1"/>
                </a:solidFill>
              </a:defRPr>
            </a:lvl4pPr>
            <a:lvl5pPr>
              <a:defRPr lang="en-US" sz="1900">
                <a:solidFill>
                  <a:schemeClr val="tx1"/>
                </a:solidFill>
              </a:defRPr>
            </a:lvl5pPr>
          </a:lstStyle>
          <a:p>
            <a:pPr marL="0" lvl="0"/>
            <a:r>
              <a:rPr lang="en-US" dirty="0" smtClean="0"/>
              <a:t>Click to edit Agenda Item</a:t>
            </a:r>
          </a:p>
        </p:txBody>
      </p:sp>
      <p:sp>
        <p:nvSpPr>
          <p:cNvPr id="17" name="Text Placeholder 5"/>
          <p:cNvSpPr>
            <a:spLocks noGrp="1"/>
          </p:cNvSpPr>
          <p:nvPr>
            <p:ph type="body" sz="quarter" idx="11" hasCustomPrompt="1"/>
          </p:nvPr>
        </p:nvSpPr>
        <p:spPr>
          <a:xfrm>
            <a:off x="0" y="2088856"/>
            <a:ext cx="12192000" cy="744539"/>
          </a:xfrm>
          <a:gradFill flip="none" rotWithShape="1">
            <a:gsLst>
              <a:gs pos="100000">
                <a:srgbClr val="F4F4F4"/>
              </a:gs>
              <a:gs pos="0">
                <a:srgbClr val="ECECEC"/>
              </a:gs>
              <a:gs pos="28000">
                <a:srgbClr val="FFFFFF"/>
              </a:gs>
            </a:gsLst>
            <a:lin ang="0" scaled="1"/>
            <a:tileRect/>
          </a:gradFill>
          <a:ln>
            <a:noFill/>
          </a:ln>
        </p:spPr>
        <p:txBody>
          <a:bodyPr vert="horz" wrap="square" lIns="594345" tIns="45719" rIns="91438" bIns="45719" numCol="1" anchor="ctr" anchorCtr="0" compatLnSpc="1">
            <a:prstTxWarp prst="textNoShape">
              <a:avLst/>
            </a:prstTxWarp>
          </a:bodyPr>
          <a:lstStyle>
            <a:lvl1pPr marL="0" indent="0">
              <a:lnSpc>
                <a:spcPct val="90000"/>
              </a:lnSpc>
              <a:buNone/>
              <a:defRPr lang="en-US" sz="2400" smtClean="0">
                <a:solidFill>
                  <a:schemeClr val="tx1"/>
                </a:solidFill>
              </a:defRPr>
            </a:lvl1pPr>
            <a:lvl2pPr>
              <a:defRPr lang="en-US" sz="1900" smtClean="0">
                <a:solidFill>
                  <a:schemeClr val="tx1"/>
                </a:solidFill>
              </a:defRPr>
            </a:lvl2pPr>
            <a:lvl3pPr>
              <a:defRPr lang="en-US" smtClean="0">
                <a:solidFill>
                  <a:schemeClr val="tx1"/>
                </a:solidFill>
              </a:defRPr>
            </a:lvl3pPr>
            <a:lvl4pPr>
              <a:defRPr lang="en-US" sz="1900" smtClean="0">
                <a:solidFill>
                  <a:schemeClr val="tx1"/>
                </a:solidFill>
              </a:defRPr>
            </a:lvl4pPr>
            <a:lvl5pPr>
              <a:defRPr lang="en-US" sz="1900">
                <a:solidFill>
                  <a:schemeClr val="tx1"/>
                </a:solidFill>
              </a:defRPr>
            </a:lvl5pPr>
          </a:lstStyle>
          <a:p>
            <a:pPr marL="0" lvl="0"/>
            <a:r>
              <a:rPr lang="en-US" dirty="0" smtClean="0"/>
              <a:t>Click to edit Agenda Item</a:t>
            </a:r>
          </a:p>
        </p:txBody>
      </p:sp>
      <p:sp>
        <p:nvSpPr>
          <p:cNvPr id="18" name="Text Placeholder 5"/>
          <p:cNvSpPr>
            <a:spLocks noGrp="1"/>
          </p:cNvSpPr>
          <p:nvPr>
            <p:ph type="body" sz="quarter" idx="12" hasCustomPrompt="1"/>
          </p:nvPr>
        </p:nvSpPr>
        <p:spPr>
          <a:xfrm>
            <a:off x="0" y="3009312"/>
            <a:ext cx="12192000" cy="744539"/>
          </a:xfrm>
          <a:gradFill flip="none" rotWithShape="1">
            <a:gsLst>
              <a:gs pos="100000">
                <a:srgbClr val="F4F4F4"/>
              </a:gs>
              <a:gs pos="0">
                <a:srgbClr val="ECECEC"/>
              </a:gs>
              <a:gs pos="28000">
                <a:srgbClr val="FFFFFF"/>
              </a:gs>
            </a:gsLst>
            <a:lin ang="0" scaled="1"/>
            <a:tileRect/>
          </a:gradFill>
          <a:ln>
            <a:noFill/>
          </a:ln>
        </p:spPr>
        <p:txBody>
          <a:bodyPr vert="horz" wrap="square" lIns="594345" tIns="45719" rIns="91438" bIns="45719" numCol="1" anchor="ctr" anchorCtr="0" compatLnSpc="1">
            <a:prstTxWarp prst="textNoShape">
              <a:avLst/>
            </a:prstTxWarp>
          </a:bodyPr>
          <a:lstStyle>
            <a:lvl1pPr marL="0" indent="0">
              <a:lnSpc>
                <a:spcPct val="90000"/>
              </a:lnSpc>
              <a:buNone/>
              <a:defRPr lang="en-US" sz="2400" smtClean="0">
                <a:solidFill>
                  <a:schemeClr val="tx1"/>
                </a:solidFill>
              </a:defRPr>
            </a:lvl1pPr>
            <a:lvl2pPr>
              <a:defRPr lang="en-US" sz="1900" smtClean="0">
                <a:solidFill>
                  <a:schemeClr val="tx1"/>
                </a:solidFill>
              </a:defRPr>
            </a:lvl2pPr>
            <a:lvl3pPr>
              <a:defRPr lang="en-US" smtClean="0">
                <a:solidFill>
                  <a:schemeClr val="tx1"/>
                </a:solidFill>
              </a:defRPr>
            </a:lvl3pPr>
            <a:lvl4pPr>
              <a:defRPr lang="en-US" sz="1900" smtClean="0">
                <a:solidFill>
                  <a:schemeClr val="tx1"/>
                </a:solidFill>
              </a:defRPr>
            </a:lvl4pPr>
            <a:lvl5pPr>
              <a:defRPr lang="en-US" sz="1900">
                <a:solidFill>
                  <a:schemeClr val="tx1"/>
                </a:solidFill>
              </a:defRPr>
            </a:lvl5pPr>
          </a:lstStyle>
          <a:p>
            <a:pPr marL="0" lvl="0"/>
            <a:r>
              <a:rPr lang="en-US" dirty="0" smtClean="0"/>
              <a:t>Click to edit Agenda Item</a:t>
            </a:r>
          </a:p>
        </p:txBody>
      </p:sp>
      <p:sp>
        <p:nvSpPr>
          <p:cNvPr id="19" name="Text Placeholder 5"/>
          <p:cNvSpPr>
            <a:spLocks noGrp="1"/>
          </p:cNvSpPr>
          <p:nvPr>
            <p:ph type="body" sz="quarter" idx="13" hasCustomPrompt="1"/>
          </p:nvPr>
        </p:nvSpPr>
        <p:spPr>
          <a:xfrm>
            <a:off x="0" y="3929768"/>
            <a:ext cx="12192000" cy="744539"/>
          </a:xfrm>
          <a:gradFill flip="none" rotWithShape="1">
            <a:gsLst>
              <a:gs pos="100000">
                <a:srgbClr val="F4F4F4"/>
              </a:gs>
              <a:gs pos="0">
                <a:srgbClr val="ECECEC"/>
              </a:gs>
              <a:gs pos="28000">
                <a:srgbClr val="FFFFFF"/>
              </a:gs>
            </a:gsLst>
            <a:lin ang="0" scaled="1"/>
            <a:tileRect/>
          </a:gradFill>
          <a:ln>
            <a:noFill/>
          </a:ln>
        </p:spPr>
        <p:txBody>
          <a:bodyPr vert="horz" wrap="square" lIns="594345" tIns="45719" rIns="91438" bIns="45719" numCol="1" anchor="ctr" anchorCtr="0" compatLnSpc="1">
            <a:prstTxWarp prst="textNoShape">
              <a:avLst/>
            </a:prstTxWarp>
          </a:bodyPr>
          <a:lstStyle>
            <a:lvl1pPr marL="0" indent="0">
              <a:lnSpc>
                <a:spcPct val="90000"/>
              </a:lnSpc>
              <a:buNone/>
              <a:defRPr lang="en-US" sz="2400" smtClean="0">
                <a:solidFill>
                  <a:schemeClr val="tx1"/>
                </a:solidFill>
              </a:defRPr>
            </a:lvl1pPr>
            <a:lvl2pPr>
              <a:defRPr lang="en-US" sz="1900" smtClean="0">
                <a:solidFill>
                  <a:schemeClr val="tx1"/>
                </a:solidFill>
              </a:defRPr>
            </a:lvl2pPr>
            <a:lvl3pPr>
              <a:defRPr lang="en-US" smtClean="0">
                <a:solidFill>
                  <a:schemeClr val="tx1"/>
                </a:solidFill>
              </a:defRPr>
            </a:lvl3pPr>
            <a:lvl4pPr>
              <a:defRPr lang="en-US" sz="1900" smtClean="0">
                <a:solidFill>
                  <a:schemeClr val="tx1"/>
                </a:solidFill>
              </a:defRPr>
            </a:lvl4pPr>
            <a:lvl5pPr>
              <a:defRPr lang="en-US" sz="1900">
                <a:solidFill>
                  <a:schemeClr val="tx1"/>
                </a:solidFill>
              </a:defRPr>
            </a:lvl5pPr>
          </a:lstStyle>
          <a:p>
            <a:pPr marL="0" lvl="0"/>
            <a:r>
              <a:rPr lang="en-US" dirty="0" smtClean="0"/>
              <a:t>Click to edit Agenda Item</a:t>
            </a:r>
          </a:p>
        </p:txBody>
      </p:sp>
      <p:sp>
        <p:nvSpPr>
          <p:cNvPr id="20" name="Text Placeholder 5"/>
          <p:cNvSpPr>
            <a:spLocks noGrp="1"/>
          </p:cNvSpPr>
          <p:nvPr>
            <p:ph type="body" sz="quarter" idx="14" hasCustomPrompt="1"/>
          </p:nvPr>
        </p:nvSpPr>
        <p:spPr>
          <a:xfrm>
            <a:off x="0" y="4850224"/>
            <a:ext cx="12192000" cy="744539"/>
          </a:xfrm>
          <a:gradFill flip="none" rotWithShape="1">
            <a:gsLst>
              <a:gs pos="100000">
                <a:srgbClr val="F4F4F4"/>
              </a:gs>
              <a:gs pos="0">
                <a:srgbClr val="ECECEC"/>
              </a:gs>
              <a:gs pos="28000">
                <a:srgbClr val="FFFFFF"/>
              </a:gs>
            </a:gsLst>
            <a:lin ang="0" scaled="1"/>
            <a:tileRect/>
          </a:gradFill>
          <a:ln>
            <a:noFill/>
          </a:ln>
        </p:spPr>
        <p:txBody>
          <a:bodyPr vert="horz" wrap="square" lIns="594345" tIns="45719" rIns="91438" bIns="45719" numCol="1" anchor="ctr" anchorCtr="0" compatLnSpc="1">
            <a:prstTxWarp prst="textNoShape">
              <a:avLst/>
            </a:prstTxWarp>
          </a:bodyPr>
          <a:lstStyle>
            <a:lvl1pPr marL="0" indent="0">
              <a:lnSpc>
                <a:spcPct val="90000"/>
              </a:lnSpc>
              <a:buNone/>
              <a:defRPr lang="en-US" sz="2400" smtClean="0">
                <a:solidFill>
                  <a:schemeClr val="tx1"/>
                </a:solidFill>
              </a:defRPr>
            </a:lvl1pPr>
            <a:lvl2pPr>
              <a:defRPr lang="en-US" sz="1900" smtClean="0">
                <a:solidFill>
                  <a:schemeClr val="tx1"/>
                </a:solidFill>
              </a:defRPr>
            </a:lvl2pPr>
            <a:lvl3pPr>
              <a:defRPr lang="en-US" smtClean="0">
                <a:solidFill>
                  <a:schemeClr val="tx1"/>
                </a:solidFill>
              </a:defRPr>
            </a:lvl3pPr>
            <a:lvl4pPr>
              <a:defRPr lang="en-US" sz="1900" smtClean="0">
                <a:solidFill>
                  <a:schemeClr val="tx1"/>
                </a:solidFill>
              </a:defRPr>
            </a:lvl4pPr>
            <a:lvl5pPr>
              <a:defRPr lang="en-US" sz="1900">
                <a:solidFill>
                  <a:schemeClr val="tx1"/>
                </a:solidFill>
              </a:defRPr>
            </a:lvl5pPr>
          </a:lstStyle>
          <a:p>
            <a:pPr marL="0" lvl="0"/>
            <a:r>
              <a:rPr lang="en-US" dirty="0" smtClean="0"/>
              <a:t>Click to edit Agenda Item</a:t>
            </a:r>
          </a:p>
        </p:txBody>
      </p:sp>
    </p:spTree>
    <p:extLst>
      <p:ext uri="{BB962C8B-B14F-4D97-AF65-F5344CB8AC3E}">
        <p14:creationId xmlns:p14="http://schemas.microsoft.com/office/powerpoint/2010/main" val="1409203221"/>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losing ">
    <p:spTree>
      <p:nvGrpSpPr>
        <p:cNvPr id="1" name=""/>
        <p:cNvGrpSpPr/>
        <p:nvPr/>
      </p:nvGrpSpPr>
      <p:grpSpPr>
        <a:xfrm>
          <a:off x="0" y="0"/>
          <a:ext cx="0" cy="0"/>
          <a:chOff x="0" y="0"/>
          <a:chExt cx="0" cy="0"/>
        </a:xfrm>
      </p:grpSpPr>
      <p:sp>
        <p:nvSpPr>
          <p:cNvPr id="6" name="Text Placeholder 2"/>
          <p:cNvSpPr>
            <a:spLocks noGrp="1"/>
          </p:cNvSpPr>
          <p:nvPr>
            <p:ph type="body" idx="1"/>
          </p:nvPr>
        </p:nvSpPr>
        <p:spPr bwMode="gray">
          <a:xfrm>
            <a:off x="914400" y="1626623"/>
            <a:ext cx="10363200" cy="1500187"/>
          </a:xfrm>
        </p:spPr>
        <p:txBody>
          <a:bodyPr lIns="91438" tIns="45719" rIns="91438" bIns="45719" anchor="ctr" anchorCtr="1">
            <a:noAutofit/>
          </a:bodyPr>
          <a:lstStyle>
            <a:lvl1pPr marL="0" indent="0" algn="ctr">
              <a:lnSpc>
                <a:spcPct val="80000"/>
              </a:lnSpc>
              <a:buNone/>
              <a:defRPr sz="4800" b="1">
                <a:solidFill>
                  <a:schemeClr val="tx2"/>
                </a:solidFill>
              </a:defRPr>
            </a:lvl1pPr>
            <a:lvl2pPr marL="457189" indent="0">
              <a:buNone/>
              <a:defRPr sz="1900">
                <a:solidFill>
                  <a:schemeClr val="tx1">
                    <a:tint val="75000"/>
                  </a:schemeClr>
                </a:solidFill>
              </a:defRPr>
            </a:lvl2pPr>
            <a:lvl3pPr marL="914377" indent="0">
              <a:buNone/>
              <a:defRPr sz="1600">
                <a:solidFill>
                  <a:schemeClr val="tx1">
                    <a:tint val="75000"/>
                  </a:schemeClr>
                </a:solidFill>
              </a:defRPr>
            </a:lvl3pPr>
            <a:lvl4pPr marL="1371566" indent="0">
              <a:buNone/>
              <a:defRPr sz="1500">
                <a:solidFill>
                  <a:schemeClr val="tx1">
                    <a:tint val="75000"/>
                  </a:schemeClr>
                </a:solidFill>
              </a:defRPr>
            </a:lvl4pPr>
            <a:lvl5pPr marL="1828754" indent="0">
              <a:buNone/>
              <a:defRPr sz="1500">
                <a:solidFill>
                  <a:schemeClr val="tx1">
                    <a:tint val="75000"/>
                  </a:schemeClr>
                </a:solidFill>
              </a:defRPr>
            </a:lvl5pPr>
            <a:lvl6pPr marL="2285943" indent="0">
              <a:buNone/>
              <a:defRPr sz="1500">
                <a:solidFill>
                  <a:schemeClr val="tx1">
                    <a:tint val="75000"/>
                  </a:schemeClr>
                </a:solidFill>
              </a:defRPr>
            </a:lvl6pPr>
            <a:lvl7pPr marL="2743131" indent="0">
              <a:buNone/>
              <a:defRPr sz="1500">
                <a:solidFill>
                  <a:schemeClr val="tx1">
                    <a:tint val="75000"/>
                  </a:schemeClr>
                </a:solidFill>
              </a:defRPr>
            </a:lvl7pPr>
            <a:lvl8pPr marL="3200320" indent="0">
              <a:buNone/>
              <a:defRPr sz="1500">
                <a:solidFill>
                  <a:schemeClr val="tx1">
                    <a:tint val="75000"/>
                  </a:schemeClr>
                </a:solidFill>
              </a:defRPr>
            </a:lvl8pPr>
            <a:lvl9pPr marL="3657509" indent="0">
              <a:buNone/>
              <a:defRPr sz="15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2300632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5923531"/>
            <a:ext cx="12192000" cy="942936"/>
          </a:xfrm>
          <a:prstGeom prst="rect">
            <a:avLst/>
          </a:prstGeom>
        </p:spPr>
      </p:pic>
      <p:sp>
        <p:nvSpPr>
          <p:cNvPr id="9" name="Espace réservé du titre 8"/>
          <p:cNvSpPr>
            <a:spLocks noGrp="1"/>
          </p:cNvSpPr>
          <p:nvPr>
            <p:ph type="title"/>
          </p:nvPr>
        </p:nvSpPr>
        <p:spPr>
          <a:xfrm>
            <a:off x="62928" y="1"/>
            <a:ext cx="12044405" cy="823716"/>
          </a:xfrm>
          <a:prstGeom prst="rect">
            <a:avLst/>
          </a:prstGeom>
        </p:spPr>
        <p:txBody>
          <a:bodyPr vert="horz" lIns="60958" tIns="60958" rIns="60958" bIns="60958" anchor="ctr">
            <a:no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59267" y="1139341"/>
            <a:ext cx="10972800" cy="4270860"/>
          </a:xfrm>
          <a:prstGeom prst="rect">
            <a:avLst/>
          </a:prstGeom>
        </p:spPr>
        <p:txBody>
          <a:bodyPr vert="horz" lIns="121917" tIns="60958" rIns="121917" bIns="60958">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8" name="Image 7"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8210217"/>
            <a:ext cx="12192000" cy="942936"/>
          </a:xfrm>
          <a:prstGeom prst="rect">
            <a:avLst/>
          </a:prstGeom>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Lst>
  <p:timing>
    <p:tnLst>
      <p:par>
        <p:cTn id="1" dur="indefinite" restart="never" nodeType="tmRoot"/>
      </p:par>
    </p:tnLst>
  </p:timing>
  <p:hf sldNum="0" hdr="0" ftr="0" dt="0"/>
  <p:txStyles>
    <p:titleStyle>
      <a:lvl1pPr algn="l" rtl="0" eaLnBrk="1" latinLnBrk="0" hangingPunct="1">
        <a:spcBef>
          <a:spcPct val="0"/>
        </a:spcBef>
        <a:buNone/>
        <a:defRPr kumimoji="0" sz="5900" kern="1200">
          <a:solidFill>
            <a:schemeClr val="tx1"/>
          </a:solidFill>
          <a:latin typeface="+mj-lt"/>
          <a:ea typeface="+mj-ea"/>
          <a:cs typeface="+mj-cs"/>
        </a:defRPr>
      </a:lvl1pPr>
    </p:titleStyle>
    <p:bodyStyle>
      <a:lvl1pPr marL="658352" indent="-609585" algn="l" rtl="0" eaLnBrk="1" latinLnBrk="0" hangingPunct="1">
        <a:spcBef>
          <a:spcPct val="20000"/>
        </a:spcBef>
        <a:buClr>
          <a:srgbClr val="C00000"/>
        </a:buClr>
        <a:buSzPct val="80000"/>
        <a:buFont typeface="Arial"/>
        <a:buChar char="•"/>
        <a:defRPr kumimoji="0" sz="3200" kern="120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sz="2700" kern="120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sz="2400" kern="120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sz="2100" kern="120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sz="2100"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48.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image" Target="../media/image57.jpeg"/><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image" Target="../media/image56.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notesSlide" Target="../notesSlides/notesSlide16.xml"/><Relationship Id="rId58" Type="http://schemas.openxmlformats.org/officeDocument/2006/relationships/image" Target="../media/image60.png"/><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image" Target="../media/image59.png"/><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slideLayout" Target="../slideLayouts/slideLayout6.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image" Target="../media/image58.png"/><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1.jpeg"/><Relationship Id="rId3" Type="http://schemas.openxmlformats.org/officeDocument/2006/relationships/image" Target="../media/image21.jpg"/><Relationship Id="rId7" Type="http://schemas.openxmlformats.org/officeDocument/2006/relationships/image" Target="../media/image25.jpeg"/><Relationship Id="rId12" Type="http://schemas.openxmlformats.org/officeDocument/2006/relationships/image" Target="../media/image30.jpe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24.jpeg"/><Relationship Id="rId11" Type="http://schemas.openxmlformats.org/officeDocument/2006/relationships/image" Target="../media/image29.jpeg"/><Relationship Id="rId5" Type="http://schemas.openxmlformats.org/officeDocument/2006/relationships/image" Target="../media/image23.jpe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 Id="rId14" Type="http://schemas.openxmlformats.org/officeDocument/2006/relationships/image" Target="../media/image32.jp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26744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3710" y="0"/>
            <a:ext cx="11938290" cy="801426"/>
          </a:xfrm>
        </p:spPr>
        <p:txBody>
          <a:bodyPr/>
          <a:lstStyle/>
          <a:p>
            <a:pPr algn="ctr"/>
            <a:r>
              <a:rPr lang="en-US" sz="4800" dirty="0" smtClean="0">
                <a:solidFill>
                  <a:srgbClr val="0000FF"/>
                </a:solidFill>
              </a:rPr>
              <a:t>WHY Service </a:t>
            </a:r>
            <a:r>
              <a:rPr lang="en-US" sz="4800" dirty="0">
                <a:solidFill>
                  <a:srgbClr val="0000FF"/>
                </a:solidFill>
              </a:rPr>
              <a:t>Management @ </a:t>
            </a:r>
            <a:r>
              <a:rPr lang="en-US" sz="4800" dirty="0" smtClean="0">
                <a:solidFill>
                  <a:srgbClr val="0000FF"/>
                </a:solidFill>
              </a:rPr>
              <a:t>CERN</a:t>
            </a:r>
            <a:endParaRPr lang="en-US" sz="4800" dirty="0">
              <a:solidFill>
                <a:srgbClr val="0000FF"/>
              </a:solidFill>
            </a:endParaRPr>
          </a:p>
        </p:txBody>
      </p:sp>
      <p:sp>
        <p:nvSpPr>
          <p:cNvPr id="3" name="Content Placeholder 2"/>
          <p:cNvSpPr>
            <a:spLocks noGrp="1"/>
          </p:cNvSpPr>
          <p:nvPr>
            <p:ph idx="1"/>
          </p:nvPr>
        </p:nvSpPr>
        <p:spPr>
          <a:xfrm>
            <a:off x="0" y="1338993"/>
            <a:ext cx="2903456" cy="4525963"/>
          </a:xfrm>
        </p:spPr>
        <p:txBody>
          <a:bodyPr/>
          <a:lstStyle/>
          <a:p>
            <a:pPr marL="355600" indent="-355600" defTabSz="727075">
              <a:spcBef>
                <a:spcPct val="50000"/>
              </a:spcBef>
              <a:buClr>
                <a:srgbClr val="1F497D"/>
              </a:buClr>
              <a:buFont typeface="+mj-lt"/>
              <a:buAutoNum type="arabicPeriod"/>
            </a:pPr>
            <a:r>
              <a:rPr lang="en-US" sz="2000" dirty="0" smtClean="0">
                <a:solidFill>
                  <a:srgbClr val="0000FF"/>
                </a:solidFill>
              </a:rPr>
              <a:t>Do </a:t>
            </a:r>
            <a:r>
              <a:rPr lang="en-US" sz="2000" b="1" dirty="0" smtClean="0">
                <a:solidFill>
                  <a:srgbClr val="0000FF"/>
                </a:solidFill>
              </a:rPr>
              <a:t>more</a:t>
            </a:r>
            <a:r>
              <a:rPr lang="en-US" sz="2000" dirty="0" smtClean="0">
                <a:solidFill>
                  <a:srgbClr val="0000FF"/>
                </a:solidFill>
              </a:rPr>
              <a:t> with </a:t>
            </a:r>
            <a:r>
              <a:rPr lang="en-US" sz="2000" b="1" dirty="0" smtClean="0">
                <a:solidFill>
                  <a:srgbClr val="0000FF"/>
                </a:solidFill>
              </a:rPr>
              <a:t>less</a:t>
            </a:r>
            <a:br>
              <a:rPr lang="en-US" sz="2000" b="1" dirty="0" smtClean="0">
                <a:solidFill>
                  <a:srgbClr val="0000FF"/>
                </a:solidFill>
              </a:rPr>
            </a:br>
            <a:endParaRPr lang="en-US" sz="2000" dirty="0" smtClean="0">
              <a:solidFill>
                <a:srgbClr val="0000FF"/>
              </a:solidFill>
            </a:endParaRPr>
          </a:p>
          <a:p>
            <a:pPr marL="355600" indent="-355600">
              <a:buClr>
                <a:srgbClr val="1F497D"/>
              </a:buClr>
              <a:buFont typeface="+mj-lt"/>
              <a:buAutoNum type="arabicPeriod"/>
            </a:pPr>
            <a:r>
              <a:rPr lang="en-US" sz="2000" dirty="0" smtClean="0">
                <a:solidFill>
                  <a:srgbClr val="0000FF"/>
                </a:solidFill>
              </a:rPr>
              <a:t>Resources under scrutiny </a:t>
            </a:r>
            <a:r>
              <a:rPr lang="en-US" sz="2000" dirty="0" smtClean="0">
                <a:solidFill>
                  <a:srgbClr val="0000FF"/>
                </a:solidFill>
                <a:sym typeface="Wingdings" panose="05000000000000000000" pitchFamily="2" charset="2"/>
              </a:rPr>
              <a:t> </a:t>
            </a:r>
            <a:r>
              <a:rPr lang="en-US" sz="2000" dirty="0" smtClean="0">
                <a:solidFill>
                  <a:srgbClr val="0000FF"/>
                </a:solidFill>
              </a:rPr>
              <a:t>Demonstrate optimization of </a:t>
            </a:r>
            <a:r>
              <a:rPr lang="en-US" sz="2000" b="1" dirty="0" smtClean="0">
                <a:solidFill>
                  <a:srgbClr val="0000FF"/>
                </a:solidFill>
              </a:rPr>
              <a:t>efficiency</a:t>
            </a:r>
            <a:r>
              <a:rPr lang="en-US" sz="2000" dirty="0" smtClean="0">
                <a:solidFill>
                  <a:srgbClr val="0000FF"/>
                </a:solidFill>
              </a:rPr>
              <a:t> and </a:t>
            </a:r>
            <a:r>
              <a:rPr lang="en-US" sz="2000" b="1" dirty="0" smtClean="0">
                <a:solidFill>
                  <a:srgbClr val="0000FF"/>
                </a:solidFill>
              </a:rPr>
              <a:t>effectiveness</a:t>
            </a:r>
            <a:endParaRPr lang="en-US" sz="2000" b="1" dirty="0">
              <a:solidFill>
                <a:srgbClr val="0000FF"/>
              </a:solidFill>
            </a:endParaRPr>
          </a:p>
        </p:txBody>
      </p:sp>
      <p:sp>
        <p:nvSpPr>
          <p:cNvPr id="6" name="Content Placeholder 2"/>
          <p:cNvSpPr txBox="1">
            <a:spLocks/>
          </p:cNvSpPr>
          <p:nvPr/>
        </p:nvSpPr>
        <p:spPr bwMode="gray">
          <a:xfrm>
            <a:off x="0" y="4993956"/>
            <a:ext cx="11962614" cy="868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noAutofit/>
          </a:bodyPr>
          <a:lstStyle>
            <a:lvl1pPr marL="228600" indent="-228600" algn="l" defTabSz="457200" rtl="0" eaLnBrk="0" fontAlgn="base" hangingPunct="0">
              <a:spcBef>
                <a:spcPts val="1200"/>
              </a:spcBef>
              <a:spcAft>
                <a:spcPct val="0"/>
              </a:spcAft>
              <a:buClr>
                <a:schemeClr val="tx2"/>
              </a:buClr>
              <a:buFont typeface="Arial" charset="0"/>
              <a:buChar char="•"/>
              <a:defRPr lang="en-US" sz="2400" kern="1200" smtClean="0">
                <a:solidFill>
                  <a:srgbClr val="515151"/>
                </a:solidFill>
                <a:latin typeface="+mn-lt"/>
                <a:ea typeface="ＭＳ Ｐゴシック" charset="0"/>
                <a:cs typeface="ＭＳ Ｐゴシック" charset="0"/>
              </a:defRPr>
            </a:lvl1pPr>
            <a:lvl2pPr marL="457200" indent="-225425" algn="l" defTabSz="457200" rtl="0" eaLnBrk="0" fontAlgn="base" hangingPunct="0">
              <a:spcBef>
                <a:spcPts val="675"/>
              </a:spcBef>
              <a:spcAft>
                <a:spcPct val="0"/>
              </a:spcAft>
              <a:buClr>
                <a:schemeClr val="tx2"/>
              </a:buClr>
              <a:buFont typeface="Arial" charset="0"/>
              <a:buChar char="–"/>
              <a:defRPr lang="en-US" sz="2000" kern="1200" smtClean="0">
                <a:solidFill>
                  <a:srgbClr val="515151"/>
                </a:solidFill>
                <a:latin typeface="+mn-lt"/>
                <a:ea typeface="ＭＳ Ｐゴシック" charset="0"/>
                <a:cs typeface="+mn-cs"/>
              </a:defRPr>
            </a:lvl2pPr>
            <a:lvl3pPr marL="741363" indent="-171450" algn="l" defTabSz="457200" rtl="0" eaLnBrk="0" fontAlgn="base" hangingPunct="0">
              <a:spcBef>
                <a:spcPts val="675"/>
              </a:spcBef>
              <a:spcAft>
                <a:spcPct val="0"/>
              </a:spcAft>
              <a:buClr>
                <a:schemeClr val="tx2"/>
              </a:buClr>
              <a:buFont typeface="Arial" charset="0"/>
              <a:buChar char="•"/>
              <a:defRPr lang="en-US" kern="1200" smtClean="0">
                <a:solidFill>
                  <a:srgbClr val="515151"/>
                </a:solidFill>
                <a:latin typeface="+mn-lt"/>
                <a:ea typeface="ＭＳ Ｐゴシック" charset="0"/>
                <a:cs typeface="+mn-cs"/>
              </a:defRPr>
            </a:lvl3pPr>
            <a:lvl4pPr marL="1027113" indent="-173038" algn="l" defTabSz="457200" rtl="0" eaLnBrk="0" fontAlgn="base" hangingPunct="0">
              <a:spcBef>
                <a:spcPts val="675"/>
              </a:spcBef>
              <a:spcAft>
                <a:spcPct val="0"/>
              </a:spcAft>
              <a:buClr>
                <a:schemeClr val="tx2"/>
              </a:buClr>
              <a:buFont typeface="Arial" charset="0"/>
              <a:buChar char="–"/>
              <a:defRPr lang="en-US" sz="1600" kern="1200" smtClean="0">
                <a:solidFill>
                  <a:srgbClr val="515151"/>
                </a:solidFill>
                <a:latin typeface="+mn-lt"/>
                <a:ea typeface="ＭＳ Ｐゴシック" charset="0"/>
                <a:cs typeface="+mn-cs"/>
              </a:defRPr>
            </a:lvl4pPr>
            <a:lvl5pPr marL="1311275" indent="-165100" algn="l" defTabSz="457200" rtl="0" eaLnBrk="0" fontAlgn="base" hangingPunct="0">
              <a:spcBef>
                <a:spcPts val="675"/>
              </a:spcBef>
              <a:spcAft>
                <a:spcPct val="0"/>
              </a:spcAft>
              <a:buClr>
                <a:schemeClr val="tx2"/>
              </a:buClr>
              <a:buFont typeface="Arial" charset="0"/>
              <a:buChar char="»"/>
              <a:defRPr lang="en-US" sz="1600" kern="1200" dirty="0">
                <a:solidFill>
                  <a:srgbClr val="51515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buClr>
                <a:srgbClr val="1F497D"/>
              </a:buClr>
              <a:buFont typeface="+mj-lt"/>
              <a:buAutoNum type="arabicPeriod" startAt="3"/>
            </a:pPr>
            <a:r>
              <a:rPr lang="en-US" sz="2000" dirty="0">
                <a:solidFill>
                  <a:srgbClr val="0000FF"/>
                </a:solidFill>
                <a:ea typeface="+mn-ea"/>
                <a:cs typeface="+mn-cs"/>
              </a:rPr>
              <a:t>Shift from project (build LHC) to operate (run LHC) </a:t>
            </a:r>
            <a:r>
              <a:rPr lang="en-US" sz="2000" dirty="0">
                <a:solidFill>
                  <a:srgbClr val="0000FF"/>
                </a:solidFill>
                <a:ea typeface="+mn-ea"/>
                <a:cs typeface="+mn-cs"/>
                <a:sym typeface="Wingdings" panose="05000000000000000000" pitchFamily="2" charset="2"/>
              </a:rPr>
              <a:t> Customer/User Service Orientation </a:t>
            </a:r>
            <a:r>
              <a:rPr lang="en-US" sz="2000" dirty="0" smtClean="0">
                <a:solidFill>
                  <a:srgbClr val="0000FF"/>
                </a:solidFill>
                <a:ea typeface="+mn-ea"/>
                <a:cs typeface="+mn-cs"/>
                <a:sym typeface="Wingdings" panose="05000000000000000000" pitchFamily="2" charset="2"/>
              </a:rPr>
              <a:t/>
            </a:r>
            <a:br>
              <a:rPr lang="en-US" sz="2000" dirty="0" smtClean="0">
                <a:solidFill>
                  <a:srgbClr val="0000FF"/>
                </a:solidFill>
                <a:ea typeface="+mn-ea"/>
                <a:cs typeface="+mn-cs"/>
                <a:sym typeface="Wingdings" panose="05000000000000000000" pitchFamily="2" charset="2"/>
              </a:rPr>
            </a:br>
            <a:r>
              <a:rPr lang="en-US" sz="2000" b="1" dirty="0" smtClean="0">
                <a:solidFill>
                  <a:srgbClr val="0000FF"/>
                </a:solidFill>
                <a:ea typeface="+mn-ea"/>
                <a:cs typeface="+mn-cs"/>
                <a:sym typeface="Wingdings" panose="05000000000000000000" pitchFamily="2" charset="2"/>
              </a:rPr>
              <a:t>(</a:t>
            </a:r>
            <a:r>
              <a:rPr lang="en-US" sz="2000" b="1" dirty="0">
                <a:solidFill>
                  <a:srgbClr val="0000FF"/>
                </a:solidFill>
                <a:ea typeface="+mn-ea"/>
                <a:cs typeface="+mn-cs"/>
                <a:sym typeface="Wingdings" panose="05000000000000000000" pitchFamily="2" charset="2"/>
              </a:rPr>
              <a:t>Culture Change)</a:t>
            </a:r>
          </a:p>
        </p:txBody>
      </p:sp>
      <p:pic>
        <p:nvPicPr>
          <p:cNvPr id="2" name="Picture 1"/>
          <p:cNvPicPr>
            <a:picLocks noChangeAspect="1"/>
          </p:cNvPicPr>
          <p:nvPr/>
        </p:nvPicPr>
        <p:blipFill>
          <a:blip r:embed="rId3"/>
          <a:stretch>
            <a:fillRect/>
          </a:stretch>
        </p:blipFill>
        <p:spPr>
          <a:xfrm>
            <a:off x="2903456" y="1072847"/>
            <a:ext cx="9869452" cy="3652326"/>
          </a:xfrm>
          <a:prstGeom prst="rect">
            <a:avLst/>
          </a:prstGeom>
        </p:spPr>
      </p:pic>
    </p:spTree>
    <p:extLst>
      <p:ext uri="{BB962C8B-B14F-4D97-AF65-F5344CB8AC3E}">
        <p14:creationId xmlns:p14="http://schemas.microsoft.com/office/powerpoint/2010/main" val="2588293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3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fade">
                                      <p:cBhvr>
                                        <p:cTn id="2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509248" cy="801426"/>
          </a:xfrm>
        </p:spPr>
        <p:txBody>
          <a:bodyPr/>
          <a:lstStyle/>
          <a:p>
            <a:r>
              <a:rPr lang="en-US" sz="4000" noProof="0" dirty="0"/>
              <a:t>CERN Service Management System Vision</a:t>
            </a:r>
          </a:p>
        </p:txBody>
      </p:sp>
      <p:sp>
        <p:nvSpPr>
          <p:cNvPr id="5" name="Text Placeholder 4"/>
          <p:cNvSpPr>
            <a:spLocks noGrp="1"/>
          </p:cNvSpPr>
          <p:nvPr>
            <p:ph type="body" sz="quarter" idx="13"/>
          </p:nvPr>
        </p:nvSpPr>
        <p:spPr>
          <a:xfrm>
            <a:off x="152400" y="849370"/>
            <a:ext cx="11366939" cy="499109"/>
          </a:xfrm>
        </p:spPr>
        <p:txBody>
          <a:bodyPr/>
          <a:lstStyle/>
          <a:p>
            <a:r>
              <a:rPr lang="en-US" sz="2800" dirty="0"/>
              <a:t>Simplify </a:t>
            </a:r>
            <a:r>
              <a:rPr lang="en-US" sz="2800" dirty="0" smtClean="0"/>
              <a:t>life </a:t>
            </a:r>
            <a:r>
              <a:rPr lang="en-US" sz="2800" dirty="0"/>
              <a:t>for </a:t>
            </a:r>
            <a:r>
              <a:rPr lang="en-US" sz="2800" dirty="0" smtClean="0"/>
              <a:t>users </a:t>
            </a:r>
            <a:r>
              <a:rPr lang="en-US" sz="2800" dirty="0"/>
              <a:t>and s</a:t>
            </a:r>
            <a:r>
              <a:rPr lang="en-US" sz="2800" dirty="0" smtClean="0"/>
              <a:t>upporters in the CERN town</a:t>
            </a:r>
            <a:endParaRPr lang="en-US" sz="2800" dirty="0"/>
          </a:p>
        </p:txBody>
      </p:sp>
      <p:grpSp>
        <p:nvGrpSpPr>
          <p:cNvPr id="114" name="Group 113"/>
          <p:cNvGrpSpPr/>
          <p:nvPr/>
        </p:nvGrpSpPr>
        <p:grpSpPr>
          <a:xfrm>
            <a:off x="256210" y="1322402"/>
            <a:ext cx="6387585" cy="3456384"/>
            <a:chOff x="103177" y="2132856"/>
            <a:chExt cx="5830268" cy="3744416"/>
          </a:xfrm>
        </p:grpSpPr>
        <p:grpSp>
          <p:nvGrpSpPr>
            <p:cNvPr id="52" name="Group 51"/>
            <p:cNvGrpSpPr/>
            <p:nvPr/>
          </p:nvGrpSpPr>
          <p:grpSpPr>
            <a:xfrm>
              <a:off x="232632" y="2132856"/>
              <a:ext cx="5190996" cy="3744416"/>
              <a:chOff x="75823" y="2137255"/>
              <a:chExt cx="5087389" cy="3591098"/>
            </a:xfrm>
          </p:grpSpPr>
          <p:pic>
            <p:nvPicPr>
              <p:cNvPr id="61" name="Picture 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823" y="2137255"/>
                <a:ext cx="5087389" cy="3591098"/>
              </a:xfrm>
              <a:prstGeom prst="rect">
                <a:avLst/>
              </a:prstGeom>
            </p:spPr>
          </p:pic>
          <p:sp>
            <p:nvSpPr>
              <p:cNvPr id="62" name="TextBox 61"/>
              <p:cNvSpPr txBox="1"/>
              <p:nvPr/>
            </p:nvSpPr>
            <p:spPr>
              <a:xfrm flipH="1">
                <a:off x="1508252" y="2890352"/>
                <a:ext cx="1336666" cy="543613"/>
              </a:xfrm>
              <a:prstGeom prst="rect">
                <a:avLst/>
              </a:prstGeom>
              <a:noFill/>
            </p:spPr>
            <p:txBody>
              <a:bodyPr wrap="square" rtlCol="0">
                <a:spAutoFit/>
              </a:bodyPr>
              <a:lstStyle/>
              <a:p>
                <a:r>
                  <a:rPr lang="en-GB" sz="1400" b="1" dirty="0">
                    <a:solidFill>
                      <a:srgbClr val="FF0000"/>
                    </a:solidFill>
                    <a:latin typeface="Calibri Light" panose="020F0302020204030204" pitchFamily="34" charset="0"/>
                  </a:rPr>
                  <a:t>I can not access the </a:t>
                </a:r>
                <a:r>
                  <a:rPr lang="en-GB" sz="1400" b="1" dirty="0" err="1">
                    <a:solidFill>
                      <a:srgbClr val="FF0000"/>
                    </a:solidFill>
                    <a:latin typeface="Calibri Light" panose="020F0302020204030204" pitchFamily="34" charset="0"/>
                  </a:rPr>
                  <a:t>wifi</a:t>
                </a:r>
                <a:r>
                  <a:rPr lang="en-GB" sz="1400" b="1" dirty="0">
                    <a:solidFill>
                      <a:srgbClr val="FF0000"/>
                    </a:solidFill>
                    <a:latin typeface="Calibri Light" panose="020F0302020204030204" pitchFamily="34" charset="0"/>
                  </a:rPr>
                  <a:t> network</a:t>
                </a:r>
                <a:endParaRPr lang="fr-FR" sz="1400" b="1" dirty="0">
                  <a:solidFill>
                    <a:srgbClr val="FF0000"/>
                  </a:solidFill>
                  <a:latin typeface="Calibri Light" panose="020F0302020204030204" pitchFamily="34" charset="0"/>
                </a:endParaRPr>
              </a:p>
            </p:txBody>
          </p:sp>
          <p:sp>
            <p:nvSpPr>
              <p:cNvPr id="64" name="TextBox 63"/>
              <p:cNvSpPr txBox="1"/>
              <p:nvPr/>
            </p:nvSpPr>
            <p:spPr>
              <a:xfrm>
                <a:off x="3808204" y="2820262"/>
                <a:ext cx="827842" cy="895362"/>
              </a:xfrm>
              <a:prstGeom prst="rect">
                <a:avLst/>
              </a:prstGeom>
              <a:noFill/>
            </p:spPr>
            <p:txBody>
              <a:bodyPr wrap="square" rtlCol="0">
                <a:spAutoFit/>
              </a:bodyPr>
              <a:lstStyle/>
              <a:p>
                <a:endParaRPr lang="en-GB" sz="1400" b="1" dirty="0">
                  <a:solidFill>
                    <a:srgbClr val="92D050"/>
                  </a:solidFill>
                  <a:latin typeface="Calibri Light" panose="020F0302020204030204" pitchFamily="34" charset="0"/>
                </a:endParaRPr>
              </a:p>
              <a:p>
                <a:r>
                  <a:rPr lang="en-GB" sz="1200" b="1" dirty="0">
                    <a:solidFill>
                      <a:srgbClr val="92D050"/>
                    </a:solidFill>
                    <a:latin typeface="Calibri Light" panose="020F0302020204030204" pitchFamily="34" charset="0"/>
                  </a:rPr>
                  <a:t>How can I access LXPLUS?</a:t>
                </a:r>
                <a:endParaRPr lang="fr-FR" sz="1200" b="1" dirty="0">
                  <a:solidFill>
                    <a:srgbClr val="92D050"/>
                  </a:solidFill>
                  <a:latin typeface="Calibri Light" panose="020F0302020204030204" pitchFamily="34" charset="0"/>
                </a:endParaRPr>
              </a:p>
            </p:txBody>
          </p:sp>
          <p:sp>
            <p:nvSpPr>
              <p:cNvPr id="65" name="TextBox 64"/>
              <p:cNvSpPr txBox="1"/>
              <p:nvPr/>
            </p:nvSpPr>
            <p:spPr>
              <a:xfrm>
                <a:off x="2992606" y="2510326"/>
                <a:ext cx="906465" cy="1087225"/>
              </a:xfrm>
              <a:prstGeom prst="rect">
                <a:avLst/>
              </a:prstGeom>
              <a:noFill/>
            </p:spPr>
            <p:txBody>
              <a:bodyPr wrap="square" rtlCol="0">
                <a:spAutoFit/>
              </a:bodyPr>
              <a:lstStyle/>
              <a:p>
                <a:endParaRPr lang="en-GB" sz="1400" b="1" dirty="0">
                  <a:solidFill>
                    <a:srgbClr val="92D050"/>
                  </a:solidFill>
                  <a:latin typeface="Calibri Light" panose="020F0302020204030204" pitchFamily="34" charset="0"/>
                </a:endParaRPr>
              </a:p>
              <a:p>
                <a:r>
                  <a:rPr lang="en-GB" sz="1200" b="1" dirty="0">
                    <a:solidFill>
                      <a:srgbClr val="C00000"/>
                    </a:solidFill>
                    <a:latin typeface="Calibri Light" panose="020F0302020204030204" pitchFamily="34" charset="0"/>
                  </a:rPr>
                  <a:t>I am cold… the Heating doesn’t work..</a:t>
                </a:r>
                <a:endParaRPr lang="fr-FR" sz="1200" b="1" dirty="0">
                  <a:solidFill>
                    <a:srgbClr val="C00000"/>
                  </a:solidFill>
                  <a:latin typeface="Calibri Light" panose="020F0302020204030204" pitchFamily="34" charset="0"/>
                </a:endParaRPr>
              </a:p>
            </p:txBody>
          </p:sp>
          <p:sp>
            <p:nvSpPr>
              <p:cNvPr id="67" name="TextBox 66"/>
              <p:cNvSpPr txBox="1"/>
              <p:nvPr/>
            </p:nvSpPr>
            <p:spPr>
              <a:xfrm>
                <a:off x="585333" y="2887940"/>
                <a:ext cx="883153" cy="671522"/>
              </a:xfrm>
              <a:prstGeom prst="rect">
                <a:avLst/>
              </a:prstGeom>
              <a:noFill/>
            </p:spPr>
            <p:txBody>
              <a:bodyPr wrap="square" rtlCol="0">
                <a:spAutoFit/>
              </a:bodyPr>
              <a:lstStyle/>
              <a:p>
                <a:r>
                  <a:rPr lang="en-GB" sz="1200" b="1" dirty="0">
                    <a:solidFill>
                      <a:srgbClr val="92D050"/>
                    </a:solidFill>
                    <a:latin typeface="Calibri Light" panose="020F0302020204030204" pitchFamily="34" charset="0"/>
                  </a:rPr>
                  <a:t>I need help about car sharing</a:t>
                </a:r>
                <a:endParaRPr lang="fr-FR" sz="1200" b="1" dirty="0">
                  <a:solidFill>
                    <a:srgbClr val="92D050"/>
                  </a:solidFill>
                  <a:latin typeface="Calibri Light" panose="020F0302020204030204" pitchFamily="34" charset="0"/>
                </a:endParaRPr>
              </a:p>
            </p:txBody>
          </p:sp>
        </p:grpSp>
        <p:grpSp>
          <p:nvGrpSpPr>
            <p:cNvPr id="53" name="Group 52"/>
            <p:cNvGrpSpPr/>
            <p:nvPr/>
          </p:nvGrpSpPr>
          <p:grpSpPr>
            <a:xfrm>
              <a:off x="4502687" y="3361832"/>
              <a:ext cx="1430758" cy="1474781"/>
              <a:chOff x="4222976" y="3717032"/>
              <a:chExt cx="1402202" cy="1414395"/>
            </a:xfrm>
          </p:grpSpPr>
          <p:pic>
            <p:nvPicPr>
              <p:cNvPr id="58" name="Picture 57"/>
              <p:cNvPicPr>
                <a:picLocks noChangeAspect="1"/>
              </p:cNvPicPr>
              <p:nvPr/>
            </p:nvPicPr>
            <p:blipFill>
              <a:blip r:embed="rId4"/>
              <a:stretch>
                <a:fillRect/>
              </a:stretch>
            </p:blipFill>
            <p:spPr>
              <a:xfrm>
                <a:off x="4222976" y="3717032"/>
                <a:ext cx="1402202" cy="1414395"/>
              </a:xfrm>
              <a:prstGeom prst="rect">
                <a:avLst/>
              </a:prstGeom>
            </p:spPr>
          </p:pic>
          <p:sp>
            <p:nvSpPr>
              <p:cNvPr id="59" name="TextBox 58"/>
              <p:cNvSpPr txBox="1"/>
              <p:nvPr/>
            </p:nvSpPr>
            <p:spPr>
              <a:xfrm flipH="1">
                <a:off x="4287434" y="3925270"/>
                <a:ext cx="1273284" cy="543613"/>
              </a:xfrm>
              <a:prstGeom prst="rect">
                <a:avLst/>
              </a:prstGeom>
              <a:noFill/>
            </p:spPr>
            <p:txBody>
              <a:bodyPr wrap="square" rtlCol="0">
                <a:spAutoFit/>
              </a:bodyPr>
              <a:lstStyle/>
              <a:p>
                <a:pPr algn="ctr"/>
                <a:r>
                  <a:rPr lang="en-GB" sz="1400" b="1" dirty="0">
                    <a:solidFill>
                      <a:schemeClr val="accent4">
                        <a:lumMod val="75000"/>
                      </a:schemeClr>
                    </a:solidFill>
                    <a:latin typeface="Calibri Light" panose="020F0302020204030204" pitchFamily="34" charset="0"/>
                  </a:rPr>
                  <a:t>I need a key for my new office !</a:t>
                </a:r>
                <a:endParaRPr lang="fr-FR" sz="1400" b="1" dirty="0">
                  <a:solidFill>
                    <a:schemeClr val="accent6">
                      <a:lumMod val="60000"/>
                      <a:lumOff val="40000"/>
                    </a:schemeClr>
                  </a:solidFill>
                  <a:latin typeface="Calibri Light" panose="020F0302020204030204" pitchFamily="34" charset="0"/>
                </a:endParaRPr>
              </a:p>
            </p:txBody>
          </p:sp>
        </p:grpSp>
        <p:grpSp>
          <p:nvGrpSpPr>
            <p:cNvPr id="54" name="Group 53"/>
            <p:cNvGrpSpPr/>
            <p:nvPr/>
          </p:nvGrpSpPr>
          <p:grpSpPr>
            <a:xfrm>
              <a:off x="103177" y="3712633"/>
              <a:ext cx="1099911" cy="1123980"/>
              <a:chOff x="-17939" y="3717032"/>
              <a:chExt cx="1077959" cy="1077958"/>
            </a:xfrm>
          </p:grpSpPr>
          <p:pic>
            <p:nvPicPr>
              <p:cNvPr id="55" name="Picture 54"/>
              <p:cNvPicPr>
                <a:picLocks noChangeAspect="1"/>
              </p:cNvPicPr>
              <p:nvPr/>
            </p:nvPicPr>
            <p:blipFill>
              <a:blip r:embed="rId5"/>
              <a:stretch>
                <a:fillRect/>
              </a:stretch>
            </p:blipFill>
            <p:spPr>
              <a:xfrm>
                <a:off x="-17938" y="3717032"/>
                <a:ext cx="1077958" cy="1077958"/>
              </a:xfrm>
              <a:prstGeom prst="rect">
                <a:avLst/>
              </a:prstGeom>
            </p:spPr>
          </p:pic>
          <p:sp>
            <p:nvSpPr>
              <p:cNvPr id="56" name="TextBox 55"/>
              <p:cNvSpPr txBox="1"/>
              <p:nvPr/>
            </p:nvSpPr>
            <p:spPr>
              <a:xfrm flipH="1">
                <a:off x="-17939" y="3777490"/>
                <a:ext cx="1077958" cy="671522"/>
              </a:xfrm>
              <a:prstGeom prst="rect">
                <a:avLst/>
              </a:prstGeom>
              <a:noFill/>
            </p:spPr>
            <p:txBody>
              <a:bodyPr wrap="square" rtlCol="0">
                <a:spAutoFit/>
              </a:bodyPr>
              <a:lstStyle/>
              <a:p>
                <a:r>
                  <a:rPr lang="en-GB" sz="1200" b="1" dirty="0">
                    <a:solidFill>
                      <a:srgbClr val="FF0000"/>
                    </a:solidFill>
                    <a:latin typeface="Calibri Light" panose="020F0302020204030204" pitchFamily="34" charset="0"/>
                  </a:rPr>
                  <a:t>When does the shuttle to the airport leave</a:t>
                </a:r>
                <a:endParaRPr lang="fr-FR" sz="1200" b="1" dirty="0">
                  <a:solidFill>
                    <a:srgbClr val="FF0000"/>
                  </a:solidFill>
                  <a:latin typeface="Calibri Light" panose="020F0302020204030204" pitchFamily="34" charset="0"/>
                </a:endParaRPr>
              </a:p>
            </p:txBody>
          </p:sp>
        </p:grpSp>
      </p:grpSp>
      <p:sp>
        <p:nvSpPr>
          <p:cNvPr id="117" name="TextBox 116"/>
          <p:cNvSpPr txBox="1"/>
          <p:nvPr/>
        </p:nvSpPr>
        <p:spPr>
          <a:xfrm>
            <a:off x="7091131" y="1400917"/>
            <a:ext cx="4745269" cy="2339102"/>
          </a:xfrm>
          <a:prstGeom prst="rect">
            <a:avLst/>
          </a:prstGeom>
          <a:noFill/>
        </p:spPr>
        <p:txBody>
          <a:bodyPr wrap="square" rtlCol="0">
            <a:spAutoFit/>
          </a:bodyPr>
          <a:lstStyle/>
          <a:p>
            <a:pPr marL="285750" indent="-285750">
              <a:buBlip>
                <a:blip r:embed="rId6"/>
              </a:buBlip>
            </a:pPr>
            <a:r>
              <a:rPr lang="en-GB" sz="3200" dirty="0">
                <a:solidFill>
                  <a:srgbClr val="92D050"/>
                </a:solidFill>
                <a:latin typeface="+mn-lt"/>
                <a:ea typeface="Verdana" panose="020B0604030504040204" pitchFamily="34" charset="0"/>
                <a:cs typeface="Verdana" panose="020B0604030504040204" pitchFamily="34" charset="0"/>
              </a:rPr>
              <a:t>ONE</a:t>
            </a:r>
            <a:r>
              <a:rPr lang="en-GB" sz="3200" dirty="0">
                <a:latin typeface="+mn-lt"/>
                <a:ea typeface="Verdana" panose="020B0604030504040204" pitchFamily="34" charset="0"/>
                <a:cs typeface="Verdana" panose="020B0604030504040204" pitchFamily="34" charset="0"/>
              </a:rPr>
              <a:t> point of contact</a:t>
            </a:r>
          </a:p>
          <a:p>
            <a:pPr marL="285750" indent="-285750">
              <a:buBlip>
                <a:blip r:embed="rId6"/>
              </a:buBlip>
            </a:pPr>
            <a:r>
              <a:rPr lang="en-GB" sz="3200" dirty="0">
                <a:solidFill>
                  <a:srgbClr val="92D050"/>
                </a:solidFill>
                <a:latin typeface="+mn-lt"/>
                <a:ea typeface="Verdana" panose="020B0604030504040204" pitchFamily="34" charset="0"/>
                <a:cs typeface="Verdana" panose="020B0604030504040204" pitchFamily="34" charset="0"/>
              </a:rPr>
              <a:t>ONE</a:t>
            </a:r>
            <a:r>
              <a:rPr lang="en-GB" sz="3200" dirty="0">
                <a:latin typeface="+mn-lt"/>
                <a:ea typeface="Verdana" panose="020B0604030504040204" pitchFamily="34" charset="0"/>
                <a:cs typeface="Verdana" panose="020B0604030504040204" pitchFamily="34" charset="0"/>
              </a:rPr>
              <a:t> behaviour</a:t>
            </a:r>
          </a:p>
          <a:p>
            <a:pPr marL="285750" indent="-285750">
              <a:buBlip>
                <a:blip r:embed="rId6"/>
              </a:buBlip>
            </a:pPr>
            <a:r>
              <a:rPr lang="en-GB" sz="3200" dirty="0">
                <a:solidFill>
                  <a:srgbClr val="92D050"/>
                </a:solidFill>
                <a:latin typeface="+mn-lt"/>
                <a:ea typeface="Verdana" panose="020B0604030504040204" pitchFamily="34" charset="0"/>
                <a:cs typeface="Verdana" panose="020B0604030504040204" pitchFamily="34" charset="0"/>
              </a:rPr>
              <a:t>ONE </a:t>
            </a:r>
            <a:r>
              <a:rPr lang="en-GB" sz="3200" dirty="0">
                <a:latin typeface="+mn-lt"/>
                <a:ea typeface="Verdana" panose="020B0604030504040204" pitchFamily="34" charset="0"/>
                <a:cs typeface="Verdana" panose="020B0604030504040204" pitchFamily="34" charset="0"/>
              </a:rPr>
              <a:t>tool</a:t>
            </a:r>
          </a:p>
          <a:p>
            <a:pPr marL="285750" indent="-285750">
              <a:buBlip>
                <a:blip r:embed="rId6"/>
              </a:buBlip>
            </a:pPr>
            <a:r>
              <a:rPr lang="en-GB" sz="3200" dirty="0">
                <a:solidFill>
                  <a:srgbClr val="92D050"/>
                </a:solidFill>
                <a:latin typeface="+mn-lt"/>
                <a:ea typeface="Verdana" panose="020B0604030504040204" pitchFamily="34" charset="0"/>
                <a:cs typeface="Verdana" panose="020B0604030504040204" pitchFamily="34" charset="0"/>
              </a:rPr>
              <a:t>ONE</a:t>
            </a:r>
            <a:r>
              <a:rPr lang="en-GB" sz="3200" dirty="0">
                <a:latin typeface="+mn-lt"/>
                <a:ea typeface="Verdana" panose="020B0604030504040204" pitchFamily="34" charset="0"/>
                <a:cs typeface="Verdana" panose="020B0604030504040204" pitchFamily="34" charset="0"/>
              </a:rPr>
              <a:t> definition</a:t>
            </a:r>
            <a:endParaRPr lang="en-GB" sz="2800" dirty="0"/>
          </a:p>
          <a:p>
            <a:endParaRPr lang="fr-FR" dirty="0"/>
          </a:p>
        </p:txBody>
      </p:sp>
    </p:spTree>
    <p:extLst>
      <p:ext uri="{BB962C8B-B14F-4D97-AF65-F5344CB8AC3E}">
        <p14:creationId xmlns:p14="http://schemas.microsoft.com/office/powerpoint/2010/main" val="246406041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086" y="4228120"/>
            <a:ext cx="2251373" cy="134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a:xfrm>
            <a:off x="0" y="0"/>
            <a:ext cx="12192000" cy="801426"/>
          </a:xfrm>
        </p:spPr>
        <p:txBody>
          <a:bodyPr/>
          <a:lstStyle/>
          <a:p>
            <a:pPr>
              <a:defRPr/>
            </a:pPr>
            <a:r>
              <a:rPr lang="en-US" sz="4000" dirty="0"/>
              <a:t>Service Management </a:t>
            </a:r>
            <a:r>
              <a:rPr lang="en-US" sz="4000" dirty="0" smtClean="0"/>
              <a:t>System Expected Outcomes</a:t>
            </a:r>
            <a:endParaRPr lang="de-DE" sz="4000" dirty="0"/>
          </a:p>
        </p:txBody>
      </p:sp>
      <p:sp>
        <p:nvSpPr>
          <p:cNvPr id="3" name="Content Placeholder 2"/>
          <p:cNvSpPr>
            <a:spLocks noGrp="1"/>
          </p:cNvSpPr>
          <p:nvPr>
            <p:ph idx="1"/>
          </p:nvPr>
        </p:nvSpPr>
        <p:spPr>
          <a:xfrm>
            <a:off x="224288" y="1050507"/>
            <a:ext cx="11740550" cy="4525963"/>
          </a:xfrm>
        </p:spPr>
        <p:txBody>
          <a:bodyPr/>
          <a:lstStyle/>
          <a:p>
            <a:pPr marL="355600" indent="-355600" defTabSz="727075">
              <a:spcBef>
                <a:spcPct val="50000"/>
              </a:spcBef>
              <a:buFont typeface="+mj-lt"/>
              <a:buAutoNum type="arabicPeriod"/>
            </a:pPr>
            <a:r>
              <a:rPr lang="en-US" sz="2400" b="1" dirty="0" smtClean="0">
                <a:latin typeface="+mj-lt"/>
              </a:rPr>
              <a:t>For </a:t>
            </a:r>
            <a:r>
              <a:rPr lang="en-US" sz="2400" b="1" u="sng" dirty="0">
                <a:latin typeface="+mj-lt"/>
              </a:rPr>
              <a:t>users</a:t>
            </a:r>
            <a:r>
              <a:rPr lang="en-US" sz="2400" dirty="0">
                <a:latin typeface="+mj-lt"/>
              </a:rPr>
              <a:t> </a:t>
            </a:r>
            <a:r>
              <a:rPr lang="en-US" sz="2400" dirty="0" smtClean="0">
                <a:latin typeface="+mj-lt"/>
              </a:rPr>
              <a:t>simplify</a:t>
            </a:r>
            <a:r>
              <a:rPr lang="en-US" sz="2400" b="1" dirty="0" smtClean="0">
                <a:latin typeface="+mj-lt"/>
              </a:rPr>
              <a:t> </a:t>
            </a:r>
            <a:r>
              <a:rPr lang="en-US" sz="2400" dirty="0" smtClean="0">
                <a:latin typeface="+mj-lt"/>
              </a:rPr>
              <a:t>life by providing a single point of contact for all services.</a:t>
            </a:r>
          </a:p>
          <a:p>
            <a:pPr marL="355600" indent="-355600" defTabSz="727075">
              <a:spcBef>
                <a:spcPts val="0"/>
              </a:spcBef>
              <a:buFont typeface="+mj-lt"/>
              <a:buAutoNum type="arabicPeriod"/>
            </a:pPr>
            <a:r>
              <a:rPr lang="en-US" sz="2400" b="1" dirty="0">
                <a:latin typeface="+mj-lt"/>
              </a:rPr>
              <a:t>For </a:t>
            </a:r>
            <a:r>
              <a:rPr lang="en-US" sz="2400" b="1" u="sng" dirty="0" smtClean="0">
                <a:latin typeface="+mj-lt"/>
              </a:rPr>
              <a:t>supporters</a:t>
            </a:r>
            <a:r>
              <a:rPr lang="en-US" sz="2400" dirty="0" smtClean="0">
                <a:latin typeface="+mj-lt"/>
              </a:rPr>
              <a:t> ease work using a single collaborative highly automated tool.</a:t>
            </a:r>
            <a:endParaRPr lang="en-US" sz="2400" dirty="0">
              <a:latin typeface="+mj-lt"/>
            </a:endParaRPr>
          </a:p>
          <a:p>
            <a:pPr marL="365125" indent="-365125">
              <a:buFont typeface="+mj-lt"/>
              <a:buAutoNum type="arabicPeriod"/>
            </a:pPr>
            <a:r>
              <a:rPr lang="en-US" sz="2400" b="1" dirty="0" smtClean="0">
                <a:latin typeface="+mj-lt"/>
              </a:rPr>
              <a:t>For </a:t>
            </a:r>
            <a:r>
              <a:rPr lang="en-US" sz="2400" b="1" u="sng" dirty="0" smtClean="0">
                <a:latin typeface="+mj-lt"/>
              </a:rPr>
              <a:t>management</a:t>
            </a:r>
            <a:r>
              <a:rPr lang="en-US" sz="2400" b="1" dirty="0" smtClean="0">
                <a:latin typeface="+mj-lt"/>
              </a:rPr>
              <a:t> </a:t>
            </a:r>
            <a:r>
              <a:rPr lang="en-US" sz="2400" dirty="0">
                <a:latin typeface="+mj-lt"/>
              </a:rPr>
              <a:t>i</a:t>
            </a:r>
            <a:r>
              <a:rPr lang="en-US" sz="2400" dirty="0" smtClean="0">
                <a:latin typeface="+mj-lt"/>
              </a:rPr>
              <a:t>mprove </a:t>
            </a:r>
            <a:r>
              <a:rPr lang="en-US" sz="2400" dirty="0">
                <a:latin typeface="+mj-lt"/>
              </a:rPr>
              <a:t>monitoring and </a:t>
            </a:r>
            <a:r>
              <a:rPr lang="en-US" sz="2400" dirty="0" smtClean="0">
                <a:latin typeface="+mj-lt"/>
              </a:rPr>
              <a:t>control (</a:t>
            </a:r>
            <a:r>
              <a:rPr lang="en-US" sz="2400" b="1" dirty="0" smtClean="0">
                <a:latin typeface="+mj-lt"/>
              </a:rPr>
              <a:t>Dashboards!</a:t>
            </a:r>
            <a:r>
              <a:rPr lang="en-US" sz="2400" dirty="0" smtClean="0">
                <a:latin typeface="+mj-lt"/>
              </a:rPr>
              <a:t>).</a:t>
            </a:r>
            <a:endParaRPr lang="en-US" sz="2400" dirty="0">
              <a:latin typeface="+mj-lt"/>
            </a:endParaRPr>
          </a:p>
          <a:p>
            <a:pPr marL="355600" indent="-355600">
              <a:buFont typeface="+mj-lt"/>
              <a:buAutoNum type="arabicPeriod"/>
            </a:pPr>
            <a:r>
              <a:rPr lang="en-US" sz="2400" b="1" dirty="0" smtClean="0">
                <a:latin typeface="+mj-lt"/>
              </a:rPr>
              <a:t>For </a:t>
            </a:r>
            <a:r>
              <a:rPr lang="en-US" sz="2400" b="1" u="sng" dirty="0" smtClean="0">
                <a:latin typeface="+mj-lt"/>
              </a:rPr>
              <a:t>governance committees</a:t>
            </a:r>
            <a:r>
              <a:rPr lang="en-US" sz="2400" dirty="0" smtClean="0">
                <a:latin typeface="+mj-lt"/>
              </a:rPr>
              <a:t> demonstrably improve efficiency and effectiveness.</a:t>
            </a:r>
          </a:p>
          <a:p>
            <a:pPr marL="800100" lvl="1" indent="-342900">
              <a:buFont typeface="Arial" pitchFamily="34" charset="0"/>
              <a:buChar char="•"/>
            </a:pPr>
            <a:r>
              <a:rPr lang="en-US" sz="2400" dirty="0" smtClean="0">
                <a:latin typeface="+mj-lt"/>
              </a:rPr>
              <a:t>Alignment with good practice (</a:t>
            </a:r>
            <a:r>
              <a:rPr lang="en-US" sz="2400" dirty="0" err="1" smtClean="0">
                <a:latin typeface="+mj-lt"/>
              </a:rPr>
              <a:t>ITILv3</a:t>
            </a:r>
            <a:r>
              <a:rPr lang="en-US" sz="2400" dirty="0" smtClean="0">
                <a:latin typeface="+mj-lt"/>
              </a:rPr>
              <a:t> and </a:t>
            </a:r>
            <a:r>
              <a:rPr lang="en-US" sz="2400" dirty="0" err="1" smtClean="0">
                <a:latin typeface="+mj-lt"/>
              </a:rPr>
              <a:t>ISO20k</a:t>
            </a:r>
            <a:r>
              <a:rPr lang="en-US" sz="2400" dirty="0" smtClean="0">
                <a:latin typeface="+mj-lt"/>
              </a:rPr>
              <a:t>)</a:t>
            </a:r>
          </a:p>
          <a:p>
            <a:pPr marL="800100" lvl="1" indent="-342900">
              <a:buFont typeface="Arial" pitchFamily="34" charset="0"/>
              <a:buChar char="•"/>
            </a:pPr>
            <a:r>
              <a:rPr lang="en-US" sz="2400" dirty="0" smtClean="0">
                <a:latin typeface="+mj-lt"/>
              </a:rPr>
              <a:t>Framework for continuous improvement</a:t>
            </a:r>
          </a:p>
          <a:p>
            <a:pPr lvl="1" indent="0" algn="ctr">
              <a:buNone/>
            </a:pPr>
            <a:r>
              <a:rPr lang="en-US" sz="2400" b="1" kern="0" dirty="0" smtClean="0">
                <a:solidFill>
                  <a:schemeClr val="tx2">
                    <a:lumMod val="75000"/>
                  </a:schemeClr>
                </a:solidFill>
              </a:rPr>
              <a:t>AND DO THIS FOR </a:t>
            </a:r>
            <a:r>
              <a:rPr lang="en-US" sz="2400" b="1" u="sng" kern="0" dirty="0" smtClean="0">
                <a:solidFill>
                  <a:schemeClr val="tx2">
                    <a:lumMod val="75000"/>
                  </a:schemeClr>
                </a:solidFill>
              </a:rPr>
              <a:t>ALL SERVICES </a:t>
            </a:r>
            <a:r>
              <a:rPr lang="en-US" sz="1800" b="1" kern="0" dirty="0" smtClean="0">
                <a:solidFill>
                  <a:schemeClr val="tx2">
                    <a:lumMod val="75000"/>
                  </a:schemeClr>
                </a:solidFill>
              </a:rPr>
              <a:t>(NOT ONLY IT)</a:t>
            </a:r>
            <a:endParaRPr lang="en-US" sz="2400" b="1" kern="0" dirty="0" smtClean="0">
              <a:solidFill>
                <a:schemeClr val="tx2">
                  <a:lumMod val="75000"/>
                </a:schemeClr>
              </a:solidFill>
            </a:endParaRPr>
          </a:p>
          <a:p>
            <a:pPr marL="0" indent="0">
              <a:buNone/>
            </a:pPr>
            <a:endParaRPr lang="en-US" sz="1200" dirty="0"/>
          </a:p>
        </p:txBody>
      </p:sp>
    </p:spTree>
    <p:extLst>
      <p:ext uri="{BB962C8B-B14F-4D97-AF65-F5344CB8AC3E}">
        <p14:creationId xmlns:p14="http://schemas.microsoft.com/office/powerpoint/2010/main" val="13700396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90284" y="217715"/>
            <a:ext cx="11901716" cy="795111"/>
          </a:xfrm>
          <a:solidFill>
            <a:schemeClr val="accent2">
              <a:lumMod val="60000"/>
              <a:lumOff val="40000"/>
            </a:schemeClr>
          </a:solidFill>
        </p:spPr>
        <p:txBody>
          <a:bodyPr>
            <a:normAutofit/>
          </a:bodyPr>
          <a:lstStyle/>
          <a:p>
            <a:r>
              <a:rPr lang="en-GB" sz="3600" dirty="0" smtClean="0"/>
              <a:t>Service management – What we think it </a:t>
            </a:r>
            <a:r>
              <a:rPr lang="en-GB" sz="3600" b="1" dirty="0" smtClean="0">
                <a:solidFill>
                  <a:srgbClr val="FF0000"/>
                </a:solidFill>
              </a:rPr>
              <a:t>IS</a:t>
            </a:r>
            <a:r>
              <a:rPr lang="en-GB" sz="3600" dirty="0" smtClean="0"/>
              <a:t> ?</a:t>
            </a:r>
          </a:p>
        </p:txBody>
      </p:sp>
      <p:sp>
        <p:nvSpPr>
          <p:cNvPr id="7171" name="Content Placeholder 2"/>
          <p:cNvSpPr>
            <a:spLocks noGrp="1"/>
          </p:cNvSpPr>
          <p:nvPr>
            <p:ph idx="1"/>
          </p:nvPr>
        </p:nvSpPr>
        <p:spPr>
          <a:xfrm>
            <a:off x="158497" y="1012825"/>
            <a:ext cx="11948159" cy="5361598"/>
          </a:xfrm>
        </p:spPr>
        <p:txBody>
          <a:bodyPr>
            <a:normAutofit/>
          </a:bodyPr>
          <a:lstStyle/>
          <a:p>
            <a:pPr marL="358775" indent="-309563"/>
            <a:r>
              <a:rPr lang="en-GB" sz="2000" dirty="0" smtClean="0"/>
              <a:t>Established industry best practice, used with success by thousands of organisations worldwide </a:t>
            </a:r>
            <a:br>
              <a:rPr lang="en-GB" sz="2000" dirty="0" smtClean="0"/>
            </a:br>
            <a:r>
              <a:rPr lang="en-GB" sz="2000" dirty="0" smtClean="0"/>
              <a:t>(“de facto” standard)</a:t>
            </a:r>
          </a:p>
          <a:p>
            <a:pPr marL="358775" indent="-309563"/>
            <a:r>
              <a:rPr lang="en-GB" sz="2000" dirty="0" smtClean="0"/>
              <a:t>A strategic </a:t>
            </a:r>
            <a:r>
              <a:rPr lang="en-GB" sz="2000" dirty="0"/>
              <a:t>framework, </a:t>
            </a:r>
            <a:r>
              <a:rPr lang="en-GB" sz="2000" dirty="0" smtClean="0"/>
              <a:t>covering all services (not only IT)</a:t>
            </a:r>
          </a:p>
          <a:p>
            <a:pPr marL="358775" indent="-309563"/>
            <a:r>
              <a:rPr lang="en-GB" sz="2000" dirty="0" smtClean="0"/>
              <a:t>Business/customer/user focussed (primary focus on WHAT not HOW)</a:t>
            </a:r>
          </a:p>
          <a:p>
            <a:pPr marL="358775" indent="-309563"/>
            <a:r>
              <a:rPr lang="en-GB" sz="2000" dirty="0" smtClean="0"/>
              <a:t>A set of management processes covering the complete service lifecycle</a:t>
            </a:r>
          </a:p>
          <a:p>
            <a:pPr marL="358775" indent="-309563"/>
            <a:r>
              <a:rPr lang="en-GB" sz="2000" dirty="0" smtClean="0"/>
              <a:t>An approach to </a:t>
            </a:r>
            <a:r>
              <a:rPr lang="en-GB" sz="2000" i="1" dirty="0" smtClean="0"/>
              <a:t>‘adopt and adapt’  </a:t>
            </a:r>
            <a:r>
              <a:rPr lang="en-GB" sz="2000" dirty="0" smtClean="0"/>
              <a:t>to ensure service solutions provide the best possible fit to the </a:t>
            </a:r>
            <a:r>
              <a:rPr lang="en-GB" sz="2000" dirty="0"/>
              <a:t>specific requirements of the organization</a:t>
            </a:r>
          </a:p>
        </p:txBody>
      </p:sp>
      <p:sp>
        <p:nvSpPr>
          <p:cNvPr id="5" name="Title 1"/>
          <p:cNvSpPr txBox="1">
            <a:spLocks/>
          </p:cNvSpPr>
          <p:nvPr/>
        </p:nvSpPr>
        <p:spPr>
          <a:xfrm>
            <a:off x="290283" y="3581400"/>
            <a:ext cx="11901718" cy="810451"/>
          </a:xfrm>
          <a:prstGeom prst="rect">
            <a:avLst/>
          </a:prstGeom>
          <a:solidFill>
            <a:schemeClr val="accent2">
              <a:lumMod val="60000"/>
              <a:lumOff val="40000"/>
            </a:schemeClr>
          </a:solidFill>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a:t>Service management – What we think it </a:t>
            </a:r>
            <a:r>
              <a:rPr lang="en-GB" sz="3700" b="1" dirty="0">
                <a:solidFill>
                  <a:srgbClr val="FF0000"/>
                </a:solidFill>
              </a:rPr>
              <a:t>IS NOT </a:t>
            </a:r>
            <a:r>
              <a:rPr lang="en-GB" sz="3600" dirty="0"/>
              <a:t>!</a:t>
            </a:r>
          </a:p>
        </p:txBody>
      </p:sp>
      <p:sp>
        <p:nvSpPr>
          <p:cNvPr id="6" name="Content Placeholder 2"/>
          <p:cNvSpPr txBox="1">
            <a:spLocks/>
          </p:cNvSpPr>
          <p:nvPr/>
        </p:nvSpPr>
        <p:spPr>
          <a:xfrm>
            <a:off x="158497" y="4391850"/>
            <a:ext cx="11462605" cy="1430587"/>
          </a:xfrm>
          <a:prstGeom prst="rect">
            <a:avLst/>
          </a:prstGeom>
        </p:spPr>
        <p:txBody>
          <a:bodyPr vert="horz">
            <a:normAutofit lnSpcReduction="1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58775" indent="-309563">
              <a:buClr>
                <a:srgbClr val="C00000"/>
              </a:buClr>
            </a:pPr>
            <a:r>
              <a:rPr lang="en-GB" sz="2000" dirty="0"/>
              <a:t>A tool </a:t>
            </a:r>
            <a:r>
              <a:rPr lang="en-GB" sz="2000" dirty="0" smtClean="0"/>
              <a:t>(like </a:t>
            </a:r>
            <a:r>
              <a:rPr lang="en-GB" sz="2000" dirty="0" err="1" smtClean="0"/>
              <a:t>ServiceNow</a:t>
            </a:r>
            <a:r>
              <a:rPr lang="en-GB" sz="2000" dirty="0" smtClean="0"/>
              <a:t>)</a:t>
            </a:r>
          </a:p>
          <a:p>
            <a:pPr marL="358775" indent="-309563">
              <a:buClr>
                <a:srgbClr val="C00000"/>
              </a:buClr>
            </a:pPr>
            <a:r>
              <a:rPr lang="en-GB" sz="2000" dirty="0" smtClean="0"/>
              <a:t>A </a:t>
            </a:r>
            <a:r>
              <a:rPr lang="en-GB" sz="2000" dirty="0"/>
              <a:t>service desk</a:t>
            </a:r>
          </a:p>
          <a:p>
            <a:pPr marL="358775" indent="-309563">
              <a:buClr>
                <a:srgbClr val="C00000"/>
              </a:buClr>
            </a:pPr>
            <a:r>
              <a:rPr lang="en-US" sz="2000" dirty="0"/>
              <a:t>A conspiracy to monitor </a:t>
            </a:r>
            <a:r>
              <a:rPr lang="en-US" sz="2000" dirty="0" smtClean="0"/>
              <a:t>people</a:t>
            </a:r>
          </a:p>
          <a:p>
            <a:pPr marL="358775" indent="-309563">
              <a:buClr>
                <a:srgbClr val="C00000"/>
              </a:buClr>
            </a:pPr>
            <a:r>
              <a:rPr lang="en-US" sz="2000" dirty="0" smtClean="0"/>
              <a:t>A website </a:t>
            </a:r>
            <a:r>
              <a:rPr lang="en-US" sz="2000" dirty="0" smtClean="0">
                <a:sym typeface="Wingdings" panose="05000000000000000000" pitchFamily="2" charset="2"/>
              </a:rPr>
              <a:t></a:t>
            </a:r>
            <a:endParaRPr lang="en-GB" sz="2000" dirty="0"/>
          </a:p>
        </p:txBody>
      </p:sp>
    </p:spTree>
    <p:extLst>
      <p:ext uri="{BB962C8B-B14F-4D97-AF65-F5344CB8AC3E}">
        <p14:creationId xmlns:p14="http://schemas.microsoft.com/office/powerpoint/2010/main" val="27522732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636693"/>
            <a:ext cx="12336189" cy="5274164"/>
            <a:chOff x="0" y="636693"/>
            <a:chExt cx="12336189" cy="5274164"/>
          </a:xfrm>
        </p:grpSpPr>
        <p:grpSp>
          <p:nvGrpSpPr>
            <p:cNvPr id="4" name="Group 3"/>
            <p:cNvGrpSpPr/>
            <p:nvPr/>
          </p:nvGrpSpPr>
          <p:grpSpPr>
            <a:xfrm>
              <a:off x="6678326" y="2697027"/>
              <a:ext cx="3189349" cy="983176"/>
              <a:chOff x="735817" y="2796029"/>
              <a:chExt cx="2424060" cy="1515003"/>
            </a:xfrm>
            <a:solidFill>
              <a:schemeClr val="accent6">
                <a:lumMod val="75000"/>
              </a:schemeClr>
            </a:solidFill>
            <a:effectLst/>
          </p:grpSpPr>
          <p:cxnSp>
            <p:nvCxnSpPr>
              <p:cNvPr id="6" name="Straight Connector 5"/>
              <p:cNvCxnSpPr/>
              <p:nvPr/>
            </p:nvCxnSpPr>
            <p:spPr>
              <a:xfrm flipV="1">
                <a:off x="2955785" y="2796029"/>
                <a:ext cx="8627" cy="857155"/>
              </a:xfrm>
              <a:prstGeom prst="line">
                <a:avLst/>
              </a:prstGeom>
              <a:grp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7" name="Rounded Rectangle 6"/>
              <p:cNvSpPr/>
              <p:nvPr/>
            </p:nvSpPr>
            <p:spPr>
              <a:xfrm>
                <a:off x="2083223" y="4047572"/>
                <a:ext cx="1076654" cy="263460"/>
              </a:xfrm>
              <a:prstGeom prst="roundRect">
                <a:avLst>
                  <a:gd name="adj" fmla="val 12078"/>
                </a:avLst>
              </a:prstGeom>
              <a:grp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b="1" dirty="0">
                    <a:solidFill>
                      <a:prstClr val="white"/>
                    </a:solidFill>
                  </a:rPr>
                  <a:t>1300 Supporters</a:t>
                </a:r>
              </a:p>
            </p:txBody>
          </p:sp>
          <p:sp>
            <p:nvSpPr>
              <p:cNvPr id="5" name="Rounded Rectangle 4"/>
              <p:cNvSpPr/>
              <p:nvPr/>
            </p:nvSpPr>
            <p:spPr>
              <a:xfrm>
                <a:off x="735817" y="4031898"/>
                <a:ext cx="1091979" cy="267188"/>
              </a:xfrm>
              <a:prstGeom prst="roundRect">
                <a:avLst>
                  <a:gd name="adj" fmla="val 12078"/>
                </a:avLst>
              </a:prstGeom>
              <a:grp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b="1" dirty="0">
                    <a:solidFill>
                      <a:prstClr val="white"/>
                    </a:solidFill>
                  </a:rPr>
                  <a:t>1000 Supporters</a:t>
                </a:r>
              </a:p>
            </p:txBody>
          </p:sp>
        </p:grpSp>
        <p:grpSp>
          <p:nvGrpSpPr>
            <p:cNvPr id="8" name="Group 7"/>
            <p:cNvGrpSpPr/>
            <p:nvPr/>
          </p:nvGrpSpPr>
          <p:grpSpPr>
            <a:xfrm>
              <a:off x="5842878" y="3278307"/>
              <a:ext cx="2865164" cy="697429"/>
              <a:chOff x="1387962" y="2211436"/>
              <a:chExt cx="1276127" cy="597341"/>
            </a:xfrm>
            <a:solidFill>
              <a:schemeClr val="accent6">
                <a:lumMod val="75000"/>
              </a:schemeClr>
            </a:solidFill>
            <a:effectLst/>
          </p:grpSpPr>
          <p:cxnSp>
            <p:nvCxnSpPr>
              <p:cNvPr id="9" name="Straight Connector 8"/>
              <p:cNvCxnSpPr/>
              <p:nvPr/>
            </p:nvCxnSpPr>
            <p:spPr>
              <a:xfrm flipV="1">
                <a:off x="2491647" y="2211436"/>
                <a:ext cx="0" cy="452637"/>
              </a:xfrm>
              <a:prstGeom prst="line">
                <a:avLst/>
              </a:prstGeom>
              <a:grp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10" name="Rounded Rectangle 9"/>
              <p:cNvSpPr/>
              <p:nvPr/>
            </p:nvSpPr>
            <p:spPr>
              <a:xfrm>
                <a:off x="1387962" y="2662380"/>
                <a:ext cx="1276127" cy="146397"/>
              </a:xfrm>
              <a:prstGeom prst="roundRect">
                <a:avLst>
                  <a:gd name="adj" fmla="val 12078"/>
                </a:avLst>
              </a:prstGeom>
              <a:grp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b="1" dirty="0">
                    <a:solidFill>
                      <a:prstClr val="white"/>
                    </a:solidFill>
                  </a:rPr>
                  <a:t>&gt;350000 End User </a:t>
                </a:r>
                <a:r>
                  <a:rPr lang="en-US" sz="1200" b="1" dirty="0" err="1">
                    <a:solidFill>
                      <a:prstClr val="white"/>
                    </a:solidFill>
                  </a:rPr>
                  <a:t>Inc</a:t>
                </a:r>
                <a:r>
                  <a:rPr lang="en-US" sz="1200" b="1" dirty="0">
                    <a:solidFill>
                      <a:prstClr val="white"/>
                    </a:solidFill>
                  </a:rPr>
                  <a:t>/</a:t>
                </a:r>
                <a:r>
                  <a:rPr lang="en-US" sz="1200" b="1" dirty="0" err="1">
                    <a:solidFill>
                      <a:prstClr val="white"/>
                    </a:solidFill>
                  </a:rPr>
                  <a:t>Req</a:t>
                </a:r>
                <a:r>
                  <a:rPr lang="en-US" sz="1200" b="1" dirty="0">
                    <a:solidFill>
                      <a:prstClr val="white"/>
                    </a:solidFill>
                  </a:rPr>
                  <a:t> Resolved</a:t>
                </a:r>
              </a:p>
            </p:txBody>
          </p:sp>
        </p:grpSp>
        <p:pic>
          <p:nvPicPr>
            <p:cNvPr id="11" name="Picture 7"/>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1711"/>
            <a:stretch/>
          </p:blipFill>
          <p:spPr bwMode="auto">
            <a:xfrm>
              <a:off x="3751104" y="636693"/>
              <a:ext cx="6154337" cy="1959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2" name="Group 11"/>
            <p:cNvGrpSpPr/>
            <p:nvPr/>
          </p:nvGrpSpPr>
          <p:grpSpPr>
            <a:xfrm>
              <a:off x="1318860" y="3246992"/>
              <a:ext cx="3035683" cy="1506818"/>
              <a:chOff x="4928206" y="432829"/>
              <a:chExt cx="2033756" cy="1993885"/>
            </a:xfrm>
            <a:solidFill>
              <a:schemeClr val="accent6">
                <a:lumMod val="75000"/>
              </a:schemeClr>
            </a:solidFill>
            <a:effectLst/>
          </p:grpSpPr>
          <p:cxnSp>
            <p:nvCxnSpPr>
              <p:cNvPr id="13" name="Straight Connector 12"/>
              <p:cNvCxnSpPr/>
              <p:nvPr/>
            </p:nvCxnSpPr>
            <p:spPr>
              <a:xfrm flipV="1">
                <a:off x="5085967" y="432829"/>
                <a:ext cx="5078" cy="1555430"/>
              </a:xfrm>
              <a:prstGeom prst="line">
                <a:avLst/>
              </a:prstGeom>
              <a:grp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14" name="Rounded Rectangle 13"/>
              <p:cNvSpPr/>
              <p:nvPr/>
            </p:nvSpPr>
            <p:spPr>
              <a:xfrm>
                <a:off x="4928206" y="1988259"/>
                <a:ext cx="2033756" cy="438455"/>
              </a:xfrm>
              <a:prstGeom prst="roundRect">
                <a:avLst>
                  <a:gd name="adj" fmla="val 12078"/>
                </a:avLst>
              </a:prstGeom>
              <a:grp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1022350">
                  <a:lnSpc>
                    <a:spcPct val="90000"/>
                  </a:lnSpc>
                  <a:spcBef>
                    <a:spcPct val="0"/>
                  </a:spcBef>
                  <a:spcAft>
                    <a:spcPct val="35000"/>
                  </a:spcAft>
                </a:pPr>
                <a:r>
                  <a:rPr lang="en-US" sz="1200" b="1" dirty="0">
                    <a:solidFill>
                      <a:prstClr val="white"/>
                    </a:solidFill>
                  </a:rPr>
                  <a:t>Define</a:t>
                </a:r>
                <a:r>
                  <a:rPr lang="en-US" sz="1200" dirty="0">
                    <a:solidFill>
                      <a:prstClr val="white"/>
                    </a:solidFill>
                  </a:rPr>
                  <a:t> user Facing Processes for Non IT</a:t>
                </a:r>
                <a:br>
                  <a:rPr lang="en-US" sz="1200" dirty="0">
                    <a:solidFill>
                      <a:prstClr val="white"/>
                    </a:solidFill>
                  </a:rPr>
                </a:br>
                <a:r>
                  <a:rPr lang="en-US" sz="1200" dirty="0">
                    <a:solidFill>
                      <a:prstClr val="white"/>
                    </a:solidFill>
                  </a:rPr>
                  <a:t>(</a:t>
                </a:r>
                <a:r>
                  <a:rPr lang="en-US" sz="1200" b="1" dirty="0">
                    <a:solidFill>
                      <a:prstClr val="white"/>
                    </a:solidFill>
                  </a:rPr>
                  <a:t>Request and Incident</a:t>
                </a:r>
                <a:r>
                  <a:rPr lang="en-US" sz="1200" dirty="0">
                    <a:solidFill>
                      <a:prstClr val="white"/>
                    </a:solidFill>
                  </a:rPr>
                  <a:t>)</a:t>
                </a:r>
              </a:p>
            </p:txBody>
          </p:sp>
        </p:grpSp>
        <p:sp>
          <p:nvSpPr>
            <p:cNvPr id="15" name="Rectangle 14"/>
            <p:cNvSpPr/>
            <p:nvPr/>
          </p:nvSpPr>
          <p:spPr>
            <a:xfrm>
              <a:off x="1000448" y="2934718"/>
              <a:ext cx="928810" cy="294540"/>
            </a:xfrm>
            <a:prstGeom prst="rect">
              <a:avLst/>
            </a:prstGeom>
            <a:effectLst/>
          </p:spPr>
          <p:txBody>
            <a:bodyPr wrap="none">
              <a:spAutoFit/>
            </a:bodyPr>
            <a:lstStyle/>
            <a:p>
              <a:pPr defTabSz="457200"/>
              <a:r>
                <a:rPr lang="en-US" b="1" dirty="0">
                  <a:solidFill>
                    <a:prstClr val="black"/>
                  </a:solidFill>
                </a:rPr>
                <a:t>2009 </a:t>
              </a:r>
            </a:p>
          </p:txBody>
        </p:sp>
        <p:sp>
          <p:nvSpPr>
            <p:cNvPr id="16" name="Rectangle 15"/>
            <p:cNvSpPr/>
            <p:nvPr/>
          </p:nvSpPr>
          <p:spPr>
            <a:xfrm>
              <a:off x="3998552" y="2917372"/>
              <a:ext cx="928810" cy="294540"/>
            </a:xfrm>
            <a:prstGeom prst="rect">
              <a:avLst/>
            </a:prstGeom>
            <a:effectLst/>
          </p:spPr>
          <p:txBody>
            <a:bodyPr wrap="none">
              <a:spAutoFit/>
            </a:bodyPr>
            <a:lstStyle/>
            <a:p>
              <a:pPr defTabSz="457200"/>
              <a:r>
                <a:rPr lang="en-US" b="1" dirty="0">
                  <a:solidFill>
                    <a:prstClr val="black"/>
                  </a:solidFill>
                </a:rPr>
                <a:t>2011 </a:t>
              </a:r>
            </a:p>
          </p:txBody>
        </p:sp>
        <p:sp>
          <p:nvSpPr>
            <p:cNvPr id="17" name="Rectangle 16"/>
            <p:cNvSpPr/>
            <p:nvPr/>
          </p:nvSpPr>
          <p:spPr>
            <a:xfrm>
              <a:off x="5477750" y="2900259"/>
              <a:ext cx="928810" cy="294540"/>
            </a:xfrm>
            <a:prstGeom prst="rect">
              <a:avLst/>
            </a:prstGeom>
            <a:effectLst/>
          </p:spPr>
          <p:txBody>
            <a:bodyPr wrap="none">
              <a:spAutoFit/>
            </a:bodyPr>
            <a:lstStyle/>
            <a:p>
              <a:pPr defTabSz="457200"/>
              <a:r>
                <a:rPr lang="en-US" b="1" dirty="0">
                  <a:solidFill>
                    <a:prstClr val="black"/>
                  </a:solidFill>
                </a:rPr>
                <a:t>2012 </a:t>
              </a:r>
            </a:p>
          </p:txBody>
        </p:sp>
        <p:sp>
          <p:nvSpPr>
            <p:cNvPr id="18" name="Rectangle 17"/>
            <p:cNvSpPr/>
            <p:nvPr/>
          </p:nvSpPr>
          <p:spPr>
            <a:xfrm rot="190350">
              <a:off x="0" y="2131921"/>
              <a:ext cx="1243196" cy="662715"/>
            </a:xfrm>
            <a:prstGeom prst="rect">
              <a:avLst/>
            </a:prstGeom>
            <a:noFill/>
            <a:ln>
              <a:solidFill>
                <a:schemeClr val="bg1"/>
              </a:solidFill>
            </a:ln>
            <a:effectLst/>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457200"/>
              <a:r>
                <a:rPr lang="en-US" sz="1200" b="1" dirty="0">
                  <a:ln w="11430"/>
                  <a:solidFill>
                    <a:srgbClr val="C50C21"/>
                  </a:solidFill>
                </a:rPr>
                <a:t>Eureka </a:t>
              </a:r>
              <a:r>
                <a:rPr lang="en-US" sz="4800" b="1" dirty="0">
                  <a:ln w="11430"/>
                  <a:solidFill>
                    <a:srgbClr val="C50C21"/>
                  </a:solidFill>
                </a:rPr>
                <a:t>!</a:t>
              </a:r>
            </a:p>
          </p:txBody>
        </p:sp>
        <p:grpSp>
          <p:nvGrpSpPr>
            <p:cNvPr id="19" name="Group 18"/>
            <p:cNvGrpSpPr/>
            <p:nvPr/>
          </p:nvGrpSpPr>
          <p:grpSpPr>
            <a:xfrm>
              <a:off x="271139" y="3283482"/>
              <a:ext cx="2021296" cy="1897284"/>
              <a:chOff x="2157647" y="599905"/>
              <a:chExt cx="1535633" cy="3040215"/>
            </a:xfrm>
            <a:solidFill>
              <a:schemeClr val="accent6">
                <a:lumMod val="75000"/>
              </a:schemeClr>
            </a:solidFill>
            <a:effectLst/>
          </p:grpSpPr>
          <p:cxnSp>
            <p:nvCxnSpPr>
              <p:cNvPr id="20" name="Straight Connector 19"/>
              <p:cNvCxnSpPr/>
              <p:nvPr/>
            </p:nvCxnSpPr>
            <p:spPr>
              <a:xfrm flipH="1">
                <a:off x="2834633" y="599905"/>
                <a:ext cx="12694" cy="2496604"/>
              </a:xfrm>
              <a:prstGeom prst="line">
                <a:avLst/>
              </a:prstGeom>
              <a:grp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21" name="Rounded Rectangle 20"/>
              <p:cNvSpPr/>
              <p:nvPr/>
            </p:nvSpPr>
            <p:spPr>
              <a:xfrm>
                <a:off x="2157647" y="3096509"/>
                <a:ext cx="1535633" cy="543611"/>
              </a:xfrm>
              <a:prstGeom prst="roundRect">
                <a:avLst>
                  <a:gd name="adj" fmla="val 12078"/>
                </a:avLst>
              </a:prstGeom>
              <a:grp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dirty="0">
                    <a:solidFill>
                      <a:prstClr val="white"/>
                    </a:solidFill>
                  </a:rPr>
                  <a:t>Define </a:t>
                </a:r>
                <a:r>
                  <a:rPr lang="en-US" sz="1200" b="1" dirty="0">
                    <a:solidFill>
                      <a:prstClr val="white"/>
                    </a:solidFill>
                  </a:rPr>
                  <a:t>Business Service Catalog </a:t>
                </a:r>
                <a:r>
                  <a:rPr lang="en-US" sz="1200" dirty="0">
                    <a:solidFill>
                      <a:prstClr val="white"/>
                    </a:solidFill>
                  </a:rPr>
                  <a:t>for Non IT</a:t>
                </a:r>
              </a:p>
            </p:txBody>
          </p:sp>
        </p:grpSp>
        <p:sp>
          <p:nvSpPr>
            <p:cNvPr id="22" name="Rectangle 21"/>
            <p:cNvSpPr/>
            <p:nvPr/>
          </p:nvSpPr>
          <p:spPr>
            <a:xfrm>
              <a:off x="2372297" y="3216688"/>
              <a:ext cx="928810" cy="294540"/>
            </a:xfrm>
            <a:prstGeom prst="rect">
              <a:avLst/>
            </a:prstGeom>
            <a:effectLst/>
          </p:spPr>
          <p:txBody>
            <a:bodyPr wrap="none">
              <a:spAutoFit/>
            </a:bodyPr>
            <a:lstStyle/>
            <a:p>
              <a:pPr defTabSz="457200"/>
              <a:r>
                <a:rPr lang="en-US" b="1" dirty="0">
                  <a:solidFill>
                    <a:prstClr val="black"/>
                  </a:solidFill>
                </a:rPr>
                <a:t>2010 </a:t>
              </a:r>
            </a:p>
          </p:txBody>
        </p:sp>
        <p:cxnSp>
          <p:nvCxnSpPr>
            <p:cNvPr id="23" name="Straight Connector 22"/>
            <p:cNvCxnSpPr/>
            <p:nvPr/>
          </p:nvCxnSpPr>
          <p:spPr>
            <a:xfrm flipH="1" flipV="1">
              <a:off x="2447429" y="2255610"/>
              <a:ext cx="8161" cy="1004682"/>
            </a:xfrm>
            <a:prstGeom prst="line">
              <a:avLst/>
            </a:prstGeom>
            <a:solidFill>
              <a:schemeClr val="tx1">
                <a:lumMod val="75000"/>
              </a:schemeClr>
            </a:solid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24" name="Rounded Rectangle 23"/>
            <p:cNvSpPr/>
            <p:nvPr/>
          </p:nvSpPr>
          <p:spPr>
            <a:xfrm>
              <a:off x="1932727" y="1964496"/>
              <a:ext cx="1094484" cy="341824"/>
            </a:xfrm>
            <a:prstGeom prst="roundRect">
              <a:avLst>
                <a:gd name="adj" fmla="val 12078"/>
              </a:avLst>
            </a:prstGeom>
            <a:solidFill>
              <a:schemeClr val="accent6">
                <a:lumMod val="75000"/>
              </a:schemeClr>
            </a:solid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sz="1200" b="1" dirty="0">
                  <a:solidFill>
                    <a:prstClr val="white"/>
                  </a:solidFill>
                </a:rPr>
                <a:t>Tool</a:t>
              </a:r>
              <a:r>
                <a:rPr lang="en-US" sz="1200" dirty="0">
                  <a:solidFill>
                    <a:prstClr val="white"/>
                  </a:solidFill>
                </a:rPr>
                <a:t> Selection</a:t>
              </a:r>
            </a:p>
          </p:txBody>
        </p:sp>
        <p:grpSp>
          <p:nvGrpSpPr>
            <p:cNvPr id="25" name="Group 24"/>
            <p:cNvGrpSpPr/>
            <p:nvPr/>
          </p:nvGrpSpPr>
          <p:grpSpPr>
            <a:xfrm>
              <a:off x="1636213" y="3264845"/>
              <a:ext cx="1573413" cy="967596"/>
              <a:chOff x="1552687" y="832786"/>
              <a:chExt cx="1500580" cy="978982"/>
            </a:xfrm>
            <a:solidFill>
              <a:schemeClr val="accent6">
                <a:lumMod val="75000"/>
              </a:schemeClr>
            </a:solidFill>
            <a:effectLst/>
          </p:grpSpPr>
          <p:cxnSp>
            <p:nvCxnSpPr>
              <p:cNvPr id="26" name="Straight Connector 25"/>
              <p:cNvCxnSpPr/>
              <p:nvPr/>
            </p:nvCxnSpPr>
            <p:spPr>
              <a:xfrm flipH="1">
                <a:off x="2051856" y="832786"/>
                <a:ext cx="1361" cy="636933"/>
              </a:xfrm>
              <a:prstGeom prst="line">
                <a:avLst/>
              </a:prstGeom>
              <a:grp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27" name="Rounded Rectangle 26"/>
              <p:cNvSpPr/>
              <p:nvPr/>
            </p:nvSpPr>
            <p:spPr>
              <a:xfrm>
                <a:off x="1552687" y="1469719"/>
                <a:ext cx="1500580" cy="342049"/>
              </a:xfrm>
              <a:prstGeom prst="roundRect">
                <a:avLst>
                  <a:gd name="adj" fmla="val 12078"/>
                </a:avLst>
              </a:prstGeom>
              <a:grp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dirty="0">
                    <a:solidFill>
                      <a:prstClr val="white"/>
                    </a:solidFill>
                  </a:rPr>
                  <a:t>Extend Catalog and Processes to IT</a:t>
                </a:r>
              </a:p>
            </p:txBody>
          </p:sp>
        </p:grpSp>
        <p:sp>
          <p:nvSpPr>
            <p:cNvPr id="28" name="Rectangle 27"/>
            <p:cNvSpPr/>
            <p:nvPr/>
          </p:nvSpPr>
          <p:spPr>
            <a:xfrm rot="190350">
              <a:off x="930603" y="2420810"/>
              <a:ext cx="1397223" cy="331358"/>
            </a:xfrm>
            <a:prstGeom prst="rect">
              <a:avLst/>
            </a:prstGeom>
            <a:noFill/>
            <a:ln>
              <a:noFill/>
            </a:ln>
            <a:effectLst/>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457200"/>
              <a:r>
                <a:rPr lang="en-US" sz="1050" b="1" dirty="0">
                  <a:ln w="11430"/>
                  <a:solidFill>
                    <a:srgbClr val="C50C21"/>
                  </a:solidFill>
                </a:rPr>
                <a:t>IT joins; </a:t>
              </a:r>
            </a:p>
            <a:p>
              <a:pPr algn="ctr" defTabSz="457200"/>
              <a:r>
                <a:rPr lang="en-US" sz="1050" b="1" dirty="0">
                  <a:ln w="11430"/>
                  <a:solidFill>
                    <a:srgbClr val="C50C21"/>
                  </a:solidFill>
                </a:rPr>
                <a:t>Project Starts</a:t>
              </a:r>
            </a:p>
          </p:txBody>
        </p:sp>
        <p:cxnSp>
          <p:nvCxnSpPr>
            <p:cNvPr id="29" name="Straight Arrow Connector 28"/>
            <p:cNvCxnSpPr/>
            <p:nvPr/>
          </p:nvCxnSpPr>
          <p:spPr>
            <a:xfrm>
              <a:off x="560951" y="2828184"/>
              <a:ext cx="189515" cy="407895"/>
            </a:xfrm>
            <a:prstGeom prst="straightConnector1">
              <a:avLst/>
            </a:prstGeom>
            <a:ln w="76200">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1703503" y="2808479"/>
              <a:ext cx="107467" cy="414495"/>
            </a:xfrm>
            <a:prstGeom prst="straightConnector1">
              <a:avLst/>
            </a:prstGeom>
            <a:ln w="76200">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31" name="Group 30"/>
            <p:cNvGrpSpPr/>
            <p:nvPr/>
          </p:nvGrpSpPr>
          <p:grpSpPr>
            <a:xfrm>
              <a:off x="1147933" y="1537364"/>
              <a:ext cx="2419582" cy="1698716"/>
              <a:chOff x="2934931" y="1695464"/>
              <a:chExt cx="2553607" cy="2130066"/>
            </a:xfrm>
            <a:solidFill>
              <a:schemeClr val="accent6">
                <a:lumMod val="75000"/>
              </a:schemeClr>
            </a:solidFill>
            <a:effectLst/>
          </p:grpSpPr>
          <p:cxnSp>
            <p:nvCxnSpPr>
              <p:cNvPr id="32" name="Straight Connector 31"/>
              <p:cNvCxnSpPr/>
              <p:nvPr/>
            </p:nvCxnSpPr>
            <p:spPr>
              <a:xfrm flipH="1" flipV="1">
                <a:off x="5278113" y="1853892"/>
                <a:ext cx="1215" cy="1971638"/>
              </a:xfrm>
              <a:prstGeom prst="line">
                <a:avLst/>
              </a:prstGeom>
              <a:grp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33" name="Rounded Rectangle 32"/>
              <p:cNvSpPr/>
              <p:nvPr/>
            </p:nvSpPr>
            <p:spPr>
              <a:xfrm>
                <a:off x="2934931" y="1695464"/>
                <a:ext cx="2553607" cy="429718"/>
              </a:xfrm>
              <a:prstGeom prst="roundRect">
                <a:avLst>
                  <a:gd name="adj" fmla="val 12078"/>
                </a:avLst>
              </a:prstGeom>
              <a:grp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dirty="0">
                    <a:solidFill>
                      <a:prstClr val="white"/>
                    </a:solidFill>
                  </a:rPr>
                  <a:t>Catalog and Processes and Portal in </a:t>
                </a:r>
                <a:r>
                  <a:rPr lang="en-US" sz="1200" b="1" dirty="0">
                    <a:solidFill>
                      <a:prstClr val="white"/>
                    </a:solidFill>
                  </a:rPr>
                  <a:t>ServiceNow</a:t>
                </a:r>
              </a:p>
            </p:txBody>
          </p:sp>
        </p:grpSp>
        <p:sp>
          <p:nvSpPr>
            <p:cNvPr id="34" name="Rectangle 33"/>
            <p:cNvSpPr/>
            <p:nvPr/>
          </p:nvSpPr>
          <p:spPr>
            <a:xfrm rot="190350">
              <a:off x="3308031" y="2613686"/>
              <a:ext cx="922480" cy="208632"/>
            </a:xfrm>
            <a:prstGeom prst="rect">
              <a:avLst/>
            </a:prstGeom>
            <a:noFill/>
            <a:ln>
              <a:noFill/>
            </a:ln>
            <a:effectLst/>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457200"/>
              <a:r>
                <a:rPr lang="en-US" sz="1050" b="1" dirty="0">
                  <a:ln w="11430"/>
                  <a:solidFill>
                    <a:srgbClr val="C50C21"/>
                  </a:solidFill>
                </a:rPr>
                <a:t>Go Live</a:t>
              </a:r>
              <a:endParaRPr lang="en-US" sz="5400" b="1" dirty="0">
                <a:ln w="11430"/>
                <a:solidFill>
                  <a:srgbClr val="C50C21"/>
                </a:solidFill>
              </a:endParaRPr>
            </a:p>
          </p:txBody>
        </p:sp>
        <p:cxnSp>
          <p:nvCxnSpPr>
            <p:cNvPr id="35" name="Straight Arrow Connector 34"/>
            <p:cNvCxnSpPr/>
            <p:nvPr/>
          </p:nvCxnSpPr>
          <p:spPr>
            <a:xfrm>
              <a:off x="3664286" y="2858627"/>
              <a:ext cx="209971" cy="388364"/>
            </a:xfrm>
            <a:prstGeom prst="straightConnector1">
              <a:avLst/>
            </a:prstGeom>
            <a:ln w="76200">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Rectangle 35"/>
            <p:cNvSpPr/>
            <p:nvPr/>
          </p:nvSpPr>
          <p:spPr>
            <a:xfrm>
              <a:off x="7062028" y="2908090"/>
              <a:ext cx="928810" cy="294540"/>
            </a:xfrm>
            <a:prstGeom prst="rect">
              <a:avLst/>
            </a:prstGeom>
            <a:effectLst/>
          </p:spPr>
          <p:txBody>
            <a:bodyPr wrap="none">
              <a:spAutoFit/>
            </a:bodyPr>
            <a:lstStyle/>
            <a:p>
              <a:pPr defTabSz="457200"/>
              <a:r>
                <a:rPr lang="en-US" b="1" dirty="0">
                  <a:solidFill>
                    <a:prstClr val="black"/>
                  </a:solidFill>
                </a:rPr>
                <a:t>2013 </a:t>
              </a:r>
            </a:p>
          </p:txBody>
        </p:sp>
        <p:grpSp>
          <p:nvGrpSpPr>
            <p:cNvPr id="37" name="Group 36"/>
            <p:cNvGrpSpPr/>
            <p:nvPr/>
          </p:nvGrpSpPr>
          <p:grpSpPr>
            <a:xfrm>
              <a:off x="3382864" y="3278310"/>
              <a:ext cx="2325617" cy="689297"/>
              <a:chOff x="665197" y="3396009"/>
              <a:chExt cx="1766834" cy="840512"/>
            </a:xfrm>
            <a:solidFill>
              <a:schemeClr val="accent6">
                <a:lumMod val="75000"/>
              </a:schemeClr>
            </a:solidFill>
            <a:effectLst/>
          </p:grpSpPr>
          <p:cxnSp>
            <p:nvCxnSpPr>
              <p:cNvPr id="38" name="Straight Connector 37"/>
              <p:cNvCxnSpPr/>
              <p:nvPr/>
            </p:nvCxnSpPr>
            <p:spPr>
              <a:xfrm flipV="1">
                <a:off x="879001" y="3396009"/>
                <a:ext cx="0" cy="678482"/>
              </a:xfrm>
              <a:prstGeom prst="line">
                <a:avLst/>
              </a:prstGeom>
              <a:grp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39" name="Rounded Rectangle 38"/>
              <p:cNvSpPr/>
              <p:nvPr/>
            </p:nvSpPr>
            <p:spPr>
              <a:xfrm>
                <a:off x="665197" y="4051327"/>
                <a:ext cx="1766834" cy="185194"/>
              </a:xfrm>
              <a:prstGeom prst="roundRect">
                <a:avLst>
                  <a:gd name="adj" fmla="val 12078"/>
                </a:avLst>
              </a:prstGeom>
              <a:grp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dirty="0">
                    <a:solidFill>
                      <a:prstClr val="white"/>
                    </a:solidFill>
                  </a:rPr>
                  <a:t>Recruit and train </a:t>
                </a:r>
                <a:r>
                  <a:rPr lang="en-US" sz="1200" b="1" dirty="0">
                    <a:solidFill>
                      <a:prstClr val="white"/>
                    </a:solidFill>
                  </a:rPr>
                  <a:t>Service Desk</a:t>
                </a:r>
                <a:endParaRPr lang="en-US" sz="1200" dirty="0">
                  <a:solidFill>
                    <a:prstClr val="white"/>
                  </a:solidFill>
                </a:endParaRPr>
              </a:p>
            </p:txBody>
          </p:sp>
        </p:grpSp>
        <p:grpSp>
          <p:nvGrpSpPr>
            <p:cNvPr id="40" name="Group 39"/>
            <p:cNvGrpSpPr/>
            <p:nvPr/>
          </p:nvGrpSpPr>
          <p:grpSpPr>
            <a:xfrm>
              <a:off x="3794527" y="3282479"/>
              <a:ext cx="2070934" cy="397970"/>
              <a:chOff x="1764361" y="2451669"/>
              <a:chExt cx="1573345" cy="677297"/>
            </a:xfrm>
            <a:solidFill>
              <a:schemeClr val="accent6">
                <a:lumMod val="75000"/>
              </a:schemeClr>
            </a:solidFill>
            <a:effectLst/>
          </p:grpSpPr>
          <p:cxnSp>
            <p:nvCxnSpPr>
              <p:cNvPr id="41" name="Straight Connector 40"/>
              <p:cNvCxnSpPr/>
              <p:nvPr/>
            </p:nvCxnSpPr>
            <p:spPr>
              <a:xfrm flipV="1">
                <a:off x="1822116" y="2451669"/>
                <a:ext cx="2818" cy="454926"/>
              </a:xfrm>
              <a:prstGeom prst="line">
                <a:avLst/>
              </a:prstGeom>
              <a:grp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42" name="Rounded Rectangle 41"/>
              <p:cNvSpPr/>
              <p:nvPr/>
            </p:nvSpPr>
            <p:spPr>
              <a:xfrm>
                <a:off x="1764361" y="2846534"/>
                <a:ext cx="1573345" cy="282432"/>
              </a:xfrm>
              <a:prstGeom prst="roundRect">
                <a:avLst>
                  <a:gd name="adj" fmla="val 12078"/>
                </a:avLst>
              </a:prstGeom>
              <a:grp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dirty="0">
                    <a:solidFill>
                      <a:prstClr val="white"/>
                    </a:solidFill>
                  </a:rPr>
                  <a:t>Train 400 </a:t>
                </a:r>
                <a:r>
                  <a:rPr lang="en-US" sz="1200" b="1" dirty="0">
                    <a:solidFill>
                      <a:prstClr val="white"/>
                    </a:solidFill>
                  </a:rPr>
                  <a:t>Supporters</a:t>
                </a:r>
              </a:p>
            </p:txBody>
          </p:sp>
        </p:grpSp>
        <p:sp>
          <p:nvSpPr>
            <p:cNvPr id="46" name="Oval 45"/>
            <p:cNvSpPr/>
            <p:nvPr/>
          </p:nvSpPr>
          <p:spPr>
            <a:xfrm>
              <a:off x="170840" y="3197194"/>
              <a:ext cx="200598" cy="121538"/>
            </a:xfrm>
            <a:prstGeom prst="ellipse">
              <a:avLst/>
            </a:prstGeom>
            <a:solidFill>
              <a:schemeClr val="tx2"/>
            </a:solidFill>
            <a:effectLst/>
          </p:spPr>
          <p:style>
            <a:lnRef idx="1">
              <a:schemeClr val="accent2"/>
            </a:lnRef>
            <a:fillRef idx="3">
              <a:schemeClr val="accent2"/>
            </a:fillRef>
            <a:effectRef idx="2">
              <a:schemeClr val="accent2"/>
            </a:effectRef>
            <a:fontRef idx="minor">
              <a:schemeClr val="lt1"/>
            </a:fontRef>
          </p:style>
          <p:txBody>
            <a:bodyPr rtlCol="0" anchor="ctr"/>
            <a:lstStyle/>
            <a:p>
              <a:pPr algn="ctr" defTabSz="457200"/>
              <a:endParaRPr lang="en-US">
                <a:solidFill>
                  <a:srgbClr val="FF0000"/>
                </a:solidFill>
              </a:endParaRPr>
            </a:p>
          </p:txBody>
        </p:sp>
        <p:sp>
          <p:nvSpPr>
            <p:cNvPr id="48" name="Rounded Rectangle 47"/>
            <p:cNvSpPr/>
            <p:nvPr/>
          </p:nvSpPr>
          <p:spPr>
            <a:xfrm>
              <a:off x="7493963" y="1209586"/>
              <a:ext cx="1190636" cy="263430"/>
            </a:xfrm>
            <a:prstGeom prst="roundRect">
              <a:avLst>
                <a:gd name="adj" fmla="val 12078"/>
              </a:avLst>
            </a:prstGeom>
            <a:solidFill>
              <a:schemeClr val="accent6">
                <a:lumMod val="7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600" dirty="0">
                  <a:solidFill>
                    <a:prstClr val="white"/>
                  </a:solidFill>
                </a:rPr>
                <a:t>&gt; Services</a:t>
              </a:r>
            </a:p>
          </p:txBody>
        </p:sp>
        <p:sp>
          <p:nvSpPr>
            <p:cNvPr id="49" name="Rounded Rectangle 48"/>
            <p:cNvSpPr/>
            <p:nvPr/>
          </p:nvSpPr>
          <p:spPr>
            <a:xfrm>
              <a:off x="7388586" y="1962414"/>
              <a:ext cx="1401391" cy="270103"/>
            </a:xfrm>
            <a:prstGeom prst="roundRect">
              <a:avLst>
                <a:gd name="adj" fmla="val 12078"/>
              </a:avLst>
            </a:prstGeom>
            <a:solidFill>
              <a:schemeClr val="accent6">
                <a:lumMod val="7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600" dirty="0">
                  <a:solidFill>
                    <a:prstClr val="white"/>
                  </a:solidFill>
                </a:rPr>
                <a:t>&gt; Processes</a:t>
              </a:r>
            </a:p>
          </p:txBody>
        </p:sp>
        <p:sp>
          <p:nvSpPr>
            <p:cNvPr id="50" name="Rounded Rectangle 49"/>
            <p:cNvSpPr/>
            <p:nvPr/>
          </p:nvSpPr>
          <p:spPr>
            <a:xfrm>
              <a:off x="6982510" y="1595221"/>
              <a:ext cx="2213541" cy="264665"/>
            </a:xfrm>
            <a:prstGeom prst="roundRect">
              <a:avLst>
                <a:gd name="adj" fmla="val 12078"/>
              </a:avLst>
            </a:prstGeom>
            <a:solidFill>
              <a:schemeClr val="accent6">
                <a:lumMod val="7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600" dirty="0">
                  <a:solidFill>
                    <a:prstClr val="white"/>
                  </a:solidFill>
                </a:rPr>
                <a:t>&gt; Maturity (Coaching)</a:t>
              </a:r>
            </a:p>
          </p:txBody>
        </p:sp>
        <p:sp>
          <p:nvSpPr>
            <p:cNvPr id="51" name="Rectangle 50"/>
            <p:cNvSpPr/>
            <p:nvPr/>
          </p:nvSpPr>
          <p:spPr>
            <a:xfrm rot="190350">
              <a:off x="2275804" y="2640763"/>
              <a:ext cx="1281175" cy="202497"/>
            </a:xfrm>
            <a:prstGeom prst="rect">
              <a:avLst/>
            </a:prstGeom>
            <a:noFill/>
            <a:ln>
              <a:noFill/>
            </a:ln>
            <a:effectLst/>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457200"/>
              <a:r>
                <a:rPr lang="en-US" sz="1050" b="1" dirty="0">
                  <a:ln w="11430"/>
                  <a:solidFill>
                    <a:srgbClr val="C50C21"/>
                  </a:solidFill>
                </a:rPr>
                <a:t>Tool Bought</a:t>
              </a:r>
            </a:p>
          </p:txBody>
        </p:sp>
        <p:cxnSp>
          <p:nvCxnSpPr>
            <p:cNvPr id="52" name="Straight Arrow Connector 51"/>
            <p:cNvCxnSpPr/>
            <p:nvPr/>
          </p:nvCxnSpPr>
          <p:spPr>
            <a:xfrm>
              <a:off x="3024058" y="2878849"/>
              <a:ext cx="184427" cy="352396"/>
            </a:xfrm>
            <a:prstGeom prst="straightConnector1">
              <a:avLst/>
            </a:prstGeom>
            <a:ln w="76200">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a:off x="8670340" y="2928434"/>
              <a:ext cx="928810" cy="294540"/>
            </a:xfrm>
            <a:prstGeom prst="rect">
              <a:avLst/>
            </a:prstGeom>
            <a:effectLst/>
          </p:spPr>
          <p:txBody>
            <a:bodyPr wrap="none">
              <a:spAutoFit/>
            </a:bodyPr>
            <a:lstStyle/>
            <a:p>
              <a:pPr defTabSz="457200"/>
              <a:r>
                <a:rPr lang="en-US" b="1" dirty="0">
                  <a:solidFill>
                    <a:prstClr val="black"/>
                  </a:solidFill>
                </a:rPr>
                <a:t>2014 </a:t>
              </a:r>
            </a:p>
          </p:txBody>
        </p:sp>
        <p:grpSp>
          <p:nvGrpSpPr>
            <p:cNvPr id="54" name="Group 53"/>
            <p:cNvGrpSpPr/>
            <p:nvPr/>
          </p:nvGrpSpPr>
          <p:grpSpPr>
            <a:xfrm>
              <a:off x="131268" y="1954073"/>
              <a:ext cx="1738414" cy="1284407"/>
              <a:chOff x="780743" y="3018428"/>
              <a:chExt cx="707938" cy="1698987"/>
            </a:xfrm>
            <a:solidFill>
              <a:schemeClr val="accent6">
                <a:lumMod val="75000"/>
              </a:schemeClr>
            </a:solidFill>
            <a:effectLst/>
          </p:grpSpPr>
          <p:cxnSp>
            <p:nvCxnSpPr>
              <p:cNvPr id="55" name="Straight Connector 54"/>
              <p:cNvCxnSpPr/>
              <p:nvPr/>
            </p:nvCxnSpPr>
            <p:spPr>
              <a:xfrm flipH="1" flipV="1">
                <a:off x="1143493" y="3449753"/>
                <a:ext cx="4688" cy="1267662"/>
              </a:xfrm>
              <a:prstGeom prst="line">
                <a:avLst/>
              </a:prstGeom>
              <a:grp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56" name="Rounded Rectangle 55"/>
              <p:cNvSpPr/>
              <p:nvPr/>
            </p:nvSpPr>
            <p:spPr>
              <a:xfrm>
                <a:off x="780743" y="3018428"/>
                <a:ext cx="707938" cy="450205"/>
              </a:xfrm>
              <a:prstGeom prst="roundRect">
                <a:avLst>
                  <a:gd name="adj" fmla="val 12078"/>
                </a:avLst>
              </a:prstGeom>
              <a:grp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b="1" dirty="0">
                    <a:solidFill>
                      <a:prstClr val="white"/>
                    </a:solidFill>
                  </a:rPr>
                  <a:t>Convince </a:t>
                </a:r>
                <a:r>
                  <a:rPr lang="en-US" sz="1200" dirty="0">
                    <a:solidFill>
                      <a:prstClr val="white"/>
                    </a:solidFill>
                  </a:rPr>
                  <a:t>Peers &amp; Management</a:t>
                </a:r>
              </a:p>
            </p:txBody>
          </p:sp>
        </p:grpSp>
        <p:cxnSp>
          <p:nvCxnSpPr>
            <p:cNvPr id="57" name="Straight Arrow Connector 56"/>
            <p:cNvCxnSpPr>
              <a:endCxn id="46" idx="4"/>
            </p:cNvCxnSpPr>
            <p:nvPr/>
          </p:nvCxnSpPr>
          <p:spPr>
            <a:xfrm flipH="1" flipV="1">
              <a:off x="271139" y="3318732"/>
              <a:ext cx="100299" cy="379537"/>
            </a:xfrm>
            <a:prstGeom prst="straightConnector1">
              <a:avLst/>
            </a:prstGeom>
            <a:ln w="76200">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8" name="Rectangle 57"/>
            <p:cNvSpPr/>
            <p:nvPr/>
          </p:nvSpPr>
          <p:spPr>
            <a:xfrm rot="190350">
              <a:off x="117026" y="3761078"/>
              <a:ext cx="1322782" cy="572016"/>
            </a:xfrm>
            <a:prstGeom prst="rect">
              <a:avLst/>
            </a:prstGeom>
            <a:solidFill>
              <a:schemeClr val="bg1"/>
            </a:solidFill>
            <a:ln w="38100">
              <a:solidFill>
                <a:schemeClr val="tx2"/>
              </a:solidFill>
            </a:ln>
            <a:effectLst/>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457200"/>
              <a:r>
                <a:rPr lang="en-US" sz="1050" b="1" dirty="0">
                  <a:ln w="11430"/>
                  <a:solidFill>
                    <a:srgbClr val="FF0000"/>
                  </a:solidFill>
                </a:rPr>
                <a:t>MANAGEMENT REQUESTS </a:t>
              </a:r>
            </a:p>
            <a:p>
              <a:pPr algn="ctr" defTabSz="457200"/>
              <a:r>
                <a:rPr lang="en-US" sz="1050" b="1" dirty="0" err="1">
                  <a:ln w="11430"/>
                  <a:solidFill>
                    <a:srgbClr val="FF0000"/>
                  </a:solidFill>
                </a:rPr>
                <a:t>KPI</a:t>
              </a:r>
              <a:r>
                <a:rPr lang="en-US" sz="1050" b="1" dirty="0">
                  <a:ln w="11430"/>
                  <a:solidFill>
                    <a:srgbClr val="FF0000"/>
                  </a:solidFill>
                </a:rPr>
                <a:t> DASHBOARD</a:t>
              </a:r>
              <a:endParaRPr lang="en-US" sz="5400" b="1" dirty="0">
                <a:ln w="11430"/>
                <a:solidFill>
                  <a:srgbClr val="FF0000"/>
                </a:solidFill>
              </a:endParaRPr>
            </a:p>
          </p:txBody>
        </p:sp>
        <p:pic>
          <p:nvPicPr>
            <p:cNvPr id="6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39846" y="1038029"/>
              <a:ext cx="2304641" cy="12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1" name="Group 60"/>
            <p:cNvGrpSpPr/>
            <p:nvPr/>
          </p:nvGrpSpPr>
          <p:grpSpPr>
            <a:xfrm>
              <a:off x="8426063" y="2648707"/>
              <a:ext cx="1702978" cy="1413793"/>
              <a:chOff x="1813401" y="1951907"/>
              <a:chExt cx="1294347" cy="2111417"/>
            </a:xfrm>
            <a:solidFill>
              <a:schemeClr val="accent6">
                <a:lumMod val="75000"/>
              </a:schemeClr>
            </a:solidFill>
            <a:effectLst/>
          </p:grpSpPr>
          <p:cxnSp>
            <p:nvCxnSpPr>
              <p:cNvPr id="62" name="Straight Connector 61"/>
              <p:cNvCxnSpPr/>
              <p:nvPr/>
            </p:nvCxnSpPr>
            <p:spPr>
              <a:xfrm>
                <a:off x="3101753" y="2877115"/>
                <a:ext cx="5995" cy="1186209"/>
              </a:xfrm>
              <a:prstGeom prst="line">
                <a:avLst/>
              </a:prstGeom>
              <a:grp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63" name="Rounded Rectangle 62"/>
              <p:cNvSpPr/>
              <p:nvPr/>
            </p:nvSpPr>
            <p:spPr>
              <a:xfrm>
                <a:off x="1813401" y="1951907"/>
                <a:ext cx="1226110" cy="240090"/>
              </a:xfrm>
              <a:prstGeom prst="roundRect">
                <a:avLst>
                  <a:gd name="adj" fmla="val 12078"/>
                </a:avLst>
              </a:prstGeom>
              <a:grp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b="1" dirty="0" err="1">
                    <a:solidFill>
                      <a:prstClr val="white"/>
                    </a:solidFill>
                  </a:rPr>
                  <a:t>KPI</a:t>
                </a:r>
                <a:r>
                  <a:rPr lang="en-US" sz="1200" b="1" dirty="0">
                    <a:solidFill>
                      <a:prstClr val="white"/>
                    </a:solidFill>
                  </a:rPr>
                  <a:t> Dashboards</a:t>
                </a:r>
              </a:p>
            </p:txBody>
          </p:sp>
        </p:grpSp>
        <p:cxnSp>
          <p:nvCxnSpPr>
            <p:cNvPr id="65" name="Straight Connector 64"/>
            <p:cNvCxnSpPr/>
            <p:nvPr/>
          </p:nvCxnSpPr>
          <p:spPr>
            <a:xfrm flipV="1">
              <a:off x="7990838" y="3260292"/>
              <a:ext cx="0" cy="238764"/>
            </a:xfrm>
            <a:prstGeom prst="line">
              <a:avLst/>
            </a:prstGeom>
            <a:solidFill>
              <a:schemeClr val="tx1">
                <a:lumMod val="75000"/>
              </a:schemeClr>
            </a:solid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67" name="Rectangle 66"/>
            <p:cNvSpPr/>
            <p:nvPr/>
          </p:nvSpPr>
          <p:spPr>
            <a:xfrm>
              <a:off x="10287565" y="2938428"/>
              <a:ext cx="761747" cy="369332"/>
            </a:xfrm>
            <a:prstGeom prst="rect">
              <a:avLst/>
            </a:prstGeom>
            <a:effectLst/>
          </p:spPr>
          <p:txBody>
            <a:bodyPr wrap="none">
              <a:spAutoFit/>
            </a:bodyPr>
            <a:lstStyle/>
            <a:p>
              <a:pPr defTabSz="457200"/>
              <a:r>
                <a:rPr lang="en-US" b="1" dirty="0">
                  <a:solidFill>
                    <a:prstClr val="black"/>
                  </a:solidFill>
                </a:rPr>
                <a:t>2015 </a:t>
              </a:r>
            </a:p>
          </p:txBody>
        </p:sp>
        <p:cxnSp>
          <p:nvCxnSpPr>
            <p:cNvPr id="68" name="Straight Connector 67"/>
            <p:cNvCxnSpPr/>
            <p:nvPr/>
          </p:nvCxnSpPr>
          <p:spPr>
            <a:xfrm flipV="1">
              <a:off x="9811844" y="3294443"/>
              <a:ext cx="1442" cy="204613"/>
            </a:xfrm>
            <a:prstGeom prst="line">
              <a:avLst/>
            </a:prstGeom>
            <a:solidFill>
              <a:schemeClr val="tx1">
                <a:lumMod val="75000"/>
              </a:schemeClr>
            </a:solid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69" name="Rounded Rectangle 68"/>
            <p:cNvSpPr/>
            <p:nvPr/>
          </p:nvSpPr>
          <p:spPr>
            <a:xfrm>
              <a:off x="10191338" y="2632323"/>
              <a:ext cx="1926663" cy="334852"/>
            </a:xfrm>
            <a:prstGeom prst="roundRect">
              <a:avLst>
                <a:gd name="adj" fmla="val 12078"/>
              </a:avLst>
            </a:prstGeom>
            <a:solidFill>
              <a:schemeClr val="accent6">
                <a:lumMod val="75000"/>
              </a:schemeClr>
            </a:solid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prstClr val="white"/>
                  </a:solidFill>
                </a:rPr>
                <a:t>CERN </a:t>
              </a:r>
              <a:r>
                <a:rPr lang="en-US" sz="1200" b="1" dirty="0" smtClean="0">
                  <a:solidFill>
                    <a:prstClr val="white"/>
                  </a:solidFill>
                </a:rPr>
                <a:t>structure change</a:t>
              </a:r>
              <a:br>
                <a:rPr lang="en-US" sz="1200" b="1" dirty="0" smtClean="0">
                  <a:solidFill>
                    <a:prstClr val="white"/>
                  </a:solidFill>
                </a:rPr>
              </a:br>
              <a:r>
                <a:rPr lang="en-US" sz="1200" b="1" dirty="0" smtClean="0">
                  <a:solidFill>
                    <a:prstClr val="white"/>
                  </a:solidFill>
                </a:rPr>
                <a:t>No impact</a:t>
              </a:r>
              <a:endParaRPr lang="en-US" sz="1200" b="1" dirty="0">
                <a:solidFill>
                  <a:prstClr val="white"/>
                </a:solidFill>
              </a:endParaRPr>
            </a:p>
          </p:txBody>
        </p:sp>
        <p:cxnSp>
          <p:nvCxnSpPr>
            <p:cNvPr id="70" name="Straight Connector 69"/>
            <p:cNvCxnSpPr>
              <a:stCxn id="59" idx="0"/>
            </p:cNvCxnSpPr>
            <p:nvPr/>
          </p:nvCxnSpPr>
          <p:spPr>
            <a:xfrm flipH="1" flipV="1">
              <a:off x="11465859" y="2967175"/>
              <a:ext cx="1056" cy="225341"/>
            </a:xfrm>
            <a:prstGeom prst="line">
              <a:avLst/>
            </a:prstGeom>
            <a:solidFill>
              <a:schemeClr val="tx1">
                <a:lumMod val="75000"/>
              </a:schemeClr>
            </a:solid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71" name="Rounded Rectangle 70"/>
            <p:cNvSpPr/>
            <p:nvPr/>
          </p:nvSpPr>
          <p:spPr>
            <a:xfrm>
              <a:off x="10185476" y="3818958"/>
              <a:ext cx="1900062" cy="165314"/>
            </a:xfrm>
            <a:prstGeom prst="roundRect">
              <a:avLst>
                <a:gd name="adj" fmla="val 12078"/>
              </a:avLst>
            </a:prstGeom>
            <a:solidFill>
              <a:schemeClr val="accent6">
                <a:lumMod val="75000"/>
              </a:schemeClr>
            </a:solid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b="1" dirty="0">
                  <a:solidFill>
                    <a:prstClr val="white"/>
                  </a:solidFill>
                </a:rPr>
                <a:t>Work Orchestration</a:t>
              </a:r>
            </a:p>
          </p:txBody>
        </p:sp>
        <p:cxnSp>
          <p:nvCxnSpPr>
            <p:cNvPr id="73" name="Straight Connector 72"/>
            <p:cNvCxnSpPr/>
            <p:nvPr/>
          </p:nvCxnSpPr>
          <p:spPr>
            <a:xfrm flipH="1" flipV="1">
              <a:off x="10287565" y="3280207"/>
              <a:ext cx="2821" cy="535524"/>
            </a:xfrm>
            <a:prstGeom prst="line">
              <a:avLst/>
            </a:prstGeom>
            <a:solidFill>
              <a:schemeClr val="tx1">
                <a:lumMod val="75000"/>
              </a:schemeClr>
            </a:solid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flipH="1" flipV="1">
              <a:off x="10565999" y="3268221"/>
              <a:ext cx="1054" cy="300335"/>
            </a:xfrm>
            <a:prstGeom prst="line">
              <a:avLst/>
            </a:prstGeom>
            <a:solidFill>
              <a:schemeClr val="tx1">
                <a:lumMod val="75000"/>
              </a:schemeClr>
            </a:solidFill>
            <a:ln>
              <a:solidFill>
                <a:schemeClr val="tx1">
                  <a:lumMod val="50000"/>
                </a:schemeClr>
              </a:solidFill>
            </a:ln>
          </p:spPr>
          <p:style>
            <a:lnRef idx="2">
              <a:schemeClr val="accent1"/>
            </a:lnRef>
            <a:fillRef idx="0">
              <a:schemeClr val="accent1"/>
            </a:fillRef>
            <a:effectRef idx="1">
              <a:schemeClr val="accent1"/>
            </a:effectRef>
            <a:fontRef idx="minor">
              <a:schemeClr val="tx1"/>
            </a:fontRef>
          </p:style>
        </p:cxnSp>
        <p:sp>
          <p:nvSpPr>
            <p:cNvPr id="76" name="Rounded Rectangle 75"/>
            <p:cNvSpPr/>
            <p:nvPr/>
          </p:nvSpPr>
          <p:spPr>
            <a:xfrm>
              <a:off x="9583783" y="4037493"/>
              <a:ext cx="1782833" cy="179896"/>
            </a:xfrm>
            <a:prstGeom prst="roundRect">
              <a:avLst>
                <a:gd name="adj" fmla="val 12078"/>
              </a:avLst>
            </a:prstGeom>
            <a:solidFill>
              <a:schemeClr val="accent6">
                <a:lumMod val="75000"/>
              </a:schemeClr>
            </a:solid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b="1" dirty="0">
                  <a:solidFill>
                    <a:prstClr val="white"/>
                  </a:solidFill>
                </a:rPr>
                <a:t>&gt;</a:t>
              </a:r>
              <a:r>
                <a:rPr lang="en-US" sz="1200" b="1">
                  <a:solidFill>
                    <a:prstClr val="white"/>
                  </a:solidFill>
                </a:rPr>
                <a:t>250000 tickets </a:t>
              </a:r>
              <a:r>
                <a:rPr lang="en-US" sz="1200" b="1" dirty="0">
                  <a:solidFill>
                    <a:prstClr val="white"/>
                  </a:solidFill>
                </a:rPr>
                <a:t>/ year</a:t>
              </a:r>
            </a:p>
          </p:txBody>
        </p:sp>
        <p:sp>
          <p:nvSpPr>
            <p:cNvPr id="79" name="Rectangle 78"/>
            <p:cNvSpPr/>
            <p:nvPr/>
          </p:nvSpPr>
          <p:spPr>
            <a:xfrm>
              <a:off x="9811844" y="715512"/>
              <a:ext cx="2306157" cy="307777"/>
            </a:xfrm>
            <a:prstGeom prst="rect">
              <a:avLst/>
            </a:prstGeom>
            <a:solidFill>
              <a:schemeClr val="bg1"/>
            </a:solidFill>
            <a:ln w="38100">
              <a:solidFill>
                <a:schemeClr val="accent6">
                  <a:lumMod val="75000"/>
                </a:schemeClr>
              </a:solidFill>
            </a:ln>
            <a:effectLst/>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defTabSz="457200"/>
              <a:r>
                <a:rPr lang="en-US" sz="1400" b="1" dirty="0" err="1">
                  <a:ln w="11430"/>
                  <a:solidFill>
                    <a:srgbClr val="FF0000"/>
                  </a:solidFill>
                </a:rPr>
                <a:t>KPI’s</a:t>
              </a:r>
              <a:r>
                <a:rPr lang="en-US" sz="1400" b="1" dirty="0">
                  <a:ln w="11430"/>
                  <a:solidFill>
                    <a:srgbClr val="FF0000"/>
                  </a:solidFill>
                </a:rPr>
                <a:t> &amp; DASHBOARDS !</a:t>
              </a:r>
              <a:endParaRPr lang="en-US" sz="7200" b="1" dirty="0">
                <a:ln w="11430"/>
                <a:solidFill>
                  <a:srgbClr val="FF0000"/>
                </a:solidFill>
              </a:endParaRPr>
            </a:p>
          </p:txBody>
        </p:sp>
        <p:cxnSp>
          <p:nvCxnSpPr>
            <p:cNvPr id="80" name="Straight Arrow Connector 79"/>
            <p:cNvCxnSpPr/>
            <p:nvPr/>
          </p:nvCxnSpPr>
          <p:spPr>
            <a:xfrm flipH="1">
              <a:off x="10714835" y="966970"/>
              <a:ext cx="105378" cy="426035"/>
            </a:xfrm>
            <a:prstGeom prst="straightConnector1">
              <a:avLst/>
            </a:prstGeom>
            <a:ln w="76200">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74" name="Rounded Rectangle 73"/>
            <p:cNvSpPr/>
            <p:nvPr/>
          </p:nvSpPr>
          <p:spPr>
            <a:xfrm>
              <a:off x="10381669" y="3504214"/>
              <a:ext cx="1662818" cy="163078"/>
            </a:xfrm>
            <a:prstGeom prst="roundRect">
              <a:avLst>
                <a:gd name="adj" fmla="val 12078"/>
              </a:avLst>
            </a:prstGeom>
            <a:solidFill>
              <a:schemeClr val="accent6">
                <a:lumMod val="75000"/>
              </a:schemeClr>
            </a:solid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1200" b="1" dirty="0">
                  <a:solidFill>
                    <a:prstClr val="white"/>
                  </a:solidFill>
                </a:rPr>
                <a:t>Mobile applications</a:t>
              </a:r>
            </a:p>
          </p:txBody>
        </p:sp>
        <p:pic>
          <p:nvPicPr>
            <p:cNvPr id="8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9083" y="4126456"/>
              <a:ext cx="1936727" cy="1777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3" name="Picture 4"/>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t="37744"/>
            <a:stretch/>
          </p:blipFill>
          <p:spPr bwMode="auto">
            <a:xfrm>
              <a:off x="6530822" y="5270716"/>
              <a:ext cx="3944377" cy="6401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 name="Rectangle 80"/>
            <p:cNvSpPr/>
            <p:nvPr/>
          </p:nvSpPr>
          <p:spPr>
            <a:xfrm>
              <a:off x="11574442" y="2938428"/>
              <a:ext cx="761747" cy="369332"/>
            </a:xfrm>
            <a:prstGeom prst="rect">
              <a:avLst/>
            </a:prstGeom>
            <a:effectLst/>
          </p:spPr>
          <p:txBody>
            <a:bodyPr wrap="none">
              <a:spAutoFit/>
            </a:bodyPr>
            <a:lstStyle/>
            <a:p>
              <a:pPr defTabSz="457200"/>
              <a:r>
                <a:rPr lang="en-US" b="1" dirty="0" smtClean="0">
                  <a:solidFill>
                    <a:prstClr val="black"/>
                  </a:solidFill>
                </a:rPr>
                <a:t>2016 </a:t>
              </a:r>
              <a:endParaRPr lang="en-US" b="1" dirty="0">
                <a:solidFill>
                  <a:prstClr val="black"/>
                </a:solidFill>
              </a:endParaRPr>
            </a:p>
          </p:txBody>
        </p:sp>
        <p:cxnSp>
          <p:nvCxnSpPr>
            <p:cNvPr id="3" name="Straight Connector 2"/>
            <p:cNvCxnSpPr/>
            <p:nvPr/>
          </p:nvCxnSpPr>
          <p:spPr>
            <a:xfrm flipV="1">
              <a:off x="361665" y="3245168"/>
              <a:ext cx="11766251" cy="5560"/>
            </a:xfrm>
            <a:prstGeom prst="line">
              <a:avLst/>
            </a:prstGeom>
            <a:ln w="57150"/>
            <a:effectLst/>
          </p:spPr>
          <p:style>
            <a:lnRef idx="2">
              <a:schemeClr val="accent6"/>
            </a:lnRef>
            <a:fillRef idx="0">
              <a:schemeClr val="accent6"/>
            </a:fillRef>
            <a:effectRef idx="1">
              <a:schemeClr val="accent6"/>
            </a:effectRef>
            <a:fontRef idx="minor">
              <a:schemeClr val="tx1"/>
            </a:fontRef>
          </p:style>
        </p:cxnSp>
        <p:sp>
          <p:nvSpPr>
            <p:cNvPr id="43" name="Oval 42"/>
            <p:cNvSpPr/>
            <p:nvPr/>
          </p:nvSpPr>
          <p:spPr>
            <a:xfrm>
              <a:off x="1840306" y="3193988"/>
              <a:ext cx="200598" cy="118594"/>
            </a:xfrm>
            <a:prstGeom prst="ellipse">
              <a:avLst/>
            </a:prstGeom>
            <a:solidFill>
              <a:schemeClr val="tx2"/>
            </a:solidFill>
            <a:ln>
              <a:solidFill>
                <a:schemeClr val="tx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44" name="Oval 43"/>
            <p:cNvSpPr/>
            <p:nvPr/>
          </p:nvSpPr>
          <p:spPr>
            <a:xfrm>
              <a:off x="3421256" y="3197194"/>
              <a:ext cx="200598" cy="121538"/>
            </a:xfrm>
            <a:prstGeom prst="ellipse">
              <a:avLst/>
            </a:prstGeom>
            <a:solidFill>
              <a:schemeClr val="tx2"/>
            </a:solidFill>
            <a:ln>
              <a:solidFill>
                <a:schemeClr val="tx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45" name="Oval 44"/>
            <p:cNvSpPr/>
            <p:nvPr/>
          </p:nvSpPr>
          <p:spPr>
            <a:xfrm>
              <a:off x="6599508" y="3196798"/>
              <a:ext cx="200598" cy="121538"/>
            </a:xfrm>
            <a:prstGeom prst="ellipse">
              <a:avLst/>
            </a:prstGeom>
            <a:solidFill>
              <a:schemeClr val="tx2"/>
            </a:solidFill>
            <a:ln>
              <a:solidFill>
                <a:schemeClr val="tx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47" name="Oval 46"/>
            <p:cNvSpPr/>
            <p:nvPr/>
          </p:nvSpPr>
          <p:spPr>
            <a:xfrm>
              <a:off x="8202212" y="3186222"/>
              <a:ext cx="200598" cy="121538"/>
            </a:xfrm>
            <a:prstGeom prst="ellipse">
              <a:avLst/>
            </a:prstGeom>
            <a:solidFill>
              <a:schemeClr val="tx2"/>
            </a:solidFill>
            <a:ln>
              <a:solidFill>
                <a:schemeClr val="tx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59" name="Oval 58"/>
            <p:cNvSpPr/>
            <p:nvPr/>
          </p:nvSpPr>
          <p:spPr>
            <a:xfrm>
              <a:off x="11366616" y="3192516"/>
              <a:ext cx="200598" cy="121538"/>
            </a:xfrm>
            <a:prstGeom prst="ellipse">
              <a:avLst/>
            </a:prstGeom>
            <a:solidFill>
              <a:schemeClr val="tx2"/>
            </a:solidFill>
            <a:ln>
              <a:solidFill>
                <a:schemeClr val="tx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64" name="Oval 63"/>
            <p:cNvSpPr/>
            <p:nvPr/>
          </p:nvSpPr>
          <p:spPr>
            <a:xfrm>
              <a:off x="5021864" y="3200249"/>
              <a:ext cx="200598" cy="121538"/>
            </a:xfrm>
            <a:prstGeom prst="ellipse">
              <a:avLst/>
            </a:prstGeom>
            <a:solidFill>
              <a:schemeClr val="tx2"/>
            </a:solidFill>
            <a:ln>
              <a:solidFill>
                <a:schemeClr val="tx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sp>
          <p:nvSpPr>
            <p:cNvPr id="66" name="Oval 65"/>
            <p:cNvSpPr/>
            <p:nvPr/>
          </p:nvSpPr>
          <p:spPr>
            <a:xfrm>
              <a:off x="9774034" y="3199523"/>
              <a:ext cx="200598" cy="121538"/>
            </a:xfrm>
            <a:prstGeom prst="ellipse">
              <a:avLst/>
            </a:prstGeom>
            <a:solidFill>
              <a:schemeClr val="tx2"/>
            </a:solidFill>
            <a:ln>
              <a:solidFill>
                <a:schemeClr val="tx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endParaRPr>
            </a:p>
          </p:txBody>
        </p:sp>
      </p:grpSp>
      <p:sp>
        <p:nvSpPr>
          <p:cNvPr id="72" name="Title 71"/>
          <p:cNvSpPr>
            <a:spLocks noGrp="1"/>
          </p:cNvSpPr>
          <p:nvPr>
            <p:ph type="title"/>
          </p:nvPr>
        </p:nvSpPr>
        <p:spPr>
          <a:xfrm>
            <a:off x="256" y="0"/>
            <a:ext cx="10969139" cy="823716"/>
          </a:xfrm>
        </p:spPr>
        <p:txBody>
          <a:bodyPr/>
          <a:lstStyle/>
          <a:p>
            <a:r>
              <a:rPr lang="en-US" sz="6000" dirty="0"/>
              <a:t>A long </a:t>
            </a:r>
            <a:r>
              <a:rPr lang="en-US" sz="6000" dirty="0" smtClean="0"/>
              <a:t>story</a:t>
            </a:r>
            <a:endParaRPr lang="en-GB" dirty="0"/>
          </a:p>
        </p:txBody>
      </p:sp>
    </p:spTree>
    <p:extLst>
      <p:ext uri="{BB962C8B-B14F-4D97-AF65-F5344CB8AC3E}">
        <p14:creationId xmlns:p14="http://schemas.microsoft.com/office/powerpoint/2010/main" val="6652290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263125" y="2086121"/>
            <a:ext cx="8306325" cy="789637"/>
          </a:xfrm>
        </p:spPr>
        <p:txBody>
          <a:bodyPr>
            <a:normAutofit/>
          </a:bodyPr>
          <a:lstStyle/>
          <a:p>
            <a:r>
              <a:rPr lang="en-US" sz="4400" dirty="0" smtClean="0"/>
              <a:t>How we did it</a:t>
            </a:r>
            <a:endParaRPr lang="en-US" sz="4400" dirty="0"/>
          </a:p>
        </p:txBody>
      </p:sp>
    </p:spTree>
    <p:extLst>
      <p:ext uri="{BB962C8B-B14F-4D97-AF65-F5344CB8AC3E}">
        <p14:creationId xmlns:p14="http://schemas.microsoft.com/office/powerpoint/2010/main" val="336953962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 descr="\\cern.ch\dfs\Users\r\reinoud\Documents\My Pictures\eu1.bmp"/>
          <p:cNvPicPr>
            <a:picLocks noChangeAspect="1" noChangeArrowheads="1"/>
          </p:cNvPicPr>
          <p:nvPr/>
        </p:nvPicPr>
        <p:blipFill rotWithShape="1">
          <a:blip r:embed="rId3">
            <a:extLst>
              <a:ext uri="{28A0092B-C50C-407E-A947-70E740481C1C}">
                <a14:useLocalDpi xmlns:a14="http://schemas.microsoft.com/office/drawing/2010/main" val="0"/>
              </a:ext>
            </a:extLst>
          </a:blip>
          <a:srcRect r="71956" b="57629"/>
          <a:stretch/>
        </p:blipFill>
        <p:spPr bwMode="auto">
          <a:xfrm>
            <a:off x="3824444" y="4675019"/>
            <a:ext cx="1229360" cy="1160866"/>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0" y="12127"/>
            <a:ext cx="10969139" cy="822451"/>
          </a:xfrm>
        </p:spPr>
        <p:txBody>
          <a:bodyPr>
            <a:noAutofit/>
          </a:bodyPr>
          <a:lstStyle/>
          <a:p>
            <a:r>
              <a:rPr lang="en-GB" sz="4800" dirty="0" smtClean="0"/>
              <a:t>Business </a:t>
            </a:r>
            <a:r>
              <a:rPr lang="en-GB" sz="4800" dirty="0"/>
              <a:t>Service Catalogue</a:t>
            </a:r>
          </a:p>
        </p:txBody>
      </p:sp>
      <p:sp>
        <p:nvSpPr>
          <p:cNvPr id="3" name="Content Placeholder 2"/>
          <p:cNvSpPr>
            <a:spLocks noGrp="1"/>
          </p:cNvSpPr>
          <p:nvPr>
            <p:ph idx="4294967295"/>
          </p:nvPr>
        </p:nvSpPr>
        <p:spPr>
          <a:xfrm>
            <a:off x="567289" y="887413"/>
            <a:ext cx="10972800" cy="4876800"/>
          </a:xfrm>
        </p:spPr>
        <p:txBody>
          <a:bodyPr/>
          <a:lstStyle/>
          <a:p>
            <a:pPr marL="0" indent="0">
              <a:buNone/>
            </a:pPr>
            <a:r>
              <a:rPr lang="en-US" sz="2400" b="1" dirty="0" smtClean="0"/>
              <a:t>Matrix </a:t>
            </a:r>
            <a:r>
              <a:rPr lang="en-US" sz="2400" dirty="0" smtClean="0"/>
              <a:t>structure</a:t>
            </a:r>
            <a:r>
              <a:rPr lang="en-US" sz="2400" b="1" dirty="0" smtClean="0"/>
              <a:t> </a:t>
            </a:r>
            <a:r>
              <a:rPr lang="en-US" sz="2400" dirty="0" smtClean="0"/>
              <a:t>with 2 dimensions:</a:t>
            </a:r>
          </a:p>
          <a:p>
            <a:pPr lvl="1"/>
            <a:r>
              <a:rPr lang="en-US" sz="2000" dirty="0" smtClean="0"/>
              <a:t>Columns: Services (What, User View) </a:t>
            </a:r>
            <a:r>
              <a:rPr lang="en-US" sz="1050" dirty="0" smtClean="0"/>
              <a:t>(today </a:t>
            </a:r>
            <a:r>
              <a:rPr lang="en-US" sz="1050" b="1" dirty="0" smtClean="0"/>
              <a:t>~300 </a:t>
            </a:r>
            <a:r>
              <a:rPr lang="en-US" sz="1050" dirty="0" smtClean="0"/>
              <a:t>operational)</a:t>
            </a:r>
            <a:endParaRPr lang="en-US" sz="2000" dirty="0" smtClean="0"/>
          </a:p>
          <a:p>
            <a:pPr lvl="1"/>
            <a:r>
              <a:rPr lang="en-US" sz="2000" dirty="0" smtClean="0"/>
              <a:t>Rows: Functions (How, Supporters View)</a:t>
            </a:r>
            <a:r>
              <a:rPr lang="en-US" sz="2000" dirty="0"/>
              <a:t> </a:t>
            </a:r>
            <a:r>
              <a:rPr lang="en-US" sz="1050" dirty="0"/>
              <a:t>(today </a:t>
            </a:r>
            <a:r>
              <a:rPr lang="en-US" sz="1050" b="1" dirty="0" smtClean="0"/>
              <a:t>~600 </a:t>
            </a:r>
            <a:r>
              <a:rPr lang="en-US" sz="1050" dirty="0" smtClean="0"/>
              <a:t>active)</a:t>
            </a:r>
            <a:endParaRPr lang="en-US" sz="1050" dirty="0"/>
          </a:p>
        </p:txBody>
      </p:sp>
      <p:pic>
        <p:nvPicPr>
          <p:cNvPr id="4104" name="Picture 8"/>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503"/>
          <a:stretch/>
        </p:blipFill>
        <p:spPr bwMode="auto">
          <a:xfrm>
            <a:off x="5408413" y="3913907"/>
            <a:ext cx="5961888" cy="1979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42335" y="2350257"/>
            <a:ext cx="12374880" cy="1964568"/>
            <a:chOff x="0" y="2350257"/>
            <a:chExt cx="12374880" cy="1964568"/>
          </a:xfrm>
        </p:grpSpPr>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350257"/>
              <a:ext cx="12374880" cy="8925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own Arrow 3"/>
            <p:cNvSpPr/>
            <p:nvPr/>
          </p:nvSpPr>
          <p:spPr>
            <a:xfrm>
              <a:off x="7416800" y="3242775"/>
              <a:ext cx="1219200" cy="1072050"/>
            </a:xfrm>
            <a:prstGeom prst="downArrow">
              <a:avLst/>
            </a:prstGeom>
          </p:spPr>
          <p:style>
            <a:lnRef idx="1">
              <a:schemeClr val="accent4"/>
            </a:lnRef>
            <a:fillRef idx="2">
              <a:schemeClr val="accent4"/>
            </a:fillRef>
            <a:effectRef idx="1">
              <a:schemeClr val="accent4"/>
            </a:effectRef>
            <a:fontRef idx="minor">
              <a:schemeClr val="dk1"/>
            </a:fontRef>
          </p:style>
          <p:txBody>
            <a:bodyPr vert="vert270" rtlCol="0" anchor="ctr"/>
            <a:lstStyle/>
            <a:p>
              <a:r>
                <a:rPr lang="en-US" sz="2000" b="1" dirty="0" smtClean="0">
                  <a:solidFill>
                    <a:schemeClr val="tx1"/>
                  </a:solidFill>
                </a:rPr>
                <a:t>What</a:t>
              </a:r>
              <a:endParaRPr lang="en-US" b="1" dirty="0">
                <a:solidFill>
                  <a:schemeClr val="tx1"/>
                </a:solidFill>
              </a:endParaRPr>
            </a:p>
          </p:txBody>
        </p:sp>
      </p:grpSp>
      <p:grpSp>
        <p:nvGrpSpPr>
          <p:cNvPr id="2" name="Group 1"/>
          <p:cNvGrpSpPr/>
          <p:nvPr/>
        </p:nvGrpSpPr>
        <p:grpSpPr>
          <a:xfrm>
            <a:off x="812801" y="2278585"/>
            <a:ext cx="4572001" cy="3615225"/>
            <a:chOff x="812800" y="2590801"/>
            <a:chExt cx="4572001" cy="3615225"/>
          </a:xfrm>
        </p:grpSpPr>
        <p:pic>
          <p:nvPicPr>
            <p:cNvPr id="4101" name="Picture 5"/>
            <p:cNvPicPr>
              <a:picLocks noChangeAspect="1" noChangeArrowheads="1"/>
            </p:cNvPicPr>
            <p:nvPr/>
          </p:nvPicPr>
          <p:blipFill rotWithShape="1">
            <a:blip r:embed="rId6">
              <a:extLst>
                <a:ext uri="{28A0092B-C50C-407E-A947-70E740481C1C}">
                  <a14:useLocalDpi xmlns:a14="http://schemas.microsoft.com/office/drawing/2010/main" val="0"/>
                </a:ext>
              </a:extLst>
            </a:blip>
            <a:srcRect l="-1" r="3140"/>
            <a:stretch/>
          </p:blipFill>
          <p:spPr bwMode="auto">
            <a:xfrm>
              <a:off x="812800" y="2590801"/>
              <a:ext cx="2880360" cy="3615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Down Arrow 18"/>
            <p:cNvSpPr/>
            <p:nvPr/>
          </p:nvSpPr>
          <p:spPr>
            <a:xfrm rot="16200000">
              <a:off x="4128460" y="3887834"/>
              <a:ext cx="914400" cy="1598283"/>
            </a:xfrm>
            <a:prstGeom prst="downArrow">
              <a:avLst/>
            </a:prstGeom>
          </p:spPr>
          <p:style>
            <a:lnRef idx="1">
              <a:schemeClr val="accent4"/>
            </a:lnRef>
            <a:fillRef idx="2">
              <a:schemeClr val="accent4"/>
            </a:fillRef>
            <a:effectRef idx="1">
              <a:schemeClr val="accent4"/>
            </a:effectRef>
            <a:fontRef idx="minor">
              <a:schemeClr val="dk1"/>
            </a:fontRef>
          </p:style>
          <p:txBody>
            <a:bodyPr vert="vert" rtlCol="0" anchor="ctr"/>
            <a:lstStyle/>
            <a:p>
              <a:pPr algn="ctr"/>
              <a:r>
                <a:rPr lang="en-US" sz="2000" b="1" dirty="0" smtClean="0">
                  <a:solidFill>
                    <a:schemeClr val="tx1"/>
                  </a:solidFill>
                </a:rPr>
                <a:t>How</a:t>
              </a:r>
              <a:endParaRPr lang="en-US" b="1" dirty="0">
                <a:solidFill>
                  <a:schemeClr val="tx1"/>
                </a:solidFill>
              </a:endParaRPr>
            </a:p>
          </p:txBody>
        </p:sp>
      </p:grpSp>
      <p:pic>
        <p:nvPicPr>
          <p:cNvPr id="9" name="Picture 1" descr="T:\CERN\Service Management Project\pano_a.jpg"/>
          <p:cNvPicPr>
            <a:picLocks noChangeAspect="1" noChangeArrowheads="1"/>
          </p:cNvPicPr>
          <p:nvPr/>
        </p:nvPicPr>
        <p:blipFill>
          <a:blip r:embed="rId7" cstate="print"/>
          <a:srcRect/>
          <a:stretch>
            <a:fillRect/>
          </a:stretch>
        </p:blipFill>
        <p:spPr bwMode="auto">
          <a:xfrm>
            <a:off x="8389357" y="823716"/>
            <a:ext cx="3756121" cy="1636596"/>
          </a:xfrm>
          <a:prstGeom prst="rect">
            <a:avLst/>
          </a:prstGeom>
          <a:noFill/>
          <a:ln w="9525">
            <a:noFill/>
            <a:miter lim="800000"/>
            <a:headEnd/>
            <a:tailEnd/>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31862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2"/>
          <p:cNvSpPr>
            <a:spLocks noGrp="1" noChangeArrowheads="1"/>
          </p:cNvSpPr>
          <p:nvPr>
            <p:ph type="title"/>
          </p:nvPr>
        </p:nvSpPr>
        <p:spPr/>
        <p:txBody>
          <a:bodyPr>
            <a:normAutofit fontScale="90000"/>
          </a:bodyPr>
          <a:lstStyle/>
          <a:p>
            <a:pPr algn="l"/>
            <a:r>
              <a:rPr lang="en-GB" dirty="0"/>
              <a:t>Service </a:t>
            </a:r>
            <a:r>
              <a:rPr lang="en-GB" dirty="0" smtClean="0"/>
              <a:t>Portal (hide complexity)</a:t>
            </a:r>
            <a:endParaRPr lang="de-DE" dirty="0"/>
          </a:p>
        </p:txBody>
      </p:sp>
      <p:sp>
        <p:nvSpPr>
          <p:cNvPr id="47" name="Content Placeholder 1"/>
          <p:cNvSpPr>
            <a:spLocks noGrp="1"/>
          </p:cNvSpPr>
          <p:nvPr>
            <p:ph idx="1"/>
          </p:nvPr>
        </p:nvSpPr>
        <p:spPr/>
        <p:txBody>
          <a:bodyPr/>
          <a:lstStyle/>
          <a:p>
            <a:pPr eaLnBrk="0" fontAlgn="base" hangingPunct="0">
              <a:spcAft>
                <a:spcPct val="0"/>
              </a:spcAft>
              <a:defRPr/>
            </a:pPr>
            <a:r>
              <a:rPr lang="en-US" sz="2400" dirty="0" smtClean="0"/>
              <a:t>Easy access </a:t>
            </a:r>
            <a:r>
              <a:rPr lang="en-US" sz="2400" dirty="0"/>
              <a:t>to all services</a:t>
            </a:r>
          </a:p>
          <a:p>
            <a:pPr eaLnBrk="0" fontAlgn="base" hangingPunct="0">
              <a:spcAft>
                <a:spcPct val="0"/>
              </a:spcAft>
              <a:defRPr/>
            </a:pPr>
            <a:r>
              <a:rPr lang="en-US" sz="2400" dirty="0"/>
              <a:t>Search function</a:t>
            </a:r>
          </a:p>
          <a:p>
            <a:pPr eaLnBrk="0" fontAlgn="base" hangingPunct="0">
              <a:spcAft>
                <a:spcPct val="0"/>
              </a:spcAft>
              <a:defRPr/>
            </a:pPr>
            <a:r>
              <a:rPr lang="en-US" sz="2400" dirty="0"/>
              <a:t>Browse the catalogue</a:t>
            </a:r>
          </a:p>
          <a:p>
            <a:pPr eaLnBrk="0" fontAlgn="base" hangingPunct="0">
              <a:spcAft>
                <a:spcPct val="0"/>
              </a:spcAft>
              <a:defRPr/>
            </a:pPr>
            <a:r>
              <a:rPr lang="en-US" sz="2400" dirty="0"/>
              <a:t>Report issues</a:t>
            </a:r>
          </a:p>
          <a:p>
            <a:pPr eaLnBrk="0" fontAlgn="base" hangingPunct="0">
              <a:spcAft>
                <a:spcPct val="0"/>
              </a:spcAft>
              <a:defRPr/>
            </a:pPr>
            <a:r>
              <a:rPr lang="en-US" sz="2400" dirty="0"/>
              <a:t>Follow-up issues</a:t>
            </a:r>
          </a:p>
          <a:p>
            <a:pPr eaLnBrk="0" fontAlgn="base" hangingPunct="0">
              <a:spcAft>
                <a:spcPct val="0"/>
              </a:spcAft>
              <a:defRPr/>
            </a:pPr>
            <a:r>
              <a:rPr lang="en-US" sz="2400" dirty="0"/>
              <a:t>Access knowledge </a:t>
            </a:r>
            <a:r>
              <a:rPr lang="en-US" sz="2400" dirty="0" smtClean="0"/>
              <a:t>base</a:t>
            </a:r>
          </a:p>
          <a:p>
            <a:pPr eaLnBrk="0" fontAlgn="base" hangingPunct="0">
              <a:spcAft>
                <a:spcPct val="0"/>
              </a:spcAft>
              <a:defRPr/>
            </a:pPr>
            <a:r>
              <a:rPr lang="en-US" sz="2400" dirty="0" smtClean="0"/>
              <a:t>Access to service status info</a:t>
            </a:r>
            <a:endParaRPr lang="en-US" sz="2400" dirty="0"/>
          </a:p>
          <a:p>
            <a:endParaRPr lang="en-US" dirty="0"/>
          </a:p>
        </p:txBody>
      </p:sp>
      <p:pic>
        <p:nvPicPr>
          <p:cNvPr id="49" name="Picture 4"/>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37744"/>
          <a:stretch/>
        </p:blipFill>
        <p:spPr bwMode="auto">
          <a:xfrm>
            <a:off x="375839" y="5403850"/>
            <a:ext cx="5314212" cy="5989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0051" y="820833"/>
            <a:ext cx="6409092" cy="43450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descr="servicenow_logo_300ppi.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4650" y="5118672"/>
            <a:ext cx="1752843" cy="194273"/>
          </a:xfrm>
          <a:prstGeom prst="rect">
            <a:avLst/>
          </a:prstGeom>
        </p:spPr>
      </p:pic>
    </p:spTree>
    <p:extLst>
      <p:ext uri="{BB962C8B-B14F-4D97-AF65-F5344CB8AC3E}">
        <p14:creationId xmlns:p14="http://schemas.microsoft.com/office/powerpoint/2010/main" val="1529749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fade">
                                      <p:cBhvr>
                                        <p:cTn id="7" dur="1000"/>
                                        <p:tgtEl>
                                          <p:spTgt spid="47">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7">
                                            <p:txEl>
                                              <p:pRg st="1" end="1"/>
                                            </p:txEl>
                                          </p:spTgt>
                                        </p:tgtEl>
                                        <p:attrNameLst>
                                          <p:attrName>style.visibility</p:attrName>
                                        </p:attrNameLst>
                                      </p:cBhvr>
                                      <p:to>
                                        <p:strVal val="visible"/>
                                      </p:to>
                                    </p:set>
                                    <p:animEffect transition="in" filter="fade">
                                      <p:cBhvr>
                                        <p:cTn id="11" dur="1000"/>
                                        <p:tgtEl>
                                          <p:spTgt spid="47">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47">
                                            <p:txEl>
                                              <p:pRg st="2" end="2"/>
                                            </p:txEl>
                                          </p:spTgt>
                                        </p:tgtEl>
                                        <p:attrNameLst>
                                          <p:attrName>style.visibility</p:attrName>
                                        </p:attrNameLst>
                                      </p:cBhvr>
                                      <p:to>
                                        <p:strVal val="visible"/>
                                      </p:to>
                                    </p:set>
                                    <p:animEffect transition="in" filter="fade">
                                      <p:cBhvr>
                                        <p:cTn id="15" dur="1000"/>
                                        <p:tgtEl>
                                          <p:spTgt spid="47">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47">
                                            <p:txEl>
                                              <p:pRg st="3" end="3"/>
                                            </p:txEl>
                                          </p:spTgt>
                                        </p:tgtEl>
                                        <p:attrNameLst>
                                          <p:attrName>style.visibility</p:attrName>
                                        </p:attrNameLst>
                                      </p:cBhvr>
                                      <p:to>
                                        <p:strVal val="visible"/>
                                      </p:to>
                                    </p:set>
                                    <p:animEffect transition="in" filter="fade">
                                      <p:cBhvr>
                                        <p:cTn id="19" dur="1000"/>
                                        <p:tgtEl>
                                          <p:spTgt spid="47">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47">
                                            <p:txEl>
                                              <p:pRg st="4" end="4"/>
                                            </p:txEl>
                                          </p:spTgt>
                                        </p:tgtEl>
                                        <p:attrNameLst>
                                          <p:attrName>style.visibility</p:attrName>
                                        </p:attrNameLst>
                                      </p:cBhvr>
                                      <p:to>
                                        <p:strVal val="visible"/>
                                      </p:to>
                                    </p:set>
                                    <p:animEffect transition="in" filter="fade">
                                      <p:cBhvr>
                                        <p:cTn id="23" dur="1000"/>
                                        <p:tgtEl>
                                          <p:spTgt spid="47">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47">
                                            <p:txEl>
                                              <p:pRg st="5" end="5"/>
                                            </p:txEl>
                                          </p:spTgt>
                                        </p:tgtEl>
                                        <p:attrNameLst>
                                          <p:attrName>style.visibility</p:attrName>
                                        </p:attrNameLst>
                                      </p:cBhvr>
                                      <p:to>
                                        <p:strVal val="visible"/>
                                      </p:to>
                                    </p:set>
                                    <p:animEffect transition="in" filter="fade">
                                      <p:cBhvr>
                                        <p:cTn id="27" dur="1000"/>
                                        <p:tgtEl>
                                          <p:spTgt spid="47">
                                            <p:txEl>
                                              <p:pRg st="5" end="5"/>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47">
                                            <p:txEl>
                                              <p:pRg st="6" end="6"/>
                                            </p:txEl>
                                          </p:spTgt>
                                        </p:tgtEl>
                                        <p:attrNameLst>
                                          <p:attrName>style.visibility</p:attrName>
                                        </p:attrNameLst>
                                      </p:cBhvr>
                                      <p:to>
                                        <p:strVal val="visible"/>
                                      </p:to>
                                    </p:set>
                                    <p:animEffect transition="in" filter="fade">
                                      <p:cBhvr>
                                        <p:cTn id="31" dur="1000"/>
                                        <p:tgtEl>
                                          <p:spTgt spid="47">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599" y="1265"/>
            <a:ext cx="12144375" cy="822451"/>
          </a:xfrm>
        </p:spPr>
        <p:txBody>
          <a:bodyPr/>
          <a:lstStyle/>
          <a:p>
            <a:r>
              <a:rPr lang="en-US" sz="4000" baseline="0" dirty="0" smtClean="0"/>
              <a:t>Knowledge (for Self </a:t>
            </a:r>
            <a:r>
              <a:rPr lang="en-US" sz="4000" dirty="0"/>
              <a:t>H</a:t>
            </a:r>
            <a:r>
              <a:rPr lang="en-US" sz="4000" baseline="0" dirty="0" smtClean="0"/>
              <a:t>elp and Business </a:t>
            </a:r>
            <a:r>
              <a:rPr lang="en-US" sz="4000" dirty="0"/>
              <a:t>C</a:t>
            </a:r>
            <a:r>
              <a:rPr lang="en-US" sz="4000" baseline="0" dirty="0" smtClean="0"/>
              <a:t>ontinuity)</a:t>
            </a:r>
            <a:endParaRPr lang="en-US" sz="4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747713"/>
            <a:ext cx="12236450" cy="537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359125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ervCat.JPG"/>
          <p:cNvPicPr>
            <a:picLocks noChangeAspect="1"/>
          </p:cNvPicPr>
          <p:nvPr/>
        </p:nvPicPr>
        <p:blipFill>
          <a:blip r:embed="rId2" cstate="print"/>
          <a:stretch>
            <a:fillRect/>
          </a:stretch>
        </p:blipFill>
        <p:spPr>
          <a:xfrm>
            <a:off x="1377091" y="2553520"/>
            <a:ext cx="3712207" cy="1888615"/>
          </a:xfrm>
          <a:prstGeom prst="rect">
            <a:avLst/>
          </a:prstGeom>
        </p:spPr>
      </p:pic>
      <p:sp>
        <p:nvSpPr>
          <p:cNvPr id="2" name="Title 1"/>
          <p:cNvSpPr>
            <a:spLocks noGrp="1"/>
          </p:cNvSpPr>
          <p:nvPr>
            <p:ph type="title"/>
          </p:nvPr>
        </p:nvSpPr>
        <p:spPr>
          <a:xfrm>
            <a:off x="130628" y="-1"/>
            <a:ext cx="12166147" cy="823716"/>
          </a:xfrm>
        </p:spPr>
        <p:txBody>
          <a:bodyPr/>
          <a:lstStyle/>
          <a:p>
            <a:r>
              <a:rPr lang="en-US" sz="4400" dirty="0" smtClean="0"/>
              <a:t>Dashboards create awareness</a:t>
            </a:r>
            <a:endParaRPr lang="en-US" sz="4400"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0532" y="842984"/>
            <a:ext cx="7501467" cy="5996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Placeholder 2"/>
          <p:cNvSpPr>
            <a:spLocks noGrp="1"/>
          </p:cNvSpPr>
          <p:nvPr>
            <p:ph idx="1"/>
          </p:nvPr>
        </p:nvSpPr>
        <p:spPr>
          <a:xfrm>
            <a:off x="1" y="933668"/>
            <a:ext cx="4800600" cy="4305989"/>
          </a:xfrm>
        </p:spPr>
        <p:txBody>
          <a:bodyPr/>
          <a:lstStyle/>
          <a:p>
            <a:pPr marL="363538" indent="-314325"/>
            <a:r>
              <a:rPr lang="en-US" dirty="0" smtClean="0"/>
              <a:t>Dashboards by</a:t>
            </a:r>
          </a:p>
          <a:p>
            <a:pPr marL="449263" lvl="1" indent="-187325"/>
            <a:r>
              <a:rPr lang="en-US" sz="2000" dirty="0" smtClean="0"/>
              <a:t>Service Area, Customer Service and Service Element (What)</a:t>
            </a:r>
          </a:p>
          <a:p>
            <a:pPr marL="449263" lvl="1" indent="-187325"/>
            <a:r>
              <a:rPr lang="en-US" sz="2000" dirty="0" smtClean="0"/>
              <a:t>By Department, Group and Function (How)</a:t>
            </a:r>
          </a:p>
          <a:p>
            <a:pPr marL="0" indent="-286688"/>
            <a:endParaRPr lang="en-US" sz="2800" dirty="0" smtClean="0"/>
          </a:p>
          <a:p>
            <a:pPr marL="0" indent="-286688"/>
            <a:endParaRPr lang="en-US" sz="2800" dirty="0"/>
          </a:p>
          <a:p>
            <a:pPr marL="0" indent="0">
              <a:buNone/>
            </a:pPr>
            <a:endParaRPr lang="en-US" sz="2800" dirty="0"/>
          </a:p>
          <a:p>
            <a:pPr marL="0" indent="-286688"/>
            <a:r>
              <a:rPr lang="en-US" sz="2800" b="1" dirty="0" smtClean="0"/>
              <a:t>Finally we can improve </a:t>
            </a:r>
            <a:r>
              <a:rPr lang="en-US" sz="2800" b="1" dirty="0" smtClean="0">
                <a:sym typeface="Wingdings" panose="05000000000000000000" pitchFamily="2" charset="2"/>
              </a:rPr>
              <a:t></a:t>
            </a:r>
            <a:endParaRPr lang="en-US" sz="2800" b="1" dirty="0" smtClean="0"/>
          </a:p>
        </p:txBody>
      </p:sp>
    </p:spTree>
    <p:extLst>
      <p:ext uri="{BB962C8B-B14F-4D97-AF65-F5344CB8AC3E}">
        <p14:creationId xmlns:p14="http://schemas.microsoft.com/office/powerpoint/2010/main" val="215875573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650724" y="4785178"/>
            <a:ext cx="3248176" cy="797681"/>
          </a:xfrm>
          <a:prstGeom prst="rect">
            <a:avLst/>
          </a:prstGeom>
        </p:spPr>
        <p:txBody>
          <a:bodyPr lIns="91392" tIns="45695" rIns="91392" bIns="45695"/>
          <a:lstStyle/>
          <a:p>
            <a:pPr algn="ctr">
              <a:spcBef>
                <a:spcPts val="0"/>
              </a:spcBef>
              <a:buSzPct val="125000"/>
              <a:defRPr/>
            </a:pPr>
            <a:r>
              <a:rPr lang="en-US" sz="2000" kern="0" dirty="0" smtClean="0">
                <a:solidFill>
                  <a:schemeClr val="accent6"/>
                </a:solidFill>
                <a:latin typeface="Calibri"/>
                <a:cs typeface="Calibri"/>
              </a:rPr>
              <a:t>Olaf van der Vossen</a:t>
            </a:r>
          </a:p>
          <a:p>
            <a:pPr algn="ctr">
              <a:spcBef>
                <a:spcPts val="0"/>
              </a:spcBef>
              <a:buSzPct val="125000"/>
              <a:defRPr/>
            </a:pPr>
            <a:r>
              <a:rPr lang="en-US" sz="1400" kern="0" dirty="0" smtClean="0">
                <a:solidFill>
                  <a:schemeClr val="accent6"/>
                </a:solidFill>
                <a:latin typeface="Calibri"/>
                <a:cs typeface="Calibri"/>
              </a:rPr>
              <a:t>Service Manager</a:t>
            </a:r>
          </a:p>
          <a:p>
            <a:pPr algn="ctr">
              <a:spcBef>
                <a:spcPts val="0"/>
              </a:spcBef>
              <a:buSzPct val="125000"/>
              <a:defRPr/>
            </a:pPr>
            <a:r>
              <a:rPr lang="en-US" sz="1400" kern="0" dirty="0" smtClean="0">
                <a:solidFill>
                  <a:schemeClr val="accent6"/>
                </a:solidFill>
                <a:latin typeface="Calibri"/>
                <a:cs typeface="Calibri"/>
              </a:rPr>
              <a:t>CERN</a:t>
            </a:r>
          </a:p>
        </p:txBody>
      </p:sp>
      <p:sp>
        <p:nvSpPr>
          <p:cNvPr id="7" name="Rectangle 2"/>
          <p:cNvSpPr txBox="1">
            <a:spLocks noChangeArrowheads="1"/>
          </p:cNvSpPr>
          <p:nvPr/>
        </p:nvSpPr>
        <p:spPr>
          <a:xfrm>
            <a:off x="930124" y="4650619"/>
            <a:ext cx="5105400" cy="1066800"/>
          </a:xfrm>
          <a:prstGeom prst="rect">
            <a:avLst/>
          </a:prstGeom>
        </p:spPr>
        <p:txBody>
          <a:bodyPr lIns="91392" tIns="45695" rIns="91392" bIns="45695"/>
          <a:lstStyle/>
          <a:p>
            <a:pPr>
              <a:spcBef>
                <a:spcPts val="0"/>
              </a:spcBef>
              <a:buSzPct val="125000"/>
              <a:defRPr/>
            </a:pPr>
            <a:endParaRPr lang="en-US" sz="1400" kern="0" dirty="0" smtClean="0">
              <a:solidFill>
                <a:srgbClr val="CBCBCB"/>
              </a:solidFill>
              <a:latin typeface="Calibri"/>
              <a:cs typeface="Calibri"/>
            </a:endParaRPr>
          </a:p>
        </p:txBody>
      </p:sp>
      <p:sp>
        <p:nvSpPr>
          <p:cNvPr id="9" name="Title 5"/>
          <p:cNvSpPr txBox="1">
            <a:spLocks/>
          </p:cNvSpPr>
          <p:nvPr/>
        </p:nvSpPr>
        <p:spPr>
          <a:xfrm>
            <a:off x="472924" y="1743075"/>
            <a:ext cx="11451191" cy="27813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600" b="1" dirty="0" smtClean="0">
                <a:solidFill>
                  <a:schemeClr val="tx1">
                    <a:lumMod val="75000"/>
                  </a:schemeClr>
                </a:solidFill>
              </a:rPr>
              <a:t>Service Management </a:t>
            </a:r>
            <a:br>
              <a:rPr lang="en-US" sz="6600" b="1" dirty="0" smtClean="0">
                <a:solidFill>
                  <a:schemeClr val="tx1">
                    <a:lumMod val="75000"/>
                  </a:schemeClr>
                </a:solidFill>
              </a:rPr>
            </a:br>
            <a:r>
              <a:rPr lang="en-US" sz="6600" b="1" dirty="0" smtClean="0">
                <a:solidFill>
                  <a:schemeClr val="tx1">
                    <a:lumMod val="75000"/>
                  </a:schemeClr>
                </a:solidFill>
              </a:rPr>
              <a:t>not only for IT anymore</a:t>
            </a:r>
            <a:endParaRPr lang="en-US" sz="6600" b="1" dirty="0">
              <a:solidFill>
                <a:schemeClr val="tx1">
                  <a:lumMod val="75000"/>
                </a:schemeClr>
              </a:solidFill>
            </a:endParaRPr>
          </a:p>
        </p:txBody>
      </p:sp>
      <p:pic>
        <p:nvPicPr>
          <p:cNvPr id="5"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54628" y="382509"/>
            <a:ext cx="1559796" cy="1544120"/>
          </a:xfrm>
          <a:prstGeom prst="rect">
            <a:avLst/>
          </a:prstGeom>
        </p:spPr>
      </p:pic>
      <p:sp>
        <p:nvSpPr>
          <p:cNvPr id="8" name="Rectangle 2"/>
          <p:cNvSpPr txBox="1">
            <a:spLocks noChangeArrowheads="1"/>
          </p:cNvSpPr>
          <p:nvPr/>
        </p:nvSpPr>
        <p:spPr>
          <a:xfrm>
            <a:off x="8146899" y="4785178"/>
            <a:ext cx="3248176" cy="797681"/>
          </a:xfrm>
          <a:prstGeom prst="rect">
            <a:avLst/>
          </a:prstGeom>
        </p:spPr>
        <p:txBody>
          <a:bodyPr lIns="91392" tIns="45695" rIns="91392" bIns="45695"/>
          <a:lstStyle/>
          <a:p>
            <a:pPr algn="ctr">
              <a:spcBef>
                <a:spcPts val="0"/>
              </a:spcBef>
              <a:buSzPct val="125000"/>
              <a:defRPr/>
            </a:pPr>
            <a:r>
              <a:rPr lang="en-US" sz="2000" kern="0" dirty="0" smtClean="0">
                <a:solidFill>
                  <a:schemeClr val="accent6"/>
                </a:solidFill>
                <a:latin typeface="Calibri"/>
                <a:cs typeface="Calibri"/>
              </a:rPr>
              <a:t>13/06/2018</a:t>
            </a:r>
            <a:endParaRPr lang="en-US" sz="1400" kern="0" dirty="0" smtClean="0">
              <a:solidFill>
                <a:schemeClr val="accent6"/>
              </a:solidFill>
              <a:latin typeface="Calibri"/>
              <a:cs typeface="Calibri"/>
            </a:endParaRPr>
          </a:p>
        </p:txBody>
      </p:sp>
    </p:spTree>
    <p:extLst>
      <p:ext uri="{BB962C8B-B14F-4D97-AF65-F5344CB8AC3E}">
        <p14:creationId xmlns:p14="http://schemas.microsoft.com/office/powerpoint/2010/main" val="9872778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www.basilv.com/psd/wp-content/uploads/2006/11/three-approaches-to-rules.png"/>
          <p:cNvPicPr>
            <a:picLocks noChangeAspect="1" noChangeArrowheads="1"/>
          </p:cNvPicPr>
          <p:nvPr/>
        </p:nvPicPr>
        <p:blipFill>
          <a:blip r:embed="rId2" cstate="print"/>
          <a:srcRect/>
          <a:stretch>
            <a:fillRect/>
          </a:stretch>
        </p:blipFill>
        <p:spPr bwMode="auto">
          <a:xfrm>
            <a:off x="6625005" y="1498535"/>
            <a:ext cx="4554180" cy="2326221"/>
          </a:xfrm>
          <a:prstGeom prst="rect">
            <a:avLst/>
          </a:prstGeom>
          <a:noFill/>
        </p:spPr>
      </p:pic>
      <p:sp>
        <p:nvSpPr>
          <p:cNvPr id="2" name="Title 1"/>
          <p:cNvSpPr>
            <a:spLocks noGrp="1"/>
          </p:cNvSpPr>
          <p:nvPr>
            <p:ph type="title"/>
          </p:nvPr>
        </p:nvSpPr>
        <p:spPr/>
        <p:txBody>
          <a:bodyPr/>
          <a:lstStyle/>
          <a:p>
            <a:pPr lvl="0">
              <a:buNone/>
            </a:pPr>
            <a:r>
              <a:rPr lang="en-GB" sz="4400" dirty="0" err="1" smtClean="0"/>
              <a:t>ITIL</a:t>
            </a:r>
            <a:r>
              <a:rPr lang="en-GB" sz="4400" dirty="0" smtClean="0"/>
              <a:t> </a:t>
            </a:r>
            <a:r>
              <a:rPr lang="en-GB" sz="4400" dirty="0" err="1" smtClean="0"/>
              <a:t>V3</a:t>
            </a:r>
            <a:r>
              <a:rPr lang="en-GB" sz="4400" dirty="0" smtClean="0"/>
              <a:t> framework for non IT, but </a:t>
            </a:r>
            <a:endParaRPr lang="en-US" sz="4400" dirty="0"/>
          </a:p>
        </p:txBody>
      </p:sp>
      <p:sp>
        <p:nvSpPr>
          <p:cNvPr id="3" name="Content Placeholder 2"/>
          <p:cNvSpPr>
            <a:spLocks noGrp="1"/>
          </p:cNvSpPr>
          <p:nvPr>
            <p:ph idx="4294967295"/>
          </p:nvPr>
        </p:nvSpPr>
        <p:spPr>
          <a:xfrm>
            <a:off x="427568" y="920601"/>
            <a:ext cx="8381715" cy="3576637"/>
          </a:xfrm>
        </p:spPr>
        <p:txBody>
          <a:bodyPr>
            <a:normAutofit/>
          </a:bodyPr>
          <a:lstStyle/>
          <a:p>
            <a:pPr marL="514350" indent="-457200">
              <a:buNone/>
            </a:pPr>
            <a:r>
              <a:rPr lang="en-GB" sz="2800" b="1" dirty="0" smtClean="0"/>
              <a:t>Remove all references to IT</a:t>
            </a:r>
          </a:p>
          <a:p>
            <a:pPr marL="514350" indent="-457200">
              <a:buNone/>
            </a:pPr>
            <a:r>
              <a:rPr lang="en-GB" sz="2000" b="1" dirty="0"/>
              <a:t>	</a:t>
            </a:r>
            <a:r>
              <a:rPr lang="en-GB" sz="2000" b="1" dirty="0" smtClean="0"/>
              <a:t>(a ‘reinterpretation’ keeping the spirit, generalizing beyond IT)</a:t>
            </a:r>
          </a:p>
          <a:p>
            <a:pPr marL="514350" indent="-457200">
              <a:buNone/>
            </a:pPr>
            <a:r>
              <a:rPr lang="en-GB" sz="2800" b="1" dirty="0" smtClean="0"/>
              <a:t>Stay PRAGMATIC </a:t>
            </a:r>
            <a:br>
              <a:rPr lang="en-GB" sz="2800" b="1" dirty="0" smtClean="0"/>
            </a:br>
            <a:r>
              <a:rPr lang="en-GB" sz="2000" b="1" dirty="0" smtClean="0"/>
              <a:t>(only take what is useful; leave the rest for ‘later’ </a:t>
            </a:r>
            <a:r>
              <a:rPr lang="en-GB" sz="2000" b="1" dirty="0" smtClean="0">
                <a:sym typeface="Wingdings" pitchFamily="2" charset="2"/>
              </a:rPr>
              <a:t></a:t>
            </a:r>
            <a:r>
              <a:rPr lang="en-GB" sz="2000" b="1" dirty="0" smtClean="0"/>
              <a:t>)</a:t>
            </a:r>
          </a:p>
          <a:p>
            <a:pPr marL="514350" indent="-457200">
              <a:buNone/>
            </a:pPr>
            <a:r>
              <a:rPr lang="en-GB" sz="2800" b="1" dirty="0" smtClean="0"/>
              <a:t>No over-engineering</a:t>
            </a:r>
          </a:p>
          <a:p>
            <a:pPr marL="514350" indent="-457200">
              <a:buNone/>
            </a:pPr>
            <a:r>
              <a:rPr lang="en-GB" sz="2800" b="1" dirty="0" smtClean="0"/>
              <a:t>KISS (Keep It Simple Stupid)</a:t>
            </a:r>
          </a:p>
        </p:txBody>
      </p:sp>
      <p:grpSp>
        <p:nvGrpSpPr>
          <p:cNvPr id="20" name="Group 19"/>
          <p:cNvGrpSpPr/>
          <p:nvPr/>
        </p:nvGrpSpPr>
        <p:grpSpPr>
          <a:xfrm>
            <a:off x="7056107" y="2708920"/>
            <a:ext cx="338171" cy="292472"/>
            <a:chOff x="5220072" y="2780928"/>
            <a:chExt cx="647700" cy="647700"/>
          </a:xfrm>
        </p:grpSpPr>
        <p:cxnSp>
          <p:nvCxnSpPr>
            <p:cNvPr id="13" name="Straight Connector 12"/>
            <p:cNvCxnSpPr/>
            <p:nvPr/>
          </p:nvCxnSpPr>
          <p:spPr bwMode="auto">
            <a:xfrm>
              <a:off x="5220072" y="2780928"/>
              <a:ext cx="647700" cy="647700"/>
            </a:xfrm>
            <a:prstGeom prst="line">
              <a:avLst/>
            </a:prstGeom>
            <a:solidFill>
              <a:schemeClr val="folHlink"/>
            </a:solidFill>
            <a:ln w="57150" cap="flat" cmpd="sng" algn="ctr">
              <a:solidFill>
                <a:srgbClr val="D60093"/>
              </a:solidFill>
              <a:prstDash val="solid"/>
              <a:round/>
              <a:headEnd type="none" w="med" len="med"/>
              <a:tailEnd type="none" w="med" len="med"/>
            </a:ln>
            <a:effectLst/>
          </p:spPr>
        </p:cxnSp>
        <p:cxnSp>
          <p:nvCxnSpPr>
            <p:cNvPr id="14" name="Straight Connector 13"/>
            <p:cNvCxnSpPr/>
            <p:nvPr/>
          </p:nvCxnSpPr>
          <p:spPr bwMode="auto">
            <a:xfrm flipV="1">
              <a:off x="5220072" y="2780928"/>
              <a:ext cx="647700" cy="647700"/>
            </a:xfrm>
            <a:prstGeom prst="line">
              <a:avLst/>
            </a:prstGeom>
            <a:solidFill>
              <a:schemeClr val="folHlink"/>
            </a:solidFill>
            <a:ln w="57150" cap="flat" cmpd="sng" algn="ctr">
              <a:solidFill>
                <a:srgbClr val="D60093"/>
              </a:solidFill>
              <a:prstDash val="solid"/>
              <a:round/>
              <a:headEnd type="none" w="med" len="med"/>
              <a:tailEnd type="none" w="med" len="med"/>
            </a:ln>
            <a:effectLst/>
          </p:spPr>
        </p:cxnSp>
      </p:grpSp>
      <p:grpSp>
        <p:nvGrpSpPr>
          <p:cNvPr id="21" name="Group 20"/>
          <p:cNvGrpSpPr/>
          <p:nvPr/>
        </p:nvGrpSpPr>
        <p:grpSpPr>
          <a:xfrm>
            <a:off x="10099721" y="1498534"/>
            <a:ext cx="338171" cy="292472"/>
            <a:chOff x="5220072" y="2780928"/>
            <a:chExt cx="647700" cy="647700"/>
          </a:xfrm>
        </p:grpSpPr>
        <p:cxnSp>
          <p:nvCxnSpPr>
            <p:cNvPr id="22" name="Straight Connector 21"/>
            <p:cNvCxnSpPr/>
            <p:nvPr/>
          </p:nvCxnSpPr>
          <p:spPr bwMode="auto">
            <a:xfrm>
              <a:off x="5220072" y="2780928"/>
              <a:ext cx="647700" cy="647700"/>
            </a:xfrm>
            <a:prstGeom prst="line">
              <a:avLst/>
            </a:prstGeom>
            <a:solidFill>
              <a:schemeClr val="folHlink"/>
            </a:solidFill>
            <a:ln w="57150" cap="flat" cmpd="sng" algn="ctr">
              <a:solidFill>
                <a:srgbClr val="D60093"/>
              </a:solidFill>
              <a:prstDash val="solid"/>
              <a:round/>
              <a:headEnd type="none" w="med" len="med"/>
              <a:tailEnd type="none" w="med" len="med"/>
            </a:ln>
            <a:effectLst/>
          </p:spPr>
        </p:cxnSp>
        <p:cxnSp>
          <p:nvCxnSpPr>
            <p:cNvPr id="23" name="Straight Connector 22"/>
            <p:cNvCxnSpPr/>
            <p:nvPr/>
          </p:nvCxnSpPr>
          <p:spPr bwMode="auto">
            <a:xfrm flipV="1">
              <a:off x="5220072" y="2780928"/>
              <a:ext cx="647700" cy="647700"/>
            </a:xfrm>
            <a:prstGeom prst="line">
              <a:avLst/>
            </a:prstGeom>
            <a:solidFill>
              <a:schemeClr val="folHlink"/>
            </a:solidFill>
            <a:ln w="57150" cap="flat" cmpd="sng" algn="ctr">
              <a:solidFill>
                <a:srgbClr val="D60093"/>
              </a:solidFill>
              <a:prstDash val="solid"/>
              <a:round/>
              <a:headEnd type="none" w="med" len="med"/>
              <a:tailEnd type="none" w="med" len="med"/>
            </a:ln>
            <a:effectLst/>
          </p:spPr>
        </p:cxnSp>
      </p:grpSp>
      <p:grpSp>
        <p:nvGrpSpPr>
          <p:cNvPr id="30" name="Group 29"/>
          <p:cNvGrpSpPr/>
          <p:nvPr/>
        </p:nvGrpSpPr>
        <p:grpSpPr>
          <a:xfrm>
            <a:off x="1" y="4437113"/>
            <a:ext cx="6786033" cy="2362053"/>
            <a:chOff x="0" y="4437112"/>
            <a:chExt cx="5089525" cy="2362053"/>
          </a:xfrm>
        </p:grpSpPr>
        <p:grpSp>
          <p:nvGrpSpPr>
            <p:cNvPr id="29" name="Group 28"/>
            <p:cNvGrpSpPr/>
            <p:nvPr/>
          </p:nvGrpSpPr>
          <p:grpSpPr>
            <a:xfrm>
              <a:off x="0" y="4437112"/>
              <a:ext cx="5089525" cy="2362053"/>
              <a:chOff x="0" y="4437112"/>
              <a:chExt cx="5089525" cy="2362053"/>
            </a:xfrm>
          </p:grpSpPr>
          <p:pic>
            <p:nvPicPr>
              <p:cNvPr id="50177" name="Picture 1"/>
              <p:cNvPicPr>
                <a:picLocks noChangeAspect="1" noChangeArrowheads="1"/>
              </p:cNvPicPr>
              <p:nvPr/>
            </p:nvPicPr>
            <p:blipFill>
              <a:blip r:embed="rId3" cstate="print"/>
              <a:srcRect/>
              <a:stretch>
                <a:fillRect/>
              </a:stretch>
            </p:blipFill>
            <p:spPr bwMode="auto">
              <a:xfrm>
                <a:off x="0" y="4445769"/>
                <a:ext cx="5089525" cy="2353396"/>
              </a:xfrm>
              <a:prstGeom prst="rect">
                <a:avLst/>
              </a:prstGeom>
              <a:noFill/>
              <a:ln w="9525">
                <a:noFill/>
                <a:miter lim="800000"/>
                <a:headEnd/>
                <a:tailEnd/>
              </a:ln>
            </p:spPr>
          </p:pic>
          <p:grpSp>
            <p:nvGrpSpPr>
              <p:cNvPr id="25" name="Group 24"/>
              <p:cNvGrpSpPr/>
              <p:nvPr/>
            </p:nvGrpSpPr>
            <p:grpSpPr>
              <a:xfrm>
                <a:off x="320675" y="4457929"/>
                <a:ext cx="4391025" cy="2341236"/>
                <a:chOff x="5220072" y="2780928"/>
                <a:chExt cx="647700" cy="647700"/>
              </a:xfrm>
            </p:grpSpPr>
            <p:cxnSp>
              <p:nvCxnSpPr>
                <p:cNvPr id="26" name="Straight Connector 25"/>
                <p:cNvCxnSpPr/>
                <p:nvPr/>
              </p:nvCxnSpPr>
              <p:spPr bwMode="auto">
                <a:xfrm>
                  <a:off x="5220072" y="2780928"/>
                  <a:ext cx="647700" cy="647700"/>
                </a:xfrm>
                <a:prstGeom prst="line">
                  <a:avLst/>
                </a:prstGeom>
                <a:solidFill>
                  <a:schemeClr val="folHlink"/>
                </a:solidFill>
                <a:ln w="57150" cap="flat" cmpd="sng" algn="ctr">
                  <a:solidFill>
                    <a:srgbClr val="D60093"/>
                  </a:solidFill>
                  <a:prstDash val="solid"/>
                  <a:round/>
                  <a:headEnd type="none" w="med" len="med"/>
                  <a:tailEnd type="none" w="med" len="med"/>
                </a:ln>
                <a:effectLst/>
              </p:spPr>
            </p:cxnSp>
            <p:cxnSp>
              <p:nvCxnSpPr>
                <p:cNvPr id="27" name="Straight Connector 26"/>
                <p:cNvCxnSpPr/>
                <p:nvPr/>
              </p:nvCxnSpPr>
              <p:spPr bwMode="auto">
                <a:xfrm flipV="1">
                  <a:off x="5220072" y="2780928"/>
                  <a:ext cx="647700" cy="647700"/>
                </a:xfrm>
                <a:prstGeom prst="line">
                  <a:avLst/>
                </a:prstGeom>
                <a:solidFill>
                  <a:schemeClr val="folHlink"/>
                </a:solidFill>
                <a:ln w="57150" cap="flat" cmpd="sng" algn="ctr">
                  <a:solidFill>
                    <a:srgbClr val="D60093"/>
                  </a:solidFill>
                  <a:prstDash val="solid"/>
                  <a:round/>
                  <a:headEnd type="none" w="med" len="med"/>
                  <a:tailEnd type="none" w="med" len="med"/>
                </a:ln>
                <a:effectLst/>
              </p:spPr>
            </p:cxnSp>
          </p:grpSp>
          <p:sp>
            <p:nvSpPr>
              <p:cNvPr id="28" name="TextBox 27"/>
              <p:cNvSpPr txBox="1"/>
              <p:nvPr/>
            </p:nvSpPr>
            <p:spPr>
              <a:xfrm>
                <a:off x="2627784" y="4437112"/>
                <a:ext cx="1541234" cy="369332"/>
              </a:xfrm>
              <a:prstGeom prst="rect">
                <a:avLst/>
              </a:prstGeom>
              <a:solidFill>
                <a:schemeClr val="bg1"/>
              </a:solidFill>
            </p:spPr>
            <p:txBody>
              <a:bodyPr wrap="square" rtlCol="0">
                <a:spAutoFit/>
              </a:bodyPr>
              <a:lstStyle/>
              <a:p>
                <a:endParaRPr lang="en-US" dirty="0"/>
              </a:p>
            </p:txBody>
          </p:sp>
        </p:grpSp>
        <p:sp>
          <p:nvSpPr>
            <p:cNvPr id="19" name="TextBox 18"/>
            <p:cNvSpPr txBox="1"/>
            <p:nvPr/>
          </p:nvSpPr>
          <p:spPr>
            <a:xfrm>
              <a:off x="1349828" y="6491388"/>
              <a:ext cx="2159000" cy="307777"/>
            </a:xfrm>
            <a:prstGeom prst="rect">
              <a:avLst/>
            </a:prstGeom>
            <a:solidFill>
              <a:schemeClr val="bg1"/>
            </a:solidFill>
          </p:spPr>
          <p:txBody>
            <a:bodyPr wrap="square" rtlCol="0">
              <a:spAutoFit/>
            </a:bodyPr>
            <a:lstStyle/>
            <a:p>
              <a:pPr algn="ctr"/>
              <a:r>
                <a:rPr lang="en-US" sz="1400" b="1" dirty="0" smtClean="0">
                  <a:latin typeface="Baskerville Old Face" pitchFamily="18" charset="0"/>
                </a:rPr>
                <a:t>Service Management team</a:t>
              </a:r>
              <a:endParaRPr lang="en-US" sz="1400" b="1" dirty="0">
                <a:latin typeface="Baskerville Old Face" pitchFamily="18" charset="0"/>
              </a:endParaRPr>
            </a:p>
          </p:txBody>
        </p:sp>
      </p:grpSp>
      <p:sp>
        <p:nvSpPr>
          <p:cNvPr id="24" name="TextBox 23"/>
          <p:cNvSpPr txBox="1"/>
          <p:nvPr/>
        </p:nvSpPr>
        <p:spPr>
          <a:xfrm rot="19560190">
            <a:off x="3323251" y="6061175"/>
            <a:ext cx="824896" cy="307777"/>
          </a:xfrm>
          <a:prstGeom prst="rect">
            <a:avLst/>
          </a:prstGeom>
          <a:noFill/>
        </p:spPr>
        <p:txBody>
          <a:bodyPr wrap="square" rtlCol="0">
            <a:spAutoFit/>
          </a:bodyPr>
          <a:lstStyle/>
          <a:p>
            <a:pPr algn="ctr"/>
            <a:r>
              <a:rPr lang="en-US" sz="1400" b="1" dirty="0" smtClean="0">
                <a:latin typeface="Baskerville Old Face" pitchFamily="18" charset="0"/>
              </a:rPr>
              <a:t>ITIL</a:t>
            </a:r>
            <a:endParaRPr lang="en-US" sz="1400" b="1" dirty="0">
              <a:latin typeface="Baskerville Old Face" pitchFamily="18"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3240" y="3644543"/>
            <a:ext cx="5778005" cy="2871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78943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5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953251" y="823715"/>
            <a:ext cx="5238750" cy="3843152"/>
          </a:xfrm>
          <a:prstGeom prst="rect">
            <a:avLst/>
          </a:prstGeom>
        </p:spPr>
      </p:pic>
      <p:sp>
        <p:nvSpPr>
          <p:cNvPr id="72" name="Title 71"/>
          <p:cNvSpPr>
            <a:spLocks noGrp="1"/>
          </p:cNvSpPr>
          <p:nvPr>
            <p:ph type="title"/>
          </p:nvPr>
        </p:nvSpPr>
        <p:spPr>
          <a:xfrm>
            <a:off x="130628" y="-1"/>
            <a:ext cx="12061372" cy="823716"/>
          </a:xfrm>
        </p:spPr>
        <p:txBody>
          <a:bodyPr/>
          <a:lstStyle/>
          <a:p>
            <a:pPr lvl="0" algn="ctr">
              <a:lnSpc>
                <a:spcPct val="100000"/>
              </a:lnSpc>
              <a:spcBef>
                <a:spcPts val="1200"/>
              </a:spcBef>
            </a:pPr>
            <a:r>
              <a:rPr lang="en-GB" sz="4400" b="1" dirty="0" smtClean="0"/>
              <a:t>7 Years of Enterprise </a:t>
            </a:r>
            <a:r>
              <a:rPr lang="en-GB" sz="4400" b="1" dirty="0"/>
              <a:t>service </a:t>
            </a:r>
            <a:r>
              <a:rPr lang="en-GB" sz="4400" b="1" dirty="0" smtClean="0"/>
              <a:t>management</a:t>
            </a:r>
            <a:endParaRPr lang="en-GB" sz="6000" b="1" dirty="0"/>
          </a:p>
        </p:txBody>
      </p:sp>
      <p:sp>
        <p:nvSpPr>
          <p:cNvPr id="77" name="Content Placeholder 76"/>
          <p:cNvSpPr>
            <a:spLocks noGrp="1"/>
          </p:cNvSpPr>
          <p:nvPr>
            <p:ph idx="1"/>
          </p:nvPr>
        </p:nvSpPr>
        <p:spPr>
          <a:xfrm>
            <a:off x="0" y="823715"/>
            <a:ext cx="11928615" cy="4793729"/>
          </a:xfrm>
        </p:spPr>
        <p:txBody>
          <a:bodyPr/>
          <a:lstStyle/>
          <a:p>
            <a:pPr marL="361950" indent="-312738"/>
            <a:r>
              <a:rPr lang="en-GB" sz="2400" dirty="0" smtClean="0"/>
              <a:t>Annual </a:t>
            </a:r>
            <a:r>
              <a:rPr lang="en-GB" sz="2400" b="1" dirty="0" smtClean="0"/>
              <a:t>growth</a:t>
            </a:r>
            <a:r>
              <a:rPr lang="en-GB" sz="2400" dirty="0" smtClean="0"/>
              <a:t> # cases ~ </a:t>
            </a:r>
            <a:r>
              <a:rPr lang="en-GB" sz="2400" b="1" dirty="0" smtClean="0"/>
              <a:t>20%</a:t>
            </a:r>
          </a:p>
          <a:p>
            <a:pPr marL="361950" indent="-312738"/>
            <a:r>
              <a:rPr lang="en-GB" sz="2400" dirty="0" smtClean="0"/>
              <a:t>Focus in last years shifted from </a:t>
            </a:r>
          </a:p>
          <a:p>
            <a:pPr marL="714375" lvl="1" indent="-352425"/>
            <a:r>
              <a:rPr lang="en-GB" sz="2000" dirty="0" smtClean="0"/>
              <a:t>end user experience</a:t>
            </a:r>
          </a:p>
          <a:p>
            <a:pPr marL="231775" lvl="1" indent="0">
              <a:buNone/>
            </a:pPr>
            <a:r>
              <a:rPr lang="en-GB" sz="2000" dirty="0"/>
              <a:t>T</a:t>
            </a:r>
            <a:r>
              <a:rPr lang="en-GB" sz="2000" dirty="0" smtClean="0"/>
              <a:t>o </a:t>
            </a:r>
          </a:p>
          <a:p>
            <a:pPr marL="714375" lvl="1" indent="-352425"/>
            <a:r>
              <a:rPr lang="en-GB" sz="2000" dirty="0" smtClean="0"/>
              <a:t>process support / work orchestration </a:t>
            </a:r>
          </a:p>
          <a:p>
            <a:pPr marL="361950" indent="-312738"/>
            <a:r>
              <a:rPr lang="en-GB" sz="2400" dirty="0" smtClean="0"/>
              <a:t>We </a:t>
            </a:r>
            <a:r>
              <a:rPr lang="en-GB" sz="2400" b="1" dirty="0" smtClean="0"/>
              <a:t>improved </a:t>
            </a:r>
          </a:p>
          <a:p>
            <a:pPr marL="714375" lvl="1" indent="-352425"/>
            <a:r>
              <a:rPr lang="en-GB" sz="2000" b="1" dirty="0" smtClean="0"/>
              <a:t>efficiency</a:t>
            </a:r>
            <a:r>
              <a:rPr lang="en-GB" sz="2000" dirty="0" smtClean="0"/>
              <a:t> </a:t>
            </a:r>
            <a:r>
              <a:rPr lang="en-GB" sz="2000" dirty="0"/>
              <a:t>(users and supporters)</a:t>
            </a:r>
          </a:p>
          <a:p>
            <a:pPr marL="714375" lvl="1" indent="-352425"/>
            <a:r>
              <a:rPr lang="en-GB" sz="2000" b="1" dirty="0" smtClean="0"/>
              <a:t>control</a:t>
            </a:r>
            <a:r>
              <a:rPr lang="en-GB" sz="2000" dirty="0" smtClean="0"/>
              <a:t> (transparency through metrics </a:t>
            </a:r>
            <a:r>
              <a:rPr lang="en-GB" sz="2000" dirty="0"/>
              <a:t>for our </a:t>
            </a:r>
            <a:r>
              <a:rPr lang="en-GB" sz="2000" dirty="0" smtClean="0"/>
              <a:t>managers)</a:t>
            </a:r>
            <a:endParaRPr lang="en-GB" sz="2000" dirty="0"/>
          </a:p>
          <a:p>
            <a:pPr marL="361950" indent="-312738"/>
            <a:r>
              <a:rPr lang="en-GB" sz="2400" dirty="0" smtClean="0"/>
              <a:t>We </a:t>
            </a:r>
            <a:r>
              <a:rPr lang="en-GB" sz="2400" b="1" dirty="0" smtClean="0"/>
              <a:t>enabled</a:t>
            </a:r>
            <a:r>
              <a:rPr lang="en-GB" sz="2400" dirty="0" smtClean="0"/>
              <a:t> the continuous improvement process</a:t>
            </a:r>
          </a:p>
          <a:p>
            <a:pPr marL="361950" indent="-312738"/>
            <a:r>
              <a:rPr lang="en-GB" sz="2400" dirty="0" smtClean="0"/>
              <a:t>We </a:t>
            </a:r>
            <a:r>
              <a:rPr lang="en-GB" sz="2400" b="1" dirty="0" smtClean="0"/>
              <a:t>facilitated</a:t>
            </a:r>
            <a:r>
              <a:rPr lang="en-GB" sz="2400" dirty="0" smtClean="0"/>
              <a:t> collaboration and knowledge sharing </a:t>
            </a:r>
          </a:p>
          <a:p>
            <a:pPr marL="361950" indent="-312738"/>
            <a:r>
              <a:rPr lang="en-GB" sz="2400" dirty="0" smtClean="0"/>
              <a:t>We think we help CERN to become more </a:t>
            </a:r>
            <a:r>
              <a:rPr lang="en-GB" sz="2400" b="1" dirty="0" smtClean="0"/>
              <a:t>efficient and effective</a:t>
            </a:r>
            <a:r>
              <a:rPr lang="en-GB" sz="2400" dirty="0" smtClean="0"/>
              <a:t>.. </a:t>
            </a:r>
            <a:endParaRPr lang="en-GB" sz="2400" dirty="0"/>
          </a:p>
          <a:p>
            <a:pPr marL="0" indent="0">
              <a:buNone/>
            </a:pPr>
            <a:r>
              <a:rPr lang="en-GB" sz="2400" dirty="0" smtClean="0"/>
              <a:t>		</a:t>
            </a:r>
            <a:endParaRPr lang="en-GB" b="1" dirty="0"/>
          </a:p>
        </p:txBody>
      </p:sp>
    </p:spTree>
    <p:extLst>
      <p:ext uri="{BB962C8B-B14F-4D97-AF65-F5344CB8AC3E}">
        <p14:creationId xmlns:p14="http://schemas.microsoft.com/office/powerpoint/2010/main" val="30740018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Freeform 34"/>
          <p:cNvSpPr>
            <a:spLocks/>
          </p:cNvSpPr>
          <p:nvPr>
            <p:custDataLst>
              <p:tags r:id="rId1"/>
            </p:custDataLst>
          </p:nvPr>
        </p:nvSpPr>
        <p:spPr bwMode="auto">
          <a:xfrm rot="16200000">
            <a:off x="1678180" y="3390852"/>
            <a:ext cx="1006079" cy="910828"/>
          </a:xfrm>
          <a:custGeom>
            <a:avLst/>
            <a:gdLst>
              <a:gd name="T0" fmla="*/ 0 w 996"/>
              <a:gd name="T1" fmla="*/ 14 h 902"/>
              <a:gd name="T2" fmla="*/ 3 w 996"/>
              <a:gd name="T3" fmla="*/ 12 h 902"/>
              <a:gd name="T4" fmla="*/ 3 w 996"/>
              <a:gd name="T5" fmla="*/ 11 h 902"/>
              <a:gd name="T6" fmla="*/ 3 w 996"/>
              <a:gd name="T7" fmla="*/ 10 h 902"/>
              <a:gd name="T8" fmla="*/ 5 w 996"/>
              <a:gd name="T9" fmla="*/ 8 h 902"/>
              <a:gd name="T10" fmla="*/ 6 w 996"/>
              <a:gd name="T11" fmla="*/ 8 h 902"/>
              <a:gd name="T12" fmla="*/ 7 w 996"/>
              <a:gd name="T13" fmla="*/ 7 h 902"/>
              <a:gd name="T14" fmla="*/ 8 w 996"/>
              <a:gd name="T15" fmla="*/ 6 h 902"/>
              <a:gd name="T16" fmla="*/ 10 w 996"/>
              <a:gd name="T17" fmla="*/ 6 h 902"/>
              <a:gd name="T18" fmla="*/ 12 w 996"/>
              <a:gd name="T19" fmla="*/ 4 h 902"/>
              <a:gd name="T20" fmla="*/ 14 w 996"/>
              <a:gd name="T21" fmla="*/ 3 h 902"/>
              <a:gd name="T22" fmla="*/ 16 w 996"/>
              <a:gd name="T23" fmla="*/ 3 h 902"/>
              <a:gd name="T24" fmla="*/ 19 w 996"/>
              <a:gd name="T25" fmla="*/ 3 h 902"/>
              <a:gd name="T26" fmla="*/ 20 w 996"/>
              <a:gd name="T27" fmla="*/ 3 h 902"/>
              <a:gd name="T28" fmla="*/ 22 w 996"/>
              <a:gd name="T29" fmla="*/ 3 h 902"/>
              <a:gd name="T30" fmla="*/ 26 w 996"/>
              <a:gd name="T31" fmla="*/ 3 h 902"/>
              <a:gd name="T32" fmla="*/ 27 w 996"/>
              <a:gd name="T33" fmla="*/ 3 h 902"/>
              <a:gd name="T34" fmla="*/ 31 w 996"/>
              <a:gd name="T35" fmla="*/ 2 h 902"/>
              <a:gd name="T36" fmla="*/ 31 w 996"/>
              <a:gd name="T37" fmla="*/ 0 h 902"/>
              <a:gd name="T38" fmla="*/ 31 w 996"/>
              <a:gd name="T39" fmla="*/ 22 h 902"/>
              <a:gd name="T40" fmla="*/ 31 w 996"/>
              <a:gd name="T41" fmla="*/ 22 h 902"/>
              <a:gd name="T42" fmla="*/ 28 w 996"/>
              <a:gd name="T43" fmla="*/ 22 h 902"/>
              <a:gd name="T44" fmla="*/ 26 w 996"/>
              <a:gd name="T45" fmla="*/ 22 h 902"/>
              <a:gd name="T46" fmla="*/ 25 w 996"/>
              <a:gd name="T47" fmla="*/ 22 h 902"/>
              <a:gd name="T48" fmla="*/ 23 w 996"/>
              <a:gd name="T49" fmla="*/ 23 h 902"/>
              <a:gd name="T50" fmla="*/ 21 w 996"/>
              <a:gd name="T51" fmla="*/ 25 h 902"/>
              <a:gd name="T52" fmla="*/ 20 w 996"/>
              <a:gd name="T53" fmla="*/ 26 h 902"/>
              <a:gd name="T54" fmla="*/ 18 w 996"/>
              <a:gd name="T55" fmla="*/ 26 h 902"/>
              <a:gd name="T56" fmla="*/ 17 w 996"/>
              <a:gd name="T57" fmla="*/ 27 h 902"/>
              <a:gd name="T58" fmla="*/ 15 w 996"/>
              <a:gd name="T59" fmla="*/ 28 h 902"/>
              <a:gd name="T60" fmla="*/ 0 w 996"/>
              <a:gd name="T61" fmla="*/ 14 h 9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6"/>
              <a:gd name="T94" fmla="*/ 0 h 902"/>
              <a:gd name="T95" fmla="*/ 996 w 996"/>
              <a:gd name="T96" fmla="*/ 902 h 9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6" h="902">
                <a:moveTo>
                  <a:pt x="0" y="420"/>
                </a:moveTo>
                <a:lnTo>
                  <a:pt x="32" y="388"/>
                </a:lnTo>
                <a:lnTo>
                  <a:pt x="74" y="348"/>
                </a:lnTo>
                <a:lnTo>
                  <a:pt x="116" y="312"/>
                </a:lnTo>
                <a:lnTo>
                  <a:pt x="152" y="284"/>
                </a:lnTo>
                <a:lnTo>
                  <a:pt x="188" y="256"/>
                </a:lnTo>
                <a:lnTo>
                  <a:pt x="228" y="230"/>
                </a:lnTo>
                <a:lnTo>
                  <a:pt x="276" y="202"/>
                </a:lnTo>
                <a:lnTo>
                  <a:pt x="312" y="178"/>
                </a:lnTo>
                <a:lnTo>
                  <a:pt x="378" y="146"/>
                </a:lnTo>
                <a:lnTo>
                  <a:pt x="438" y="118"/>
                </a:lnTo>
                <a:lnTo>
                  <a:pt x="512" y="88"/>
                </a:lnTo>
                <a:lnTo>
                  <a:pt x="584" y="64"/>
                </a:lnTo>
                <a:lnTo>
                  <a:pt x="646" y="46"/>
                </a:lnTo>
                <a:lnTo>
                  <a:pt x="714" y="28"/>
                </a:lnTo>
                <a:lnTo>
                  <a:pt x="796" y="16"/>
                </a:lnTo>
                <a:lnTo>
                  <a:pt x="864" y="8"/>
                </a:lnTo>
                <a:lnTo>
                  <a:pt x="936" y="2"/>
                </a:lnTo>
                <a:lnTo>
                  <a:pt x="996" y="0"/>
                </a:lnTo>
                <a:lnTo>
                  <a:pt x="996" y="688"/>
                </a:lnTo>
                <a:lnTo>
                  <a:pt x="950" y="690"/>
                </a:lnTo>
                <a:lnTo>
                  <a:pt x="890" y="696"/>
                </a:lnTo>
                <a:lnTo>
                  <a:pt x="832" y="708"/>
                </a:lnTo>
                <a:lnTo>
                  <a:pt x="780" y="722"/>
                </a:lnTo>
                <a:lnTo>
                  <a:pt x="724" y="742"/>
                </a:lnTo>
                <a:lnTo>
                  <a:pt x="666" y="768"/>
                </a:lnTo>
                <a:lnTo>
                  <a:pt x="614" y="798"/>
                </a:lnTo>
                <a:lnTo>
                  <a:pt x="566" y="826"/>
                </a:lnTo>
                <a:lnTo>
                  <a:pt x="524" y="856"/>
                </a:lnTo>
                <a:lnTo>
                  <a:pt x="478" y="902"/>
                </a:lnTo>
                <a:lnTo>
                  <a:pt x="0" y="420"/>
                </a:lnTo>
                <a:close/>
              </a:path>
            </a:pathLst>
          </a:custGeom>
          <a:solidFill>
            <a:schemeClr val="bg1">
              <a:lumMod val="50000"/>
            </a:schemeClr>
          </a:solidFill>
          <a:ln w="9525">
            <a:solidFill>
              <a:srgbClr val="000000"/>
            </a:solidFill>
            <a:round/>
            <a:headEnd/>
            <a:tailEnd/>
          </a:ln>
        </p:spPr>
        <p:txBody>
          <a:bodyPr/>
          <a:lstStyle/>
          <a:p>
            <a:pPr>
              <a:defRPr/>
            </a:pPr>
            <a:endParaRPr lang="en-US" sz="1350" kern="0" dirty="0">
              <a:latin typeface="Arial" charset="0"/>
            </a:endParaRPr>
          </a:p>
        </p:txBody>
      </p:sp>
      <p:sp>
        <p:nvSpPr>
          <p:cNvPr id="25602" name="Title 9"/>
          <p:cNvSpPr>
            <a:spLocks noGrp="1"/>
          </p:cNvSpPr>
          <p:nvPr>
            <p:ph type="title"/>
          </p:nvPr>
        </p:nvSpPr>
        <p:spPr/>
        <p:txBody>
          <a:bodyPr>
            <a:noAutofit/>
          </a:bodyPr>
          <a:lstStyle/>
          <a:p>
            <a:pPr eaLnBrk="1" hangingPunct="1"/>
            <a:r>
              <a:rPr lang="en-US" sz="4800" dirty="0" smtClean="0">
                <a:sym typeface="Arial" charset="0"/>
              </a:rPr>
              <a:t>Conclusion</a:t>
            </a:r>
            <a:endParaRPr sz="4800" dirty="0" smtClean="0"/>
          </a:p>
        </p:txBody>
      </p:sp>
      <p:sp>
        <p:nvSpPr>
          <p:cNvPr id="45" name="Content Placeholder 2"/>
          <p:cNvSpPr txBox="1">
            <a:spLocks/>
          </p:cNvSpPr>
          <p:nvPr>
            <p:custDataLst>
              <p:tags r:id="rId2"/>
            </p:custDataLst>
          </p:nvPr>
        </p:nvSpPr>
        <p:spPr bwMode="auto">
          <a:xfrm>
            <a:off x="1930624" y="1053493"/>
            <a:ext cx="2574131" cy="342900"/>
          </a:xfrm>
          <a:prstGeom prst="rect">
            <a:avLst/>
          </a:prstGeom>
          <a:solidFill>
            <a:srgbClr val="AAAA96"/>
          </a:solidFill>
          <a:ln w="9525">
            <a:noFill/>
            <a:miter lim="800000"/>
            <a:headEnd/>
            <a:tailEnd/>
          </a:ln>
        </p:spPr>
        <p:txBody>
          <a:bodyPr lIns="0" tIns="0" rIns="0" bIns="0" anchor="ctr"/>
          <a:lstStyle/>
          <a:p>
            <a:pPr marL="142875" lvl="1" indent="-141685" algn="ctr" eaLnBrk="0" hangingPunct="0">
              <a:lnSpc>
                <a:spcPct val="110000"/>
              </a:lnSpc>
              <a:spcBef>
                <a:spcPct val="40000"/>
              </a:spcBef>
              <a:buClr>
                <a:srgbClr val="000000"/>
              </a:buClr>
              <a:buSzPct val="100000"/>
              <a:defRPr/>
            </a:pPr>
            <a:r>
              <a:rPr lang="en-US" kern="0" dirty="0">
                <a:solidFill>
                  <a:srgbClr val="FFFFFF"/>
                </a:solidFill>
              </a:rPr>
              <a:t>Yesterday’s CERN</a:t>
            </a:r>
          </a:p>
        </p:txBody>
      </p:sp>
      <p:sp>
        <p:nvSpPr>
          <p:cNvPr id="58" name="Content Placeholder 2"/>
          <p:cNvSpPr txBox="1">
            <a:spLocks/>
          </p:cNvSpPr>
          <p:nvPr>
            <p:custDataLst>
              <p:tags r:id="rId3"/>
            </p:custDataLst>
          </p:nvPr>
        </p:nvSpPr>
        <p:spPr bwMode="auto">
          <a:xfrm>
            <a:off x="5280207" y="1053493"/>
            <a:ext cx="3470672" cy="342900"/>
          </a:xfrm>
          <a:prstGeom prst="rect">
            <a:avLst/>
          </a:prstGeom>
          <a:solidFill>
            <a:srgbClr val="006487"/>
          </a:solidFill>
          <a:ln w="9525">
            <a:noFill/>
            <a:miter lim="800000"/>
            <a:headEnd/>
            <a:tailEnd/>
          </a:ln>
        </p:spPr>
        <p:txBody>
          <a:bodyPr lIns="0" tIns="0" rIns="0" bIns="0" anchor="ctr"/>
          <a:lstStyle/>
          <a:p>
            <a:pPr marL="142875" lvl="1" indent="-141685" algn="ctr" eaLnBrk="0" hangingPunct="0">
              <a:lnSpc>
                <a:spcPct val="110000"/>
              </a:lnSpc>
              <a:spcBef>
                <a:spcPct val="40000"/>
              </a:spcBef>
              <a:buClr>
                <a:srgbClr val="000000"/>
              </a:buClr>
              <a:buSzPct val="100000"/>
              <a:defRPr/>
            </a:pPr>
            <a:r>
              <a:rPr lang="en-US" kern="0" dirty="0">
                <a:solidFill>
                  <a:srgbClr val="FFFFFF"/>
                </a:solidFill>
              </a:rPr>
              <a:t>Future CERN</a:t>
            </a:r>
          </a:p>
        </p:txBody>
      </p:sp>
      <p:sp>
        <p:nvSpPr>
          <p:cNvPr id="78" name="Text Box 32"/>
          <p:cNvSpPr txBox="1">
            <a:spLocks noChangeArrowheads="1"/>
          </p:cNvSpPr>
          <p:nvPr>
            <p:custDataLst>
              <p:tags r:id="rId4"/>
            </p:custDataLst>
          </p:nvPr>
        </p:nvSpPr>
        <p:spPr bwMode="auto">
          <a:xfrm>
            <a:off x="2810496" y="2761525"/>
            <a:ext cx="814388" cy="1154162"/>
          </a:xfrm>
          <a:prstGeom prst="rect">
            <a:avLst/>
          </a:prstGeom>
          <a:noFill/>
          <a:ln w="9525">
            <a:noFill/>
            <a:miter lim="800000"/>
            <a:headEnd/>
            <a:tailEnd/>
          </a:ln>
        </p:spPr>
        <p:txBody>
          <a:bodyPr lIns="0" tIns="0" rIns="0" bIns="0">
            <a:spAutoFit/>
          </a:bodyPr>
          <a:lstStyle/>
          <a:p>
            <a:pPr algn="ctr">
              <a:defRPr/>
            </a:pPr>
            <a:r>
              <a:rPr lang="en-US" sz="6000" kern="0" dirty="0">
                <a:solidFill>
                  <a:srgbClr val="006487"/>
                </a:solidFill>
                <a:latin typeface="Arial" charset="0"/>
                <a:sym typeface="Webdings" pitchFamily="18" charset="2"/>
              </a:rPr>
              <a:t></a:t>
            </a:r>
          </a:p>
          <a:p>
            <a:pPr algn="ctr">
              <a:defRPr/>
            </a:pPr>
            <a:r>
              <a:rPr lang="en-US" sz="1500" b="1" kern="0" dirty="0">
                <a:solidFill>
                  <a:srgbClr val="006487"/>
                </a:solidFill>
                <a:sym typeface="Webdings" pitchFamily="18" charset="2"/>
              </a:rPr>
              <a:t>User</a:t>
            </a:r>
          </a:p>
        </p:txBody>
      </p:sp>
      <p:sp>
        <p:nvSpPr>
          <p:cNvPr id="79" name="Freeform 33"/>
          <p:cNvSpPr>
            <a:spLocks/>
          </p:cNvSpPr>
          <p:nvPr>
            <p:custDataLst>
              <p:tags r:id="rId5"/>
            </p:custDataLst>
          </p:nvPr>
        </p:nvSpPr>
        <p:spPr bwMode="auto">
          <a:xfrm rot="10800000">
            <a:off x="3295082" y="3892619"/>
            <a:ext cx="1006078" cy="910829"/>
          </a:xfrm>
          <a:custGeom>
            <a:avLst/>
            <a:gdLst>
              <a:gd name="T0" fmla="*/ 0 w 996"/>
              <a:gd name="T1" fmla="*/ 14 h 902"/>
              <a:gd name="T2" fmla="*/ 3 w 996"/>
              <a:gd name="T3" fmla="*/ 12 h 902"/>
              <a:gd name="T4" fmla="*/ 3 w 996"/>
              <a:gd name="T5" fmla="*/ 11 h 902"/>
              <a:gd name="T6" fmla="*/ 3 w 996"/>
              <a:gd name="T7" fmla="*/ 10 h 902"/>
              <a:gd name="T8" fmla="*/ 5 w 996"/>
              <a:gd name="T9" fmla="*/ 8 h 902"/>
              <a:gd name="T10" fmla="*/ 6 w 996"/>
              <a:gd name="T11" fmla="*/ 8 h 902"/>
              <a:gd name="T12" fmla="*/ 7 w 996"/>
              <a:gd name="T13" fmla="*/ 7 h 902"/>
              <a:gd name="T14" fmla="*/ 8 w 996"/>
              <a:gd name="T15" fmla="*/ 6 h 902"/>
              <a:gd name="T16" fmla="*/ 10 w 996"/>
              <a:gd name="T17" fmla="*/ 6 h 902"/>
              <a:gd name="T18" fmla="*/ 12 w 996"/>
              <a:gd name="T19" fmla="*/ 4 h 902"/>
              <a:gd name="T20" fmla="*/ 14 w 996"/>
              <a:gd name="T21" fmla="*/ 3 h 902"/>
              <a:gd name="T22" fmla="*/ 16 w 996"/>
              <a:gd name="T23" fmla="*/ 3 h 902"/>
              <a:gd name="T24" fmla="*/ 19 w 996"/>
              <a:gd name="T25" fmla="*/ 3 h 902"/>
              <a:gd name="T26" fmla="*/ 20 w 996"/>
              <a:gd name="T27" fmla="*/ 3 h 902"/>
              <a:gd name="T28" fmla="*/ 22 w 996"/>
              <a:gd name="T29" fmla="*/ 3 h 902"/>
              <a:gd name="T30" fmla="*/ 26 w 996"/>
              <a:gd name="T31" fmla="*/ 3 h 902"/>
              <a:gd name="T32" fmla="*/ 27 w 996"/>
              <a:gd name="T33" fmla="*/ 3 h 902"/>
              <a:gd name="T34" fmla="*/ 31 w 996"/>
              <a:gd name="T35" fmla="*/ 2 h 902"/>
              <a:gd name="T36" fmla="*/ 31 w 996"/>
              <a:gd name="T37" fmla="*/ 0 h 902"/>
              <a:gd name="T38" fmla="*/ 31 w 996"/>
              <a:gd name="T39" fmla="*/ 22 h 902"/>
              <a:gd name="T40" fmla="*/ 31 w 996"/>
              <a:gd name="T41" fmla="*/ 22 h 902"/>
              <a:gd name="T42" fmla="*/ 28 w 996"/>
              <a:gd name="T43" fmla="*/ 22 h 902"/>
              <a:gd name="T44" fmla="*/ 26 w 996"/>
              <a:gd name="T45" fmla="*/ 22 h 902"/>
              <a:gd name="T46" fmla="*/ 25 w 996"/>
              <a:gd name="T47" fmla="*/ 22 h 902"/>
              <a:gd name="T48" fmla="*/ 23 w 996"/>
              <a:gd name="T49" fmla="*/ 23 h 902"/>
              <a:gd name="T50" fmla="*/ 21 w 996"/>
              <a:gd name="T51" fmla="*/ 25 h 902"/>
              <a:gd name="T52" fmla="*/ 20 w 996"/>
              <a:gd name="T53" fmla="*/ 26 h 902"/>
              <a:gd name="T54" fmla="*/ 18 w 996"/>
              <a:gd name="T55" fmla="*/ 26 h 902"/>
              <a:gd name="T56" fmla="*/ 17 w 996"/>
              <a:gd name="T57" fmla="*/ 27 h 902"/>
              <a:gd name="T58" fmla="*/ 15 w 996"/>
              <a:gd name="T59" fmla="*/ 28 h 902"/>
              <a:gd name="T60" fmla="*/ 0 w 996"/>
              <a:gd name="T61" fmla="*/ 14 h 9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6"/>
              <a:gd name="T94" fmla="*/ 0 h 902"/>
              <a:gd name="T95" fmla="*/ 996 w 996"/>
              <a:gd name="T96" fmla="*/ 902 h 9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6" h="902">
                <a:moveTo>
                  <a:pt x="0" y="420"/>
                </a:moveTo>
                <a:lnTo>
                  <a:pt x="32" y="388"/>
                </a:lnTo>
                <a:lnTo>
                  <a:pt x="74" y="348"/>
                </a:lnTo>
                <a:lnTo>
                  <a:pt x="116" y="312"/>
                </a:lnTo>
                <a:lnTo>
                  <a:pt x="152" y="284"/>
                </a:lnTo>
                <a:lnTo>
                  <a:pt x="188" y="256"/>
                </a:lnTo>
                <a:lnTo>
                  <a:pt x="228" y="230"/>
                </a:lnTo>
                <a:lnTo>
                  <a:pt x="276" y="202"/>
                </a:lnTo>
                <a:lnTo>
                  <a:pt x="312" y="178"/>
                </a:lnTo>
                <a:lnTo>
                  <a:pt x="378" y="146"/>
                </a:lnTo>
                <a:lnTo>
                  <a:pt x="438" y="118"/>
                </a:lnTo>
                <a:lnTo>
                  <a:pt x="512" y="88"/>
                </a:lnTo>
                <a:lnTo>
                  <a:pt x="584" y="64"/>
                </a:lnTo>
                <a:lnTo>
                  <a:pt x="646" y="46"/>
                </a:lnTo>
                <a:lnTo>
                  <a:pt x="714" y="28"/>
                </a:lnTo>
                <a:lnTo>
                  <a:pt x="796" y="16"/>
                </a:lnTo>
                <a:lnTo>
                  <a:pt x="864" y="8"/>
                </a:lnTo>
                <a:lnTo>
                  <a:pt x="936" y="2"/>
                </a:lnTo>
                <a:lnTo>
                  <a:pt x="996" y="0"/>
                </a:lnTo>
                <a:lnTo>
                  <a:pt x="996" y="688"/>
                </a:lnTo>
                <a:lnTo>
                  <a:pt x="950" y="690"/>
                </a:lnTo>
                <a:lnTo>
                  <a:pt x="890" y="696"/>
                </a:lnTo>
                <a:lnTo>
                  <a:pt x="832" y="708"/>
                </a:lnTo>
                <a:lnTo>
                  <a:pt x="780" y="722"/>
                </a:lnTo>
                <a:lnTo>
                  <a:pt x="724" y="742"/>
                </a:lnTo>
                <a:lnTo>
                  <a:pt x="666" y="768"/>
                </a:lnTo>
                <a:lnTo>
                  <a:pt x="614" y="798"/>
                </a:lnTo>
                <a:lnTo>
                  <a:pt x="566" y="826"/>
                </a:lnTo>
                <a:lnTo>
                  <a:pt x="524" y="856"/>
                </a:lnTo>
                <a:lnTo>
                  <a:pt x="478" y="902"/>
                </a:lnTo>
                <a:lnTo>
                  <a:pt x="0" y="420"/>
                </a:lnTo>
                <a:close/>
              </a:path>
            </a:pathLst>
          </a:custGeom>
          <a:solidFill>
            <a:srgbClr val="AAAA96"/>
          </a:solidFill>
          <a:ln w="9525">
            <a:solidFill>
              <a:srgbClr val="000000"/>
            </a:solidFill>
            <a:round/>
            <a:headEnd/>
            <a:tailEnd/>
          </a:ln>
        </p:spPr>
        <p:txBody>
          <a:bodyPr/>
          <a:lstStyle/>
          <a:p>
            <a:pPr>
              <a:defRPr/>
            </a:pPr>
            <a:endParaRPr lang="en-US" sz="1350" kern="0" dirty="0">
              <a:solidFill>
                <a:sysClr val="windowText" lastClr="000000"/>
              </a:solidFill>
              <a:latin typeface="Arial" charset="0"/>
            </a:endParaRPr>
          </a:p>
        </p:txBody>
      </p:sp>
      <p:sp>
        <p:nvSpPr>
          <p:cNvPr id="80" name="Freeform 34"/>
          <p:cNvSpPr>
            <a:spLocks/>
          </p:cNvSpPr>
          <p:nvPr>
            <p:custDataLst>
              <p:tags r:id="rId6"/>
            </p:custDataLst>
          </p:nvPr>
        </p:nvSpPr>
        <p:spPr bwMode="auto">
          <a:xfrm rot="13500000">
            <a:off x="2394970" y="3959294"/>
            <a:ext cx="1006079" cy="910828"/>
          </a:xfrm>
          <a:custGeom>
            <a:avLst/>
            <a:gdLst>
              <a:gd name="T0" fmla="*/ 0 w 996"/>
              <a:gd name="T1" fmla="*/ 14 h 902"/>
              <a:gd name="T2" fmla="*/ 3 w 996"/>
              <a:gd name="T3" fmla="*/ 12 h 902"/>
              <a:gd name="T4" fmla="*/ 3 w 996"/>
              <a:gd name="T5" fmla="*/ 11 h 902"/>
              <a:gd name="T6" fmla="*/ 3 w 996"/>
              <a:gd name="T7" fmla="*/ 10 h 902"/>
              <a:gd name="T8" fmla="*/ 5 w 996"/>
              <a:gd name="T9" fmla="*/ 8 h 902"/>
              <a:gd name="T10" fmla="*/ 6 w 996"/>
              <a:gd name="T11" fmla="*/ 8 h 902"/>
              <a:gd name="T12" fmla="*/ 7 w 996"/>
              <a:gd name="T13" fmla="*/ 7 h 902"/>
              <a:gd name="T14" fmla="*/ 8 w 996"/>
              <a:gd name="T15" fmla="*/ 6 h 902"/>
              <a:gd name="T16" fmla="*/ 10 w 996"/>
              <a:gd name="T17" fmla="*/ 6 h 902"/>
              <a:gd name="T18" fmla="*/ 12 w 996"/>
              <a:gd name="T19" fmla="*/ 4 h 902"/>
              <a:gd name="T20" fmla="*/ 14 w 996"/>
              <a:gd name="T21" fmla="*/ 3 h 902"/>
              <a:gd name="T22" fmla="*/ 16 w 996"/>
              <a:gd name="T23" fmla="*/ 3 h 902"/>
              <a:gd name="T24" fmla="*/ 19 w 996"/>
              <a:gd name="T25" fmla="*/ 3 h 902"/>
              <a:gd name="T26" fmla="*/ 20 w 996"/>
              <a:gd name="T27" fmla="*/ 3 h 902"/>
              <a:gd name="T28" fmla="*/ 22 w 996"/>
              <a:gd name="T29" fmla="*/ 3 h 902"/>
              <a:gd name="T30" fmla="*/ 26 w 996"/>
              <a:gd name="T31" fmla="*/ 3 h 902"/>
              <a:gd name="T32" fmla="*/ 27 w 996"/>
              <a:gd name="T33" fmla="*/ 3 h 902"/>
              <a:gd name="T34" fmla="*/ 31 w 996"/>
              <a:gd name="T35" fmla="*/ 2 h 902"/>
              <a:gd name="T36" fmla="*/ 31 w 996"/>
              <a:gd name="T37" fmla="*/ 0 h 902"/>
              <a:gd name="T38" fmla="*/ 31 w 996"/>
              <a:gd name="T39" fmla="*/ 22 h 902"/>
              <a:gd name="T40" fmla="*/ 31 w 996"/>
              <a:gd name="T41" fmla="*/ 22 h 902"/>
              <a:gd name="T42" fmla="*/ 28 w 996"/>
              <a:gd name="T43" fmla="*/ 22 h 902"/>
              <a:gd name="T44" fmla="*/ 26 w 996"/>
              <a:gd name="T45" fmla="*/ 22 h 902"/>
              <a:gd name="T46" fmla="*/ 25 w 996"/>
              <a:gd name="T47" fmla="*/ 22 h 902"/>
              <a:gd name="T48" fmla="*/ 23 w 996"/>
              <a:gd name="T49" fmla="*/ 23 h 902"/>
              <a:gd name="T50" fmla="*/ 21 w 996"/>
              <a:gd name="T51" fmla="*/ 25 h 902"/>
              <a:gd name="T52" fmla="*/ 20 w 996"/>
              <a:gd name="T53" fmla="*/ 26 h 902"/>
              <a:gd name="T54" fmla="*/ 18 w 996"/>
              <a:gd name="T55" fmla="*/ 26 h 902"/>
              <a:gd name="T56" fmla="*/ 17 w 996"/>
              <a:gd name="T57" fmla="*/ 27 h 902"/>
              <a:gd name="T58" fmla="*/ 15 w 996"/>
              <a:gd name="T59" fmla="*/ 28 h 902"/>
              <a:gd name="T60" fmla="*/ 0 w 996"/>
              <a:gd name="T61" fmla="*/ 14 h 9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6"/>
              <a:gd name="T94" fmla="*/ 0 h 902"/>
              <a:gd name="T95" fmla="*/ 996 w 996"/>
              <a:gd name="T96" fmla="*/ 902 h 9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6" h="902">
                <a:moveTo>
                  <a:pt x="0" y="420"/>
                </a:moveTo>
                <a:lnTo>
                  <a:pt x="32" y="388"/>
                </a:lnTo>
                <a:lnTo>
                  <a:pt x="74" y="348"/>
                </a:lnTo>
                <a:lnTo>
                  <a:pt x="116" y="312"/>
                </a:lnTo>
                <a:lnTo>
                  <a:pt x="152" y="284"/>
                </a:lnTo>
                <a:lnTo>
                  <a:pt x="188" y="256"/>
                </a:lnTo>
                <a:lnTo>
                  <a:pt x="228" y="230"/>
                </a:lnTo>
                <a:lnTo>
                  <a:pt x="276" y="202"/>
                </a:lnTo>
                <a:lnTo>
                  <a:pt x="312" y="178"/>
                </a:lnTo>
                <a:lnTo>
                  <a:pt x="378" y="146"/>
                </a:lnTo>
                <a:lnTo>
                  <a:pt x="438" y="118"/>
                </a:lnTo>
                <a:lnTo>
                  <a:pt x="512" y="88"/>
                </a:lnTo>
                <a:lnTo>
                  <a:pt x="584" y="64"/>
                </a:lnTo>
                <a:lnTo>
                  <a:pt x="646" y="46"/>
                </a:lnTo>
                <a:lnTo>
                  <a:pt x="714" y="28"/>
                </a:lnTo>
                <a:lnTo>
                  <a:pt x="796" y="16"/>
                </a:lnTo>
                <a:lnTo>
                  <a:pt x="864" y="8"/>
                </a:lnTo>
                <a:lnTo>
                  <a:pt x="936" y="2"/>
                </a:lnTo>
                <a:lnTo>
                  <a:pt x="996" y="0"/>
                </a:lnTo>
                <a:lnTo>
                  <a:pt x="996" y="688"/>
                </a:lnTo>
                <a:lnTo>
                  <a:pt x="950" y="690"/>
                </a:lnTo>
                <a:lnTo>
                  <a:pt x="890" y="696"/>
                </a:lnTo>
                <a:lnTo>
                  <a:pt x="832" y="708"/>
                </a:lnTo>
                <a:lnTo>
                  <a:pt x="780" y="722"/>
                </a:lnTo>
                <a:lnTo>
                  <a:pt x="724" y="742"/>
                </a:lnTo>
                <a:lnTo>
                  <a:pt x="666" y="768"/>
                </a:lnTo>
                <a:lnTo>
                  <a:pt x="614" y="798"/>
                </a:lnTo>
                <a:lnTo>
                  <a:pt x="566" y="826"/>
                </a:lnTo>
                <a:lnTo>
                  <a:pt x="524" y="856"/>
                </a:lnTo>
                <a:lnTo>
                  <a:pt x="478" y="902"/>
                </a:lnTo>
                <a:lnTo>
                  <a:pt x="0" y="420"/>
                </a:lnTo>
                <a:close/>
              </a:path>
            </a:pathLst>
          </a:custGeom>
          <a:solidFill>
            <a:schemeClr val="tx1">
              <a:lumMod val="50000"/>
              <a:lumOff val="50000"/>
            </a:schemeClr>
          </a:solidFill>
          <a:ln w="9525">
            <a:solidFill>
              <a:srgbClr val="000000"/>
            </a:solidFill>
            <a:round/>
            <a:headEnd/>
            <a:tailEnd/>
          </a:ln>
        </p:spPr>
        <p:txBody>
          <a:bodyPr/>
          <a:lstStyle/>
          <a:p>
            <a:pPr>
              <a:defRPr/>
            </a:pPr>
            <a:endParaRPr lang="en-US" sz="1350" kern="0" dirty="0">
              <a:solidFill>
                <a:sysClr val="windowText" lastClr="000000"/>
              </a:solidFill>
              <a:latin typeface="Arial" charset="0"/>
            </a:endParaRPr>
          </a:p>
        </p:txBody>
      </p:sp>
      <p:sp>
        <p:nvSpPr>
          <p:cNvPr id="81" name="Freeform 35"/>
          <p:cNvSpPr>
            <a:spLocks/>
          </p:cNvSpPr>
          <p:nvPr>
            <p:custDataLst>
              <p:tags r:id="rId7"/>
            </p:custDataLst>
          </p:nvPr>
        </p:nvSpPr>
        <p:spPr bwMode="auto">
          <a:xfrm>
            <a:off x="2165179" y="1811406"/>
            <a:ext cx="1006079" cy="909638"/>
          </a:xfrm>
          <a:custGeom>
            <a:avLst/>
            <a:gdLst>
              <a:gd name="T0" fmla="*/ 0 w 996"/>
              <a:gd name="T1" fmla="*/ 13 h 902"/>
              <a:gd name="T2" fmla="*/ 3 w 996"/>
              <a:gd name="T3" fmla="*/ 12 h 902"/>
              <a:gd name="T4" fmla="*/ 3 w 996"/>
              <a:gd name="T5" fmla="*/ 11 h 902"/>
              <a:gd name="T6" fmla="*/ 3 w 996"/>
              <a:gd name="T7" fmla="*/ 9 h 902"/>
              <a:gd name="T8" fmla="*/ 5 w 996"/>
              <a:gd name="T9" fmla="*/ 8 h 902"/>
              <a:gd name="T10" fmla="*/ 6 w 996"/>
              <a:gd name="T11" fmla="*/ 8 h 902"/>
              <a:gd name="T12" fmla="*/ 7 w 996"/>
              <a:gd name="T13" fmla="*/ 7 h 902"/>
              <a:gd name="T14" fmla="*/ 8 w 996"/>
              <a:gd name="T15" fmla="*/ 6 h 902"/>
              <a:gd name="T16" fmla="*/ 10 w 996"/>
              <a:gd name="T17" fmla="*/ 6 h 902"/>
              <a:gd name="T18" fmla="*/ 12 w 996"/>
              <a:gd name="T19" fmla="*/ 4 h 902"/>
              <a:gd name="T20" fmla="*/ 14 w 996"/>
              <a:gd name="T21" fmla="*/ 3 h 902"/>
              <a:gd name="T22" fmla="*/ 16 w 996"/>
              <a:gd name="T23" fmla="*/ 3 h 902"/>
              <a:gd name="T24" fmla="*/ 19 w 996"/>
              <a:gd name="T25" fmla="*/ 3 h 902"/>
              <a:gd name="T26" fmla="*/ 20 w 996"/>
              <a:gd name="T27" fmla="*/ 3 h 902"/>
              <a:gd name="T28" fmla="*/ 22 w 996"/>
              <a:gd name="T29" fmla="*/ 3 h 902"/>
              <a:gd name="T30" fmla="*/ 26 w 996"/>
              <a:gd name="T31" fmla="*/ 3 h 902"/>
              <a:gd name="T32" fmla="*/ 27 w 996"/>
              <a:gd name="T33" fmla="*/ 3 h 902"/>
              <a:gd name="T34" fmla="*/ 31 w 996"/>
              <a:gd name="T35" fmla="*/ 2 h 902"/>
              <a:gd name="T36" fmla="*/ 31 w 996"/>
              <a:gd name="T37" fmla="*/ 0 h 902"/>
              <a:gd name="T38" fmla="*/ 31 w 996"/>
              <a:gd name="T39" fmla="*/ 21 h 902"/>
              <a:gd name="T40" fmla="*/ 31 w 996"/>
              <a:gd name="T41" fmla="*/ 21 h 902"/>
              <a:gd name="T42" fmla="*/ 28 w 996"/>
              <a:gd name="T43" fmla="*/ 21 h 902"/>
              <a:gd name="T44" fmla="*/ 26 w 996"/>
              <a:gd name="T45" fmla="*/ 21 h 902"/>
              <a:gd name="T46" fmla="*/ 25 w 996"/>
              <a:gd name="T47" fmla="*/ 21 h 902"/>
              <a:gd name="T48" fmla="*/ 23 w 996"/>
              <a:gd name="T49" fmla="*/ 23 h 902"/>
              <a:gd name="T50" fmla="*/ 21 w 996"/>
              <a:gd name="T51" fmla="*/ 24 h 902"/>
              <a:gd name="T52" fmla="*/ 20 w 996"/>
              <a:gd name="T53" fmla="*/ 25 h 902"/>
              <a:gd name="T54" fmla="*/ 18 w 996"/>
              <a:gd name="T55" fmla="*/ 25 h 902"/>
              <a:gd name="T56" fmla="*/ 17 w 996"/>
              <a:gd name="T57" fmla="*/ 25 h 902"/>
              <a:gd name="T58" fmla="*/ 15 w 996"/>
              <a:gd name="T59" fmla="*/ 28 h 902"/>
              <a:gd name="T60" fmla="*/ 0 w 996"/>
              <a:gd name="T61" fmla="*/ 13 h 9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6"/>
              <a:gd name="T94" fmla="*/ 0 h 902"/>
              <a:gd name="T95" fmla="*/ 996 w 996"/>
              <a:gd name="T96" fmla="*/ 902 h 9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6" h="902">
                <a:moveTo>
                  <a:pt x="0" y="420"/>
                </a:moveTo>
                <a:lnTo>
                  <a:pt x="32" y="388"/>
                </a:lnTo>
                <a:lnTo>
                  <a:pt x="74" y="348"/>
                </a:lnTo>
                <a:lnTo>
                  <a:pt x="116" y="312"/>
                </a:lnTo>
                <a:lnTo>
                  <a:pt x="152" y="284"/>
                </a:lnTo>
                <a:lnTo>
                  <a:pt x="188" y="256"/>
                </a:lnTo>
                <a:lnTo>
                  <a:pt x="228" y="230"/>
                </a:lnTo>
                <a:lnTo>
                  <a:pt x="276" y="202"/>
                </a:lnTo>
                <a:lnTo>
                  <a:pt x="312" y="178"/>
                </a:lnTo>
                <a:lnTo>
                  <a:pt x="378" y="146"/>
                </a:lnTo>
                <a:lnTo>
                  <a:pt x="438" y="118"/>
                </a:lnTo>
                <a:lnTo>
                  <a:pt x="512" y="88"/>
                </a:lnTo>
                <a:lnTo>
                  <a:pt x="584" y="64"/>
                </a:lnTo>
                <a:lnTo>
                  <a:pt x="646" y="46"/>
                </a:lnTo>
                <a:lnTo>
                  <a:pt x="714" y="28"/>
                </a:lnTo>
                <a:lnTo>
                  <a:pt x="796" y="16"/>
                </a:lnTo>
                <a:lnTo>
                  <a:pt x="864" y="8"/>
                </a:lnTo>
                <a:lnTo>
                  <a:pt x="936" y="2"/>
                </a:lnTo>
                <a:lnTo>
                  <a:pt x="996" y="0"/>
                </a:lnTo>
                <a:lnTo>
                  <a:pt x="996" y="688"/>
                </a:lnTo>
                <a:lnTo>
                  <a:pt x="950" y="690"/>
                </a:lnTo>
                <a:lnTo>
                  <a:pt x="890" y="696"/>
                </a:lnTo>
                <a:lnTo>
                  <a:pt x="832" y="708"/>
                </a:lnTo>
                <a:lnTo>
                  <a:pt x="780" y="722"/>
                </a:lnTo>
                <a:lnTo>
                  <a:pt x="724" y="742"/>
                </a:lnTo>
                <a:lnTo>
                  <a:pt x="666" y="768"/>
                </a:lnTo>
                <a:lnTo>
                  <a:pt x="614" y="798"/>
                </a:lnTo>
                <a:lnTo>
                  <a:pt x="566" y="826"/>
                </a:lnTo>
                <a:lnTo>
                  <a:pt x="524" y="856"/>
                </a:lnTo>
                <a:lnTo>
                  <a:pt x="478" y="902"/>
                </a:lnTo>
                <a:lnTo>
                  <a:pt x="0" y="420"/>
                </a:lnTo>
                <a:close/>
              </a:path>
            </a:pathLst>
          </a:custGeom>
          <a:solidFill>
            <a:schemeClr val="bg1">
              <a:lumMod val="75000"/>
            </a:schemeClr>
          </a:solidFill>
          <a:ln w="9525">
            <a:solidFill>
              <a:srgbClr val="000000"/>
            </a:solidFill>
            <a:round/>
            <a:headEnd/>
            <a:tailEnd/>
          </a:ln>
        </p:spPr>
        <p:txBody>
          <a:bodyPr/>
          <a:lstStyle/>
          <a:p>
            <a:pPr>
              <a:defRPr/>
            </a:pPr>
            <a:endParaRPr lang="en-US" sz="1350" kern="0" dirty="0">
              <a:solidFill>
                <a:sysClr val="windowText" lastClr="000000"/>
              </a:solidFill>
              <a:latin typeface="Arial" charset="0"/>
            </a:endParaRPr>
          </a:p>
        </p:txBody>
      </p:sp>
      <p:sp>
        <p:nvSpPr>
          <p:cNvPr id="82" name="Text Box 36"/>
          <p:cNvSpPr txBox="1">
            <a:spLocks noChangeArrowheads="1"/>
          </p:cNvSpPr>
          <p:nvPr>
            <p:custDataLst>
              <p:tags r:id="rId8"/>
            </p:custDataLst>
          </p:nvPr>
        </p:nvSpPr>
        <p:spPr bwMode="auto">
          <a:xfrm rot="20093644">
            <a:off x="3378386" y="4186335"/>
            <a:ext cx="702435" cy="415498"/>
          </a:xfrm>
          <a:prstGeom prst="rect">
            <a:avLst/>
          </a:prstGeom>
          <a:noFill/>
          <a:ln w="9525">
            <a:noFill/>
            <a:miter lim="800000"/>
            <a:headEnd/>
            <a:tailEnd/>
          </a:ln>
        </p:spPr>
        <p:txBody>
          <a:bodyPr wrap="none">
            <a:spAutoFit/>
          </a:bodyPr>
          <a:lstStyle/>
          <a:p>
            <a:pPr algn="ctr">
              <a:defRPr/>
            </a:pPr>
            <a:r>
              <a:rPr lang="en-US" sz="1050" kern="0" dirty="0">
                <a:solidFill>
                  <a:sysClr val="windowText" lastClr="000000"/>
                </a:solidFill>
              </a:rPr>
              <a:t>Finance </a:t>
            </a:r>
            <a:br>
              <a:rPr lang="en-US" sz="1050" kern="0" dirty="0">
                <a:solidFill>
                  <a:sysClr val="windowText" lastClr="000000"/>
                </a:solidFill>
              </a:rPr>
            </a:br>
            <a:r>
              <a:rPr lang="en-US" sz="1050" kern="0" dirty="0">
                <a:solidFill>
                  <a:sysClr val="windowText" lastClr="000000"/>
                </a:solidFill>
              </a:rPr>
              <a:t>Services</a:t>
            </a:r>
          </a:p>
        </p:txBody>
      </p:sp>
      <p:sp>
        <p:nvSpPr>
          <p:cNvPr id="83" name="Freeform 37"/>
          <p:cNvSpPr>
            <a:spLocks/>
          </p:cNvSpPr>
          <p:nvPr>
            <p:custDataLst>
              <p:tags r:id="rId9"/>
            </p:custDataLst>
          </p:nvPr>
        </p:nvSpPr>
        <p:spPr bwMode="auto">
          <a:xfrm rot="2700000">
            <a:off x="3087427" y="1742240"/>
            <a:ext cx="1006079" cy="910828"/>
          </a:xfrm>
          <a:custGeom>
            <a:avLst/>
            <a:gdLst>
              <a:gd name="T0" fmla="*/ 0 w 996"/>
              <a:gd name="T1" fmla="*/ 14 h 902"/>
              <a:gd name="T2" fmla="*/ 3 w 996"/>
              <a:gd name="T3" fmla="*/ 12 h 902"/>
              <a:gd name="T4" fmla="*/ 3 w 996"/>
              <a:gd name="T5" fmla="*/ 11 h 902"/>
              <a:gd name="T6" fmla="*/ 3 w 996"/>
              <a:gd name="T7" fmla="*/ 10 h 902"/>
              <a:gd name="T8" fmla="*/ 5 w 996"/>
              <a:gd name="T9" fmla="*/ 8 h 902"/>
              <a:gd name="T10" fmla="*/ 6 w 996"/>
              <a:gd name="T11" fmla="*/ 8 h 902"/>
              <a:gd name="T12" fmla="*/ 7 w 996"/>
              <a:gd name="T13" fmla="*/ 7 h 902"/>
              <a:gd name="T14" fmla="*/ 8 w 996"/>
              <a:gd name="T15" fmla="*/ 6 h 902"/>
              <a:gd name="T16" fmla="*/ 10 w 996"/>
              <a:gd name="T17" fmla="*/ 6 h 902"/>
              <a:gd name="T18" fmla="*/ 12 w 996"/>
              <a:gd name="T19" fmla="*/ 4 h 902"/>
              <a:gd name="T20" fmla="*/ 14 w 996"/>
              <a:gd name="T21" fmla="*/ 3 h 902"/>
              <a:gd name="T22" fmla="*/ 16 w 996"/>
              <a:gd name="T23" fmla="*/ 3 h 902"/>
              <a:gd name="T24" fmla="*/ 19 w 996"/>
              <a:gd name="T25" fmla="*/ 3 h 902"/>
              <a:gd name="T26" fmla="*/ 20 w 996"/>
              <a:gd name="T27" fmla="*/ 3 h 902"/>
              <a:gd name="T28" fmla="*/ 22 w 996"/>
              <a:gd name="T29" fmla="*/ 3 h 902"/>
              <a:gd name="T30" fmla="*/ 26 w 996"/>
              <a:gd name="T31" fmla="*/ 3 h 902"/>
              <a:gd name="T32" fmla="*/ 27 w 996"/>
              <a:gd name="T33" fmla="*/ 3 h 902"/>
              <a:gd name="T34" fmla="*/ 31 w 996"/>
              <a:gd name="T35" fmla="*/ 2 h 902"/>
              <a:gd name="T36" fmla="*/ 31 w 996"/>
              <a:gd name="T37" fmla="*/ 0 h 902"/>
              <a:gd name="T38" fmla="*/ 31 w 996"/>
              <a:gd name="T39" fmla="*/ 22 h 902"/>
              <a:gd name="T40" fmla="*/ 31 w 996"/>
              <a:gd name="T41" fmla="*/ 22 h 902"/>
              <a:gd name="T42" fmla="*/ 28 w 996"/>
              <a:gd name="T43" fmla="*/ 22 h 902"/>
              <a:gd name="T44" fmla="*/ 26 w 996"/>
              <a:gd name="T45" fmla="*/ 22 h 902"/>
              <a:gd name="T46" fmla="*/ 25 w 996"/>
              <a:gd name="T47" fmla="*/ 22 h 902"/>
              <a:gd name="T48" fmla="*/ 23 w 996"/>
              <a:gd name="T49" fmla="*/ 23 h 902"/>
              <a:gd name="T50" fmla="*/ 21 w 996"/>
              <a:gd name="T51" fmla="*/ 25 h 902"/>
              <a:gd name="T52" fmla="*/ 20 w 996"/>
              <a:gd name="T53" fmla="*/ 26 h 902"/>
              <a:gd name="T54" fmla="*/ 18 w 996"/>
              <a:gd name="T55" fmla="*/ 26 h 902"/>
              <a:gd name="T56" fmla="*/ 17 w 996"/>
              <a:gd name="T57" fmla="*/ 27 h 902"/>
              <a:gd name="T58" fmla="*/ 15 w 996"/>
              <a:gd name="T59" fmla="*/ 28 h 902"/>
              <a:gd name="T60" fmla="*/ 0 w 996"/>
              <a:gd name="T61" fmla="*/ 14 h 9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6"/>
              <a:gd name="T94" fmla="*/ 0 h 902"/>
              <a:gd name="T95" fmla="*/ 996 w 996"/>
              <a:gd name="T96" fmla="*/ 902 h 9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6" h="902">
                <a:moveTo>
                  <a:pt x="0" y="420"/>
                </a:moveTo>
                <a:lnTo>
                  <a:pt x="32" y="388"/>
                </a:lnTo>
                <a:lnTo>
                  <a:pt x="74" y="348"/>
                </a:lnTo>
                <a:lnTo>
                  <a:pt x="116" y="312"/>
                </a:lnTo>
                <a:lnTo>
                  <a:pt x="152" y="284"/>
                </a:lnTo>
                <a:lnTo>
                  <a:pt x="188" y="256"/>
                </a:lnTo>
                <a:lnTo>
                  <a:pt x="228" y="230"/>
                </a:lnTo>
                <a:lnTo>
                  <a:pt x="276" y="202"/>
                </a:lnTo>
                <a:lnTo>
                  <a:pt x="312" y="178"/>
                </a:lnTo>
                <a:lnTo>
                  <a:pt x="378" y="146"/>
                </a:lnTo>
                <a:lnTo>
                  <a:pt x="438" y="118"/>
                </a:lnTo>
                <a:lnTo>
                  <a:pt x="512" y="88"/>
                </a:lnTo>
                <a:lnTo>
                  <a:pt x="584" y="64"/>
                </a:lnTo>
                <a:lnTo>
                  <a:pt x="646" y="46"/>
                </a:lnTo>
                <a:lnTo>
                  <a:pt x="714" y="28"/>
                </a:lnTo>
                <a:lnTo>
                  <a:pt x="796" y="16"/>
                </a:lnTo>
                <a:lnTo>
                  <a:pt x="864" y="8"/>
                </a:lnTo>
                <a:lnTo>
                  <a:pt x="936" y="2"/>
                </a:lnTo>
                <a:lnTo>
                  <a:pt x="996" y="0"/>
                </a:lnTo>
                <a:lnTo>
                  <a:pt x="996" y="688"/>
                </a:lnTo>
                <a:lnTo>
                  <a:pt x="950" y="690"/>
                </a:lnTo>
                <a:lnTo>
                  <a:pt x="890" y="696"/>
                </a:lnTo>
                <a:lnTo>
                  <a:pt x="832" y="708"/>
                </a:lnTo>
                <a:lnTo>
                  <a:pt x="780" y="722"/>
                </a:lnTo>
                <a:lnTo>
                  <a:pt x="724" y="742"/>
                </a:lnTo>
                <a:lnTo>
                  <a:pt x="666" y="768"/>
                </a:lnTo>
                <a:lnTo>
                  <a:pt x="614" y="798"/>
                </a:lnTo>
                <a:lnTo>
                  <a:pt x="566" y="826"/>
                </a:lnTo>
                <a:lnTo>
                  <a:pt x="524" y="856"/>
                </a:lnTo>
                <a:lnTo>
                  <a:pt x="478" y="902"/>
                </a:lnTo>
                <a:lnTo>
                  <a:pt x="0" y="420"/>
                </a:lnTo>
                <a:close/>
              </a:path>
            </a:pathLst>
          </a:custGeom>
          <a:solidFill>
            <a:schemeClr val="bg1">
              <a:lumMod val="85000"/>
            </a:schemeClr>
          </a:solidFill>
          <a:ln w="9525">
            <a:solidFill>
              <a:srgbClr val="000000"/>
            </a:solidFill>
            <a:round/>
            <a:headEnd/>
            <a:tailEnd/>
          </a:ln>
        </p:spPr>
        <p:txBody>
          <a:bodyPr/>
          <a:lstStyle/>
          <a:p>
            <a:pPr>
              <a:defRPr/>
            </a:pPr>
            <a:endParaRPr lang="en-US" sz="1350" kern="0" dirty="0">
              <a:solidFill>
                <a:sysClr val="windowText" lastClr="000000"/>
              </a:solidFill>
              <a:latin typeface="Arial" charset="0"/>
            </a:endParaRPr>
          </a:p>
        </p:txBody>
      </p:sp>
      <p:sp>
        <p:nvSpPr>
          <p:cNvPr id="84" name="Text Box 38"/>
          <p:cNvSpPr txBox="1">
            <a:spLocks noChangeArrowheads="1"/>
          </p:cNvSpPr>
          <p:nvPr>
            <p:custDataLst>
              <p:tags r:id="rId10"/>
            </p:custDataLst>
          </p:nvPr>
        </p:nvSpPr>
        <p:spPr bwMode="auto">
          <a:xfrm rot="1452370">
            <a:off x="3298250" y="2029286"/>
            <a:ext cx="702435" cy="415498"/>
          </a:xfrm>
          <a:prstGeom prst="rect">
            <a:avLst/>
          </a:prstGeom>
          <a:noFill/>
          <a:ln w="9525">
            <a:noFill/>
            <a:miter lim="800000"/>
            <a:headEnd/>
            <a:tailEnd/>
          </a:ln>
        </p:spPr>
        <p:txBody>
          <a:bodyPr wrap="none">
            <a:spAutoFit/>
          </a:bodyPr>
          <a:lstStyle/>
          <a:p>
            <a:pPr algn="ctr">
              <a:defRPr/>
            </a:pPr>
            <a:r>
              <a:rPr lang="en-US" sz="1050" kern="0" dirty="0">
                <a:solidFill>
                  <a:sysClr val="windowText" lastClr="000000"/>
                </a:solidFill>
              </a:rPr>
              <a:t>HR </a:t>
            </a:r>
            <a:br>
              <a:rPr lang="en-US" sz="1050" kern="0" dirty="0">
                <a:solidFill>
                  <a:sysClr val="windowText" lastClr="000000"/>
                </a:solidFill>
              </a:rPr>
            </a:br>
            <a:r>
              <a:rPr lang="en-US" sz="1050" kern="0" dirty="0">
                <a:solidFill>
                  <a:sysClr val="windowText" lastClr="000000"/>
                </a:solidFill>
              </a:rPr>
              <a:t>Services</a:t>
            </a:r>
          </a:p>
        </p:txBody>
      </p:sp>
      <p:sp>
        <p:nvSpPr>
          <p:cNvPr id="85" name="Freeform 39"/>
          <p:cNvSpPr>
            <a:spLocks/>
          </p:cNvSpPr>
          <p:nvPr>
            <p:custDataLst>
              <p:tags r:id="rId11"/>
            </p:custDataLst>
          </p:nvPr>
        </p:nvSpPr>
        <p:spPr bwMode="auto">
          <a:xfrm rot="18900000">
            <a:off x="1599632" y="2505541"/>
            <a:ext cx="1006078" cy="910828"/>
          </a:xfrm>
          <a:custGeom>
            <a:avLst/>
            <a:gdLst>
              <a:gd name="T0" fmla="*/ 0 w 996"/>
              <a:gd name="T1" fmla="*/ 14 h 902"/>
              <a:gd name="T2" fmla="*/ 3 w 996"/>
              <a:gd name="T3" fmla="*/ 12 h 902"/>
              <a:gd name="T4" fmla="*/ 3 w 996"/>
              <a:gd name="T5" fmla="*/ 11 h 902"/>
              <a:gd name="T6" fmla="*/ 3 w 996"/>
              <a:gd name="T7" fmla="*/ 10 h 902"/>
              <a:gd name="T8" fmla="*/ 5 w 996"/>
              <a:gd name="T9" fmla="*/ 8 h 902"/>
              <a:gd name="T10" fmla="*/ 6 w 996"/>
              <a:gd name="T11" fmla="*/ 8 h 902"/>
              <a:gd name="T12" fmla="*/ 7 w 996"/>
              <a:gd name="T13" fmla="*/ 7 h 902"/>
              <a:gd name="T14" fmla="*/ 8 w 996"/>
              <a:gd name="T15" fmla="*/ 6 h 902"/>
              <a:gd name="T16" fmla="*/ 10 w 996"/>
              <a:gd name="T17" fmla="*/ 6 h 902"/>
              <a:gd name="T18" fmla="*/ 12 w 996"/>
              <a:gd name="T19" fmla="*/ 4 h 902"/>
              <a:gd name="T20" fmla="*/ 14 w 996"/>
              <a:gd name="T21" fmla="*/ 3 h 902"/>
              <a:gd name="T22" fmla="*/ 16 w 996"/>
              <a:gd name="T23" fmla="*/ 3 h 902"/>
              <a:gd name="T24" fmla="*/ 19 w 996"/>
              <a:gd name="T25" fmla="*/ 3 h 902"/>
              <a:gd name="T26" fmla="*/ 20 w 996"/>
              <a:gd name="T27" fmla="*/ 3 h 902"/>
              <a:gd name="T28" fmla="*/ 22 w 996"/>
              <a:gd name="T29" fmla="*/ 3 h 902"/>
              <a:gd name="T30" fmla="*/ 26 w 996"/>
              <a:gd name="T31" fmla="*/ 3 h 902"/>
              <a:gd name="T32" fmla="*/ 27 w 996"/>
              <a:gd name="T33" fmla="*/ 3 h 902"/>
              <a:gd name="T34" fmla="*/ 31 w 996"/>
              <a:gd name="T35" fmla="*/ 2 h 902"/>
              <a:gd name="T36" fmla="*/ 31 w 996"/>
              <a:gd name="T37" fmla="*/ 0 h 902"/>
              <a:gd name="T38" fmla="*/ 31 w 996"/>
              <a:gd name="T39" fmla="*/ 22 h 902"/>
              <a:gd name="T40" fmla="*/ 31 w 996"/>
              <a:gd name="T41" fmla="*/ 22 h 902"/>
              <a:gd name="T42" fmla="*/ 28 w 996"/>
              <a:gd name="T43" fmla="*/ 22 h 902"/>
              <a:gd name="T44" fmla="*/ 26 w 996"/>
              <a:gd name="T45" fmla="*/ 22 h 902"/>
              <a:gd name="T46" fmla="*/ 25 w 996"/>
              <a:gd name="T47" fmla="*/ 22 h 902"/>
              <a:gd name="T48" fmla="*/ 23 w 996"/>
              <a:gd name="T49" fmla="*/ 23 h 902"/>
              <a:gd name="T50" fmla="*/ 21 w 996"/>
              <a:gd name="T51" fmla="*/ 25 h 902"/>
              <a:gd name="T52" fmla="*/ 20 w 996"/>
              <a:gd name="T53" fmla="*/ 26 h 902"/>
              <a:gd name="T54" fmla="*/ 18 w 996"/>
              <a:gd name="T55" fmla="*/ 26 h 902"/>
              <a:gd name="T56" fmla="*/ 17 w 996"/>
              <a:gd name="T57" fmla="*/ 27 h 902"/>
              <a:gd name="T58" fmla="*/ 15 w 996"/>
              <a:gd name="T59" fmla="*/ 28 h 902"/>
              <a:gd name="T60" fmla="*/ 0 w 996"/>
              <a:gd name="T61" fmla="*/ 14 h 9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6"/>
              <a:gd name="T94" fmla="*/ 0 h 902"/>
              <a:gd name="T95" fmla="*/ 996 w 996"/>
              <a:gd name="T96" fmla="*/ 902 h 9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6" h="902">
                <a:moveTo>
                  <a:pt x="0" y="420"/>
                </a:moveTo>
                <a:lnTo>
                  <a:pt x="32" y="388"/>
                </a:lnTo>
                <a:lnTo>
                  <a:pt x="74" y="348"/>
                </a:lnTo>
                <a:lnTo>
                  <a:pt x="116" y="312"/>
                </a:lnTo>
                <a:lnTo>
                  <a:pt x="152" y="284"/>
                </a:lnTo>
                <a:lnTo>
                  <a:pt x="188" y="256"/>
                </a:lnTo>
                <a:lnTo>
                  <a:pt x="228" y="230"/>
                </a:lnTo>
                <a:lnTo>
                  <a:pt x="276" y="202"/>
                </a:lnTo>
                <a:lnTo>
                  <a:pt x="312" y="178"/>
                </a:lnTo>
                <a:lnTo>
                  <a:pt x="378" y="146"/>
                </a:lnTo>
                <a:lnTo>
                  <a:pt x="438" y="118"/>
                </a:lnTo>
                <a:lnTo>
                  <a:pt x="512" y="88"/>
                </a:lnTo>
                <a:lnTo>
                  <a:pt x="584" y="64"/>
                </a:lnTo>
                <a:lnTo>
                  <a:pt x="646" y="46"/>
                </a:lnTo>
                <a:lnTo>
                  <a:pt x="714" y="28"/>
                </a:lnTo>
                <a:lnTo>
                  <a:pt x="796" y="16"/>
                </a:lnTo>
                <a:lnTo>
                  <a:pt x="864" y="8"/>
                </a:lnTo>
                <a:lnTo>
                  <a:pt x="936" y="2"/>
                </a:lnTo>
                <a:lnTo>
                  <a:pt x="996" y="0"/>
                </a:lnTo>
                <a:lnTo>
                  <a:pt x="996" y="688"/>
                </a:lnTo>
                <a:lnTo>
                  <a:pt x="950" y="690"/>
                </a:lnTo>
                <a:lnTo>
                  <a:pt x="890" y="696"/>
                </a:lnTo>
                <a:lnTo>
                  <a:pt x="832" y="708"/>
                </a:lnTo>
                <a:lnTo>
                  <a:pt x="780" y="722"/>
                </a:lnTo>
                <a:lnTo>
                  <a:pt x="724" y="742"/>
                </a:lnTo>
                <a:lnTo>
                  <a:pt x="666" y="768"/>
                </a:lnTo>
                <a:lnTo>
                  <a:pt x="614" y="798"/>
                </a:lnTo>
                <a:lnTo>
                  <a:pt x="566" y="826"/>
                </a:lnTo>
                <a:lnTo>
                  <a:pt x="524" y="856"/>
                </a:lnTo>
                <a:lnTo>
                  <a:pt x="478" y="902"/>
                </a:lnTo>
                <a:lnTo>
                  <a:pt x="0" y="420"/>
                </a:lnTo>
                <a:close/>
              </a:path>
            </a:pathLst>
          </a:custGeom>
          <a:solidFill>
            <a:schemeClr val="bg1">
              <a:lumMod val="65000"/>
            </a:schemeClr>
          </a:solidFill>
          <a:ln w="9525">
            <a:solidFill>
              <a:srgbClr val="000000"/>
            </a:solidFill>
            <a:round/>
            <a:headEnd/>
            <a:tailEnd/>
          </a:ln>
        </p:spPr>
        <p:txBody>
          <a:bodyPr/>
          <a:lstStyle/>
          <a:p>
            <a:pPr>
              <a:defRPr/>
            </a:pPr>
            <a:endParaRPr lang="en-US" sz="1350" kern="0" dirty="0">
              <a:solidFill>
                <a:sysClr val="windowText" lastClr="000000"/>
              </a:solidFill>
              <a:latin typeface="Arial" charset="0"/>
            </a:endParaRPr>
          </a:p>
        </p:txBody>
      </p:sp>
      <p:sp>
        <p:nvSpPr>
          <p:cNvPr id="88" name="Text Box 42"/>
          <p:cNvSpPr txBox="1">
            <a:spLocks noChangeArrowheads="1"/>
          </p:cNvSpPr>
          <p:nvPr>
            <p:custDataLst>
              <p:tags r:id="rId12"/>
            </p:custDataLst>
          </p:nvPr>
        </p:nvSpPr>
        <p:spPr bwMode="auto">
          <a:xfrm rot="17613587">
            <a:off x="1707899" y="2677100"/>
            <a:ext cx="846707" cy="415498"/>
          </a:xfrm>
          <a:prstGeom prst="rect">
            <a:avLst/>
          </a:prstGeom>
          <a:noFill/>
          <a:ln w="9525">
            <a:noFill/>
            <a:miter lim="800000"/>
            <a:headEnd/>
            <a:tailEnd/>
          </a:ln>
        </p:spPr>
        <p:txBody>
          <a:bodyPr wrap="none">
            <a:spAutoFit/>
          </a:bodyPr>
          <a:lstStyle/>
          <a:p>
            <a:pPr algn="ctr">
              <a:defRPr/>
            </a:pPr>
            <a:r>
              <a:rPr lang="en-US" sz="1050" kern="0" dirty="0"/>
              <a:t>Application</a:t>
            </a:r>
            <a:br>
              <a:rPr lang="en-US" sz="1050" kern="0" dirty="0"/>
            </a:br>
            <a:r>
              <a:rPr lang="en-US" sz="1050" kern="0" dirty="0"/>
              <a:t>Services</a:t>
            </a:r>
          </a:p>
        </p:txBody>
      </p:sp>
      <p:sp>
        <p:nvSpPr>
          <p:cNvPr id="89" name="Text Box 43"/>
          <p:cNvSpPr txBox="1">
            <a:spLocks noChangeArrowheads="1"/>
          </p:cNvSpPr>
          <p:nvPr>
            <p:custDataLst>
              <p:tags r:id="rId13"/>
            </p:custDataLst>
          </p:nvPr>
        </p:nvSpPr>
        <p:spPr bwMode="auto">
          <a:xfrm rot="1355885">
            <a:off x="2436065" y="4268856"/>
            <a:ext cx="702435" cy="415498"/>
          </a:xfrm>
          <a:prstGeom prst="rect">
            <a:avLst/>
          </a:prstGeom>
          <a:noFill/>
          <a:ln w="9525">
            <a:noFill/>
            <a:miter lim="800000"/>
            <a:headEnd/>
            <a:tailEnd/>
          </a:ln>
        </p:spPr>
        <p:txBody>
          <a:bodyPr wrap="none">
            <a:spAutoFit/>
          </a:bodyPr>
          <a:lstStyle/>
          <a:p>
            <a:pPr algn="ctr">
              <a:defRPr/>
            </a:pPr>
            <a:r>
              <a:rPr lang="en-US" sz="1050" kern="0" dirty="0">
                <a:solidFill>
                  <a:sysClr val="windowText" lastClr="000000"/>
                </a:solidFill>
              </a:rPr>
              <a:t>IT </a:t>
            </a:r>
          </a:p>
          <a:p>
            <a:pPr algn="ctr">
              <a:defRPr/>
            </a:pPr>
            <a:r>
              <a:rPr lang="en-US" sz="1050" kern="0" dirty="0">
                <a:solidFill>
                  <a:sysClr val="windowText" lastClr="000000"/>
                </a:solidFill>
              </a:rPr>
              <a:t>Services</a:t>
            </a:r>
          </a:p>
        </p:txBody>
      </p:sp>
      <p:sp>
        <p:nvSpPr>
          <p:cNvPr id="90" name="Text Box 44"/>
          <p:cNvSpPr txBox="1">
            <a:spLocks noChangeArrowheads="1"/>
          </p:cNvSpPr>
          <p:nvPr>
            <p:custDataLst>
              <p:tags r:id="rId14"/>
            </p:custDataLst>
          </p:nvPr>
        </p:nvSpPr>
        <p:spPr bwMode="auto">
          <a:xfrm rot="3840610">
            <a:off x="1797568" y="3622397"/>
            <a:ext cx="702436" cy="415498"/>
          </a:xfrm>
          <a:prstGeom prst="rect">
            <a:avLst/>
          </a:prstGeom>
          <a:noFill/>
          <a:ln w="9525">
            <a:noFill/>
            <a:miter lim="800000"/>
            <a:headEnd/>
            <a:tailEnd/>
          </a:ln>
        </p:spPr>
        <p:txBody>
          <a:bodyPr wrap="none">
            <a:spAutoFit/>
          </a:bodyPr>
          <a:lstStyle/>
          <a:p>
            <a:pPr algn="ctr">
              <a:defRPr/>
            </a:pPr>
            <a:r>
              <a:rPr lang="en-US" sz="1050" kern="0" dirty="0"/>
              <a:t>Mobility </a:t>
            </a:r>
          </a:p>
          <a:p>
            <a:pPr algn="ctr">
              <a:defRPr/>
            </a:pPr>
            <a:r>
              <a:rPr lang="en-US" sz="1050" kern="0" dirty="0"/>
              <a:t>Services</a:t>
            </a:r>
          </a:p>
        </p:txBody>
      </p:sp>
      <p:grpSp>
        <p:nvGrpSpPr>
          <p:cNvPr id="2" name="Group 45"/>
          <p:cNvGrpSpPr>
            <a:grpSpLocks/>
          </p:cNvGrpSpPr>
          <p:nvPr/>
        </p:nvGrpSpPr>
        <p:grpSpPr bwMode="auto">
          <a:xfrm>
            <a:off x="2725710" y="3911722"/>
            <a:ext cx="466725" cy="304800"/>
            <a:chOff x="821" y="2793"/>
            <a:chExt cx="392" cy="256"/>
          </a:xfrm>
        </p:grpSpPr>
        <p:pic>
          <p:nvPicPr>
            <p:cNvPr id="25665" name="Picture 46" descr="hilfe"/>
            <p:cNvPicPr>
              <a:picLocks noChangeAspect="1" noChangeArrowheads="1"/>
            </p:cNvPicPr>
            <p:nvPr>
              <p:custDataLst>
                <p:tags r:id="rId50"/>
              </p:custDataLst>
            </p:nvPr>
          </p:nvPicPr>
          <p:blipFill>
            <a:blip r:embed="rId54"/>
            <a:srcRect/>
            <a:stretch>
              <a:fillRect/>
            </a:stretch>
          </p:blipFill>
          <p:spPr bwMode="auto">
            <a:xfrm>
              <a:off x="821" y="2793"/>
              <a:ext cx="206" cy="206"/>
            </a:xfrm>
            <a:prstGeom prst="rect">
              <a:avLst/>
            </a:prstGeom>
            <a:noFill/>
            <a:ln w="9525">
              <a:noFill/>
              <a:miter lim="800000"/>
              <a:headEnd/>
              <a:tailEnd/>
            </a:ln>
          </p:spPr>
        </p:pic>
        <p:pic>
          <p:nvPicPr>
            <p:cNvPr id="25666" name="Picture 47" descr="problem"/>
            <p:cNvPicPr>
              <a:picLocks noChangeAspect="1" noChangeArrowheads="1"/>
            </p:cNvPicPr>
            <p:nvPr>
              <p:custDataLst>
                <p:tags r:id="rId51"/>
              </p:custDataLst>
            </p:nvPr>
          </p:nvPicPr>
          <p:blipFill>
            <a:blip r:embed="rId55">
              <a:clrChange>
                <a:clrFrom>
                  <a:srgbClr val="000000"/>
                </a:clrFrom>
                <a:clrTo>
                  <a:srgbClr val="000000">
                    <a:alpha val="0"/>
                  </a:srgbClr>
                </a:clrTo>
              </a:clrChange>
            </a:blip>
            <a:srcRect/>
            <a:stretch>
              <a:fillRect/>
            </a:stretch>
          </p:blipFill>
          <p:spPr bwMode="auto">
            <a:xfrm>
              <a:off x="1016" y="2852"/>
              <a:ext cx="197" cy="197"/>
            </a:xfrm>
            <a:prstGeom prst="rect">
              <a:avLst/>
            </a:prstGeom>
            <a:noFill/>
            <a:ln w="9525">
              <a:noFill/>
              <a:miter lim="800000"/>
              <a:headEnd/>
              <a:tailEnd/>
            </a:ln>
          </p:spPr>
        </p:pic>
      </p:grpSp>
      <p:grpSp>
        <p:nvGrpSpPr>
          <p:cNvPr id="3" name="Group 49"/>
          <p:cNvGrpSpPr>
            <a:grpSpLocks/>
          </p:cNvGrpSpPr>
          <p:nvPr/>
        </p:nvGrpSpPr>
        <p:grpSpPr bwMode="auto">
          <a:xfrm rot="-1800000">
            <a:off x="3350173" y="3898000"/>
            <a:ext cx="472679" cy="271462"/>
            <a:chOff x="761" y="2815"/>
            <a:chExt cx="397" cy="228"/>
          </a:xfrm>
        </p:grpSpPr>
        <p:pic>
          <p:nvPicPr>
            <p:cNvPr id="25662" name="Picture 50" descr="hilfe"/>
            <p:cNvPicPr>
              <a:picLocks noChangeAspect="1" noChangeArrowheads="1"/>
            </p:cNvPicPr>
            <p:nvPr>
              <p:custDataLst>
                <p:tags r:id="rId48"/>
              </p:custDataLst>
            </p:nvPr>
          </p:nvPicPr>
          <p:blipFill>
            <a:blip r:embed="rId54"/>
            <a:srcRect/>
            <a:stretch>
              <a:fillRect/>
            </a:stretch>
          </p:blipFill>
          <p:spPr bwMode="auto">
            <a:xfrm>
              <a:off x="761" y="2815"/>
              <a:ext cx="206" cy="206"/>
            </a:xfrm>
            <a:prstGeom prst="rect">
              <a:avLst/>
            </a:prstGeom>
            <a:noFill/>
            <a:ln w="9525">
              <a:noFill/>
              <a:miter lim="800000"/>
              <a:headEnd/>
              <a:tailEnd/>
            </a:ln>
          </p:spPr>
        </p:pic>
        <p:pic>
          <p:nvPicPr>
            <p:cNvPr id="25663" name="Picture 51" descr="problem"/>
            <p:cNvPicPr>
              <a:picLocks noChangeAspect="1" noChangeArrowheads="1"/>
            </p:cNvPicPr>
            <p:nvPr>
              <p:custDataLst>
                <p:tags r:id="rId49"/>
              </p:custDataLst>
            </p:nvPr>
          </p:nvPicPr>
          <p:blipFill>
            <a:blip r:embed="rId55">
              <a:clrChange>
                <a:clrFrom>
                  <a:srgbClr val="000000"/>
                </a:clrFrom>
                <a:clrTo>
                  <a:srgbClr val="000000">
                    <a:alpha val="0"/>
                  </a:srgbClr>
                </a:clrTo>
              </a:clrChange>
            </a:blip>
            <a:srcRect/>
            <a:stretch>
              <a:fillRect/>
            </a:stretch>
          </p:blipFill>
          <p:spPr bwMode="auto">
            <a:xfrm>
              <a:off x="961" y="2846"/>
              <a:ext cx="197" cy="197"/>
            </a:xfrm>
            <a:prstGeom prst="rect">
              <a:avLst/>
            </a:prstGeom>
            <a:noFill/>
            <a:ln w="9525">
              <a:noFill/>
              <a:miter lim="800000"/>
              <a:headEnd/>
              <a:tailEnd/>
            </a:ln>
          </p:spPr>
        </p:pic>
      </p:grpSp>
      <p:grpSp>
        <p:nvGrpSpPr>
          <p:cNvPr id="4" name="Group 53"/>
          <p:cNvGrpSpPr>
            <a:grpSpLocks/>
          </p:cNvGrpSpPr>
          <p:nvPr/>
        </p:nvGrpSpPr>
        <p:grpSpPr bwMode="auto">
          <a:xfrm rot="2700000">
            <a:off x="2234312" y="3477277"/>
            <a:ext cx="486966" cy="279797"/>
            <a:chOff x="862" y="2832"/>
            <a:chExt cx="409" cy="235"/>
          </a:xfrm>
        </p:grpSpPr>
        <p:pic>
          <p:nvPicPr>
            <p:cNvPr id="25659" name="Picture 54" descr="hilfe"/>
            <p:cNvPicPr>
              <a:picLocks noChangeAspect="1" noChangeArrowheads="1"/>
            </p:cNvPicPr>
            <p:nvPr>
              <p:custDataLst>
                <p:tags r:id="rId46"/>
              </p:custDataLst>
            </p:nvPr>
          </p:nvPicPr>
          <p:blipFill>
            <a:blip r:embed="rId54"/>
            <a:srcRect/>
            <a:stretch>
              <a:fillRect/>
            </a:stretch>
          </p:blipFill>
          <p:spPr bwMode="auto">
            <a:xfrm>
              <a:off x="862" y="2832"/>
              <a:ext cx="206" cy="206"/>
            </a:xfrm>
            <a:prstGeom prst="rect">
              <a:avLst/>
            </a:prstGeom>
            <a:noFill/>
            <a:ln w="9525">
              <a:noFill/>
              <a:miter lim="800000"/>
              <a:headEnd/>
              <a:tailEnd/>
            </a:ln>
          </p:spPr>
        </p:pic>
        <p:pic>
          <p:nvPicPr>
            <p:cNvPr id="25660" name="Picture 55" descr="problem"/>
            <p:cNvPicPr>
              <a:picLocks noChangeAspect="1" noChangeArrowheads="1"/>
            </p:cNvPicPr>
            <p:nvPr>
              <p:custDataLst>
                <p:tags r:id="rId47"/>
              </p:custDataLst>
            </p:nvPr>
          </p:nvPicPr>
          <p:blipFill>
            <a:blip r:embed="rId55">
              <a:clrChange>
                <a:clrFrom>
                  <a:srgbClr val="000000"/>
                </a:clrFrom>
                <a:clrTo>
                  <a:srgbClr val="000000">
                    <a:alpha val="0"/>
                  </a:srgbClr>
                </a:clrTo>
              </a:clrChange>
            </a:blip>
            <a:srcRect/>
            <a:stretch>
              <a:fillRect/>
            </a:stretch>
          </p:blipFill>
          <p:spPr bwMode="auto">
            <a:xfrm>
              <a:off x="1074" y="2870"/>
              <a:ext cx="197" cy="197"/>
            </a:xfrm>
            <a:prstGeom prst="rect">
              <a:avLst/>
            </a:prstGeom>
            <a:noFill/>
            <a:ln w="9525">
              <a:noFill/>
              <a:miter lim="800000"/>
              <a:headEnd/>
              <a:tailEnd/>
            </a:ln>
          </p:spPr>
        </p:pic>
      </p:grpSp>
      <p:grpSp>
        <p:nvGrpSpPr>
          <p:cNvPr id="5" name="Group 57"/>
          <p:cNvGrpSpPr>
            <a:grpSpLocks/>
          </p:cNvGrpSpPr>
          <p:nvPr/>
        </p:nvGrpSpPr>
        <p:grpSpPr bwMode="auto">
          <a:xfrm>
            <a:off x="3297280" y="2443756"/>
            <a:ext cx="457200" cy="335756"/>
            <a:chOff x="774" y="2761"/>
            <a:chExt cx="384" cy="282"/>
          </a:xfrm>
        </p:grpSpPr>
        <p:pic>
          <p:nvPicPr>
            <p:cNvPr id="25656" name="Picture 58" descr="hilfe"/>
            <p:cNvPicPr>
              <a:picLocks noChangeAspect="1" noChangeArrowheads="1"/>
            </p:cNvPicPr>
            <p:nvPr>
              <p:custDataLst>
                <p:tags r:id="rId44"/>
              </p:custDataLst>
            </p:nvPr>
          </p:nvPicPr>
          <p:blipFill>
            <a:blip r:embed="rId54"/>
            <a:srcRect/>
            <a:stretch>
              <a:fillRect/>
            </a:stretch>
          </p:blipFill>
          <p:spPr bwMode="auto">
            <a:xfrm>
              <a:off x="774" y="2761"/>
              <a:ext cx="206" cy="206"/>
            </a:xfrm>
            <a:prstGeom prst="rect">
              <a:avLst/>
            </a:prstGeom>
            <a:noFill/>
            <a:ln w="9525">
              <a:noFill/>
              <a:miter lim="800000"/>
              <a:headEnd/>
              <a:tailEnd/>
            </a:ln>
          </p:spPr>
        </p:pic>
        <p:pic>
          <p:nvPicPr>
            <p:cNvPr id="25657" name="Picture 59" descr="problem"/>
            <p:cNvPicPr>
              <a:picLocks noChangeAspect="1" noChangeArrowheads="1"/>
            </p:cNvPicPr>
            <p:nvPr>
              <p:custDataLst>
                <p:tags r:id="rId45"/>
              </p:custDataLst>
            </p:nvPr>
          </p:nvPicPr>
          <p:blipFill>
            <a:blip r:embed="rId56">
              <a:clrChange>
                <a:clrFrom>
                  <a:srgbClr val="000000"/>
                </a:clrFrom>
                <a:clrTo>
                  <a:srgbClr val="000000">
                    <a:alpha val="0"/>
                  </a:srgbClr>
                </a:clrTo>
              </a:clrChange>
            </a:blip>
            <a:srcRect/>
            <a:stretch>
              <a:fillRect/>
            </a:stretch>
          </p:blipFill>
          <p:spPr bwMode="auto">
            <a:xfrm>
              <a:off x="961" y="2846"/>
              <a:ext cx="197" cy="197"/>
            </a:xfrm>
            <a:prstGeom prst="rect">
              <a:avLst/>
            </a:prstGeom>
            <a:noFill/>
            <a:ln w="9525">
              <a:noFill/>
              <a:miter lim="800000"/>
              <a:headEnd/>
              <a:tailEnd/>
            </a:ln>
          </p:spPr>
        </p:pic>
      </p:grpSp>
      <p:pic>
        <p:nvPicPr>
          <p:cNvPr id="25622" name="Picture 61" descr="hilfe"/>
          <p:cNvPicPr>
            <a:picLocks noChangeAspect="1" noChangeArrowheads="1"/>
          </p:cNvPicPr>
          <p:nvPr>
            <p:custDataLst>
              <p:tags r:id="rId15"/>
            </p:custDataLst>
          </p:nvPr>
        </p:nvPicPr>
        <p:blipFill>
          <a:blip r:embed="rId54"/>
          <a:srcRect/>
          <a:stretch>
            <a:fillRect/>
          </a:stretch>
        </p:blipFill>
        <p:spPr bwMode="auto">
          <a:xfrm rot="-1800000">
            <a:off x="2657191" y="2539865"/>
            <a:ext cx="245269" cy="245269"/>
          </a:xfrm>
          <a:prstGeom prst="rect">
            <a:avLst/>
          </a:prstGeom>
          <a:noFill/>
          <a:ln w="9525">
            <a:noFill/>
            <a:miter lim="800000"/>
            <a:headEnd/>
            <a:tailEnd/>
          </a:ln>
        </p:spPr>
      </p:pic>
      <p:pic>
        <p:nvPicPr>
          <p:cNvPr id="25623" name="Picture 62" descr="problem"/>
          <p:cNvPicPr>
            <a:picLocks noChangeAspect="1" noChangeArrowheads="1"/>
          </p:cNvPicPr>
          <p:nvPr>
            <p:custDataLst>
              <p:tags r:id="rId16"/>
            </p:custDataLst>
          </p:nvPr>
        </p:nvPicPr>
        <p:blipFill>
          <a:blip r:embed="rId55">
            <a:clrChange>
              <a:clrFrom>
                <a:srgbClr val="000000"/>
              </a:clrFrom>
              <a:clrTo>
                <a:srgbClr val="000000">
                  <a:alpha val="0"/>
                </a:srgbClr>
              </a:clrTo>
            </a:clrChange>
          </a:blip>
          <a:srcRect/>
          <a:stretch>
            <a:fillRect/>
          </a:stretch>
        </p:blipFill>
        <p:spPr bwMode="auto">
          <a:xfrm rot="-1800000">
            <a:off x="2842744" y="2445940"/>
            <a:ext cx="234553" cy="234554"/>
          </a:xfrm>
          <a:prstGeom prst="rect">
            <a:avLst/>
          </a:prstGeom>
          <a:noFill/>
          <a:ln w="9525">
            <a:noFill/>
            <a:miter lim="800000"/>
            <a:headEnd/>
            <a:tailEnd/>
          </a:ln>
        </p:spPr>
      </p:pic>
      <p:pic>
        <p:nvPicPr>
          <p:cNvPr id="25625" name="Picture 64" descr="hilfe"/>
          <p:cNvPicPr>
            <a:picLocks noChangeAspect="1" noChangeArrowheads="1"/>
          </p:cNvPicPr>
          <p:nvPr>
            <p:custDataLst>
              <p:tags r:id="rId17"/>
            </p:custDataLst>
          </p:nvPr>
        </p:nvPicPr>
        <p:blipFill>
          <a:blip r:embed="rId54"/>
          <a:srcRect/>
          <a:stretch>
            <a:fillRect/>
          </a:stretch>
        </p:blipFill>
        <p:spPr bwMode="auto">
          <a:xfrm rot="-3840011">
            <a:off x="2315534" y="3000905"/>
            <a:ext cx="245269" cy="245269"/>
          </a:xfrm>
          <a:prstGeom prst="rect">
            <a:avLst/>
          </a:prstGeom>
          <a:noFill/>
          <a:ln w="9525">
            <a:noFill/>
            <a:miter lim="800000"/>
            <a:headEnd/>
            <a:tailEnd/>
          </a:ln>
        </p:spPr>
      </p:pic>
      <p:pic>
        <p:nvPicPr>
          <p:cNvPr id="25626" name="Picture 65" descr="problem"/>
          <p:cNvPicPr>
            <a:picLocks noChangeAspect="1" noChangeArrowheads="1"/>
          </p:cNvPicPr>
          <p:nvPr>
            <p:custDataLst>
              <p:tags r:id="rId18"/>
            </p:custDataLst>
          </p:nvPr>
        </p:nvPicPr>
        <p:blipFill>
          <a:blip r:embed="rId56">
            <a:clrChange>
              <a:clrFrom>
                <a:srgbClr val="000000"/>
              </a:clrFrom>
              <a:clrTo>
                <a:srgbClr val="000000">
                  <a:alpha val="0"/>
                </a:srgbClr>
              </a:clrTo>
            </a:clrChange>
          </a:blip>
          <a:srcRect/>
          <a:stretch>
            <a:fillRect/>
          </a:stretch>
        </p:blipFill>
        <p:spPr bwMode="auto">
          <a:xfrm rot="-3840011">
            <a:off x="2422398" y="2808377"/>
            <a:ext cx="234553" cy="234553"/>
          </a:xfrm>
          <a:prstGeom prst="rect">
            <a:avLst/>
          </a:prstGeom>
          <a:noFill/>
          <a:ln w="9525">
            <a:noFill/>
            <a:miter lim="800000"/>
            <a:headEnd/>
            <a:tailEnd/>
          </a:ln>
        </p:spPr>
      </p:pic>
      <p:cxnSp>
        <p:nvCxnSpPr>
          <p:cNvPr id="98" name="Gerade Verbindung 97"/>
          <p:cNvCxnSpPr/>
          <p:nvPr/>
        </p:nvCxnSpPr>
        <p:spPr>
          <a:xfrm>
            <a:off x="4957548" y="1766494"/>
            <a:ext cx="0" cy="3257550"/>
          </a:xfrm>
          <a:prstGeom prst="line">
            <a:avLst/>
          </a:prstGeom>
          <a:ln w="28575">
            <a:solidFill>
              <a:srgbClr val="006487"/>
            </a:solidFill>
          </a:ln>
          <a:effectLst/>
        </p:spPr>
        <p:style>
          <a:lnRef idx="2">
            <a:schemeClr val="accent1"/>
          </a:lnRef>
          <a:fillRef idx="0">
            <a:schemeClr val="accent1"/>
          </a:fillRef>
          <a:effectRef idx="1">
            <a:schemeClr val="accent1"/>
          </a:effectRef>
          <a:fontRef idx="minor">
            <a:schemeClr val="tx1"/>
          </a:fontRef>
        </p:style>
      </p:cxnSp>
      <p:sp>
        <p:nvSpPr>
          <p:cNvPr id="42" name="Isosceles Triangle 11"/>
          <p:cNvSpPr>
            <a:spLocks noChangeArrowheads="1"/>
          </p:cNvSpPr>
          <p:nvPr>
            <p:custDataLst>
              <p:tags r:id="rId19"/>
            </p:custDataLst>
          </p:nvPr>
        </p:nvSpPr>
        <p:spPr bwMode="auto">
          <a:xfrm rot="5400000">
            <a:off x="4819436" y="3317879"/>
            <a:ext cx="273844" cy="102394"/>
          </a:xfrm>
          <a:prstGeom prst="triangle">
            <a:avLst>
              <a:gd name="adj" fmla="val 50000"/>
            </a:avLst>
          </a:prstGeom>
          <a:solidFill>
            <a:srgbClr val="006487"/>
          </a:solidFill>
          <a:ln w="12700" algn="ctr">
            <a:solidFill>
              <a:srgbClr val="FFFFFF"/>
            </a:solidFill>
            <a:round/>
            <a:headEnd/>
            <a:tailEnd/>
          </a:ln>
        </p:spPr>
        <p:txBody>
          <a:bodyPr anchor="ctr"/>
          <a:lstStyle/>
          <a:p>
            <a:pPr algn="ctr">
              <a:spcBef>
                <a:spcPct val="50000"/>
              </a:spcBef>
              <a:defRPr/>
            </a:pPr>
            <a:endParaRPr lang="en-US" sz="900" b="1" kern="0" dirty="0">
              <a:solidFill>
                <a:sysClr val="windowText" lastClr="000000"/>
              </a:solidFill>
              <a:latin typeface="Arial" charset="0"/>
            </a:endParaRPr>
          </a:p>
        </p:txBody>
      </p:sp>
      <p:sp>
        <p:nvSpPr>
          <p:cNvPr id="100" name="Oval 4"/>
          <p:cNvSpPr>
            <a:spLocks noChangeArrowheads="1"/>
          </p:cNvSpPr>
          <p:nvPr>
            <p:custDataLst>
              <p:tags r:id="rId20"/>
            </p:custDataLst>
          </p:nvPr>
        </p:nvSpPr>
        <p:spPr bwMode="auto">
          <a:xfrm>
            <a:off x="5282589" y="1746254"/>
            <a:ext cx="3381375" cy="3389710"/>
          </a:xfrm>
          <a:prstGeom prst="ellipse">
            <a:avLst/>
          </a:prstGeom>
          <a:solidFill>
            <a:srgbClr val="AAAA96"/>
          </a:solidFill>
          <a:ln w="19050">
            <a:solidFill>
              <a:srgbClr val="000000"/>
            </a:solidFill>
            <a:round/>
            <a:headEnd/>
            <a:tailEnd/>
          </a:ln>
        </p:spPr>
        <p:txBody>
          <a:bodyPr wrap="none" anchor="ctr"/>
          <a:lstStyle/>
          <a:p>
            <a:pPr>
              <a:spcBef>
                <a:spcPct val="50000"/>
              </a:spcBef>
              <a:defRPr/>
            </a:pPr>
            <a:endParaRPr lang="en-US" sz="1350" kern="0" dirty="0">
              <a:solidFill>
                <a:sysClr val="windowText" lastClr="000000"/>
              </a:solidFill>
              <a:latin typeface="Arial" charset="0"/>
            </a:endParaRPr>
          </a:p>
        </p:txBody>
      </p:sp>
      <p:grpSp>
        <p:nvGrpSpPr>
          <p:cNvPr id="7" name="Group 6"/>
          <p:cNvGrpSpPr>
            <a:grpSpLocks/>
          </p:cNvGrpSpPr>
          <p:nvPr>
            <p:custDataLst>
              <p:tags r:id="rId21"/>
            </p:custDataLst>
          </p:nvPr>
        </p:nvGrpSpPr>
        <p:grpSpPr bwMode="auto">
          <a:xfrm>
            <a:off x="5280207" y="1753397"/>
            <a:ext cx="3378994" cy="3371850"/>
            <a:chOff x="648" y="1210"/>
            <a:chExt cx="2856" cy="2856"/>
          </a:xfrm>
        </p:grpSpPr>
        <p:sp>
          <p:nvSpPr>
            <p:cNvPr id="120" name="Line 7"/>
            <p:cNvSpPr>
              <a:spLocks noChangeShapeType="1"/>
            </p:cNvSpPr>
            <p:nvPr/>
          </p:nvSpPr>
          <p:spPr bwMode="auto">
            <a:xfrm>
              <a:off x="648" y="2638"/>
              <a:ext cx="2856" cy="0"/>
            </a:xfrm>
            <a:prstGeom prst="line">
              <a:avLst/>
            </a:prstGeom>
            <a:noFill/>
            <a:ln w="38100">
              <a:solidFill>
                <a:schemeClr val="accent3">
                  <a:lumMod val="50000"/>
                </a:schemeClr>
              </a:solidFill>
              <a:round/>
              <a:headEnd/>
              <a:tailEnd/>
            </a:ln>
          </p:spPr>
          <p:txBody>
            <a:bodyPr/>
            <a:lstStyle/>
            <a:p>
              <a:pPr>
                <a:defRPr/>
              </a:pPr>
              <a:endParaRPr lang="en-US" sz="1350" kern="0" dirty="0">
                <a:solidFill>
                  <a:sysClr val="windowText" lastClr="000000"/>
                </a:solidFill>
                <a:latin typeface="Arial" charset="0"/>
              </a:endParaRPr>
            </a:p>
          </p:txBody>
        </p:sp>
        <p:sp>
          <p:nvSpPr>
            <p:cNvPr id="121" name="Line 8"/>
            <p:cNvSpPr>
              <a:spLocks noChangeShapeType="1"/>
            </p:cNvSpPr>
            <p:nvPr/>
          </p:nvSpPr>
          <p:spPr bwMode="auto">
            <a:xfrm rot="5400000">
              <a:off x="648" y="2638"/>
              <a:ext cx="2856" cy="0"/>
            </a:xfrm>
            <a:prstGeom prst="line">
              <a:avLst/>
            </a:prstGeom>
            <a:noFill/>
            <a:ln w="38100">
              <a:solidFill>
                <a:schemeClr val="accent3">
                  <a:lumMod val="50000"/>
                </a:schemeClr>
              </a:solidFill>
              <a:round/>
              <a:headEnd/>
              <a:tailEnd/>
            </a:ln>
          </p:spPr>
          <p:txBody>
            <a:bodyPr/>
            <a:lstStyle/>
            <a:p>
              <a:pPr>
                <a:defRPr/>
              </a:pPr>
              <a:endParaRPr lang="en-US" sz="1350" kern="0" dirty="0">
                <a:solidFill>
                  <a:sysClr val="windowText" lastClr="000000"/>
                </a:solidFill>
                <a:latin typeface="Arial" charset="0"/>
              </a:endParaRPr>
            </a:p>
          </p:txBody>
        </p:sp>
      </p:grpSp>
      <p:grpSp>
        <p:nvGrpSpPr>
          <p:cNvPr id="8" name="Group 9"/>
          <p:cNvGrpSpPr>
            <a:grpSpLocks/>
          </p:cNvGrpSpPr>
          <p:nvPr>
            <p:custDataLst>
              <p:tags r:id="rId22"/>
            </p:custDataLst>
          </p:nvPr>
        </p:nvGrpSpPr>
        <p:grpSpPr bwMode="auto">
          <a:xfrm rot="18900000">
            <a:off x="5281398" y="1754588"/>
            <a:ext cx="3378994" cy="3371850"/>
            <a:chOff x="648" y="1210"/>
            <a:chExt cx="2856" cy="2856"/>
          </a:xfrm>
        </p:grpSpPr>
        <p:sp>
          <p:nvSpPr>
            <p:cNvPr id="118" name="Line 10"/>
            <p:cNvSpPr>
              <a:spLocks noChangeShapeType="1"/>
            </p:cNvSpPr>
            <p:nvPr/>
          </p:nvSpPr>
          <p:spPr bwMode="auto">
            <a:xfrm>
              <a:off x="648" y="2638"/>
              <a:ext cx="2856" cy="0"/>
            </a:xfrm>
            <a:prstGeom prst="line">
              <a:avLst/>
            </a:prstGeom>
            <a:noFill/>
            <a:ln w="38100">
              <a:solidFill>
                <a:schemeClr val="accent3">
                  <a:lumMod val="50000"/>
                </a:schemeClr>
              </a:solidFill>
              <a:round/>
              <a:headEnd/>
              <a:tailEnd/>
            </a:ln>
          </p:spPr>
          <p:txBody>
            <a:bodyPr/>
            <a:lstStyle/>
            <a:p>
              <a:pPr>
                <a:defRPr/>
              </a:pPr>
              <a:endParaRPr lang="en-US" sz="1350" kern="0" dirty="0">
                <a:solidFill>
                  <a:sysClr val="windowText" lastClr="000000"/>
                </a:solidFill>
                <a:latin typeface="Arial" charset="0"/>
              </a:endParaRPr>
            </a:p>
          </p:txBody>
        </p:sp>
        <p:sp>
          <p:nvSpPr>
            <p:cNvPr id="119" name="Line 11"/>
            <p:cNvSpPr>
              <a:spLocks noChangeShapeType="1"/>
            </p:cNvSpPr>
            <p:nvPr/>
          </p:nvSpPr>
          <p:spPr bwMode="auto">
            <a:xfrm rot="5400000">
              <a:off x="648" y="2638"/>
              <a:ext cx="2856" cy="0"/>
            </a:xfrm>
            <a:prstGeom prst="line">
              <a:avLst/>
            </a:prstGeom>
            <a:noFill/>
            <a:ln w="38100">
              <a:solidFill>
                <a:schemeClr val="accent3">
                  <a:lumMod val="50000"/>
                </a:schemeClr>
              </a:solidFill>
              <a:round/>
              <a:headEnd/>
              <a:tailEnd/>
            </a:ln>
          </p:spPr>
          <p:txBody>
            <a:bodyPr/>
            <a:lstStyle/>
            <a:p>
              <a:pPr>
                <a:defRPr/>
              </a:pPr>
              <a:endParaRPr lang="en-US" sz="1350" kern="0" dirty="0">
                <a:solidFill>
                  <a:sysClr val="windowText" lastClr="000000"/>
                </a:solidFill>
                <a:latin typeface="Arial" charset="0"/>
              </a:endParaRPr>
            </a:p>
          </p:txBody>
        </p:sp>
      </p:grpSp>
      <p:sp>
        <p:nvSpPr>
          <p:cNvPr id="103" name="AutoShape 12"/>
          <p:cNvSpPr>
            <a:spLocks noChangeArrowheads="1"/>
          </p:cNvSpPr>
          <p:nvPr>
            <p:custDataLst>
              <p:tags r:id="rId23"/>
            </p:custDataLst>
          </p:nvPr>
        </p:nvSpPr>
        <p:spPr bwMode="auto">
          <a:xfrm>
            <a:off x="5648112" y="2115349"/>
            <a:ext cx="2650331" cy="2650331"/>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24" y="10800"/>
                </a:moveTo>
                <a:cubicBezTo>
                  <a:pt x="3624" y="14763"/>
                  <a:pt x="6837" y="17976"/>
                  <a:pt x="10800" y="17976"/>
                </a:cubicBezTo>
                <a:cubicBezTo>
                  <a:pt x="14763" y="17976"/>
                  <a:pt x="17976" y="14763"/>
                  <a:pt x="17976" y="10800"/>
                </a:cubicBezTo>
                <a:cubicBezTo>
                  <a:pt x="17976" y="6837"/>
                  <a:pt x="14763" y="3624"/>
                  <a:pt x="10800" y="3624"/>
                </a:cubicBezTo>
                <a:cubicBezTo>
                  <a:pt x="6837" y="3624"/>
                  <a:pt x="3624" y="6837"/>
                  <a:pt x="3624" y="10800"/>
                </a:cubicBezTo>
                <a:close/>
              </a:path>
            </a:pathLst>
          </a:custGeom>
          <a:solidFill>
            <a:schemeClr val="accent3">
              <a:lumMod val="50000"/>
            </a:schemeClr>
          </a:solidFill>
          <a:ln w="9525">
            <a:noFill/>
            <a:round/>
            <a:headEnd/>
            <a:tailEnd/>
          </a:ln>
        </p:spPr>
        <p:txBody>
          <a:bodyPr wrap="none" anchor="ctr"/>
          <a:lstStyle/>
          <a:p>
            <a:pPr>
              <a:defRPr/>
            </a:pPr>
            <a:endParaRPr lang="en-US" sz="1350" kern="0" dirty="0">
              <a:solidFill>
                <a:sysClr val="windowText" lastClr="000000"/>
              </a:solidFill>
              <a:latin typeface="Arial" charset="0"/>
            </a:endParaRPr>
          </a:p>
        </p:txBody>
      </p:sp>
      <p:sp>
        <p:nvSpPr>
          <p:cNvPr id="112" name="Oval 21"/>
          <p:cNvSpPr>
            <a:spLocks noChangeArrowheads="1"/>
          </p:cNvSpPr>
          <p:nvPr>
            <p:custDataLst>
              <p:tags r:id="rId24"/>
            </p:custDataLst>
          </p:nvPr>
        </p:nvSpPr>
        <p:spPr bwMode="auto">
          <a:xfrm>
            <a:off x="6095785" y="2563023"/>
            <a:ext cx="1752600" cy="1756172"/>
          </a:xfrm>
          <a:prstGeom prst="ellipse">
            <a:avLst/>
          </a:prstGeom>
          <a:solidFill>
            <a:srgbClr val="FFFFFF"/>
          </a:solidFill>
          <a:ln w="9525">
            <a:noFill/>
            <a:round/>
            <a:headEnd/>
            <a:tailEnd/>
          </a:ln>
        </p:spPr>
        <p:txBody>
          <a:bodyPr wrap="none" anchor="ctr"/>
          <a:lstStyle/>
          <a:p>
            <a:pPr>
              <a:spcBef>
                <a:spcPct val="50000"/>
              </a:spcBef>
              <a:defRPr/>
            </a:pPr>
            <a:endParaRPr lang="en-US" sz="1350" kern="0" dirty="0">
              <a:solidFill>
                <a:sysClr val="windowText" lastClr="000000"/>
              </a:solidFill>
              <a:latin typeface="Arial" charset="0"/>
            </a:endParaRPr>
          </a:p>
        </p:txBody>
      </p:sp>
      <p:sp>
        <p:nvSpPr>
          <p:cNvPr id="113" name="Text Box 22"/>
          <p:cNvSpPr txBox="1">
            <a:spLocks noChangeArrowheads="1"/>
          </p:cNvSpPr>
          <p:nvPr>
            <p:custDataLst>
              <p:tags r:id="rId25"/>
            </p:custDataLst>
          </p:nvPr>
        </p:nvSpPr>
        <p:spPr bwMode="auto">
          <a:xfrm>
            <a:off x="6564891" y="2770191"/>
            <a:ext cx="814388" cy="1154162"/>
          </a:xfrm>
          <a:prstGeom prst="rect">
            <a:avLst/>
          </a:prstGeom>
          <a:noFill/>
          <a:ln w="9525">
            <a:noFill/>
            <a:miter lim="800000"/>
            <a:headEnd/>
            <a:tailEnd/>
          </a:ln>
        </p:spPr>
        <p:txBody>
          <a:bodyPr lIns="0" tIns="0" rIns="0" bIns="0">
            <a:spAutoFit/>
          </a:bodyPr>
          <a:lstStyle/>
          <a:p>
            <a:pPr algn="ctr">
              <a:defRPr/>
            </a:pPr>
            <a:r>
              <a:rPr lang="en-US" sz="6000" kern="0" dirty="0">
                <a:solidFill>
                  <a:srgbClr val="006487"/>
                </a:solidFill>
                <a:latin typeface="Arial" charset="0"/>
                <a:sym typeface="Webdings" pitchFamily="18" charset="2"/>
              </a:rPr>
              <a:t></a:t>
            </a:r>
          </a:p>
          <a:p>
            <a:pPr algn="ctr">
              <a:defRPr/>
            </a:pPr>
            <a:r>
              <a:rPr lang="en-US" sz="1500" b="1" kern="0" dirty="0">
                <a:solidFill>
                  <a:srgbClr val="006487"/>
                </a:solidFill>
                <a:sym typeface="Webdings" pitchFamily="18" charset="2"/>
              </a:rPr>
              <a:t>User</a:t>
            </a:r>
          </a:p>
        </p:txBody>
      </p:sp>
      <p:pic>
        <p:nvPicPr>
          <p:cNvPr id="25648" name="Picture 23" descr="hilfe"/>
          <p:cNvPicPr>
            <a:picLocks noChangeAspect="1" noChangeArrowheads="1"/>
          </p:cNvPicPr>
          <p:nvPr>
            <p:custDataLst>
              <p:tags r:id="rId26"/>
            </p:custDataLst>
          </p:nvPr>
        </p:nvPicPr>
        <p:blipFill>
          <a:blip r:embed="rId57"/>
          <a:srcRect/>
          <a:stretch>
            <a:fillRect/>
          </a:stretch>
        </p:blipFill>
        <p:spPr bwMode="auto">
          <a:xfrm>
            <a:off x="6137216" y="3273055"/>
            <a:ext cx="492919" cy="492919"/>
          </a:xfrm>
          <a:prstGeom prst="rect">
            <a:avLst/>
          </a:prstGeom>
          <a:noFill/>
          <a:ln w="9525">
            <a:noFill/>
            <a:miter lim="800000"/>
            <a:headEnd/>
            <a:tailEnd/>
          </a:ln>
        </p:spPr>
      </p:pic>
      <p:pic>
        <p:nvPicPr>
          <p:cNvPr id="25650" name="Picture 25" descr="problem"/>
          <p:cNvPicPr>
            <a:picLocks noChangeAspect="1" noChangeArrowheads="1"/>
          </p:cNvPicPr>
          <p:nvPr>
            <p:custDataLst>
              <p:tags r:id="rId27"/>
            </p:custDataLst>
          </p:nvPr>
        </p:nvPicPr>
        <p:blipFill>
          <a:blip r:embed="rId58">
            <a:clrChange>
              <a:clrFrom>
                <a:srgbClr val="000000"/>
              </a:clrFrom>
              <a:clrTo>
                <a:srgbClr val="000000">
                  <a:alpha val="0"/>
                </a:srgbClr>
              </a:clrTo>
            </a:clrChange>
          </a:blip>
          <a:srcRect/>
          <a:stretch>
            <a:fillRect/>
          </a:stretch>
        </p:blipFill>
        <p:spPr bwMode="auto">
          <a:xfrm>
            <a:off x="7330621" y="3291442"/>
            <a:ext cx="471488" cy="471488"/>
          </a:xfrm>
          <a:prstGeom prst="rect">
            <a:avLst/>
          </a:prstGeom>
          <a:noFill/>
          <a:ln w="9525">
            <a:noFill/>
            <a:miter lim="800000"/>
            <a:headEnd/>
            <a:tailEnd/>
          </a:ln>
        </p:spPr>
      </p:pic>
      <p:sp>
        <p:nvSpPr>
          <p:cNvPr id="25651" name="WordArt 30"/>
          <p:cNvSpPr>
            <a:spLocks noChangeArrowheads="1" noChangeShapeType="1" noTextEdit="1"/>
          </p:cNvSpPr>
          <p:nvPr>
            <p:custDataLst>
              <p:tags r:id="rId28"/>
            </p:custDataLst>
          </p:nvPr>
        </p:nvSpPr>
        <p:spPr bwMode="auto">
          <a:xfrm>
            <a:off x="5921954" y="2346328"/>
            <a:ext cx="2095500" cy="1714500"/>
          </a:xfrm>
          <a:prstGeom prst="rect">
            <a:avLst/>
          </a:prstGeom>
        </p:spPr>
        <p:txBody>
          <a:bodyPr spcFirstLastPara="1" wrap="none" fromWordArt="1">
            <a:prstTxWarp prst="textArchUp">
              <a:avLst>
                <a:gd name="adj" fmla="val 10800004"/>
              </a:avLst>
            </a:prstTxWarp>
          </a:bodyPr>
          <a:lstStyle/>
          <a:p>
            <a:pPr algn="ctr"/>
            <a:r>
              <a:rPr lang="pt-BR" sz="1200" b="1" kern="10" dirty="0">
                <a:ln w="9525">
                  <a:noFill/>
                  <a:round/>
                  <a:headEnd/>
                  <a:tailEnd/>
                </a:ln>
                <a:solidFill>
                  <a:srgbClr val="FFFFFF"/>
                </a:solidFill>
                <a:latin typeface="Arial"/>
                <a:cs typeface="Arial"/>
              </a:rPr>
              <a:t>S e r v i c e    I n t e g r a t i o n</a:t>
            </a:r>
            <a:endParaRPr lang="de-DE" sz="1200" b="1" kern="10" dirty="0">
              <a:ln w="9525">
                <a:noFill/>
                <a:round/>
                <a:headEnd/>
                <a:tailEnd/>
              </a:ln>
              <a:solidFill>
                <a:srgbClr val="FFFFFF"/>
              </a:solidFill>
              <a:latin typeface="Arial"/>
              <a:cs typeface="Arial"/>
            </a:endParaRPr>
          </a:p>
        </p:txBody>
      </p:sp>
      <p:sp>
        <p:nvSpPr>
          <p:cNvPr id="75" name="Freihandform 74"/>
          <p:cNvSpPr/>
          <p:nvPr/>
        </p:nvSpPr>
        <p:spPr bwMode="auto">
          <a:xfrm>
            <a:off x="8891374" y="1480663"/>
            <a:ext cx="2647401" cy="330744"/>
          </a:xfrm>
          <a:custGeom>
            <a:avLst/>
            <a:gdLst>
              <a:gd name="connsiteX0" fmla="*/ 0 w 2197262"/>
              <a:gd name="connsiteY0" fmla="*/ 155886 h 935299"/>
              <a:gd name="connsiteX1" fmla="*/ 45658 w 2197262"/>
              <a:gd name="connsiteY1" fmla="*/ 45658 h 935299"/>
              <a:gd name="connsiteX2" fmla="*/ 155886 w 2197262"/>
              <a:gd name="connsiteY2" fmla="*/ 0 h 935299"/>
              <a:gd name="connsiteX3" fmla="*/ 2041376 w 2197262"/>
              <a:gd name="connsiteY3" fmla="*/ 0 h 935299"/>
              <a:gd name="connsiteX4" fmla="*/ 2151604 w 2197262"/>
              <a:gd name="connsiteY4" fmla="*/ 45658 h 935299"/>
              <a:gd name="connsiteX5" fmla="*/ 2197262 w 2197262"/>
              <a:gd name="connsiteY5" fmla="*/ 155886 h 935299"/>
              <a:gd name="connsiteX6" fmla="*/ 2197262 w 2197262"/>
              <a:gd name="connsiteY6" fmla="*/ 779413 h 935299"/>
              <a:gd name="connsiteX7" fmla="*/ 2151604 w 2197262"/>
              <a:gd name="connsiteY7" fmla="*/ 889641 h 935299"/>
              <a:gd name="connsiteX8" fmla="*/ 2041376 w 2197262"/>
              <a:gd name="connsiteY8" fmla="*/ 935299 h 935299"/>
              <a:gd name="connsiteX9" fmla="*/ 155886 w 2197262"/>
              <a:gd name="connsiteY9" fmla="*/ 935299 h 935299"/>
              <a:gd name="connsiteX10" fmla="*/ 45658 w 2197262"/>
              <a:gd name="connsiteY10" fmla="*/ 889641 h 935299"/>
              <a:gd name="connsiteX11" fmla="*/ 0 w 2197262"/>
              <a:gd name="connsiteY11" fmla="*/ 779413 h 935299"/>
              <a:gd name="connsiteX12" fmla="*/ 0 w 2197262"/>
              <a:gd name="connsiteY12" fmla="*/ 155886 h 93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7262" h="935299">
                <a:moveTo>
                  <a:pt x="0" y="155886"/>
                </a:moveTo>
                <a:cubicBezTo>
                  <a:pt x="0" y="114542"/>
                  <a:pt x="16424" y="74892"/>
                  <a:pt x="45658" y="45658"/>
                </a:cubicBezTo>
                <a:cubicBezTo>
                  <a:pt x="74892" y="16424"/>
                  <a:pt x="114543" y="0"/>
                  <a:pt x="155886" y="0"/>
                </a:cubicBezTo>
                <a:lnTo>
                  <a:pt x="2041376" y="0"/>
                </a:lnTo>
                <a:cubicBezTo>
                  <a:pt x="2082720" y="0"/>
                  <a:pt x="2122370" y="16424"/>
                  <a:pt x="2151604" y="45658"/>
                </a:cubicBezTo>
                <a:cubicBezTo>
                  <a:pt x="2180838" y="74892"/>
                  <a:pt x="2197262" y="114543"/>
                  <a:pt x="2197262" y="155886"/>
                </a:cubicBezTo>
                <a:lnTo>
                  <a:pt x="2197262" y="779413"/>
                </a:lnTo>
                <a:cubicBezTo>
                  <a:pt x="2197262" y="820757"/>
                  <a:pt x="2180838" y="860407"/>
                  <a:pt x="2151604" y="889641"/>
                </a:cubicBezTo>
                <a:cubicBezTo>
                  <a:pt x="2122370" y="918875"/>
                  <a:pt x="2082719" y="935299"/>
                  <a:pt x="2041376" y="935299"/>
                </a:cubicBezTo>
                <a:lnTo>
                  <a:pt x="155886" y="935299"/>
                </a:lnTo>
                <a:cubicBezTo>
                  <a:pt x="114542" y="935299"/>
                  <a:pt x="74892" y="918875"/>
                  <a:pt x="45658" y="889641"/>
                </a:cubicBezTo>
                <a:cubicBezTo>
                  <a:pt x="16424" y="860407"/>
                  <a:pt x="0" y="820756"/>
                  <a:pt x="0" y="779413"/>
                </a:cubicBezTo>
                <a:lnTo>
                  <a:pt x="0" y="155886"/>
                </a:lnTo>
                <a:close/>
              </a:path>
            </a:pathLst>
          </a:custGeom>
          <a:solidFill>
            <a:schemeClr val="bg1">
              <a:lumMod val="8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85679" tIns="59961" rIns="85679" bIns="59961" spcCol="1270" anchor="ctr"/>
          <a:lstStyle/>
          <a:p>
            <a:pPr algn="ctr" defTabSz="600075">
              <a:lnSpc>
                <a:spcPct val="90000"/>
              </a:lnSpc>
              <a:spcAft>
                <a:spcPct val="35000"/>
              </a:spcAft>
              <a:defRPr/>
            </a:pPr>
            <a:r>
              <a:rPr lang="en-US" sz="1500" b="1" dirty="0">
                <a:solidFill>
                  <a:srgbClr val="006487"/>
                </a:solidFill>
              </a:rPr>
              <a:t>Simplicity</a:t>
            </a:r>
            <a:endParaRPr lang="en-US" sz="1350" dirty="0">
              <a:solidFill>
                <a:srgbClr val="006487"/>
              </a:solidFill>
            </a:endParaRPr>
          </a:p>
        </p:txBody>
      </p:sp>
      <p:sp>
        <p:nvSpPr>
          <p:cNvPr id="77" name="Freihandform 76"/>
          <p:cNvSpPr/>
          <p:nvPr/>
        </p:nvSpPr>
        <p:spPr bwMode="auto">
          <a:xfrm>
            <a:off x="8899709" y="2171527"/>
            <a:ext cx="2647401" cy="337450"/>
          </a:xfrm>
          <a:custGeom>
            <a:avLst/>
            <a:gdLst>
              <a:gd name="connsiteX0" fmla="*/ 0 w 2197262"/>
              <a:gd name="connsiteY0" fmla="*/ 155886 h 935299"/>
              <a:gd name="connsiteX1" fmla="*/ 45658 w 2197262"/>
              <a:gd name="connsiteY1" fmla="*/ 45658 h 935299"/>
              <a:gd name="connsiteX2" fmla="*/ 155886 w 2197262"/>
              <a:gd name="connsiteY2" fmla="*/ 0 h 935299"/>
              <a:gd name="connsiteX3" fmla="*/ 2041376 w 2197262"/>
              <a:gd name="connsiteY3" fmla="*/ 0 h 935299"/>
              <a:gd name="connsiteX4" fmla="*/ 2151604 w 2197262"/>
              <a:gd name="connsiteY4" fmla="*/ 45658 h 935299"/>
              <a:gd name="connsiteX5" fmla="*/ 2197262 w 2197262"/>
              <a:gd name="connsiteY5" fmla="*/ 155886 h 935299"/>
              <a:gd name="connsiteX6" fmla="*/ 2197262 w 2197262"/>
              <a:gd name="connsiteY6" fmla="*/ 779413 h 935299"/>
              <a:gd name="connsiteX7" fmla="*/ 2151604 w 2197262"/>
              <a:gd name="connsiteY7" fmla="*/ 889641 h 935299"/>
              <a:gd name="connsiteX8" fmla="*/ 2041376 w 2197262"/>
              <a:gd name="connsiteY8" fmla="*/ 935299 h 935299"/>
              <a:gd name="connsiteX9" fmla="*/ 155886 w 2197262"/>
              <a:gd name="connsiteY9" fmla="*/ 935299 h 935299"/>
              <a:gd name="connsiteX10" fmla="*/ 45658 w 2197262"/>
              <a:gd name="connsiteY10" fmla="*/ 889641 h 935299"/>
              <a:gd name="connsiteX11" fmla="*/ 0 w 2197262"/>
              <a:gd name="connsiteY11" fmla="*/ 779413 h 935299"/>
              <a:gd name="connsiteX12" fmla="*/ 0 w 2197262"/>
              <a:gd name="connsiteY12" fmla="*/ 155886 h 93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7262" h="935299">
                <a:moveTo>
                  <a:pt x="0" y="155886"/>
                </a:moveTo>
                <a:cubicBezTo>
                  <a:pt x="0" y="114542"/>
                  <a:pt x="16424" y="74892"/>
                  <a:pt x="45658" y="45658"/>
                </a:cubicBezTo>
                <a:cubicBezTo>
                  <a:pt x="74892" y="16424"/>
                  <a:pt x="114543" y="0"/>
                  <a:pt x="155886" y="0"/>
                </a:cubicBezTo>
                <a:lnTo>
                  <a:pt x="2041376" y="0"/>
                </a:lnTo>
                <a:cubicBezTo>
                  <a:pt x="2082720" y="0"/>
                  <a:pt x="2122370" y="16424"/>
                  <a:pt x="2151604" y="45658"/>
                </a:cubicBezTo>
                <a:cubicBezTo>
                  <a:pt x="2180838" y="74892"/>
                  <a:pt x="2197262" y="114543"/>
                  <a:pt x="2197262" y="155886"/>
                </a:cubicBezTo>
                <a:lnTo>
                  <a:pt x="2197262" y="779413"/>
                </a:lnTo>
                <a:cubicBezTo>
                  <a:pt x="2197262" y="820757"/>
                  <a:pt x="2180838" y="860407"/>
                  <a:pt x="2151604" y="889641"/>
                </a:cubicBezTo>
                <a:cubicBezTo>
                  <a:pt x="2122370" y="918875"/>
                  <a:pt x="2082719" y="935299"/>
                  <a:pt x="2041376" y="935299"/>
                </a:cubicBezTo>
                <a:lnTo>
                  <a:pt x="155886" y="935299"/>
                </a:lnTo>
                <a:cubicBezTo>
                  <a:pt x="114542" y="935299"/>
                  <a:pt x="74892" y="918875"/>
                  <a:pt x="45658" y="889641"/>
                </a:cubicBezTo>
                <a:cubicBezTo>
                  <a:pt x="16424" y="860407"/>
                  <a:pt x="0" y="820756"/>
                  <a:pt x="0" y="779413"/>
                </a:cubicBezTo>
                <a:lnTo>
                  <a:pt x="0" y="155886"/>
                </a:lnTo>
                <a:close/>
              </a:path>
            </a:pathLst>
          </a:custGeom>
          <a:solidFill>
            <a:schemeClr val="bg1">
              <a:lumMod val="8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85679" tIns="59961" rIns="85679" bIns="59961" spcCol="1270" anchor="ctr"/>
          <a:lstStyle/>
          <a:p>
            <a:pPr algn="ctr" defTabSz="600075">
              <a:lnSpc>
                <a:spcPct val="90000"/>
              </a:lnSpc>
              <a:spcAft>
                <a:spcPct val="35000"/>
              </a:spcAft>
              <a:defRPr/>
            </a:pPr>
            <a:r>
              <a:rPr lang="en-US" sz="1500" b="1" dirty="0">
                <a:solidFill>
                  <a:srgbClr val="006487"/>
                </a:solidFill>
              </a:rPr>
              <a:t>Accountability</a:t>
            </a:r>
            <a:endParaRPr lang="en-US" sz="1350" dirty="0">
              <a:solidFill>
                <a:srgbClr val="006487"/>
              </a:solidFill>
            </a:endParaRPr>
          </a:p>
        </p:txBody>
      </p:sp>
      <p:sp>
        <p:nvSpPr>
          <p:cNvPr id="92" name="Freihandform 91"/>
          <p:cNvSpPr/>
          <p:nvPr/>
        </p:nvSpPr>
        <p:spPr bwMode="auto">
          <a:xfrm>
            <a:off x="8901869" y="3238806"/>
            <a:ext cx="2647401" cy="267192"/>
          </a:xfrm>
          <a:custGeom>
            <a:avLst/>
            <a:gdLst>
              <a:gd name="connsiteX0" fmla="*/ 0 w 2197262"/>
              <a:gd name="connsiteY0" fmla="*/ 155886 h 935299"/>
              <a:gd name="connsiteX1" fmla="*/ 45658 w 2197262"/>
              <a:gd name="connsiteY1" fmla="*/ 45658 h 935299"/>
              <a:gd name="connsiteX2" fmla="*/ 155886 w 2197262"/>
              <a:gd name="connsiteY2" fmla="*/ 0 h 935299"/>
              <a:gd name="connsiteX3" fmla="*/ 2041376 w 2197262"/>
              <a:gd name="connsiteY3" fmla="*/ 0 h 935299"/>
              <a:gd name="connsiteX4" fmla="*/ 2151604 w 2197262"/>
              <a:gd name="connsiteY4" fmla="*/ 45658 h 935299"/>
              <a:gd name="connsiteX5" fmla="*/ 2197262 w 2197262"/>
              <a:gd name="connsiteY5" fmla="*/ 155886 h 935299"/>
              <a:gd name="connsiteX6" fmla="*/ 2197262 w 2197262"/>
              <a:gd name="connsiteY6" fmla="*/ 779413 h 935299"/>
              <a:gd name="connsiteX7" fmla="*/ 2151604 w 2197262"/>
              <a:gd name="connsiteY7" fmla="*/ 889641 h 935299"/>
              <a:gd name="connsiteX8" fmla="*/ 2041376 w 2197262"/>
              <a:gd name="connsiteY8" fmla="*/ 935299 h 935299"/>
              <a:gd name="connsiteX9" fmla="*/ 155886 w 2197262"/>
              <a:gd name="connsiteY9" fmla="*/ 935299 h 935299"/>
              <a:gd name="connsiteX10" fmla="*/ 45658 w 2197262"/>
              <a:gd name="connsiteY10" fmla="*/ 889641 h 935299"/>
              <a:gd name="connsiteX11" fmla="*/ 0 w 2197262"/>
              <a:gd name="connsiteY11" fmla="*/ 779413 h 935299"/>
              <a:gd name="connsiteX12" fmla="*/ 0 w 2197262"/>
              <a:gd name="connsiteY12" fmla="*/ 155886 h 93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7262" h="935299">
                <a:moveTo>
                  <a:pt x="0" y="155886"/>
                </a:moveTo>
                <a:cubicBezTo>
                  <a:pt x="0" y="114542"/>
                  <a:pt x="16424" y="74892"/>
                  <a:pt x="45658" y="45658"/>
                </a:cubicBezTo>
                <a:cubicBezTo>
                  <a:pt x="74892" y="16424"/>
                  <a:pt x="114543" y="0"/>
                  <a:pt x="155886" y="0"/>
                </a:cubicBezTo>
                <a:lnTo>
                  <a:pt x="2041376" y="0"/>
                </a:lnTo>
                <a:cubicBezTo>
                  <a:pt x="2082720" y="0"/>
                  <a:pt x="2122370" y="16424"/>
                  <a:pt x="2151604" y="45658"/>
                </a:cubicBezTo>
                <a:cubicBezTo>
                  <a:pt x="2180838" y="74892"/>
                  <a:pt x="2197262" y="114543"/>
                  <a:pt x="2197262" y="155886"/>
                </a:cubicBezTo>
                <a:lnTo>
                  <a:pt x="2197262" y="779413"/>
                </a:lnTo>
                <a:cubicBezTo>
                  <a:pt x="2197262" y="820757"/>
                  <a:pt x="2180838" y="860407"/>
                  <a:pt x="2151604" y="889641"/>
                </a:cubicBezTo>
                <a:cubicBezTo>
                  <a:pt x="2122370" y="918875"/>
                  <a:pt x="2082719" y="935299"/>
                  <a:pt x="2041376" y="935299"/>
                </a:cubicBezTo>
                <a:lnTo>
                  <a:pt x="155886" y="935299"/>
                </a:lnTo>
                <a:cubicBezTo>
                  <a:pt x="114542" y="935299"/>
                  <a:pt x="74892" y="918875"/>
                  <a:pt x="45658" y="889641"/>
                </a:cubicBezTo>
                <a:cubicBezTo>
                  <a:pt x="16424" y="860407"/>
                  <a:pt x="0" y="820756"/>
                  <a:pt x="0" y="779413"/>
                </a:cubicBezTo>
                <a:lnTo>
                  <a:pt x="0" y="155886"/>
                </a:lnTo>
                <a:close/>
              </a:path>
            </a:pathLst>
          </a:custGeom>
          <a:solidFill>
            <a:schemeClr val="bg1">
              <a:lumMod val="8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85679" tIns="59961" rIns="85679" bIns="59961" spcCol="1270" anchor="ctr"/>
          <a:lstStyle/>
          <a:p>
            <a:pPr algn="ctr" defTabSz="600075">
              <a:lnSpc>
                <a:spcPct val="90000"/>
              </a:lnSpc>
              <a:spcAft>
                <a:spcPct val="35000"/>
              </a:spcAft>
              <a:defRPr/>
            </a:pPr>
            <a:r>
              <a:rPr lang="en-US" sz="1500" b="1" dirty="0">
                <a:solidFill>
                  <a:srgbClr val="006487"/>
                </a:solidFill>
              </a:rPr>
              <a:t>End-2-End Responsibility</a:t>
            </a:r>
            <a:endParaRPr lang="en-US" sz="1500" dirty="0">
              <a:solidFill>
                <a:srgbClr val="006487"/>
              </a:solidFill>
            </a:endParaRPr>
          </a:p>
        </p:txBody>
      </p:sp>
      <p:sp>
        <p:nvSpPr>
          <p:cNvPr id="94" name="Freihandform 93"/>
          <p:cNvSpPr/>
          <p:nvPr/>
        </p:nvSpPr>
        <p:spPr bwMode="auto">
          <a:xfrm>
            <a:off x="8911048" y="2545830"/>
            <a:ext cx="2647401" cy="312483"/>
          </a:xfrm>
          <a:custGeom>
            <a:avLst/>
            <a:gdLst>
              <a:gd name="connsiteX0" fmla="*/ 0 w 2197262"/>
              <a:gd name="connsiteY0" fmla="*/ 155886 h 935299"/>
              <a:gd name="connsiteX1" fmla="*/ 45658 w 2197262"/>
              <a:gd name="connsiteY1" fmla="*/ 45658 h 935299"/>
              <a:gd name="connsiteX2" fmla="*/ 155886 w 2197262"/>
              <a:gd name="connsiteY2" fmla="*/ 0 h 935299"/>
              <a:gd name="connsiteX3" fmla="*/ 2041376 w 2197262"/>
              <a:gd name="connsiteY3" fmla="*/ 0 h 935299"/>
              <a:gd name="connsiteX4" fmla="*/ 2151604 w 2197262"/>
              <a:gd name="connsiteY4" fmla="*/ 45658 h 935299"/>
              <a:gd name="connsiteX5" fmla="*/ 2197262 w 2197262"/>
              <a:gd name="connsiteY5" fmla="*/ 155886 h 935299"/>
              <a:gd name="connsiteX6" fmla="*/ 2197262 w 2197262"/>
              <a:gd name="connsiteY6" fmla="*/ 779413 h 935299"/>
              <a:gd name="connsiteX7" fmla="*/ 2151604 w 2197262"/>
              <a:gd name="connsiteY7" fmla="*/ 889641 h 935299"/>
              <a:gd name="connsiteX8" fmla="*/ 2041376 w 2197262"/>
              <a:gd name="connsiteY8" fmla="*/ 935299 h 935299"/>
              <a:gd name="connsiteX9" fmla="*/ 155886 w 2197262"/>
              <a:gd name="connsiteY9" fmla="*/ 935299 h 935299"/>
              <a:gd name="connsiteX10" fmla="*/ 45658 w 2197262"/>
              <a:gd name="connsiteY10" fmla="*/ 889641 h 935299"/>
              <a:gd name="connsiteX11" fmla="*/ 0 w 2197262"/>
              <a:gd name="connsiteY11" fmla="*/ 779413 h 935299"/>
              <a:gd name="connsiteX12" fmla="*/ 0 w 2197262"/>
              <a:gd name="connsiteY12" fmla="*/ 155886 h 93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7262" h="935299">
                <a:moveTo>
                  <a:pt x="0" y="155886"/>
                </a:moveTo>
                <a:cubicBezTo>
                  <a:pt x="0" y="114542"/>
                  <a:pt x="16424" y="74892"/>
                  <a:pt x="45658" y="45658"/>
                </a:cubicBezTo>
                <a:cubicBezTo>
                  <a:pt x="74892" y="16424"/>
                  <a:pt x="114543" y="0"/>
                  <a:pt x="155886" y="0"/>
                </a:cubicBezTo>
                <a:lnTo>
                  <a:pt x="2041376" y="0"/>
                </a:lnTo>
                <a:cubicBezTo>
                  <a:pt x="2082720" y="0"/>
                  <a:pt x="2122370" y="16424"/>
                  <a:pt x="2151604" y="45658"/>
                </a:cubicBezTo>
                <a:cubicBezTo>
                  <a:pt x="2180838" y="74892"/>
                  <a:pt x="2197262" y="114543"/>
                  <a:pt x="2197262" y="155886"/>
                </a:cubicBezTo>
                <a:lnTo>
                  <a:pt x="2197262" y="779413"/>
                </a:lnTo>
                <a:cubicBezTo>
                  <a:pt x="2197262" y="820757"/>
                  <a:pt x="2180838" y="860407"/>
                  <a:pt x="2151604" y="889641"/>
                </a:cubicBezTo>
                <a:cubicBezTo>
                  <a:pt x="2122370" y="918875"/>
                  <a:pt x="2082719" y="935299"/>
                  <a:pt x="2041376" y="935299"/>
                </a:cubicBezTo>
                <a:lnTo>
                  <a:pt x="155886" y="935299"/>
                </a:lnTo>
                <a:cubicBezTo>
                  <a:pt x="114542" y="935299"/>
                  <a:pt x="74892" y="918875"/>
                  <a:pt x="45658" y="889641"/>
                </a:cubicBezTo>
                <a:cubicBezTo>
                  <a:pt x="16424" y="860407"/>
                  <a:pt x="0" y="820756"/>
                  <a:pt x="0" y="779413"/>
                </a:cubicBezTo>
                <a:lnTo>
                  <a:pt x="0" y="155886"/>
                </a:lnTo>
                <a:close/>
              </a:path>
            </a:pathLst>
          </a:custGeom>
          <a:solidFill>
            <a:schemeClr val="bg1">
              <a:lumMod val="8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85679" tIns="59961" rIns="85679" bIns="59961" spcCol="1270" anchor="ctr"/>
          <a:lstStyle/>
          <a:p>
            <a:pPr algn="ctr" defTabSz="600075">
              <a:lnSpc>
                <a:spcPct val="90000"/>
              </a:lnSpc>
              <a:spcAft>
                <a:spcPct val="35000"/>
              </a:spcAft>
              <a:defRPr/>
            </a:pPr>
            <a:r>
              <a:rPr lang="en-US" sz="1500" b="1" dirty="0">
                <a:solidFill>
                  <a:srgbClr val="006487"/>
                </a:solidFill>
              </a:rPr>
              <a:t>Transparency</a:t>
            </a:r>
            <a:endParaRPr lang="en-US" sz="1350" dirty="0">
              <a:solidFill>
                <a:srgbClr val="006487"/>
              </a:solidFill>
            </a:endParaRPr>
          </a:p>
        </p:txBody>
      </p:sp>
      <p:sp>
        <p:nvSpPr>
          <p:cNvPr id="96" name="Freihandform 95"/>
          <p:cNvSpPr/>
          <p:nvPr/>
        </p:nvSpPr>
        <p:spPr bwMode="auto">
          <a:xfrm>
            <a:off x="8891372" y="1836013"/>
            <a:ext cx="2647401" cy="314985"/>
          </a:xfrm>
          <a:custGeom>
            <a:avLst/>
            <a:gdLst>
              <a:gd name="connsiteX0" fmla="*/ 0 w 2197262"/>
              <a:gd name="connsiteY0" fmla="*/ 155886 h 935299"/>
              <a:gd name="connsiteX1" fmla="*/ 45658 w 2197262"/>
              <a:gd name="connsiteY1" fmla="*/ 45658 h 935299"/>
              <a:gd name="connsiteX2" fmla="*/ 155886 w 2197262"/>
              <a:gd name="connsiteY2" fmla="*/ 0 h 935299"/>
              <a:gd name="connsiteX3" fmla="*/ 2041376 w 2197262"/>
              <a:gd name="connsiteY3" fmla="*/ 0 h 935299"/>
              <a:gd name="connsiteX4" fmla="*/ 2151604 w 2197262"/>
              <a:gd name="connsiteY4" fmla="*/ 45658 h 935299"/>
              <a:gd name="connsiteX5" fmla="*/ 2197262 w 2197262"/>
              <a:gd name="connsiteY5" fmla="*/ 155886 h 935299"/>
              <a:gd name="connsiteX6" fmla="*/ 2197262 w 2197262"/>
              <a:gd name="connsiteY6" fmla="*/ 779413 h 935299"/>
              <a:gd name="connsiteX7" fmla="*/ 2151604 w 2197262"/>
              <a:gd name="connsiteY7" fmla="*/ 889641 h 935299"/>
              <a:gd name="connsiteX8" fmla="*/ 2041376 w 2197262"/>
              <a:gd name="connsiteY8" fmla="*/ 935299 h 935299"/>
              <a:gd name="connsiteX9" fmla="*/ 155886 w 2197262"/>
              <a:gd name="connsiteY9" fmla="*/ 935299 h 935299"/>
              <a:gd name="connsiteX10" fmla="*/ 45658 w 2197262"/>
              <a:gd name="connsiteY10" fmla="*/ 889641 h 935299"/>
              <a:gd name="connsiteX11" fmla="*/ 0 w 2197262"/>
              <a:gd name="connsiteY11" fmla="*/ 779413 h 935299"/>
              <a:gd name="connsiteX12" fmla="*/ 0 w 2197262"/>
              <a:gd name="connsiteY12" fmla="*/ 155886 h 93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7262" h="935299">
                <a:moveTo>
                  <a:pt x="0" y="155886"/>
                </a:moveTo>
                <a:cubicBezTo>
                  <a:pt x="0" y="114542"/>
                  <a:pt x="16424" y="74892"/>
                  <a:pt x="45658" y="45658"/>
                </a:cubicBezTo>
                <a:cubicBezTo>
                  <a:pt x="74892" y="16424"/>
                  <a:pt x="114543" y="0"/>
                  <a:pt x="155886" y="0"/>
                </a:cubicBezTo>
                <a:lnTo>
                  <a:pt x="2041376" y="0"/>
                </a:lnTo>
                <a:cubicBezTo>
                  <a:pt x="2082720" y="0"/>
                  <a:pt x="2122370" y="16424"/>
                  <a:pt x="2151604" y="45658"/>
                </a:cubicBezTo>
                <a:cubicBezTo>
                  <a:pt x="2180838" y="74892"/>
                  <a:pt x="2197262" y="114543"/>
                  <a:pt x="2197262" y="155886"/>
                </a:cubicBezTo>
                <a:lnTo>
                  <a:pt x="2197262" y="779413"/>
                </a:lnTo>
                <a:cubicBezTo>
                  <a:pt x="2197262" y="820757"/>
                  <a:pt x="2180838" y="860407"/>
                  <a:pt x="2151604" y="889641"/>
                </a:cubicBezTo>
                <a:cubicBezTo>
                  <a:pt x="2122370" y="918875"/>
                  <a:pt x="2082719" y="935299"/>
                  <a:pt x="2041376" y="935299"/>
                </a:cubicBezTo>
                <a:lnTo>
                  <a:pt x="155886" y="935299"/>
                </a:lnTo>
                <a:cubicBezTo>
                  <a:pt x="114542" y="935299"/>
                  <a:pt x="74892" y="918875"/>
                  <a:pt x="45658" y="889641"/>
                </a:cubicBezTo>
                <a:cubicBezTo>
                  <a:pt x="16424" y="860407"/>
                  <a:pt x="0" y="820756"/>
                  <a:pt x="0" y="779413"/>
                </a:cubicBezTo>
                <a:lnTo>
                  <a:pt x="0" y="155886"/>
                </a:lnTo>
                <a:close/>
              </a:path>
            </a:pathLst>
          </a:custGeom>
          <a:solidFill>
            <a:schemeClr val="bg1">
              <a:lumMod val="8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85679" tIns="59961" rIns="85679" bIns="59961" spcCol="1270" anchor="ctr"/>
          <a:lstStyle/>
          <a:p>
            <a:pPr algn="ctr" defTabSz="600075">
              <a:lnSpc>
                <a:spcPct val="90000"/>
              </a:lnSpc>
              <a:spcAft>
                <a:spcPct val="35000"/>
              </a:spcAft>
              <a:defRPr/>
            </a:pPr>
            <a:r>
              <a:rPr lang="en-US" sz="1500" b="1" dirty="0">
                <a:solidFill>
                  <a:srgbClr val="006487"/>
                </a:solidFill>
              </a:rPr>
              <a:t>Efficiency</a:t>
            </a:r>
            <a:endParaRPr lang="en-US" sz="1500" dirty="0">
              <a:solidFill>
                <a:srgbClr val="006487"/>
              </a:solidFill>
            </a:endParaRPr>
          </a:p>
        </p:txBody>
      </p:sp>
      <p:sp>
        <p:nvSpPr>
          <p:cNvPr id="70" name="Content Placeholder 2"/>
          <p:cNvSpPr txBox="1">
            <a:spLocks/>
          </p:cNvSpPr>
          <p:nvPr>
            <p:custDataLst>
              <p:tags r:id="rId29"/>
            </p:custDataLst>
          </p:nvPr>
        </p:nvSpPr>
        <p:spPr bwMode="auto">
          <a:xfrm>
            <a:off x="8899709" y="1041211"/>
            <a:ext cx="2637861" cy="342900"/>
          </a:xfrm>
          <a:prstGeom prst="rect">
            <a:avLst/>
          </a:prstGeom>
          <a:solidFill>
            <a:srgbClr val="006487"/>
          </a:solidFill>
          <a:ln w="9525">
            <a:noFill/>
            <a:miter lim="800000"/>
            <a:headEnd/>
            <a:tailEnd/>
          </a:ln>
        </p:spPr>
        <p:txBody>
          <a:bodyPr lIns="0" tIns="0" rIns="0" bIns="0" anchor="ctr"/>
          <a:lstStyle/>
          <a:p>
            <a:pPr marL="142875" lvl="1" indent="-141685" algn="ctr" eaLnBrk="0" hangingPunct="0">
              <a:lnSpc>
                <a:spcPct val="110000"/>
              </a:lnSpc>
              <a:spcBef>
                <a:spcPct val="40000"/>
              </a:spcBef>
              <a:buClr>
                <a:srgbClr val="000000"/>
              </a:buClr>
              <a:buSzPct val="100000"/>
              <a:defRPr/>
            </a:pPr>
            <a:r>
              <a:rPr lang="en-US" kern="0" dirty="0">
                <a:solidFill>
                  <a:srgbClr val="FFFFFF"/>
                </a:solidFill>
              </a:rPr>
              <a:t>Goals (What)</a:t>
            </a:r>
          </a:p>
        </p:txBody>
      </p:sp>
      <p:sp>
        <p:nvSpPr>
          <p:cNvPr id="144" name="Text Box 36"/>
          <p:cNvSpPr txBox="1">
            <a:spLocks noChangeArrowheads="1"/>
          </p:cNvSpPr>
          <p:nvPr>
            <p:custDataLst>
              <p:tags r:id="rId30"/>
            </p:custDataLst>
          </p:nvPr>
        </p:nvSpPr>
        <p:spPr bwMode="auto">
          <a:xfrm rot="20182576">
            <a:off x="2368345" y="2023090"/>
            <a:ext cx="702435" cy="415498"/>
          </a:xfrm>
          <a:prstGeom prst="rect">
            <a:avLst/>
          </a:prstGeom>
          <a:noFill/>
          <a:ln w="9525">
            <a:noFill/>
            <a:miter lim="800000"/>
            <a:headEnd/>
            <a:tailEnd/>
          </a:ln>
        </p:spPr>
        <p:txBody>
          <a:bodyPr wrap="none">
            <a:spAutoFit/>
          </a:bodyPr>
          <a:lstStyle/>
          <a:p>
            <a:pPr algn="ctr">
              <a:defRPr/>
            </a:pPr>
            <a:r>
              <a:rPr lang="en-US" sz="1050" kern="0" dirty="0">
                <a:solidFill>
                  <a:sysClr val="windowText" lastClr="000000"/>
                </a:solidFill>
              </a:rPr>
              <a:t>Facility</a:t>
            </a:r>
            <a:br>
              <a:rPr lang="en-US" sz="1050" kern="0" dirty="0">
                <a:solidFill>
                  <a:sysClr val="windowText" lastClr="000000"/>
                </a:solidFill>
              </a:rPr>
            </a:br>
            <a:r>
              <a:rPr lang="en-US" sz="1050" kern="0" dirty="0">
                <a:solidFill>
                  <a:sysClr val="windowText" lastClr="000000"/>
                </a:solidFill>
              </a:rPr>
              <a:t>Services</a:t>
            </a:r>
          </a:p>
        </p:txBody>
      </p:sp>
      <p:sp>
        <p:nvSpPr>
          <p:cNvPr id="172" name="Freeform 33"/>
          <p:cNvSpPr>
            <a:spLocks/>
          </p:cNvSpPr>
          <p:nvPr>
            <p:custDataLst>
              <p:tags r:id="rId31"/>
            </p:custDataLst>
          </p:nvPr>
        </p:nvSpPr>
        <p:spPr bwMode="auto">
          <a:xfrm rot="8059592">
            <a:off x="3864844" y="3196447"/>
            <a:ext cx="1006078" cy="910829"/>
          </a:xfrm>
          <a:custGeom>
            <a:avLst/>
            <a:gdLst>
              <a:gd name="T0" fmla="*/ 0 w 996"/>
              <a:gd name="T1" fmla="*/ 14 h 902"/>
              <a:gd name="T2" fmla="*/ 3 w 996"/>
              <a:gd name="T3" fmla="*/ 12 h 902"/>
              <a:gd name="T4" fmla="*/ 3 w 996"/>
              <a:gd name="T5" fmla="*/ 11 h 902"/>
              <a:gd name="T6" fmla="*/ 3 w 996"/>
              <a:gd name="T7" fmla="*/ 10 h 902"/>
              <a:gd name="T8" fmla="*/ 5 w 996"/>
              <a:gd name="T9" fmla="*/ 8 h 902"/>
              <a:gd name="T10" fmla="*/ 6 w 996"/>
              <a:gd name="T11" fmla="*/ 8 h 902"/>
              <a:gd name="T12" fmla="*/ 7 w 996"/>
              <a:gd name="T13" fmla="*/ 7 h 902"/>
              <a:gd name="T14" fmla="*/ 8 w 996"/>
              <a:gd name="T15" fmla="*/ 6 h 902"/>
              <a:gd name="T16" fmla="*/ 10 w 996"/>
              <a:gd name="T17" fmla="*/ 6 h 902"/>
              <a:gd name="T18" fmla="*/ 12 w 996"/>
              <a:gd name="T19" fmla="*/ 4 h 902"/>
              <a:gd name="T20" fmla="*/ 14 w 996"/>
              <a:gd name="T21" fmla="*/ 3 h 902"/>
              <a:gd name="T22" fmla="*/ 16 w 996"/>
              <a:gd name="T23" fmla="*/ 3 h 902"/>
              <a:gd name="T24" fmla="*/ 19 w 996"/>
              <a:gd name="T25" fmla="*/ 3 h 902"/>
              <a:gd name="T26" fmla="*/ 20 w 996"/>
              <a:gd name="T27" fmla="*/ 3 h 902"/>
              <a:gd name="T28" fmla="*/ 22 w 996"/>
              <a:gd name="T29" fmla="*/ 3 h 902"/>
              <a:gd name="T30" fmla="*/ 26 w 996"/>
              <a:gd name="T31" fmla="*/ 3 h 902"/>
              <a:gd name="T32" fmla="*/ 27 w 996"/>
              <a:gd name="T33" fmla="*/ 3 h 902"/>
              <a:gd name="T34" fmla="*/ 31 w 996"/>
              <a:gd name="T35" fmla="*/ 2 h 902"/>
              <a:gd name="T36" fmla="*/ 31 w 996"/>
              <a:gd name="T37" fmla="*/ 0 h 902"/>
              <a:gd name="T38" fmla="*/ 31 w 996"/>
              <a:gd name="T39" fmla="*/ 22 h 902"/>
              <a:gd name="T40" fmla="*/ 31 w 996"/>
              <a:gd name="T41" fmla="*/ 22 h 902"/>
              <a:gd name="T42" fmla="*/ 28 w 996"/>
              <a:gd name="T43" fmla="*/ 22 h 902"/>
              <a:gd name="T44" fmla="*/ 26 w 996"/>
              <a:gd name="T45" fmla="*/ 22 h 902"/>
              <a:gd name="T46" fmla="*/ 25 w 996"/>
              <a:gd name="T47" fmla="*/ 22 h 902"/>
              <a:gd name="T48" fmla="*/ 23 w 996"/>
              <a:gd name="T49" fmla="*/ 23 h 902"/>
              <a:gd name="T50" fmla="*/ 21 w 996"/>
              <a:gd name="T51" fmla="*/ 25 h 902"/>
              <a:gd name="T52" fmla="*/ 20 w 996"/>
              <a:gd name="T53" fmla="*/ 26 h 902"/>
              <a:gd name="T54" fmla="*/ 18 w 996"/>
              <a:gd name="T55" fmla="*/ 26 h 902"/>
              <a:gd name="T56" fmla="*/ 17 w 996"/>
              <a:gd name="T57" fmla="*/ 27 h 902"/>
              <a:gd name="T58" fmla="*/ 15 w 996"/>
              <a:gd name="T59" fmla="*/ 28 h 902"/>
              <a:gd name="T60" fmla="*/ 0 w 996"/>
              <a:gd name="T61" fmla="*/ 14 h 9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6"/>
              <a:gd name="T94" fmla="*/ 0 h 902"/>
              <a:gd name="T95" fmla="*/ 996 w 996"/>
              <a:gd name="T96" fmla="*/ 902 h 9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6" h="902">
                <a:moveTo>
                  <a:pt x="0" y="420"/>
                </a:moveTo>
                <a:lnTo>
                  <a:pt x="32" y="388"/>
                </a:lnTo>
                <a:lnTo>
                  <a:pt x="74" y="348"/>
                </a:lnTo>
                <a:lnTo>
                  <a:pt x="116" y="312"/>
                </a:lnTo>
                <a:lnTo>
                  <a:pt x="152" y="284"/>
                </a:lnTo>
                <a:lnTo>
                  <a:pt x="188" y="256"/>
                </a:lnTo>
                <a:lnTo>
                  <a:pt x="228" y="230"/>
                </a:lnTo>
                <a:lnTo>
                  <a:pt x="276" y="202"/>
                </a:lnTo>
                <a:lnTo>
                  <a:pt x="312" y="178"/>
                </a:lnTo>
                <a:lnTo>
                  <a:pt x="378" y="146"/>
                </a:lnTo>
                <a:lnTo>
                  <a:pt x="438" y="118"/>
                </a:lnTo>
                <a:lnTo>
                  <a:pt x="512" y="88"/>
                </a:lnTo>
                <a:lnTo>
                  <a:pt x="584" y="64"/>
                </a:lnTo>
                <a:lnTo>
                  <a:pt x="646" y="46"/>
                </a:lnTo>
                <a:lnTo>
                  <a:pt x="714" y="28"/>
                </a:lnTo>
                <a:lnTo>
                  <a:pt x="796" y="16"/>
                </a:lnTo>
                <a:lnTo>
                  <a:pt x="864" y="8"/>
                </a:lnTo>
                <a:lnTo>
                  <a:pt x="936" y="2"/>
                </a:lnTo>
                <a:lnTo>
                  <a:pt x="996" y="0"/>
                </a:lnTo>
                <a:lnTo>
                  <a:pt x="996" y="688"/>
                </a:lnTo>
                <a:lnTo>
                  <a:pt x="950" y="690"/>
                </a:lnTo>
                <a:lnTo>
                  <a:pt x="890" y="696"/>
                </a:lnTo>
                <a:lnTo>
                  <a:pt x="832" y="708"/>
                </a:lnTo>
                <a:lnTo>
                  <a:pt x="780" y="722"/>
                </a:lnTo>
                <a:lnTo>
                  <a:pt x="724" y="742"/>
                </a:lnTo>
                <a:lnTo>
                  <a:pt x="666" y="768"/>
                </a:lnTo>
                <a:lnTo>
                  <a:pt x="614" y="798"/>
                </a:lnTo>
                <a:lnTo>
                  <a:pt x="566" y="826"/>
                </a:lnTo>
                <a:lnTo>
                  <a:pt x="524" y="856"/>
                </a:lnTo>
                <a:lnTo>
                  <a:pt x="478" y="902"/>
                </a:lnTo>
                <a:lnTo>
                  <a:pt x="0" y="420"/>
                </a:lnTo>
                <a:close/>
              </a:path>
            </a:pathLst>
          </a:custGeom>
          <a:solidFill>
            <a:schemeClr val="bg2">
              <a:lumMod val="90000"/>
            </a:schemeClr>
          </a:solidFill>
          <a:ln w="9525">
            <a:solidFill>
              <a:srgbClr val="000000"/>
            </a:solidFill>
            <a:round/>
            <a:headEnd/>
            <a:tailEnd/>
          </a:ln>
        </p:spPr>
        <p:txBody>
          <a:bodyPr/>
          <a:lstStyle/>
          <a:p>
            <a:pPr>
              <a:defRPr/>
            </a:pPr>
            <a:endParaRPr lang="en-US" sz="1350" kern="0" dirty="0">
              <a:solidFill>
                <a:sysClr val="windowText" lastClr="000000"/>
              </a:solidFill>
              <a:latin typeface="Arial" charset="0"/>
            </a:endParaRPr>
          </a:p>
        </p:txBody>
      </p:sp>
      <p:sp>
        <p:nvSpPr>
          <p:cNvPr id="173" name="Freeform 33"/>
          <p:cNvSpPr>
            <a:spLocks/>
          </p:cNvSpPr>
          <p:nvPr>
            <p:custDataLst>
              <p:tags r:id="rId32"/>
            </p:custDataLst>
          </p:nvPr>
        </p:nvSpPr>
        <p:spPr bwMode="auto">
          <a:xfrm rot="5400000">
            <a:off x="3781306" y="2301237"/>
            <a:ext cx="1006078" cy="910829"/>
          </a:xfrm>
          <a:custGeom>
            <a:avLst/>
            <a:gdLst>
              <a:gd name="T0" fmla="*/ 0 w 996"/>
              <a:gd name="T1" fmla="*/ 14 h 902"/>
              <a:gd name="T2" fmla="*/ 3 w 996"/>
              <a:gd name="T3" fmla="*/ 12 h 902"/>
              <a:gd name="T4" fmla="*/ 3 w 996"/>
              <a:gd name="T5" fmla="*/ 11 h 902"/>
              <a:gd name="T6" fmla="*/ 3 w 996"/>
              <a:gd name="T7" fmla="*/ 10 h 902"/>
              <a:gd name="T8" fmla="*/ 5 w 996"/>
              <a:gd name="T9" fmla="*/ 8 h 902"/>
              <a:gd name="T10" fmla="*/ 6 w 996"/>
              <a:gd name="T11" fmla="*/ 8 h 902"/>
              <a:gd name="T12" fmla="*/ 7 w 996"/>
              <a:gd name="T13" fmla="*/ 7 h 902"/>
              <a:gd name="T14" fmla="*/ 8 w 996"/>
              <a:gd name="T15" fmla="*/ 6 h 902"/>
              <a:gd name="T16" fmla="*/ 10 w 996"/>
              <a:gd name="T17" fmla="*/ 6 h 902"/>
              <a:gd name="T18" fmla="*/ 12 w 996"/>
              <a:gd name="T19" fmla="*/ 4 h 902"/>
              <a:gd name="T20" fmla="*/ 14 w 996"/>
              <a:gd name="T21" fmla="*/ 3 h 902"/>
              <a:gd name="T22" fmla="*/ 16 w 996"/>
              <a:gd name="T23" fmla="*/ 3 h 902"/>
              <a:gd name="T24" fmla="*/ 19 w 996"/>
              <a:gd name="T25" fmla="*/ 3 h 902"/>
              <a:gd name="T26" fmla="*/ 20 w 996"/>
              <a:gd name="T27" fmla="*/ 3 h 902"/>
              <a:gd name="T28" fmla="*/ 22 w 996"/>
              <a:gd name="T29" fmla="*/ 3 h 902"/>
              <a:gd name="T30" fmla="*/ 26 w 996"/>
              <a:gd name="T31" fmla="*/ 3 h 902"/>
              <a:gd name="T32" fmla="*/ 27 w 996"/>
              <a:gd name="T33" fmla="*/ 3 h 902"/>
              <a:gd name="T34" fmla="*/ 31 w 996"/>
              <a:gd name="T35" fmla="*/ 2 h 902"/>
              <a:gd name="T36" fmla="*/ 31 w 996"/>
              <a:gd name="T37" fmla="*/ 0 h 902"/>
              <a:gd name="T38" fmla="*/ 31 w 996"/>
              <a:gd name="T39" fmla="*/ 22 h 902"/>
              <a:gd name="T40" fmla="*/ 31 w 996"/>
              <a:gd name="T41" fmla="*/ 22 h 902"/>
              <a:gd name="T42" fmla="*/ 28 w 996"/>
              <a:gd name="T43" fmla="*/ 22 h 902"/>
              <a:gd name="T44" fmla="*/ 26 w 996"/>
              <a:gd name="T45" fmla="*/ 22 h 902"/>
              <a:gd name="T46" fmla="*/ 25 w 996"/>
              <a:gd name="T47" fmla="*/ 22 h 902"/>
              <a:gd name="T48" fmla="*/ 23 w 996"/>
              <a:gd name="T49" fmla="*/ 23 h 902"/>
              <a:gd name="T50" fmla="*/ 21 w 996"/>
              <a:gd name="T51" fmla="*/ 25 h 902"/>
              <a:gd name="T52" fmla="*/ 20 w 996"/>
              <a:gd name="T53" fmla="*/ 26 h 902"/>
              <a:gd name="T54" fmla="*/ 18 w 996"/>
              <a:gd name="T55" fmla="*/ 26 h 902"/>
              <a:gd name="T56" fmla="*/ 17 w 996"/>
              <a:gd name="T57" fmla="*/ 27 h 902"/>
              <a:gd name="T58" fmla="*/ 15 w 996"/>
              <a:gd name="T59" fmla="*/ 28 h 902"/>
              <a:gd name="T60" fmla="*/ 0 w 996"/>
              <a:gd name="T61" fmla="*/ 14 h 9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6"/>
              <a:gd name="T94" fmla="*/ 0 h 902"/>
              <a:gd name="T95" fmla="*/ 996 w 996"/>
              <a:gd name="T96" fmla="*/ 902 h 9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6" h="902">
                <a:moveTo>
                  <a:pt x="0" y="420"/>
                </a:moveTo>
                <a:lnTo>
                  <a:pt x="32" y="388"/>
                </a:lnTo>
                <a:lnTo>
                  <a:pt x="74" y="348"/>
                </a:lnTo>
                <a:lnTo>
                  <a:pt x="116" y="312"/>
                </a:lnTo>
                <a:lnTo>
                  <a:pt x="152" y="284"/>
                </a:lnTo>
                <a:lnTo>
                  <a:pt x="188" y="256"/>
                </a:lnTo>
                <a:lnTo>
                  <a:pt x="228" y="230"/>
                </a:lnTo>
                <a:lnTo>
                  <a:pt x="276" y="202"/>
                </a:lnTo>
                <a:lnTo>
                  <a:pt x="312" y="178"/>
                </a:lnTo>
                <a:lnTo>
                  <a:pt x="378" y="146"/>
                </a:lnTo>
                <a:lnTo>
                  <a:pt x="438" y="118"/>
                </a:lnTo>
                <a:lnTo>
                  <a:pt x="512" y="88"/>
                </a:lnTo>
                <a:lnTo>
                  <a:pt x="584" y="64"/>
                </a:lnTo>
                <a:lnTo>
                  <a:pt x="646" y="46"/>
                </a:lnTo>
                <a:lnTo>
                  <a:pt x="714" y="28"/>
                </a:lnTo>
                <a:lnTo>
                  <a:pt x="796" y="16"/>
                </a:lnTo>
                <a:lnTo>
                  <a:pt x="864" y="8"/>
                </a:lnTo>
                <a:lnTo>
                  <a:pt x="936" y="2"/>
                </a:lnTo>
                <a:lnTo>
                  <a:pt x="996" y="0"/>
                </a:lnTo>
                <a:lnTo>
                  <a:pt x="996" y="688"/>
                </a:lnTo>
                <a:lnTo>
                  <a:pt x="950" y="690"/>
                </a:lnTo>
                <a:lnTo>
                  <a:pt x="890" y="696"/>
                </a:lnTo>
                <a:lnTo>
                  <a:pt x="832" y="708"/>
                </a:lnTo>
                <a:lnTo>
                  <a:pt x="780" y="722"/>
                </a:lnTo>
                <a:lnTo>
                  <a:pt x="724" y="742"/>
                </a:lnTo>
                <a:lnTo>
                  <a:pt x="666" y="768"/>
                </a:lnTo>
                <a:lnTo>
                  <a:pt x="614" y="798"/>
                </a:lnTo>
                <a:lnTo>
                  <a:pt x="566" y="826"/>
                </a:lnTo>
                <a:lnTo>
                  <a:pt x="524" y="856"/>
                </a:lnTo>
                <a:lnTo>
                  <a:pt x="478" y="902"/>
                </a:lnTo>
                <a:lnTo>
                  <a:pt x="0" y="420"/>
                </a:lnTo>
                <a:close/>
              </a:path>
            </a:pathLst>
          </a:custGeom>
          <a:solidFill>
            <a:schemeClr val="bg2"/>
          </a:solidFill>
          <a:ln w="9525">
            <a:solidFill>
              <a:srgbClr val="000000"/>
            </a:solidFill>
            <a:round/>
            <a:headEnd/>
            <a:tailEnd/>
          </a:ln>
        </p:spPr>
        <p:txBody>
          <a:bodyPr/>
          <a:lstStyle/>
          <a:p>
            <a:pPr>
              <a:defRPr/>
            </a:pPr>
            <a:endParaRPr lang="en-US" sz="1350" kern="0" dirty="0">
              <a:solidFill>
                <a:sysClr val="windowText" lastClr="000000"/>
              </a:solidFill>
              <a:latin typeface="Arial" charset="0"/>
            </a:endParaRPr>
          </a:p>
        </p:txBody>
      </p:sp>
      <p:sp>
        <p:nvSpPr>
          <p:cNvPr id="174" name="Text Box 36"/>
          <p:cNvSpPr txBox="1">
            <a:spLocks noChangeArrowheads="1"/>
          </p:cNvSpPr>
          <p:nvPr>
            <p:custDataLst>
              <p:tags r:id="rId33"/>
            </p:custDataLst>
          </p:nvPr>
        </p:nvSpPr>
        <p:spPr bwMode="auto">
          <a:xfrm rot="17606818">
            <a:off x="3849110" y="3457110"/>
            <a:ext cx="978153" cy="577081"/>
          </a:xfrm>
          <a:prstGeom prst="rect">
            <a:avLst/>
          </a:prstGeom>
          <a:noFill/>
          <a:ln w="9525">
            <a:noFill/>
            <a:miter lim="800000"/>
            <a:headEnd/>
            <a:tailEnd/>
          </a:ln>
        </p:spPr>
        <p:txBody>
          <a:bodyPr wrap="none">
            <a:spAutoFit/>
          </a:bodyPr>
          <a:lstStyle/>
          <a:p>
            <a:pPr algn="ctr">
              <a:defRPr/>
            </a:pPr>
            <a:r>
              <a:rPr lang="en-US" sz="1050" kern="0" dirty="0">
                <a:solidFill>
                  <a:sysClr val="windowText" lastClr="000000"/>
                </a:solidFill>
              </a:rPr>
              <a:t>Technical</a:t>
            </a:r>
            <a:br>
              <a:rPr lang="en-US" sz="1050" kern="0" dirty="0">
                <a:solidFill>
                  <a:sysClr val="windowText" lastClr="000000"/>
                </a:solidFill>
              </a:rPr>
            </a:br>
            <a:r>
              <a:rPr lang="en-US" sz="1050" kern="0" dirty="0">
                <a:solidFill>
                  <a:sysClr val="windowText" lastClr="000000"/>
                </a:solidFill>
              </a:rPr>
              <a:t>Infrastructure</a:t>
            </a:r>
            <a:br>
              <a:rPr lang="en-US" sz="1050" kern="0" dirty="0">
                <a:solidFill>
                  <a:sysClr val="windowText" lastClr="000000"/>
                </a:solidFill>
              </a:rPr>
            </a:br>
            <a:r>
              <a:rPr lang="en-US" sz="1050" kern="0" dirty="0">
                <a:solidFill>
                  <a:sysClr val="windowText" lastClr="000000"/>
                </a:solidFill>
              </a:rPr>
              <a:t>Services</a:t>
            </a:r>
          </a:p>
        </p:txBody>
      </p:sp>
      <p:sp>
        <p:nvSpPr>
          <p:cNvPr id="175" name="Text Box 36"/>
          <p:cNvSpPr txBox="1">
            <a:spLocks noChangeArrowheads="1"/>
          </p:cNvSpPr>
          <p:nvPr>
            <p:custDataLst>
              <p:tags r:id="rId34"/>
            </p:custDataLst>
          </p:nvPr>
        </p:nvSpPr>
        <p:spPr bwMode="auto">
          <a:xfrm rot="3786991">
            <a:off x="3927969" y="2642479"/>
            <a:ext cx="740908" cy="415498"/>
          </a:xfrm>
          <a:prstGeom prst="rect">
            <a:avLst/>
          </a:prstGeom>
          <a:noFill/>
          <a:ln w="9525">
            <a:noFill/>
            <a:miter lim="800000"/>
            <a:headEnd/>
            <a:tailEnd/>
          </a:ln>
        </p:spPr>
        <p:txBody>
          <a:bodyPr wrap="none">
            <a:spAutoFit/>
          </a:bodyPr>
          <a:lstStyle/>
          <a:p>
            <a:pPr algn="ctr">
              <a:defRPr/>
            </a:pPr>
            <a:r>
              <a:rPr lang="en-US" sz="1050" b="1" kern="0" dirty="0">
                <a:solidFill>
                  <a:schemeClr val="accent2">
                    <a:lumMod val="75000"/>
                  </a:schemeClr>
                </a:solidFill>
              </a:rPr>
              <a:t>Other</a:t>
            </a:r>
            <a:br>
              <a:rPr lang="en-US" sz="1050" b="1" kern="0" dirty="0">
                <a:solidFill>
                  <a:schemeClr val="accent2">
                    <a:lumMod val="75000"/>
                  </a:schemeClr>
                </a:solidFill>
              </a:rPr>
            </a:br>
            <a:r>
              <a:rPr lang="en-US" sz="1050" b="1" kern="0" dirty="0">
                <a:solidFill>
                  <a:schemeClr val="accent2">
                    <a:lumMod val="75000"/>
                  </a:schemeClr>
                </a:solidFill>
              </a:rPr>
              <a:t>Services</a:t>
            </a:r>
          </a:p>
        </p:txBody>
      </p:sp>
      <p:grpSp>
        <p:nvGrpSpPr>
          <p:cNvPr id="176" name="Group 49"/>
          <p:cNvGrpSpPr>
            <a:grpSpLocks/>
          </p:cNvGrpSpPr>
          <p:nvPr/>
        </p:nvGrpSpPr>
        <p:grpSpPr bwMode="auto">
          <a:xfrm rot="17324452">
            <a:off x="3730717" y="3480418"/>
            <a:ext cx="472679" cy="271462"/>
            <a:chOff x="761" y="2815"/>
            <a:chExt cx="397" cy="228"/>
          </a:xfrm>
        </p:grpSpPr>
        <p:pic>
          <p:nvPicPr>
            <p:cNvPr id="177" name="Picture 50" descr="hilfe"/>
            <p:cNvPicPr>
              <a:picLocks noChangeAspect="1" noChangeArrowheads="1"/>
            </p:cNvPicPr>
            <p:nvPr>
              <p:custDataLst>
                <p:tags r:id="rId42"/>
              </p:custDataLst>
            </p:nvPr>
          </p:nvPicPr>
          <p:blipFill>
            <a:blip r:embed="rId54"/>
            <a:srcRect/>
            <a:stretch>
              <a:fillRect/>
            </a:stretch>
          </p:blipFill>
          <p:spPr bwMode="auto">
            <a:xfrm>
              <a:off x="761" y="2815"/>
              <a:ext cx="206" cy="206"/>
            </a:xfrm>
            <a:prstGeom prst="rect">
              <a:avLst/>
            </a:prstGeom>
            <a:noFill/>
            <a:ln w="9525">
              <a:noFill/>
              <a:miter lim="800000"/>
              <a:headEnd/>
              <a:tailEnd/>
            </a:ln>
          </p:spPr>
        </p:pic>
        <p:pic>
          <p:nvPicPr>
            <p:cNvPr id="178" name="Picture 51" descr="problem"/>
            <p:cNvPicPr>
              <a:picLocks noChangeAspect="1" noChangeArrowheads="1"/>
            </p:cNvPicPr>
            <p:nvPr>
              <p:custDataLst>
                <p:tags r:id="rId43"/>
              </p:custDataLst>
            </p:nvPr>
          </p:nvPicPr>
          <p:blipFill>
            <a:blip r:embed="rId55">
              <a:clrChange>
                <a:clrFrom>
                  <a:srgbClr val="000000"/>
                </a:clrFrom>
                <a:clrTo>
                  <a:srgbClr val="000000">
                    <a:alpha val="0"/>
                  </a:srgbClr>
                </a:clrTo>
              </a:clrChange>
            </a:blip>
            <a:srcRect/>
            <a:stretch>
              <a:fillRect/>
            </a:stretch>
          </p:blipFill>
          <p:spPr bwMode="auto">
            <a:xfrm>
              <a:off x="961" y="2846"/>
              <a:ext cx="197" cy="197"/>
            </a:xfrm>
            <a:prstGeom prst="rect">
              <a:avLst/>
            </a:prstGeom>
            <a:noFill/>
            <a:ln w="9525">
              <a:noFill/>
              <a:miter lim="800000"/>
              <a:headEnd/>
              <a:tailEnd/>
            </a:ln>
          </p:spPr>
        </p:pic>
      </p:grpSp>
      <p:grpSp>
        <p:nvGrpSpPr>
          <p:cNvPr id="179" name="Group 49"/>
          <p:cNvGrpSpPr>
            <a:grpSpLocks/>
          </p:cNvGrpSpPr>
          <p:nvPr/>
        </p:nvGrpSpPr>
        <p:grpSpPr bwMode="auto">
          <a:xfrm rot="3407693">
            <a:off x="3738859" y="2842460"/>
            <a:ext cx="472679" cy="271462"/>
            <a:chOff x="761" y="2815"/>
            <a:chExt cx="397" cy="228"/>
          </a:xfrm>
        </p:grpSpPr>
        <p:pic>
          <p:nvPicPr>
            <p:cNvPr id="180" name="Picture 50" descr="hilfe"/>
            <p:cNvPicPr>
              <a:picLocks noChangeAspect="1" noChangeArrowheads="1"/>
            </p:cNvPicPr>
            <p:nvPr>
              <p:custDataLst>
                <p:tags r:id="rId40"/>
              </p:custDataLst>
            </p:nvPr>
          </p:nvPicPr>
          <p:blipFill>
            <a:blip r:embed="rId54"/>
            <a:srcRect/>
            <a:stretch>
              <a:fillRect/>
            </a:stretch>
          </p:blipFill>
          <p:spPr bwMode="auto">
            <a:xfrm>
              <a:off x="761" y="2815"/>
              <a:ext cx="206" cy="206"/>
            </a:xfrm>
            <a:prstGeom prst="rect">
              <a:avLst/>
            </a:prstGeom>
            <a:noFill/>
            <a:ln w="9525">
              <a:noFill/>
              <a:miter lim="800000"/>
              <a:headEnd/>
              <a:tailEnd/>
            </a:ln>
          </p:spPr>
        </p:pic>
        <p:pic>
          <p:nvPicPr>
            <p:cNvPr id="181" name="Picture 51" descr="problem"/>
            <p:cNvPicPr>
              <a:picLocks noChangeAspect="1" noChangeArrowheads="1"/>
            </p:cNvPicPr>
            <p:nvPr>
              <p:custDataLst>
                <p:tags r:id="rId41"/>
              </p:custDataLst>
            </p:nvPr>
          </p:nvPicPr>
          <p:blipFill>
            <a:blip r:embed="rId55">
              <a:clrChange>
                <a:clrFrom>
                  <a:srgbClr val="000000"/>
                </a:clrFrom>
                <a:clrTo>
                  <a:srgbClr val="000000">
                    <a:alpha val="0"/>
                  </a:srgbClr>
                </a:clrTo>
              </a:clrChange>
            </a:blip>
            <a:srcRect/>
            <a:stretch>
              <a:fillRect/>
            </a:stretch>
          </p:blipFill>
          <p:spPr bwMode="auto">
            <a:xfrm>
              <a:off x="961" y="2846"/>
              <a:ext cx="197" cy="197"/>
            </a:xfrm>
            <a:prstGeom prst="rect">
              <a:avLst/>
            </a:prstGeom>
            <a:noFill/>
            <a:ln w="9525">
              <a:noFill/>
              <a:miter lim="800000"/>
              <a:headEnd/>
              <a:tailEnd/>
            </a:ln>
          </p:spPr>
        </p:pic>
      </p:grpSp>
      <p:sp>
        <p:nvSpPr>
          <p:cNvPr id="185" name="Freihandform 95"/>
          <p:cNvSpPr/>
          <p:nvPr/>
        </p:nvSpPr>
        <p:spPr bwMode="auto">
          <a:xfrm>
            <a:off x="8911048" y="2895717"/>
            <a:ext cx="2647401" cy="305682"/>
          </a:xfrm>
          <a:custGeom>
            <a:avLst/>
            <a:gdLst>
              <a:gd name="connsiteX0" fmla="*/ 0 w 2197262"/>
              <a:gd name="connsiteY0" fmla="*/ 155886 h 935299"/>
              <a:gd name="connsiteX1" fmla="*/ 45658 w 2197262"/>
              <a:gd name="connsiteY1" fmla="*/ 45658 h 935299"/>
              <a:gd name="connsiteX2" fmla="*/ 155886 w 2197262"/>
              <a:gd name="connsiteY2" fmla="*/ 0 h 935299"/>
              <a:gd name="connsiteX3" fmla="*/ 2041376 w 2197262"/>
              <a:gd name="connsiteY3" fmla="*/ 0 h 935299"/>
              <a:gd name="connsiteX4" fmla="*/ 2151604 w 2197262"/>
              <a:gd name="connsiteY4" fmla="*/ 45658 h 935299"/>
              <a:gd name="connsiteX5" fmla="*/ 2197262 w 2197262"/>
              <a:gd name="connsiteY5" fmla="*/ 155886 h 935299"/>
              <a:gd name="connsiteX6" fmla="*/ 2197262 w 2197262"/>
              <a:gd name="connsiteY6" fmla="*/ 779413 h 935299"/>
              <a:gd name="connsiteX7" fmla="*/ 2151604 w 2197262"/>
              <a:gd name="connsiteY7" fmla="*/ 889641 h 935299"/>
              <a:gd name="connsiteX8" fmla="*/ 2041376 w 2197262"/>
              <a:gd name="connsiteY8" fmla="*/ 935299 h 935299"/>
              <a:gd name="connsiteX9" fmla="*/ 155886 w 2197262"/>
              <a:gd name="connsiteY9" fmla="*/ 935299 h 935299"/>
              <a:gd name="connsiteX10" fmla="*/ 45658 w 2197262"/>
              <a:gd name="connsiteY10" fmla="*/ 889641 h 935299"/>
              <a:gd name="connsiteX11" fmla="*/ 0 w 2197262"/>
              <a:gd name="connsiteY11" fmla="*/ 779413 h 935299"/>
              <a:gd name="connsiteX12" fmla="*/ 0 w 2197262"/>
              <a:gd name="connsiteY12" fmla="*/ 155886 h 93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7262" h="935299">
                <a:moveTo>
                  <a:pt x="0" y="155886"/>
                </a:moveTo>
                <a:cubicBezTo>
                  <a:pt x="0" y="114542"/>
                  <a:pt x="16424" y="74892"/>
                  <a:pt x="45658" y="45658"/>
                </a:cubicBezTo>
                <a:cubicBezTo>
                  <a:pt x="74892" y="16424"/>
                  <a:pt x="114543" y="0"/>
                  <a:pt x="155886" y="0"/>
                </a:cubicBezTo>
                <a:lnTo>
                  <a:pt x="2041376" y="0"/>
                </a:lnTo>
                <a:cubicBezTo>
                  <a:pt x="2082720" y="0"/>
                  <a:pt x="2122370" y="16424"/>
                  <a:pt x="2151604" y="45658"/>
                </a:cubicBezTo>
                <a:cubicBezTo>
                  <a:pt x="2180838" y="74892"/>
                  <a:pt x="2197262" y="114543"/>
                  <a:pt x="2197262" y="155886"/>
                </a:cubicBezTo>
                <a:lnTo>
                  <a:pt x="2197262" y="779413"/>
                </a:lnTo>
                <a:cubicBezTo>
                  <a:pt x="2197262" y="820757"/>
                  <a:pt x="2180838" y="860407"/>
                  <a:pt x="2151604" y="889641"/>
                </a:cubicBezTo>
                <a:cubicBezTo>
                  <a:pt x="2122370" y="918875"/>
                  <a:pt x="2082719" y="935299"/>
                  <a:pt x="2041376" y="935299"/>
                </a:cubicBezTo>
                <a:lnTo>
                  <a:pt x="155886" y="935299"/>
                </a:lnTo>
                <a:cubicBezTo>
                  <a:pt x="114542" y="935299"/>
                  <a:pt x="74892" y="918875"/>
                  <a:pt x="45658" y="889641"/>
                </a:cubicBezTo>
                <a:cubicBezTo>
                  <a:pt x="16424" y="860407"/>
                  <a:pt x="0" y="820756"/>
                  <a:pt x="0" y="779413"/>
                </a:cubicBezTo>
                <a:lnTo>
                  <a:pt x="0" y="155886"/>
                </a:lnTo>
                <a:close/>
              </a:path>
            </a:pathLst>
          </a:custGeom>
          <a:solidFill>
            <a:schemeClr val="bg1">
              <a:lumMod val="8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85679" tIns="59961" rIns="85679" bIns="59961" spcCol="1270" anchor="ctr"/>
          <a:lstStyle/>
          <a:p>
            <a:pPr algn="ctr" defTabSz="600075">
              <a:lnSpc>
                <a:spcPct val="90000"/>
              </a:lnSpc>
              <a:spcAft>
                <a:spcPct val="35000"/>
              </a:spcAft>
              <a:defRPr/>
            </a:pPr>
            <a:r>
              <a:rPr lang="en-US" sz="1500" b="1" dirty="0">
                <a:solidFill>
                  <a:srgbClr val="006487"/>
                </a:solidFill>
              </a:rPr>
              <a:t>Effectiveness</a:t>
            </a:r>
            <a:endParaRPr lang="en-US" sz="1500" dirty="0">
              <a:solidFill>
                <a:srgbClr val="006487"/>
              </a:solidFill>
            </a:endParaRPr>
          </a:p>
        </p:txBody>
      </p:sp>
      <p:sp>
        <p:nvSpPr>
          <p:cNvPr id="186" name="Freihandform 95"/>
          <p:cNvSpPr/>
          <p:nvPr/>
        </p:nvSpPr>
        <p:spPr bwMode="auto">
          <a:xfrm>
            <a:off x="8911047" y="3566367"/>
            <a:ext cx="2647401" cy="267959"/>
          </a:xfrm>
          <a:custGeom>
            <a:avLst/>
            <a:gdLst>
              <a:gd name="connsiteX0" fmla="*/ 0 w 2197262"/>
              <a:gd name="connsiteY0" fmla="*/ 155886 h 935299"/>
              <a:gd name="connsiteX1" fmla="*/ 45658 w 2197262"/>
              <a:gd name="connsiteY1" fmla="*/ 45658 h 935299"/>
              <a:gd name="connsiteX2" fmla="*/ 155886 w 2197262"/>
              <a:gd name="connsiteY2" fmla="*/ 0 h 935299"/>
              <a:gd name="connsiteX3" fmla="*/ 2041376 w 2197262"/>
              <a:gd name="connsiteY3" fmla="*/ 0 h 935299"/>
              <a:gd name="connsiteX4" fmla="*/ 2151604 w 2197262"/>
              <a:gd name="connsiteY4" fmla="*/ 45658 h 935299"/>
              <a:gd name="connsiteX5" fmla="*/ 2197262 w 2197262"/>
              <a:gd name="connsiteY5" fmla="*/ 155886 h 935299"/>
              <a:gd name="connsiteX6" fmla="*/ 2197262 w 2197262"/>
              <a:gd name="connsiteY6" fmla="*/ 779413 h 935299"/>
              <a:gd name="connsiteX7" fmla="*/ 2151604 w 2197262"/>
              <a:gd name="connsiteY7" fmla="*/ 889641 h 935299"/>
              <a:gd name="connsiteX8" fmla="*/ 2041376 w 2197262"/>
              <a:gd name="connsiteY8" fmla="*/ 935299 h 935299"/>
              <a:gd name="connsiteX9" fmla="*/ 155886 w 2197262"/>
              <a:gd name="connsiteY9" fmla="*/ 935299 h 935299"/>
              <a:gd name="connsiteX10" fmla="*/ 45658 w 2197262"/>
              <a:gd name="connsiteY10" fmla="*/ 889641 h 935299"/>
              <a:gd name="connsiteX11" fmla="*/ 0 w 2197262"/>
              <a:gd name="connsiteY11" fmla="*/ 779413 h 935299"/>
              <a:gd name="connsiteX12" fmla="*/ 0 w 2197262"/>
              <a:gd name="connsiteY12" fmla="*/ 155886 h 93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7262" h="935299">
                <a:moveTo>
                  <a:pt x="0" y="155886"/>
                </a:moveTo>
                <a:cubicBezTo>
                  <a:pt x="0" y="114542"/>
                  <a:pt x="16424" y="74892"/>
                  <a:pt x="45658" y="45658"/>
                </a:cubicBezTo>
                <a:cubicBezTo>
                  <a:pt x="74892" y="16424"/>
                  <a:pt x="114543" y="0"/>
                  <a:pt x="155886" y="0"/>
                </a:cubicBezTo>
                <a:lnTo>
                  <a:pt x="2041376" y="0"/>
                </a:lnTo>
                <a:cubicBezTo>
                  <a:pt x="2082720" y="0"/>
                  <a:pt x="2122370" y="16424"/>
                  <a:pt x="2151604" y="45658"/>
                </a:cubicBezTo>
                <a:cubicBezTo>
                  <a:pt x="2180838" y="74892"/>
                  <a:pt x="2197262" y="114543"/>
                  <a:pt x="2197262" y="155886"/>
                </a:cubicBezTo>
                <a:lnTo>
                  <a:pt x="2197262" y="779413"/>
                </a:lnTo>
                <a:cubicBezTo>
                  <a:pt x="2197262" y="820757"/>
                  <a:pt x="2180838" y="860407"/>
                  <a:pt x="2151604" y="889641"/>
                </a:cubicBezTo>
                <a:cubicBezTo>
                  <a:pt x="2122370" y="918875"/>
                  <a:pt x="2082719" y="935299"/>
                  <a:pt x="2041376" y="935299"/>
                </a:cubicBezTo>
                <a:lnTo>
                  <a:pt x="155886" y="935299"/>
                </a:lnTo>
                <a:cubicBezTo>
                  <a:pt x="114542" y="935299"/>
                  <a:pt x="74892" y="918875"/>
                  <a:pt x="45658" y="889641"/>
                </a:cubicBezTo>
                <a:cubicBezTo>
                  <a:pt x="16424" y="860407"/>
                  <a:pt x="0" y="820756"/>
                  <a:pt x="0" y="779413"/>
                </a:cubicBezTo>
                <a:lnTo>
                  <a:pt x="0" y="155886"/>
                </a:lnTo>
                <a:close/>
              </a:path>
            </a:pathLst>
          </a:custGeom>
          <a:solidFill>
            <a:schemeClr val="bg1">
              <a:lumMod val="8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85679" tIns="59961" rIns="85679" bIns="59961" spcCol="1270" anchor="ctr"/>
          <a:lstStyle/>
          <a:p>
            <a:pPr algn="ctr" defTabSz="600075">
              <a:lnSpc>
                <a:spcPct val="90000"/>
              </a:lnSpc>
              <a:spcAft>
                <a:spcPct val="35000"/>
              </a:spcAft>
              <a:defRPr/>
            </a:pPr>
            <a:r>
              <a:rPr lang="en-US" sz="1500" b="1" dirty="0">
                <a:solidFill>
                  <a:srgbClr val="006487"/>
                </a:solidFill>
              </a:rPr>
              <a:t>Alignment (good practice)</a:t>
            </a:r>
            <a:endParaRPr lang="en-US" sz="1500" dirty="0">
              <a:solidFill>
                <a:srgbClr val="006487"/>
              </a:solidFill>
            </a:endParaRPr>
          </a:p>
        </p:txBody>
      </p:sp>
      <p:sp>
        <p:nvSpPr>
          <p:cNvPr id="188" name="WordArt 30"/>
          <p:cNvSpPr>
            <a:spLocks noChangeArrowheads="1" noChangeShapeType="1" noTextEdit="1"/>
          </p:cNvSpPr>
          <p:nvPr>
            <p:custDataLst>
              <p:tags r:id="rId35"/>
            </p:custDataLst>
          </p:nvPr>
        </p:nvSpPr>
        <p:spPr bwMode="auto">
          <a:xfrm rot="20140094">
            <a:off x="5739437" y="1975844"/>
            <a:ext cx="1510261" cy="709790"/>
          </a:xfrm>
          <a:prstGeom prst="rect">
            <a:avLst/>
          </a:prstGeom>
        </p:spPr>
        <p:txBody>
          <a:bodyPr spcFirstLastPara="1" wrap="none" fromWordArt="1">
            <a:prstTxWarp prst="textArchUp">
              <a:avLst>
                <a:gd name="adj" fmla="val 13827343"/>
              </a:avLst>
            </a:prstTxWarp>
          </a:bodyPr>
          <a:lstStyle/>
          <a:p>
            <a:pPr algn="ctr"/>
            <a:r>
              <a:rPr lang="pt-BR" sz="1200" b="1" kern="10" dirty="0">
                <a:ln w="9525">
                  <a:noFill/>
                  <a:round/>
                  <a:headEnd/>
                  <a:tailEnd/>
                </a:ln>
                <a:latin typeface="Arial"/>
                <a:cs typeface="Arial"/>
              </a:rPr>
              <a:t>Shuttle Service</a:t>
            </a:r>
            <a:endParaRPr lang="de-DE" sz="1200" b="1" kern="10" dirty="0">
              <a:ln w="9525">
                <a:noFill/>
                <a:round/>
                <a:headEnd/>
                <a:tailEnd/>
              </a:ln>
              <a:latin typeface="Arial"/>
              <a:cs typeface="Arial"/>
            </a:endParaRPr>
          </a:p>
        </p:txBody>
      </p:sp>
      <p:sp>
        <p:nvSpPr>
          <p:cNvPr id="6" name="Rectangle 5"/>
          <p:cNvSpPr/>
          <p:nvPr/>
        </p:nvSpPr>
        <p:spPr>
          <a:xfrm rot="17431339">
            <a:off x="7405626" y="3555690"/>
            <a:ext cx="1489073" cy="639410"/>
          </a:xfrm>
          <a:prstGeom prst="rect">
            <a:avLst/>
          </a:prstGeom>
          <a:noFill/>
        </p:spPr>
        <p:txBody>
          <a:bodyPr spcFirstLastPara="1" wrap="none" lIns="91440" tIns="45720" rIns="91440" bIns="45720" numCol="1">
            <a:prstTxWarp prst="textArchDown">
              <a:avLst>
                <a:gd name="adj" fmla="val 3332458"/>
              </a:avLst>
            </a:prstTxWarp>
            <a:spAutoFit/>
          </a:bodyPr>
          <a:lstStyle/>
          <a:p>
            <a:pPr algn="ctr"/>
            <a:r>
              <a:rPr lang="pt-BR" sz="6000" b="1" kern="10" dirty="0">
                <a:ln w="9525">
                  <a:noFill/>
                  <a:round/>
                  <a:headEnd/>
                  <a:tailEnd/>
                </a:ln>
                <a:solidFill>
                  <a:schemeClr val="tx1">
                    <a:lumMod val="95000"/>
                    <a:lumOff val="5000"/>
                  </a:schemeClr>
                </a:solidFill>
                <a:cs typeface="Arial"/>
              </a:rPr>
              <a:t>Hotel Service</a:t>
            </a:r>
            <a:endParaRPr lang="de-DE" sz="6000" b="1" kern="10" dirty="0">
              <a:ln w="9525">
                <a:noFill/>
                <a:round/>
                <a:headEnd/>
                <a:tailEnd/>
              </a:ln>
              <a:solidFill>
                <a:schemeClr val="tx1">
                  <a:lumMod val="95000"/>
                  <a:lumOff val="5000"/>
                </a:schemeClr>
              </a:solidFill>
              <a:cs typeface="Arial"/>
            </a:endParaRPr>
          </a:p>
        </p:txBody>
      </p:sp>
      <p:sp>
        <p:nvSpPr>
          <p:cNvPr id="191" name="WordArt 30"/>
          <p:cNvSpPr>
            <a:spLocks noChangeArrowheads="1" noChangeShapeType="1" noTextEdit="1"/>
          </p:cNvSpPr>
          <p:nvPr>
            <p:custDataLst>
              <p:tags r:id="rId36"/>
            </p:custDataLst>
          </p:nvPr>
        </p:nvSpPr>
        <p:spPr bwMode="auto">
          <a:xfrm rot="17486828">
            <a:off x="5102811" y="2577448"/>
            <a:ext cx="1643972" cy="824407"/>
          </a:xfrm>
          <a:prstGeom prst="rect">
            <a:avLst/>
          </a:prstGeom>
        </p:spPr>
        <p:txBody>
          <a:bodyPr spcFirstLastPara="1" wrap="none" fromWordArt="1">
            <a:prstTxWarp prst="textArchUp">
              <a:avLst>
                <a:gd name="adj" fmla="val 13827343"/>
              </a:avLst>
            </a:prstTxWarp>
          </a:bodyPr>
          <a:lstStyle/>
          <a:p>
            <a:pPr algn="ctr"/>
            <a:r>
              <a:rPr lang="pt-BR" sz="1200" b="1" kern="10" dirty="0">
                <a:ln w="9525">
                  <a:noFill/>
                  <a:round/>
                  <a:headEnd/>
                  <a:tailEnd/>
                </a:ln>
                <a:latin typeface="Arial"/>
                <a:cs typeface="Arial"/>
              </a:rPr>
              <a:t>Cleaning Service</a:t>
            </a:r>
            <a:endParaRPr lang="de-DE" sz="1200" b="1" kern="10" dirty="0">
              <a:ln w="9525">
                <a:noFill/>
                <a:round/>
                <a:headEnd/>
                <a:tailEnd/>
              </a:ln>
              <a:latin typeface="Arial"/>
              <a:cs typeface="Arial"/>
            </a:endParaRPr>
          </a:p>
        </p:txBody>
      </p:sp>
      <p:sp>
        <p:nvSpPr>
          <p:cNvPr id="192" name="Freihandform 95"/>
          <p:cNvSpPr/>
          <p:nvPr/>
        </p:nvSpPr>
        <p:spPr bwMode="auto">
          <a:xfrm>
            <a:off x="8863416" y="4731227"/>
            <a:ext cx="2647401" cy="292817"/>
          </a:xfrm>
          <a:custGeom>
            <a:avLst/>
            <a:gdLst>
              <a:gd name="connsiteX0" fmla="*/ 0 w 2197262"/>
              <a:gd name="connsiteY0" fmla="*/ 155886 h 935299"/>
              <a:gd name="connsiteX1" fmla="*/ 45658 w 2197262"/>
              <a:gd name="connsiteY1" fmla="*/ 45658 h 935299"/>
              <a:gd name="connsiteX2" fmla="*/ 155886 w 2197262"/>
              <a:gd name="connsiteY2" fmla="*/ 0 h 935299"/>
              <a:gd name="connsiteX3" fmla="*/ 2041376 w 2197262"/>
              <a:gd name="connsiteY3" fmla="*/ 0 h 935299"/>
              <a:gd name="connsiteX4" fmla="*/ 2151604 w 2197262"/>
              <a:gd name="connsiteY4" fmla="*/ 45658 h 935299"/>
              <a:gd name="connsiteX5" fmla="*/ 2197262 w 2197262"/>
              <a:gd name="connsiteY5" fmla="*/ 155886 h 935299"/>
              <a:gd name="connsiteX6" fmla="*/ 2197262 w 2197262"/>
              <a:gd name="connsiteY6" fmla="*/ 779413 h 935299"/>
              <a:gd name="connsiteX7" fmla="*/ 2151604 w 2197262"/>
              <a:gd name="connsiteY7" fmla="*/ 889641 h 935299"/>
              <a:gd name="connsiteX8" fmla="*/ 2041376 w 2197262"/>
              <a:gd name="connsiteY8" fmla="*/ 935299 h 935299"/>
              <a:gd name="connsiteX9" fmla="*/ 155886 w 2197262"/>
              <a:gd name="connsiteY9" fmla="*/ 935299 h 935299"/>
              <a:gd name="connsiteX10" fmla="*/ 45658 w 2197262"/>
              <a:gd name="connsiteY10" fmla="*/ 889641 h 935299"/>
              <a:gd name="connsiteX11" fmla="*/ 0 w 2197262"/>
              <a:gd name="connsiteY11" fmla="*/ 779413 h 935299"/>
              <a:gd name="connsiteX12" fmla="*/ 0 w 2197262"/>
              <a:gd name="connsiteY12" fmla="*/ 155886 h 93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7262" h="935299">
                <a:moveTo>
                  <a:pt x="0" y="155886"/>
                </a:moveTo>
                <a:cubicBezTo>
                  <a:pt x="0" y="114542"/>
                  <a:pt x="16424" y="74892"/>
                  <a:pt x="45658" y="45658"/>
                </a:cubicBezTo>
                <a:cubicBezTo>
                  <a:pt x="74892" y="16424"/>
                  <a:pt x="114543" y="0"/>
                  <a:pt x="155886" y="0"/>
                </a:cubicBezTo>
                <a:lnTo>
                  <a:pt x="2041376" y="0"/>
                </a:lnTo>
                <a:cubicBezTo>
                  <a:pt x="2082720" y="0"/>
                  <a:pt x="2122370" y="16424"/>
                  <a:pt x="2151604" y="45658"/>
                </a:cubicBezTo>
                <a:cubicBezTo>
                  <a:pt x="2180838" y="74892"/>
                  <a:pt x="2197262" y="114543"/>
                  <a:pt x="2197262" y="155886"/>
                </a:cubicBezTo>
                <a:lnTo>
                  <a:pt x="2197262" y="779413"/>
                </a:lnTo>
                <a:cubicBezTo>
                  <a:pt x="2197262" y="820757"/>
                  <a:pt x="2180838" y="860407"/>
                  <a:pt x="2151604" y="889641"/>
                </a:cubicBezTo>
                <a:cubicBezTo>
                  <a:pt x="2122370" y="918875"/>
                  <a:pt x="2082719" y="935299"/>
                  <a:pt x="2041376" y="935299"/>
                </a:cubicBezTo>
                <a:lnTo>
                  <a:pt x="155886" y="935299"/>
                </a:lnTo>
                <a:cubicBezTo>
                  <a:pt x="114542" y="935299"/>
                  <a:pt x="74892" y="918875"/>
                  <a:pt x="45658" y="889641"/>
                </a:cubicBezTo>
                <a:cubicBezTo>
                  <a:pt x="16424" y="860407"/>
                  <a:pt x="0" y="820756"/>
                  <a:pt x="0" y="779413"/>
                </a:cubicBezTo>
                <a:lnTo>
                  <a:pt x="0" y="155886"/>
                </a:lnTo>
                <a:close/>
              </a:path>
            </a:pathLst>
          </a:custGeom>
          <a:solidFill>
            <a:schemeClr val="bg1">
              <a:lumMod val="8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85679" tIns="59961" rIns="85679" bIns="59961" spcCol="1270" anchor="ctr"/>
          <a:lstStyle/>
          <a:p>
            <a:pPr defTabSz="600075">
              <a:lnSpc>
                <a:spcPct val="90000"/>
              </a:lnSpc>
              <a:spcAft>
                <a:spcPct val="35000"/>
              </a:spcAft>
              <a:defRPr/>
            </a:pPr>
            <a:r>
              <a:rPr lang="en-US" sz="1500" b="1" dirty="0">
                <a:solidFill>
                  <a:srgbClr val="006487"/>
                </a:solidFill>
              </a:rPr>
              <a:t>ONE point of contact</a:t>
            </a:r>
            <a:endParaRPr lang="en-US" sz="1500" dirty="0">
              <a:solidFill>
                <a:srgbClr val="006487"/>
              </a:solidFill>
            </a:endParaRPr>
          </a:p>
        </p:txBody>
      </p:sp>
      <p:sp>
        <p:nvSpPr>
          <p:cNvPr id="193" name="Content Placeholder 2"/>
          <p:cNvSpPr txBox="1">
            <a:spLocks/>
          </p:cNvSpPr>
          <p:nvPr>
            <p:custDataLst>
              <p:tags r:id="rId37"/>
            </p:custDataLst>
          </p:nvPr>
        </p:nvSpPr>
        <p:spPr bwMode="auto">
          <a:xfrm>
            <a:off x="8891372" y="4348032"/>
            <a:ext cx="2637861" cy="342900"/>
          </a:xfrm>
          <a:prstGeom prst="rect">
            <a:avLst/>
          </a:prstGeom>
          <a:solidFill>
            <a:srgbClr val="006487"/>
          </a:solidFill>
          <a:ln w="9525">
            <a:noFill/>
            <a:miter lim="800000"/>
            <a:headEnd/>
            <a:tailEnd/>
          </a:ln>
        </p:spPr>
        <p:txBody>
          <a:bodyPr lIns="0" tIns="0" rIns="0" bIns="0" anchor="ctr"/>
          <a:lstStyle/>
          <a:p>
            <a:pPr marL="142875" lvl="1" indent="-141685" algn="ctr" eaLnBrk="0" hangingPunct="0">
              <a:lnSpc>
                <a:spcPct val="110000"/>
              </a:lnSpc>
              <a:spcBef>
                <a:spcPct val="40000"/>
              </a:spcBef>
              <a:buClr>
                <a:srgbClr val="000000"/>
              </a:buClr>
              <a:buSzPct val="100000"/>
              <a:defRPr/>
            </a:pPr>
            <a:r>
              <a:rPr lang="en-US" kern="0" dirty="0">
                <a:solidFill>
                  <a:srgbClr val="FFFFFF"/>
                </a:solidFill>
              </a:rPr>
              <a:t>Goals (How)</a:t>
            </a:r>
          </a:p>
        </p:txBody>
      </p:sp>
      <p:sp>
        <p:nvSpPr>
          <p:cNvPr id="194" name="Freihandform 95"/>
          <p:cNvSpPr/>
          <p:nvPr/>
        </p:nvSpPr>
        <p:spPr bwMode="auto">
          <a:xfrm>
            <a:off x="8872376" y="5072214"/>
            <a:ext cx="2647401" cy="236578"/>
          </a:xfrm>
          <a:custGeom>
            <a:avLst/>
            <a:gdLst>
              <a:gd name="connsiteX0" fmla="*/ 0 w 2197262"/>
              <a:gd name="connsiteY0" fmla="*/ 155886 h 935299"/>
              <a:gd name="connsiteX1" fmla="*/ 45658 w 2197262"/>
              <a:gd name="connsiteY1" fmla="*/ 45658 h 935299"/>
              <a:gd name="connsiteX2" fmla="*/ 155886 w 2197262"/>
              <a:gd name="connsiteY2" fmla="*/ 0 h 935299"/>
              <a:gd name="connsiteX3" fmla="*/ 2041376 w 2197262"/>
              <a:gd name="connsiteY3" fmla="*/ 0 h 935299"/>
              <a:gd name="connsiteX4" fmla="*/ 2151604 w 2197262"/>
              <a:gd name="connsiteY4" fmla="*/ 45658 h 935299"/>
              <a:gd name="connsiteX5" fmla="*/ 2197262 w 2197262"/>
              <a:gd name="connsiteY5" fmla="*/ 155886 h 935299"/>
              <a:gd name="connsiteX6" fmla="*/ 2197262 w 2197262"/>
              <a:gd name="connsiteY6" fmla="*/ 779413 h 935299"/>
              <a:gd name="connsiteX7" fmla="*/ 2151604 w 2197262"/>
              <a:gd name="connsiteY7" fmla="*/ 889641 h 935299"/>
              <a:gd name="connsiteX8" fmla="*/ 2041376 w 2197262"/>
              <a:gd name="connsiteY8" fmla="*/ 935299 h 935299"/>
              <a:gd name="connsiteX9" fmla="*/ 155886 w 2197262"/>
              <a:gd name="connsiteY9" fmla="*/ 935299 h 935299"/>
              <a:gd name="connsiteX10" fmla="*/ 45658 w 2197262"/>
              <a:gd name="connsiteY10" fmla="*/ 889641 h 935299"/>
              <a:gd name="connsiteX11" fmla="*/ 0 w 2197262"/>
              <a:gd name="connsiteY11" fmla="*/ 779413 h 935299"/>
              <a:gd name="connsiteX12" fmla="*/ 0 w 2197262"/>
              <a:gd name="connsiteY12" fmla="*/ 155886 h 93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7262" h="935299">
                <a:moveTo>
                  <a:pt x="0" y="155886"/>
                </a:moveTo>
                <a:cubicBezTo>
                  <a:pt x="0" y="114542"/>
                  <a:pt x="16424" y="74892"/>
                  <a:pt x="45658" y="45658"/>
                </a:cubicBezTo>
                <a:cubicBezTo>
                  <a:pt x="74892" y="16424"/>
                  <a:pt x="114543" y="0"/>
                  <a:pt x="155886" y="0"/>
                </a:cubicBezTo>
                <a:lnTo>
                  <a:pt x="2041376" y="0"/>
                </a:lnTo>
                <a:cubicBezTo>
                  <a:pt x="2082720" y="0"/>
                  <a:pt x="2122370" y="16424"/>
                  <a:pt x="2151604" y="45658"/>
                </a:cubicBezTo>
                <a:cubicBezTo>
                  <a:pt x="2180838" y="74892"/>
                  <a:pt x="2197262" y="114543"/>
                  <a:pt x="2197262" y="155886"/>
                </a:cubicBezTo>
                <a:lnTo>
                  <a:pt x="2197262" y="779413"/>
                </a:lnTo>
                <a:cubicBezTo>
                  <a:pt x="2197262" y="820757"/>
                  <a:pt x="2180838" y="860407"/>
                  <a:pt x="2151604" y="889641"/>
                </a:cubicBezTo>
                <a:cubicBezTo>
                  <a:pt x="2122370" y="918875"/>
                  <a:pt x="2082719" y="935299"/>
                  <a:pt x="2041376" y="935299"/>
                </a:cubicBezTo>
                <a:lnTo>
                  <a:pt x="155886" y="935299"/>
                </a:lnTo>
                <a:cubicBezTo>
                  <a:pt x="114542" y="935299"/>
                  <a:pt x="74892" y="918875"/>
                  <a:pt x="45658" y="889641"/>
                </a:cubicBezTo>
                <a:cubicBezTo>
                  <a:pt x="16424" y="860407"/>
                  <a:pt x="0" y="820756"/>
                  <a:pt x="0" y="779413"/>
                </a:cubicBezTo>
                <a:lnTo>
                  <a:pt x="0" y="155886"/>
                </a:lnTo>
                <a:close/>
              </a:path>
            </a:pathLst>
          </a:custGeom>
          <a:solidFill>
            <a:schemeClr val="bg1">
              <a:lumMod val="8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85679" tIns="59961" rIns="85679" bIns="59961" spcCol="1270" anchor="ctr"/>
          <a:lstStyle/>
          <a:p>
            <a:pPr defTabSz="600075">
              <a:lnSpc>
                <a:spcPct val="90000"/>
              </a:lnSpc>
              <a:spcAft>
                <a:spcPct val="35000"/>
              </a:spcAft>
              <a:defRPr/>
            </a:pPr>
            <a:r>
              <a:rPr lang="en-US" sz="1500" b="1" dirty="0">
                <a:solidFill>
                  <a:srgbClr val="006487"/>
                </a:solidFill>
              </a:rPr>
              <a:t>ONE process</a:t>
            </a:r>
            <a:endParaRPr lang="en-US" sz="1500" dirty="0">
              <a:solidFill>
                <a:srgbClr val="006487"/>
              </a:solidFill>
            </a:endParaRPr>
          </a:p>
        </p:txBody>
      </p:sp>
      <p:sp>
        <p:nvSpPr>
          <p:cNvPr id="195" name="Freihandform 95"/>
          <p:cNvSpPr/>
          <p:nvPr/>
        </p:nvSpPr>
        <p:spPr bwMode="auto">
          <a:xfrm>
            <a:off x="8872376" y="5343238"/>
            <a:ext cx="2647401" cy="236578"/>
          </a:xfrm>
          <a:custGeom>
            <a:avLst/>
            <a:gdLst>
              <a:gd name="connsiteX0" fmla="*/ 0 w 2197262"/>
              <a:gd name="connsiteY0" fmla="*/ 155886 h 935299"/>
              <a:gd name="connsiteX1" fmla="*/ 45658 w 2197262"/>
              <a:gd name="connsiteY1" fmla="*/ 45658 h 935299"/>
              <a:gd name="connsiteX2" fmla="*/ 155886 w 2197262"/>
              <a:gd name="connsiteY2" fmla="*/ 0 h 935299"/>
              <a:gd name="connsiteX3" fmla="*/ 2041376 w 2197262"/>
              <a:gd name="connsiteY3" fmla="*/ 0 h 935299"/>
              <a:gd name="connsiteX4" fmla="*/ 2151604 w 2197262"/>
              <a:gd name="connsiteY4" fmla="*/ 45658 h 935299"/>
              <a:gd name="connsiteX5" fmla="*/ 2197262 w 2197262"/>
              <a:gd name="connsiteY5" fmla="*/ 155886 h 935299"/>
              <a:gd name="connsiteX6" fmla="*/ 2197262 w 2197262"/>
              <a:gd name="connsiteY6" fmla="*/ 779413 h 935299"/>
              <a:gd name="connsiteX7" fmla="*/ 2151604 w 2197262"/>
              <a:gd name="connsiteY7" fmla="*/ 889641 h 935299"/>
              <a:gd name="connsiteX8" fmla="*/ 2041376 w 2197262"/>
              <a:gd name="connsiteY8" fmla="*/ 935299 h 935299"/>
              <a:gd name="connsiteX9" fmla="*/ 155886 w 2197262"/>
              <a:gd name="connsiteY9" fmla="*/ 935299 h 935299"/>
              <a:gd name="connsiteX10" fmla="*/ 45658 w 2197262"/>
              <a:gd name="connsiteY10" fmla="*/ 889641 h 935299"/>
              <a:gd name="connsiteX11" fmla="*/ 0 w 2197262"/>
              <a:gd name="connsiteY11" fmla="*/ 779413 h 935299"/>
              <a:gd name="connsiteX12" fmla="*/ 0 w 2197262"/>
              <a:gd name="connsiteY12" fmla="*/ 155886 h 93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7262" h="935299">
                <a:moveTo>
                  <a:pt x="0" y="155886"/>
                </a:moveTo>
                <a:cubicBezTo>
                  <a:pt x="0" y="114542"/>
                  <a:pt x="16424" y="74892"/>
                  <a:pt x="45658" y="45658"/>
                </a:cubicBezTo>
                <a:cubicBezTo>
                  <a:pt x="74892" y="16424"/>
                  <a:pt x="114543" y="0"/>
                  <a:pt x="155886" y="0"/>
                </a:cubicBezTo>
                <a:lnTo>
                  <a:pt x="2041376" y="0"/>
                </a:lnTo>
                <a:cubicBezTo>
                  <a:pt x="2082720" y="0"/>
                  <a:pt x="2122370" y="16424"/>
                  <a:pt x="2151604" y="45658"/>
                </a:cubicBezTo>
                <a:cubicBezTo>
                  <a:pt x="2180838" y="74892"/>
                  <a:pt x="2197262" y="114543"/>
                  <a:pt x="2197262" y="155886"/>
                </a:cubicBezTo>
                <a:lnTo>
                  <a:pt x="2197262" y="779413"/>
                </a:lnTo>
                <a:cubicBezTo>
                  <a:pt x="2197262" y="820757"/>
                  <a:pt x="2180838" y="860407"/>
                  <a:pt x="2151604" y="889641"/>
                </a:cubicBezTo>
                <a:cubicBezTo>
                  <a:pt x="2122370" y="918875"/>
                  <a:pt x="2082719" y="935299"/>
                  <a:pt x="2041376" y="935299"/>
                </a:cubicBezTo>
                <a:lnTo>
                  <a:pt x="155886" y="935299"/>
                </a:lnTo>
                <a:cubicBezTo>
                  <a:pt x="114542" y="935299"/>
                  <a:pt x="74892" y="918875"/>
                  <a:pt x="45658" y="889641"/>
                </a:cubicBezTo>
                <a:cubicBezTo>
                  <a:pt x="16424" y="860407"/>
                  <a:pt x="0" y="820756"/>
                  <a:pt x="0" y="779413"/>
                </a:cubicBezTo>
                <a:lnTo>
                  <a:pt x="0" y="155886"/>
                </a:lnTo>
                <a:close/>
              </a:path>
            </a:pathLst>
          </a:custGeom>
          <a:solidFill>
            <a:schemeClr val="bg1">
              <a:lumMod val="8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85679" tIns="59961" rIns="85679" bIns="59961" spcCol="1270" anchor="ctr"/>
          <a:lstStyle/>
          <a:p>
            <a:pPr defTabSz="600075">
              <a:lnSpc>
                <a:spcPct val="90000"/>
              </a:lnSpc>
              <a:spcAft>
                <a:spcPct val="35000"/>
              </a:spcAft>
              <a:defRPr/>
            </a:pPr>
            <a:r>
              <a:rPr lang="en-US" sz="1500" b="1" dirty="0">
                <a:solidFill>
                  <a:srgbClr val="006487"/>
                </a:solidFill>
              </a:rPr>
              <a:t>ONE tool</a:t>
            </a:r>
            <a:endParaRPr lang="en-US" sz="1500" dirty="0">
              <a:solidFill>
                <a:srgbClr val="006487"/>
              </a:solidFill>
            </a:endParaRPr>
          </a:p>
        </p:txBody>
      </p:sp>
      <p:sp>
        <p:nvSpPr>
          <p:cNvPr id="196" name="WordArt 30"/>
          <p:cNvSpPr>
            <a:spLocks noChangeArrowheads="1" noChangeShapeType="1" noTextEdit="1"/>
          </p:cNvSpPr>
          <p:nvPr>
            <p:custDataLst>
              <p:tags r:id="rId38"/>
            </p:custDataLst>
          </p:nvPr>
        </p:nvSpPr>
        <p:spPr bwMode="auto">
          <a:xfrm rot="4085567">
            <a:off x="7235344" y="2593988"/>
            <a:ext cx="1643972" cy="824407"/>
          </a:xfrm>
          <a:prstGeom prst="rect">
            <a:avLst/>
          </a:prstGeom>
        </p:spPr>
        <p:txBody>
          <a:bodyPr spcFirstLastPara="1" wrap="none" fromWordArt="1">
            <a:prstTxWarp prst="textArchUp">
              <a:avLst>
                <a:gd name="adj" fmla="val 13729141"/>
              </a:avLst>
            </a:prstTxWarp>
          </a:bodyPr>
          <a:lstStyle/>
          <a:p>
            <a:pPr algn="ctr"/>
            <a:r>
              <a:rPr lang="pt-BR" sz="1200" b="1" kern="10" dirty="0">
                <a:ln w="9525">
                  <a:noFill/>
                  <a:round/>
                  <a:headEnd/>
                  <a:tailEnd/>
                </a:ln>
                <a:latin typeface="Arial"/>
                <a:cs typeface="Arial"/>
              </a:rPr>
              <a:t>Electricity Service</a:t>
            </a:r>
            <a:endParaRPr lang="de-DE" sz="1200" b="1" kern="10" dirty="0">
              <a:ln w="9525">
                <a:noFill/>
                <a:round/>
                <a:headEnd/>
                <a:tailEnd/>
              </a:ln>
              <a:latin typeface="Arial"/>
              <a:cs typeface="Arial"/>
            </a:endParaRPr>
          </a:p>
        </p:txBody>
      </p:sp>
      <p:sp>
        <p:nvSpPr>
          <p:cNvPr id="198" name="WordArt 30"/>
          <p:cNvSpPr>
            <a:spLocks noChangeArrowheads="1" noChangeShapeType="1" noTextEdit="1"/>
          </p:cNvSpPr>
          <p:nvPr>
            <p:custDataLst>
              <p:tags r:id="rId39"/>
            </p:custDataLst>
          </p:nvPr>
        </p:nvSpPr>
        <p:spPr bwMode="auto">
          <a:xfrm rot="1307362">
            <a:off x="6566406" y="1987703"/>
            <a:ext cx="1643972" cy="824407"/>
          </a:xfrm>
          <a:prstGeom prst="rect">
            <a:avLst/>
          </a:prstGeom>
        </p:spPr>
        <p:txBody>
          <a:bodyPr spcFirstLastPara="1" wrap="none" fromWordArt="1">
            <a:prstTxWarp prst="textArchUp">
              <a:avLst>
                <a:gd name="adj" fmla="val 13729141"/>
              </a:avLst>
            </a:prstTxWarp>
          </a:bodyPr>
          <a:lstStyle/>
          <a:p>
            <a:pPr algn="ctr"/>
            <a:r>
              <a:rPr lang="pt-BR" sz="1200" b="1" kern="10" dirty="0">
                <a:ln w="9525">
                  <a:noFill/>
                  <a:round/>
                  <a:headEnd/>
                  <a:tailEnd/>
                </a:ln>
                <a:latin typeface="Arial"/>
                <a:cs typeface="Arial"/>
              </a:rPr>
              <a:t>Training Service</a:t>
            </a:r>
            <a:endParaRPr lang="de-DE" sz="1200" b="1" kern="10" dirty="0">
              <a:ln w="9525">
                <a:noFill/>
                <a:round/>
                <a:headEnd/>
                <a:tailEnd/>
              </a:ln>
              <a:latin typeface="Arial"/>
              <a:cs typeface="Arial"/>
            </a:endParaRPr>
          </a:p>
        </p:txBody>
      </p:sp>
      <p:sp>
        <p:nvSpPr>
          <p:cNvPr id="199" name="Rectangle 198"/>
          <p:cNvSpPr/>
          <p:nvPr/>
        </p:nvSpPr>
        <p:spPr>
          <a:xfrm rot="1417602">
            <a:off x="5740591" y="4279499"/>
            <a:ext cx="1489073" cy="639410"/>
          </a:xfrm>
          <a:prstGeom prst="rect">
            <a:avLst/>
          </a:prstGeom>
          <a:noFill/>
        </p:spPr>
        <p:txBody>
          <a:bodyPr spcFirstLastPara="1" wrap="none" lIns="91440" tIns="45720" rIns="91440" bIns="45720" numCol="1">
            <a:prstTxWarp prst="textArchDown">
              <a:avLst>
                <a:gd name="adj" fmla="val 3142616"/>
              </a:avLst>
            </a:prstTxWarp>
            <a:spAutoFit/>
          </a:bodyPr>
          <a:lstStyle/>
          <a:p>
            <a:pPr algn="ctr"/>
            <a:r>
              <a:rPr lang="pt-BR" sz="6000" b="1" kern="10" dirty="0">
                <a:ln w="9525">
                  <a:noFill/>
                  <a:round/>
                  <a:headEnd/>
                  <a:tailEnd/>
                </a:ln>
                <a:solidFill>
                  <a:schemeClr val="tx1">
                    <a:lumMod val="95000"/>
                    <a:lumOff val="5000"/>
                  </a:schemeClr>
                </a:solidFill>
                <a:cs typeface="Arial"/>
              </a:rPr>
              <a:t>Guards Service</a:t>
            </a:r>
            <a:endParaRPr lang="de-DE" sz="6000" b="1" kern="10" dirty="0">
              <a:ln w="9525">
                <a:noFill/>
                <a:round/>
                <a:headEnd/>
                <a:tailEnd/>
              </a:ln>
              <a:solidFill>
                <a:schemeClr val="tx1">
                  <a:lumMod val="95000"/>
                  <a:lumOff val="5000"/>
                </a:schemeClr>
              </a:solidFill>
              <a:cs typeface="Arial"/>
            </a:endParaRPr>
          </a:p>
        </p:txBody>
      </p:sp>
      <p:sp>
        <p:nvSpPr>
          <p:cNvPr id="200" name="Rectangle 199"/>
          <p:cNvSpPr/>
          <p:nvPr/>
        </p:nvSpPr>
        <p:spPr>
          <a:xfrm rot="3969271">
            <a:off x="5083732" y="3595192"/>
            <a:ext cx="1489073" cy="639410"/>
          </a:xfrm>
          <a:prstGeom prst="rect">
            <a:avLst/>
          </a:prstGeom>
          <a:noFill/>
        </p:spPr>
        <p:txBody>
          <a:bodyPr spcFirstLastPara="1" wrap="none" lIns="91440" tIns="45720" rIns="91440" bIns="45720" numCol="1">
            <a:prstTxWarp prst="textArchDown">
              <a:avLst>
                <a:gd name="adj" fmla="val 3142616"/>
              </a:avLst>
            </a:prstTxWarp>
            <a:spAutoFit/>
          </a:bodyPr>
          <a:lstStyle/>
          <a:p>
            <a:pPr algn="ctr"/>
            <a:r>
              <a:rPr lang="pt-BR" sz="6000" b="1" kern="10" dirty="0">
                <a:ln w="9525">
                  <a:noFill/>
                  <a:round/>
                  <a:headEnd/>
                  <a:tailEnd/>
                </a:ln>
                <a:solidFill>
                  <a:schemeClr val="tx1">
                    <a:lumMod val="95000"/>
                    <a:lumOff val="5000"/>
                  </a:schemeClr>
                </a:solidFill>
                <a:cs typeface="Arial"/>
              </a:rPr>
              <a:t>Payroll Service</a:t>
            </a:r>
            <a:endParaRPr lang="de-DE" sz="6000" b="1" kern="10" dirty="0">
              <a:ln w="9525">
                <a:noFill/>
                <a:round/>
                <a:headEnd/>
                <a:tailEnd/>
              </a:ln>
              <a:solidFill>
                <a:schemeClr val="tx1">
                  <a:lumMod val="95000"/>
                  <a:lumOff val="5000"/>
                </a:schemeClr>
              </a:solidFill>
              <a:cs typeface="Arial"/>
            </a:endParaRPr>
          </a:p>
        </p:txBody>
      </p:sp>
      <p:sp>
        <p:nvSpPr>
          <p:cNvPr id="201" name="Rectangle 200"/>
          <p:cNvSpPr/>
          <p:nvPr/>
        </p:nvSpPr>
        <p:spPr>
          <a:xfrm rot="20234380">
            <a:off x="6702381" y="4262786"/>
            <a:ext cx="1480814" cy="671758"/>
          </a:xfrm>
          <a:prstGeom prst="rect">
            <a:avLst/>
          </a:prstGeom>
          <a:noFill/>
        </p:spPr>
        <p:txBody>
          <a:bodyPr spcFirstLastPara="1" wrap="none" lIns="91440" tIns="45720" rIns="91440" bIns="45720" numCol="1">
            <a:prstTxWarp prst="textArchDown">
              <a:avLst>
                <a:gd name="adj" fmla="val 2695307"/>
              </a:avLst>
            </a:prstTxWarp>
            <a:spAutoFit/>
          </a:bodyPr>
          <a:lstStyle/>
          <a:p>
            <a:pPr algn="ctr"/>
            <a:r>
              <a:rPr lang="pt-BR" sz="6000" b="1" kern="10" dirty="0">
                <a:ln w="22225">
                  <a:solidFill>
                    <a:schemeClr val="accent3">
                      <a:lumMod val="50000"/>
                    </a:schemeClr>
                  </a:solidFill>
                  <a:prstDash val="solid"/>
                </a:ln>
                <a:solidFill>
                  <a:schemeClr val="accent3">
                    <a:lumMod val="50000"/>
                  </a:schemeClr>
                </a:solidFill>
                <a:cs typeface="Arial"/>
              </a:rPr>
              <a:t>ANY  SERVICE</a:t>
            </a:r>
            <a:endParaRPr lang="de-DE" sz="6000" b="1" kern="10" dirty="0">
              <a:ln w="22225">
                <a:solidFill>
                  <a:schemeClr val="accent3">
                    <a:lumMod val="50000"/>
                  </a:schemeClr>
                </a:solidFill>
                <a:prstDash val="solid"/>
              </a:ln>
              <a:solidFill>
                <a:schemeClr val="accent3">
                  <a:lumMod val="50000"/>
                </a:schemeClr>
              </a:solidFill>
              <a:cs typeface="Arial"/>
            </a:endParaRPr>
          </a:p>
        </p:txBody>
      </p:sp>
    </p:spTree>
    <p:extLst>
      <p:ext uri="{BB962C8B-B14F-4D97-AF65-F5344CB8AC3E}">
        <p14:creationId xmlns:p14="http://schemas.microsoft.com/office/powerpoint/2010/main" val="162132793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00" dirty="0"/>
              <a:t>Top Takeaways</a:t>
            </a:r>
          </a:p>
        </p:txBody>
      </p:sp>
      <p:sp>
        <p:nvSpPr>
          <p:cNvPr id="4" name="Text Placeholder 3"/>
          <p:cNvSpPr>
            <a:spLocks noGrp="1"/>
          </p:cNvSpPr>
          <p:nvPr>
            <p:ph idx="1"/>
          </p:nvPr>
        </p:nvSpPr>
        <p:spPr>
          <a:xfrm>
            <a:off x="1057592" y="823715"/>
            <a:ext cx="10620375" cy="1337475"/>
          </a:xfrm>
        </p:spPr>
        <p:txBody>
          <a:bodyPr anchor="ctr"/>
          <a:lstStyle/>
          <a:p>
            <a:pPr marL="0" indent="0">
              <a:buNone/>
            </a:pPr>
            <a:r>
              <a:rPr lang="en-US" sz="3600" b="1" dirty="0"/>
              <a:t>ITSM is RELEVANT </a:t>
            </a:r>
            <a:r>
              <a:rPr lang="en-US" sz="3600" b="1" dirty="0" smtClean="0"/>
              <a:t>beyond </a:t>
            </a:r>
            <a:r>
              <a:rPr lang="en-US" sz="3600" b="1" dirty="0"/>
              <a:t>IT and it WORKS</a:t>
            </a:r>
          </a:p>
        </p:txBody>
      </p:sp>
      <p:sp>
        <p:nvSpPr>
          <p:cNvPr id="5" name="Text Placeholder 4"/>
          <p:cNvSpPr>
            <a:spLocks noGrp="1"/>
          </p:cNvSpPr>
          <p:nvPr>
            <p:ph type="body" sz="quarter" idx="4294967295"/>
          </p:nvPr>
        </p:nvSpPr>
        <p:spPr>
          <a:xfrm>
            <a:off x="1057592" y="1997324"/>
            <a:ext cx="10801350" cy="1452563"/>
          </a:xfrm>
        </p:spPr>
        <p:txBody>
          <a:bodyPr anchor="ctr">
            <a:normAutofit/>
          </a:bodyPr>
          <a:lstStyle/>
          <a:p>
            <a:pPr marL="0" indent="0">
              <a:buNone/>
            </a:pPr>
            <a:r>
              <a:rPr lang="en-US" sz="3600" b="1" dirty="0" smtClean="0"/>
              <a:t>Invest in a comprehensive</a:t>
            </a:r>
            <a:br>
              <a:rPr lang="en-US" sz="3600" b="1" dirty="0" smtClean="0"/>
            </a:br>
            <a:r>
              <a:rPr lang="en-US" sz="3600" b="1" dirty="0" smtClean="0"/>
              <a:t>Business </a:t>
            </a:r>
            <a:r>
              <a:rPr lang="en-US" sz="3600" b="1" dirty="0"/>
              <a:t>Service Catalog &amp; Service </a:t>
            </a:r>
            <a:r>
              <a:rPr lang="en-US" sz="3600" b="1" dirty="0" smtClean="0"/>
              <a:t>Portal</a:t>
            </a:r>
            <a:endParaRPr lang="en-US" sz="3600" b="1" dirty="0"/>
          </a:p>
        </p:txBody>
      </p:sp>
      <p:sp>
        <p:nvSpPr>
          <p:cNvPr id="6" name="Text Placeholder 5"/>
          <p:cNvSpPr>
            <a:spLocks noGrp="1"/>
          </p:cNvSpPr>
          <p:nvPr>
            <p:ph type="body" sz="quarter" idx="4294967295"/>
          </p:nvPr>
        </p:nvSpPr>
        <p:spPr>
          <a:xfrm>
            <a:off x="1029017" y="3247999"/>
            <a:ext cx="11309991" cy="1454150"/>
          </a:xfrm>
        </p:spPr>
        <p:txBody>
          <a:bodyPr anchor="ctr">
            <a:normAutofit/>
          </a:bodyPr>
          <a:lstStyle/>
          <a:p>
            <a:pPr marL="0" indent="0">
              <a:buNone/>
            </a:pPr>
            <a:r>
              <a:rPr lang="en-US" sz="3600" b="1" dirty="0"/>
              <a:t>ESM can generate significant (unplanned) savings</a:t>
            </a:r>
          </a:p>
        </p:txBody>
      </p:sp>
      <p:sp>
        <p:nvSpPr>
          <p:cNvPr id="9" name="TextBox 8"/>
          <p:cNvSpPr txBox="1"/>
          <p:nvPr/>
        </p:nvSpPr>
        <p:spPr>
          <a:xfrm>
            <a:off x="131005" y="700302"/>
            <a:ext cx="813043" cy="1446550"/>
          </a:xfrm>
          <a:prstGeom prst="rect">
            <a:avLst/>
          </a:prstGeom>
          <a:noFill/>
        </p:spPr>
        <p:txBody>
          <a:bodyPr wrap="none" rtlCol="0">
            <a:spAutoFit/>
          </a:bodyPr>
          <a:lstStyle/>
          <a:p>
            <a:r>
              <a:rPr lang="en-US" sz="8800" b="1" dirty="0" smtClean="0">
                <a:ln w="12700">
                  <a:solidFill>
                    <a:schemeClr val="tx2">
                      <a:satMod val="155000"/>
                    </a:schemeClr>
                  </a:solidFill>
                  <a:prstDash val="solid"/>
                </a:ln>
                <a:solidFill>
                  <a:schemeClr val="tx1">
                    <a:lumMod val="75000"/>
                  </a:schemeClr>
                </a:solidFill>
                <a:effectLst>
                  <a:outerShdw blurRad="41275" dist="20320" dir="1800000" algn="tl" rotWithShape="0">
                    <a:srgbClr val="000000">
                      <a:alpha val="40000"/>
                    </a:srgbClr>
                  </a:outerShdw>
                </a:effectLst>
              </a:rPr>
              <a:t>1</a:t>
            </a:r>
            <a:endParaRPr lang="en-US" sz="8800" b="1" dirty="0">
              <a:ln w="12700">
                <a:solidFill>
                  <a:schemeClr val="tx2">
                    <a:satMod val="155000"/>
                  </a:schemeClr>
                </a:solidFill>
                <a:prstDash val="solid"/>
              </a:ln>
              <a:solidFill>
                <a:schemeClr val="tx1">
                  <a:lumMod val="75000"/>
                </a:schemeClr>
              </a:solidFill>
              <a:effectLst>
                <a:outerShdw blurRad="41275" dist="20320" dir="1800000" algn="tl" rotWithShape="0">
                  <a:srgbClr val="000000">
                    <a:alpha val="40000"/>
                  </a:srgbClr>
                </a:outerShdw>
              </a:effectLst>
            </a:endParaRPr>
          </a:p>
        </p:txBody>
      </p:sp>
      <p:sp>
        <p:nvSpPr>
          <p:cNvPr id="10" name="TextBox 9"/>
          <p:cNvSpPr txBox="1"/>
          <p:nvPr/>
        </p:nvSpPr>
        <p:spPr>
          <a:xfrm>
            <a:off x="159202" y="2014712"/>
            <a:ext cx="813043" cy="1446550"/>
          </a:xfrm>
          <a:prstGeom prst="rect">
            <a:avLst/>
          </a:prstGeom>
          <a:noFill/>
        </p:spPr>
        <p:txBody>
          <a:bodyPr wrap="none" rtlCol="0">
            <a:spAutoFit/>
          </a:bodyPr>
          <a:lstStyle/>
          <a:p>
            <a:r>
              <a:rPr lang="en-US" sz="8800" b="1" dirty="0">
                <a:ln w="12700">
                  <a:solidFill>
                    <a:schemeClr val="tx2">
                      <a:satMod val="155000"/>
                    </a:schemeClr>
                  </a:solidFill>
                  <a:prstDash val="solid"/>
                </a:ln>
                <a:solidFill>
                  <a:schemeClr val="tx1">
                    <a:lumMod val="75000"/>
                  </a:schemeClr>
                </a:solidFill>
                <a:effectLst>
                  <a:outerShdw blurRad="41275" dist="20320" dir="1800000" algn="tl" rotWithShape="0">
                    <a:srgbClr val="000000">
                      <a:alpha val="40000"/>
                    </a:srgbClr>
                  </a:outerShdw>
                </a:effectLst>
              </a:rPr>
              <a:t>2</a:t>
            </a:r>
          </a:p>
        </p:txBody>
      </p:sp>
      <p:sp>
        <p:nvSpPr>
          <p:cNvPr id="11" name="TextBox 10"/>
          <p:cNvSpPr txBox="1"/>
          <p:nvPr/>
        </p:nvSpPr>
        <p:spPr>
          <a:xfrm>
            <a:off x="140152" y="3228268"/>
            <a:ext cx="813043" cy="1446550"/>
          </a:xfrm>
          <a:prstGeom prst="rect">
            <a:avLst/>
          </a:prstGeom>
          <a:noFill/>
        </p:spPr>
        <p:txBody>
          <a:bodyPr wrap="none" rtlCol="0">
            <a:spAutoFit/>
          </a:bodyPr>
          <a:lstStyle/>
          <a:p>
            <a:r>
              <a:rPr lang="en-US" sz="8800" b="1" dirty="0">
                <a:ln w="12700">
                  <a:solidFill>
                    <a:schemeClr val="tx2">
                      <a:satMod val="155000"/>
                    </a:schemeClr>
                  </a:solidFill>
                  <a:prstDash val="solid"/>
                </a:ln>
                <a:solidFill>
                  <a:schemeClr val="tx1">
                    <a:lumMod val="75000"/>
                  </a:schemeClr>
                </a:solidFill>
                <a:effectLst>
                  <a:outerShdw blurRad="41275" dist="20320" dir="1800000" algn="tl" rotWithShape="0">
                    <a:srgbClr val="000000">
                      <a:alpha val="40000"/>
                    </a:srgbClr>
                  </a:outerShdw>
                </a:effectLst>
              </a:rPr>
              <a:t>3</a:t>
            </a:r>
          </a:p>
        </p:txBody>
      </p:sp>
      <p:sp>
        <p:nvSpPr>
          <p:cNvPr id="12" name="TextBox 11"/>
          <p:cNvSpPr txBox="1"/>
          <p:nvPr/>
        </p:nvSpPr>
        <p:spPr>
          <a:xfrm>
            <a:off x="1000442" y="965615"/>
            <a:ext cx="3489325" cy="1200329"/>
          </a:xfrm>
          <a:prstGeom prst="rect">
            <a:avLst/>
          </a:prstGeom>
          <a:noFill/>
        </p:spPr>
        <p:txBody>
          <a:bodyPr wrap="square" rtlCol="0">
            <a:spAutoFit/>
          </a:bodyPr>
          <a:lstStyle/>
          <a:p>
            <a:r>
              <a:rPr lang="en-US" sz="7200" b="1" dirty="0" smtClean="0">
                <a:solidFill>
                  <a:srgbClr val="FF0000"/>
                </a:solidFill>
                <a:latin typeface="Buxton Sketch" pitchFamily="66" charset="0"/>
              </a:rPr>
              <a:t>X</a:t>
            </a:r>
            <a:endParaRPr lang="en-US" sz="6000" b="1" dirty="0">
              <a:solidFill>
                <a:srgbClr val="FF0000"/>
              </a:solidFill>
              <a:latin typeface="Buxton Sketch" pitchFamily="66" charset="0"/>
            </a:endParaRPr>
          </a:p>
        </p:txBody>
      </p:sp>
      <p:sp>
        <p:nvSpPr>
          <p:cNvPr id="13" name="Text Placeholder 5"/>
          <p:cNvSpPr txBox="1">
            <a:spLocks/>
          </p:cNvSpPr>
          <p:nvPr/>
        </p:nvSpPr>
        <p:spPr>
          <a:xfrm>
            <a:off x="1057592" y="4476917"/>
            <a:ext cx="10810874" cy="1454150"/>
          </a:xfrm>
          <a:prstGeom prst="rect">
            <a:avLst/>
          </a:prstGeom>
        </p:spPr>
        <p:txBody>
          <a:bodyPr vert="horz" lIns="121917" tIns="60958" rIns="121917" bIns="60958" anchor="ctr">
            <a:normAutofit/>
          </a:bodyPr>
          <a:lstStyle>
            <a:lvl1pPr marL="658352" indent="-609585" algn="l" rtl="0" eaLnBrk="1" latinLnBrk="0" hangingPunct="1">
              <a:spcBef>
                <a:spcPct val="20000"/>
              </a:spcBef>
              <a:buClr>
                <a:srgbClr val="C00000"/>
              </a:buClr>
              <a:buSzPct val="80000"/>
              <a:buFont typeface="Arial"/>
              <a:buChar char="•"/>
              <a:defRPr kumimoji="0" sz="3200" kern="120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sz="2700" kern="120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sz="2400" kern="120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sz="2100" kern="120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sz="2100"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defTabSz="914400">
              <a:buFont typeface="Arial"/>
              <a:buNone/>
            </a:pPr>
            <a:r>
              <a:rPr lang="en-US" sz="3600" b="1" dirty="0" smtClean="0"/>
              <a:t>No “rocket science”, this will work for you too</a:t>
            </a:r>
            <a:endParaRPr lang="en-US" sz="3600" b="1" dirty="0"/>
          </a:p>
        </p:txBody>
      </p:sp>
      <p:sp>
        <p:nvSpPr>
          <p:cNvPr id="14" name="TextBox 13"/>
          <p:cNvSpPr txBox="1"/>
          <p:nvPr/>
        </p:nvSpPr>
        <p:spPr>
          <a:xfrm>
            <a:off x="121100" y="4459212"/>
            <a:ext cx="813043" cy="1446550"/>
          </a:xfrm>
          <a:prstGeom prst="rect">
            <a:avLst/>
          </a:prstGeom>
          <a:noFill/>
        </p:spPr>
        <p:txBody>
          <a:bodyPr wrap="none" rtlCol="0">
            <a:spAutoFit/>
          </a:bodyPr>
          <a:lstStyle/>
          <a:p>
            <a:r>
              <a:rPr lang="en-US" sz="8800" b="1" dirty="0" smtClean="0">
                <a:ln w="12700">
                  <a:solidFill>
                    <a:schemeClr val="tx2">
                      <a:satMod val="155000"/>
                    </a:schemeClr>
                  </a:solidFill>
                  <a:prstDash val="solid"/>
                </a:ln>
                <a:solidFill>
                  <a:schemeClr val="tx1">
                    <a:lumMod val="75000"/>
                  </a:schemeClr>
                </a:solidFill>
                <a:effectLst>
                  <a:outerShdw blurRad="41275" dist="20320" dir="1800000" algn="tl" rotWithShape="0">
                    <a:srgbClr val="000000">
                      <a:alpha val="40000"/>
                    </a:srgbClr>
                  </a:outerShdw>
                </a:effectLst>
              </a:rPr>
              <a:t>4</a:t>
            </a:r>
            <a:endParaRPr lang="en-US" sz="8800" b="1" dirty="0">
              <a:ln w="12700">
                <a:solidFill>
                  <a:schemeClr val="tx2">
                    <a:satMod val="155000"/>
                  </a:schemeClr>
                </a:solidFill>
                <a:prstDash val="solid"/>
              </a:ln>
              <a:solidFill>
                <a:schemeClr val="tx1">
                  <a:lumMod val="7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9934969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sz="9600" dirty="0" smtClean="0"/>
              <a:t>Thank You</a:t>
            </a:r>
            <a:endParaRPr lang="en-US" sz="9600" dirty="0"/>
          </a:p>
        </p:txBody>
      </p:sp>
      <p:sp>
        <p:nvSpPr>
          <p:cNvPr id="4" name="Subtitle 4"/>
          <p:cNvSpPr txBox="1">
            <a:spLocks/>
          </p:cNvSpPr>
          <p:nvPr/>
        </p:nvSpPr>
        <p:spPr>
          <a:xfrm>
            <a:off x="0" y="3251200"/>
            <a:ext cx="12192000" cy="3149600"/>
          </a:xfrm>
          <a:prstGeom prst="rect">
            <a:avLst/>
          </a:prstGeom>
        </p:spPr>
        <p:txBody>
          <a:bodyPr numCol="2"/>
          <a:lstStyle>
            <a:lvl1pPr marL="0" indent="0" algn="l" defTabSz="457200" rtl="0" eaLnBrk="1" latinLnBrk="0" hangingPunct="1">
              <a:spcBef>
                <a:spcPts val="1200"/>
              </a:spcBef>
              <a:buClr>
                <a:schemeClr val="tx2"/>
              </a:buClr>
              <a:buFont typeface="Arial"/>
              <a:buNone/>
              <a:defRPr sz="2400" kern="1200">
                <a:solidFill>
                  <a:srgbClr val="515151"/>
                </a:solidFill>
                <a:latin typeface="+mn-lt"/>
                <a:ea typeface="+mn-ea"/>
                <a:cs typeface="+mn-cs"/>
              </a:defRPr>
            </a:lvl1pPr>
            <a:lvl2pPr marL="457200" indent="-225425" algn="l" defTabSz="457200" rtl="0" eaLnBrk="1" latinLnBrk="0" hangingPunct="1">
              <a:spcBef>
                <a:spcPts val="672"/>
              </a:spcBef>
              <a:buClr>
                <a:schemeClr val="tx2"/>
              </a:buClr>
              <a:buFont typeface="Arial"/>
              <a:buChar char="–"/>
              <a:defRPr sz="2000" kern="1200">
                <a:solidFill>
                  <a:srgbClr val="515151"/>
                </a:solidFill>
                <a:latin typeface="+mn-lt"/>
                <a:ea typeface="+mn-ea"/>
                <a:cs typeface="+mn-cs"/>
              </a:defRPr>
            </a:lvl2pPr>
            <a:lvl3pPr marL="741363" indent="-171450" algn="l" defTabSz="457200" rtl="0" eaLnBrk="1" latinLnBrk="0" hangingPunct="1">
              <a:spcBef>
                <a:spcPts val="672"/>
              </a:spcBef>
              <a:buClr>
                <a:schemeClr val="tx2"/>
              </a:buClr>
              <a:buFont typeface="Arial"/>
              <a:buChar char="•"/>
              <a:defRPr sz="1800" kern="1200">
                <a:solidFill>
                  <a:srgbClr val="515151"/>
                </a:solidFill>
                <a:latin typeface="+mn-lt"/>
                <a:ea typeface="+mn-ea"/>
                <a:cs typeface="+mn-cs"/>
              </a:defRPr>
            </a:lvl3pPr>
            <a:lvl4pPr marL="1027113" indent="-173038" algn="l" defTabSz="457200" rtl="0" eaLnBrk="1" latinLnBrk="0" hangingPunct="1">
              <a:spcBef>
                <a:spcPts val="672"/>
              </a:spcBef>
              <a:buClr>
                <a:schemeClr val="tx2"/>
              </a:buClr>
              <a:buFont typeface="Arial"/>
              <a:buChar char="–"/>
              <a:defRPr sz="1600" kern="1200">
                <a:solidFill>
                  <a:srgbClr val="515151"/>
                </a:solidFill>
                <a:latin typeface="+mn-lt"/>
                <a:ea typeface="+mn-ea"/>
                <a:cs typeface="+mn-cs"/>
              </a:defRPr>
            </a:lvl4pPr>
            <a:lvl5pPr marL="1311275" indent="-165100" algn="l" defTabSz="457200" rtl="0" eaLnBrk="1" latinLnBrk="0" hangingPunct="1">
              <a:spcBef>
                <a:spcPts val="672"/>
              </a:spcBef>
              <a:buClr>
                <a:schemeClr val="tx2"/>
              </a:buClr>
              <a:buFont typeface="Arial"/>
              <a:buChar char="»"/>
              <a:defRPr sz="1600" kern="1200">
                <a:solidFill>
                  <a:srgbClr val="51515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endParaRPr lang="en-US" dirty="0" smtClean="0"/>
          </a:p>
          <a:p>
            <a:pPr algn="ctr"/>
            <a:r>
              <a:rPr lang="en-US" dirty="0" smtClean="0"/>
              <a:t>Olaf van der Vossen</a:t>
            </a:r>
            <a:endParaRPr lang="en-US" dirty="0"/>
          </a:p>
          <a:p>
            <a:pPr algn="ctr"/>
            <a:r>
              <a:rPr lang="en-US" dirty="0"/>
              <a:t>CERN</a:t>
            </a:r>
          </a:p>
          <a:p>
            <a:pPr algn="ctr"/>
            <a:endParaRPr lang="en-US" dirty="0" smtClean="0"/>
          </a:p>
          <a:p>
            <a:pPr algn="ctr"/>
            <a:endParaRPr lang="en-US" dirty="0" smtClean="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56800" y="4071937"/>
            <a:ext cx="1552575"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6998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625600" y="1447800"/>
            <a:ext cx="10566400" cy="3505200"/>
          </a:xfrm>
        </p:spPr>
        <p:txBody>
          <a:bodyPr/>
          <a:lstStyle/>
          <a:p>
            <a:r>
              <a:rPr lang="en-US" sz="23900" dirty="0" smtClean="0"/>
              <a:t>ITSM</a:t>
            </a:r>
            <a:endParaRPr lang="en-US" sz="23900" dirty="0"/>
          </a:p>
        </p:txBody>
      </p:sp>
      <p:sp>
        <p:nvSpPr>
          <p:cNvPr id="4" name="TextBox 3"/>
          <p:cNvSpPr txBox="1"/>
          <p:nvPr/>
        </p:nvSpPr>
        <p:spPr>
          <a:xfrm>
            <a:off x="1727200" y="914400"/>
            <a:ext cx="3556000" cy="5386090"/>
          </a:xfrm>
          <a:prstGeom prst="rect">
            <a:avLst/>
          </a:prstGeom>
          <a:noFill/>
        </p:spPr>
        <p:txBody>
          <a:bodyPr wrap="square" rtlCol="0">
            <a:spAutoFit/>
          </a:bodyPr>
          <a:lstStyle/>
          <a:p>
            <a:r>
              <a:rPr lang="en-US" sz="34400" dirty="0" smtClean="0">
                <a:solidFill>
                  <a:srgbClr val="FF0000"/>
                </a:solidFill>
                <a:latin typeface="Buxton Sketch" pitchFamily="66" charset="0"/>
              </a:rPr>
              <a:t>X</a:t>
            </a:r>
            <a:endParaRPr lang="en-US" sz="23900" dirty="0">
              <a:solidFill>
                <a:srgbClr val="FF0000"/>
              </a:solidFill>
              <a:latin typeface="Buxton Sketch" pitchFamily="66" charset="0"/>
            </a:endParaRPr>
          </a:p>
        </p:txBody>
      </p:sp>
    </p:spTree>
    <p:extLst>
      <p:ext uri="{BB962C8B-B14F-4D97-AF65-F5344CB8AC3E}">
        <p14:creationId xmlns:p14="http://schemas.microsoft.com/office/powerpoint/2010/main" val="1579337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0" y="-32191"/>
            <a:ext cx="12192008" cy="5958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a:xfrm>
            <a:off x="223034" y="253999"/>
            <a:ext cx="11745932" cy="4275667"/>
          </a:xfrm>
          <a:prstGeom prst="rect">
            <a:avLst/>
          </a:prstGeom>
        </p:spPr>
        <p:txBody>
          <a:bodyPr anchor="t"/>
          <a:lstStyle/>
          <a:p>
            <a:pPr>
              <a:defRPr/>
            </a:pPr>
            <a:r>
              <a:rPr lang="fr-CH" sz="5867" dirty="0" smtClean="0">
                <a:solidFill>
                  <a:schemeClr val="bg1"/>
                </a:solidFill>
              </a:rPr>
              <a:t>BUT </a:t>
            </a:r>
            <a:r>
              <a:rPr lang="fr-CH" sz="5867" dirty="0" err="1" smtClean="0">
                <a:solidFill>
                  <a:schemeClr val="bg1"/>
                </a:solidFill>
              </a:rPr>
              <a:t>let’s</a:t>
            </a:r>
            <a:r>
              <a:rPr lang="fr-CH" sz="5867" dirty="0" smtClean="0">
                <a:solidFill>
                  <a:schemeClr val="bg1"/>
                </a:solidFill>
              </a:rPr>
              <a:t> </a:t>
            </a:r>
            <a:r>
              <a:rPr lang="fr-CH" sz="5867" dirty="0" err="1" smtClean="0">
                <a:solidFill>
                  <a:schemeClr val="bg1"/>
                </a:solidFill>
              </a:rPr>
              <a:t>start</a:t>
            </a:r>
            <a:r>
              <a:rPr lang="fr-CH" sz="5867" dirty="0" smtClean="0">
                <a:solidFill>
                  <a:schemeClr val="bg1"/>
                </a:solidFill>
              </a:rPr>
              <a:t> </a:t>
            </a:r>
            <a:r>
              <a:rPr lang="fr-CH" sz="5867" dirty="0" err="1" smtClean="0">
                <a:solidFill>
                  <a:schemeClr val="bg1"/>
                </a:solidFill>
              </a:rPr>
              <a:t>with</a:t>
            </a:r>
            <a:r>
              <a:rPr lang="fr-CH" sz="5867" dirty="0" smtClean="0">
                <a:solidFill>
                  <a:schemeClr val="bg1"/>
                </a:solidFill>
              </a:rPr>
              <a:t> </a:t>
            </a:r>
          </a:p>
          <a:p>
            <a:pPr>
              <a:defRPr/>
            </a:pPr>
            <a:endParaRPr lang="fr-CH" sz="5867" dirty="0" smtClean="0">
              <a:solidFill>
                <a:schemeClr val="bg1"/>
              </a:solidFill>
            </a:endParaRPr>
          </a:p>
          <a:p>
            <a:pPr>
              <a:defRPr/>
            </a:pPr>
            <a:r>
              <a:rPr lang="fr-CH" sz="5867" dirty="0" smtClean="0">
                <a:solidFill>
                  <a:schemeClr val="bg1"/>
                </a:solidFill>
              </a:rPr>
              <a:t>CERN</a:t>
            </a:r>
            <a:endParaRPr lang="fr-CH" sz="5867" dirty="0">
              <a:solidFill>
                <a:schemeClr val="bg1"/>
              </a:solidFill>
            </a:endParaRPr>
          </a:p>
          <a:p>
            <a:pPr>
              <a:defRPr/>
            </a:pPr>
            <a:r>
              <a:rPr lang="fr-CH" sz="5867" i="1" dirty="0" err="1">
                <a:solidFill>
                  <a:schemeClr val="bg1"/>
                </a:solidFill>
              </a:rPr>
              <a:t>What</a:t>
            </a:r>
            <a:r>
              <a:rPr lang="fr-CH" sz="5867" i="1" dirty="0">
                <a:solidFill>
                  <a:schemeClr val="bg1"/>
                </a:solidFill>
              </a:rPr>
              <a:t> </a:t>
            </a:r>
            <a:r>
              <a:rPr lang="fr-CH" sz="5867" i="1" dirty="0" err="1">
                <a:solidFill>
                  <a:schemeClr val="bg1"/>
                </a:solidFill>
              </a:rPr>
              <a:t>is</a:t>
            </a:r>
            <a:r>
              <a:rPr lang="fr-CH" sz="5867" i="1" dirty="0">
                <a:solidFill>
                  <a:schemeClr val="bg1"/>
                </a:solidFill>
              </a:rPr>
              <a:t> </a:t>
            </a:r>
            <a:r>
              <a:rPr lang="fr-CH" sz="5867" i="1" dirty="0" err="1">
                <a:solidFill>
                  <a:schemeClr val="bg1"/>
                </a:solidFill>
              </a:rPr>
              <a:t>it</a:t>
            </a:r>
            <a:r>
              <a:rPr lang="fr-CH" sz="5867" i="1" dirty="0">
                <a:solidFill>
                  <a:schemeClr val="bg1"/>
                </a:solidFill>
              </a:rPr>
              <a:t> ?</a:t>
            </a:r>
            <a:endParaRPr lang="fr-FR" sz="5867" i="1" dirty="0">
              <a:solidFill>
                <a:schemeClr val="bg1"/>
              </a:solidFill>
            </a:endParaRPr>
          </a:p>
        </p:txBody>
      </p:sp>
    </p:spTree>
    <p:extLst>
      <p:ext uri="{BB962C8B-B14F-4D97-AF65-F5344CB8AC3E}">
        <p14:creationId xmlns:p14="http://schemas.microsoft.com/office/powerpoint/2010/main" val="918681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0" y="-32191"/>
            <a:ext cx="12192008" cy="6094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a:xfrm>
            <a:off x="223034" y="1388532"/>
            <a:ext cx="11745932" cy="2142067"/>
          </a:xfrm>
          <a:prstGeom prst="rect">
            <a:avLst/>
          </a:prstGeom>
        </p:spPr>
        <p:txBody>
          <a:bodyPr anchor="t"/>
          <a:lstStyle/>
          <a:p>
            <a:pPr>
              <a:defRPr/>
            </a:pPr>
            <a:r>
              <a:rPr lang="fr-CH" sz="5867" dirty="0">
                <a:solidFill>
                  <a:schemeClr val="bg1"/>
                </a:solidFill>
              </a:rPr>
              <a:t>CERN</a:t>
            </a:r>
          </a:p>
          <a:p>
            <a:pPr>
              <a:defRPr/>
            </a:pPr>
            <a:r>
              <a:rPr lang="fr-CH" sz="5867" i="1" dirty="0" err="1" smtClean="0">
                <a:solidFill>
                  <a:schemeClr val="bg1"/>
                </a:solidFill>
              </a:rPr>
              <a:t>Who</a:t>
            </a:r>
            <a:r>
              <a:rPr lang="fr-CH" sz="5867" i="1" dirty="0" smtClean="0">
                <a:solidFill>
                  <a:schemeClr val="bg1"/>
                </a:solidFill>
              </a:rPr>
              <a:t>?</a:t>
            </a:r>
            <a:endParaRPr lang="fr-FR" sz="5867" i="1" dirty="0">
              <a:solidFill>
                <a:schemeClr val="bg1"/>
              </a:solidFill>
            </a:endParaRPr>
          </a:p>
        </p:txBody>
      </p:sp>
    </p:spTree>
    <p:extLst>
      <p:ext uri="{BB962C8B-B14F-4D97-AF65-F5344CB8AC3E}">
        <p14:creationId xmlns:p14="http://schemas.microsoft.com/office/powerpoint/2010/main" val="3084914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21886" y="137647"/>
            <a:ext cx="5823805" cy="1041400"/>
          </a:xfrm>
          <a:prstGeom prst="rect">
            <a:avLst/>
          </a:prstGeom>
        </p:spPr>
        <p:txBody>
          <a:bodyPr anchor="t"/>
          <a:lstStyle/>
          <a:p>
            <a:pPr>
              <a:defRPr/>
            </a:pPr>
            <a:r>
              <a:rPr lang="fr-FR" sz="4000" dirty="0" smtClean="0">
                <a:solidFill>
                  <a:schemeClr val="accent6">
                    <a:lumMod val="50000"/>
                  </a:schemeClr>
                </a:solidFill>
              </a:rPr>
              <a:t>22 </a:t>
            </a:r>
            <a:r>
              <a:rPr lang="fr-FR" sz="4000" dirty="0" err="1" smtClean="0">
                <a:solidFill>
                  <a:schemeClr val="accent6">
                    <a:lumMod val="50000"/>
                  </a:schemeClr>
                </a:solidFill>
              </a:rPr>
              <a:t>member</a:t>
            </a:r>
            <a:r>
              <a:rPr lang="fr-FR" sz="4000" dirty="0" smtClean="0">
                <a:solidFill>
                  <a:schemeClr val="accent6">
                    <a:lumMod val="50000"/>
                  </a:schemeClr>
                </a:solidFill>
              </a:rPr>
              <a:t> </a:t>
            </a:r>
            <a:r>
              <a:rPr lang="fr-FR" sz="4000" dirty="0">
                <a:solidFill>
                  <a:schemeClr val="accent6">
                    <a:lumMod val="50000"/>
                  </a:schemeClr>
                </a:solidFill>
              </a:rPr>
              <a:t>states</a:t>
            </a:r>
            <a:endParaRPr lang="fr-FR" sz="4000" i="1" dirty="0">
              <a:solidFill>
                <a:schemeClr val="accent6">
                  <a:lumMod val="50000"/>
                </a:schemeClr>
              </a:solidFill>
            </a:endParaRPr>
          </a:p>
        </p:txBody>
      </p:sp>
      <p:sp>
        <p:nvSpPr>
          <p:cNvPr id="190" name="TextBox 189"/>
          <p:cNvSpPr txBox="1"/>
          <p:nvPr/>
        </p:nvSpPr>
        <p:spPr>
          <a:xfrm>
            <a:off x="9098408" y="4992937"/>
            <a:ext cx="3449192" cy="400110"/>
          </a:xfrm>
          <a:prstGeom prst="rect">
            <a:avLst/>
          </a:prstGeom>
          <a:noFill/>
        </p:spPr>
        <p:txBody>
          <a:bodyPr wrap="square" rtlCol="0">
            <a:spAutoFit/>
          </a:bodyPr>
          <a:lstStyle/>
          <a:p>
            <a:r>
              <a:rPr lang="fr-CH" sz="2000" dirty="0" err="1">
                <a:solidFill>
                  <a:srgbClr val="FF3300"/>
                </a:solidFill>
              </a:rPr>
              <a:t>Cooperation</a:t>
            </a:r>
            <a:r>
              <a:rPr lang="fr-CH" sz="2000" dirty="0">
                <a:solidFill>
                  <a:srgbClr val="FF3300"/>
                </a:solidFill>
              </a:rPr>
              <a:t> </a:t>
            </a:r>
            <a:r>
              <a:rPr lang="fr-CH" sz="2000" dirty="0" err="1">
                <a:solidFill>
                  <a:srgbClr val="FF3300"/>
                </a:solidFill>
              </a:rPr>
              <a:t>agreements</a:t>
            </a:r>
            <a:endParaRPr lang="en-GB" sz="2000" dirty="0">
              <a:solidFill>
                <a:srgbClr val="FF3300"/>
              </a:solidFill>
            </a:endParaRPr>
          </a:p>
        </p:txBody>
      </p:sp>
      <p:sp>
        <p:nvSpPr>
          <p:cNvPr id="201" name="Title 1"/>
          <p:cNvSpPr txBox="1">
            <a:spLocks/>
          </p:cNvSpPr>
          <p:nvPr/>
        </p:nvSpPr>
        <p:spPr>
          <a:xfrm>
            <a:off x="6653163" y="189594"/>
            <a:ext cx="6127366" cy="641758"/>
          </a:xfrm>
          <a:prstGeom prst="rect">
            <a:avLst/>
          </a:prstGeom>
        </p:spPr>
        <p:txBody>
          <a:bodyPr anchor="t"/>
          <a:lstStyle/>
          <a:p>
            <a:pPr>
              <a:defRPr/>
            </a:pPr>
            <a:r>
              <a:rPr lang="fr-FR" sz="4000" dirty="0">
                <a:solidFill>
                  <a:schemeClr val="accent6">
                    <a:lumMod val="50000"/>
                  </a:schemeClr>
                </a:solidFill>
              </a:rPr>
              <a:t>G</a:t>
            </a:r>
            <a:r>
              <a:rPr lang="fr-FR" sz="4000" dirty="0" smtClean="0">
                <a:solidFill>
                  <a:schemeClr val="accent6">
                    <a:lumMod val="50000"/>
                  </a:schemeClr>
                </a:solidFill>
              </a:rPr>
              <a:t>lobal collaboration</a:t>
            </a:r>
            <a:endParaRPr lang="fr-FR" sz="4000" i="1" dirty="0">
              <a:solidFill>
                <a:schemeClr val="accent6">
                  <a:lumMod val="50000"/>
                </a:schemeClr>
              </a:solidFill>
            </a:endParaRPr>
          </a:p>
        </p:txBody>
      </p:sp>
      <p:sp>
        <p:nvSpPr>
          <p:cNvPr id="202" name="TextBox 201"/>
          <p:cNvSpPr txBox="1"/>
          <p:nvPr/>
        </p:nvSpPr>
        <p:spPr>
          <a:xfrm>
            <a:off x="9098406" y="5326053"/>
            <a:ext cx="2059795" cy="400110"/>
          </a:xfrm>
          <a:prstGeom prst="rect">
            <a:avLst/>
          </a:prstGeom>
          <a:noFill/>
        </p:spPr>
        <p:txBody>
          <a:bodyPr wrap="none" rtlCol="0">
            <a:spAutoFit/>
          </a:bodyPr>
          <a:lstStyle/>
          <a:p>
            <a:r>
              <a:rPr lang="fr-CH" sz="2000" dirty="0">
                <a:solidFill>
                  <a:srgbClr val="FF9999"/>
                </a:solidFill>
              </a:rPr>
              <a:t>Scientific contacts</a:t>
            </a:r>
            <a:endParaRPr lang="en-GB" sz="2000" dirty="0">
              <a:solidFill>
                <a:srgbClr val="FF9999"/>
              </a:solidFill>
            </a:endParaRPr>
          </a:p>
        </p:txBody>
      </p:sp>
      <p:sp>
        <p:nvSpPr>
          <p:cNvPr id="203" name="TextBox 202"/>
          <p:cNvSpPr txBox="1"/>
          <p:nvPr/>
        </p:nvSpPr>
        <p:spPr>
          <a:xfrm>
            <a:off x="9098408" y="4679975"/>
            <a:ext cx="1236877" cy="400110"/>
          </a:xfrm>
          <a:prstGeom prst="rect">
            <a:avLst/>
          </a:prstGeom>
          <a:noFill/>
        </p:spPr>
        <p:txBody>
          <a:bodyPr wrap="none" rtlCol="0">
            <a:spAutoFit/>
          </a:bodyPr>
          <a:lstStyle/>
          <a:p>
            <a:r>
              <a:rPr lang="fr-CH" sz="2000" dirty="0" err="1">
                <a:solidFill>
                  <a:schemeClr val="tx1">
                    <a:lumMod val="40000"/>
                    <a:lumOff val="60000"/>
                  </a:schemeClr>
                </a:solidFill>
              </a:rPr>
              <a:t>Observers</a:t>
            </a:r>
            <a:endParaRPr lang="en-GB" sz="3200" dirty="0">
              <a:solidFill>
                <a:schemeClr val="tx1">
                  <a:lumMod val="40000"/>
                  <a:lumOff val="60000"/>
                </a:schemeClr>
              </a:solidFill>
            </a:endParaRPr>
          </a:p>
        </p:txBody>
      </p:sp>
      <p:sp>
        <p:nvSpPr>
          <p:cNvPr id="210" name="TextBox 209"/>
          <p:cNvSpPr txBox="1"/>
          <p:nvPr/>
        </p:nvSpPr>
        <p:spPr>
          <a:xfrm>
            <a:off x="9098406" y="4368219"/>
            <a:ext cx="1272784" cy="400110"/>
          </a:xfrm>
          <a:prstGeom prst="rect">
            <a:avLst/>
          </a:prstGeom>
          <a:noFill/>
        </p:spPr>
        <p:txBody>
          <a:bodyPr wrap="none" rtlCol="0">
            <a:spAutoFit/>
          </a:bodyPr>
          <a:lstStyle/>
          <a:p>
            <a:r>
              <a:rPr lang="fr-CH" sz="2000" dirty="0" smtClean="0">
                <a:solidFill>
                  <a:srgbClr val="6666FF"/>
                </a:solidFill>
              </a:rPr>
              <a:t>Associates</a:t>
            </a:r>
            <a:endParaRPr lang="en-GB" sz="2000" dirty="0">
              <a:solidFill>
                <a:srgbClr val="6666FF"/>
              </a:solidFill>
            </a:endParaRPr>
          </a:p>
        </p:txBody>
      </p:sp>
      <p:pic>
        <p:nvPicPr>
          <p:cNvPr id="3" name="Picture 2"/>
          <p:cNvPicPr>
            <a:picLocks noChangeAspect="1"/>
          </p:cNvPicPr>
          <p:nvPr/>
        </p:nvPicPr>
        <p:blipFill>
          <a:blip r:embed="rId3"/>
          <a:stretch>
            <a:fillRect/>
          </a:stretch>
        </p:blipFill>
        <p:spPr>
          <a:xfrm>
            <a:off x="0" y="957327"/>
            <a:ext cx="7213600" cy="4814118"/>
          </a:xfrm>
          <a:prstGeom prst="rect">
            <a:avLst/>
          </a:prstGeom>
        </p:spPr>
      </p:pic>
      <p:pic>
        <p:nvPicPr>
          <p:cNvPr id="189" name="Picture 188"/>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5739819" y="1573886"/>
            <a:ext cx="6452180" cy="2636719"/>
          </a:xfrm>
          <a:prstGeom prst="rect">
            <a:avLst/>
          </a:prstGeom>
        </p:spPr>
      </p:pic>
    </p:spTree>
    <p:extLst>
      <p:ext uri="{BB962C8B-B14F-4D97-AF65-F5344CB8AC3E}">
        <p14:creationId xmlns:p14="http://schemas.microsoft.com/office/powerpoint/2010/main" val="2825459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049453" y="2939637"/>
            <a:ext cx="3202082" cy="2454622"/>
          </a:xfrm>
          <a:prstGeom prst="rect">
            <a:avLst/>
          </a:prstGeom>
        </p:spPr>
      </p:pic>
      <p:sp>
        <p:nvSpPr>
          <p:cNvPr id="8" name="Title 1"/>
          <p:cNvSpPr txBox="1">
            <a:spLocks/>
          </p:cNvSpPr>
          <p:nvPr/>
        </p:nvSpPr>
        <p:spPr>
          <a:xfrm>
            <a:off x="0" y="73206"/>
            <a:ext cx="11745932" cy="1041400"/>
          </a:xfrm>
          <a:prstGeom prst="rect">
            <a:avLst/>
          </a:prstGeom>
        </p:spPr>
        <p:txBody>
          <a:bodyPr anchor="t"/>
          <a:lstStyle/>
          <a:p>
            <a:pPr>
              <a:defRPr/>
            </a:pPr>
            <a:r>
              <a:rPr lang="fr-FR" sz="5867" dirty="0">
                <a:solidFill>
                  <a:schemeClr val="accent6">
                    <a:lumMod val="50000"/>
                  </a:schemeClr>
                </a:solidFill>
              </a:rPr>
              <a:t>How </a:t>
            </a:r>
            <a:r>
              <a:rPr lang="fr-FR" sz="5867" dirty="0" err="1">
                <a:solidFill>
                  <a:schemeClr val="accent6">
                    <a:lumMod val="50000"/>
                  </a:schemeClr>
                </a:solidFill>
              </a:rPr>
              <a:t>many</a:t>
            </a:r>
            <a:r>
              <a:rPr lang="fr-FR" sz="5867" dirty="0">
                <a:solidFill>
                  <a:schemeClr val="accent6">
                    <a:lumMod val="50000"/>
                  </a:schemeClr>
                </a:solidFill>
              </a:rPr>
              <a:t> </a:t>
            </a:r>
            <a:r>
              <a:rPr lang="fr-FR" sz="5867" dirty="0" smtClean="0">
                <a:solidFill>
                  <a:schemeClr val="accent6">
                    <a:lumMod val="50000"/>
                  </a:schemeClr>
                </a:solidFill>
              </a:rPr>
              <a:t>people?</a:t>
            </a:r>
            <a:endParaRPr lang="fr-FR" sz="5867" i="1" dirty="0">
              <a:solidFill>
                <a:schemeClr val="accent6">
                  <a:lumMod val="50000"/>
                </a:schemeClr>
              </a:solidFill>
            </a:endParaRPr>
          </a:p>
        </p:txBody>
      </p:sp>
      <p:sp>
        <p:nvSpPr>
          <p:cNvPr id="116" name="Title 1"/>
          <p:cNvSpPr txBox="1">
            <a:spLocks/>
          </p:cNvSpPr>
          <p:nvPr/>
        </p:nvSpPr>
        <p:spPr>
          <a:xfrm>
            <a:off x="8511725" y="145044"/>
            <a:ext cx="3673275" cy="1041400"/>
          </a:xfrm>
          <a:prstGeom prst="rect">
            <a:avLst/>
          </a:prstGeom>
        </p:spPr>
        <p:txBody>
          <a:bodyPr anchor="t"/>
          <a:lstStyle/>
          <a:p>
            <a:pPr>
              <a:defRPr/>
            </a:pPr>
            <a:r>
              <a:rPr lang="fr-FR" sz="5867" dirty="0">
                <a:solidFill>
                  <a:schemeClr val="accent6">
                    <a:lumMod val="50000"/>
                  </a:schemeClr>
                </a:solidFill>
              </a:rPr>
              <a:t> +15’000!</a:t>
            </a:r>
            <a:endParaRPr lang="fr-FR" sz="5867" i="1" dirty="0">
              <a:solidFill>
                <a:schemeClr val="accent6">
                  <a:lumMod val="50000"/>
                </a:schemeClr>
              </a:solidFill>
            </a:endParaRPr>
          </a:p>
        </p:txBody>
      </p:sp>
      <p:grpSp>
        <p:nvGrpSpPr>
          <p:cNvPr id="21" name="Group 20"/>
          <p:cNvGrpSpPr/>
          <p:nvPr/>
        </p:nvGrpSpPr>
        <p:grpSpPr>
          <a:xfrm>
            <a:off x="2708051" y="1852326"/>
            <a:ext cx="7465146" cy="1024935"/>
            <a:chOff x="2113588" y="1386673"/>
            <a:chExt cx="5598860" cy="768702"/>
          </a:xfrm>
        </p:grpSpPr>
        <p:sp>
          <p:nvSpPr>
            <p:cNvPr id="108" name="TextBox 107"/>
            <p:cNvSpPr txBox="1"/>
            <p:nvPr/>
          </p:nvSpPr>
          <p:spPr>
            <a:xfrm>
              <a:off x="6251471" y="1809126"/>
              <a:ext cx="1460977" cy="346249"/>
            </a:xfrm>
            <a:prstGeom prst="rect">
              <a:avLst/>
            </a:prstGeom>
            <a:noFill/>
          </p:spPr>
          <p:txBody>
            <a:bodyPr wrap="none" rtlCol="0">
              <a:spAutoFit/>
            </a:bodyPr>
            <a:lstStyle/>
            <a:p>
              <a:r>
                <a:rPr lang="fr-CH" sz="2400" dirty="0" smtClean="0">
                  <a:solidFill>
                    <a:srgbClr val="C00000"/>
                  </a:solidFill>
                </a:rPr>
                <a:t>500 </a:t>
              </a:r>
              <a:r>
                <a:rPr lang="fr-CH" sz="2400" dirty="0" err="1" smtClean="0">
                  <a:solidFill>
                    <a:srgbClr val="C00000"/>
                  </a:solidFill>
                </a:rPr>
                <a:t>students</a:t>
              </a:r>
              <a:endParaRPr lang="en-GB" sz="2400" dirty="0">
                <a:solidFill>
                  <a:srgbClr val="C00000"/>
                </a:solidFill>
              </a:endParaRPr>
            </a:p>
          </p:txBody>
        </p:sp>
        <p:grpSp>
          <p:nvGrpSpPr>
            <p:cNvPr id="20" name="Group 19"/>
            <p:cNvGrpSpPr/>
            <p:nvPr/>
          </p:nvGrpSpPr>
          <p:grpSpPr>
            <a:xfrm>
              <a:off x="2113588" y="1386673"/>
              <a:ext cx="970817" cy="492525"/>
              <a:chOff x="2113588" y="1386673"/>
              <a:chExt cx="970817" cy="492525"/>
            </a:xfrm>
          </p:grpSpPr>
          <p:pic>
            <p:nvPicPr>
              <p:cNvPr id="10" name="Picture 9"/>
              <p:cNvPicPr>
                <a:picLocks noChangeAspect="1"/>
              </p:cNvPicPr>
              <p:nvPr/>
            </p:nvPicPr>
            <p:blipFill>
              <a:blip r:embed="rId4"/>
              <a:stretch>
                <a:fillRect/>
              </a:stretch>
            </p:blipFill>
            <p:spPr>
              <a:xfrm>
                <a:off x="2596657" y="1391450"/>
                <a:ext cx="487748" cy="487748"/>
              </a:xfrm>
              <a:prstGeom prst="rect">
                <a:avLst/>
              </a:prstGeom>
            </p:spPr>
          </p:pic>
          <p:pic>
            <p:nvPicPr>
              <p:cNvPr id="11" name="Picture 10"/>
              <p:cNvPicPr>
                <a:picLocks noChangeAspect="1"/>
              </p:cNvPicPr>
              <p:nvPr/>
            </p:nvPicPr>
            <p:blipFill>
              <a:blip r:embed="rId5"/>
              <a:stretch>
                <a:fillRect/>
              </a:stretch>
            </p:blipFill>
            <p:spPr>
              <a:xfrm>
                <a:off x="2113588" y="1386673"/>
                <a:ext cx="487748" cy="487748"/>
              </a:xfrm>
              <a:prstGeom prst="rect">
                <a:avLst/>
              </a:prstGeom>
            </p:spPr>
          </p:pic>
        </p:grpSp>
      </p:grpSp>
      <p:grpSp>
        <p:nvGrpSpPr>
          <p:cNvPr id="17" name="Group 16"/>
          <p:cNvGrpSpPr/>
          <p:nvPr/>
        </p:nvGrpSpPr>
        <p:grpSpPr>
          <a:xfrm>
            <a:off x="106729" y="1186444"/>
            <a:ext cx="12078272" cy="1300661"/>
            <a:chOff x="162596" y="887261"/>
            <a:chExt cx="9058704" cy="975496"/>
          </a:xfrm>
        </p:grpSpPr>
        <p:sp>
          <p:nvSpPr>
            <p:cNvPr id="106" name="TextBox 105"/>
            <p:cNvSpPr txBox="1"/>
            <p:nvPr/>
          </p:nvSpPr>
          <p:spPr>
            <a:xfrm>
              <a:off x="6260829" y="1057946"/>
              <a:ext cx="2960471" cy="346249"/>
            </a:xfrm>
            <a:prstGeom prst="rect">
              <a:avLst/>
            </a:prstGeom>
            <a:noFill/>
          </p:spPr>
          <p:txBody>
            <a:bodyPr wrap="square" rtlCol="0">
              <a:spAutoFit/>
            </a:bodyPr>
            <a:lstStyle/>
            <a:p>
              <a:r>
                <a:rPr lang="fr-CH" sz="2400" dirty="0" smtClean="0">
                  <a:solidFill>
                    <a:srgbClr val="0070C0"/>
                  </a:solidFill>
                </a:rPr>
                <a:t>2’500</a:t>
              </a:r>
              <a:r>
                <a:rPr lang="fr-CH" sz="2400" dirty="0">
                  <a:solidFill>
                    <a:srgbClr val="0070C0"/>
                  </a:solidFill>
                </a:rPr>
                <a:t> </a:t>
              </a:r>
              <a:r>
                <a:rPr lang="fr-CH" sz="2400" dirty="0" smtClean="0">
                  <a:solidFill>
                    <a:srgbClr val="0070C0"/>
                  </a:solidFill>
                </a:rPr>
                <a:t>staff</a:t>
              </a:r>
              <a:endParaRPr lang="en-GB" sz="2400" dirty="0">
                <a:solidFill>
                  <a:srgbClr val="0070C0"/>
                </a:solidFill>
              </a:endParaRPr>
            </a:p>
          </p:txBody>
        </p:sp>
        <p:grpSp>
          <p:nvGrpSpPr>
            <p:cNvPr id="16" name="Group 15"/>
            <p:cNvGrpSpPr/>
            <p:nvPr/>
          </p:nvGrpSpPr>
          <p:grpSpPr>
            <a:xfrm>
              <a:off x="162596" y="887261"/>
              <a:ext cx="5857655" cy="975496"/>
              <a:chOff x="162596" y="887261"/>
              <a:chExt cx="5857655" cy="975496"/>
            </a:xfrm>
          </p:grpSpPr>
          <p:pic>
            <p:nvPicPr>
              <p:cNvPr id="4" name="Picture 3"/>
              <p:cNvPicPr>
                <a:picLocks noChangeAspect="1"/>
              </p:cNvPicPr>
              <p:nvPr/>
            </p:nvPicPr>
            <p:blipFill>
              <a:blip r:embed="rId6"/>
              <a:stretch>
                <a:fillRect/>
              </a:stretch>
            </p:blipFill>
            <p:spPr>
              <a:xfrm>
                <a:off x="167275" y="890673"/>
                <a:ext cx="487748" cy="487748"/>
              </a:xfrm>
              <a:prstGeom prst="rect">
                <a:avLst/>
              </a:prstGeom>
            </p:spPr>
          </p:pic>
          <p:pic>
            <p:nvPicPr>
              <p:cNvPr id="5" name="Picture 4"/>
              <p:cNvPicPr>
                <a:picLocks noChangeAspect="1"/>
              </p:cNvPicPr>
              <p:nvPr/>
            </p:nvPicPr>
            <p:blipFill>
              <a:blip r:embed="rId7"/>
              <a:stretch>
                <a:fillRect/>
              </a:stretch>
            </p:blipFill>
            <p:spPr>
              <a:xfrm>
                <a:off x="655023" y="890673"/>
                <a:ext cx="487748" cy="487748"/>
              </a:xfrm>
              <a:prstGeom prst="rect">
                <a:avLst/>
              </a:prstGeom>
            </p:spPr>
          </p:pic>
          <p:pic>
            <p:nvPicPr>
              <p:cNvPr id="66" name="Picture 65"/>
              <p:cNvPicPr>
                <a:picLocks noChangeAspect="1"/>
              </p:cNvPicPr>
              <p:nvPr/>
            </p:nvPicPr>
            <p:blipFill>
              <a:blip r:embed="rId6"/>
              <a:stretch>
                <a:fillRect/>
              </a:stretch>
            </p:blipFill>
            <p:spPr>
              <a:xfrm>
                <a:off x="1142771" y="890673"/>
                <a:ext cx="487748" cy="487748"/>
              </a:xfrm>
              <a:prstGeom prst="rect">
                <a:avLst/>
              </a:prstGeom>
            </p:spPr>
          </p:pic>
          <p:pic>
            <p:nvPicPr>
              <p:cNvPr id="67" name="Picture 66"/>
              <p:cNvPicPr>
                <a:picLocks noChangeAspect="1"/>
              </p:cNvPicPr>
              <p:nvPr/>
            </p:nvPicPr>
            <p:blipFill>
              <a:blip r:embed="rId7"/>
              <a:stretch>
                <a:fillRect/>
              </a:stretch>
            </p:blipFill>
            <p:spPr>
              <a:xfrm>
                <a:off x="1630519" y="889308"/>
                <a:ext cx="487748" cy="487748"/>
              </a:xfrm>
              <a:prstGeom prst="rect">
                <a:avLst/>
              </a:prstGeom>
            </p:spPr>
          </p:pic>
          <p:pic>
            <p:nvPicPr>
              <p:cNvPr id="68" name="Picture 67"/>
              <p:cNvPicPr>
                <a:picLocks noChangeAspect="1"/>
              </p:cNvPicPr>
              <p:nvPr/>
            </p:nvPicPr>
            <p:blipFill>
              <a:blip r:embed="rId6"/>
              <a:stretch>
                <a:fillRect/>
              </a:stretch>
            </p:blipFill>
            <p:spPr>
              <a:xfrm>
                <a:off x="2118267" y="888626"/>
                <a:ext cx="487748" cy="487748"/>
              </a:xfrm>
              <a:prstGeom prst="rect">
                <a:avLst/>
              </a:prstGeom>
            </p:spPr>
          </p:pic>
          <p:pic>
            <p:nvPicPr>
              <p:cNvPr id="69" name="Picture 68"/>
              <p:cNvPicPr>
                <a:picLocks noChangeAspect="1"/>
              </p:cNvPicPr>
              <p:nvPr/>
            </p:nvPicPr>
            <p:blipFill>
              <a:blip r:embed="rId7"/>
              <a:stretch>
                <a:fillRect/>
              </a:stretch>
            </p:blipFill>
            <p:spPr>
              <a:xfrm>
                <a:off x="2606015" y="887261"/>
                <a:ext cx="487748" cy="487748"/>
              </a:xfrm>
              <a:prstGeom prst="rect">
                <a:avLst/>
              </a:prstGeom>
            </p:spPr>
          </p:pic>
          <p:pic>
            <p:nvPicPr>
              <p:cNvPr id="70" name="Picture 69"/>
              <p:cNvPicPr>
                <a:picLocks noChangeAspect="1"/>
              </p:cNvPicPr>
              <p:nvPr/>
            </p:nvPicPr>
            <p:blipFill>
              <a:blip r:embed="rId6"/>
              <a:stretch>
                <a:fillRect/>
              </a:stretch>
            </p:blipFill>
            <p:spPr>
              <a:xfrm>
                <a:off x="3093763" y="894085"/>
                <a:ext cx="487748" cy="487748"/>
              </a:xfrm>
              <a:prstGeom prst="rect">
                <a:avLst/>
              </a:prstGeom>
            </p:spPr>
          </p:pic>
          <p:pic>
            <p:nvPicPr>
              <p:cNvPr id="80" name="Picture 79"/>
              <p:cNvPicPr>
                <a:picLocks noChangeAspect="1"/>
              </p:cNvPicPr>
              <p:nvPr/>
            </p:nvPicPr>
            <p:blipFill>
              <a:blip r:embed="rId7"/>
              <a:stretch>
                <a:fillRect/>
              </a:stretch>
            </p:blipFill>
            <p:spPr>
              <a:xfrm>
                <a:off x="3581511" y="894085"/>
                <a:ext cx="487748" cy="487748"/>
              </a:xfrm>
              <a:prstGeom prst="rect">
                <a:avLst/>
              </a:prstGeom>
            </p:spPr>
          </p:pic>
          <p:pic>
            <p:nvPicPr>
              <p:cNvPr id="81" name="Picture 80"/>
              <p:cNvPicPr>
                <a:picLocks noChangeAspect="1"/>
              </p:cNvPicPr>
              <p:nvPr/>
            </p:nvPicPr>
            <p:blipFill>
              <a:blip r:embed="rId6"/>
              <a:stretch>
                <a:fillRect/>
              </a:stretch>
            </p:blipFill>
            <p:spPr>
              <a:xfrm>
                <a:off x="4069259" y="894085"/>
                <a:ext cx="487748" cy="487748"/>
              </a:xfrm>
              <a:prstGeom prst="rect">
                <a:avLst/>
              </a:prstGeom>
            </p:spPr>
          </p:pic>
          <p:pic>
            <p:nvPicPr>
              <p:cNvPr id="90" name="Picture 89"/>
              <p:cNvPicPr>
                <a:picLocks noChangeAspect="1"/>
              </p:cNvPicPr>
              <p:nvPr/>
            </p:nvPicPr>
            <p:blipFill>
              <a:blip r:embed="rId7"/>
              <a:stretch>
                <a:fillRect/>
              </a:stretch>
            </p:blipFill>
            <p:spPr>
              <a:xfrm>
                <a:off x="4557007" y="892720"/>
                <a:ext cx="487748" cy="487748"/>
              </a:xfrm>
              <a:prstGeom prst="rect">
                <a:avLst/>
              </a:prstGeom>
            </p:spPr>
          </p:pic>
          <p:pic>
            <p:nvPicPr>
              <p:cNvPr id="94" name="Picture 93"/>
              <p:cNvPicPr>
                <a:picLocks noChangeAspect="1"/>
              </p:cNvPicPr>
              <p:nvPr/>
            </p:nvPicPr>
            <p:blipFill>
              <a:blip r:embed="rId6"/>
              <a:stretch>
                <a:fillRect/>
              </a:stretch>
            </p:blipFill>
            <p:spPr>
              <a:xfrm>
                <a:off x="5044755" y="892038"/>
                <a:ext cx="487748" cy="487748"/>
              </a:xfrm>
              <a:prstGeom prst="rect">
                <a:avLst/>
              </a:prstGeom>
            </p:spPr>
          </p:pic>
          <p:pic>
            <p:nvPicPr>
              <p:cNvPr id="95" name="Picture 94"/>
              <p:cNvPicPr>
                <a:picLocks noChangeAspect="1"/>
              </p:cNvPicPr>
              <p:nvPr/>
            </p:nvPicPr>
            <p:blipFill>
              <a:blip r:embed="rId7"/>
              <a:stretch>
                <a:fillRect/>
              </a:stretch>
            </p:blipFill>
            <p:spPr>
              <a:xfrm>
                <a:off x="5532503" y="890673"/>
                <a:ext cx="487748" cy="487748"/>
              </a:xfrm>
              <a:prstGeom prst="rect">
                <a:avLst/>
              </a:prstGeom>
            </p:spPr>
          </p:pic>
          <p:pic>
            <p:nvPicPr>
              <p:cNvPr id="114" name="Picture 113"/>
              <p:cNvPicPr>
                <a:picLocks noChangeAspect="1"/>
              </p:cNvPicPr>
              <p:nvPr/>
            </p:nvPicPr>
            <p:blipFill>
              <a:blip r:embed="rId6"/>
              <a:stretch>
                <a:fillRect/>
              </a:stretch>
            </p:blipFill>
            <p:spPr>
              <a:xfrm>
                <a:off x="162596" y="1375009"/>
                <a:ext cx="487748" cy="487748"/>
              </a:xfrm>
              <a:prstGeom prst="rect">
                <a:avLst/>
              </a:prstGeom>
            </p:spPr>
          </p:pic>
        </p:grpSp>
      </p:grpSp>
      <p:grpSp>
        <p:nvGrpSpPr>
          <p:cNvPr id="19" name="Group 18"/>
          <p:cNvGrpSpPr/>
          <p:nvPr/>
        </p:nvGrpSpPr>
        <p:grpSpPr>
          <a:xfrm>
            <a:off x="757058" y="1843595"/>
            <a:ext cx="11427943" cy="659844"/>
            <a:chOff x="650344" y="1380124"/>
            <a:chExt cx="8570957" cy="494883"/>
          </a:xfrm>
        </p:grpSpPr>
        <p:sp>
          <p:nvSpPr>
            <p:cNvPr id="107" name="TextBox 106"/>
            <p:cNvSpPr txBox="1"/>
            <p:nvPr/>
          </p:nvSpPr>
          <p:spPr>
            <a:xfrm>
              <a:off x="6251471" y="1432451"/>
              <a:ext cx="2969830" cy="346249"/>
            </a:xfrm>
            <a:prstGeom prst="rect">
              <a:avLst/>
            </a:prstGeom>
            <a:noFill/>
          </p:spPr>
          <p:txBody>
            <a:bodyPr wrap="square" rtlCol="0">
              <a:spAutoFit/>
            </a:bodyPr>
            <a:lstStyle/>
            <a:p>
              <a:r>
                <a:rPr lang="fr-CH" sz="2400" dirty="0" smtClean="0">
                  <a:solidFill>
                    <a:schemeClr val="tx1">
                      <a:lumMod val="60000"/>
                      <a:lumOff val="40000"/>
                    </a:schemeClr>
                  </a:solidFill>
                </a:rPr>
                <a:t>650 </a:t>
              </a:r>
              <a:r>
                <a:rPr lang="fr-CH" sz="2400" dirty="0" err="1" smtClean="0">
                  <a:solidFill>
                    <a:schemeClr val="tx1">
                      <a:lumMod val="60000"/>
                      <a:lumOff val="40000"/>
                    </a:schemeClr>
                  </a:solidFill>
                </a:rPr>
                <a:t>fellows</a:t>
              </a:r>
              <a:r>
                <a:rPr lang="fr-CH" sz="2400" dirty="0" smtClean="0">
                  <a:solidFill>
                    <a:schemeClr val="tx1">
                      <a:lumMod val="60000"/>
                      <a:lumOff val="40000"/>
                    </a:schemeClr>
                  </a:solidFill>
                </a:rPr>
                <a:t> &amp; </a:t>
              </a:r>
              <a:r>
                <a:rPr lang="fr-CH" sz="2400" dirty="0" err="1" smtClean="0">
                  <a:solidFill>
                    <a:schemeClr val="tx1">
                      <a:lumMod val="60000"/>
                      <a:lumOff val="40000"/>
                    </a:schemeClr>
                  </a:solidFill>
                </a:rPr>
                <a:t>apprentices</a:t>
              </a:r>
              <a:endParaRPr lang="en-GB" sz="2400" dirty="0">
                <a:solidFill>
                  <a:schemeClr val="tx1">
                    <a:lumMod val="60000"/>
                    <a:lumOff val="40000"/>
                  </a:schemeClr>
                </a:solidFill>
              </a:endParaRPr>
            </a:p>
          </p:txBody>
        </p:sp>
        <p:grpSp>
          <p:nvGrpSpPr>
            <p:cNvPr id="18" name="Group 17"/>
            <p:cNvGrpSpPr/>
            <p:nvPr/>
          </p:nvGrpSpPr>
          <p:grpSpPr>
            <a:xfrm>
              <a:off x="650344" y="1380124"/>
              <a:ext cx="1463244" cy="494883"/>
              <a:chOff x="650344" y="1380124"/>
              <a:chExt cx="1463244" cy="494883"/>
            </a:xfrm>
          </p:grpSpPr>
          <p:pic>
            <p:nvPicPr>
              <p:cNvPr id="6" name="Picture 5"/>
              <p:cNvPicPr>
                <a:picLocks noChangeAspect="1"/>
              </p:cNvPicPr>
              <p:nvPr/>
            </p:nvPicPr>
            <p:blipFill>
              <a:blip r:embed="rId8"/>
              <a:stretch>
                <a:fillRect/>
              </a:stretch>
            </p:blipFill>
            <p:spPr>
              <a:xfrm>
                <a:off x="1138092" y="1385239"/>
                <a:ext cx="487748" cy="487748"/>
              </a:xfrm>
              <a:prstGeom prst="rect">
                <a:avLst/>
              </a:prstGeom>
            </p:spPr>
          </p:pic>
          <p:pic>
            <p:nvPicPr>
              <p:cNvPr id="7" name="Picture 6"/>
              <p:cNvPicPr>
                <a:picLocks noChangeAspect="1"/>
              </p:cNvPicPr>
              <p:nvPr/>
            </p:nvPicPr>
            <p:blipFill>
              <a:blip r:embed="rId9"/>
              <a:stretch>
                <a:fillRect/>
              </a:stretch>
            </p:blipFill>
            <p:spPr>
              <a:xfrm>
                <a:off x="650344" y="1380124"/>
                <a:ext cx="487748" cy="487748"/>
              </a:xfrm>
              <a:prstGeom prst="rect">
                <a:avLst/>
              </a:prstGeom>
            </p:spPr>
          </p:pic>
          <p:pic>
            <p:nvPicPr>
              <p:cNvPr id="117" name="Picture 116"/>
              <p:cNvPicPr>
                <a:picLocks noChangeAspect="1"/>
              </p:cNvPicPr>
              <p:nvPr/>
            </p:nvPicPr>
            <p:blipFill>
              <a:blip r:embed="rId9"/>
              <a:stretch>
                <a:fillRect/>
              </a:stretch>
            </p:blipFill>
            <p:spPr>
              <a:xfrm>
                <a:off x="1625840" y="1387259"/>
                <a:ext cx="487748" cy="487748"/>
              </a:xfrm>
              <a:prstGeom prst="rect">
                <a:avLst/>
              </a:prstGeom>
            </p:spPr>
          </p:pic>
        </p:grpSp>
      </p:grpSp>
      <p:grpSp>
        <p:nvGrpSpPr>
          <p:cNvPr id="23" name="Group 22"/>
          <p:cNvGrpSpPr/>
          <p:nvPr/>
        </p:nvGrpSpPr>
        <p:grpSpPr>
          <a:xfrm>
            <a:off x="112966" y="1861916"/>
            <a:ext cx="10070705" cy="3954468"/>
            <a:chOff x="167275" y="1393865"/>
            <a:chExt cx="7553028" cy="2965851"/>
          </a:xfrm>
        </p:grpSpPr>
        <p:sp>
          <p:nvSpPr>
            <p:cNvPr id="109" name="TextBox 108"/>
            <p:cNvSpPr txBox="1"/>
            <p:nvPr/>
          </p:nvSpPr>
          <p:spPr>
            <a:xfrm>
              <a:off x="6246101" y="2155374"/>
              <a:ext cx="1474202" cy="346249"/>
            </a:xfrm>
            <a:prstGeom prst="rect">
              <a:avLst/>
            </a:prstGeom>
            <a:noFill/>
          </p:spPr>
          <p:txBody>
            <a:bodyPr wrap="none" rtlCol="0">
              <a:spAutoFit/>
            </a:bodyPr>
            <a:lstStyle/>
            <a:p>
              <a:r>
                <a:rPr lang="fr-CH" sz="2400" dirty="0" smtClean="0">
                  <a:solidFill>
                    <a:srgbClr val="EB7F4F"/>
                  </a:solidFill>
                </a:rPr>
                <a:t>12 000 </a:t>
              </a:r>
              <a:r>
                <a:rPr lang="fr-CH" sz="2400" dirty="0" err="1" smtClean="0">
                  <a:solidFill>
                    <a:srgbClr val="EB7F4F"/>
                  </a:solidFill>
                </a:rPr>
                <a:t>users</a:t>
              </a:r>
              <a:endParaRPr lang="fr-CH" sz="2400" dirty="0">
                <a:solidFill>
                  <a:srgbClr val="EB7F4F"/>
                </a:solidFill>
              </a:endParaRPr>
            </a:p>
          </p:txBody>
        </p:sp>
        <p:grpSp>
          <p:nvGrpSpPr>
            <p:cNvPr id="22" name="Group 21"/>
            <p:cNvGrpSpPr/>
            <p:nvPr/>
          </p:nvGrpSpPr>
          <p:grpSpPr>
            <a:xfrm>
              <a:off x="167275" y="1393865"/>
              <a:ext cx="5860654" cy="2965851"/>
              <a:chOff x="167275" y="1393865"/>
              <a:chExt cx="5860654" cy="2965851"/>
            </a:xfrm>
          </p:grpSpPr>
          <p:pic>
            <p:nvPicPr>
              <p:cNvPr id="12" name="Picture 11"/>
              <p:cNvPicPr>
                <a:picLocks noChangeAspect="1"/>
              </p:cNvPicPr>
              <p:nvPr/>
            </p:nvPicPr>
            <p:blipFill>
              <a:blip r:embed="rId10"/>
              <a:stretch>
                <a:fillRect/>
              </a:stretch>
            </p:blipFill>
            <p:spPr>
              <a:xfrm>
                <a:off x="3089084" y="1393865"/>
                <a:ext cx="487748" cy="487748"/>
              </a:xfrm>
              <a:prstGeom prst="rect">
                <a:avLst/>
              </a:prstGeom>
            </p:spPr>
          </p:pic>
          <p:pic>
            <p:nvPicPr>
              <p:cNvPr id="13" name="Picture 12"/>
              <p:cNvPicPr>
                <a:picLocks noChangeAspect="1"/>
              </p:cNvPicPr>
              <p:nvPr/>
            </p:nvPicPr>
            <p:blipFill>
              <a:blip r:embed="rId11"/>
              <a:stretch>
                <a:fillRect/>
              </a:stretch>
            </p:blipFill>
            <p:spPr>
              <a:xfrm>
                <a:off x="3576832" y="1393865"/>
                <a:ext cx="487748" cy="487748"/>
              </a:xfrm>
              <a:prstGeom prst="rect">
                <a:avLst/>
              </a:prstGeom>
            </p:spPr>
          </p:pic>
          <p:pic>
            <p:nvPicPr>
              <p:cNvPr id="118" name="Picture 117"/>
              <p:cNvPicPr>
                <a:picLocks noChangeAspect="1"/>
              </p:cNvPicPr>
              <p:nvPr/>
            </p:nvPicPr>
            <p:blipFill>
              <a:blip r:embed="rId10"/>
              <a:stretch>
                <a:fillRect/>
              </a:stretch>
            </p:blipFill>
            <p:spPr>
              <a:xfrm>
                <a:off x="4064580" y="1393865"/>
                <a:ext cx="487748" cy="487748"/>
              </a:xfrm>
              <a:prstGeom prst="rect">
                <a:avLst/>
              </a:prstGeom>
            </p:spPr>
          </p:pic>
          <p:pic>
            <p:nvPicPr>
              <p:cNvPr id="119" name="Picture 118"/>
              <p:cNvPicPr>
                <a:picLocks noChangeAspect="1"/>
              </p:cNvPicPr>
              <p:nvPr/>
            </p:nvPicPr>
            <p:blipFill>
              <a:blip r:embed="rId11"/>
              <a:stretch>
                <a:fillRect/>
              </a:stretch>
            </p:blipFill>
            <p:spPr>
              <a:xfrm>
                <a:off x="4552328" y="1393865"/>
                <a:ext cx="487748" cy="487748"/>
              </a:xfrm>
              <a:prstGeom prst="rect">
                <a:avLst/>
              </a:prstGeom>
            </p:spPr>
          </p:pic>
          <p:pic>
            <p:nvPicPr>
              <p:cNvPr id="120" name="Picture 119"/>
              <p:cNvPicPr>
                <a:picLocks noChangeAspect="1"/>
              </p:cNvPicPr>
              <p:nvPr/>
            </p:nvPicPr>
            <p:blipFill>
              <a:blip r:embed="rId10"/>
              <a:stretch>
                <a:fillRect/>
              </a:stretch>
            </p:blipFill>
            <p:spPr>
              <a:xfrm>
                <a:off x="5035397" y="1393865"/>
                <a:ext cx="487748" cy="487748"/>
              </a:xfrm>
              <a:prstGeom prst="rect">
                <a:avLst/>
              </a:prstGeom>
            </p:spPr>
          </p:pic>
          <p:pic>
            <p:nvPicPr>
              <p:cNvPr id="121" name="Picture 120"/>
              <p:cNvPicPr>
                <a:picLocks noChangeAspect="1"/>
              </p:cNvPicPr>
              <p:nvPr/>
            </p:nvPicPr>
            <p:blipFill>
              <a:blip r:embed="rId11"/>
              <a:stretch>
                <a:fillRect/>
              </a:stretch>
            </p:blipFill>
            <p:spPr>
              <a:xfrm>
                <a:off x="5523145" y="1393865"/>
                <a:ext cx="487748" cy="487748"/>
              </a:xfrm>
              <a:prstGeom prst="rect">
                <a:avLst/>
              </a:prstGeom>
            </p:spPr>
          </p:pic>
          <p:pic>
            <p:nvPicPr>
              <p:cNvPr id="124" name="Picture 123"/>
              <p:cNvPicPr>
                <a:picLocks noChangeAspect="1"/>
              </p:cNvPicPr>
              <p:nvPr/>
            </p:nvPicPr>
            <p:blipFill>
              <a:blip r:embed="rId10"/>
              <a:stretch>
                <a:fillRect/>
              </a:stretch>
            </p:blipFill>
            <p:spPr>
              <a:xfrm>
                <a:off x="2596657" y="1862757"/>
                <a:ext cx="487748" cy="487748"/>
              </a:xfrm>
              <a:prstGeom prst="rect">
                <a:avLst/>
              </a:prstGeom>
            </p:spPr>
          </p:pic>
          <p:pic>
            <p:nvPicPr>
              <p:cNvPr id="125" name="Picture 124"/>
              <p:cNvPicPr>
                <a:picLocks noChangeAspect="1"/>
              </p:cNvPicPr>
              <p:nvPr/>
            </p:nvPicPr>
            <p:blipFill>
              <a:blip r:embed="rId11"/>
              <a:stretch>
                <a:fillRect/>
              </a:stretch>
            </p:blipFill>
            <p:spPr>
              <a:xfrm>
                <a:off x="167275" y="1862757"/>
                <a:ext cx="487748" cy="487748"/>
              </a:xfrm>
              <a:prstGeom prst="rect">
                <a:avLst/>
              </a:prstGeom>
            </p:spPr>
          </p:pic>
          <p:pic>
            <p:nvPicPr>
              <p:cNvPr id="126" name="Picture 125"/>
              <p:cNvPicPr>
                <a:picLocks noChangeAspect="1"/>
              </p:cNvPicPr>
              <p:nvPr/>
            </p:nvPicPr>
            <p:blipFill>
              <a:blip r:embed="rId10"/>
              <a:stretch>
                <a:fillRect/>
              </a:stretch>
            </p:blipFill>
            <p:spPr>
              <a:xfrm>
                <a:off x="655023" y="1862757"/>
                <a:ext cx="487748" cy="487748"/>
              </a:xfrm>
              <a:prstGeom prst="rect">
                <a:avLst/>
              </a:prstGeom>
            </p:spPr>
          </p:pic>
          <p:pic>
            <p:nvPicPr>
              <p:cNvPr id="127" name="Picture 126"/>
              <p:cNvPicPr>
                <a:picLocks noChangeAspect="1"/>
              </p:cNvPicPr>
              <p:nvPr/>
            </p:nvPicPr>
            <p:blipFill>
              <a:blip r:embed="rId11"/>
              <a:stretch>
                <a:fillRect/>
              </a:stretch>
            </p:blipFill>
            <p:spPr>
              <a:xfrm>
                <a:off x="1142771" y="1862757"/>
                <a:ext cx="487748" cy="487748"/>
              </a:xfrm>
              <a:prstGeom prst="rect">
                <a:avLst/>
              </a:prstGeom>
            </p:spPr>
          </p:pic>
          <p:pic>
            <p:nvPicPr>
              <p:cNvPr id="128" name="Picture 127"/>
              <p:cNvPicPr>
                <a:picLocks noChangeAspect="1"/>
              </p:cNvPicPr>
              <p:nvPr/>
            </p:nvPicPr>
            <p:blipFill>
              <a:blip r:embed="rId10"/>
              <a:stretch>
                <a:fillRect/>
              </a:stretch>
            </p:blipFill>
            <p:spPr>
              <a:xfrm>
                <a:off x="1625840" y="1862757"/>
                <a:ext cx="487748" cy="487748"/>
              </a:xfrm>
              <a:prstGeom prst="rect">
                <a:avLst/>
              </a:prstGeom>
            </p:spPr>
          </p:pic>
          <p:pic>
            <p:nvPicPr>
              <p:cNvPr id="129" name="Picture 128"/>
              <p:cNvPicPr>
                <a:picLocks noChangeAspect="1"/>
              </p:cNvPicPr>
              <p:nvPr/>
            </p:nvPicPr>
            <p:blipFill>
              <a:blip r:embed="rId11"/>
              <a:stretch>
                <a:fillRect/>
              </a:stretch>
            </p:blipFill>
            <p:spPr>
              <a:xfrm>
                <a:off x="2113588" y="1862757"/>
                <a:ext cx="487748" cy="487748"/>
              </a:xfrm>
              <a:prstGeom prst="rect">
                <a:avLst/>
              </a:prstGeom>
            </p:spPr>
          </p:pic>
          <p:pic>
            <p:nvPicPr>
              <p:cNvPr id="130" name="Picture 129"/>
              <p:cNvPicPr>
                <a:picLocks noChangeAspect="1"/>
              </p:cNvPicPr>
              <p:nvPr/>
            </p:nvPicPr>
            <p:blipFill>
              <a:blip r:embed="rId10"/>
              <a:stretch>
                <a:fillRect/>
              </a:stretch>
            </p:blipFill>
            <p:spPr>
              <a:xfrm>
                <a:off x="5523145" y="1862757"/>
                <a:ext cx="487748" cy="487748"/>
              </a:xfrm>
              <a:prstGeom prst="rect">
                <a:avLst/>
              </a:prstGeom>
            </p:spPr>
          </p:pic>
          <p:pic>
            <p:nvPicPr>
              <p:cNvPr id="131" name="Picture 130"/>
              <p:cNvPicPr>
                <a:picLocks noChangeAspect="1"/>
              </p:cNvPicPr>
              <p:nvPr/>
            </p:nvPicPr>
            <p:blipFill>
              <a:blip r:embed="rId11"/>
              <a:stretch>
                <a:fillRect/>
              </a:stretch>
            </p:blipFill>
            <p:spPr>
              <a:xfrm>
                <a:off x="3093763" y="1862757"/>
                <a:ext cx="487748" cy="487748"/>
              </a:xfrm>
              <a:prstGeom prst="rect">
                <a:avLst/>
              </a:prstGeom>
            </p:spPr>
          </p:pic>
          <p:pic>
            <p:nvPicPr>
              <p:cNvPr id="132" name="Picture 131"/>
              <p:cNvPicPr>
                <a:picLocks noChangeAspect="1"/>
              </p:cNvPicPr>
              <p:nvPr/>
            </p:nvPicPr>
            <p:blipFill>
              <a:blip r:embed="rId10"/>
              <a:stretch>
                <a:fillRect/>
              </a:stretch>
            </p:blipFill>
            <p:spPr>
              <a:xfrm>
                <a:off x="3581511" y="1862757"/>
                <a:ext cx="487748" cy="487748"/>
              </a:xfrm>
              <a:prstGeom prst="rect">
                <a:avLst/>
              </a:prstGeom>
            </p:spPr>
          </p:pic>
          <p:pic>
            <p:nvPicPr>
              <p:cNvPr id="133" name="Picture 132"/>
              <p:cNvPicPr>
                <a:picLocks noChangeAspect="1"/>
              </p:cNvPicPr>
              <p:nvPr/>
            </p:nvPicPr>
            <p:blipFill>
              <a:blip r:embed="rId11"/>
              <a:stretch>
                <a:fillRect/>
              </a:stretch>
            </p:blipFill>
            <p:spPr>
              <a:xfrm>
                <a:off x="4069259" y="1862757"/>
                <a:ext cx="487748" cy="487748"/>
              </a:xfrm>
              <a:prstGeom prst="rect">
                <a:avLst/>
              </a:prstGeom>
            </p:spPr>
          </p:pic>
          <p:pic>
            <p:nvPicPr>
              <p:cNvPr id="134" name="Picture 133"/>
              <p:cNvPicPr>
                <a:picLocks noChangeAspect="1"/>
              </p:cNvPicPr>
              <p:nvPr/>
            </p:nvPicPr>
            <p:blipFill>
              <a:blip r:embed="rId10"/>
              <a:stretch>
                <a:fillRect/>
              </a:stretch>
            </p:blipFill>
            <p:spPr>
              <a:xfrm>
                <a:off x="4552328" y="1862757"/>
                <a:ext cx="487748" cy="487748"/>
              </a:xfrm>
              <a:prstGeom prst="rect">
                <a:avLst/>
              </a:prstGeom>
            </p:spPr>
          </p:pic>
          <p:pic>
            <p:nvPicPr>
              <p:cNvPr id="135" name="Picture 134"/>
              <p:cNvPicPr>
                <a:picLocks noChangeAspect="1"/>
              </p:cNvPicPr>
              <p:nvPr/>
            </p:nvPicPr>
            <p:blipFill>
              <a:blip r:embed="rId11"/>
              <a:stretch>
                <a:fillRect/>
              </a:stretch>
            </p:blipFill>
            <p:spPr>
              <a:xfrm>
                <a:off x="5040076" y="1862757"/>
                <a:ext cx="487748" cy="487748"/>
              </a:xfrm>
              <a:prstGeom prst="rect">
                <a:avLst/>
              </a:prstGeom>
            </p:spPr>
          </p:pic>
          <p:pic>
            <p:nvPicPr>
              <p:cNvPr id="136" name="Picture 135"/>
              <p:cNvPicPr>
                <a:picLocks noChangeAspect="1"/>
              </p:cNvPicPr>
              <p:nvPr/>
            </p:nvPicPr>
            <p:blipFill>
              <a:blip r:embed="rId10"/>
              <a:stretch>
                <a:fillRect/>
              </a:stretch>
            </p:blipFill>
            <p:spPr>
              <a:xfrm>
                <a:off x="2108909" y="2365113"/>
                <a:ext cx="487748" cy="487748"/>
              </a:xfrm>
              <a:prstGeom prst="rect">
                <a:avLst/>
              </a:prstGeom>
            </p:spPr>
          </p:pic>
          <p:pic>
            <p:nvPicPr>
              <p:cNvPr id="138" name="Picture 137"/>
              <p:cNvPicPr>
                <a:picLocks noChangeAspect="1"/>
              </p:cNvPicPr>
              <p:nvPr/>
            </p:nvPicPr>
            <p:blipFill>
              <a:blip r:embed="rId10"/>
              <a:stretch>
                <a:fillRect/>
              </a:stretch>
            </p:blipFill>
            <p:spPr>
              <a:xfrm>
                <a:off x="167275" y="2365113"/>
                <a:ext cx="487748" cy="487748"/>
              </a:xfrm>
              <a:prstGeom prst="rect">
                <a:avLst/>
              </a:prstGeom>
            </p:spPr>
          </p:pic>
          <p:pic>
            <p:nvPicPr>
              <p:cNvPr id="139" name="Picture 138"/>
              <p:cNvPicPr>
                <a:picLocks noChangeAspect="1"/>
              </p:cNvPicPr>
              <p:nvPr/>
            </p:nvPicPr>
            <p:blipFill>
              <a:blip r:embed="rId11"/>
              <a:stretch>
                <a:fillRect/>
              </a:stretch>
            </p:blipFill>
            <p:spPr>
              <a:xfrm>
                <a:off x="655023" y="2365113"/>
                <a:ext cx="487748" cy="487748"/>
              </a:xfrm>
              <a:prstGeom prst="rect">
                <a:avLst/>
              </a:prstGeom>
            </p:spPr>
          </p:pic>
          <p:pic>
            <p:nvPicPr>
              <p:cNvPr id="140" name="Picture 139"/>
              <p:cNvPicPr>
                <a:picLocks noChangeAspect="1"/>
              </p:cNvPicPr>
              <p:nvPr/>
            </p:nvPicPr>
            <p:blipFill>
              <a:blip r:embed="rId10"/>
              <a:stretch>
                <a:fillRect/>
              </a:stretch>
            </p:blipFill>
            <p:spPr>
              <a:xfrm>
                <a:off x="1138092" y="2365113"/>
                <a:ext cx="487748" cy="487748"/>
              </a:xfrm>
              <a:prstGeom prst="rect">
                <a:avLst/>
              </a:prstGeom>
            </p:spPr>
          </p:pic>
          <p:pic>
            <p:nvPicPr>
              <p:cNvPr id="141" name="Picture 140"/>
              <p:cNvPicPr>
                <a:picLocks noChangeAspect="1"/>
              </p:cNvPicPr>
              <p:nvPr/>
            </p:nvPicPr>
            <p:blipFill>
              <a:blip r:embed="rId11"/>
              <a:stretch>
                <a:fillRect/>
              </a:stretch>
            </p:blipFill>
            <p:spPr>
              <a:xfrm>
                <a:off x="1625840" y="2365113"/>
                <a:ext cx="487748" cy="487748"/>
              </a:xfrm>
              <a:prstGeom prst="rect">
                <a:avLst/>
              </a:prstGeom>
            </p:spPr>
          </p:pic>
          <p:pic>
            <p:nvPicPr>
              <p:cNvPr id="142" name="Picture 141"/>
              <p:cNvPicPr>
                <a:picLocks noChangeAspect="1"/>
              </p:cNvPicPr>
              <p:nvPr/>
            </p:nvPicPr>
            <p:blipFill>
              <a:blip r:embed="rId10"/>
              <a:stretch>
                <a:fillRect/>
              </a:stretch>
            </p:blipFill>
            <p:spPr>
              <a:xfrm>
                <a:off x="5035397" y="2365113"/>
                <a:ext cx="487748" cy="487748"/>
              </a:xfrm>
              <a:prstGeom prst="rect">
                <a:avLst/>
              </a:prstGeom>
            </p:spPr>
          </p:pic>
          <p:pic>
            <p:nvPicPr>
              <p:cNvPr id="143" name="Picture 142"/>
              <p:cNvPicPr>
                <a:picLocks noChangeAspect="1"/>
              </p:cNvPicPr>
              <p:nvPr/>
            </p:nvPicPr>
            <p:blipFill>
              <a:blip r:embed="rId11"/>
              <a:stretch>
                <a:fillRect/>
              </a:stretch>
            </p:blipFill>
            <p:spPr>
              <a:xfrm>
                <a:off x="2606015" y="2365113"/>
                <a:ext cx="487748" cy="487748"/>
              </a:xfrm>
              <a:prstGeom prst="rect">
                <a:avLst/>
              </a:prstGeom>
            </p:spPr>
          </p:pic>
          <p:pic>
            <p:nvPicPr>
              <p:cNvPr id="144" name="Picture 143"/>
              <p:cNvPicPr>
                <a:picLocks noChangeAspect="1"/>
              </p:cNvPicPr>
              <p:nvPr/>
            </p:nvPicPr>
            <p:blipFill>
              <a:blip r:embed="rId10"/>
              <a:stretch>
                <a:fillRect/>
              </a:stretch>
            </p:blipFill>
            <p:spPr>
              <a:xfrm>
                <a:off x="3093763" y="2365113"/>
                <a:ext cx="487748" cy="487748"/>
              </a:xfrm>
              <a:prstGeom prst="rect">
                <a:avLst/>
              </a:prstGeom>
            </p:spPr>
          </p:pic>
          <p:pic>
            <p:nvPicPr>
              <p:cNvPr id="145" name="Picture 144"/>
              <p:cNvPicPr>
                <a:picLocks noChangeAspect="1"/>
              </p:cNvPicPr>
              <p:nvPr/>
            </p:nvPicPr>
            <p:blipFill>
              <a:blip r:embed="rId11"/>
              <a:stretch>
                <a:fillRect/>
              </a:stretch>
            </p:blipFill>
            <p:spPr>
              <a:xfrm>
                <a:off x="3581511" y="2365113"/>
                <a:ext cx="487748" cy="487748"/>
              </a:xfrm>
              <a:prstGeom prst="rect">
                <a:avLst/>
              </a:prstGeom>
            </p:spPr>
          </p:pic>
          <p:pic>
            <p:nvPicPr>
              <p:cNvPr id="146" name="Picture 145"/>
              <p:cNvPicPr>
                <a:picLocks noChangeAspect="1"/>
              </p:cNvPicPr>
              <p:nvPr/>
            </p:nvPicPr>
            <p:blipFill>
              <a:blip r:embed="rId10"/>
              <a:stretch>
                <a:fillRect/>
              </a:stretch>
            </p:blipFill>
            <p:spPr>
              <a:xfrm>
                <a:off x="4064580" y="2365113"/>
                <a:ext cx="487748" cy="487748"/>
              </a:xfrm>
              <a:prstGeom prst="rect">
                <a:avLst/>
              </a:prstGeom>
            </p:spPr>
          </p:pic>
          <p:pic>
            <p:nvPicPr>
              <p:cNvPr id="147" name="Picture 146"/>
              <p:cNvPicPr>
                <a:picLocks noChangeAspect="1"/>
              </p:cNvPicPr>
              <p:nvPr/>
            </p:nvPicPr>
            <p:blipFill>
              <a:blip r:embed="rId11"/>
              <a:stretch>
                <a:fillRect/>
              </a:stretch>
            </p:blipFill>
            <p:spPr>
              <a:xfrm>
                <a:off x="4552328" y="2365113"/>
                <a:ext cx="487748" cy="487748"/>
              </a:xfrm>
              <a:prstGeom prst="rect">
                <a:avLst/>
              </a:prstGeom>
            </p:spPr>
          </p:pic>
          <p:pic>
            <p:nvPicPr>
              <p:cNvPr id="148" name="Picture 147"/>
              <p:cNvPicPr>
                <a:picLocks noChangeAspect="1"/>
              </p:cNvPicPr>
              <p:nvPr/>
            </p:nvPicPr>
            <p:blipFill>
              <a:blip r:embed="rId11"/>
              <a:stretch>
                <a:fillRect/>
              </a:stretch>
            </p:blipFill>
            <p:spPr>
              <a:xfrm>
                <a:off x="5527824" y="2367222"/>
                <a:ext cx="487748" cy="487748"/>
              </a:xfrm>
              <a:prstGeom prst="rect">
                <a:avLst/>
              </a:prstGeom>
            </p:spPr>
          </p:pic>
          <p:pic>
            <p:nvPicPr>
              <p:cNvPr id="149" name="Picture 148"/>
              <p:cNvPicPr>
                <a:picLocks noChangeAspect="1"/>
              </p:cNvPicPr>
              <p:nvPr/>
            </p:nvPicPr>
            <p:blipFill>
              <a:blip r:embed="rId10"/>
              <a:stretch>
                <a:fillRect/>
              </a:stretch>
            </p:blipFill>
            <p:spPr>
              <a:xfrm>
                <a:off x="2606015" y="2869302"/>
                <a:ext cx="487748" cy="487748"/>
              </a:xfrm>
              <a:prstGeom prst="rect">
                <a:avLst/>
              </a:prstGeom>
            </p:spPr>
          </p:pic>
          <p:pic>
            <p:nvPicPr>
              <p:cNvPr id="150" name="Picture 149"/>
              <p:cNvPicPr>
                <a:picLocks noChangeAspect="1"/>
              </p:cNvPicPr>
              <p:nvPr/>
            </p:nvPicPr>
            <p:blipFill>
              <a:blip r:embed="rId11"/>
              <a:stretch>
                <a:fillRect/>
              </a:stretch>
            </p:blipFill>
            <p:spPr>
              <a:xfrm>
                <a:off x="176633" y="2869302"/>
                <a:ext cx="487748" cy="487748"/>
              </a:xfrm>
              <a:prstGeom prst="rect">
                <a:avLst/>
              </a:prstGeom>
            </p:spPr>
          </p:pic>
          <p:pic>
            <p:nvPicPr>
              <p:cNvPr id="151" name="Picture 150"/>
              <p:cNvPicPr>
                <a:picLocks noChangeAspect="1"/>
              </p:cNvPicPr>
              <p:nvPr/>
            </p:nvPicPr>
            <p:blipFill>
              <a:blip r:embed="rId10"/>
              <a:stretch>
                <a:fillRect/>
              </a:stretch>
            </p:blipFill>
            <p:spPr>
              <a:xfrm>
                <a:off x="664381" y="2869302"/>
                <a:ext cx="487748" cy="487748"/>
              </a:xfrm>
              <a:prstGeom prst="rect">
                <a:avLst/>
              </a:prstGeom>
            </p:spPr>
          </p:pic>
          <p:pic>
            <p:nvPicPr>
              <p:cNvPr id="152" name="Picture 151"/>
              <p:cNvPicPr>
                <a:picLocks noChangeAspect="1"/>
              </p:cNvPicPr>
              <p:nvPr/>
            </p:nvPicPr>
            <p:blipFill>
              <a:blip r:embed="rId11"/>
              <a:stretch>
                <a:fillRect/>
              </a:stretch>
            </p:blipFill>
            <p:spPr>
              <a:xfrm>
                <a:off x="1152129" y="2869302"/>
                <a:ext cx="487748" cy="487748"/>
              </a:xfrm>
              <a:prstGeom prst="rect">
                <a:avLst/>
              </a:prstGeom>
            </p:spPr>
          </p:pic>
          <p:pic>
            <p:nvPicPr>
              <p:cNvPr id="153" name="Picture 152"/>
              <p:cNvPicPr>
                <a:picLocks noChangeAspect="1"/>
              </p:cNvPicPr>
              <p:nvPr/>
            </p:nvPicPr>
            <p:blipFill>
              <a:blip r:embed="rId10"/>
              <a:stretch>
                <a:fillRect/>
              </a:stretch>
            </p:blipFill>
            <p:spPr>
              <a:xfrm>
                <a:off x="1635198" y="2869302"/>
                <a:ext cx="487748" cy="487748"/>
              </a:xfrm>
              <a:prstGeom prst="rect">
                <a:avLst/>
              </a:prstGeom>
            </p:spPr>
          </p:pic>
          <p:pic>
            <p:nvPicPr>
              <p:cNvPr id="154" name="Picture 153"/>
              <p:cNvPicPr>
                <a:picLocks noChangeAspect="1"/>
              </p:cNvPicPr>
              <p:nvPr/>
            </p:nvPicPr>
            <p:blipFill>
              <a:blip r:embed="rId11"/>
              <a:stretch>
                <a:fillRect/>
              </a:stretch>
            </p:blipFill>
            <p:spPr>
              <a:xfrm>
                <a:off x="2122946" y="2869302"/>
                <a:ext cx="487748" cy="487748"/>
              </a:xfrm>
              <a:prstGeom prst="rect">
                <a:avLst/>
              </a:prstGeom>
            </p:spPr>
          </p:pic>
          <p:pic>
            <p:nvPicPr>
              <p:cNvPr id="155" name="Picture 154"/>
              <p:cNvPicPr>
                <a:picLocks noChangeAspect="1"/>
              </p:cNvPicPr>
              <p:nvPr/>
            </p:nvPicPr>
            <p:blipFill>
              <a:blip r:embed="rId10"/>
              <a:stretch>
                <a:fillRect/>
              </a:stretch>
            </p:blipFill>
            <p:spPr>
              <a:xfrm>
                <a:off x="5532503" y="2869302"/>
                <a:ext cx="487748" cy="487748"/>
              </a:xfrm>
              <a:prstGeom prst="rect">
                <a:avLst/>
              </a:prstGeom>
            </p:spPr>
          </p:pic>
          <p:pic>
            <p:nvPicPr>
              <p:cNvPr id="156" name="Picture 155"/>
              <p:cNvPicPr>
                <a:picLocks noChangeAspect="1"/>
              </p:cNvPicPr>
              <p:nvPr/>
            </p:nvPicPr>
            <p:blipFill>
              <a:blip r:embed="rId11"/>
              <a:stretch>
                <a:fillRect/>
              </a:stretch>
            </p:blipFill>
            <p:spPr>
              <a:xfrm>
                <a:off x="3103121" y="2869302"/>
                <a:ext cx="487748" cy="487748"/>
              </a:xfrm>
              <a:prstGeom prst="rect">
                <a:avLst/>
              </a:prstGeom>
            </p:spPr>
          </p:pic>
          <p:pic>
            <p:nvPicPr>
              <p:cNvPr id="157" name="Picture 156"/>
              <p:cNvPicPr>
                <a:picLocks noChangeAspect="1"/>
              </p:cNvPicPr>
              <p:nvPr/>
            </p:nvPicPr>
            <p:blipFill>
              <a:blip r:embed="rId10"/>
              <a:stretch>
                <a:fillRect/>
              </a:stretch>
            </p:blipFill>
            <p:spPr>
              <a:xfrm>
                <a:off x="3590869" y="2869302"/>
                <a:ext cx="487748" cy="487748"/>
              </a:xfrm>
              <a:prstGeom prst="rect">
                <a:avLst/>
              </a:prstGeom>
            </p:spPr>
          </p:pic>
          <p:pic>
            <p:nvPicPr>
              <p:cNvPr id="158" name="Picture 157"/>
              <p:cNvPicPr>
                <a:picLocks noChangeAspect="1"/>
              </p:cNvPicPr>
              <p:nvPr/>
            </p:nvPicPr>
            <p:blipFill>
              <a:blip r:embed="rId11"/>
              <a:stretch>
                <a:fillRect/>
              </a:stretch>
            </p:blipFill>
            <p:spPr>
              <a:xfrm>
                <a:off x="4078617" y="2869302"/>
                <a:ext cx="487748" cy="487748"/>
              </a:xfrm>
              <a:prstGeom prst="rect">
                <a:avLst/>
              </a:prstGeom>
            </p:spPr>
          </p:pic>
          <p:pic>
            <p:nvPicPr>
              <p:cNvPr id="159" name="Picture 158"/>
              <p:cNvPicPr>
                <a:picLocks noChangeAspect="1"/>
              </p:cNvPicPr>
              <p:nvPr/>
            </p:nvPicPr>
            <p:blipFill>
              <a:blip r:embed="rId10"/>
              <a:stretch>
                <a:fillRect/>
              </a:stretch>
            </p:blipFill>
            <p:spPr>
              <a:xfrm>
                <a:off x="4561686" y="2869302"/>
                <a:ext cx="487748" cy="487748"/>
              </a:xfrm>
              <a:prstGeom prst="rect">
                <a:avLst/>
              </a:prstGeom>
            </p:spPr>
          </p:pic>
          <p:pic>
            <p:nvPicPr>
              <p:cNvPr id="160" name="Picture 159"/>
              <p:cNvPicPr>
                <a:picLocks noChangeAspect="1"/>
              </p:cNvPicPr>
              <p:nvPr/>
            </p:nvPicPr>
            <p:blipFill>
              <a:blip r:embed="rId11"/>
              <a:stretch>
                <a:fillRect/>
              </a:stretch>
            </p:blipFill>
            <p:spPr>
              <a:xfrm>
                <a:off x="5049434" y="2869302"/>
                <a:ext cx="487748" cy="487748"/>
              </a:xfrm>
              <a:prstGeom prst="rect">
                <a:avLst/>
              </a:prstGeom>
            </p:spPr>
          </p:pic>
          <p:pic>
            <p:nvPicPr>
              <p:cNvPr id="162" name="Picture 161"/>
              <p:cNvPicPr>
                <a:picLocks noChangeAspect="1"/>
              </p:cNvPicPr>
              <p:nvPr/>
            </p:nvPicPr>
            <p:blipFill>
              <a:blip r:embed="rId11"/>
              <a:stretch>
                <a:fillRect/>
              </a:stretch>
            </p:blipFill>
            <p:spPr>
              <a:xfrm>
                <a:off x="184311" y="3871968"/>
                <a:ext cx="487748" cy="487748"/>
              </a:xfrm>
              <a:prstGeom prst="rect">
                <a:avLst/>
              </a:prstGeom>
            </p:spPr>
          </p:pic>
          <p:pic>
            <p:nvPicPr>
              <p:cNvPr id="163" name="Picture 162"/>
              <p:cNvPicPr>
                <a:picLocks noChangeAspect="1"/>
              </p:cNvPicPr>
              <p:nvPr/>
            </p:nvPicPr>
            <p:blipFill>
              <a:blip r:embed="rId10"/>
              <a:stretch>
                <a:fillRect/>
              </a:stretch>
            </p:blipFill>
            <p:spPr>
              <a:xfrm>
                <a:off x="672059" y="3871968"/>
                <a:ext cx="487748" cy="487748"/>
              </a:xfrm>
              <a:prstGeom prst="rect">
                <a:avLst/>
              </a:prstGeom>
            </p:spPr>
          </p:pic>
          <p:pic>
            <p:nvPicPr>
              <p:cNvPr id="173" name="Picture 172"/>
              <p:cNvPicPr>
                <a:picLocks noChangeAspect="1"/>
              </p:cNvPicPr>
              <p:nvPr/>
            </p:nvPicPr>
            <p:blipFill>
              <a:blip r:embed="rId10"/>
              <a:stretch>
                <a:fillRect/>
              </a:stretch>
            </p:blipFill>
            <p:spPr>
              <a:xfrm>
                <a:off x="2121266" y="3370079"/>
                <a:ext cx="487748" cy="487748"/>
              </a:xfrm>
              <a:prstGeom prst="rect">
                <a:avLst/>
              </a:prstGeom>
            </p:spPr>
          </p:pic>
          <p:pic>
            <p:nvPicPr>
              <p:cNvPr id="174" name="Picture 173"/>
              <p:cNvPicPr>
                <a:picLocks noChangeAspect="1"/>
              </p:cNvPicPr>
              <p:nvPr/>
            </p:nvPicPr>
            <p:blipFill>
              <a:blip r:embed="rId10"/>
              <a:stretch>
                <a:fillRect/>
              </a:stretch>
            </p:blipFill>
            <p:spPr>
              <a:xfrm>
                <a:off x="179632" y="3370079"/>
                <a:ext cx="487748" cy="487748"/>
              </a:xfrm>
              <a:prstGeom prst="rect">
                <a:avLst/>
              </a:prstGeom>
            </p:spPr>
          </p:pic>
          <p:pic>
            <p:nvPicPr>
              <p:cNvPr id="175" name="Picture 174"/>
              <p:cNvPicPr>
                <a:picLocks noChangeAspect="1"/>
              </p:cNvPicPr>
              <p:nvPr/>
            </p:nvPicPr>
            <p:blipFill>
              <a:blip r:embed="rId11"/>
              <a:stretch>
                <a:fillRect/>
              </a:stretch>
            </p:blipFill>
            <p:spPr>
              <a:xfrm>
                <a:off x="667380" y="3370079"/>
                <a:ext cx="487748" cy="487748"/>
              </a:xfrm>
              <a:prstGeom prst="rect">
                <a:avLst/>
              </a:prstGeom>
            </p:spPr>
          </p:pic>
          <p:pic>
            <p:nvPicPr>
              <p:cNvPr id="176" name="Picture 175"/>
              <p:cNvPicPr>
                <a:picLocks noChangeAspect="1"/>
              </p:cNvPicPr>
              <p:nvPr/>
            </p:nvPicPr>
            <p:blipFill>
              <a:blip r:embed="rId10"/>
              <a:stretch>
                <a:fillRect/>
              </a:stretch>
            </p:blipFill>
            <p:spPr>
              <a:xfrm>
                <a:off x="1150449" y="3370079"/>
                <a:ext cx="487748" cy="487748"/>
              </a:xfrm>
              <a:prstGeom prst="rect">
                <a:avLst/>
              </a:prstGeom>
            </p:spPr>
          </p:pic>
          <p:pic>
            <p:nvPicPr>
              <p:cNvPr id="177" name="Picture 176"/>
              <p:cNvPicPr>
                <a:picLocks noChangeAspect="1"/>
              </p:cNvPicPr>
              <p:nvPr/>
            </p:nvPicPr>
            <p:blipFill>
              <a:blip r:embed="rId11"/>
              <a:stretch>
                <a:fillRect/>
              </a:stretch>
            </p:blipFill>
            <p:spPr>
              <a:xfrm>
                <a:off x="1638197" y="3370079"/>
                <a:ext cx="487748" cy="487748"/>
              </a:xfrm>
              <a:prstGeom prst="rect">
                <a:avLst/>
              </a:prstGeom>
            </p:spPr>
          </p:pic>
          <p:pic>
            <p:nvPicPr>
              <p:cNvPr id="178" name="Picture 177"/>
              <p:cNvPicPr>
                <a:picLocks noChangeAspect="1"/>
              </p:cNvPicPr>
              <p:nvPr/>
            </p:nvPicPr>
            <p:blipFill>
              <a:blip r:embed="rId10"/>
              <a:stretch>
                <a:fillRect/>
              </a:stretch>
            </p:blipFill>
            <p:spPr>
              <a:xfrm>
                <a:off x="5047754" y="3370079"/>
                <a:ext cx="487748" cy="487748"/>
              </a:xfrm>
              <a:prstGeom prst="rect">
                <a:avLst/>
              </a:prstGeom>
            </p:spPr>
          </p:pic>
          <p:pic>
            <p:nvPicPr>
              <p:cNvPr id="179" name="Picture 178"/>
              <p:cNvPicPr>
                <a:picLocks noChangeAspect="1"/>
              </p:cNvPicPr>
              <p:nvPr/>
            </p:nvPicPr>
            <p:blipFill>
              <a:blip r:embed="rId11"/>
              <a:stretch>
                <a:fillRect/>
              </a:stretch>
            </p:blipFill>
            <p:spPr>
              <a:xfrm>
                <a:off x="2618372" y="3370079"/>
                <a:ext cx="487748" cy="487748"/>
              </a:xfrm>
              <a:prstGeom prst="rect">
                <a:avLst/>
              </a:prstGeom>
            </p:spPr>
          </p:pic>
          <p:pic>
            <p:nvPicPr>
              <p:cNvPr id="180" name="Picture 179"/>
              <p:cNvPicPr>
                <a:picLocks noChangeAspect="1"/>
              </p:cNvPicPr>
              <p:nvPr/>
            </p:nvPicPr>
            <p:blipFill>
              <a:blip r:embed="rId10"/>
              <a:stretch>
                <a:fillRect/>
              </a:stretch>
            </p:blipFill>
            <p:spPr>
              <a:xfrm>
                <a:off x="3106120" y="3370079"/>
                <a:ext cx="487748" cy="487748"/>
              </a:xfrm>
              <a:prstGeom prst="rect">
                <a:avLst/>
              </a:prstGeom>
            </p:spPr>
          </p:pic>
          <p:pic>
            <p:nvPicPr>
              <p:cNvPr id="181" name="Picture 180"/>
              <p:cNvPicPr>
                <a:picLocks noChangeAspect="1"/>
              </p:cNvPicPr>
              <p:nvPr/>
            </p:nvPicPr>
            <p:blipFill>
              <a:blip r:embed="rId11"/>
              <a:stretch>
                <a:fillRect/>
              </a:stretch>
            </p:blipFill>
            <p:spPr>
              <a:xfrm>
                <a:off x="3593868" y="3370079"/>
                <a:ext cx="487748" cy="487748"/>
              </a:xfrm>
              <a:prstGeom prst="rect">
                <a:avLst/>
              </a:prstGeom>
            </p:spPr>
          </p:pic>
          <p:pic>
            <p:nvPicPr>
              <p:cNvPr id="182" name="Picture 181"/>
              <p:cNvPicPr>
                <a:picLocks noChangeAspect="1"/>
              </p:cNvPicPr>
              <p:nvPr/>
            </p:nvPicPr>
            <p:blipFill>
              <a:blip r:embed="rId10"/>
              <a:stretch>
                <a:fillRect/>
              </a:stretch>
            </p:blipFill>
            <p:spPr>
              <a:xfrm>
                <a:off x="4076937" y="3370079"/>
                <a:ext cx="487748" cy="487748"/>
              </a:xfrm>
              <a:prstGeom prst="rect">
                <a:avLst/>
              </a:prstGeom>
            </p:spPr>
          </p:pic>
          <p:pic>
            <p:nvPicPr>
              <p:cNvPr id="183" name="Picture 182"/>
              <p:cNvPicPr>
                <a:picLocks noChangeAspect="1"/>
              </p:cNvPicPr>
              <p:nvPr/>
            </p:nvPicPr>
            <p:blipFill>
              <a:blip r:embed="rId11"/>
              <a:stretch>
                <a:fillRect/>
              </a:stretch>
            </p:blipFill>
            <p:spPr>
              <a:xfrm>
                <a:off x="4564685" y="3370079"/>
                <a:ext cx="487748" cy="487748"/>
              </a:xfrm>
              <a:prstGeom prst="rect">
                <a:avLst/>
              </a:prstGeom>
            </p:spPr>
          </p:pic>
          <p:pic>
            <p:nvPicPr>
              <p:cNvPr id="184" name="Picture 183"/>
              <p:cNvPicPr>
                <a:picLocks noChangeAspect="1"/>
              </p:cNvPicPr>
              <p:nvPr/>
            </p:nvPicPr>
            <p:blipFill>
              <a:blip r:embed="rId11"/>
              <a:stretch>
                <a:fillRect/>
              </a:stretch>
            </p:blipFill>
            <p:spPr>
              <a:xfrm>
                <a:off x="5540181" y="3372188"/>
                <a:ext cx="487748" cy="487748"/>
              </a:xfrm>
              <a:prstGeom prst="rect">
                <a:avLst/>
              </a:prstGeom>
            </p:spPr>
          </p:pic>
        </p:grpSp>
      </p:grpSp>
      <p:grpSp>
        <p:nvGrpSpPr>
          <p:cNvPr id="25" name="Group 24"/>
          <p:cNvGrpSpPr/>
          <p:nvPr/>
        </p:nvGrpSpPr>
        <p:grpSpPr>
          <a:xfrm>
            <a:off x="1439013" y="5164565"/>
            <a:ext cx="10772626" cy="656362"/>
            <a:chOff x="1161809" y="3870856"/>
            <a:chExt cx="8079469" cy="492272"/>
          </a:xfrm>
        </p:grpSpPr>
        <p:sp>
          <p:nvSpPr>
            <p:cNvPr id="110" name="TextBox 109"/>
            <p:cNvSpPr txBox="1"/>
            <p:nvPr/>
          </p:nvSpPr>
          <p:spPr>
            <a:xfrm>
              <a:off x="6260829" y="3941605"/>
              <a:ext cx="2980449" cy="346249"/>
            </a:xfrm>
            <a:prstGeom prst="rect">
              <a:avLst/>
            </a:prstGeom>
            <a:noFill/>
          </p:spPr>
          <p:txBody>
            <a:bodyPr wrap="square" rtlCol="0">
              <a:spAutoFit/>
            </a:bodyPr>
            <a:lstStyle/>
            <a:p>
              <a:r>
                <a:rPr lang="fr-CH" sz="2400" dirty="0" smtClean="0">
                  <a:solidFill>
                    <a:srgbClr val="23A000"/>
                  </a:solidFill>
                </a:rPr>
                <a:t>4’000 </a:t>
              </a:r>
              <a:r>
                <a:rPr lang="fr-CH" sz="2400" dirty="0" err="1" smtClean="0">
                  <a:solidFill>
                    <a:srgbClr val="23A000"/>
                  </a:solidFill>
                </a:rPr>
                <a:t>contractor</a:t>
              </a:r>
              <a:r>
                <a:rPr lang="fr-CH" sz="2400" dirty="0">
                  <a:solidFill>
                    <a:srgbClr val="23A000"/>
                  </a:solidFill>
                </a:rPr>
                <a:t> </a:t>
              </a:r>
              <a:r>
                <a:rPr lang="fr-CH" sz="2400" dirty="0" err="1" smtClean="0">
                  <a:solidFill>
                    <a:srgbClr val="23A000"/>
                  </a:solidFill>
                </a:rPr>
                <a:t>employees</a:t>
              </a:r>
              <a:r>
                <a:rPr lang="fr-CH" sz="2400" dirty="0" smtClean="0">
                  <a:solidFill>
                    <a:srgbClr val="23A000"/>
                  </a:solidFill>
                </a:rPr>
                <a:t> </a:t>
              </a:r>
              <a:endParaRPr lang="fr-CH" sz="2400" dirty="0">
                <a:solidFill>
                  <a:srgbClr val="23A000"/>
                </a:solidFill>
              </a:endParaRPr>
            </a:p>
          </p:txBody>
        </p:sp>
        <p:grpSp>
          <p:nvGrpSpPr>
            <p:cNvPr id="24" name="Group 23"/>
            <p:cNvGrpSpPr/>
            <p:nvPr/>
          </p:nvGrpSpPr>
          <p:grpSpPr>
            <a:xfrm>
              <a:off x="1161809" y="3870856"/>
              <a:ext cx="4866120" cy="492272"/>
              <a:chOff x="1161809" y="3870856"/>
              <a:chExt cx="4866120" cy="492272"/>
            </a:xfrm>
          </p:grpSpPr>
          <p:pic>
            <p:nvPicPr>
              <p:cNvPr id="14" name="Picture 13"/>
              <p:cNvPicPr>
                <a:picLocks noChangeAspect="1"/>
              </p:cNvPicPr>
              <p:nvPr/>
            </p:nvPicPr>
            <p:blipFill>
              <a:blip r:embed="rId12"/>
              <a:stretch>
                <a:fillRect/>
              </a:stretch>
            </p:blipFill>
            <p:spPr>
              <a:xfrm>
                <a:off x="5052433" y="3875380"/>
                <a:ext cx="487748" cy="487748"/>
              </a:xfrm>
              <a:prstGeom prst="rect">
                <a:avLst/>
              </a:prstGeom>
            </p:spPr>
          </p:pic>
          <p:pic>
            <p:nvPicPr>
              <p:cNvPr id="15" name="Picture 14"/>
              <p:cNvPicPr>
                <a:picLocks noChangeAspect="1"/>
              </p:cNvPicPr>
              <p:nvPr/>
            </p:nvPicPr>
            <p:blipFill>
              <a:blip r:embed="rId13"/>
              <a:stretch>
                <a:fillRect/>
              </a:stretch>
            </p:blipFill>
            <p:spPr>
              <a:xfrm>
                <a:off x="5540181" y="3875380"/>
                <a:ext cx="487748" cy="487748"/>
              </a:xfrm>
              <a:prstGeom prst="rect">
                <a:avLst/>
              </a:prstGeom>
            </p:spPr>
          </p:pic>
          <p:pic>
            <p:nvPicPr>
              <p:cNvPr id="185" name="Picture 184"/>
              <p:cNvPicPr>
                <a:picLocks noChangeAspect="1"/>
              </p:cNvPicPr>
              <p:nvPr/>
            </p:nvPicPr>
            <p:blipFill>
              <a:blip r:embed="rId12"/>
              <a:stretch>
                <a:fillRect/>
              </a:stretch>
            </p:blipFill>
            <p:spPr>
              <a:xfrm>
                <a:off x="4078617" y="3875380"/>
                <a:ext cx="487748" cy="487748"/>
              </a:xfrm>
              <a:prstGeom prst="rect">
                <a:avLst/>
              </a:prstGeom>
            </p:spPr>
          </p:pic>
          <p:pic>
            <p:nvPicPr>
              <p:cNvPr id="186" name="Picture 185"/>
              <p:cNvPicPr>
                <a:picLocks noChangeAspect="1"/>
              </p:cNvPicPr>
              <p:nvPr/>
            </p:nvPicPr>
            <p:blipFill>
              <a:blip r:embed="rId13"/>
              <a:stretch>
                <a:fillRect/>
              </a:stretch>
            </p:blipFill>
            <p:spPr>
              <a:xfrm>
                <a:off x="4566365" y="3875380"/>
                <a:ext cx="487748" cy="487748"/>
              </a:xfrm>
              <a:prstGeom prst="rect">
                <a:avLst/>
              </a:prstGeom>
            </p:spPr>
          </p:pic>
          <p:pic>
            <p:nvPicPr>
              <p:cNvPr id="187" name="Picture 186"/>
              <p:cNvPicPr>
                <a:picLocks noChangeAspect="1"/>
              </p:cNvPicPr>
              <p:nvPr/>
            </p:nvPicPr>
            <p:blipFill>
              <a:blip r:embed="rId12"/>
              <a:stretch>
                <a:fillRect/>
              </a:stretch>
            </p:blipFill>
            <p:spPr>
              <a:xfrm>
                <a:off x="3097436" y="3870856"/>
                <a:ext cx="487748" cy="487748"/>
              </a:xfrm>
              <a:prstGeom prst="rect">
                <a:avLst/>
              </a:prstGeom>
            </p:spPr>
          </p:pic>
          <p:pic>
            <p:nvPicPr>
              <p:cNvPr id="188" name="Picture 187"/>
              <p:cNvPicPr>
                <a:picLocks noChangeAspect="1"/>
              </p:cNvPicPr>
              <p:nvPr/>
            </p:nvPicPr>
            <p:blipFill>
              <a:blip r:embed="rId13"/>
              <a:stretch>
                <a:fillRect/>
              </a:stretch>
            </p:blipFill>
            <p:spPr>
              <a:xfrm>
                <a:off x="3585184" y="3870856"/>
                <a:ext cx="487748" cy="487748"/>
              </a:xfrm>
              <a:prstGeom prst="rect">
                <a:avLst/>
              </a:prstGeom>
            </p:spPr>
          </p:pic>
          <p:pic>
            <p:nvPicPr>
              <p:cNvPr id="189" name="Picture 188"/>
              <p:cNvPicPr>
                <a:picLocks noChangeAspect="1"/>
              </p:cNvPicPr>
              <p:nvPr/>
            </p:nvPicPr>
            <p:blipFill>
              <a:blip r:embed="rId12"/>
              <a:stretch>
                <a:fillRect/>
              </a:stretch>
            </p:blipFill>
            <p:spPr>
              <a:xfrm>
                <a:off x="2123620" y="3870856"/>
                <a:ext cx="487748" cy="487748"/>
              </a:xfrm>
              <a:prstGeom prst="rect">
                <a:avLst/>
              </a:prstGeom>
            </p:spPr>
          </p:pic>
          <p:pic>
            <p:nvPicPr>
              <p:cNvPr id="190" name="Picture 189"/>
              <p:cNvPicPr>
                <a:picLocks noChangeAspect="1"/>
              </p:cNvPicPr>
              <p:nvPr/>
            </p:nvPicPr>
            <p:blipFill>
              <a:blip r:embed="rId13"/>
              <a:stretch>
                <a:fillRect/>
              </a:stretch>
            </p:blipFill>
            <p:spPr>
              <a:xfrm>
                <a:off x="2611368" y="3870856"/>
                <a:ext cx="487748" cy="487748"/>
              </a:xfrm>
              <a:prstGeom prst="rect">
                <a:avLst/>
              </a:prstGeom>
            </p:spPr>
          </p:pic>
          <p:pic>
            <p:nvPicPr>
              <p:cNvPr id="191" name="Picture 190"/>
              <p:cNvPicPr>
                <a:picLocks noChangeAspect="1"/>
              </p:cNvPicPr>
              <p:nvPr/>
            </p:nvPicPr>
            <p:blipFill>
              <a:blip r:embed="rId12"/>
              <a:stretch>
                <a:fillRect/>
              </a:stretch>
            </p:blipFill>
            <p:spPr>
              <a:xfrm>
                <a:off x="1161809" y="3870856"/>
                <a:ext cx="487748" cy="487748"/>
              </a:xfrm>
              <a:prstGeom prst="rect">
                <a:avLst/>
              </a:prstGeom>
            </p:spPr>
          </p:pic>
          <p:pic>
            <p:nvPicPr>
              <p:cNvPr id="192" name="Picture 191"/>
              <p:cNvPicPr>
                <a:picLocks noChangeAspect="1"/>
              </p:cNvPicPr>
              <p:nvPr/>
            </p:nvPicPr>
            <p:blipFill>
              <a:blip r:embed="rId13"/>
              <a:stretch>
                <a:fillRect/>
              </a:stretch>
            </p:blipFill>
            <p:spPr>
              <a:xfrm>
                <a:off x="1649557" y="3870856"/>
                <a:ext cx="487748" cy="487748"/>
              </a:xfrm>
              <a:prstGeom prst="rect">
                <a:avLst/>
              </a:prstGeom>
            </p:spPr>
          </p:pic>
        </p:grpSp>
      </p:grpSp>
    </p:spTree>
    <p:extLst>
      <p:ext uri="{BB962C8B-B14F-4D97-AF65-F5344CB8AC3E}">
        <p14:creationId xmlns:p14="http://schemas.microsoft.com/office/powerpoint/2010/main" val="2132150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ackgroun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1" y="1"/>
            <a:ext cx="12203649" cy="5943599"/>
          </a:xfrm>
          <a:prstGeom prst="rect">
            <a:avLst/>
          </a:prstGeom>
        </p:spPr>
      </p:pic>
      <p:grpSp>
        <p:nvGrpSpPr>
          <p:cNvPr id="4" name="Transport"/>
          <p:cNvGrpSpPr/>
          <p:nvPr/>
        </p:nvGrpSpPr>
        <p:grpSpPr>
          <a:xfrm>
            <a:off x="-246930" y="1085964"/>
            <a:ext cx="11348684" cy="5783139"/>
            <a:chOff x="-185197" y="814473"/>
            <a:chExt cx="8511513" cy="4337354"/>
          </a:xfrm>
        </p:grpSpPr>
        <p:cxnSp>
          <p:nvCxnSpPr>
            <p:cNvPr id="90" name="Straight Connector 89"/>
            <p:cNvCxnSpPr/>
            <p:nvPr/>
          </p:nvCxnSpPr>
          <p:spPr>
            <a:xfrm flipH="1" flipV="1">
              <a:off x="6403359" y="1436915"/>
              <a:ext cx="1543899" cy="1716815"/>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H="1" flipV="1">
              <a:off x="6409799" y="1438589"/>
              <a:ext cx="1156610" cy="1442972"/>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6084169" y="1432786"/>
              <a:ext cx="326681" cy="2461091"/>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2107109" y="1440711"/>
              <a:ext cx="4303741" cy="1040344"/>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flipV="1">
              <a:off x="6403358" y="1436915"/>
              <a:ext cx="902879" cy="1444646"/>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5681998" y="1431113"/>
              <a:ext cx="721361" cy="1513226"/>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V="1">
              <a:off x="4572000" y="1431112"/>
              <a:ext cx="1831358" cy="756614"/>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836986" y="814473"/>
              <a:ext cx="5566372" cy="622441"/>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85197" y="2611827"/>
              <a:ext cx="2540000" cy="2540000"/>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9" name="TextBox 28"/>
            <p:cNvSpPr txBox="1"/>
            <p:nvPr/>
          </p:nvSpPr>
          <p:spPr>
            <a:xfrm>
              <a:off x="6334857" y="1075951"/>
              <a:ext cx="1991459" cy="346249"/>
            </a:xfrm>
            <a:prstGeom prst="rect">
              <a:avLst/>
            </a:prstGeom>
            <a:noFill/>
          </p:spPr>
          <p:txBody>
            <a:bodyPr wrap="none" rtlCol="0">
              <a:spAutoFit/>
            </a:bodyPr>
            <a:lstStyle/>
            <a:p>
              <a:r>
                <a:rPr lang="en-GB" sz="2400" dirty="0" smtClean="0">
                  <a:solidFill>
                    <a:schemeClr val="bg1"/>
                  </a:solidFill>
                </a:rPr>
                <a:t>Tramway, bus, bikes</a:t>
              </a:r>
              <a:endParaRPr lang="en-GB" sz="2400" dirty="0">
                <a:solidFill>
                  <a:schemeClr val="bg1"/>
                </a:solidFill>
              </a:endParaRPr>
            </a:p>
          </p:txBody>
        </p:sp>
      </p:grpSp>
      <p:grpSp>
        <p:nvGrpSpPr>
          <p:cNvPr id="7" name="Restaurant"/>
          <p:cNvGrpSpPr/>
          <p:nvPr/>
        </p:nvGrpSpPr>
        <p:grpSpPr>
          <a:xfrm>
            <a:off x="-246929" y="1455018"/>
            <a:ext cx="10316576" cy="5411692"/>
            <a:chOff x="-185197" y="1091264"/>
            <a:chExt cx="7737432" cy="4058768"/>
          </a:xfrm>
        </p:grpSpPr>
        <p:cxnSp>
          <p:nvCxnSpPr>
            <p:cNvPr id="16" name="Straight Connector 15"/>
            <p:cNvCxnSpPr/>
            <p:nvPr/>
          </p:nvCxnSpPr>
          <p:spPr>
            <a:xfrm flipH="1" flipV="1">
              <a:off x="6412524" y="1438590"/>
              <a:ext cx="235926" cy="2209485"/>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1619250" y="1432787"/>
              <a:ext cx="4794950" cy="896076"/>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185197" y="2607624"/>
              <a:ext cx="2542408" cy="2542408"/>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5" name="TextBox 14"/>
            <p:cNvSpPr txBox="1"/>
            <p:nvPr/>
          </p:nvSpPr>
          <p:spPr>
            <a:xfrm>
              <a:off x="6310789" y="1091264"/>
              <a:ext cx="1241446" cy="346249"/>
            </a:xfrm>
            <a:prstGeom prst="rect">
              <a:avLst/>
            </a:prstGeom>
            <a:noFill/>
          </p:spPr>
          <p:txBody>
            <a:bodyPr wrap="none" rtlCol="0">
              <a:spAutoFit/>
            </a:bodyPr>
            <a:lstStyle/>
            <a:p>
              <a:r>
                <a:rPr lang="en-GB" sz="2400" dirty="0" smtClean="0">
                  <a:solidFill>
                    <a:schemeClr val="bg1"/>
                  </a:solidFill>
                </a:rPr>
                <a:t>Restaurants</a:t>
              </a:r>
              <a:endParaRPr lang="en-GB" sz="2400" dirty="0">
                <a:solidFill>
                  <a:schemeClr val="bg1"/>
                </a:solidFill>
              </a:endParaRPr>
            </a:p>
          </p:txBody>
        </p:sp>
      </p:grpSp>
      <p:grpSp>
        <p:nvGrpSpPr>
          <p:cNvPr id="14" name="Hotel"/>
          <p:cNvGrpSpPr/>
          <p:nvPr/>
        </p:nvGrpSpPr>
        <p:grpSpPr>
          <a:xfrm>
            <a:off x="-246929" y="1425642"/>
            <a:ext cx="9887208" cy="5446513"/>
            <a:chOff x="-185197" y="1069232"/>
            <a:chExt cx="7415407" cy="4084884"/>
          </a:xfrm>
        </p:grpSpPr>
        <p:sp>
          <p:nvSpPr>
            <p:cNvPr id="79" name="TextBox 78"/>
            <p:cNvSpPr txBox="1"/>
            <p:nvPr/>
          </p:nvSpPr>
          <p:spPr>
            <a:xfrm>
              <a:off x="6324769" y="1069232"/>
              <a:ext cx="905441" cy="346249"/>
            </a:xfrm>
            <a:prstGeom prst="rect">
              <a:avLst/>
            </a:prstGeom>
            <a:noFill/>
          </p:spPr>
          <p:txBody>
            <a:bodyPr wrap="none" rtlCol="0">
              <a:spAutoFit/>
            </a:bodyPr>
            <a:lstStyle/>
            <a:p>
              <a:r>
                <a:rPr lang="en-GB" sz="2400" dirty="0" smtClean="0">
                  <a:solidFill>
                    <a:schemeClr val="bg1"/>
                  </a:solidFill>
                </a:rPr>
                <a:t>3 Hotels</a:t>
              </a:r>
              <a:endParaRPr lang="en-GB" sz="2400" dirty="0">
                <a:solidFill>
                  <a:schemeClr val="bg1"/>
                </a:solidFill>
              </a:endParaRPr>
            </a:p>
          </p:txBody>
        </p:sp>
        <p:cxnSp>
          <p:nvCxnSpPr>
            <p:cNvPr id="80" name="Straight Connector 79"/>
            <p:cNvCxnSpPr/>
            <p:nvPr/>
          </p:nvCxnSpPr>
          <p:spPr>
            <a:xfrm flipV="1">
              <a:off x="5586413" y="1430226"/>
              <a:ext cx="827789" cy="2465499"/>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flipV="1">
              <a:off x="5567363" y="1436916"/>
              <a:ext cx="843485" cy="2206397"/>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flipV="1">
              <a:off x="5033294" y="1436915"/>
              <a:ext cx="1377554" cy="2444912"/>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185197" y="2614116"/>
              <a:ext cx="2540000" cy="2540000"/>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19" name="Doctor"/>
          <p:cNvGrpSpPr/>
          <p:nvPr/>
        </p:nvGrpSpPr>
        <p:grpSpPr>
          <a:xfrm>
            <a:off x="-256916" y="1438151"/>
            <a:ext cx="10818365" cy="5469355"/>
            <a:chOff x="-192687" y="1078614"/>
            <a:chExt cx="8113774" cy="4102016"/>
          </a:xfrm>
        </p:grpSpPr>
        <p:sp>
          <p:nvSpPr>
            <p:cNvPr id="56" name="TextBox 55"/>
            <p:cNvSpPr txBox="1"/>
            <p:nvPr/>
          </p:nvSpPr>
          <p:spPr>
            <a:xfrm>
              <a:off x="6310790" y="1078614"/>
              <a:ext cx="1610297" cy="346249"/>
            </a:xfrm>
            <a:prstGeom prst="rect">
              <a:avLst/>
            </a:prstGeom>
            <a:noFill/>
          </p:spPr>
          <p:txBody>
            <a:bodyPr wrap="none" rtlCol="0">
              <a:spAutoFit/>
            </a:bodyPr>
            <a:lstStyle/>
            <a:p>
              <a:r>
                <a:rPr lang="en-GB" sz="2400" dirty="0" smtClean="0">
                  <a:solidFill>
                    <a:schemeClr val="bg1"/>
                  </a:solidFill>
                </a:rPr>
                <a:t>Medical Service</a:t>
              </a:r>
              <a:endParaRPr lang="en-GB" sz="2400" dirty="0">
                <a:solidFill>
                  <a:schemeClr val="bg1"/>
                </a:solidFill>
              </a:endParaRPr>
            </a:p>
          </p:txBody>
        </p:sp>
        <p:cxnSp>
          <p:nvCxnSpPr>
            <p:cNvPr id="57" name="Straight Connector 56"/>
            <p:cNvCxnSpPr/>
            <p:nvPr/>
          </p:nvCxnSpPr>
          <p:spPr>
            <a:xfrm flipV="1">
              <a:off x="4891088" y="1440115"/>
              <a:ext cx="1525827" cy="893510"/>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192687" y="2630733"/>
              <a:ext cx="2549897" cy="2549897"/>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22" name="Fire Brigade"/>
          <p:cNvGrpSpPr/>
          <p:nvPr/>
        </p:nvGrpSpPr>
        <p:grpSpPr>
          <a:xfrm>
            <a:off x="-241971" y="1458113"/>
            <a:ext cx="10318445" cy="5425190"/>
            <a:chOff x="-181478" y="1093585"/>
            <a:chExt cx="7738834" cy="4068892"/>
          </a:xfrm>
        </p:grpSpPr>
        <p:sp>
          <p:nvSpPr>
            <p:cNvPr id="11" name="TextBox 10"/>
            <p:cNvSpPr txBox="1"/>
            <p:nvPr/>
          </p:nvSpPr>
          <p:spPr>
            <a:xfrm>
              <a:off x="6305667" y="1093585"/>
              <a:ext cx="1251689" cy="346249"/>
            </a:xfrm>
            <a:prstGeom prst="rect">
              <a:avLst/>
            </a:prstGeom>
            <a:noFill/>
          </p:spPr>
          <p:txBody>
            <a:bodyPr wrap="none" rtlCol="0">
              <a:spAutoFit/>
            </a:bodyPr>
            <a:lstStyle/>
            <a:p>
              <a:r>
                <a:rPr lang="en-GB" sz="2400" dirty="0" smtClean="0">
                  <a:solidFill>
                    <a:schemeClr val="bg1"/>
                  </a:solidFill>
                </a:rPr>
                <a:t>Fire Brigade</a:t>
              </a:r>
              <a:endParaRPr lang="en-GB" sz="2400" dirty="0">
                <a:solidFill>
                  <a:schemeClr val="bg1"/>
                </a:solidFill>
              </a:endParaRPr>
            </a:p>
          </p:txBody>
        </p:sp>
        <p:cxnSp>
          <p:nvCxnSpPr>
            <p:cNvPr id="6" name="Straight Connector 5"/>
            <p:cNvCxnSpPr/>
            <p:nvPr/>
          </p:nvCxnSpPr>
          <p:spPr>
            <a:xfrm flipV="1">
              <a:off x="4310063" y="1436915"/>
              <a:ext cx="2110834" cy="487135"/>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0" name="Picture 19"/>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81478" y="2614116"/>
              <a:ext cx="2548361" cy="2548361"/>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24" name="Bank Post"/>
          <p:cNvGrpSpPr/>
          <p:nvPr/>
        </p:nvGrpSpPr>
        <p:grpSpPr>
          <a:xfrm>
            <a:off x="-241970" y="1121006"/>
            <a:ext cx="10997794" cy="5753641"/>
            <a:chOff x="-181478" y="840754"/>
            <a:chExt cx="8248346" cy="4315231"/>
          </a:xfrm>
        </p:grpSpPr>
        <p:sp>
          <p:nvSpPr>
            <p:cNvPr id="49" name="TextBox 48"/>
            <p:cNvSpPr txBox="1"/>
            <p:nvPr/>
          </p:nvSpPr>
          <p:spPr>
            <a:xfrm>
              <a:off x="6289555" y="840754"/>
              <a:ext cx="1777313" cy="623248"/>
            </a:xfrm>
            <a:prstGeom prst="rect">
              <a:avLst/>
            </a:prstGeom>
            <a:noFill/>
          </p:spPr>
          <p:txBody>
            <a:bodyPr wrap="none" rtlCol="0">
              <a:spAutoFit/>
            </a:bodyPr>
            <a:lstStyle/>
            <a:p>
              <a:r>
                <a:rPr lang="en-GB" sz="2400" dirty="0" smtClean="0">
                  <a:solidFill>
                    <a:schemeClr val="bg1"/>
                  </a:solidFill>
                </a:rPr>
                <a:t>Bank, Post Office,</a:t>
              </a:r>
              <a:br>
                <a:rPr lang="en-GB" sz="2400" dirty="0" smtClean="0">
                  <a:solidFill>
                    <a:schemeClr val="bg1"/>
                  </a:solidFill>
                </a:rPr>
              </a:br>
              <a:r>
                <a:rPr lang="en-GB" sz="2400" dirty="0" smtClean="0">
                  <a:solidFill>
                    <a:schemeClr val="bg1"/>
                  </a:solidFill>
                </a:rPr>
                <a:t>Travel Agent</a:t>
              </a:r>
              <a:endParaRPr lang="en-GB" sz="2400" dirty="0">
                <a:solidFill>
                  <a:schemeClr val="bg1"/>
                </a:solidFill>
              </a:endParaRPr>
            </a:p>
          </p:txBody>
        </p:sp>
        <p:cxnSp>
          <p:nvCxnSpPr>
            <p:cNvPr id="50" name="Straight Connector 49"/>
            <p:cNvCxnSpPr/>
            <p:nvPr/>
          </p:nvCxnSpPr>
          <p:spPr>
            <a:xfrm flipV="1">
              <a:off x="6243637" y="1448645"/>
              <a:ext cx="168887" cy="1927967"/>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3" name="Picture 22"/>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181478" y="2607624"/>
              <a:ext cx="2548361" cy="2548361"/>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26" name="Library"/>
          <p:cNvGrpSpPr/>
          <p:nvPr/>
        </p:nvGrpSpPr>
        <p:grpSpPr>
          <a:xfrm>
            <a:off x="-228227" y="1451548"/>
            <a:ext cx="9682706" cy="5455958"/>
            <a:chOff x="-171170" y="1088661"/>
            <a:chExt cx="7262030" cy="4091968"/>
          </a:xfrm>
        </p:grpSpPr>
        <p:sp>
          <p:nvSpPr>
            <p:cNvPr id="64" name="TextBox 63"/>
            <p:cNvSpPr txBox="1"/>
            <p:nvPr/>
          </p:nvSpPr>
          <p:spPr>
            <a:xfrm>
              <a:off x="6307953" y="1088661"/>
              <a:ext cx="782907" cy="346249"/>
            </a:xfrm>
            <a:prstGeom prst="rect">
              <a:avLst/>
            </a:prstGeom>
            <a:noFill/>
          </p:spPr>
          <p:txBody>
            <a:bodyPr wrap="none" rtlCol="0">
              <a:spAutoFit/>
            </a:bodyPr>
            <a:lstStyle/>
            <a:p>
              <a:r>
                <a:rPr lang="en-GB" sz="2400" dirty="0" smtClean="0">
                  <a:solidFill>
                    <a:schemeClr val="bg1"/>
                  </a:solidFill>
                </a:rPr>
                <a:t>Library</a:t>
              </a:r>
              <a:endParaRPr lang="en-GB" sz="2400" dirty="0">
                <a:solidFill>
                  <a:schemeClr val="bg1"/>
                </a:solidFill>
              </a:endParaRPr>
            </a:p>
          </p:txBody>
        </p:sp>
        <p:cxnSp>
          <p:nvCxnSpPr>
            <p:cNvPr id="65" name="Straight Connector 64"/>
            <p:cNvCxnSpPr/>
            <p:nvPr/>
          </p:nvCxnSpPr>
          <p:spPr>
            <a:xfrm flipV="1">
              <a:off x="6381751" y="1430219"/>
              <a:ext cx="32449" cy="1822568"/>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5" name="Picture 24"/>
            <p:cNvPicPr>
              <a:picLocks noChangeAspect="1"/>
            </p:cNvPicPr>
            <p:nvPr/>
          </p:nvPicPr>
          <p:blipFill>
            <a:blip r:embed="rId10" cstate="screen">
              <a:extLst>
                <a:ext uri="{28A0092B-C50C-407E-A947-70E740481C1C}">
                  <a14:useLocalDpi xmlns:a14="http://schemas.microsoft.com/office/drawing/2010/main" val="0"/>
                </a:ext>
              </a:extLst>
            </a:blip>
            <a:stretch>
              <a:fillRect/>
            </a:stretch>
          </p:blipFill>
          <p:spPr>
            <a:xfrm>
              <a:off x="-171170" y="2595962"/>
              <a:ext cx="2584667" cy="2584667"/>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13" name="Courrier Stores"/>
          <p:cNvGrpSpPr/>
          <p:nvPr/>
        </p:nvGrpSpPr>
        <p:grpSpPr>
          <a:xfrm>
            <a:off x="-231894" y="1449744"/>
            <a:ext cx="10541907" cy="5462141"/>
            <a:chOff x="-173921" y="1087308"/>
            <a:chExt cx="7906430" cy="4096606"/>
          </a:xfrm>
        </p:grpSpPr>
        <p:sp>
          <p:nvSpPr>
            <p:cNvPr id="53" name="TextBox 52"/>
            <p:cNvSpPr txBox="1"/>
            <p:nvPr/>
          </p:nvSpPr>
          <p:spPr>
            <a:xfrm>
              <a:off x="6326114" y="1087308"/>
              <a:ext cx="1406395" cy="346249"/>
            </a:xfrm>
            <a:prstGeom prst="rect">
              <a:avLst/>
            </a:prstGeom>
            <a:noFill/>
          </p:spPr>
          <p:txBody>
            <a:bodyPr wrap="none" rtlCol="0">
              <a:spAutoFit/>
            </a:bodyPr>
            <a:lstStyle/>
            <a:p>
              <a:r>
                <a:rPr lang="en-GB" sz="2400" dirty="0" smtClean="0">
                  <a:solidFill>
                    <a:schemeClr val="bg1"/>
                  </a:solidFill>
                </a:rPr>
                <a:t>Mail, Stores…</a:t>
              </a:r>
              <a:endParaRPr lang="en-GB" sz="2400" dirty="0">
                <a:solidFill>
                  <a:schemeClr val="bg1"/>
                </a:solidFill>
              </a:endParaRPr>
            </a:p>
          </p:txBody>
        </p:sp>
        <p:cxnSp>
          <p:nvCxnSpPr>
            <p:cNvPr id="54" name="Straight Connector 53"/>
            <p:cNvCxnSpPr/>
            <p:nvPr/>
          </p:nvCxnSpPr>
          <p:spPr>
            <a:xfrm flipV="1">
              <a:off x="5382089" y="1437492"/>
              <a:ext cx="1032420" cy="891371"/>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173921" y="2596496"/>
              <a:ext cx="2587418" cy="2587418"/>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27" name="Kindergarten"/>
          <p:cNvGrpSpPr/>
          <p:nvPr/>
        </p:nvGrpSpPr>
        <p:grpSpPr>
          <a:xfrm>
            <a:off x="-228227" y="1455117"/>
            <a:ext cx="10824571" cy="5456769"/>
            <a:chOff x="-171170" y="1091337"/>
            <a:chExt cx="8118428" cy="4092577"/>
          </a:xfrm>
        </p:grpSpPr>
        <p:sp>
          <p:nvSpPr>
            <p:cNvPr id="60" name="TextBox 59"/>
            <p:cNvSpPr txBox="1"/>
            <p:nvPr/>
          </p:nvSpPr>
          <p:spPr>
            <a:xfrm>
              <a:off x="6329888" y="1091337"/>
              <a:ext cx="1353640" cy="346249"/>
            </a:xfrm>
            <a:prstGeom prst="rect">
              <a:avLst/>
            </a:prstGeom>
            <a:noFill/>
          </p:spPr>
          <p:txBody>
            <a:bodyPr wrap="none" rtlCol="0">
              <a:spAutoFit/>
            </a:bodyPr>
            <a:lstStyle/>
            <a:p>
              <a:r>
                <a:rPr lang="en-GB" sz="2400" dirty="0" smtClean="0">
                  <a:solidFill>
                    <a:schemeClr val="bg1"/>
                  </a:solidFill>
                </a:rPr>
                <a:t>Kindergarten</a:t>
              </a:r>
              <a:endParaRPr lang="en-GB" sz="2400" dirty="0">
                <a:solidFill>
                  <a:schemeClr val="bg1"/>
                </a:solidFill>
              </a:endParaRPr>
            </a:p>
          </p:txBody>
        </p:sp>
        <p:cxnSp>
          <p:nvCxnSpPr>
            <p:cNvPr id="61" name="Straight Connector 60"/>
            <p:cNvCxnSpPr/>
            <p:nvPr/>
          </p:nvCxnSpPr>
          <p:spPr>
            <a:xfrm flipH="1" flipV="1">
              <a:off x="6412524" y="1438591"/>
              <a:ext cx="1534734" cy="1745243"/>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1" name="Picture 20"/>
            <p:cNvPicPr>
              <a:picLocks noChangeAspect="1"/>
            </p:cNvPicPr>
            <p:nvPr/>
          </p:nvPicPr>
          <p:blipFill>
            <a:blip r:embed="rId12" cstate="screen">
              <a:extLst>
                <a:ext uri="{28A0092B-C50C-407E-A947-70E740481C1C}">
                  <a14:useLocalDpi xmlns:a14="http://schemas.microsoft.com/office/drawing/2010/main" val="0"/>
                </a:ext>
              </a:extLst>
            </a:blip>
            <a:stretch>
              <a:fillRect/>
            </a:stretch>
          </p:blipFill>
          <p:spPr>
            <a:xfrm>
              <a:off x="-171170" y="2596496"/>
              <a:ext cx="2587418" cy="2587418"/>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31" name="Clubs"/>
          <p:cNvGrpSpPr/>
          <p:nvPr/>
        </p:nvGrpSpPr>
        <p:grpSpPr>
          <a:xfrm>
            <a:off x="-251956" y="1429226"/>
            <a:ext cx="11921981" cy="5518733"/>
            <a:chOff x="-188967" y="1071919"/>
            <a:chExt cx="8941486" cy="4139051"/>
          </a:xfrm>
        </p:grpSpPr>
        <p:sp>
          <p:nvSpPr>
            <p:cNvPr id="68" name="TextBox 67"/>
            <p:cNvSpPr txBox="1"/>
            <p:nvPr/>
          </p:nvSpPr>
          <p:spPr>
            <a:xfrm>
              <a:off x="6330356" y="1071919"/>
              <a:ext cx="1912158" cy="346249"/>
            </a:xfrm>
            <a:prstGeom prst="rect">
              <a:avLst/>
            </a:prstGeom>
            <a:noFill/>
          </p:spPr>
          <p:txBody>
            <a:bodyPr wrap="none" rtlCol="0">
              <a:spAutoFit/>
            </a:bodyPr>
            <a:lstStyle/>
            <a:p>
              <a:r>
                <a:rPr lang="en-GB" sz="2400" dirty="0" smtClean="0">
                  <a:solidFill>
                    <a:schemeClr val="bg1"/>
                  </a:solidFill>
                </a:rPr>
                <a:t>Clubs, Associations</a:t>
              </a:r>
              <a:endParaRPr lang="en-GB" sz="2400" dirty="0">
                <a:solidFill>
                  <a:schemeClr val="bg1"/>
                </a:solidFill>
              </a:endParaRPr>
            </a:p>
          </p:txBody>
        </p:sp>
        <p:cxnSp>
          <p:nvCxnSpPr>
            <p:cNvPr id="69" name="Straight Connector 68"/>
            <p:cNvCxnSpPr/>
            <p:nvPr/>
          </p:nvCxnSpPr>
          <p:spPr>
            <a:xfrm flipH="1" flipV="1">
              <a:off x="6414199" y="1440271"/>
              <a:ext cx="2338320" cy="2066829"/>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V="1">
              <a:off x="5033294" y="1446179"/>
              <a:ext cx="1377555" cy="2435648"/>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flipV="1">
              <a:off x="1619250" y="1436913"/>
              <a:ext cx="4790549" cy="918813"/>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8" name="Picture 27"/>
            <p:cNvPicPr>
              <a:picLocks noChangeAspect="1"/>
            </p:cNvPicPr>
            <p:nvPr/>
          </p:nvPicPr>
          <p:blipFill>
            <a:blip r:embed="rId13" cstate="screen">
              <a:extLst>
                <a:ext uri="{28A0092B-C50C-407E-A947-70E740481C1C}">
                  <a14:useLocalDpi xmlns:a14="http://schemas.microsoft.com/office/drawing/2010/main" val="0"/>
                </a:ext>
              </a:extLst>
            </a:blip>
            <a:stretch>
              <a:fillRect/>
            </a:stretch>
          </p:blipFill>
          <p:spPr>
            <a:xfrm>
              <a:off x="-188967" y="2605755"/>
              <a:ext cx="2605215" cy="2605215"/>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sp>
        <p:nvSpPr>
          <p:cNvPr id="8" name="Title"/>
          <p:cNvSpPr txBox="1">
            <a:spLocks/>
          </p:cNvSpPr>
          <p:nvPr/>
        </p:nvSpPr>
        <p:spPr>
          <a:xfrm>
            <a:off x="2946399" y="-23763"/>
            <a:ext cx="6815925" cy="1041400"/>
          </a:xfrm>
          <a:prstGeom prst="rect">
            <a:avLst/>
          </a:prstGeom>
        </p:spPr>
        <p:txBody>
          <a:bodyPr anchor="t"/>
          <a:lstStyle/>
          <a:p>
            <a:pPr algn="r">
              <a:defRPr/>
            </a:pPr>
            <a:r>
              <a:rPr lang="en-GB" sz="5867" dirty="0" smtClean="0">
                <a:solidFill>
                  <a:schemeClr val="bg1"/>
                </a:solidFill>
              </a:rPr>
              <a:t>Like a town</a:t>
            </a:r>
            <a:endParaRPr lang="en-GB" sz="5867" i="1" dirty="0">
              <a:solidFill>
                <a:schemeClr val="bg1"/>
              </a:solidFill>
            </a:endParaRPr>
          </a:p>
        </p:txBody>
      </p:sp>
      <p:grpSp>
        <p:nvGrpSpPr>
          <p:cNvPr id="58" name="Data Centre"/>
          <p:cNvGrpSpPr/>
          <p:nvPr/>
        </p:nvGrpSpPr>
        <p:grpSpPr>
          <a:xfrm>
            <a:off x="-246930" y="1434601"/>
            <a:ext cx="10363670" cy="5434501"/>
            <a:chOff x="-185197" y="1075951"/>
            <a:chExt cx="7772753" cy="4075875"/>
          </a:xfrm>
        </p:grpSpPr>
        <p:cxnSp>
          <p:nvCxnSpPr>
            <p:cNvPr id="59" name="Straight Connector 58"/>
            <p:cNvCxnSpPr/>
            <p:nvPr/>
          </p:nvCxnSpPr>
          <p:spPr>
            <a:xfrm flipV="1">
              <a:off x="2411761" y="1440711"/>
              <a:ext cx="3999089" cy="861009"/>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62" name="Picture 6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85197" y="2611827"/>
              <a:ext cx="2599785" cy="2539999"/>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3" name="TextBox 62"/>
            <p:cNvSpPr txBox="1"/>
            <p:nvPr/>
          </p:nvSpPr>
          <p:spPr>
            <a:xfrm>
              <a:off x="6334857" y="1075951"/>
              <a:ext cx="1252699" cy="346249"/>
            </a:xfrm>
            <a:prstGeom prst="rect">
              <a:avLst/>
            </a:prstGeom>
            <a:noFill/>
          </p:spPr>
          <p:txBody>
            <a:bodyPr wrap="none" rtlCol="0">
              <a:spAutoFit/>
            </a:bodyPr>
            <a:lstStyle/>
            <a:p>
              <a:r>
                <a:rPr lang="en-GB" sz="2400" dirty="0" smtClean="0">
                  <a:solidFill>
                    <a:schemeClr val="bg1"/>
                  </a:solidFill>
                </a:rPr>
                <a:t>Data Centre</a:t>
              </a:r>
              <a:endParaRPr lang="en-GB" sz="2400" dirty="0">
                <a:solidFill>
                  <a:schemeClr val="bg1"/>
                </a:solidFill>
              </a:endParaRPr>
            </a:p>
          </p:txBody>
        </p:sp>
      </p:grpSp>
    </p:spTree>
    <p:extLst>
      <p:ext uri="{BB962C8B-B14F-4D97-AF65-F5344CB8AC3E}">
        <p14:creationId xmlns:p14="http://schemas.microsoft.com/office/powerpoint/2010/main" val="92380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100"/>
                                        <p:tgtEl>
                                          <p:spTgt spid="4"/>
                                        </p:tgtEl>
                                      </p:cBhvr>
                                    </p:animEffect>
                                    <p:set>
                                      <p:cBhvr>
                                        <p:cTn id="12" dur="1" fill="hold">
                                          <p:stCondLst>
                                            <p:cond delay="99"/>
                                          </p:stCondLst>
                                        </p:cTn>
                                        <p:tgtEl>
                                          <p:spTgt spid="4"/>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100"/>
                                        <p:tgtEl>
                                          <p:spTgt spid="7"/>
                                        </p:tgtEl>
                                      </p:cBhvr>
                                    </p:animEffect>
                                    <p:set>
                                      <p:cBhvr>
                                        <p:cTn id="20" dur="1" fill="hold">
                                          <p:stCondLst>
                                            <p:cond delay="99"/>
                                          </p:stCondLst>
                                        </p:cTn>
                                        <p:tgtEl>
                                          <p:spTgt spid="7"/>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100"/>
                                        <p:tgtEl>
                                          <p:spTgt spid="14"/>
                                        </p:tgtEl>
                                      </p:cBhvr>
                                    </p:animEffect>
                                    <p:set>
                                      <p:cBhvr>
                                        <p:cTn id="28" dur="1" fill="hold">
                                          <p:stCondLst>
                                            <p:cond delay="99"/>
                                          </p:stCondLst>
                                        </p:cTn>
                                        <p:tgtEl>
                                          <p:spTgt spid="14"/>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
                                        <p:tgtEl>
                                          <p:spTgt spid="1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100"/>
                                        <p:tgtEl>
                                          <p:spTgt spid="19"/>
                                        </p:tgtEl>
                                      </p:cBhvr>
                                    </p:animEffect>
                                    <p:set>
                                      <p:cBhvr>
                                        <p:cTn id="36" dur="1" fill="hold">
                                          <p:stCondLst>
                                            <p:cond delay="99"/>
                                          </p:stCondLst>
                                        </p:cTn>
                                        <p:tgtEl>
                                          <p:spTgt spid="19"/>
                                        </p:tgtEl>
                                        <p:attrNameLst>
                                          <p:attrName>style.visibility</p:attrName>
                                        </p:attrNameLst>
                                      </p:cBhvr>
                                      <p:to>
                                        <p:strVal val="hidden"/>
                                      </p:to>
                                    </p:set>
                                  </p:childTnLst>
                                </p:cTn>
                              </p:par>
                              <p:par>
                                <p:cTn id="37" presetID="10"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
                                        <p:tgtEl>
                                          <p:spTgt spid="2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100"/>
                                        <p:tgtEl>
                                          <p:spTgt spid="22"/>
                                        </p:tgtEl>
                                      </p:cBhvr>
                                    </p:animEffect>
                                    <p:set>
                                      <p:cBhvr>
                                        <p:cTn id="44" dur="1" fill="hold">
                                          <p:stCondLst>
                                            <p:cond delay="99"/>
                                          </p:stCondLst>
                                        </p:cTn>
                                        <p:tgtEl>
                                          <p:spTgt spid="22"/>
                                        </p:tgtEl>
                                        <p:attrNameLst>
                                          <p:attrName>style.visibility</p:attrName>
                                        </p:attrNameLst>
                                      </p:cBhvr>
                                      <p:to>
                                        <p:strVal val="hidden"/>
                                      </p:to>
                                    </p:set>
                                  </p:childTnLst>
                                </p:cTn>
                              </p:par>
                              <p:par>
                                <p:cTn id="45" presetID="10"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100"/>
                                        <p:tgtEl>
                                          <p:spTgt spid="24"/>
                                        </p:tgtEl>
                                      </p:cBhvr>
                                    </p:animEffect>
                                    <p:set>
                                      <p:cBhvr>
                                        <p:cTn id="52" dur="1" fill="hold">
                                          <p:stCondLst>
                                            <p:cond delay="99"/>
                                          </p:stCondLst>
                                        </p:cTn>
                                        <p:tgtEl>
                                          <p:spTgt spid="24"/>
                                        </p:tgtEl>
                                        <p:attrNameLst>
                                          <p:attrName>style.visibility</p:attrName>
                                        </p:attrNameLst>
                                      </p:cBhvr>
                                      <p:to>
                                        <p:strVal val="hidden"/>
                                      </p:to>
                                    </p:set>
                                  </p:childTnLst>
                                </p:cTn>
                              </p:par>
                              <p:par>
                                <p:cTn id="53" presetID="10" presetClass="entr" presetSubtype="0" fill="hold"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100"/>
                                        <p:tgtEl>
                                          <p:spTgt spid="26"/>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nodeType="clickEffect">
                                  <p:stCondLst>
                                    <p:cond delay="0"/>
                                  </p:stCondLst>
                                  <p:childTnLst>
                                    <p:animEffect transition="out" filter="fade">
                                      <p:cBhvr>
                                        <p:cTn id="59" dur="100"/>
                                        <p:tgtEl>
                                          <p:spTgt spid="26"/>
                                        </p:tgtEl>
                                      </p:cBhvr>
                                    </p:animEffect>
                                    <p:set>
                                      <p:cBhvr>
                                        <p:cTn id="60" dur="1" fill="hold">
                                          <p:stCondLst>
                                            <p:cond delay="99"/>
                                          </p:stCondLst>
                                        </p:cTn>
                                        <p:tgtEl>
                                          <p:spTgt spid="26"/>
                                        </p:tgtEl>
                                        <p:attrNameLst>
                                          <p:attrName>style.visibility</p:attrName>
                                        </p:attrNameLst>
                                      </p:cBhvr>
                                      <p:to>
                                        <p:strVal val="hidden"/>
                                      </p:to>
                                    </p:set>
                                  </p:childTnLst>
                                </p:cTn>
                              </p:par>
                              <p:par>
                                <p:cTn id="61" presetID="10" presetClass="entr" presetSubtype="0" fill="hold"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100"/>
                                        <p:tgtEl>
                                          <p:spTgt spid="13"/>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xit" presetSubtype="0" fill="hold" nodeType="clickEffect">
                                  <p:stCondLst>
                                    <p:cond delay="0"/>
                                  </p:stCondLst>
                                  <p:childTnLst>
                                    <p:animEffect transition="out" filter="fade">
                                      <p:cBhvr>
                                        <p:cTn id="67" dur="100"/>
                                        <p:tgtEl>
                                          <p:spTgt spid="13"/>
                                        </p:tgtEl>
                                      </p:cBhvr>
                                    </p:animEffect>
                                    <p:set>
                                      <p:cBhvr>
                                        <p:cTn id="68" dur="1" fill="hold">
                                          <p:stCondLst>
                                            <p:cond delay="99"/>
                                          </p:stCondLst>
                                        </p:cTn>
                                        <p:tgtEl>
                                          <p:spTgt spid="13"/>
                                        </p:tgtEl>
                                        <p:attrNameLst>
                                          <p:attrName>style.visibility</p:attrName>
                                        </p:attrNameLst>
                                      </p:cBhvr>
                                      <p:to>
                                        <p:strVal val="hidden"/>
                                      </p:to>
                                    </p:set>
                                  </p:childTnLst>
                                </p:cTn>
                              </p:par>
                              <p:par>
                                <p:cTn id="69" presetID="10" presetClass="entr" presetSubtype="0" fill="hold"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100"/>
                                        <p:tgtEl>
                                          <p:spTgt spid="27"/>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nodeType="clickEffect">
                                  <p:stCondLst>
                                    <p:cond delay="0"/>
                                  </p:stCondLst>
                                  <p:childTnLst>
                                    <p:animEffect transition="out" filter="fade">
                                      <p:cBhvr>
                                        <p:cTn id="75" dur="100"/>
                                        <p:tgtEl>
                                          <p:spTgt spid="27"/>
                                        </p:tgtEl>
                                      </p:cBhvr>
                                    </p:animEffect>
                                    <p:set>
                                      <p:cBhvr>
                                        <p:cTn id="76" dur="1" fill="hold">
                                          <p:stCondLst>
                                            <p:cond delay="99"/>
                                          </p:stCondLst>
                                        </p:cTn>
                                        <p:tgtEl>
                                          <p:spTgt spid="27"/>
                                        </p:tgtEl>
                                        <p:attrNameLst>
                                          <p:attrName>style.visibility</p:attrName>
                                        </p:attrNameLst>
                                      </p:cBhvr>
                                      <p:to>
                                        <p:strVal val="hidden"/>
                                      </p:to>
                                    </p:set>
                                  </p:childTnLst>
                                </p:cTn>
                              </p:par>
                              <p:par>
                                <p:cTn id="77" presetID="10" presetClass="entr" presetSubtype="0" fill="hold"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100"/>
                                        <p:tgtEl>
                                          <p:spTgt spid="31"/>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xit" presetSubtype="0" fill="hold" nodeType="clickEffect">
                                  <p:stCondLst>
                                    <p:cond delay="0"/>
                                  </p:stCondLst>
                                  <p:childTnLst>
                                    <p:animEffect transition="out" filter="fade">
                                      <p:cBhvr>
                                        <p:cTn id="83" dur="500"/>
                                        <p:tgtEl>
                                          <p:spTgt spid="31"/>
                                        </p:tgtEl>
                                      </p:cBhvr>
                                    </p:animEffect>
                                    <p:set>
                                      <p:cBhvr>
                                        <p:cTn id="84" dur="1" fill="hold">
                                          <p:stCondLst>
                                            <p:cond delay="499"/>
                                          </p:stCondLst>
                                        </p:cTn>
                                        <p:tgtEl>
                                          <p:spTgt spid="31"/>
                                        </p:tgtEl>
                                        <p:attrNameLst>
                                          <p:attrName>style.visibility</p:attrName>
                                        </p:attrNameLst>
                                      </p:cBhvr>
                                      <p:to>
                                        <p:strVal val="hidden"/>
                                      </p:to>
                                    </p:set>
                                  </p:childTnLst>
                                </p:cTn>
                              </p:par>
                              <p:par>
                                <p:cTn id="85" presetID="10" presetClass="entr" presetSubtype="0"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fade">
                                      <p:cBhvr>
                                        <p:cTn id="87" dur="1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0" y="-32190"/>
            <a:ext cx="12192008" cy="595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a:xfrm>
            <a:off x="223038" y="1237411"/>
            <a:ext cx="11745932" cy="3276600"/>
          </a:xfrm>
          <a:prstGeom prst="rect">
            <a:avLst/>
          </a:prstGeom>
        </p:spPr>
        <p:txBody>
          <a:bodyPr anchor="t"/>
          <a:lstStyle/>
          <a:p>
            <a:pPr>
              <a:defRPr/>
            </a:pPr>
            <a:r>
              <a:rPr lang="fr-CH" sz="5867" dirty="0">
                <a:solidFill>
                  <a:schemeClr val="bg1"/>
                </a:solidFill>
              </a:rPr>
              <a:t>CERN</a:t>
            </a:r>
          </a:p>
          <a:p>
            <a:pPr>
              <a:defRPr/>
            </a:pPr>
            <a:r>
              <a:rPr lang="fr-CH" sz="5867" i="1" dirty="0" err="1">
                <a:solidFill>
                  <a:schemeClr val="bg1"/>
                </a:solidFill>
              </a:rPr>
              <a:t>What</a:t>
            </a:r>
            <a:r>
              <a:rPr lang="fr-CH" sz="5867" i="1" dirty="0">
                <a:solidFill>
                  <a:schemeClr val="bg1"/>
                </a:solidFill>
              </a:rPr>
              <a:t> for </a:t>
            </a:r>
            <a:r>
              <a:rPr lang="fr-CH" sz="5867" i="1" dirty="0" smtClean="0">
                <a:solidFill>
                  <a:schemeClr val="bg1"/>
                </a:solidFill>
              </a:rPr>
              <a:t>?</a:t>
            </a:r>
          </a:p>
          <a:p>
            <a:pPr>
              <a:defRPr/>
            </a:pPr>
            <a:endParaRPr lang="fr-CH" sz="5867" i="1" dirty="0">
              <a:solidFill>
                <a:schemeClr val="bg1"/>
              </a:solidFill>
            </a:endParaRPr>
          </a:p>
          <a:p>
            <a:pPr>
              <a:defRPr/>
            </a:pPr>
            <a:r>
              <a:rPr lang="fr-CH" sz="5867" i="1" dirty="0" err="1" smtClean="0">
                <a:solidFill>
                  <a:schemeClr val="bg1"/>
                </a:solidFill>
              </a:rPr>
              <a:t>Guided</a:t>
            </a:r>
            <a:r>
              <a:rPr lang="fr-CH" sz="5867" i="1" dirty="0" smtClean="0">
                <a:solidFill>
                  <a:schemeClr val="bg1"/>
                </a:solidFill>
              </a:rPr>
              <a:t> tours at Lunch &amp; 17:00</a:t>
            </a:r>
            <a:endParaRPr lang="fr-FR" sz="5867" i="1" dirty="0">
              <a:solidFill>
                <a:schemeClr val="bg1"/>
              </a:solidFill>
            </a:endParaRPr>
          </a:p>
        </p:txBody>
      </p:sp>
    </p:spTree>
    <p:extLst>
      <p:ext uri="{BB962C8B-B14F-4D97-AF65-F5344CB8AC3E}">
        <p14:creationId xmlns:p14="http://schemas.microsoft.com/office/powerpoint/2010/main" val="3723047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jdMOXEaE5kqHisMa1NH3jg"/>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oUZNhDJBl0GTIF54axFeg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JaAusZr4vk.4X6S9hyymD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hhadgIFSdEe2ylUWncFoP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0D0GzCPHkUKu4PN5VNUKw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0D0GzCPHkUKu4PN5VNUKw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0BzIql5pp0uGNN8EQDrbj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R2dk5l4vUUGsjxMzOnHEY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0BzIql5pp0uGNN8EQDrbj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R2dk5l4vUUGsjxMzOnHEY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gVwcRHZQGU2iVytgmbi._g"/>
</p:tagLst>
</file>

<file path=ppt/tags/tag2.xml><?xml version="1.0" encoding="utf-8"?>
<p:tagLst xmlns:a="http://schemas.openxmlformats.org/drawingml/2006/main" xmlns:r="http://schemas.openxmlformats.org/officeDocument/2006/relationships" xmlns:p="http://schemas.openxmlformats.org/presentationml/2006/main">
  <p:tag name="VCT_BODYSTYLE" val="1"/>
  <p:tag name="THINKCELLSHAPEDONOTDELETE" val="psJ76siB8w0OF2Q6Ka7OBN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FwLPkvpzjkmhzP6s8OS82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20Rb4srwskGbstMPnr1_F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flmv3XFYDUSxeWPyArokB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DmnHUP4lpUOc8BaG2L3Cz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u9KU3aKKoUm.pQxDBodJh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33CHs0mZmECYey3HUQBVL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aZ09Xsd_xEO2bt65bFxza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AP.pqpd_RESknUdkTQW5A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SEiNffg3wUCkcxU1daQhdw"/>
</p:tagLst>
</file>

<file path=ppt/tags/tag29.xml><?xml version="1.0" encoding="utf-8"?>
<p:tagLst xmlns:a="http://schemas.openxmlformats.org/drawingml/2006/main" xmlns:r="http://schemas.openxmlformats.org/officeDocument/2006/relationships" xmlns:p="http://schemas.openxmlformats.org/presentationml/2006/main">
  <p:tag name="VCT_BODYSTYLE" val="1"/>
  <p:tag name="THINKCELLSHAPEDONOTDELETE" val="ppYfuMqOaZkaDgOrZr0nFXA"/>
</p:tagLst>
</file>

<file path=ppt/tags/tag3.xml><?xml version="1.0" encoding="utf-8"?>
<p:tagLst xmlns:a="http://schemas.openxmlformats.org/drawingml/2006/main" xmlns:r="http://schemas.openxmlformats.org/officeDocument/2006/relationships" xmlns:p="http://schemas.openxmlformats.org/presentationml/2006/main">
  <p:tag name="VCT_BODYSTYLE" val="1"/>
  <p:tag name="THINKCELLSHAPEDONOTDELETE" val="ppYfuMqOaZkaDgOrZr0nFX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6ovxYK1AHUi6w0BCJ6lHn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jdMOXEaE5kqHisMa1NH3jg"/>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jdMOXEaE5kqHisMa1NH3j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6ovxYK1AHUi6w0BCJ6lHn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6ovxYK1AHUi6w0BCJ6lHn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SEiNffg3wUCkcxU1daQhd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SEiNffg3wUCkcxU1daQhdw"/>
</p:tagLst>
</file>

<file path=ppt/tags/tag37.xml><?xml version="1.0" encoding="utf-8"?>
<p:tagLst xmlns:a="http://schemas.openxmlformats.org/drawingml/2006/main" xmlns:r="http://schemas.openxmlformats.org/officeDocument/2006/relationships" xmlns:p="http://schemas.openxmlformats.org/presentationml/2006/main">
  <p:tag name="VCT_BODYSTYLE" val="1"/>
  <p:tag name="THINKCELLSHAPEDONOTDELETE" val="ppYfuMqOaZkaDgOrZr0nFX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SEiNffg3wUCkcxU1daQhd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SEiNffg3wUCkcxU1daQhd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nYCa9yEWK0iN8rOCKP5NYw"/>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0BzIql5pp0uGNN8EQDrbj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R2dk5l4vUUGsjxMzOnHEY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0BzIql5pp0uGNN8EQDrbjA"/>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R2dk5l4vUUGsjxMzOnHEY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0BzIql5pp0uGNN8EQDrbj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R2dk5l4vUUGsjxMzOnHEY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0BzIql5pp0uGNN8EQDrbj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R2dk5l4vUUGsjxMzOnHEY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0BzIql5pp0uGNN8EQDrbj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R2dk5l4vUUGsjxMzOnHEY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jdMOXEaE5kqHisMa1NH3j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0BzIql5pp0uGNN8EQDrbj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R2dk5l4vUUGsjxMzOnHEY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jdMOXEaE5kqHisMa1NH3j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JYs5vZ2E5U6n8ag1ZsHHi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6ovxYK1AHUi6w0BCJ6lHn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gQ_o.sRpjE2hOU2CqEY5Zw"/>
</p:tagLst>
</file>

<file path=ppt/theme/theme1.xml><?xml version="1.0" encoding="utf-8"?>
<a:theme xmlns:a="http://schemas.openxmlformats.org/drawingml/2006/main" name="CernWide">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ServiceNow2014">
      <a:dk1>
        <a:srgbClr val="515151"/>
      </a:dk1>
      <a:lt1>
        <a:srgbClr val="FFFFFF"/>
      </a:lt1>
      <a:dk2>
        <a:srgbClr val="D1232B"/>
      </a:dk2>
      <a:lt2>
        <a:srgbClr val="A5A5A5"/>
      </a:lt2>
      <a:accent1>
        <a:srgbClr val="006DDA"/>
      </a:accent1>
      <a:accent2>
        <a:srgbClr val="003399"/>
      </a:accent2>
      <a:accent3>
        <a:srgbClr val="001642"/>
      </a:accent3>
      <a:accent4>
        <a:srgbClr val="55ADFD"/>
      </a:accent4>
      <a:accent5>
        <a:srgbClr val="A5A5A5"/>
      </a:accent5>
      <a:accent6>
        <a:srgbClr val="515151"/>
      </a:accent6>
      <a:hlink>
        <a:srgbClr val="55ADFD"/>
      </a:hlink>
      <a:folHlink>
        <a:srgbClr val="D25B1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ServiceNow2014">
      <a:dk1>
        <a:srgbClr val="515151"/>
      </a:dk1>
      <a:lt1>
        <a:srgbClr val="FFFFFF"/>
      </a:lt1>
      <a:dk2>
        <a:srgbClr val="D1232B"/>
      </a:dk2>
      <a:lt2>
        <a:srgbClr val="A5A5A5"/>
      </a:lt2>
      <a:accent1>
        <a:srgbClr val="006DDA"/>
      </a:accent1>
      <a:accent2>
        <a:srgbClr val="003399"/>
      </a:accent2>
      <a:accent3>
        <a:srgbClr val="001642"/>
      </a:accent3>
      <a:accent4>
        <a:srgbClr val="55ADFD"/>
      </a:accent4>
      <a:accent5>
        <a:srgbClr val="A5A5A5"/>
      </a:accent5>
      <a:accent6>
        <a:srgbClr val="515151"/>
      </a:accent6>
      <a:hlink>
        <a:srgbClr val="55ADFD"/>
      </a:hlink>
      <a:folHlink>
        <a:srgbClr val="D25B1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K14_Sessions_Presentation_Template_012414 (3)</Template>
  <TotalTime>10650</TotalTime>
  <Words>997</Words>
  <Application>Microsoft Office PowerPoint</Application>
  <PresentationFormat>Widescreen</PresentationFormat>
  <Paragraphs>250</Paragraphs>
  <Slides>24</Slides>
  <Notes>17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24</vt:i4>
      </vt:variant>
    </vt:vector>
  </HeadingPairs>
  <TitlesOfParts>
    <vt:vector size="35" baseType="lpstr">
      <vt:lpstr>ＭＳ Ｐゴシック</vt:lpstr>
      <vt:lpstr>Arial</vt:lpstr>
      <vt:lpstr>Baskerville Old Face</vt:lpstr>
      <vt:lpstr>Buxton Sketch</vt:lpstr>
      <vt:lpstr>Calibri</vt:lpstr>
      <vt:lpstr>Calibri Light</vt:lpstr>
      <vt:lpstr>Times</vt:lpstr>
      <vt:lpstr>Verdana</vt:lpstr>
      <vt:lpstr>Webdings</vt:lpstr>
      <vt:lpstr>Wingdings</vt:lpstr>
      <vt:lpstr>CernWide</vt:lpstr>
      <vt:lpstr>PowerPoint Presentation</vt:lpstr>
      <vt:lpstr>PowerPoint Presentation</vt:lpstr>
      <vt:lpstr>ITSM</vt:lpstr>
      <vt:lpstr>PowerPoint Presentation</vt:lpstr>
      <vt:lpstr>PowerPoint Presentation</vt:lpstr>
      <vt:lpstr>PowerPoint Presentation</vt:lpstr>
      <vt:lpstr>PowerPoint Presentation</vt:lpstr>
      <vt:lpstr>PowerPoint Presentation</vt:lpstr>
      <vt:lpstr>PowerPoint Presentation</vt:lpstr>
      <vt:lpstr>WHY Service Management @ CERN</vt:lpstr>
      <vt:lpstr>CERN Service Management System Vision</vt:lpstr>
      <vt:lpstr>Service Management System Expected Outcomes</vt:lpstr>
      <vt:lpstr>Service management – What we think it IS ?</vt:lpstr>
      <vt:lpstr>A long story</vt:lpstr>
      <vt:lpstr>PowerPoint Presentation</vt:lpstr>
      <vt:lpstr>Business Service Catalogue</vt:lpstr>
      <vt:lpstr>Service Portal (hide complexity)</vt:lpstr>
      <vt:lpstr>Knowledge (for Self Help and Business Continuity)</vt:lpstr>
      <vt:lpstr>Dashboards create awareness</vt:lpstr>
      <vt:lpstr>ITIL V3 framework for non IT, but </vt:lpstr>
      <vt:lpstr>7 Years of Enterprise service management</vt:lpstr>
      <vt:lpstr>Conclusion</vt:lpstr>
      <vt:lpstr>Top Takeaways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reinoud</dc:creator>
  <cp:lastModifiedBy>Olaf Van Der Vossen</cp:lastModifiedBy>
  <cp:revision>108</cp:revision>
  <cp:lastPrinted>2013-11-27T01:42:32Z</cp:lastPrinted>
  <dcterms:created xsi:type="dcterms:W3CDTF">2014-04-02T07:54:41Z</dcterms:created>
  <dcterms:modified xsi:type="dcterms:W3CDTF">2018-06-13T07:03:04Z</dcterms:modified>
</cp:coreProperties>
</file>