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3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5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6" r:id="rId2"/>
    <p:sldMasterId id="2147483694" r:id="rId3"/>
    <p:sldMasterId id="2147483708" r:id="rId4"/>
    <p:sldMasterId id="2147483722" r:id="rId5"/>
    <p:sldMasterId id="2147483738" r:id="rId6"/>
  </p:sldMasterIdLst>
  <p:notesMasterIdLst>
    <p:notesMasterId r:id="rId33"/>
  </p:notesMasterIdLst>
  <p:sldIdLst>
    <p:sldId id="257" r:id="rId7"/>
    <p:sldId id="259" r:id="rId8"/>
    <p:sldId id="343" r:id="rId9"/>
    <p:sldId id="264" r:id="rId10"/>
    <p:sldId id="336" r:id="rId11"/>
    <p:sldId id="335" r:id="rId12"/>
    <p:sldId id="340" r:id="rId13"/>
    <p:sldId id="349" r:id="rId14"/>
    <p:sldId id="324" r:id="rId15"/>
    <p:sldId id="344" r:id="rId16"/>
    <p:sldId id="325" r:id="rId17"/>
    <p:sldId id="326" r:id="rId18"/>
    <p:sldId id="351" r:id="rId19"/>
    <p:sldId id="285" r:id="rId20"/>
    <p:sldId id="337" r:id="rId21"/>
    <p:sldId id="300" r:id="rId22"/>
    <p:sldId id="269" r:id="rId23"/>
    <p:sldId id="272" r:id="rId24"/>
    <p:sldId id="298" r:id="rId25"/>
    <p:sldId id="341" r:id="rId26"/>
    <p:sldId id="347" r:id="rId27"/>
    <p:sldId id="345" r:id="rId28"/>
    <p:sldId id="342" r:id="rId29"/>
    <p:sldId id="291" r:id="rId30"/>
    <p:sldId id="346" r:id="rId31"/>
    <p:sldId id="348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15" autoAdjust="0"/>
    <p:restoredTop sz="95501" autoAdjust="0"/>
  </p:normalViewPr>
  <p:slideViewPr>
    <p:cSldViewPr snapToGrid="0">
      <p:cViewPr varScale="1">
        <p:scale>
          <a:sx n="84" d="100"/>
          <a:sy n="84" d="100"/>
        </p:scale>
        <p:origin x="-240" y="-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11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9" Type="http://schemas.openxmlformats.org/officeDocument/2006/relationships/slide" Target="slides/slide3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notesMaster" Target="notesMasters/notes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42CB08-B48D-49C5-B49B-12B85361FF4E}" type="datetimeFigureOut">
              <a:rPr lang="en-GB" smtClean="0"/>
              <a:t>16/05/18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E78418-F7CE-4EC9-8AC1-8455D3FD75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3059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BE457-FB45-9847-8EC2-FC29D648CEA4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8119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78418-F7CE-4EC9-8AC1-8455D3FD7527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93766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78418-F7CE-4EC9-8AC1-8455D3FD7527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52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78418-F7CE-4EC9-8AC1-8455D3FD752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5948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78418-F7CE-4EC9-8AC1-8455D3FD7527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569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78418-F7CE-4EC9-8AC1-8455D3FD7527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1677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E78418-F7CE-4EC9-8AC1-8455D3FD7527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6779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2.emf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emf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emf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6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oleObject" Target="../embeddings/oleObject1.bin"/><Relationship Id="rId5" Type="http://schemas.openxmlformats.org/officeDocument/2006/relationships/image" Target="../media/image7.png"/><Relationship Id="rId1" Type="http://schemas.openxmlformats.org/officeDocument/2006/relationships/vmlDrawing" Target="../drawings/vmlDrawing1.vml"/><Relationship Id="rId2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2.emf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emf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5.emf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emf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emf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emf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emf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5.emf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em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4.emf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2.emf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emf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5.emf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emf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6.jpe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emf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0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emf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emf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5.emf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emf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emf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923" y="2999946"/>
            <a:ext cx="1112012" cy="110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5347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4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0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46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84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40"/>
            <a:ext cx="27432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40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714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703286"/>
            <a:ext cx="1179407" cy="1475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025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8" y="2444447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08184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81665"/>
            <a:ext cx="3360000" cy="249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3098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703301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1512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14578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87" y="287827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798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494" y="2444817"/>
            <a:ext cx="11491865" cy="940443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1010" y="6348116"/>
            <a:ext cx="65547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22493" y="3391131"/>
            <a:ext cx="8377475" cy="990753"/>
          </a:xfrm>
        </p:spPr>
        <p:txBody>
          <a:bodyPr lIns="45720" tIns="0" rIns="45720" bIns="0" anchor="b">
            <a:normAutofit/>
          </a:bodyPr>
          <a:lstStyle>
            <a:lvl1pPr marL="0" indent="0" algn="l">
              <a:buNone/>
              <a:defRPr sz="320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6874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87" y="2878269"/>
            <a:ext cx="1218184" cy="1531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221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6282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064000" y="6348116"/>
            <a:ext cx="65547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01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7286" y="1566229"/>
            <a:ext cx="8184335" cy="3376963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23422" y="1570251"/>
            <a:ext cx="3438295" cy="229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20633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17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7437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8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9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8" y="126979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786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117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218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171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703301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3779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64637"/>
            <a:ext cx="11713301" cy="94044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335360" y="1325608"/>
            <a:ext cx="11521280" cy="4887701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0619791" y="6442638"/>
            <a:ext cx="13441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56E76E7-A1B2-4249-AC69-7F1B822E4B26}" type="slidenum">
              <a:rPr lang="en-GB" sz="1600" smtClean="0">
                <a:solidFill>
                  <a:prstClr val="white"/>
                </a:solidFill>
              </a:rPr>
              <a:pPr algn="r"/>
              <a:t>‹#›</a:t>
            </a:fld>
            <a:endParaRPr lang="en-GB" sz="1600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6241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  <p:sp>
        <p:nvSpPr>
          <p:cNvPr id="4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5608"/>
            <a:ext cx="10969139" cy="4667421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368560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banner-ITonl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7"/>
            <a:ext cx="10668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Object 14"/>
          <p:cNvGraphicFramePr>
            <a:graphicFrameLocks noChangeAspect="1"/>
          </p:cNvGraphicFramePr>
          <p:nvPr/>
        </p:nvGraphicFramePr>
        <p:xfrm>
          <a:off x="6" y="17"/>
          <a:ext cx="1595967" cy="849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" name="Image" r:id="rId4" imgW="2006349" imgH="1422222" progId="">
                  <p:embed/>
                </p:oleObj>
              </mc:Choice>
              <mc:Fallback>
                <p:oleObj name="Image" r:id="rId4" imgW="2006349" imgH="1422222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" y="17"/>
                        <a:ext cx="1595967" cy="849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7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3251200" y="6553200"/>
            <a:ext cx="86360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986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42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6956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1173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224916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9649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8571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28603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65607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90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94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20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6133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667">
                <a:solidFill>
                  <a:schemeClr val="tx1"/>
                </a:solidFill>
                <a:effectLst/>
              </a:defRPr>
            </a:lvl1pPr>
            <a:lvl2pPr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77791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459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310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66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5127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16811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375914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2375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4200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788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3199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7125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5250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2816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4407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66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8598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68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330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8006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ext alongside 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4" name="Shape 44"/>
          <p:cNvSpPr>
            <a:spLocks noGrp="1"/>
          </p:cNvSpPr>
          <p:nvPr>
            <p:ph type="body" sz="half" idx="1"/>
          </p:nvPr>
        </p:nvSpPr>
        <p:spPr>
          <a:xfrm>
            <a:off x="838200" y="1734671"/>
            <a:ext cx="3821206" cy="444229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hape 45" descr="Espace réservé pour une image  5"/>
          <p:cNvSpPr>
            <a:spLocks noGrp="1"/>
          </p:cNvSpPr>
          <p:nvPr>
            <p:ph type="pic" sz="half" idx="13"/>
          </p:nvPr>
        </p:nvSpPr>
        <p:spPr>
          <a:xfrm>
            <a:off x="4948237" y="1735138"/>
            <a:ext cx="6405563" cy="44209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46" name="Shape 46" descr="Espace réservé du texte 10"/>
          <p:cNvSpPr>
            <a:spLocks noGrp="1"/>
          </p:cNvSpPr>
          <p:nvPr>
            <p:ph type="body" sz="quarter" idx="14"/>
          </p:nvPr>
        </p:nvSpPr>
        <p:spPr>
          <a:xfrm>
            <a:off x="838200" y="1029541"/>
            <a:ext cx="10515600" cy="515803"/>
          </a:xfrm>
          <a:prstGeom prst="rect">
            <a:avLst/>
          </a:prstGeom>
        </p:spPr>
        <p:txBody>
          <a:bodyPr/>
          <a:lstStyle/>
          <a:p>
            <a:pPr>
              <a:defRPr i="1"/>
            </a:pPr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2481497363"/>
      </p:ext>
    </p:extLst>
  </p:cSld>
  <p:clrMapOvr>
    <a:masterClrMapping/>
  </p:clrMapOvr>
  <p:transition xmlns:p14="http://schemas.microsoft.com/office/powerpoint/2010/main"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1_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4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84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4" y="126979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84" y="126979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53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0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9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0" y="1269779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2839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81665"/>
            <a:ext cx="3360000" cy="2494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1605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76" y="2703293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7689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493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91" y="2878279"/>
            <a:ext cx="1629263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2977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2494" y="2444817"/>
            <a:ext cx="11491865" cy="940443"/>
          </a:xfrm>
        </p:spPr>
        <p:txBody>
          <a:bodyPr/>
          <a:lstStyle>
            <a:lvl1pPr algn="l"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1010" y="6348116"/>
            <a:ext cx="6554709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2000" b="0" i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22493" y="3391131"/>
            <a:ext cx="8377476" cy="990753"/>
          </a:xfrm>
        </p:spPr>
        <p:txBody>
          <a:bodyPr lIns="45718" tIns="0" rIns="45718" bIns="0" anchor="b">
            <a:normAutofit/>
          </a:bodyPr>
          <a:lstStyle>
            <a:lvl1pPr marL="0" indent="0" algn="l">
              <a:buNone/>
              <a:defRPr sz="3200"/>
            </a:lvl1pPr>
            <a:lvl2pPr>
              <a:buNone/>
              <a:defRPr sz="1600"/>
            </a:lvl2pPr>
            <a:lvl3pPr>
              <a:buNone/>
              <a:defRPr sz="1467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1754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18" y="2444817"/>
            <a:ext cx="10969140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609618" y="1972061"/>
            <a:ext cx="5648108" cy="471352"/>
          </a:xfrm>
          <a:prstGeom prst="rect">
            <a:avLst/>
          </a:prstGeom>
        </p:spPr>
        <p:txBody>
          <a:bodyPr vert="horz" lIns="60957" tIns="0" rIns="60957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2400" dirty="0" smtClean="0"/>
              <a:t>Click to edit Master title style</a:t>
            </a:r>
            <a:endParaRPr lang="en-US" sz="240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18" tIns="0" rIns="45718" bIns="0" anchor="b"/>
          <a:lstStyle>
            <a:lvl1pPr marL="0" indent="0" algn="l">
              <a:buNone/>
              <a:defRPr sz="2000"/>
            </a:lvl1pPr>
            <a:lvl2pPr>
              <a:buNone/>
              <a:defRPr sz="1600"/>
            </a:lvl2pPr>
            <a:lvl3pPr>
              <a:buNone/>
              <a:defRPr sz="1467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7117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9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Outline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17287" y="1566229"/>
            <a:ext cx="8184335" cy="3376963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2" descr="C:\Users\sskorupi\AppData\Local\Microsoft\Windows\Temporary Internet Files\Content.IE5\Z4ITRD5P\MP900438680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523425" y="1570251"/>
            <a:ext cx="3438295" cy="2292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3951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600"/>
            </a:lvl1pPr>
            <a:lvl2pPr>
              <a:defRPr sz="3067"/>
            </a:lvl2pPr>
            <a:lvl3pPr>
              <a:defRPr sz="2667"/>
            </a:lvl3pPr>
            <a:lvl4pPr>
              <a:defRPr sz="2533"/>
            </a:lvl4pPr>
            <a:lvl5pPr>
              <a:defRPr sz="25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17"/>
            <a:ext cx="4876800" cy="4350385"/>
          </a:xfrm>
        </p:spPr>
        <p:txBody>
          <a:bodyPr/>
          <a:lstStyle>
            <a:lvl1pPr>
              <a:defRPr sz="3600"/>
            </a:lvl1pPr>
            <a:lvl2pPr>
              <a:defRPr sz="3067"/>
            </a:lvl2pPr>
            <a:lvl3pPr>
              <a:defRPr sz="2667"/>
            </a:lvl3pPr>
            <a:lvl4pPr>
              <a:defRPr sz="2533"/>
            </a:lvl4pPr>
            <a:lvl5pPr>
              <a:defRPr sz="25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5880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68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4" y="5101967"/>
            <a:ext cx="5386917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84" y="5101967"/>
            <a:ext cx="5389033" cy="8382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533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4" y="1269794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84" y="1269794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533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4705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6133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72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1206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730251"/>
          </a:xfrm>
        </p:spPr>
        <p:txBody>
          <a:bodyPr tIns="0" bIns="0" anchor="t"/>
          <a:lstStyle>
            <a:lvl1pPr algn="l">
              <a:buNone/>
              <a:defRPr sz="25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18" tIns="0" rIns="45718" bIns="0" anchor="b"/>
          <a:lstStyle>
            <a:lvl1pPr marL="0" indent="0" algn="l">
              <a:buNone/>
              <a:defRPr sz="2000"/>
            </a:lvl1pPr>
            <a:lvl2pPr>
              <a:buNone/>
              <a:defRPr sz="1600"/>
            </a:lvl2pPr>
            <a:lvl3pPr>
              <a:buNone/>
              <a:defRPr sz="1467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3067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9601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80" y="1705709"/>
            <a:ext cx="4071824" cy="1253808"/>
          </a:xfrm>
        </p:spPr>
        <p:txBody>
          <a:bodyPr anchor="b"/>
          <a:lstStyle>
            <a:lvl1pPr algn="l">
              <a:buNone/>
              <a:defRPr sz="3067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9" y="802197"/>
            <a:ext cx="6346020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83" y="2998765"/>
            <a:ext cx="4071823" cy="2663483"/>
          </a:xfrm>
        </p:spPr>
        <p:txBody>
          <a:bodyPr lIns="45718" rIns="45718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467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2"/>
            <a:ext cx="3860800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28" tIns="45718" rIns="91428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577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76" y="2703293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3555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ERNlogo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2055" y="1916113"/>
            <a:ext cx="1631951" cy="1220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1066800"/>
            <a:ext cx="6400800" cy="2133600"/>
          </a:xfrm>
        </p:spPr>
        <p:txBody>
          <a:bodyPr anchor="b"/>
          <a:lstStyle>
            <a:lvl1pPr>
              <a:defRPr sz="5333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3429000"/>
            <a:ext cx="6400800" cy="1219200"/>
          </a:xfrm>
        </p:spPr>
        <p:txBody>
          <a:bodyPr/>
          <a:lstStyle>
            <a:lvl1pPr marL="0" indent="0" algn="r">
              <a:buFont typeface="Wingdings" pitchFamily="32" charset="2"/>
              <a:buNone/>
              <a:defRPr sz="32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5232404" y="6381749"/>
            <a:ext cx="6248400" cy="476251"/>
          </a:xfrm>
          <a:prstGeom prst="rect">
            <a:avLst/>
          </a:prstGeom>
        </p:spPr>
        <p:txBody>
          <a:bodyPr lIns="91428" tIns="45718" rIns="91428" bIns="45718"/>
          <a:lstStyle>
            <a:lvl1pPr marL="0" marR="0" indent="0" algn="r" defTabSz="60949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sz="2000" b="0" i="0">
                <a:solidFill>
                  <a:srgbClr val="003399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7727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6647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20142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5713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9254" y="2406826"/>
            <a:ext cx="1629261" cy="2047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7700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73501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938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12264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823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421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52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86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642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894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444446"/>
            <a:ext cx="1563273" cy="1956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703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9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34301" y="6356353"/>
            <a:ext cx="2844800" cy="366183"/>
          </a:xfrm>
        </p:spPr>
        <p:txBody>
          <a:bodyPr/>
          <a:lstStyle/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9511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1.xml"/><Relationship Id="rId18" Type="http://schemas.openxmlformats.org/officeDocument/2006/relationships/theme" Target="../theme/theme2.xml"/><Relationship Id="rId19" Type="http://schemas.openxmlformats.org/officeDocument/2006/relationships/image" Target="../media/image1.emf"/><Relationship Id="rId1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3.xml"/><Relationship Id="rId13" Type="http://schemas.openxmlformats.org/officeDocument/2006/relationships/slideLayout" Target="../slideLayouts/slideLayout44.xml"/><Relationship Id="rId14" Type="http://schemas.openxmlformats.org/officeDocument/2006/relationships/theme" Target="../theme/theme3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32.xml"/><Relationship Id="rId2" Type="http://schemas.openxmlformats.org/officeDocument/2006/relationships/slideLayout" Target="../slideLayouts/slideLayout33.xml"/><Relationship Id="rId3" Type="http://schemas.openxmlformats.org/officeDocument/2006/relationships/slideLayout" Target="../slideLayouts/slideLayout34.xml"/><Relationship Id="rId4" Type="http://schemas.openxmlformats.org/officeDocument/2006/relationships/slideLayout" Target="../slideLayouts/slideLayout35.xml"/><Relationship Id="rId5" Type="http://schemas.openxmlformats.org/officeDocument/2006/relationships/slideLayout" Target="../slideLayouts/slideLayout36.xml"/><Relationship Id="rId6" Type="http://schemas.openxmlformats.org/officeDocument/2006/relationships/slideLayout" Target="../slideLayouts/slideLayout37.xml"/><Relationship Id="rId7" Type="http://schemas.openxmlformats.org/officeDocument/2006/relationships/slideLayout" Target="../slideLayouts/slideLayout38.xml"/><Relationship Id="rId8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56.xml"/><Relationship Id="rId13" Type="http://schemas.openxmlformats.org/officeDocument/2006/relationships/slideLayout" Target="../slideLayouts/slideLayout57.xml"/><Relationship Id="rId14" Type="http://schemas.openxmlformats.org/officeDocument/2006/relationships/slideLayout" Target="../slideLayouts/slideLayout58.xml"/><Relationship Id="rId15" Type="http://schemas.openxmlformats.org/officeDocument/2006/relationships/slideLayout" Target="../slideLayouts/slideLayout59.xml"/><Relationship Id="rId16" Type="http://schemas.openxmlformats.org/officeDocument/2006/relationships/theme" Target="../theme/theme4.xml"/><Relationship Id="rId17" Type="http://schemas.openxmlformats.org/officeDocument/2006/relationships/image" Target="../media/image9.emf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2.xml"/><Relationship Id="rId14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74.xml"/><Relationship Id="rId16" Type="http://schemas.openxmlformats.org/officeDocument/2006/relationships/theme" Target="../theme/theme5.xml"/><Relationship Id="rId1" Type="http://schemas.openxmlformats.org/officeDocument/2006/relationships/slideLayout" Target="../slideLayouts/slideLayout60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87.xml"/><Relationship Id="rId14" Type="http://schemas.openxmlformats.org/officeDocument/2006/relationships/theme" Target="../theme/theme6.xml"/><Relationship Id="rId15" Type="http://schemas.openxmlformats.org/officeDocument/2006/relationships/image" Target="../media/image9.emf"/><Relationship Id="rId1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1.xml"/><Relationship Id="rId8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8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0166" y="6157639"/>
            <a:ext cx="9110303" cy="70459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325608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6157666"/>
            <a:ext cx="9110303" cy="70459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9234301" y="6356353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50D40AFE-9EC6-4698-AA20-8A06EFCC7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09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5" r:id="rId14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36" indent="-60957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48" indent="-60957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872" indent="-457178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996" indent="-457178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546" indent="-457178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598" indent="-243829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192" indent="-243829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786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05" indent="-243829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4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2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8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4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5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17299" y="142965"/>
            <a:ext cx="11769505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17299" y="1176951"/>
            <a:ext cx="11769505" cy="48888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5"/>
            <a:ext cx="12192000" cy="707203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649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89" r:id="rId13"/>
    <p:sldLayoutId id="2147483690" r:id="rId14"/>
    <p:sldLayoutId id="2147483691" r:id="rId15"/>
    <p:sldLayoutId id="2147483692" r:id="rId16"/>
    <p:sldLayoutId id="2147483693" r:id="rId17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23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" y="6036733"/>
            <a:ext cx="10991124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936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52" r:id="rId14"/>
    <p:sldLayoutId id="2147483753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17298" y="142965"/>
            <a:ext cx="11769505" cy="940443"/>
          </a:xfrm>
          <a:prstGeom prst="rect">
            <a:avLst/>
          </a:prstGeom>
        </p:spPr>
        <p:txBody>
          <a:bodyPr vert="horz" lIns="45718" tIns="45718" rIns="45718" bIns="45718" anchor="ctr">
            <a:normAutofit/>
          </a:bodyPr>
          <a:lstStyle/>
          <a:p>
            <a:r>
              <a:rPr kumimoji="0" lang="fr-CH" dirty="0" smtClean="0"/>
              <a:t>Cliquez et </a:t>
            </a:r>
            <a:r>
              <a:rPr kumimoji="0" lang="en-US" noProof="0" dirty="0" err="1" smtClean="0"/>
              <a:t>modifiez</a:t>
            </a:r>
            <a:r>
              <a:rPr kumimoji="0" lang="fr-CH" dirty="0" smtClean="0"/>
              <a:t>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17298" y="1176951"/>
            <a:ext cx="11769505" cy="4888872"/>
          </a:xfrm>
          <a:prstGeom prst="rect">
            <a:avLst/>
          </a:prstGeom>
        </p:spPr>
        <p:txBody>
          <a:bodyPr vert="horz" lIns="91430" tIns="45718" rIns="91430" bIns="45718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 vert="horz" lIns="91430" tIns="45718" rIns="91430" bIns="45718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EA133E-89B7-4144-8C3E-4A9FE5C03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441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2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272" indent="-609509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133" kern="1200">
          <a:solidFill>
            <a:schemeClr val="tx1"/>
          </a:solidFill>
          <a:latin typeface="+mn-lt"/>
          <a:ea typeface="+mn-ea"/>
          <a:cs typeface="+mn-cs"/>
        </a:defRPr>
      </a:lvl1pPr>
      <a:lvl2pPr marL="1206827" indent="-60950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456725" indent="-457133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6811" indent="-45713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325" indent="-457133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371" indent="-24380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59936" indent="-24380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5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501" indent="-24380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496" indent="-24380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01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52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03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54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0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656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06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47AEF7-A93A-984B-A457-E7553317D530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65" y="6036733"/>
            <a:ext cx="10991124" cy="82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9551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tiff"/><Relationship Id="rId6" Type="http://schemas.openxmlformats.org/officeDocument/2006/relationships/image" Target="../media/image49.tiff"/><Relationship Id="rId7" Type="http://schemas.openxmlformats.org/officeDocument/2006/relationships/image" Target="../media/image50.png"/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4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5" Type="http://schemas.openxmlformats.org/officeDocument/2006/relationships/image" Target="../media/image53.png"/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5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png"/><Relationship Id="rId7" Type="http://schemas.openxmlformats.org/officeDocument/2006/relationships/image" Target="../media/image61.jpeg"/><Relationship Id="rId8" Type="http://schemas.openxmlformats.org/officeDocument/2006/relationships/image" Target="../media/image62.png"/><Relationship Id="rId9" Type="http://schemas.openxmlformats.org/officeDocument/2006/relationships/image" Target="../media/image63.png"/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64.png"/><Relationship Id="rId3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4" Type="http://schemas.microsoft.com/office/2007/relationships/hdphoto" Target="../media/hdphoto1.wdp"/><Relationship Id="rId5" Type="http://schemas.openxmlformats.org/officeDocument/2006/relationships/image" Target="../media/image68.png"/><Relationship Id="rId6" Type="http://schemas.openxmlformats.org/officeDocument/2006/relationships/image" Target="../media/image69.png"/><Relationship Id="rId7" Type="http://schemas.openxmlformats.org/officeDocument/2006/relationships/image" Target="../media/image52.png"/><Relationship Id="rId8" Type="http://schemas.openxmlformats.org/officeDocument/2006/relationships/image" Target="../media/image70.png"/><Relationship Id="rId9" Type="http://schemas.openxmlformats.org/officeDocument/2006/relationships/image" Target="../media/image71.png"/><Relationship Id="rId10" Type="http://schemas.openxmlformats.org/officeDocument/2006/relationships/image" Target="../media/image72.png"/><Relationship Id="rId11" Type="http://schemas.openxmlformats.org/officeDocument/2006/relationships/image" Target="../media/image73.png"/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7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indico.cern.ch/category/5894/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" Type="http://schemas.openxmlformats.org/officeDocument/2006/relationships/slideLayout" Target="../slideLayouts/slideLayout69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5.png"/><Relationship Id="rId12" Type="http://schemas.openxmlformats.org/officeDocument/2006/relationships/image" Target="../media/image36.png"/><Relationship Id="rId1" Type="http://schemas.openxmlformats.org/officeDocument/2006/relationships/slideLayout" Target="../slideLayouts/slideLayout59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image" Target="../media/image30.jpeg"/><Relationship Id="rId7" Type="http://schemas.openxmlformats.org/officeDocument/2006/relationships/image" Target="../media/image31.png"/><Relationship Id="rId8" Type="http://schemas.openxmlformats.org/officeDocument/2006/relationships/image" Target="../media/image32.png"/><Relationship Id="rId9" Type="http://schemas.openxmlformats.org/officeDocument/2006/relationships/image" Target="../media/image33.png"/><Relationship Id="rId10" Type="http://schemas.openxmlformats.org/officeDocument/2006/relationships/image" Target="../media/image3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Relationship Id="rId2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8444" y="1983676"/>
            <a:ext cx="117418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0055A0"/>
                </a:solidFill>
                <a:latin typeface="Calibri" panose="020F0502020204030204" pitchFamily="34" charset="0"/>
              </a:rPr>
              <a:t>Evolution of Hadoop and Spark service at CERN</a:t>
            </a:r>
            <a:endParaRPr lang="en-US" sz="4000" b="1" dirty="0" smtClean="0">
              <a:solidFill>
                <a:srgbClr val="0055A0"/>
              </a:solidFill>
              <a:latin typeface="Calibri" panose="020F0502020204030204" pitchFamily="34" charset="0"/>
            </a:endParaRPr>
          </a:p>
          <a:p>
            <a:endParaRPr lang="en-US" sz="3600" b="1" dirty="0">
              <a:solidFill>
                <a:srgbClr val="0055A0"/>
              </a:solidFill>
              <a:latin typeface="Calibri" panose="020F0502020204030204" pitchFamily="34" charset="0"/>
            </a:endParaRPr>
          </a:p>
          <a:p>
            <a:endParaRPr lang="en-GB" sz="3600" b="1" dirty="0">
              <a:solidFill>
                <a:srgbClr val="0055A0"/>
              </a:solidFill>
              <a:latin typeface="Calibri" panose="020F050202020403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8444" y="3124215"/>
            <a:ext cx="915256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Zbigniew </a:t>
            </a:r>
            <a:r>
              <a:rPr lang="en-US" sz="28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Baranowski</a:t>
            </a:r>
            <a:endParaRPr lang="en-US" sz="2800" dirty="0">
              <a:solidFill>
                <a:srgbClr val="0055A0"/>
              </a:solidFill>
              <a:latin typeface="Calibri" panose="020F0502020204030204" pitchFamily="34" charset="0"/>
            </a:endParaRPr>
          </a:p>
          <a:p>
            <a:r>
              <a:rPr lang="en-US" sz="28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CERN </a:t>
            </a:r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</a:rPr>
              <a:t>IT-DB </a:t>
            </a:r>
            <a:r>
              <a:rPr lang="en-US" sz="2800" dirty="0" err="1">
                <a:solidFill>
                  <a:srgbClr val="0055A0"/>
                </a:solidFill>
                <a:latin typeface="Calibri" panose="020F0502020204030204" pitchFamily="34" charset="0"/>
              </a:rPr>
              <a:t>Hadoop</a:t>
            </a:r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</a:rPr>
              <a:t> and Spark Service, Streaming </a:t>
            </a:r>
            <a:r>
              <a:rPr lang="en-US" sz="28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Service</a:t>
            </a:r>
            <a:endParaRPr lang="en-US" sz="2800" dirty="0">
              <a:solidFill>
                <a:srgbClr val="0055A0"/>
              </a:solidFill>
              <a:latin typeface="Calibri" panose="020F0502020204030204" pitchFamily="34" charset="0"/>
            </a:endParaRPr>
          </a:p>
          <a:p>
            <a:r>
              <a:rPr lang="en-US" sz="28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May 17</a:t>
            </a:r>
            <a:r>
              <a:rPr lang="en-US" sz="2800" baseline="300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th</a:t>
            </a:r>
            <a:r>
              <a:rPr lang="en-US" sz="2800" dirty="0">
                <a:solidFill>
                  <a:srgbClr val="0055A0"/>
                </a:solidFill>
                <a:latin typeface="Calibri" panose="020F0502020204030204" pitchFamily="34" charset="0"/>
              </a:rPr>
              <a:t>, </a:t>
            </a:r>
            <a:r>
              <a:rPr lang="en-US" sz="28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2018</a:t>
            </a:r>
            <a:endParaRPr lang="en-US" sz="2800" dirty="0">
              <a:solidFill>
                <a:srgbClr val="0055A0"/>
              </a:solidFill>
              <a:latin typeface="Calibri" panose="020F0502020204030204" pitchFamily="34" charset="0"/>
            </a:endParaRPr>
          </a:p>
        </p:txBody>
      </p:sp>
      <p:pic>
        <p:nvPicPr>
          <p:cNvPr id="2050" name="Picture 2" descr="https://indico.cern.ch/event/595396/logo-7699325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00846" y="126381"/>
            <a:ext cx="1878255" cy="1626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1252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333" dirty="0" smtClean="0">
                <a:latin typeface="Calibri" panose="020F0502020204030204" pitchFamily="34" charset="0"/>
              </a:rPr>
              <a:t>Apache Kafka - data streaming at scale</a:t>
            </a:r>
            <a:endParaRPr lang="en-US" sz="5333" dirty="0">
              <a:latin typeface="Calibri" panose="020F0502020204030204" pitchFamily="34" charset="0"/>
            </a:endParaRPr>
          </a:p>
        </p:txBody>
      </p:sp>
      <p:sp>
        <p:nvSpPr>
          <p:cNvPr id="8" name="Marcador de contenido 2"/>
          <p:cNvSpPr txBox="1">
            <a:spLocks/>
          </p:cNvSpPr>
          <p:nvPr/>
        </p:nvSpPr>
        <p:spPr>
          <a:xfrm>
            <a:off x="0" y="1386574"/>
            <a:ext cx="12192000" cy="4924763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en-US" sz="2400" dirty="0" smtClean="0">
                <a:latin typeface="Calibri" panose="020F0502020204030204" pitchFamily="34" charset="0"/>
              </a:rPr>
              <a:t>Apache Kafka streaming platform becomes a standard component for modern scalable architectures</a:t>
            </a:r>
          </a:p>
          <a:p>
            <a:pPr defTabSz="1219170"/>
            <a:r>
              <a:rPr lang="en-US" sz="2400" dirty="0" smtClean="0">
                <a:latin typeface="Calibri" panose="020F0502020204030204" pitchFamily="34" charset="0"/>
              </a:rPr>
              <a:t>Started providing Kafka as a pilot service in 2017</a:t>
            </a: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9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3A47AEF7-A93A-984B-A457-E7553317D530}" type="slidenum">
              <a:rPr lang="en-US" smtClean="0"/>
              <a:t>10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6254" y="2763846"/>
            <a:ext cx="7635355" cy="399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3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5877"/>
            <a:ext cx="10515600" cy="774827"/>
          </a:xfrm>
        </p:spPr>
        <p:txBody>
          <a:bodyPr>
            <a:noAutofit/>
          </a:bodyPr>
          <a:lstStyle/>
          <a:p>
            <a:r>
              <a:rPr lang="en-US" sz="4000" dirty="0" smtClean="0">
                <a:latin typeface="Calibri" panose="020F0502020204030204" pitchFamily="34" charset="0"/>
              </a:rPr>
              <a:t>SWAN – </a:t>
            </a:r>
            <a:r>
              <a:rPr lang="en-US" sz="4000" dirty="0" err="1" smtClean="0">
                <a:latin typeface="Calibri" panose="020F0502020204030204" pitchFamily="34" charset="0"/>
              </a:rPr>
              <a:t>Jupyter</a:t>
            </a:r>
            <a:r>
              <a:rPr lang="en-US" sz="4000" dirty="0" smtClean="0">
                <a:latin typeface="Calibri" panose="020F0502020204030204" pitchFamily="34" charset="0"/>
              </a:rPr>
              <a:t> Notebooks On Demand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316736"/>
            <a:ext cx="10726272" cy="5071872"/>
          </a:xfr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r>
              <a:rPr lang="en-US" dirty="0" smtClean="0">
                <a:latin typeface="Calibri" panose="020F0502020204030204" pitchFamily="34" charset="0"/>
              </a:rPr>
              <a:t>Service for web based analysis (SWAN)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Developed at CERN, initially for physics analysis by EP-</a:t>
            </a:r>
            <a:r>
              <a:rPr lang="en-US" dirty="0" smtClean="0">
                <a:latin typeface="Calibri" panose="020F0502020204030204" pitchFamily="34" charset="0"/>
              </a:rPr>
              <a:t>SFT and IT-ST</a:t>
            </a:r>
            <a:endParaRPr lang="en-US" u="sng" dirty="0" smtClean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An interactive platform that combines code, equations, text and visualizations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Ideal for exploration, reproducibility, collaboration</a:t>
            </a:r>
          </a:p>
          <a:p>
            <a:endParaRPr lang="en-US" dirty="0" smtClean="0">
              <a:latin typeface="Calibri" panose="020F0502020204030204" pitchFamily="34" charset="0"/>
            </a:endParaRPr>
          </a:p>
          <a:p>
            <a:r>
              <a:rPr lang="en-US" dirty="0" smtClean="0">
                <a:latin typeface="Calibri" panose="020F0502020204030204" pitchFamily="34" charset="0"/>
              </a:rPr>
              <a:t>Fully 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integrated with Spark and </a:t>
            </a:r>
            <a:r>
              <a:rPr lang="en-US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Hadoop</a:t>
            </a:r>
            <a:r>
              <a:rPr lang="en-US" dirty="0" smtClean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en-US" dirty="0" smtClean="0">
                <a:latin typeface="Calibri" panose="020F0502020204030204" pitchFamily="34" charset="0"/>
              </a:rPr>
              <a:t>at CERN (2018)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Python on Spark (</a:t>
            </a:r>
            <a:r>
              <a:rPr lang="en-US" dirty="0" err="1" smtClean="0">
                <a:latin typeface="Calibri" panose="020F0502020204030204" pitchFamily="34" charset="0"/>
              </a:rPr>
              <a:t>PySpark</a:t>
            </a:r>
            <a:r>
              <a:rPr lang="en-US" dirty="0" smtClean="0">
                <a:latin typeface="Calibri" panose="020F0502020204030204" pitchFamily="34" charset="0"/>
              </a:rPr>
              <a:t>) at scale</a:t>
            </a:r>
          </a:p>
          <a:p>
            <a:pPr lvl="1"/>
            <a:r>
              <a:rPr lang="en-US" dirty="0" smtClean="0">
                <a:latin typeface="Calibri" panose="020F0502020204030204" pitchFamily="34" charset="0"/>
              </a:rPr>
              <a:t>Modern, powerful and scalable platform for data analysis</a:t>
            </a:r>
          </a:p>
          <a:p>
            <a:pPr lvl="1"/>
            <a:r>
              <a:rPr lang="en-US" dirty="0">
                <a:latin typeface="Calibri" panose="020F0502020204030204" pitchFamily="34" charset="0"/>
              </a:rPr>
              <a:t>Web-based: no need to install any software</a:t>
            </a:r>
            <a:endParaRPr lang="en-GB" dirty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597393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  <a:p>
            <a:pPr lvl="1"/>
            <a:endParaRPr lang="en-US" dirty="0" smtClean="0">
              <a:latin typeface="Calibri" panose="020F0502020204030204" pitchFamily="34" charset="0"/>
            </a:endParaRPr>
          </a:p>
          <a:p>
            <a:pPr marL="457200" lvl="1" indent="0">
              <a:buNone/>
            </a:pPr>
            <a:endParaRPr lang="en-US" dirty="0" smtClean="0">
              <a:latin typeface="Calibri" panose="020F0502020204030204" pitchFamily="34" charset="0"/>
            </a:endParaRPr>
          </a:p>
        </p:txBody>
      </p:sp>
      <p:pic>
        <p:nvPicPr>
          <p:cNvPr id="4" name="Content Placeholder 10">
            <a:extLst>
              <a:ext uri="{FF2B5EF4-FFF2-40B4-BE49-F238E27FC236}">
                <a16:creationId xmlns:a16="http://schemas.microsoft.com/office/drawing/2014/main" xmlns="" id="{512DD98A-9877-CF49-864D-B5DE27B624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9782327" y="3114518"/>
            <a:ext cx="2409673" cy="11941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BD24B45A-398B-D846-98E1-51A38E1D36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67680" y="121285"/>
            <a:ext cx="1030281" cy="891904"/>
          </a:xfrm>
          <a:prstGeom prst="rect">
            <a:avLst/>
          </a:prstGeom>
        </p:spPr>
      </p:pic>
      <p:pic>
        <p:nvPicPr>
          <p:cNvPr id="6" name="Picture 20" descr="Image result for new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74379" y="4615546"/>
            <a:ext cx="1351811" cy="1119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F024A-4078-4475-9A07-2AE45B5FA18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784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913" y="158495"/>
            <a:ext cx="8284558" cy="6708613"/>
          </a:xfrm>
          <a:prstGeom prst="rect">
            <a:avLst/>
          </a:prstGeom>
        </p:spPr>
      </p:pic>
      <p:sp>
        <p:nvSpPr>
          <p:cNvPr id="8" name="Rounded Rectangle 31">
            <a:extLst>
              <a:ext uri="{FF2B5EF4-FFF2-40B4-BE49-F238E27FC236}">
                <a16:creationId xmlns:a16="http://schemas.microsoft.com/office/drawing/2014/main" xmlns="" id="{94AEAB59-7B3A-D446-B15D-087571F19BE9}"/>
              </a:ext>
            </a:extLst>
          </p:cNvPr>
          <p:cNvSpPr/>
          <p:nvPr/>
        </p:nvSpPr>
        <p:spPr>
          <a:xfrm>
            <a:off x="8894692" y="1378709"/>
            <a:ext cx="1625800" cy="388339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Code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sp>
        <p:nvSpPr>
          <p:cNvPr id="9" name="Rounded Rectangle 31">
            <a:extLst>
              <a:ext uri="{FF2B5EF4-FFF2-40B4-BE49-F238E27FC236}">
                <a16:creationId xmlns:a16="http://schemas.microsoft.com/office/drawing/2014/main" xmlns="" id="{94AEAB59-7B3A-D446-B15D-087571F19BE9}"/>
              </a:ext>
            </a:extLst>
          </p:cNvPr>
          <p:cNvSpPr/>
          <p:nvPr/>
        </p:nvSpPr>
        <p:spPr>
          <a:xfrm>
            <a:off x="8894687" y="2333088"/>
            <a:ext cx="1625800" cy="388339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Monitoring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sp>
        <p:nvSpPr>
          <p:cNvPr id="10" name="Rounded Rectangle 31">
            <a:extLst>
              <a:ext uri="{FF2B5EF4-FFF2-40B4-BE49-F238E27FC236}">
                <a16:creationId xmlns:a16="http://schemas.microsoft.com/office/drawing/2014/main" xmlns="" id="{94AEAB59-7B3A-D446-B15D-087571F19BE9}"/>
              </a:ext>
            </a:extLst>
          </p:cNvPr>
          <p:cNvSpPr/>
          <p:nvPr/>
        </p:nvSpPr>
        <p:spPr>
          <a:xfrm>
            <a:off x="8894691" y="4094326"/>
            <a:ext cx="2152186" cy="435241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Visualizations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F024A-4078-4475-9A07-2AE45B5FA188}" type="slidenum">
              <a:rPr lang="en-GB" smtClean="0"/>
              <a:t>12</a:t>
            </a:fld>
            <a:endParaRPr lang="en-GB"/>
          </a:p>
        </p:txBody>
      </p:sp>
      <p:sp>
        <p:nvSpPr>
          <p:cNvPr id="12" name="Rounded Rectangle 31">
            <a:extLst>
              <a:ext uri="{FF2B5EF4-FFF2-40B4-BE49-F238E27FC236}">
                <a16:creationId xmlns:a16="http://schemas.microsoft.com/office/drawing/2014/main" xmlns="" id="{94AEAB59-7B3A-D446-B15D-087571F19BE9}"/>
              </a:ext>
            </a:extLst>
          </p:cNvPr>
          <p:cNvSpPr/>
          <p:nvPr/>
        </p:nvSpPr>
        <p:spPr>
          <a:xfrm>
            <a:off x="8894691" y="611405"/>
            <a:ext cx="1625800" cy="388339"/>
          </a:xfrm>
          <a:prstGeom prst="roundRect">
            <a:avLst>
              <a:gd name="adj" fmla="val 6515"/>
            </a:avLst>
          </a:prstGeom>
          <a:solidFill>
            <a:srgbClr val="FD650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Text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224400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74827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SWAN_Spark</a:t>
            </a:r>
            <a:r>
              <a:rPr lang="en-US" dirty="0" smtClean="0"/>
              <a:t> – Architecture</a:t>
            </a:r>
            <a:endParaRPr lang="en-GB" dirty="0"/>
          </a:p>
        </p:txBody>
      </p:sp>
      <p:sp>
        <p:nvSpPr>
          <p:cNvPr id="51" name="Rounded Rectangle 50">
            <a:extLst>
              <a:ext uri="{FF2B5EF4-FFF2-40B4-BE49-F238E27FC236}">
                <a16:creationId xmlns:a16="http://schemas.microsoft.com/office/drawing/2014/main" xmlns="" id="{9F77B74A-B39D-4444-9FCD-52AC9FCCDD9B}"/>
              </a:ext>
            </a:extLst>
          </p:cNvPr>
          <p:cNvSpPr/>
          <p:nvPr/>
        </p:nvSpPr>
        <p:spPr>
          <a:xfrm>
            <a:off x="8415343" y="2333077"/>
            <a:ext cx="2864529" cy="3657004"/>
          </a:xfrm>
          <a:prstGeom prst="roundRect">
            <a:avLst>
              <a:gd name="adj" fmla="val 1951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b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 Hadoop and Spark clusters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Rounded Rectangle 51">
            <a:extLst>
              <a:ext uri="{FF2B5EF4-FFF2-40B4-BE49-F238E27FC236}">
                <a16:creationId xmlns:a16="http://schemas.microsoft.com/office/drawing/2014/main" xmlns="" id="{753A900B-317B-5F4B-912B-C33063BE8451}"/>
              </a:ext>
            </a:extLst>
          </p:cNvPr>
          <p:cNvSpPr/>
          <p:nvPr/>
        </p:nvSpPr>
        <p:spPr>
          <a:xfrm>
            <a:off x="8954962" y="2436668"/>
            <a:ext cx="1996478" cy="1760705"/>
          </a:xfrm>
          <a:prstGeom prst="roundRect">
            <a:avLst>
              <a:gd name="adj" fmla="val 2005"/>
            </a:avLst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52A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3" name="Rounded Rectangle 52">
            <a:extLst>
              <a:ext uri="{FF2B5EF4-FFF2-40B4-BE49-F238E27FC236}">
                <a16:creationId xmlns:a16="http://schemas.microsoft.com/office/drawing/2014/main" xmlns="" id="{06034040-B2D3-C34F-8406-D150C0D712FC}"/>
              </a:ext>
            </a:extLst>
          </p:cNvPr>
          <p:cNvSpPr/>
          <p:nvPr/>
        </p:nvSpPr>
        <p:spPr>
          <a:xfrm>
            <a:off x="8792610" y="2570821"/>
            <a:ext cx="1996478" cy="1709060"/>
          </a:xfrm>
          <a:prstGeom prst="roundRect">
            <a:avLst>
              <a:gd name="adj" fmla="val 2005"/>
            </a:avLst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52A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4" name="Rounded Rectangle 53">
            <a:extLst>
              <a:ext uri="{FF2B5EF4-FFF2-40B4-BE49-F238E27FC236}">
                <a16:creationId xmlns:a16="http://schemas.microsoft.com/office/drawing/2014/main" xmlns="" id="{A6BC547A-DCE0-8449-877F-7C9A141829C7}"/>
              </a:ext>
            </a:extLst>
          </p:cNvPr>
          <p:cNvSpPr/>
          <p:nvPr/>
        </p:nvSpPr>
        <p:spPr>
          <a:xfrm>
            <a:off x="1205975" y="2699702"/>
            <a:ext cx="6462793" cy="3037667"/>
          </a:xfrm>
          <a:prstGeom prst="roundRect">
            <a:avLst>
              <a:gd name="adj" fmla="val 1871"/>
            </a:avLst>
          </a:prstGeom>
          <a:solidFill>
            <a:sysClr val="window" lastClr="FFFFFF">
              <a:lumMod val="95000"/>
            </a:sysClr>
          </a:solid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xmlns="" id="{08CDDCFE-1252-9445-AA1E-54E665126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2485" y="2833162"/>
            <a:ext cx="602262" cy="523968"/>
          </a:xfrm>
          <a:prstGeom prst="rect">
            <a:avLst/>
          </a:prstGeom>
        </p:spPr>
      </p:pic>
      <p:sp>
        <p:nvSpPr>
          <p:cNvPr id="56" name="Rounded Rectangle 55">
            <a:extLst>
              <a:ext uri="{FF2B5EF4-FFF2-40B4-BE49-F238E27FC236}">
                <a16:creationId xmlns:a16="http://schemas.microsoft.com/office/drawing/2014/main" xmlns="" id="{EE95D5B5-E10F-6845-AB47-43523D8906C5}"/>
              </a:ext>
            </a:extLst>
          </p:cNvPr>
          <p:cNvSpPr/>
          <p:nvPr/>
        </p:nvSpPr>
        <p:spPr>
          <a:xfrm>
            <a:off x="2512116" y="2446990"/>
            <a:ext cx="4882754" cy="567415"/>
          </a:xfrm>
          <a:prstGeom prst="roundRect">
            <a:avLst>
              <a:gd name="adj" fmla="val 8457"/>
            </a:avLst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52A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Web portal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0052A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7" name="42 Imagen">
            <a:extLst>
              <a:ext uri="{FF2B5EF4-FFF2-40B4-BE49-F238E27FC236}">
                <a16:creationId xmlns:a16="http://schemas.microsoft.com/office/drawing/2014/main" xmlns="" id="{FF5BCDB7-EF72-D449-AB27-98ABBCA1C16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463" y="2615846"/>
            <a:ext cx="1300678" cy="229701"/>
          </a:xfrm>
          <a:prstGeom prst="rect">
            <a:avLst/>
          </a:prstGeom>
          <a:ln>
            <a:noFill/>
          </a:ln>
        </p:spPr>
      </p:pic>
      <p:sp>
        <p:nvSpPr>
          <p:cNvPr id="58" name="Rounded Rectangle 57">
            <a:extLst>
              <a:ext uri="{FF2B5EF4-FFF2-40B4-BE49-F238E27FC236}">
                <a16:creationId xmlns:a16="http://schemas.microsoft.com/office/drawing/2014/main" xmlns="" id="{B5E59E75-886A-5A4B-88FB-660B1B1D6BBF}"/>
              </a:ext>
            </a:extLst>
          </p:cNvPr>
          <p:cNvSpPr/>
          <p:nvPr/>
        </p:nvSpPr>
        <p:spPr>
          <a:xfrm>
            <a:off x="2512116" y="3267117"/>
            <a:ext cx="4882754" cy="395106"/>
          </a:xfrm>
          <a:prstGeom prst="roundRect">
            <a:avLst>
              <a:gd name="adj" fmla="val 8457"/>
            </a:avLst>
          </a:prstGeom>
          <a:solidFill>
            <a:sysClr val="window" lastClr="FFFFFF">
              <a:lumMod val="50000"/>
            </a:sysClr>
          </a:solidFill>
          <a:ln w="1270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Container</a:t>
            </a:r>
            <a:r>
              <a:rPr kumimoji="0" lang="pt-P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Scheduler</a:t>
            </a:r>
            <a:endParaRPr kumimoji="0" lang="pt-PT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xmlns="" id="{07476C51-2809-3E42-8910-6187CFA0BC13}"/>
              </a:ext>
            </a:extLst>
          </p:cNvPr>
          <p:cNvCxnSpPr>
            <a:cxnSpLocks/>
            <a:stCxn id="56" idx="2"/>
            <a:endCxn id="58" idx="0"/>
          </p:cNvCxnSpPr>
          <p:nvPr/>
        </p:nvCxnSpPr>
        <p:spPr>
          <a:xfrm>
            <a:off x="4953493" y="3014405"/>
            <a:ext cx="0" cy="252712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60" name="Rounded Rectangle 59">
            <a:extLst>
              <a:ext uri="{FF2B5EF4-FFF2-40B4-BE49-F238E27FC236}">
                <a16:creationId xmlns:a16="http://schemas.microsoft.com/office/drawing/2014/main" xmlns="" id="{4F1B68A4-E9D3-194E-ADC8-256C14CCA9DF}"/>
              </a:ext>
            </a:extLst>
          </p:cNvPr>
          <p:cNvSpPr/>
          <p:nvPr/>
        </p:nvSpPr>
        <p:spPr>
          <a:xfrm>
            <a:off x="2512116" y="4825654"/>
            <a:ext cx="4882754" cy="1164427"/>
          </a:xfrm>
          <a:prstGeom prst="roundRect">
            <a:avLst>
              <a:gd name="adj" fmla="val 5328"/>
            </a:avLst>
          </a:prstGeom>
          <a:solidFill>
            <a:srgbClr val="0052A1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CERN </a:t>
            </a:r>
            <a:r>
              <a:rPr kumimoji="0" lang="pt-PT" sz="1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Resources</a:t>
            </a:r>
            <a:r>
              <a:rPr kumimoji="0" lang="pt-PT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Can 60">
            <a:extLst>
              <a:ext uri="{FF2B5EF4-FFF2-40B4-BE49-F238E27FC236}">
                <a16:creationId xmlns:a16="http://schemas.microsoft.com/office/drawing/2014/main" xmlns="" id="{CD13E606-008F-3349-99A9-6E0D429F36BD}"/>
              </a:ext>
            </a:extLst>
          </p:cNvPr>
          <p:cNvSpPr/>
          <p:nvPr/>
        </p:nvSpPr>
        <p:spPr>
          <a:xfrm>
            <a:off x="2845094" y="4936670"/>
            <a:ext cx="1275978" cy="667825"/>
          </a:xfrm>
          <a:prstGeom prst="can">
            <a:avLst>
              <a:gd name="adj" fmla="val 9888"/>
            </a:avLst>
          </a:prstGeom>
          <a:solidFill>
            <a:srgbClr val="FD65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EOS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(Data)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62" name="Can 61">
            <a:extLst>
              <a:ext uri="{FF2B5EF4-FFF2-40B4-BE49-F238E27FC236}">
                <a16:creationId xmlns:a16="http://schemas.microsoft.com/office/drawing/2014/main" xmlns="" id="{CFE8DC5D-F4A6-FD45-A98D-7C6ECD26F282}"/>
              </a:ext>
            </a:extLst>
          </p:cNvPr>
          <p:cNvSpPr/>
          <p:nvPr/>
        </p:nvSpPr>
        <p:spPr>
          <a:xfrm>
            <a:off x="5788842" y="4929700"/>
            <a:ext cx="1275978" cy="667825"/>
          </a:xfrm>
          <a:prstGeom prst="can">
            <a:avLst>
              <a:gd name="adj" fmla="val 7986"/>
            </a:avLst>
          </a:prstGeom>
          <a:solidFill>
            <a:srgbClr val="FD65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CERNBox</a:t>
            </a: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Gill San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(User Files)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63" name="Can 62">
            <a:extLst>
              <a:ext uri="{FF2B5EF4-FFF2-40B4-BE49-F238E27FC236}">
                <a16:creationId xmlns:a16="http://schemas.microsoft.com/office/drawing/2014/main" xmlns="" id="{66288BC4-10B4-1548-B0CC-1A8954DED9C3}"/>
              </a:ext>
            </a:extLst>
          </p:cNvPr>
          <p:cNvSpPr/>
          <p:nvPr/>
        </p:nvSpPr>
        <p:spPr>
          <a:xfrm>
            <a:off x="4316968" y="4929701"/>
            <a:ext cx="1275978" cy="667825"/>
          </a:xfrm>
          <a:prstGeom prst="can">
            <a:avLst>
              <a:gd name="adj" fmla="val 9888"/>
            </a:avLst>
          </a:prstGeom>
          <a:solidFill>
            <a:srgbClr val="FD65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CVMFS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Roboto" panose="02000000000000000000" pitchFamily="2" charset="0"/>
                <a:ea typeface="Roboto" panose="02000000000000000000" pitchFamily="2" charset="0"/>
                <a:cs typeface="Gill Sans"/>
              </a:rPr>
              <a:t>(Software)</a:t>
            </a:r>
            <a:endParaRPr kumimoji="0" lang="en-GB" sz="1400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Roboto" panose="02000000000000000000" pitchFamily="2" charset="0"/>
              <a:ea typeface="Roboto" panose="02000000000000000000" pitchFamily="2" charset="0"/>
              <a:cs typeface="+mn-cs"/>
            </a:endParaRPr>
          </a:p>
        </p:txBody>
      </p:sp>
      <p:sp>
        <p:nvSpPr>
          <p:cNvPr id="64" name="Rounded Rectangle 63">
            <a:extLst>
              <a:ext uri="{FF2B5EF4-FFF2-40B4-BE49-F238E27FC236}">
                <a16:creationId xmlns:a16="http://schemas.microsoft.com/office/drawing/2014/main" xmlns="" id="{595F0592-8EAF-884E-9CEA-C44364F89D87}"/>
              </a:ext>
            </a:extLst>
          </p:cNvPr>
          <p:cNvSpPr/>
          <p:nvPr/>
        </p:nvSpPr>
        <p:spPr>
          <a:xfrm>
            <a:off x="2512116" y="3932604"/>
            <a:ext cx="1267326" cy="567415"/>
          </a:xfrm>
          <a:prstGeom prst="roundRect">
            <a:avLst>
              <a:gd name="adj" fmla="val 8457"/>
            </a:avLst>
          </a:prstGeom>
          <a:noFill/>
          <a:ln w="12700" cap="flat" cmpd="sng" algn="ctr">
            <a:solidFill>
              <a:srgbClr val="3399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User</a:t>
            </a:r>
            <a:r>
              <a:rPr kumimoji="0" lang="pt-P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1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3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5" name="14 Imagen">
            <a:extLst>
              <a:ext uri="{FF2B5EF4-FFF2-40B4-BE49-F238E27FC236}">
                <a16:creationId xmlns:a16="http://schemas.microsoft.com/office/drawing/2014/main" xmlns="" id="{04DEFE57-110C-3E43-8684-3D1BA9A6A0C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2460" y="4081192"/>
            <a:ext cx="356796" cy="293250"/>
          </a:xfrm>
          <a:prstGeom prst="rect">
            <a:avLst/>
          </a:prstGeom>
        </p:spPr>
      </p:pic>
      <p:sp>
        <p:nvSpPr>
          <p:cNvPr id="66" name="Rounded Rectangle 65">
            <a:extLst>
              <a:ext uri="{FF2B5EF4-FFF2-40B4-BE49-F238E27FC236}">
                <a16:creationId xmlns:a16="http://schemas.microsoft.com/office/drawing/2014/main" xmlns="" id="{B883AA50-83CC-D84B-9EE1-153C4FC995DB}"/>
              </a:ext>
            </a:extLst>
          </p:cNvPr>
          <p:cNvSpPr/>
          <p:nvPr/>
        </p:nvSpPr>
        <p:spPr>
          <a:xfrm>
            <a:off x="3829937" y="3932604"/>
            <a:ext cx="1267326" cy="567415"/>
          </a:xfrm>
          <a:prstGeom prst="roundRect">
            <a:avLst>
              <a:gd name="adj" fmla="val 8457"/>
            </a:avLst>
          </a:prstGeom>
          <a:noFill/>
          <a:ln w="12700" cap="flat" cmpd="sng" algn="ctr">
            <a:solidFill>
              <a:srgbClr val="3399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User</a:t>
            </a:r>
            <a:r>
              <a:rPr kumimoji="0" lang="pt-P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2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3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7" name="14 Imagen">
            <a:extLst>
              <a:ext uri="{FF2B5EF4-FFF2-40B4-BE49-F238E27FC236}">
                <a16:creationId xmlns:a16="http://schemas.microsoft.com/office/drawing/2014/main" xmlns="" id="{C373E56A-FBAB-6E41-9D90-14B0EE3BE45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0281" y="4081192"/>
            <a:ext cx="356796" cy="293250"/>
          </a:xfrm>
          <a:prstGeom prst="rect">
            <a:avLst/>
          </a:prstGeom>
        </p:spPr>
      </p:pic>
      <p:sp>
        <p:nvSpPr>
          <p:cNvPr id="68" name="Rounded Rectangle 67">
            <a:extLst>
              <a:ext uri="{FF2B5EF4-FFF2-40B4-BE49-F238E27FC236}">
                <a16:creationId xmlns:a16="http://schemas.microsoft.com/office/drawing/2014/main" xmlns="" id="{0FEF35D6-2EAF-404B-A113-F29035B5E7A0}"/>
              </a:ext>
            </a:extLst>
          </p:cNvPr>
          <p:cNvSpPr/>
          <p:nvPr/>
        </p:nvSpPr>
        <p:spPr>
          <a:xfrm>
            <a:off x="5563969" y="3932604"/>
            <a:ext cx="1784115" cy="567415"/>
          </a:xfrm>
          <a:prstGeom prst="roundRect">
            <a:avLst>
              <a:gd name="adj" fmla="val 8457"/>
            </a:avLst>
          </a:prstGeom>
          <a:noFill/>
          <a:ln w="12700" cap="flat" cmpd="sng" algn="ctr">
            <a:solidFill>
              <a:srgbClr val="3399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User</a:t>
            </a:r>
            <a:r>
              <a:rPr kumimoji="0" lang="pt-PT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3399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n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3399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9" name="14 Imagen">
            <a:extLst>
              <a:ext uri="{FF2B5EF4-FFF2-40B4-BE49-F238E27FC236}">
                <a16:creationId xmlns:a16="http://schemas.microsoft.com/office/drawing/2014/main" xmlns="" id="{599FE5D1-F2F8-BD47-A628-115DA4383F6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2858" y="4081192"/>
            <a:ext cx="356796" cy="293250"/>
          </a:xfrm>
          <a:prstGeom prst="rect">
            <a:avLst/>
          </a:prstGeom>
        </p:spPr>
      </p:pic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xmlns="" id="{49D104C5-7E02-8248-A7C4-249DB1F03F36}"/>
              </a:ext>
            </a:extLst>
          </p:cNvPr>
          <p:cNvCxnSpPr>
            <a:cxnSpLocks/>
            <a:endCxn id="64" idx="0"/>
          </p:cNvCxnSpPr>
          <p:nvPr/>
        </p:nvCxnSpPr>
        <p:spPr>
          <a:xfrm>
            <a:off x="3145779" y="3662223"/>
            <a:ext cx="0" cy="270381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xmlns="" id="{B74E91D9-8367-5C40-B9C9-57E559D1E831}"/>
              </a:ext>
            </a:extLst>
          </p:cNvPr>
          <p:cNvCxnSpPr>
            <a:cxnSpLocks/>
            <a:endCxn id="66" idx="0"/>
          </p:cNvCxnSpPr>
          <p:nvPr/>
        </p:nvCxnSpPr>
        <p:spPr>
          <a:xfrm>
            <a:off x="4463600" y="3662223"/>
            <a:ext cx="0" cy="270381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xmlns="" id="{857404B5-5DB4-2345-ADDB-1AF7F6AED349}"/>
              </a:ext>
            </a:extLst>
          </p:cNvPr>
          <p:cNvCxnSpPr>
            <a:cxnSpLocks/>
            <a:endCxn id="68" idx="0"/>
          </p:cNvCxnSpPr>
          <p:nvPr/>
        </p:nvCxnSpPr>
        <p:spPr>
          <a:xfrm flipH="1">
            <a:off x="6456027" y="3673726"/>
            <a:ext cx="6" cy="258878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xmlns="" id="{74B8E3C4-4C9E-B441-9762-185433080A7B}"/>
              </a:ext>
            </a:extLst>
          </p:cNvPr>
          <p:cNvCxnSpPr>
            <a:cxnSpLocks/>
          </p:cNvCxnSpPr>
          <p:nvPr/>
        </p:nvCxnSpPr>
        <p:spPr>
          <a:xfrm>
            <a:off x="3152237" y="4500019"/>
            <a:ext cx="0" cy="325635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xmlns="" id="{784BDD04-CA95-8647-BBF8-2BEC395EF6A1}"/>
              </a:ext>
            </a:extLst>
          </p:cNvPr>
          <p:cNvCxnSpPr>
            <a:cxnSpLocks/>
          </p:cNvCxnSpPr>
          <p:nvPr/>
        </p:nvCxnSpPr>
        <p:spPr>
          <a:xfrm>
            <a:off x="4463600" y="4500019"/>
            <a:ext cx="0" cy="325635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xmlns="" id="{ABAA0DC9-609D-D74C-A6F6-9A68885D24E0}"/>
              </a:ext>
            </a:extLst>
          </p:cNvPr>
          <p:cNvCxnSpPr>
            <a:cxnSpLocks/>
          </p:cNvCxnSpPr>
          <p:nvPr/>
        </p:nvCxnSpPr>
        <p:spPr>
          <a:xfrm>
            <a:off x="6761207" y="4500019"/>
            <a:ext cx="0" cy="325635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77" name="Picture 76">
            <a:extLst>
              <a:ext uri="{FF2B5EF4-FFF2-40B4-BE49-F238E27FC236}">
                <a16:creationId xmlns:a16="http://schemas.microsoft.com/office/drawing/2014/main" xmlns="" id="{699EFDA0-301B-2D47-88FA-5AC01E290E6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2343" y="5038163"/>
            <a:ext cx="897618" cy="477457"/>
          </a:xfrm>
          <a:prstGeom prst="rect">
            <a:avLst/>
          </a:prstGeom>
        </p:spPr>
      </p:pic>
      <p:sp>
        <p:nvSpPr>
          <p:cNvPr id="78" name="Rounded Rectangle 77">
            <a:extLst>
              <a:ext uri="{FF2B5EF4-FFF2-40B4-BE49-F238E27FC236}">
                <a16:creationId xmlns:a16="http://schemas.microsoft.com/office/drawing/2014/main" xmlns="" id="{D0E04DDD-8447-8343-BCA2-5460C61A4C61}"/>
              </a:ext>
            </a:extLst>
          </p:cNvPr>
          <p:cNvSpPr/>
          <p:nvPr/>
        </p:nvSpPr>
        <p:spPr>
          <a:xfrm>
            <a:off x="8515767" y="4541564"/>
            <a:ext cx="2665341" cy="395106"/>
          </a:xfrm>
          <a:prstGeom prst="roundRect">
            <a:avLst>
              <a:gd name="adj" fmla="val 8457"/>
            </a:avLst>
          </a:prstGeom>
          <a:solidFill>
            <a:srgbClr val="0052A1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AppMaster</a:t>
            </a:r>
          </a:p>
        </p:txBody>
      </p:sp>
      <p:cxnSp>
        <p:nvCxnSpPr>
          <p:cNvPr id="79" name="Elbow Connector 78">
            <a:extLst>
              <a:ext uri="{FF2B5EF4-FFF2-40B4-BE49-F238E27FC236}">
                <a16:creationId xmlns:a16="http://schemas.microsoft.com/office/drawing/2014/main" xmlns="" id="{1FF3C77A-873F-2C44-AA35-EFD735447EC8}"/>
              </a:ext>
            </a:extLst>
          </p:cNvPr>
          <p:cNvCxnSpPr>
            <a:cxnSpLocks/>
            <a:stCxn id="68" idx="3"/>
            <a:endCxn id="78" idx="1"/>
          </p:cNvCxnSpPr>
          <p:nvPr/>
        </p:nvCxnSpPr>
        <p:spPr>
          <a:xfrm>
            <a:off x="7348084" y="4216312"/>
            <a:ext cx="1167683" cy="522805"/>
          </a:xfrm>
          <a:prstGeom prst="bentConnector3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0" name="Rounded Rectangle 79">
            <a:extLst>
              <a:ext uri="{FF2B5EF4-FFF2-40B4-BE49-F238E27FC236}">
                <a16:creationId xmlns:a16="http://schemas.microsoft.com/office/drawing/2014/main" xmlns="" id="{AA19900E-855C-B741-9834-BF8A5C1BD371}"/>
              </a:ext>
            </a:extLst>
          </p:cNvPr>
          <p:cNvSpPr/>
          <p:nvPr/>
        </p:nvSpPr>
        <p:spPr>
          <a:xfrm>
            <a:off x="8592355" y="2694536"/>
            <a:ext cx="2072412" cy="1676848"/>
          </a:xfrm>
          <a:prstGeom prst="roundRect">
            <a:avLst>
              <a:gd name="adj" fmla="val 2005"/>
            </a:avLst>
          </a:prstGeom>
          <a:solidFill>
            <a:sysClr val="window" lastClr="FFFFFF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srgbClr val="0052A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xmlns="" id="{179AFF13-52DB-0240-B059-FE27620EFD9C}"/>
              </a:ext>
            </a:extLst>
          </p:cNvPr>
          <p:cNvCxnSpPr>
            <a:cxnSpLocks/>
            <a:endCxn id="80" idx="2"/>
          </p:cNvCxnSpPr>
          <p:nvPr/>
        </p:nvCxnSpPr>
        <p:spPr>
          <a:xfrm flipH="1" flipV="1">
            <a:off x="9628561" y="4371384"/>
            <a:ext cx="12906" cy="165014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82" name="Picture 81">
            <a:extLst>
              <a:ext uri="{FF2B5EF4-FFF2-40B4-BE49-F238E27FC236}">
                <a16:creationId xmlns:a16="http://schemas.microsoft.com/office/drawing/2014/main" xmlns="" id="{89DAD325-A62E-264D-9C83-722A1D28160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8364" y="1484085"/>
            <a:ext cx="827746" cy="827746"/>
          </a:xfrm>
          <a:prstGeom prst="rect">
            <a:avLst/>
          </a:prstGeom>
        </p:spPr>
      </p:pic>
      <p:pic>
        <p:nvPicPr>
          <p:cNvPr id="83" name="Picture 82">
            <a:extLst>
              <a:ext uri="{FF2B5EF4-FFF2-40B4-BE49-F238E27FC236}">
                <a16:creationId xmlns:a16="http://schemas.microsoft.com/office/drawing/2014/main" xmlns="" id="{5B536957-404E-084E-85E2-6700094C49B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9727" y="1484085"/>
            <a:ext cx="827746" cy="827746"/>
          </a:xfrm>
          <a:prstGeom prst="rect">
            <a:avLst/>
          </a:prstGeom>
        </p:spPr>
      </p:pic>
      <p:pic>
        <p:nvPicPr>
          <p:cNvPr id="84" name="Picture 83">
            <a:extLst>
              <a:ext uri="{FF2B5EF4-FFF2-40B4-BE49-F238E27FC236}">
                <a16:creationId xmlns:a16="http://schemas.microsoft.com/office/drawing/2014/main" xmlns="" id="{992288F1-49C8-CC4D-A3F7-4A3D4153114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4454" y="1484085"/>
            <a:ext cx="827746" cy="827746"/>
          </a:xfrm>
          <a:prstGeom prst="rect">
            <a:avLst/>
          </a:prstGeom>
        </p:spPr>
      </p:pic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xmlns="" id="{04A5D90C-D20A-6C41-9CE7-309469027375}"/>
              </a:ext>
            </a:extLst>
          </p:cNvPr>
          <p:cNvCxnSpPr>
            <a:cxnSpLocks/>
          </p:cNvCxnSpPr>
          <p:nvPr/>
        </p:nvCxnSpPr>
        <p:spPr>
          <a:xfrm>
            <a:off x="3145779" y="2181907"/>
            <a:ext cx="0" cy="270381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xmlns="" id="{92EAD4D6-2B25-9343-BE4D-60CA62CA18EF}"/>
              </a:ext>
            </a:extLst>
          </p:cNvPr>
          <p:cNvCxnSpPr>
            <a:cxnSpLocks/>
          </p:cNvCxnSpPr>
          <p:nvPr/>
        </p:nvCxnSpPr>
        <p:spPr>
          <a:xfrm>
            <a:off x="4452739" y="2187491"/>
            <a:ext cx="0" cy="270381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xmlns="" id="{95CC7F13-5E96-E446-87A5-860205AEA04F}"/>
              </a:ext>
            </a:extLst>
          </p:cNvPr>
          <p:cNvSpPr/>
          <p:nvPr/>
        </p:nvSpPr>
        <p:spPr>
          <a:xfrm>
            <a:off x="8633668" y="2733044"/>
            <a:ext cx="1996595" cy="994548"/>
          </a:xfrm>
          <a:prstGeom prst="roundRect">
            <a:avLst>
              <a:gd name="adj" fmla="val 3044"/>
            </a:avLst>
          </a:prstGeom>
          <a:solidFill>
            <a:srgbClr val="0052A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Spark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Worker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8" name="Straight Arrow Connector 87">
            <a:extLst>
              <a:ext uri="{FF2B5EF4-FFF2-40B4-BE49-F238E27FC236}">
                <a16:creationId xmlns:a16="http://schemas.microsoft.com/office/drawing/2014/main" xmlns="" id="{B49796EB-E14C-F744-8DF4-6C59243F24AD}"/>
              </a:ext>
            </a:extLst>
          </p:cNvPr>
          <p:cNvCxnSpPr>
            <a:cxnSpLocks/>
          </p:cNvCxnSpPr>
          <p:nvPr/>
        </p:nvCxnSpPr>
        <p:spPr>
          <a:xfrm>
            <a:off x="6398327" y="2187552"/>
            <a:ext cx="0" cy="270381"/>
          </a:xfrm>
          <a:prstGeom prst="straightConnector1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9" name="Rounded Rectangle 88">
            <a:extLst>
              <a:ext uri="{FF2B5EF4-FFF2-40B4-BE49-F238E27FC236}">
                <a16:creationId xmlns:a16="http://schemas.microsoft.com/office/drawing/2014/main" xmlns="" id="{4CE301F2-6A6D-F040-88DC-5638EB31FA26}"/>
              </a:ext>
            </a:extLst>
          </p:cNvPr>
          <p:cNvSpPr/>
          <p:nvPr/>
        </p:nvSpPr>
        <p:spPr>
          <a:xfrm>
            <a:off x="8716023" y="3037447"/>
            <a:ext cx="1850888" cy="286755"/>
          </a:xfrm>
          <a:prstGeom prst="roundRect">
            <a:avLst/>
          </a:prstGeom>
          <a:solidFill>
            <a:srgbClr val="22AD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Python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task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2" name="Rounded Rectangle 91">
            <a:extLst>
              <a:ext uri="{FF2B5EF4-FFF2-40B4-BE49-F238E27FC236}">
                <a16:creationId xmlns:a16="http://schemas.microsoft.com/office/drawing/2014/main" xmlns="" id="{D0AD6E58-3FA3-794F-83FA-632BC0A70683}"/>
              </a:ext>
            </a:extLst>
          </p:cNvPr>
          <p:cNvSpPr/>
          <p:nvPr/>
        </p:nvSpPr>
        <p:spPr>
          <a:xfrm>
            <a:off x="8716023" y="3366164"/>
            <a:ext cx="1850888" cy="286755"/>
          </a:xfrm>
          <a:prstGeom prst="roundRect">
            <a:avLst/>
          </a:prstGeom>
          <a:solidFill>
            <a:srgbClr val="22AD5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Python</a:t>
            </a:r>
            <a:r>
              <a:rPr kumimoji="0" lang="pt-P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pt-PT" sz="16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task</a:t>
            </a:r>
            <a:endParaRPr kumimoji="0" lang="en-US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3" name="Rounded Rectangle 92">
            <a:extLst>
              <a:ext uri="{FF2B5EF4-FFF2-40B4-BE49-F238E27FC236}">
                <a16:creationId xmlns:a16="http://schemas.microsoft.com/office/drawing/2014/main" xmlns="" id="{29BC5C42-7011-CA47-931E-C63AD3C82DF7}"/>
              </a:ext>
            </a:extLst>
          </p:cNvPr>
          <p:cNvSpPr/>
          <p:nvPr/>
        </p:nvSpPr>
        <p:spPr>
          <a:xfrm>
            <a:off x="606708" y="1742564"/>
            <a:ext cx="1667435" cy="439343"/>
          </a:xfrm>
          <a:prstGeom prst="roundRect">
            <a:avLst>
              <a:gd name="adj" fmla="val 8713"/>
            </a:avLst>
          </a:prstGeom>
          <a:solidFill>
            <a:srgbClr val="FFC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SSO</a:t>
            </a: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94" name="Elbow Connector 93">
            <a:extLst>
              <a:ext uri="{FF2B5EF4-FFF2-40B4-BE49-F238E27FC236}">
                <a16:creationId xmlns:a16="http://schemas.microsoft.com/office/drawing/2014/main" xmlns="" id="{3511C692-0DBC-F941-90C7-ACCFCEC8A2F4}"/>
              </a:ext>
            </a:extLst>
          </p:cNvPr>
          <p:cNvCxnSpPr>
            <a:stCxn id="56" idx="1"/>
            <a:endCxn id="93" idx="2"/>
          </p:cNvCxnSpPr>
          <p:nvPr/>
        </p:nvCxnSpPr>
        <p:spPr>
          <a:xfrm rot="10800000">
            <a:off x="1440426" y="2181908"/>
            <a:ext cx="1071690" cy="548791"/>
          </a:xfrm>
          <a:prstGeom prst="bentConnector2">
            <a:avLst/>
          </a:prstGeom>
          <a:noFill/>
          <a:ln w="6350" cap="flat" cmpd="sng" algn="ctr">
            <a:solidFill>
              <a:srgbClr val="4472C4"/>
            </a:solidFill>
            <a:prstDash val="solid"/>
            <a:miter lim="800000"/>
            <a:tailEnd type="triangle"/>
          </a:ln>
          <a:effectLst/>
        </p:spPr>
      </p:cxnSp>
      <p:pic>
        <p:nvPicPr>
          <p:cNvPr id="95" name="Picture 2" descr="File:Hadoop logo new.sv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5662" y="5100612"/>
            <a:ext cx="1383356" cy="415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" name="Rounded Rectangle 95">
            <a:extLst>
              <a:ext uri="{FF2B5EF4-FFF2-40B4-BE49-F238E27FC236}">
                <a16:creationId xmlns:a16="http://schemas.microsoft.com/office/drawing/2014/main" xmlns="" id="{D0AD6E58-3FA3-794F-83FA-632BC0A70683}"/>
              </a:ext>
            </a:extLst>
          </p:cNvPr>
          <p:cNvSpPr/>
          <p:nvPr/>
        </p:nvSpPr>
        <p:spPr>
          <a:xfrm>
            <a:off x="6803792" y="3945854"/>
            <a:ext cx="529183" cy="538953"/>
          </a:xfrm>
          <a:prstGeom prst="round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9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Spark Driver</a:t>
            </a:r>
            <a:endParaRPr kumimoji="0" lang="en-US" sz="900" b="1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9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75F024A-4078-4475-9A07-2AE45B5FA188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89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3" grpId="0" animBg="1"/>
      <p:bldP spid="78" grpId="0" animBg="1"/>
      <p:bldP spid="80" grpId="0" animBg="1"/>
      <p:bldP spid="87" grpId="0" animBg="1"/>
      <p:bldP spid="89" grpId="0" animBg="1"/>
      <p:bldP spid="92" grpId="0" animBg="1"/>
      <p:bldP spid="9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1582400" cy="940443"/>
          </a:xfrm>
        </p:spPr>
        <p:txBody>
          <a:bodyPr>
            <a:normAutofit/>
          </a:bodyPr>
          <a:lstStyle/>
          <a:p>
            <a:r>
              <a:rPr lang="en-US" sz="5333" dirty="0" smtClean="0">
                <a:latin typeface="Calibri" panose="020F0502020204030204" pitchFamily="34" charset="0"/>
              </a:rPr>
              <a:t>Spark as a service on a private cloud</a:t>
            </a:r>
            <a:endParaRPr lang="en-GB" sz="5333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427907" y="1333421"/>
            <a:ext cx="11505915" cy="4924763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en-US" sz="2400" dirty="0" smtClean="0">
                <a:latin typeface="Calibri" panose="020F0502020204030204" pitchFamily="34" charset="0"/>
              </a:rPr>
              <a:t>Under R&amp;D since 2018 </a:t>
            </a:r>
          </a:p>
          <a:p>
            <a:pPr defTabSz="1219170"/>
            <a:r>
              <a:rPr lang="en-US" sz="2400" dirty="0" smtClean="0">
                <a:latin typeface="Calibri" panose="020F0502020204030204" pitchFamily="34" charset="0"/>
              </a:rPr>
              <a:t>Appears to be a </a:t>
            </a:r>
            <a:r>
              <a:rPr lang="en-US" sz="2400" dirty="0">
                <a:latin typeface="Calibri" panose="020F0502020204030204" pitchFamily="34" charset="0"/>
              </a:rPr>
              <a:t>g</a:t>
            </a:r>
            <a:r>
              <a:rPr lang="en-US" sz="2400" dirty="0" smtClean="0">
                <a:latin typeface="Calibri" panose="020F0502020204030204" pitchFamily="34" charset="0"/>
              </a:rPr>
              <a:t>ood </a:t>
            </a:r>
            <a:r>
              <a:rPr lang="en-US" sz="2400" dirty="0">
                <a:latin typeface="Calibri" panose="020F0502020204030204" pitchFamily="34" charset="0"/>
              </a:rPr>
              <a:t>solution </a:t>
            </a:r>
            <a:r>
              <a:rPr lang="en-US" sz="2400" dirty="0" smtClean="0">
                <a:latin typeface="Calibri" panose="020F0502020204030204" pitchFamily="34" charset="0"/>
              </a:rPr>
              <a:t>when data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locality</a:t>
            </a:r>
            <a:r>
              <a:rPr lang="en-US" sz="2400" dirty="0" smtClean="0">
                <a:latin typeface="Calibri" panose="020F0502020204030204" pitchFamily="34" charset="0"/>
              </a:rPr>
              <a:t> </a:t>
            </a:r>
            <a:r>
              <a:rPr lang="en-US" sz="2400" dirty="0">
                <a:latin typeface="Calibri" panose="020F0502020204030204" pitchFamily="34" charset="0"/>
              </a:rPr>
              <a:t>is not </a:t>
            </a:r>
            <a:r>
              <a:rPr lang="en-US" sz="2400" dirty="0" smtClean="0">
                <a:latin typeface="Calibri" panose="020F0502020204030204" pitchFamily="34" charset="0"/>
              </a:rPr>
              <a:t>needed</a:t>
            </a:r>
            <a:endParaRPr lang="en-US" sz="1800" dirty="0" smtClean="0">
              <a:latin typeface="Calibri" panose="020F0502020204030204" pitchFamily="34" charset="0"/>
            </a:endParaRPr>
          </a:p>
          <a:p>
            <a:pPr lvl="1" defTabSz="1219170"/>
            <a:r>
              <a:rPr lang="en-US" sz="1800" dirty="0" smtClean="0">
                <a:latin typeface="Calibri" panose="020F0502020204030204" pitchFamily="34" charset="0"/>
              </a:rPr>
              <a:t>CPU and memory intensive rather than IO intensive workloads</a:t>
            </a:r>
          </a:p>
          <a:p>
            <a:pPr lvl="1" defTabSz="1219170"/>
            <a:r>
              <a:rPr lang="en-US" sz="1800" dirty="0" smtClean="0">
                <a:latin typeface="Calibri" panose="020F0502020204030204" pitchFamily="34" charset="0"/>
              </a:rPr>
              <a:t>Reading from external storages (AFS, EOS, foreign HDFS)</a:t>
            </a:r>
          </a:p>
          <a:p>
            <a:pPr lvl="1" defTabSz="1219170"/>
            <a:r>
              <a:rPr lang="en-US" sz="1800" dirty="0" smtClean="0">
                <a:latin typeface="Calibri" panose="020F0502020204030204" pitchFamily="34" charset="0"/>
              </a:rPr>
              <a:t>Compute resources can </a:t>
            </a:r>
            <a:r>
              <a:rPr lang="en-US" sz="1800" dirty="0">
                <a:latin typeface="Calibri" panose="020F0502020204030204" pitchFamily="34" charset="0"/>
              </a:rPr>
              <a:t>be flexibly scale out </a:t>
            </a:r>
          </a:p>
          <a:p>
            <a:pPr lvl="2" defTabSz="1219170"/>
            <a:endParaRPr lang="en-US" sz="1600" dirty="0" smtClean="0">
              <a:latin typeface="Calibri" panose="020F0502020204030204" pitchFamily="34" charset="0"/>
            </a:endParaRPr>
          </a:p>
          <a:p>
            <a:pPr defTabSz="1219170"/>
            <a:r>
              <a:rPr lang="en-US" sz="2400" dirty="0" smtClean="0">
                <a:latin typeface="Calibri" panose="020F0502020204030204" pitchFamily="34" charset="0"/>
              </a:rPr>
              <a:t>Spark </a:t>
            </a:r>
            <a:r>
              <a:rPr lang="en-US" sz="2400" dirty="0">
                <a:latin typeface="Calibri" panose="020F0502020204030204" pitchFamily="34" charset="0"/>
              </a:rPr>
              <a:t>clusters </a:t>
            </a:r>
            <a:r>
              <a:rPr lang="en-US" sz="2400" dirty="0" smtClean="0">
                <a:latin typeface="Calibri" panose="020F0502020204030204" pitchFamily="34" charset="0"/>
              </a:rPr>
              <a:t>- </a:t>
            </a:r>
            <a:r>
              <a:rPr lang="en-US" sz="2400" dirty="0">
                <a:latin typeface="Calibri" panose="020F0502020204030204" pitchFamily="34" charset="0"/>
              </a:rPr>
              <a:t>on </a:t>
            </a:r>
            <a:r>
              <a:rPr lang="en-US" sz="2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containers </a:t>
            </a:r>
          </a:p>
          <a:p>
            <a:pPr lvl="1" defTabSz="1219170"/>
            <a:r>
              <a:rPr lang="en-US" sz="2000" dirty="0" err="1" smtClean="0">
                <a:latin typeface="Calibri" panose="020F0502020204030204" pitchFamily="34" charset="0"/>
              </a:rPr>
              <a:t>Kubernetes</a:t>
            </a:r>
            <a:r>
              <a:rPr lang="en-US" sz="2000" dirty="0" smtClean="0">
                <a:latin typeface="Calibri" panose="020F0502020204030204" pitchFamily="34" charset="0"/>
              </a:rPr>
              <a:t> over </a:t>
            </a:r>
            <a:r>
              <a:rPr lang="en-US" sz="2000" dirty="0" err="1" smtClean="0">
                <a:latin typeface="Calibri" panose="020F0502020204030204" pitchFamily="34" charset="0"/>
              </a:rPr>
              <a:t>Openstack</a:t>
            </a:r>
            <a:endParaRPr lang="en-US" sz="2000" dirty="0" smtClean="0">
              <a:latin typeface="Calibri" panose="020F0502020204030204" pitchFamily="34" charset="0"/>
            </a:endParaRPr>
          </a:p>
          <a:p>
            <a:pPr lvl="1" defTabSz="1219170"/>
            <a:r>
              <a:rPr lang="en-US" sz="2000" dirty="0">
                <a:latin typeface="Calibri" panose="020F0502020204030204" pitchFamily="34" charset="0"/>
              </a:rPr>
              <a:t>Leveraging the </a:t>
            </a:r>
            <a:r>
              <a:rPr lang="en-US" sz="2000" dirty="0" err="1">
                <a:latin typeface="Calibri" panose="020F0502020204030204" pitchFamily="34" charset="0"/>
              </a:rPr>
              <a:t>Kubernetes</a:t>
            </a:r>
            <a:r>
              <a:rPr lang="en-US" sz="2000" dirty="0">
                <a:latin typeface="Calibri" panose="020F0502020204030204" pitchFamily="34" charset="0"/>
              </a:rPr>
              <a:t> support in Spark 2.3</a:t>
            </a:r>
          </a:p>
          <a:p>
            <a:pPr defTabSz="1219170"/>
            <a:r>
              <a:rPr lang="en-US" sz="2400" dirty="0" smtClean="0">
                <a:latin typeface="Calibri" panose="020F0502020204030204" pitchFamily="34" charset="0"/>
              </a:rPr>
              <a:t>Use cases</a:t>
            </a:r>
          </a:p>
          <a:p>
            <a:pPr lvl="1" defTabSz="1219170"/>
            <a:r>
              <a:rPr lang="en-US" sz="2000" dirty="0" smtClean="0">
                <a:latin typeface="Calibri" panose="020F0502020204030204" pitchFamily="34" charset="0"/>
              </a:rPr>
              <a:t>Ad-hoc users with high demand computing resource demanding workloads </a:t>
            </a:r>
          </a:p>
          <a:p>
            <a:pPr lvl="1" defTabSz="1219170"/>
            <a:r>
              <a:rPr lang="en-US" sz="2000" dirty="0" smtClean="0">
                <a:latin typeface="Calibri" panose="020F0502020204030204" pitchFamily="34" charset="0"/>
              </a:rPr>
              <a:t>Streaming jobs (e.g. accessing Apache Kafka)</a:t>
            </a:r>
            <a:endParaRPr lang="en-US" sz="2800" dirty="0" smtClean="0">
              <a:latin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14</a:t>
            </a:fld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9470945" y="1818752"/>
            <a:ext cx="2108278" cy="3313963"/>
            <a:chOff x="8655924" y="2475282"/>
            <a:chExt cx="2108278" cy="3313963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03237" y="3651234"/>
              <a:ext cx="1796107" cy="929588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44651" y="2622152"/>
              <a:ext cx="1558174" cy="828816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12611" y="4823826"/>
              <a:ext cx="1822254" cy="880756"/>
            </a:xfrm>
            <a:prstGeom prst="rect">
              <a:avLst/>
            </a:prstGeom>
          </p:spPr>
        </p:pic>
        <p:sp>
          <p:nvSpPr>
            <p:cNvPr id="13" name="Snip Same Side Corner Rectangle 12"/>
            <p:cNvSpPr/>
            <p:nvPr/>
          </p:nvSpPr>
          <p:spPr>
            <a:xfrm>
              <a:off x="8660827" y="4707358"/>
              <a:ext cx="2080928" cy="1081887"/>
            </a:xfrm>
            <a:prstGeom prst="snip2Same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Snip Same Side Corner Rectangle 13"/>
            <p:cNvSpPr/>
            <p:nvPr/>
          </p:nvSpPr>
          <p:spPr>
            <a:xfrm>
              <a:off x="8655924" y="3593000"/>
              <a:ext cx="2080928" cy="1081887"/>
            </a:xfrm>
            <a:prstGeom prst="snip2Same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Snip Same Side Corner Rectangle 14"/>
            <p:cNvSpPr/>
            <p:nvPr/>
          </p:nvSpPr>
          <p:spPr>
            <a:xfrm>
              <a:off x="8683274" y="2475282"/>
              <a:ext cx="2080928" cy="1081887"/>
            </a:xfrm>
            <a:prstGeom prst="snip2Same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3043985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Analytics platform outlook</a:t>
            </a:r>
            <a:endParaRPr lang="en-GB" dirty="0">
              <a:latin typeface="Calibri" panose="020F0502020204030204" pitchFamily="34" charset="0"/>
            </a:endParaRPr>
          </a:p>
        </p:txBody>
      </p:sp>
      <p:pic>
        <p:nvPicPr>
          <p:cNvPr id="6" name="Content Placeholder 5" descr="Screen Shot 2018-05-09 at 01.00.09.pn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199" r="-27199"/>
          <a:stretch>
            <a:fillRect/>
          </a:stretch>
        </p:blipFill>
        <p:spPr>
          <a:xfrm>
            <a:off x="-544483" y="1436230"/>
            <a:ext cx="13283995" cy="517042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0190557" y="3114354"/>
            <a:ext cx="1844581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Flexible scalability for compute intensive workloads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Ad-hoc users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5597" y="3129470"/>
            <a:ext cx="190505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High throughput IO and compute workloads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Established systems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9647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378" y="2450681"/>
            <a:ext cx="12765974" cy="940443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Calibri" panose="020F0502020204030204" pitchFamily="34" charset="0"/>
              </a:rPr>
              <a:t>Selected “Big Data” Projects at CERN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93690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268432" y="0"/>
            <a:ext cx="10969139" cy="940443"/>
          </a:xfrm>
        </p:spPr>
        <p:txBody>
          <a:bodyPr>
            <a:normAutofit/>
          </a:bodyPr>
          <a:lstStyle/>
          <a:p>
            <a:r>
              <a:rPr lang="en-GB" sz="5333" dirty="0">
                <a:latin typeface="Calibri" panose="020F0502020204030204" pitchFamily="34" charset="0"/>
              </a:rPr>
              <a:t>Next Gen</a:t>
            </a:r>
            <a:r>
              <a:rPr lang="en-GB" sz="5333" dirty="0" smtClean="0">
                <a:latin typeface="Calibri" panose="020F0502020204030204" pitchFamily="34" charset="0"/>
              </a:rPr>
              <a:t>. CERN Accelerator Logging</a:t>
            </a:r>
            <a:endParaRPr lang="en-GB" sz="5333" dirty="0">
              <a:latin typeface="Calibri" panose="020F050202020403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887161"/>
            <a:ext cx="1153641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A control system </a:t>
            </a:r>
            <a:r>
              <a:rPr lang="en-US" sz="2400" dirty="0" smtClean="0">
                <a:latin typeface="Calibri" panose="020F0502020204030204" pitchFamily="34" charset="0"/>
              </a:rPr>
              <a:t>with: Streaming, Online System, API </a:t>
            </a:r>
            <a:r>
              <a:rPr lang="en-US" sz="2400" dirty="0">
                <a:latin typeface="Calibri" panose="020F0502020204030204" pitchFamily="34" charset="0"/>
              </a:rPr>
              <a:t>for Data </a:t>
            </a:r>
            <a:r>
              <a:rPr lang="en-US" sz="2400" dirty="0" smtClean="0">
                <a:latin typeface="Calibri" panose="020F0502020204030204" pitchFamily="34" charset="0"/>
              </a:rPr>
              <a:t>Extraction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 smtClean="0">
                <a:latin typeface="Calibri" panose="020F0502020204030204" pitchFamily="34" charset="0"/>
              </a:rPr>
              <a:t>Critical </a:t>
            </a:r>
            <a:r>
              <a:rPr lang="en-US" sz="2400" dirty="0">
                <a:latin typeface="Calibri" panose="020F0502020204030204" pitchFamily="34" charset="0"/>
              </a:rPr>
              <a:t>system for running </a:t>
            </a:r>
            <a:r>
              <a:rPr lang="en-US" sz="2400" dirty="0">
                <a:solidFill>
                  <a:srgbClr val="FF0000"/>
                </a:solidFill>
                <a:latin typeface="Calibri" panose="020F0502020204030204" pitchFamily="34" charset="0"/>
              </a:rPr>
              <a:t>LHC - 700 TB today, growing 200 TB/year</a:t>
            </a:r>
          </a:p>
          <a:p>
            <a:pPr marL="457200" indent="-457200">
              <a:buFont typeface="Arial"/>
              <a:buChar char="•"/>
            </a:pPr>
            <a:r>
              <a:rPr lang="en-US" sz="2400" dirty="0">
                <a:latin typeface="Calibri" panose="020F0502020204030204" pitchFamily="34" charset="0"/>
              </a:rPr>
              <a:t>Challenge: service level for critical production 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/>
              <a:buChar char="•"/>
            </a:pPr>
            <a:endParaRPr lang="en-US" sz="2400" dirty="0" smtClean="0">
              <a:latin typeface="Calibri" panose="020F0502020204030204" pitchFamily="34" charset="0"/>
            </a:endParaRPr>
          </a:p>
          <a:p>
            <a:pPr marL="457200" indent="-457200">
              <a:buFont typeface="Arial"/>
              <a:buChar char="•"/>
            </a:pPr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7518" y="6444149"/>
            <a:ext cx="3488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Credit: Jakub Wozniak, BE-CO-DS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2214752" y="2415723"/>
            <a:ext cx="8535224" cy="3843217"/>
            <a:chOff x="3787181" y="2249424"/>
            <a:chExt cx="7719648" cy="360338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5064"/>
            <a:stretch/>
          </p:blipFill>
          <p:spPr>
            <a:xfrm>
              <a:off x="3787181" y="2249424"/>
              <a:ext cx="7654075" cy="360338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3787181" y="5431536"/>
              <a:ext cx="967699" cy="421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0539130" y="5373298"/>
              <a:ext cx="967699" cy="4212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76950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636" y="85349"/>
            <a:ext cx="11208898" cy="858033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latin typeface="Calibri" panose="020F0502020204030204" pitchFamily="34" charset="0"/>
              </a:rPr>
              <a:t>New CERN IT </a:t>
            </a:r>
            <a:r>
              <a:rPr lang="es-ES" dirty="0" err="1" smtClean="0">
                <a:latin typeface="Calibri" panose="020F0502020204030204" pitchFamily="34" charset="0"/>
              </a:rPr>
              <a:t>Monitoring</a:t>
            </a:r>
            <a:r>
              <a:rPr lang="es-ES" dirty="0" smtClean="0">
                <a:latin typeface="Calibri" panose="020F0502020204030204" pitchFamily="34" charset="0"/>
              </a:rPr>
              <a:t> </a:t>
            </a:r>
            <a:r>
              <a:rPr lang="es-ES" dirty="0" err="1" smtClean="0">
                <a:latin typeface="Calibri" panose="020F0502020204030204" pitchFamily="34" charset="0"/>
              </a:rPr>
              <a:t>infrastructure</a:t>
            </a:r>
            <a:endParaRPr lang="en-GB" dirty="0"/>
          </a:p>
        </p:txBody>
      </p:sp>
      <p:grpSp>
        <p:nvGrpSpPr>
          <p:cNvPr id="72" name="Group 71"/>
          <p:cNvGrpSpPr/>
          <p:nvPr/>
        </p:nvGrpSpPr>
        <p:grpSpPr>
          <a:xfrm>
            <a:off x="725575" y="1194963"/>
            <a:ext cx="10443121" cy="4525733"/>
            <a:chOff x="725575" y="1194963"/>
            <a:chExt cx="10443121" cy="4525733"/>
          </a:xfrm>
        </p:grpSpPr>
        <p:sp>
          <p:nvSpPr>
            <p:cNvPr id="4" name="Can 3"/>
            <p:cNvSpPr/>
            <p:nvPr/>
          </p:nvSpPr>
          <p:spPr>
            <a:xfrm rot="5400000">
              <a:off x="5673460" y="600678"/>
              <a:ext cx="727552" cy="3615567"/>
            </a:xfrm>
            <a:prstGeom prst="can">
              <a:avLst/>
            </a:prstGeom>
            <a:solidFill>
              <a:srgbClr val="FFFF99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US" sz="160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270743" y="2127545"/>
              <a:ext cx="14734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09585">
                <a:defRPr/>
              </a:pPr>
              <a:r>
                <a:rPr lang="en-US" sz="1600" b="1" dirty="0">
                  <a:solidFill>
                    <a:srgbClr val="0055A0"/>
                  </a:solidFill>
                  <a:latin typeface="Arial"/>
                </a:rPr>
                <a:t>Kafka cluster</a:t>
              </a:r>
            </a:p>
            <a:p>
              <a:pPr algn="ctr" defTabSz="609585">
                <a:defRPr/>
              </a:pPr>
              <a:r>
                <a:rPr lang="en-US" sz="1600" b="1" dirty="0">
                  <a:solidFill>
                    <a:srgbClr val="0055A0"/>
                  </a:solidFill>
                  <a:latin typeface="Arial"/>
                </a:rPr>
                <a:t>(buffering) *</a:t>
              </a:r>
            </a:p>
          </p:txBody>
        </p:sp>
        <p:cxnSp>
          <p:nvCxnSpPr>
            <p:cNvPr id="6" name="Straight Arrow Connector 5"/>
            <p:cNvCxnSpPr/>
            <p:nvPr/>
          </p:nvCxnSpPr>
          <p:spPr>
            <a:xfrm>
              <a:off x="3902722" y="2414695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7845019" y="2265588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5068012" y="2814000"/>
              <a:ext cx="0" cy="55083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6680839" y="2782375"/>
              <a:ext cx="0" cy="55206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Rounded Rectangle 9"/>
            <p:cNvSpPr/>
            <p:nvPr/>
          </p:nvSpPr>
          <p:spPr>
            <a:xfrm>
              <a:off x="4422357" y="3375792"/>
              <a:ext cx="2957051" cy="1944769"/>
            </a:xfrm>
            <a:prstGeom prst="roundRect">
              <a:avLst/>
            </a:prstGeom>
            <a:solidFill>
              <a:srgbClr val="FFFF99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US" sz="1600" b="1" dirty="0">
                <a:solidFill>
                  <a:srgbClr val="C00000"/>
                </a:solidFill>
                <a:latin typeface="Arial"/>
              </a:endParaRPr>
            </a:p>
            <a:p>
              <a:pPr algn="ctr" defTabSz="609585"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Arial"/>
                </a:rPr>
                <a:t>Processing</a:t>
              </a:r>
              <a:br>
                <a:rPr lang="en-US" sz="1600" b="1" dirty="0">
                  <a:solidFill>
                    <a:srgbClr val="C00000"/>
                  </a:solidFill>
                  <a:latin typeface="Arial"/>
                </a:rPr>
              </a:br>
              <a:endParaRPr lang="en-US" sz="1600" b="1" dirty="0">
                <a:solidFill>
                  <a:srgbClr val="0055A0"/>
                </a:solidFill>
                <a:latin typeface="Arial"/>
              </a:endParaRPr>
            </a:p>
            <a:p>
              <a:pPr algn="ctr" defTabSz="609585">
                <a:defRPr/>
              </a:pPr>
              <a:r>
                <a:rPr lang="en-US" sz="1600" b="1" dirty="0">
                  <a:solidFill>
                    <a:srgbClr val="0055A0"/>
                  </a:solidFill>
                  <a:latin typeface="Arial"/>
                </a:rPr>
                <a:t>Data enrichment</a:t>
              </a:r>
            </a:p>
            <a:p>
              <a:pPr algn="ctr" defTabSz="609585">
                <a:defRPr/>
              </a:pPr>
              <a:r>
                <a:rPr lang="en-US" sz="1600" b="1" dirty="0">
                  <a:solidFill>
                    <a:srgbClr val="0055A0"/>
                  </a:solidFill>
                  <a:latin typeface="Arial"/>
                </a:rPr>
                <a:t>Data aggregation</a:t>
              </a:r>
            </a:p>
            <a:p>
              <a:pPr algn="ctr" defTabSz="609585">
                <a:defRPr/>
              </a:pPr>
              <a:r>
                <a:rPr lang="en-US" sz="1600" b="1" dirty="0">
                  <a:solidFill>
                    <a:srgbClr val="0055A0"/>
                  </a:solidFill>
                  <a:latin typeface="Arial"/>
                </a:rPr>
                <a:t>Batch Processing</a:t>
              </a:r>
            </a:p>
            <a:p>
              <a:pPr algn="ctr" defTabSz="609585">
                <a:defRPr/>
              </a:pPr>
              <a:endParaRPr lang="en-US" sz="1600" b="1" dirty="0">
                <a:solidFill>
                  <a:srgbClr val="0055A0"/>
                </a:solidFill>
                <a:latin typeface="Arial"/>
              </a:endParaRPr>
            </a:p>
            <a:p>
              <a:pPr algn="ctr" defTabSz="609585">
                <a:defRPr/>
              </a:pPr>
              <a:endParaRPr lang="en-US" sz="1600" dirty="0">
                <a:solidFill>
                  <a:srgbClr val="0055A0"/>
                </a:solidFill>
                <a:latin typeface="Arial"/>
              </a:endParaRPr>
            </a:p>
            <a:p>
              <a:pPr algn="ctr" defTabSz="609585">
                <a:defRPr/>
              </a:pPr>
              <a:endParaRPr lang="en-US" sz="1600" dirty="0">
                <a:solidFill>
                  <a:srgbClr val="0055A0"/>
                </a:solidFill>
                <a:latin typeface="Arial"/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37759" y="4720490"/>
              <a:ext cx="1036816" cy="57363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66190" y="2159492"/>
              <a:ext cx="344375" cy="537224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5212178" y="1388112"/>
              <a:ext cx="1249125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609585">
                <a:defRPr/>
              </a:pPr>
              <a:r>
                <a:rPr lang="en-US" b="1" dirty="0">
                  <a:solidFill>
                    <a:srgbClr val="C00000"/>
                  </a:solidFill>
                  <a:latin typeface="Arial"/>
                </a:rPr>
                <a:t>Transport</a:t>
              </a:r>
              <a:endParaRPr lang="en-US" dirty="0">
                <a:solidFill>
                  <a:srgbClr val="0055A0"/>
                </a:solidFill>
                <a:latin typeface="Arial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01552" y="5131515"/>
              <a:ext cx="657875" cy="589181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3437536" y="1961173"/>
              <a:ext cx="480059" cy="301945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800" dirty="0">
                  <a:solidFill>
                    <a:srgbClr val="0055A0"/>
                  </a:solidFill>
                  <a:latin typeface="Arial"/>
                </a:rPr>
                <a:t>Flume</a:t>
              </a:r>
              <a:br>
                <a:rPr lang="en-US" sz="800" dirty="0">
                  <a:solidFill>
                    <a:srgbClr val="0055A0"/>
                  </a:solidFill>
                  <a:latin typeface="Arial"/>
                </a:rPr>
              </a:br>
              <a:r>
                <a:rPr lang="en-US" sz="800" dirty="0">
                  <a:solidFill>
                    <a:srgbClr val="0055A0"/>
                  </a:solidFill>
                  <a:latin typeface="Arial"/>
                </a:rPr>
                <a:t>Kafka </a:t>
              </a:r>
            </a:p>
            <a:p>
              <a:pPr algn="ctr" defTabSz="609585">
                <a:defRPr/>
              </a:pPr>
              <a:r>
                <a:rPr lang="en-US" sz="800" dirty="0">
                  <a:solidFill>
                    <a:srgbClr val="0055A0"/>
                  </a:solidFill>
                  <a:latin typeface="Arial"/>
                </a:rPr>
                <a:t>sink</a:t>
              </a:r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39504" y="5053363"/>
              <a:ext cx="657875" cy="589181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8178847" y="1882045"/>
              <a:ext cx="440692" cy="30368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700" dirty="0">
                  <a:solidFill>
                    <a:srgbClr val="0055A0"/>
                  </a:solidFill>
                  <a:latin typeface="Arial"/>
                </a:rPr>
                <a:t>Flume</a:t>
              </a:r>
              <a:br>
                <a:rPr lang="en-US" sz="700" dirty="0">
                  <a:solidFill>
                    <a:srgbClr val="0055A0"/>
                  </a:solidFill>
                  <a:latin typeface="Arial"/>
                </a:rPr>
              </a:br>
              <a:r>
                <a:rPr lang="en-US" sz="700" dirty="0">
                  <a:solidFill>
                    <a:srgbClr val="0055A0"/>
                  </a:solidFill>
                  <a:latin typeface="Arial"/>
                </a:rPr>
                <a:t>sinks</a:t>
              </a:r>
            </a:p>
          </p:txBody>
        </p:sp>
        <p:cxnSp>
          <p:nvCxnSpPr>
            <p:cNvPr id="18" name="Straight Arrow Connector 17"/>
            <p:cNvCxnSpPr>
              <a:endCxn id="52" idx="2"/>
            </p:cNvCxnSpPr>
            <p:nvPr/>
          </p:nvCxnSpPr>
          <p:spPr>
            <a:xfrm>
              <a:off x="8626634" y="2366465"/>
              <a:ext cx="39100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endCxn id="53" idx="2"/>
            </p:cNvCxnSpPr>
            <p:nvPr/>
          </p:nvCxnSpPr>
          <p:spPr>
            <a:xfrm flipV="1">
              <a:off x="8619539" y="3550685"/>
              <a:ext cx="398096" cy="1128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8606424" y="4748491"/>
              <a:ext cx="411211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>
              <a:off x="781285" y="2517787"/>
              <a:ext cx="591028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800" dirty="0">
                  <a:solidFill>
                    <a:srgbClr val="0055A0"/>
                  </a:solidFill>
                  <a:latin typeface="Arial"/>
                </a:rPr>
                <a:t>FTS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65369" y="1207245"/>
              <a:ext cx="8915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09585">
                <a:defRPr/>
              </a:pPr>
              <a:r>
                <a:rPr lang="en-US" sz="1400" b="1" dirty="0">
                  <a:solidFill>
                    <a:srgbClr val="C00000"/>
                  </a:solidFill>
                  <a:latin typeface="Arial"/>
                </a:rPr>
                <a:t>Data </a:t>
              </a:r>
              <a:br>
                <a:rPr lang="en-US" sz="1400" b="1" dirty="0">
                  <a:solidFill>
                    <a:srgbClr val="C00000"/>
                  </a:solidFill>
                  <a:latin typeface="Arial"/>
                </a:rPr>
              </a:br>
              <a:r>
                <a:rPr lang="en-US" sz="1400" b="1" dirty="0">
                  <a:solidFill>
                    <a:srgbClr val="C00000"/>
                  </a:solidFill>
                  <a:latin typeface="Arial"/>
                </a:rPr>
                <a:t>Sources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781285" y="2869710"/>
              <a:ext cx="591028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800" dirty="0">
                  <a:solidFill>
                    <a:srgbClr val="0055A0"/>
                  </a:solidFill>
                  <a:latin typeface="Arial"/>
                </a:rPr>
                <a:t>Rucio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1285" y="3233607"/>
              <a:ext cx="591028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800" dirty="0" err="1">
                  <a:solidFill>
                    <a:srgbClr val="0055A0"/>
                  </a:solidFill>
                  <a:latin typeface="Arial"/>
                </a:rPr>
                <a:t>XRootD</a:t>
              </a:r>
              <a:endParaRPr lang="en-US" sz="800" dirty="0">
                <a:solidFill>
                  <a:srgbClr val="0055A0"/>
                </a:solidFill>
                <a:latin typeface="Arial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781285" y="3574349"/>
              <a:ext cx="591028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800" dirty="0">
                  <a:solidFill>
                    <a:srgbClr val="0055A0"/>
                  </a:solidFill>
                  <a:latin typeface="Arial"/>
                </a:rPr>
                <a:t>Jobs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1285" y="3924235"/>
              <a:ext cx="591028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800" dirty="0">
                  <a:solidFill>
                    <a:srgbClr val="0055A0"/>
                  </a:solidFill>
                  <a:latin typeface="Arial"/>
                </a:rPr>
                <a:t>…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1285" y="4326583"/>
              <a:ext cx="591028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800" dirty="0">
                  <a:solidFill>
                    <a:srgbClr val="0055A0"/>
                  </a:solidFill>
                  <a:latin typeface="Arial"/>
                </a:rPr>
                <a:t>Lemon</a:t>
              </a: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781285" y="4684911"/>
              <a:ext cx="591028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800" dirty="0">
                  <a:solidFill>
                    <a:srgbClr val="0055A0"/>
                  </a:solidFill>
                  <a:latin typeface="Arial"/>
                </a:rPr>
                <a:t>syslog</a:t>
              </a: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782637" y="4995697"/>
              <a:ext cx="591028" cy="2197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800" dirty="0">
                  <a:solidFill>
                    <a:srgbClr val="0055A0"/>
                  </a:solidFill>
                  <a:latin typeface="Arial"/>
                </a:rPr>
                <a:t>app log</a:t>
              </a:r>
            </a:p>
          </p:txBody>
        </p:sp>
        <p:sp>
          <p:nvSpPr>
            <p:cNvPr id="30" name="Can 29"/>
            <p:cNvSpPr/>
            <p:nvPr/>
          </p:nvSpPr>
          <p:spPr>
            <a:xfrm>
              <a:off x="1600283" y="2467671"/>
              <a:ext cx="566864" cy="582756"/>
            </a:xfrm>
            <a:prstGeom prst="can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900" dirty="0">
                  <a:solidFill>
                    <a:srgbClr val="0055A0"/>
                  </a:solidFill>
                  <a:latin typeface="Arial"/>
                </a:rPr>
                <a:t>DB</a:t>
              </a:r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1600284" y="3187099"/>
              <a:ext cx="566864" cy="582756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900" dirty="0">
                  <a:solidFill>
                    <a:srgbClr val="0055A0"/>
                  </a:solidFill>
                  <a:latin typeface="Arial"/>
                </a:rPr>
                <a:t>HTTP feed</a:t>
              </a:r>
            </a:p>
          </p:txBody>
        </p:sp>
        <p:sp>
          <p:nvSpPr>
            <p:cNvPr id="32" name="Can 31"/>
            <p:cNvSpPr/>
            <p:nvPr/>
          </p:nvSpPr>
          <p:spPr>
            <a:xfrm rot="5400000">
              <a:off x="1678599" y="1848896"/>
              <a:ext cx="360860" cy="601760"/>
            </a:xfrm>
            <a:prstGeom prst="can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vert270" rtlCol="0" anchor="ctr"/>
            <a:lstStyle/>
            <a:p>
              <a:pPr algn="ctr" defTabSz="609585">
                <a:defRPr/>
              </a:pPr>
              <a:r>
                <a:rPr lang="en-US" sz="900" dirty="0">
                  <a:solidFill>
                    <a:srgbClr val="0055A0"/>
                  </a:solidFill>
                  <a:latin typeface="Arial"/>
                </a:rPr>
                <a:t>AMQ</a:t>
              </a: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485309" y="1826928"/>
              <a:ext cx="680263" cy="5513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1051" dirty="0">
                  <a:solidFill>
                    <a:srgbClr val="0055A0"/>
                  </a:solidFill>
                  <a:latin typeface="Arial"/>
                </a:rPr>
                <a:t>Flume</a:t>
              </a:r>
              <a:br>
                <a:rPr lang="en-US" sz="1051" dirty="0">
                  <a:solidFill>
                    <a:srgbClr val="0055A0"/>
                  </a:solidFill>
                  <a:latin typeface="Arial"/>
                </a:rPr>
              </a:br>
              <a:r>
                <a:rPr lang="en-US" sz="1051" dirty="0">
                  <a:solidFill>
                    <a:srgbClr val="0055A0"/>
                  </a:solidFill>
                  <a:latin typeface="Arial"/>
                </a:rPr>
                <a:t>AMQ</a:t>
              </a: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485309" y="2490373"/>
              <a:ext cx="717423" cy="5513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1051" dirty="0">
                  <a:solidFill>
                    <a:srgbClr val="0055A0"/>
                  </a:solidFill>
                  <a:latin typeface="Arial"/>
                </a:rPr>
                <a:t>Flume</a:t>
              </a:r>
              <a:br>
                <a:rPr lang="en-US" sz="1051" dirty="0">
                  <a:solidFill>
                    <a:srgbClr val="0055A0"/>
                  </a:solidFill>
                  <a:latin typeface="Arial"/>
                </a:rPr>
              </a:br>
              <a:r>
                <a:rPr lang="en-US" sz="1051" dirty="0">
                  <a:solidFill>
                    <a:srgbClr val="0055A0"/>
                  </a:solidFill>
                  <a:latin typeface="Arial"/>
                </a:rPr>
                <a:t>DB</a:t>
              </a: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485309" y="3216576"/>
              <a:ext cx="717423" cy="5513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1051" dirty="0">
                  <a:solidFill>
                    <a:srgbClr val="0055A0"/>
                  </a:solidFill>
                  <a:latin typeface="Arial"/>
                </a:rPr>
                <a:t>Flume</a:t>
              </a:r>
              <a:br>
                <a:rPr lang="en-US" sz="1051" dirty="0">
                  <a:solidFill>
                    <a:srgbClr val="0055A0"/>
                  </a:solidFill>
                  <a:latin typeface="Arial"/>
                </a:rPr>
              </a:br>
              <a:r>
                <a:rPr lang="en-US" sz="1051" dirty="0">
                  <a:solidFill>
                    <a:srgbClr val="0055A0"/>
                  </a:solidFill>
                  <a:latin typeface="Arial"/>
                </a:rPr>
                <a:t>HTTP</a:t>
              </a: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485309" y="4054848"/>
              <a:ext cx="717423" cy="5513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1051" dirty="0">
                  <a:solidFill>
                    <a:srgbClr val="0055A0"/>
                  </a:solidFill>
                  <a:latin typeface="Arial"/>
                </a:rPr>
                <a:t>Flume</a:t>
              </a:r>
            </a:p>
            <a:p>
              <a:pPr algn="ctr" defTabSz="609585">
                <a:defRPr/>
              </a:pPr>
              <a:r>
                <a:rPr lang="en-US" sz="1051" dirty="0">
                  <a:solidFill>
                    <a:srgbClr val="0055A0"/>
                  </a:solidFill>
                  <a:latin typeface="Arial"/>
                </a:rPr>
                <a:t> Log GW</a:t>
              </a: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485309" y="4776567"/>
              <a:ext cx="717423" cy="55137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1051" dirty="0">
                  <a:solidFill>
                    <a:srgbClr val="0055A0"/>
                  </a:solidFill>
                  <a:latin typeface="Arial"/>
                </a:rPr>
                <a:t>Flume</a:t>
              </a:r>
              <a:br>
                <a:rPr lang="en-US" sz="1051" dirty="0">
                  <a:solidFill>
                    <a:srgbClr val="0055A0"/>
                  </a:solidFill>
                  <a:latin typeface="Arial"/>
                </a:rPr>
              </a:br>
              <a:r>
                <a:rPr lang="en-US" sz="1051" dirty="0">
                  <a:solidFill>
                    <a:srgbClr val="0055A0"/>
                  </a:solidFill>
                  <a:latin typeface="Arial"/>
                </a:rPr>
                <a:t>Metric GW</a:t>
              </a:r>
            </a:p>
          </p:txBody>
        </p:sp>
        <p:cxnSp>
          <p:nvCxnSpPr>
            <p:cNvPr id="38" name="Straight Arrow Connector 37"/>
            <p:cNvCxnSpPr>
              <a:stCxn id="33" idx="3"/>
              <a:endCxn id="15" idx="1"/>
            </p:cNvCxnSpPr>
            <p:nvPr/>
          </p:nvCxnSpPr>
          <p:spPr>
            <a:xfrm>
              <a:off x="3165571" y="2102618"/>
              <a:ext cx="271965" cy="136828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>
              <a:stCxn id="34" idx="3"/>
              <a:endCxn id="15" idx="1"/>
            </p:cNvCxnSpPr>
            <p:nvPr/>
          </p:nvCxnSpPr>
          <p:spPr>
            <a:xfrm>
              <a:off x="3202731" y="2766063"/>
              <a:ext cx="234805" cy="70483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>
              <a:stCxn id="35" idx="3"/>
              <a:endCxn id="15" idx="1"/>
            </p:cNvCxnSpPr>
            <p:nvPr/>
          </p:nvCxnSpPr>
          <p:spPr>
            <a:xfrm flipV="1">
              <a:off x="3202731" y="3470902"/>
              <a:ext cx="234805" cy="213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>
              <a:stCxn id="36" idx="3"/>
              <a:endCxn id="15" idx="1"/>
            </p:cNvCxnSpPr>
            <p:nvPr/>
          </p:nvCxnSpPr>
          <p:spPr>
            <a:xfrm flipV="1">
              <a:off x="3202731" y="3470902"/>
              <a:ext cx="234805" cy="85963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>
              <a:stCxn id="37" idx="3"/>
              <a:endCxn id="15" idx="1"/>
            </p:cNvCxnSpPr>
            <p:nvPr/>
          </p:nvCxnSpPr>
          <p:spPr>
            <a:xfrm flipV="1">
              <a:off x="3202731" y="3470901"/>
              <a:ext cx="234805" cy="158135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1460111" y="2485890"/>
              <a:ext cx="0" cy="2745423"/>
            </a:xfrm>
            <a:prstGeom prst="line">
              <a:avLst/>
            </a:prstGeom>
            <a:ln>
              <a:solidFill>
                <a:srgbClr val="0055A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43"/>
            <p:cNvSpPr/>
            <p:nvPr/>
          </p:nvSpPr>
          <p:spPr>
            <a:xfrm>
              <a:off x="1644547" y="4021247"/>
              <a:ext cx="530205" cy="582756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900" dirty="0">
                  <a:solidFill>
                    <a:srgbClr val="0055A0"/>
                  </a:solidFill>
                  <a:latin typeface="Arial"/>
                </a:rPr>
                <a:t>Logs</a:t>
              </a: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1582437" y="4775547"/>
              <a:ext cx="581647" cy="582756"/>
            </a:xfrm>
            <a:prstGeom prst="roundRect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800" dirty="0">
                  <a:solidFill>
                    <a:srgbClr val="0055A0"/>
                  </a:solidFill>
                  <a:latin typeface="Arial"/>
                </a:rPr>
                <a:t>Lemon metrics</a:t>
              </a:r>
            </a:p>
          </p:txBody>
        </p:sp>
        <p:sp>
          <p:nvSpPr>
            <p:cNvPr id="46" name="Rounded Rectangle 45"/>
            <p:cNvSpPr/>
            <p:nvPr/>
          </p:nvSpPr>
          <p:spPr>
            <a:xfrm>
              <a:off x="725575" y="1730467"/>
              <a:ext cx="1591156" cy="3825464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US" sz="900" dirty="0">
                <a:solidFill>
                  <a:srgbClr val="0055A0"/>
                </a:solidFill>
                <a:latin typeface="Arial"/>
              </a:endParaRPr>
            </a:p>
            <a:p>
              <a:pPr algn="ctr" defTabSz="609585">
                <a:defRPr/>
              </a:pPr>
              <a:endParaRPr lang="en-US" sz="900" dirty="0">
                <a:solidFill>
                  <a:srgbClr val="0055A0"/>
                </a:solidFill>
                <a:latin typeface="Arial"/>
              </a:endParaRPr>
            </a:p>
          </p:txBody>
        </p:sp>
        <p:cxnSp>
          <p:nvCxnSpPr>
            <p:cNvPr id="47" name="Straight Arrow Connector 46"/>
            <p:cNvCxnSpPr/>
            <p:nvPr/>
          </p:nvCxnSpPr>
          <p:spPr>
            <a:xfrm>
              <a:off x="2172811" y="2146879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>
              <a:off x="2172811" y="2748388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>
              <a:off x="2154712" y="3429209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Arrow Connector 49"/>
            <p:cNvCxnSpPr/>
            <p:nvPr/>
          </p:nvCxnSpPr>
          <p:spPr>
            <a:xfrm>
              <a:off x="2172811" y="4325549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2172810" y="5014039"/>
              <a:ext cx="32673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Can 51"/>
            <p:cNvSpPr/>
            <p:nvPr/>
          </p:nvSpPr>
          <p:spPr>
            <a:xfrm>
              <a:off x="9017635" y="2127543"/>
              <a:ext cx="660095" cy="477844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1200" dirty="0">
                  <a:solidFill>
                    <a:srgbClr val="0055A0"/>
                  </a:solidFill>
                  <a:latin typeface="Arial"/>
                </a:rPr>
                <a:t>HDFS</a:t>
              </a:r>
            </a:p>
          </p:txBody>
        </p:sp>
        <p:sp>
          <p:nvSpPr>
            <p:cNvPr id="53" name="Can 52"/>
            <p:cNvSpPr/>
            <p:nvPr/>
          </p:nvSpPr>
          <p:spPr>
            <a:xfrm>
              <a:off x="9017635" y="3165871"/>
              <a:ext cx="660095" cy="769627"/>
            </a:xfrm>
            <a:prstGeom prst="ca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1100" dirty="0">
                  <a:solidFill>
                    <a:srgbClr val="0055A0"/>
                  </a:solidFill>
                  <a:latin typeface="Arial"/>
                </a:rPr>
                <a:t>ElasticSearch</a:t>
              </a:r>
            </a:p>
          </p:txBody>
        </p:sp>
        <p:sp>
          <p:nvSpPr>
            <p:cNvPr id="54" name="Can 53"/>
            <p:cNvSpPr/>
            <p:nvPr/>
          </p:nvSpPr>
          <p:spPr>
            <a:xfrm>
              <a:off x="9017635" y="4571107"/>
              <a:ext cx="660095" cy="477844"/>
            </a:xfrm>
            <a:prstGeom prst="can">
              <a:avLst/>
            </a:prstGeom>
            <a:ln>
              <a:prstDash val="sysDash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en-US" sz="1200" dirty="0">
                  <a:solidFill>
                    <a:srgbClr val="0055A0"/>
                  </a:solidFill>
                  <a:latin typeface="Arial"/>
                </a:rPr>
                <a:t>…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8769792" y="1194963"/>
              <a:ext cx="115288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defTabSz="609585"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Arial"/>
                </a:rPr>
                <a:t>Storage &amp;</a:t>
              </a:r>
            </a:p>
            <a:p>
              <a:pPr algn="ctr" defTabSz="609585"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Arial"/>
                </a:rPr>
                <a:t> Search</a:t>
              </a: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8826588" y="5076844"/>
              <a:ext cx="89705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09585">
                <a:defRPr/>
              </a:pPr>
              <a:r>
                <a:rPr lang="en-US" sz="1100" i="1" dirty="0">
                  <a:solidFill>
                    <a:srgbClr val="0055A0"/>
                  </a:solidFill>
                  <a:latin typeface="Arial"/>
                </a:rPr>
                <a:t>Others (</a:t>
              </a:r>
              <a:r>
                <a:rPr lang="en-US" sz="1100" i="1" dirty="0" err="1">
                  <a:solidFill>
                    <a:srgbClr val="0055A0"/>
                  </a:solidFill>
                  <a:latin typeface="Arial"/>
                </a:rPr>
                <a:t>influxdb</a:t>
              </a:r>
              <a:r>
                <a:rPr lang="en-US" sz="1100" i="1" dirty="0">
                  <a:solidFill>
                    <a:srgbClr val="0055A0"/>
                  </a:solidFill>
                  <a:latin typeface="Arial"/>
                </a:rPr>
                <a:t>)</a:t>
              </a:r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6076" y="2659431"/>
              <a:ext cx="860821" cy="353556"/>
            </a:xfrm>
            <a:prstGeom prst="rect">
              <a:avLst/>
            </a:prstGeom>
          </p:spPr>
        </p:pic>
        <p:pic>
          <p:nvPicPr>
            <p:cNvPr id="58" name="Picture 4" descr="https://camo.githubusercontent.com/7f7d8e67efe1cfb2a63b8024ed1e8fe66fa9b70b/68747470733a2f2f662e636c6f75642e6769746875622e636f6d2f6173736574732f31303939392f323531383832302f64626231313031612d623436382d313165332d393162662d3234326339633633326330372e504e47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37827" y="3052750"/>
              <a:ext cx="838880" cy="3871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6" descr="https://i.ytimg.com/vi/juXZwjdVZGs/hqdefault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249787" y="3820897"/>
              <a:ext cx="786431" cy="73215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0" name="Rectangle 59"/>
            <p:cNvSpPr/>
            <p:nvPr/>
          </p:nvSpPr>
          <p:spPr>
            <a:xfrm>
              <a:off x="10159061" y="1267902"/>
              <a:ext cx="1009635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609585">
                <a:defRPr/>
              </a:pPr>
              <a:r>
                <a:rPr lang="en-US" sz="1600" b="1" dirty="0">
                  <a:solidFill>
                    <a:srgbClr val="C00000"/>
                  </a:solidFill>
                  <a:latin typeface="Arial"/>
                </a:rPr>
                <a:t>Data </a:t>
              </a:r>
              <a:br>
                <a:rPr lang="en-US" sz="1600" b="1" dirty="0">
                  <a:solidFill>
                    <a:srgbClr val="C00000"/>
                  </a:solidFill>
                  <a:latin typeface="Arial"/>
                </a:rPr>
              </a:br>
              <a:r>
                <a:rPr lang="en-US" sz="1600" b="1" dirty="0">
                  <a:solidFill>
                    <a:srgbClr val="C00000"/>
                  </a:solidFill>
                  <a:latin typeface="Arial"/>
                </a:rPr>
                <a:t>Access</a:t>
              </a:r>
              <a:endParaRPr lang="en-US" sz="1200" b="1" dirty="0"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10137994" y="1970050"/>
              <a:ext cx="1022783" cy="3648013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US" sz="1051" b="1" dirty="0">
                <a:solidFill>
                  <a:srgbClr val="C00000"/>
                </a:solidFill>
                <a:latin typeface="Arial"/>
              </a:endParaRP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8819180" y="1929566"/>
              <a:ext cx="1036272" cy="3648013"/>
            </a:xfrm>
            <a:prstGeom prst="round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endParaRPr lang="en-US" sz="1051" b="1" dirty="0">
                <a:solidFill>
                  <a:srgbClr val="C00000"/>
                </a:solidFill>
                <a:latin typeface="Arial"/>
              </a:endParaRPr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9872423" y="2456916"/>
              <a:ext cx="24859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9872423" y="3649841"/>
              <a:ext cx="24859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9872423" y="4997731"/>
              <a:ext cx="248599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10249778" y="4844503"/>
              <a:ext cx="828205" cy="33863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defTabSz="609585">
                <a:defRPr/>
              </a:pPr>
              <a:r>
                <a:rPr lang="fr-CH" sz="1100" dirty="0">
                  <a:solidFill>
                    <a:srgbClr val="0055A0"/>
                  </a:solidFill>
                  <a:latin typeface="Arial"/>
                </a:rPr>
                <a:t>CLI, API</a:t>
              </a:r>
              <a:endParaRPr lang="en-GB" sz="1100" dirty="0">
                <a:solidFill>
                  <a:srgbClr val="0055A0"/>
                </a:solidFill>
                <a:latin typeface="Arial"/>
              </a:endParaRPr>
            </a:p>
          </p:txBody>
        </p:sp>
        <p:pic>
          <p:nvPicPr>
            <p:cNvPr id="67" name="Picture 66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86075" y="4052713"/>
              <a:ext cx="920312" cy="253563"/>
            </a:xfrm>
            <a:prstGeom prst="rect">
              <a:avLst/>
            </a:prstGeom>
            <a:ln>
              <a:solidFill>
                <a:schemeClr val="accent6"/>
              </a:solidFill>
            </a:ln>
          </p:spPr>
        </p:pic>
        <p:pic>
          <p:nvPicPr>
            <p:cNvPr id="68" name="Picture 67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194810" y="2319833"/>
              <a:ext cx="883173" cy="353255"/>
            </a:xfrm>
            <a:prstGeom prst="rect">
              <a:avLst/>
            </a:prstGeom>
            <a:ln>
              <a:solidFill>
                <a:schemeClr val="accent2"/>
              </a:solidFill>
            </a:ln>
          </p:spPr>
        </p:pic>
      </p:grpSp>
      <p:sp>
        <p:nvSpPr>
          <p:cNvPr id="69" name="TextBox 68"/>
          <p:cNvSpPr txBox="1"/>
          <p:nvPr/>
        </p:nvSpPr>
        <p:spPr>
          <a:xfrm>
            <a:off x="4523345" y="5599206"/>
            <a:ext cx="61130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44" indent="-285744" defTabSz="609585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55A0"/>
                </a:solidFill>
                <a:latin typeface="Arial"/>
              </a:rPr>
              <a:t>Data now 200 GB/day, 200M events/day </a:t>
            </a:r>
          </a:p>
          <a:p>
            <a:pPr marL="285744" indent="-285744" defTabSz="609585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55A0"/>
                </a:solidFill>
                <a:latin typeface="Arial"/>
              </a:rPr>
              <a:t>At scale </a:t>
            </a:r>
            <a:r>
              <a:rPr lang="en-US" dirty="0">
                <a:solidFill>
                  <a:srgbClr val="FF0000"/>
                </a:solidFill>
                <a:latin typeface="Arial"/>
              </a:rPr>
              <a:t>500 GB/day</a:t>
            </a:r>
          </a:p>
          <a:p>
            <a:pPr marL="285744" indent="-285744" defTabSz="609585"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55A0"/>
                </a:solidFill>
                <a:latin typeface="Arial"/>
              </a:rPr>
              <a:t>Proved </a:t>
            </a:r>
            <a:r>
              <a:rPr lang="en-US" dirty="0" smtClean="0">
                <a:solidFill>
                  <a:srgbClr val="0055A0"/>
                </a:solidFill>
                <a:latin typeface="Arial"/>
              </a:rPr>
              <a:t>to be effective </a:t>
            </a:r>
            <a:r>
              <a:rPr lang="en-US" dirty="0">
                <a:solidFill>
                  <a:srgbClr val="0055A0"/>
                </a:solidFill>
                <a:latin typeface="Arial"/>
              </a:rPr>
              <a:t>in several occasions </a:t>
            </a:r>
          </a:p>
          <a:p>
            <a:pPr defTabSz="609585">
              <a:defRPr/>
            </a:pPr>
            <a:endParaRPr lang="en-US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33437" y="6444750"/>
            <a:ext cx="34889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defRPr/>
            </a:pPr>
            <a:r>
              <a:rPr lang="en-GB" sz="1600" dirty="0">
                <a:solidFill>
                  <a:srgbClr val="0055A0"/>
                </a:solidFill>
                <a:latin typeface="Arial"/>
              </a:rPr>
              <a:t>Credits: Alberto Aimar, IT-CM-MM</a:t>
            </a:r>
            <a:endParaRPr lang="en-US" sz="16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9766" y="870002"/>
            <a:ext cx="4098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09585">
              <a:defRPr/>
            </a:pPr>
            <a:r>
              <a:rPr lang="en-GB" dirty="0">
                <a:solidFill>
                  <a:srgbClr val="0055A0"/>
                </a:solidFill>
                <a:latin typeface="Arial"/>
              </a:rPr>
              <a:t>Critical for CC operations and </a:t>
            </a:r>
            <a:r>
              <a:rPr lang="en-GB" dirty="0">
                <a:solidFill>
                  <a:srgbClr val="FF0000"/>
                </a:solidFill>
                <a:latin typeface="Arial"/>
              </a:rPr>
              <a:t>WLCG </a:t>
            </a:r>
          </a:p>
        </p:txBody>
      </p:sp>
      <p:sp>
        <p:nvSpPr>
          <p:cNvPr id="71" name="Slide Number Placeholder 7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335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The ATLAS </a:t>
            </a:r>
            <a:r>
              <a:rPr lang="en-GB" dirty="0" err="1" smtClean="0"/>
              <a:t>EventIndex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9070" y="1325607"/>
            <a:ext cx="11679382" cy="4270860"/>
          </a:xfrm>
        </p:spPr>
        <p:txBody>
          <a:bodyPr/>
          <a:lstStyle/>
          <a:p>
            <a:r>
              <a:rPr lang="en-GB" dirty="0" smtClean="0"/>
              <a:t>Catalogue of all collisions in the ATLAS detector</a:t>
            </a:r>
          </a:p>
          <a:p>
            <a:pPr lvl="1"/>
            <a:r>
              <a:rPr lang="en-GB" dirty="0" smtClean="0"/>
              <a:t>Over 120 billion of records, 150TB of data</a:t>
            </a:r>
          </a:p>
          <a:p>
            <a:pPr lvl="1"/>
            <a:r>
              <a:rPr lang="en-GB" dirty="0" smtClean="0"/>
              <a:t>Current ingestion rates </a:t>
            </a:r>
            <a:r>
              <a:rPr lang="en-GB" dirty="0"/>
              <a:t>5</a:t>
            </a:r>
            <a:r>
              <a:rPr lang="en-GB" dirty="0" smtClean="0"/>
              <a:t>kHz, 60TB/year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19</a:t>
            </a:fld>
            <a:endParaRPr lang="en-US"/>
          </a:p>
        </p:txBody>
      </p:sp>
      <p:grpSp>
        <p:nvGrpSpPr>
          <p:cNvPr id="73" name="Group 72"/>
          <p:cNvGrpSpPr/>
          <p:nvPr/>
        </p:nvGrpSpPr>
        <p:grpSpPr>
          <a:xfrm>
            <a:off x="853227" y="3984554"/>
            <a:ext cx="10870736" cy="2554359"/>
            <a:chOff x="525288" y="2580031"/>
            <a:chExt cx="8153052" cy="1915769"/>
          </a:xfrm>
        </p:grpSpPr>
        <p:cxnSp>
          <p:nvCxnSpPr>
            <p:cNvPr id="17" name="Straight Arrow Connector 16"/>
            <p:cNvCxnSpPr>
              <a:stCxn id="12" idx="6"/>
              <a:endCxn id="16" idx="1"/>
            </p:cNvCxnSpPr>
            <p:nvPr/>
          </p:nvCxnSpPr>
          <p:spPr>
            <a:xfrm>
              <a:off x="2886736" y="3964654"/>
              <a:ext cx="740099" cy="8623"/>
            </a:xfrm>
            <a:prstGeom prst="straightConnector1">
              <a:avLst/>
            </a:prstGeom>
            <a:ln w="19050"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Rectangle 5"/>
            <p:cNvSpPr/>
            <p:nvPr/>
          </p:nvSpPr>
          <p:spPr>
            <a:xfrm>
              <a:off x="1714500" y="3025139"/>
              <a:ext cx="1211580" cy="490323"/>
            </a:xfrm>
            <a:prstGeom prst="rect">
              <a:avLst/>
            </a:prstGeom>
            <a:solidFill>
              <a:srgbClr val="FDB9B9"/>
            </a:solidFill>
            <a:ln w="952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67" b="1" dirty="0">
                  <a:solidFill>
                    <a:srgbClr val="000000"/>
                  </a:solidFill>
                </a:rPr>
                <a:t>Events metadata extraction</a:t>
              </a: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429000" y="2712720"/>
              <a:ext cx="0" cy="1783080"/>
            </a:xfrm>
            <a:prstGeom prst="line">
              <a:avLst/>
            </a:prstGeom>
            <a:ln>
              <a:solidFill>
                <a:srgbClr val="000000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ounded Rectangle 8"/>
            <p:cNvSpPr/>
            <p:nvPr/>
          </p:nvSpPr>
          <p:spPr>
            <a:xfrm>
              <a:off x="2514600" y="2580031"/>
              <a:ext cx="792480" cy="265378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867" dirty="0">
                  <a:solidFill>
                    <a:srgbClr val="000000"/>
                  </a:solidFill>
                </a:rPr>
                <a:t>WLCG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3550921" y="2580031"/>
              <a:ext cx="792480" cy="265378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867" dirty="0">
                  <a:solidFill>
                    <a:srgbClr val="000000"/>
                  </a:solidFill>
                </a:rPr>
                <a:t>CERN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 rot="16200000">
              <a:off x="2464125" y="3627781"/>
              <a:ext cx="1470660" cy="265378"/>
            </a:xfrm>
            <a:prstGeom prst="round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867" dirty="0">
                  <a:solidFill>
                    <a:srgbClr val="000000"/>
                  </a:solidFill>
                </a:rPr>
                <a:t>Grid job</a:t>
              </a:r>
            </a:p>
          </p:txBody>
        </p:sp>
        <p:sp>
          <p:nvSpPr>
            <p:cNvPr id="12" name="Oval 11"/>
            <p:cNvSpPr/>
            <p:nvPr/>
          </p:nvSpPr>
          <p:spPr>
            <a:xfrm>
              <a:off x="1766596" y="3780504"/>
              <a:ext cx="1120140" cy="368300"/>
            </a:xfrm>
            <a:prstGeom prst="ellipse">
              <a:avLst/>
            </a:prstGeom>
            <a:solidFill>
              <a:srgbClr val="62A0DE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err="1">
                  <a:solidFill>
                    <a:schemeClr val="bg2">
                      <a:lumMod val="10000"/>
                    </a:schemeClr>
                  </a:solidFill>
                </a:rPr>
                <a:t>MetaFile</a:t>
              </a:r>
              <a:endParaRPr lang="en-GB" sz="1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14" name="Straight Arrow Connector 13"/>
            <p:cNvCxnSpPr>
              <a:stCxn id="6" idx="2"/>
              <a:endCxn id="12" idx="0"/>
            </p:cNvCxnSpPr>
            <p:nvPr/>
          </p:nvCxnSpPr>
          <p:spPr>
            <a:xfrm>
              <a:off x="2320290" y="3515462"/>
              <a:ext cx="6376" cy="265042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Flowchart: Preparation 15"/>
            <p:cNvSpPr/>
            <p:nvPr/>
          </p:nvSpPr>
          <p:spPr>
            <a:xfrm>
              <a:off x="3626835" y="3645616"/>
              <a:ext cx="906780" cy="655322"/>
            </a:xfrm>
            <a:prstGeom prst="flowChartPreparation">
              <a:avLst/>
            </a:prstGeom>
            <a:gradFill>
              <a:gsLst>
                <a:gs pos="51000">
                  <a:srgbClr val="E5FACE"/>
                </a:gs>
                <a:gs pos="100000">
                  <a:srgbClr val="DCF8B5"/>
                </a:gs>
              </a:gsLst>
            </a:gra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333" b="1" dirty="0">
                  <a:solidFill>
                    <a:srgbClr val="000000"/>
                  </a:solidFill>
                </a:rPr>
                <a:t>Object Store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408171" y="2984229"/>
              <a:ext cx="1135380" cy="490323"/>
            </a:xfrm>
            <a:prstGeom prst="rect">
              <a:avLst/>
            </a:prstGeom>
            <a:solidFill>
              <a:srgbClr val="FDB9B9"/>
            </a:solidFill>
            <a:ln w="952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67" b="1" dirty="0">
                  <a:solidFill>
                    <a:srgbClr val="000000"/>
                  </a:solidFill>
                </a:rPr>
                <a:t>Data enrichment</a:t>
              </a:r>
            </a:p>
          </p:txBody>
        </p:sp>
        <p:sp>
          <p:nvSpPr>
            <p:cNvPr id="28" name="Flowchart: Preparation 27"/>
            <p:cNvSpPr/>
            <p:nvPr/>
          </p:nvSpPr>
          <p:spPr>
            <a:xfrm>
              <a:off x="4733911" y="3638333"/>
              <a:ext cx="1911569" cy="685025"/>
            </a:xfrm>
            <a:prstGeom prst="flowChartPreparation">
              <a:avLst/>
            </a:prstGeom>
            <a:gradFill>
              <a:gsLst>
                <a:gs pos="51000">
                  <a:srgbClr val="E5FACE"/>
                </a:gs>
                <a:gs pos="100000">
                  <a:srgbClr val="DCF8B5"/>
                </a:gs>
              </a:gsLst>
            </a:gra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GB" sz="1600" b="1" dirty="0">
                  <a:solidFill>
                    <a:srgbClr val="000000"/>
                  </a:solidFill>
                </a:rPr>
                <a:t>Hadoop</a:t>
              </a:r>
              <a:endParaRPr lang="en-GB" sz="1333" b="1" dirty="0">
                <a:solidFill>
                  <a:srgbClr val="000000"/>
                </a:solidFill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5093970" y="3726568"/>
              <a:ext cx="1120140" cy="368300"/>
            </a:xfrm>
            <a:prstGeom prst="ellipse">
              <a:avLst/>
            </a:prstGeom>
            <a:solidFill>
              <a:srgbClr val="62A0DE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err="1">
                  <a:solidFill>
                    <a:schemeClr val="bg2">
                      <a:lumMod val="10000"/>
                    </a:schemeClr>
                  </a:solidFill>
                </a:rPr>
                <a:t>Mapfiles</a:t>
              </a:r>
              <a:r>
                <a:rPr lang="en-GB" sz="1600" b="1" dirty="0">
                  <a:solidFill>
                    <a:schemeClr val="bg2">
                      <a:lumMod val="10000"/>
                    </a:schemeClr>
                  </a:solidFill>
                </a:rPr>
                <a:t> + </a:t>
              </a:r>
              <a:r>
                <a:rPr lang="en-GB" sz="1600" b="1" dirty="0" err="1">
                  <a:solidFill>
                    <a:schemeClr val="bg2">
                      <a:lumMod val="10000"/>
                    </a:schemeClr>
                  </a:solidFill>
                </a:rPr>
                <a:t>HBase</a:t>
              </a:r>
              <a:endParaRPr lang="en-GB" sz="1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5760720" y="2984229"/>
              <a:ext cx="1196339" cy="490323"/>
            </a:xfrm>
            <a:prstGeom prst="rect">
              <a:avLst/>
            </a:prstGeom>
            <a:solidFill>
              <a:srgbClr val="FDB9B9"/>
            </a:solidFill>
            <a:ln w="952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67" b="1" dirty="0">
                  <a:solidFill>
                    <a:srgbClr val="000000"/>
                  </a:solidFill>
                </a:rPr>
                <a:t>Analytics Web UI</a:t>
              </a:r>
            </a:p>
          </p:txBody>
        </p:sp>
        <p:sp>
          <p:nvSpPr>
            <p:cNvPr id="37" name="Oval 36"/>
            <p:cNvSpPr/>
            <p:nvPr/>
          </p:nvSpPr>
          <p:spPr>
            <a:xfrm>
              <a:off x="525288" y="3789127"/>
              <a:ext cx="1120140" cy="368300"/>
            </a:xfrm>
            <a:prstGeom prst="ellipse">
              <a:avLst/>
            </a:prstGeom>
            <a:solidFill>
              <a:srgbClr val="62A0DE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b="1" dirty="0" smtClean="0">
                  <a:solidFill>
                    <a:schemeClr val="bg2">
                      <a:lumMod val="10000"/>
                    </a:schemeClr>
                  </a:solidFill>
                </a:rPr>
                <a:t>Data file</a:t>
              </a:r>
              <a:endParaRPr lang="en-GB" sz="1600" b="1" dirty="0">
                <a:solidFill>
                  <a:schemeClr val="bg2">
                    <a:lumMod val="10000"/>
                  </a:schemeClr>
                </a:solidFill>
              </a:endParaRPr>
            </a:p>
          </p:txBody>
        </p:sp>
        <p:cxnSp>
          <p:nvCxnSpPr>
            <p:cNvPr id="41" name="Straight Arrow Connector 40"/>
            <p:cNvCxnSpPr>
              <a:stCxn id="37" idx="7"/>
            </p:cNvCxnSpPr>
            <p:nvPr/>
          </p:nvCxnSpPr>
          <p:spPr>
            <a:xfrm flipV="1">
              <a:off x="1481387" y="3551410"/>
              <a:ext cx="545041" cy="291653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4346369" y="3474553"/>
              <a:ext cx="310502" cy="171062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25" idx="2"/>
              <a:endCxn id="31" idx="1"/>
            </p:cNvCxnSpPr>
            <p:nvPr/>
          </p:nvCxnSpPr>
          <p:spPr>
            <a:xfrm>
              <a:off x="4975861" y="3474552"/>
              <a:ext cx="282150" cy="305952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7090411" y="2984228"/>
              <a:ext cx="1196339" cy="490323"/>
            </a:xfrm>
            <a:prstGeom prst="rect">
              <a:avLst/>
            </a:prstGeom>
            <a:solidFill>
              <a:srgbClr val="FDB9B9"/>
            </a:solidFill>
            <a:ln w="9525"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467" b="1" dirty="0">
                  <a:solidFill>
                    <a:srgbClr val="000000"/>
                  </a:solidFill>
                </a:rPr>
                <a:t>Event extraction Web UI</a:t>
              </a:r>
            </a:p>
          </p:txBody>
        </p:sp>
        <p:sp>
          <p:nvSpPr>
            <p:cNvPr id="58" name="Flowchart: Preparation 57"/>
            <p:cNvSpPr/>
            <p:nvPr/>
          </p:nvSpPr>
          <p:spPr>
            <a:xfrm>
              <a:off x="6766771" y="3639653"/>
              <a:ext cx="1911569" cy="685025"/>
            </a:xfrm>
            <a:prstGeom prst="flowChartPreparation">
              <a:avLst/>
            </a:prstGeom>
            <a:gradFill>
              <a:gsLst>
                <a:gs pos="51000">
                  <a:srgbClr val="E5FACE"/>
                </a:gs>
                <a:gs pos="100000">
                  <a:srgbClr val="DCF8B5"/>
                </a:gs>
              </a:gsLst>
            </a:gradFill>
            <a:ln>
              <a:solidFill>
                <a:schemeClr val="bg1">
                  <a:lumMod val="7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GB" sz="1600" b="1" dirty="0">
                  <a:solidFill>
                    <a:srgbClr val="000000"/>
                  </a:solidFill>
                </a:rPr>
                <a:t>RDBMS</a:t>
              </a:r>
              <a:endParaRPr lang="en-GB" sz="1333" b="1" dirty="0">
                <a:solidFill>
                  <a:srgbClr val="000000"/>
                </a:solidFill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7132320" y="3715744"/>
              <a:ext cx="1120140" cy="368300"/>
            </a:xfrm>
            <a:prstGeom prst="ellipse">
              <a:avLst/>
            </a:prstGeom>
            <a:solidFill>
              <a:srgbClr val="62A0DE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600" b="1" dirty="0">
                  <a:solidFill>
                    <a:schemeClr val="bg2">
                      <a:lumMod val="10000"/>
                    </a:schemeClr>
                  </a:solidFill>
                </a:rPr>
                <a:t>Table</a:t>
              </a:r>
            </a:p>
          </p:txBody>
        </p:sp>
        <p:cxnSp>
          <p:nvCxnSpPr>
            <p:cNvPr id="61" name="Straight Arrow Connector 60"/>
            <p:cNvCxnSpPr>
              <a:endCxn id="32" idx="2"/>
            </p:cNvCxnSpPr>
            <p:nvPr/>
          </p:nvCxnSpPr>
          <p:spPr>
            <a:xfrm flipV="1">
              <a:off x="6076950" y="3474552"/>
              <a:ext cx="281940" cy="285917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>
              <a:stCxn id="31" idx="6"/>
              <a:endCxn id="60" idx="2"/>
            </p:cNvCxnSpPr>
            <p:nvPr/>
          </p:nvCxnSpPr>
          <p:spPr>
            <a:xfrm flipV="1">
              <a:off x="6214110" y="3899894"/>
              <a:ext cx="918210" cy="10824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60" idx="0"/>
              <a:endCxn id="57" idx="2"/>
            </p:cNvCxnSpPr>
            <p:nvPr/>
          </p:nvCxnSpPr>
          <p:spPr>
            <a:xfrm flipH="1" flipV="1">
              <a:off x="7688581" y="3474551"/>
              <a:ext cx="3809" cy="241193"/>
            </a:xfrm>
            <a:prstGeom prst="straightConnector1">
              <a:avLst/>
            </a:prstGeom>
            <a:ln>
              <a:solidFill>
                <a:srgbClr val="0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89988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Calibri" panose="020F0502020204030204" pitchFamily="34" charset="0"/>
              </a:rPr>
              <a:t>Hadoop and Spark for big data analytics</a:t>
            </a:r>
            <a:endParaRPr lang="en-US" sz="4400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398218" y="1396084"/>
            <a:ext cx="11667260" cy="39860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93776" lvl="1">
              <a:buSzPct val="80000"/>
            </a:pPr>
            <a:r>
              <a:rPr lang="en-US" sz="3733" dirty="0" smtClean="0">
                <a:latin typeface="Calibri" panose="020F0502020204030204" pitchFamily="34" charset="0"/>
              </a:rPr>
              <a:t>Distributed </a:t>
            </a:r>
            <a:r>
              <a:rPr lang="en-US" sz="3733" dirty="0">
                <a:latin typeface="Calibri" panose="020F0502020204030204" pitchFamily="34" charset="0"/>
              </a:rPr>
              <a:t>systems for data </a:t>
            </a:r>
            <a:r>
              <a:rPr lang="en-US" sz="3733" dirty="0" smtClean="0">
                <a:latin typeface="Calibri" panose="020F0502020204030204" pitchFamily="34" charset="0"/>
              </a:rPr>
              <a:t>processing</a:t>
            </a:r>
            <a:endParaRPr lang="en-US" sz="4267" dirty="0">
              <a:latin typeface="Calibri" panose="020F0502020204030204" pitchFamily="34" charset="0"/>
            </a:endParaRPr>
          </a:p>
          <a:p>
            <a:pPr lvl="2"/>
            <a:r>
              <a:rPr lang="en-US" sz="3200" dirty="0" smtClean="0">
                <a:solidFill>
                  <a:srgbClr val="0055A0"/>
                </a:solidFill>
                <a:latin typeface="Calibri" panose="020F0502020204030204" pitchFamily="34" charset="0"/>
              </a:rPr>
              <a:t>Storage and multiple data processing interfaces</a:t>
            </a:r>
          </a:p>
          <a:p>
            <a:pPr lvl="2"/>
            <a:r>
              <a:rPr lang="en-US" sz="3200" dirty="0" smtClean="0">
                <a:latin typeface="Calibri" panose="020F0502020204030204" pitchFamily="34" charset="0"/>
              </a:rPr>
              <a:t>Can </a:t>
            </a:r>
            <a:r>
              <a:rPr lang="en-US" sz="3200" dirty="0">
                <a:latin typeface="Calibri" panose="020F0502020204030204" pitchFamily="34" charset="0"/>
              </a:rPr>
              <a:t>operate </a:t>
            </a:r>
            <a:r>
              <a:rPr lang="en-US" sz="3200" dirty="0" smtClean="0">
                <a:latin typeface="Calibri" panose="020F0502020204030204" pitchFamily="34" charset="0"/>
              </a:rPr>
              <a:t>at 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scale</a:t>
            </a:r>
            <a:r>
              <a:rPr lang="en-US" sz="3200" dirty="0" smtClean="0">
                <a:latin typeface="Calibri" panose="020F0502020204030204" pitchFamily="34" charset="0"/>
              </a:rPr>
              <a:t> by design (shared nothing)</a:t>
            </a:r>
            <a:endParaRPr lang="en-US" sz="3200" dirty="0">
              <a:latin typeface="Calibri" panose="020F0502020204030204" pitchFamily="34" charset="0"/>
            </a:endParaRPr>
          </a:p>
          <a:p>
            <a:pPr lvl="2"/>
            <a:r>
              <a:rPr lang="en-US" sz="3200" dirty="0">
                <a:latin typeface="Calibri" panose="020F0502020204030204" pitchFamily="34" charset="0"/>
              </a:rPr>
              <a:t>Typically on clusters of </a:t>
            </a: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commodity-type</a:t>
            </a:r>
            <a:r>
              <a:rPr lang="en-US" sz="3200" dirty="0">
                <a:latin typeface="Calibri" panose="020F0502020204030204" pitchFamily="34" charset="0"/>
              </a:rPr>
              <a:t> servers/</a:t>
            </a: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cloud</a:t>
            </a:r>
          </a:p>
          <a:p>
            <a:pPr lvl="2"/>
            <a:r>
              <a:rPr lang="en-US" sz="3200" dirty="0">
                <a:latin typeface="Calibri" panose="020F0502020204030204" pitchFamily="34" charset="0"/>
              </a:rPr>
              <a:t>Many solutions </a:t>
            </a:r>
            <a:r>
              <a:rPr lang="en-US" sz="3200" dirty="0">
                <a:solidFill>
                  <a:srgbClr val="0055A0"/>
                </a:solidFill>
                <a:latin typeface="Calibri" panose="020F0502020204030204" pitchFamily="34" charset="0"/>
              </a:rPr>
              <a:t>target</a:t>
            </a:r>
            <a:r>
              <a:rPr lang="en-US" sz="3200" dirty="0">
                <a:latin typeface="Calibri" panose="020F0502020204030204" pitchFamily="34" charset="0"/>
              </a:rPr>
              <a:t> data </a:t>
            </a: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analytics</a:t>
            </a:r>
            <a:r>
              <a:rPr lang="en-US" sz="3200" dirty="0">
                <a:latin typeface="Calibri" panose="020F0502020204030204" pitchFamily="34" charset="0"/>
              </a:rPr>
              <a:t> and data warehousing</a:t>
            </a:r>
          </a:p>
          <a:p>
            <a:pPr lvl="2"/>
            <a:r>
              <a:rPr lang="en-US" sz="3200" dirty="0">
                <a:latin typeface="Calibri" panose="020F0502020204030204" pitchFamily="34" charset="0"/>
              </a:rPr>
              <a:t>Can do much more: 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stream </a:t>
            </a:r>
            <a:r>
              <a:rPr lang="en-US" sz="3200" dirty="0" smtClean="0">
                <a:latin typeface="Calibri" panose="020F0502020204030204" pitchFamily="34" charset="0"/>
              </a:rPr>
              <a:t>processing, </a:t>
            </a:r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machine </a:t>
            </a:r>
            <a:r>
              <a:rPr lang="en-US" sz="32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learning</a:t>
            </a:r>
            <a:endParaRPr lang="en-US" sz="3600" dirty="0" smtClean="0">
              <a:latin typeface="Calibri" panose="020F0502020204030204" pitchFamily="34" charset="0"/>
            </a:endParaRPr>
          </a:p>
          <a:p>
            <a:r>
              <a:rPr lang="en-US" sz="3600" dirty="0" smtClean="0">
                <a:latin typeface="Calibri" panose="020F0502020204030204" pitchFamily="34" charset="0"/>
              </a:rPr>
              <a:t>Already </a:t>
            </a:r>
            <a:r>
              <a:rPr lang="en-US" sz="3600" dirty="0">
                <a:latin typeface="Calibri" panose="020F0502020204030204" pitchFamily="34" charset="0"/>
              </a:rPr>
              <a:t>well </a:t>
            </a:r>
            <a:r>
              <a:rPr lang="en-US" sz="3600" dirty="0" smtClean="0">
                <a:latin typeface="Calibri" panose="020F0502020204030204" pitchFamily="34" charset="0"/>
              </a:rPr>
              <a:t>established </a:t>
            </a:r>
            <a:r>
              <a:rPr lang="en-US" sz="3600" dirty="0">
                <a:latin typeface="Calibri" panose="020F0502020204030204" pitchFamily="34" charset="0"/>
              </a:rPr>
              <a:t>in the industry and open source</a:t>
            </a:r>
          </a:p>
          <a:p>
            <a:endParaRPr lang="en-US" sz="3533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28975" y="320634"/>
            <a:ext cx="2363025" cy="88211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36948" y="1168939"/>
            <a:ext cx="1699134" cy="88408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58179" y="5226628"/>
            <a:ext cx="4470245" cy="16036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55795" y="5619000"/>
            <a:ext cx="21279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"/>
                <a:cs typeface="Calibri"/>
              </a:rPr>
              <a:t>Scale-out data processing</a:t>
            </a:r>
            <a:endParaRPr lang="en-GB" sz="2400" dirty="0">
              <a:latin typeface="Calibri"/>
              <a:cs typeface="Calibri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3684125" y="5935376"/>
            <a:ext cx="1131216" cy="31459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322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CMS Data Reduction Facility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20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67976" y="1922322"/>
            <a:ext cx="4075820" cy="43819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54477" y="160987"/>
            <a:ext cx="1487383" cy="1659667"/>
          </a:xfrm>
          <a:prstGeom prst="rect">
            <a:avLst/>
          </a:prstGeom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226791" y="1703562"/>
            <a:ext cx="7446628" cy="4283251"/>
          </a:xfrm>
          <a:prstGeom prst="rect">
            <a:avLst/>
          </a:prstGeom>
        </p:spPr>
        <p:txBody>
          <a:bodyPr vert="horz">
            <a:noAutofit/>
          </a:bodyPr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en-US" sz="2400" dirty="0" smtClean="0">
                <a:solidFill>
                  <a:srgbClr val="FF0000"/>
                </a:solidFill>
                <a:latin typeface="Calibri"/>
                <a:cs typeface="Calibri"/>
              </a:rPr>
              <a:t>R&amp;D,</a:t>
            </a:r>
            <a:r>
              <a:rPr lang="en-US" sz="2400" dirty="0" smtClean="0">
                <a:latin typeface="Calibri"/>
                <a:cs typeface="Calibri"/>
              </a:rPr>
              <a:t> CMS </a:t>
            </a:r>
            <a:r>
              <a:rPr lang="en-US" sz="2400" dirty="0" err="1" smtClean="0">
                <a:latin typeface="Calibri"/>
                <a:cs typeface="Calibri"/>
              </a:rPr>
              <a:t>Bigdata</a:t>
            </a:r>
            <a:r>
              <a:rPr lang="en-US" sz="2400" dirty="0" smtClean="0">
                <a:latin typeface="Calibri"/>
                <a:cs typeface="Calibri"/>
              </a:rPr>
              <a:t> project, CERN </a:t>
            </a:r>
            <a:r>
              <a:rPr lang="en-US" sz="2400" dirty="0" err="1" smtClean="0">
                <a:latin typeface="Calibri"/>
                <a:cs typeface="Calibri"/>
              </a:rPr>
              <a:t>openlab</a:t>
            </a:r>
            <a:r>
              <a:rPr lang="en-US" sz="2400" dirty="0" smtClean="0">
                <a:latin typeface="Calibri"/>
                <a:cs typeface="Calibri"/>
              </a:rPr>
              <a:t>, Intel:</a:t>
            </a:r>
          </a:p>
          <a:p>
            <a:pPr lvl="1" defTabSz="1219170"/>
            <a:r>
              <a:rPr lang="en-GB" sz="2400" dirty="0" smtClean="0">
                <a:latin typeface="Calibri"/>
                <a:cs typeface="Calibri"/>
              </a:rPr>
              <a:t>Reduce </a:t>
            </a:r>
            <a:r>
              <a:rPr lang="en-GB" sz="2400" dirty="0" smtClean="0">
                <a:solidFill>
                  <a:srgbClr val="FF0000"/>
                </a:solidFill>
                <a:latin typeface="Calibri"/>
                <a:cs typeface="Calibri"/>
              </a:rPr>
              <a:t>time to physics </a:t>
            </a:r>
            <a:r>
              <a:rPr lang="en-GB" sz="2400" dirty="0" smtClean="0">
                <a:latin typeface="Calibri"/>
                <a:cs typeface="Calibri"/>
              </a:rPr>
              <a:t>for PB-sized datasets </a:t>
            </a:r>
          </a:p>
          <a:p>
            <a:pPr lvl="1" defTabSz="1219170"/>
            <a:r>
              <a:rPr lang="en-GB" sz="2400" dirty="0" smtClean="0">
                <a:latin typeface="Calibri"/>
                <a:cs typeface="Calibri"/>
              </a:rPr>
              <a:t>Exploring a possible </a:t>
            </a:r>
            <a:r>
              <a:rPr lang="en-GB" sz="2400" dirty="0" smtClean="0">
                <a:solidFill>
                  <a:srgbClr val="FF0000"/>
                </a:solidFill>
                <a:latin typeface="Calibri"/>
                <a:cs typeface="Calibri"/>
              </a:rPr>
              <a:t>new</a:t>
            </a:r>
            <a:r>
              <a:rPr lang="en-GB" sz="2400" dirty="0" smtClean="0">
                <a:latin typeface="Calibri"/>
                <a:cs typeface="Calibri"/>
              </a:rPr>
              <a:t> way to do HEP </a:t>
            </a:r>
            <a:r>
              <a:rPr lang="en-GB" sz="2400" dirty="0" smtClean="0">
                <a:solidFill>
                  <a:srgbClr val="FF0000"/>
                </a:solidFill>
                <a:latin typeface="Calibri"/>
                <a:cs typeface="Calibri"/>
              </a:rPr>
              <a:t>analysis</a:t>
            </a:r>
            <a:r>
              <a:rPr lang="en-GB" sz="2400" dirty="0" smtClean="0">
                <a:latin typeface="Calibri"/>
                <a:cs typeface="Calibri"/>
              </a:rPr>
              <a:t> Improve computing resource </a:t>
            </a:r>
            <a:r>
              <a:rPr lang="en-GB" sz="2400" dirty="0" smtClean="0">
                <a:solidFill>
                  <a:srgbClr val="FF0000"/>
                </a:solidFill>
                <a:latin typeface="Calibri"/>
                <a:cs typeface="Calibri"/>
              </a:rPr>
              <a:t>utilization</a:t>
            </a:r>
            <a:r>
              <a:rPr lang="en-GB" sz="2400" dirty="0" smtClean="0">
                <a:latin typeface="Calibri"/>
                <a:cs typeface="Calibri"/>
              </a:rPr>
              <a:t> </a:t>
            </a:r>
          </a:p>
          <a:p>
            <a:pPr lvl="1" defTabSz="1219170"/>
            <a:r>
              <a:rPr lang="en-GB" sz="2400" dirty="0" smtClean="0">
                <a:latin typeface="Calibri"/>
                <a:cs typeface="Calibri"/>
              </a:rPr>
              <a:t>Enable physicists to use tools and methods from “Big Data” and open source communities</a:t>
            </a:r>
          </a:p>
          <a:p>
            <a:pPr defTabSz="1219170"/>
            <a:r>
              <a:rPr lang="en-US" sz="2400" dirty="0" smtClean="0">
                <a:latin typeface="Calibri"/>
                <a:cs typeface="Calibri"/>
              </a:rPr>
              <a:t>CMS Data Reduction Facility:</a:t>
            </a:r>
          </a:p>
          <a:p>
            <a:pPr lvl="1" defTabSz="1219170"/>
            <a:r>
              <a:rPr lang="en-US" sz="2400" dirty="0" smtClean="0">
                <a:latin typeface="Calibri"/>
                <a:cs typeface="Calibri"/>
              </a:rPr>
              <a:t>Goal: produce reduced data n-tuples for analysis in a more agile way than current methods</a:t>
            </a:r>
          </a:p>
          <a:p>
            <a:pPr lvl="1" defTabSz="1219170"/>
            <a:r>
              <a:rPr lang="en-US" sz="2400" dirty="0" smtClean="0">
                <a:latin typeface="Calibri"/>
                <a:cs typeface="Calibri"/>
              </a:rPr>
              <a:t>Currently testing: scale up with larger data sets, first prototype successful but only used 1TB </a:t>
            </a:r>
          </a:p>
          <a:p>
            <a:pPr marL="597393" lvl="1" indent="0" defTabSz="1219170">
              <a:buFont typeface="Arial"/>
              <a:buNone/>
            </a:pPr>
            <a:endParaRPr lang="en-GB" sz="2400" dirty="0" smtClean="0">
              <a:latin typeface="Calibri"/>
              <a:cs typeface="Calibri"/>
            </a:endParaRPr>
          </a:p>
          <a:p>
            <a:pPr lvl="1" defTabSz="1219170"/>
            <a:endParaRPr lang="en-US" sz="11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90025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/>
          </p:cNvSpPr>
          <p:nvPr>
            <p:ph type="sldNum" sz="quarter" idx="2"/>
          </p:nvPr>
        </p:nvSpPr>
        <p:spPr>
          <a:xfrm>
            <a:off x="10854048" y="6334919"/>
            <a:ext cx="537632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667512">
              <a:defRPr sz="3212"/>
            </a:lvl1pPr>
          </a:lstStyle>
          <a:p>
            <a:r>
              <a:rPr lang="en-GB" sz="5400" dirty="0" smtClean="0">
                <a:latin typeface="Calibri" panose="020F0502020204030204" pitchFamily="34" charset="0"/>
              </a:rPr>
              <a:t>R&amp;D: Data Analysis with </a:t>
            </a:r>
            <a:r>
              <a:rPr lang="en-GB" sz="5400" dirty="0" err="1" smtClean="0">
                <a:latin typeface="Calibri" panose="020F0502020204030204" pitchFamily="34" charset="0"/>
              </a:rPr>
              <a:t>PySpark</a:t>
            </a:r>
            <a:r>
              <a:rPr lang="en-GB" sz="5400" dirty="0" smtClean="0">
                <a:latin typeface="Calibri" panose="020F0502020204030204" pitchFamily="34" charset="0"/>
              </a:rPr>
              <a:t> for HEP</a:t>
            </a:r>
            <a:endParaRPr sz="5400" dirty="0">
              <a:latin typeface="Calibri" panose="020F0502020204030204" pitchFamily="34" charset="0"/>
            </a:endParaRPr>
          </a:p>
        </p:txBody>
      </p:sp>
      <p:sp>
        <p:nvSpPr>
          <p:cNvPr id="178" name="Shape 178"/>
          <p:cNvSpPr>
            <a:spLocks noGrp="1"/>
          </p:cNvSpPr>
          <p:nvPr>
            <p:ph type="body" idx="1"/>
          </p:nvPr>
        </p:nvSpPr>
        <p:spPr>
          <a:xfrm>
            <a:off x="231718" y="1268571"/>
            <a:ext cx="11516145" cy="459278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800100" lvl="1" indent="-342900">
              <a:buSzPct val="100000"/>
              <a:buFont typeface="Arial"/>
              <a:buChar char="•"/>
            </a:pPr>
            <a:endParaRPr lang="en-GB" sz="2400" dirty="0">
              <a:latin typeface="Calibri" panose="020F0502020204030204" pitchFamily="34" charset="0"/>
            </a:endParaRPr>
          </a:p>
          <a:p>
            <a:pPr marL="800100" lvl="1" indent="-342900">
              <a:buSzPct val="100000"/>
              <a:buFont typeface="Arial"/>
              <a:buChar char="•"/>
            </a:pPr>
            <a:endParaRPr sz="2400" dirty="0">
              <a:latin typeface="Calibri" panose="020F0502020204030204" pitchFamily="34" charset="0"/>
            </a:endParaRPr>
          </a:p>
          <a:p>
            <a:pPr marL="342900" indent="-342900">
              <a:buSzPct val="100000"/>
              <a:buFont typeface="Arial"/>
              <a:buChar char="•"/>
            </a:pPr>
            <a:endParaRPr sz="2800" dirty="0">
              <a:latin typeface="Calibri" panose="020F0502020204030204" pitchFamily="34" charset="0"/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1314155" y="2193314"/>
            <a:ext cx="2149856" cy="3650026"/>
            <a:chOff x="1314155" y="2193314"/>
            <a:chExt cx="2149856" cy="3650026"/>
          </a:xfrm>
        </p:grpSpPr>
        <p:grpSp>
          <p:nvGrpSpPr>
            <p:cNvPr id="42" name="Group 41"/>
            <p:cNvGrpSpPr/>
            <p:nvPr/>
          </p:nvGrpSpPr>
          <p:grpSpPr>
            <a:xfrm>
              <a:off x="1314155" y="3012262"/>
              <a:ext cx="2149856" cy="1150895"/>
              <a:chOff x="4968700" y="5116465"/>
              <a:chExt cx="2149856" cy="1150895"/>
            </a:xfrm>
          </p:grpSpPr>
          <p:pic>
            <p:nvPicPr>
              <p:cNvPr id="45" name="Picture 44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276782" y="5116465"/>
                <a:ext cx="669409" cy="801571"/>
              </a:xfrm>
              <a:prstGeom prst="rect">
                <a:avLst/>
              </a:prstGeom>
            </p:spPr>
          </p:pic>
          <p:sp>
            <p:nvSpPr>
              <p:cNvPr id="46" name="TextBox 45"/>
              <p:cNvSpPr txBox="1"/>
              <p:nvPr/>
            </p:nvSpPr>
            <p:spPr>
              <a:xfrm>
                <a:off x="4968700" y="5928806"/>
                <a:ext cx="21498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Arial" panose="020B0604020202020204" pitchFamily="34" charset="0"/>
                    <a:cs typeface="Arial" panose="020B0604020202020204" pitchFamily="34" charset="0"/>
                  </a:rPr>
                  <a:t>EOS Storage Service</a:t>
                </a:r>
                <a:endParaRPr lang="en-GB" sz="16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pic>
            <p:nvPicPr>
              <p:cNvPr id="47" name="Picture 46"/>
              <p:cNvPicPr>
                <a:picLocks noChangeAspect="1"/>
              </p:cNvPicPr>
              <p:nvPr/>
            </p:nvPicPr>
            <p:blipFill>
              <a:blip r:embed="rId3" cstate="email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saturation sat="40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97747" y="5195474"/>
                <a:ext cx="697088" cy="722562"/>
              </a:xfrm>
              <a:prstGeom prst="rect">
                <a:avLst/>
              </a:prstGeom>
            </p:spPr>
          </p:pic>
        </p:grpSp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4155" y="2193314"/>
              <a:ext cx="1927446" cy="536403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2810" y="4158978"/>
              <a:ext cx="2071201" cy="1684362"/>
            </a:xfrm>
            <a:prstGeom prst="rect">
              <a:avLst/>
            </a:prstGeom>
          </p:spPr>
        </p:pic>
      </p:grpSp>
      <p:grpSp>
        <p:nvGrpSpPr>
          <p:cNvPr id="48" name="Group 47"/>
          <p:cNvGrpSpPr/>
          <p:nvPr/>
        </p:nvGrpSpPr>
        <p:grpSpPr>
          <a:xfrm>
            <a:off x="7901556" y="1893781"/>
            <a:ext cx="2510086" cy="3718239"/>
            <a:chOff x="7901556" y="1893781"/>
            <a:chExt cx="2510086" cy="3718239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49935" y="1893781"/>
              <a:ext cx="2098625" cy="1116290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5452" y="4150110"/>
              <a:ext cx="1461910" cy="1461910"/>
            </a:xfrm>
            <a:prstGeom prst="rect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01556" y="3188324"/>
              <a:ext cx="2510086" cy="896676"/>
            </a:xfrm>
            <a:prstGeom prst="rect">
              <a:avLst/>
            </a:prstGeom>
          </p:spPr>
        </p:pic>
      </p:grpSp>
      <p:cxnSp>
        <p:nvCxnSpPr>
          <p:cNvPr id="52" name="Straight Connector 51"/>
          <p:cNvCxnSpPr/>
          <p:nvPr/>
        </p:nvCxnSpPr>
        <p:spPr>
          <a:xfrm flipH="1">
            <a:off x="3598606" y="2074606"/>
            <a:ext cx="39329" cy="376873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7908478" y="2025283"/>
            <a:ext cx="39329" cy="376873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53" descr="File:Deck arch &lt;strong&gt;bridge&lt;/strong&gt;.svg - Wikimedia Common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834" y="3388619"/>
            <a:ext cx="4060901" cy="1392762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="" xmlns:a16="http://schemas.microsoft.com/office/drawing/2014/main" id="{BD24B45A-398B-D846-98E1-51A38E1D3679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915" y="4902113"/>
            <a:ext cx="1030281" cy="89190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097389" y="4459872"/>
            <a:ext cx="36740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Data access – </a:t>
            </a:r>
            <a:r>
              <a:rPr lang="en-US" b="1" dirty="0" err="1" smtClean="0"/>
              <a:t>XRootD</a:t>
            </a:r>
            <a:endParaRPr lang="en-US" b="1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Reading root files – </a:t>
            </a:r>
            <a:r>
              <a:rPr lang="en-US" b="1" dirty="0" smtClean="0"/>
              <a:t>spark-root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User interface - </a:t>
            </a:r>
            <a:r>
              <a:rPr lang="en-US" b="1" dirty="0" smtClean="0"/>
              <a:t>SWAN</a:t>
            </a:r>
            <a:r>
              <a:rPr lang="en-US" dirty="0" smtClean="0"/>
              <a:t/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231435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/>
          </p:cNvSpPr>
          <p:nvPr>
            <p:ph type="sldNum" sz="quarter" idx="2"/>
          </p:nvPr>
        </p:nvSpPr>
        <p:spPr>
          <a:xfrm>
            <a:off x="11142518" y="6334919"/>
            <a:ext cx="181835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idx="1"/>
          </p:nvPr>
        </p:nvSpPr>
        <p:spPr>
          <a:xfrm>
            <a:off x="257288" y="1668292"/>
            <a:ext cx="7393187" cy="444229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40631" indent="-240631">
              <a:buSzPct val="100000"/>
              <a:buChar char="•"/>
            </a:pPr>
            <a:r>
              <a:rPr sz="2400" b="1" u="sng" dirty="0"/>
              <a:t>spark-root</a:t>
            </a:r>
            <a:r>
              <a:rPr sz="2400" dirty="0"/>
              <a:t> - ROOT I/O for JVM</a:t>
            </a:r>
          </a:p>
          <a:p>
            <a:pPr marL="240631" indent="-240631">
              <a:buSzPct val="100000"/>
              <a:buChar char="•"/>
            </a:pPr>
            <a:endParaRPr sz="2400" dirty="0"/>
          </a:p>
          <a:p>
            <a:pPr marL="240631" indent="-240631">
              <a:buSzPct val="100000"/>
              <a:buChar char="•"/>
            </a:pPr>
            <a:r>
              <a:rPr sz="2400" dirty="0"/>
              <a:t>Extends Apache Spark’s Data Source API</a:t>
            </a:r>
          </a:p>
          <a:p>
            <a:pPr marL="240631" indent="-240631">
              <a:buSzPct val="100000"/>
              <a:buChar char="•"/>
            </a:pPr>
            <a:endParaRPr sz="2400" dirty="0"/>
          </a:p>
          <a:p>
            <a:pPr marL="240631" indent="-240631">
              <a:buSzPct val="100000"/>
              <a:buChar char="•"/>
            </a:pPr>
            <a:r>
              <a:rPr sz="2400" dirty="0"/>
              <a:t>Maps each ROOT </a:t>
            </a:r>
            <a:r>
              <a:rPr sz="2400" dirty="0" err="1"/>
              <a:t>TTree</a:t>
            </a:r>
            <a:r>
              <a:rPr sz="2400" dirty="0"/>
              <a:t> </a:t>
            </a:r>
            <a:r>
              <a:rPr sz="2400" dirty="0" smtClean="0"/>
              <a:t>to</a:t>
            </a:r>
            <a:r>
              <a:rPr lang="en-GB" sz="2400" dirty="0" smtClean="0"/>
              <a:t> </a:t>
            </a:r>
            <a:r>
              <a:rPr sz="2400" dirty="0" smtClean="0"/>
              <a:t>Dataset[Row</a:t>
            </a:r>
            <a:r>
              <a:rPr sz="2400" dirty="0"/>
              <a:t>]</a:t>
            </a:r>
          </a:p>
          <a:p>
            <a:pPr marL="621631" lvl="1" indent="-240631">
              <a:buSzPct val="100000"/>
              <a:buChar char="•"/>
            </a:pPr>
            <a:endParaRPr sz="2000" dirty="0"/>
          </a:p>
          <a:p>
            <a:pPr marL="240631" indent="-240631">
              <a:buSzPct val="100000"/>
              <a:buChar char="•"/>
            </a:pPr>
            <a:r>
              <a:rPr sz="2400" dirty="0"/>
              <a:t>Parallelization = # ROOT files.</a:t>
            </a:r>
          </a:p>
          <a:p>
            <a:pPr marL="240631" indent="-240631">
              <a:buSzPct val="100000"/>
              <a:buChar char="•"/>
            </a:pPr>
            <a:endParaRPr sz="3200" dirty="0"/>
          </a:p>
        </p:txBody>
      </p:sp>
      <p:sp>
        <p:nvSpPr>
          <p:cNvPr id="151" name="Shape 151"/>
          <p:cNvSpPr>
            <a:spLocks noGrp="1"/>
          </p:cNvSpPr>
          <p:nvPr>
            <p:ph type="title"/>
          </p:nvPr>
        </p:nvSpPr>
        <p:spPr>
          <a:xfrm>
            <a:off x="611430" y="51360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defTabSz="667512">
              <a:defRPr sz="3212"/>
            </a:lvl1pPr>
          </a:lstStyle>
          <a:p>
            <a:r>
              <a:rPr sz="4800" dirty="0">
                <a:latin typeface="Calibri" panose="020F0502020204030204" pitchFamily="34" charset="0"/>
              </a:rPr>
              <a:t>Data </a:t>
            </a:r>
            <a:r>
              <a:rPr sz="4800" dirty="0" smtClean="0">
                <a:latin typeface="Calibri" panose="020F0502020204030204" pitchFamily="34" charset="0"/>
              </a:rPr>
              <a:t>Ingestion: </a:t>
            </a:r>
            <a:r>
              <a:rPr sz="4800" dirty="0">
                <a:latin typeface="Calibri" panose="020F0502020204030204" pitchFamily="34" charset="0"/>
              </a:rPr>
              <a:t>spark-root</a:t>
            </a:r>
          </a:p>
        </p:txBody>
      </p:sp>
      <p:sp>
        <p:nvSpPr>
          <p:cNvPr id="152" name="Shape 152"/>
          <p:cNvSpPr/>
          <p:nvPr/>
        </p:nvSpPr>
        <p:spPr>
          <a:xfrm>
            <a:off x="7587699" y="521582"/>
            <a:ext cx="3814091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u="sng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0.1.16 available on Maven Central!</a:t>
            </a:r>
          </a:p>
        </p:txBody>
      </p:sp>
      <p:sp>
        <p:nvSpPr>
          <p:cNvPr id="153" name="Shape 153"/>
          <p:cNvSpPr/>
          <p:nvPr/>
        </p:nvSpPr>
        <p:spPr>
          <a:xfrm>
            <a:off x="6612807" y="1250369"/>
            <a:ext cx="5412879" cy="5447000"/>
          </a:xfrm>
          <a:prstGeom prst="rect">
            <a:avLst/>
          </a:prstGeom>
          <a:solidFill>
            <a:schemeClr val="accent3"/>
          </a:solidFill>
          <a:ln w="19050">
            <a:solidFill>
              <a:srgbClr val="FFFFFF"/>
            </a:solidFill>
            <a:miter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Autofit/>
          </a:bodyPr>
          <a:lstStyle/>
          <a:p>
            <a:pPr algn="ctr" defTabSz="530351">
              <a:defRPr sz="1044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400" dirty="0"/>
              <a:t>Scala</a:t>
            </a:r>
          </a:p>
          <a:p>
            <a:pPr algn="ctr" defTabSz="530351">
              <a:defRPr sz="1044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400" dirty="0"/>
          </a:p>
          <a:p>
            <a:pPr defTabSz="530351">
              <a:defRPr sz="1275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400" dirty="0"/>
              <a:t>// inject the Dataset[Row]</a:t>
            </a:r>
          </a:p>
          <a:p>
            <a:pPr defTabSz="530351">
              <a:defRPr sz="1275">
                <a:latin typeface="Arial"/>
                <a:ea typeface="Arial"/>
                <a:cs typeface="Arial"/>
                <a:sym typeface="Arial"/>
              </a:defRPr>
            </a:pPr>
            <a:r>
              <a:rPr sz="1400" dirty="0"/>
              <a:t>import </a:t>
            </a:r>
            <a:r>
              <a:rPr sz="1400" dirty="0" err="1"/>
              <a:t>org.dianahep.sparkroot.experimental</a:t>
            </a:r>
            <a:r>
              <a:rPr sz="1400" dirty="0"/>
              <a:t>._</a:t>
            </a:r>
          </a:p>
          <a:p>
            <a:pPr defTabSz="530351">
              <a:defRPr sz="1275">
                <a:latin typeface="Arial"/>
                <a:ea typeface="Arial"/>
                <a:cs typeface="Arial"/>
                <a:sym typeface="Arial"/>
              </a:defRPr>
            </a:pPr>
            <a:r>
              <a:rPr sz="1400" dirty="0" err="1"/>
              <a:t>val</a:t>
            </a:r>
            <a:r>
              <a:rPr sz="1400" dirty="0"/>
              <a:t> </a:t>
            </a:r>
            <a:r>
              <a:rPr sz="1400" dirty="0" err="1"/>
              <a:t>df</a:t>
            </a:r>
            <a:r>
              <a:rPr sz="1400" dirty="0"/>
              <a:t> = </a:t>
            </a:r>
            <a:r>
              <a:rPr sz="1400" dirty="0" err="1"/>
              <a:t>spark.read.option</a:t>
            </a:r>
            <a:r>
              <a:rPr sz="1400" dirty="0"/>
              <a:t>(“tree”, &lt;</a:t>
            </a:r>
            <a:r>
              <a:rPr sz="1400" dirty="0" err="1"/>
              <a:t>treeName</a:t>
            </a:r>
            <a:r>
              <a:rPr sz="1400" dirty="0"/>
              <a:t>&gt;).root(“&lt;path/to/file&gt;”)</a:t>
            </a:r>
          </a:p>
          <a:p>
            <a:pPr defTabSz="530351">
              <a:defRPr sz="1275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400" dirty="0"/>
          </a:p>
          <a:p>
            <a:pPr defTabSz="530351">
              <a:defRPr sz="1275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1400" dirty="0"/>
              <a:t>// pretty print of the schema</a:t>
            </a:r>
          </a:p>
          <a:p>
            <a:pPr defTabSz="530351">
              <a:defRPr sz="1275">
                <a:latin typeface="Arial"/>
                <a:ea typeface="Arial"/>
                <a:cs typeface="Arial"/>
                <a:sym typeface="Arial"/>
              </a:defRPr>
            </a:pPr>
            <a:r>
              <a:rPr sz="1400" dirty="0" err="1"/>
              <a:t>df.printSchema</a:t>
            </a:r>
            <a:endParaRPr sz="1400" dirty="0"/>
          </a:p>
          <a:p>
            <a:pPr defTabSz="530351">
              <a:defRPr sz="1275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pPr>
            <a:endParaRPr sz="1400" dirty="0"/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|-- Particle: array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|-- element: </a:t>
            </a:r>
            <a:r>
              <a:rPr sz="1200" dirty="0" err="1"/>
              <a:t>struct</a:t>
            </a:r>
            <a:r>
              <a:rPr sz="1200" dirty="0"/>
              <a:t> (</a:t>
            </a:r>
            <a:r>
              <a:rPr sz="1200" dirty="0" err="1"/>
              <a:t>containsNull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</a:t>
            </a:r>
            <a:r>
              <a:rPr sz="1200" dirty="0" err="1"/>
              <a:t>fUniqueID</a:t>
            </a:r>
            <a:r>
              <a:rPr sz="1200" dirty="0"/>
              <a:t>: integer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</a:t>
            </a:r>
            <a:r>
              <a:rPr sz="1200" dirty="0" err="1"/>
              <a:t>fBits</a:t>
            </a:r>
            <a:r>
              <a:rPr sz="1200" dirty="0"/>
              <a:t>: integer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PID: integer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Status: integer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</a:t>
            </a:r>
            <a:r>
              <a:rPr sz="1200" dirty="0" err="1"/>
              <a:t>IsPU</a:t>
            </a:r>
            <a:r>
              <a:rPr sz="1200" dirty="0"/>
              <a:t>: integer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M1: integer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M2: integer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D1: integer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D2: integer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Charge: integer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Mass: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E: float (nullable = true</a:t>
            </a:r>
            <a:r>
              <a:rPr sz="1200" dirty="0" smtClean="0"/>
              <a:t>)</a:t>
            </a:r>
            <a:endParaRPr lang="pl-PL" sz="1200" dirty="0" smtClean="0"/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endParaRPr sz="1200" dirty="0"/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</a:t>
            </a:r>
            <a:r>
              <a:rPr sz="1200" dirty="0" err="1"/>
              <a:t>Px</a:t>
            </a:r>
            <a:r>
              <a:rPr sz="1200" dirty="0"/>
              <a:t>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</a:t>
            </a:r>
            <a:r>
              <a:rPr sz="1200" dirty="0" err="1"/>
              <a:t>Py</a:t>
            </a:r>
            <a:r>
              <a:rPr sz="1200" dirty="0"/>
              <a:t>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</a:t>
            </a:r>
            <a:r>
              <a:rPr sz="1200" dirty="0" err="1"/>
              <a:t>Pz</a:t>
            </a:r>
            <a:r>
              <a:rPr sz="1200" dirty="0"/>
              <a:t>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PT: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Eta: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Phi: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Rapidity: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T: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X: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Y: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    |    |-- Z: float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  <a:p>
            <a:pPr defTabSz="265175">
              <a:lnSpc>
                <a:spcPts val="1900"/>
              </a:lnSpc>
              <a:defRPr sz="812">
                <a:latin typeface="Courier"/>
                <a:ea typeface="Courier"/>
                <a:cs typeface="Courier"/>
                <a:sym typeface="Courier"/>
              </a:defRPr>
            </a:pPr>
            <a:r>
              <a:rPr sz="1200" dirty="0"/>
              <a:t> |-- </a:t>
            </a:r>
            <a:r>
              <a:rPr sz="1200" dirty="0" err="1"/>
              <a:t>Particle_size</a:t>
            </a:r>
            <a:r>
              <a:rPr sz="1200" dirty="0"/>
              <a:t>: integer (</a:t>
            </a:r>
            <a:r>
              <a:rPr sz="1200" dirty="0" err="1"/>
              <a:t>nullable</a:t>
            </a:r>
            <a:r>
              <a:rPr sz="1200" dirty="0"/>
              <a:t> = true)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6549" y="5588798"/>
            <a:ext cx="6386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Credits: V. Khristenko, J. Pivarski, </a:t>
            </a:r>
            <a:r>
              <a:rPr lang="en-US" sz="1400" dirty="0" err="1" smtClean="0"/>
              <a:t>diana-hep</a:t>
            </a:r>
            <a:r>
              <a:rPr lang="en-US" sz="1400" dirty="0" smtClean="0"/>
              <a:t> and CMS Big Data project</a:t>
            </a:r>
            <a:endParaRPr lang="en-GB" sz="1400" dirty="0"/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11523435" y="6326115"/>
            <a:ext cx="6685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47AEF7-A93A-984B-A457-E7553317D530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75577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/>
          </p:cNvSpPr>
          <p:nvPr>
            <p:ph type="sldNum" sz="quarter" idx="2"/>
          </p:nvPr>
        </p:nvSpPr>
        <p:spPr>
          <a:xfrm>
            <a:off x="10931235" y="6334919"/>
            <a:ext cx="647503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 dirty="0"/>
          </a:p>
        </p:txBody>
      </p:sp>
      <p:sp>
        <p:nvSpPr>
          <p:cNvPr id="162" name="Shape 16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667512">
              <a:defRPr sz="3212"/>
            </a:lvl1pPr>
          </a:lstStyle>
          <a:p>
            <a:r>
              <a:t>Data Processing: CMS Open Data Example</a:t>
            </a:r>
          </a:p>
        </p:txBody>
      </p:sp>
      <p:sp>
        <p:nvSpPr>
          <p:cNvPr id="163" name="Shape 163"/>
          <p:cNvSpPr>
            <a:spLocks noGrp="1"/>
          </p:cNvSpPr>
          <p:nvPr>
            <p:ph type="body" sz="half" idx="1"/>
          </p:nvPr>
        </p:nvSpPr>
        <p:spPr>
          <a:xfrm>
            <a:off x="6194624" y="1422623"/>
            <a:ext cx="5856688" cy="4826425"/>
          </a:xfrm>
          <a:prstGeom prst="rect">
            <a:avLst/>
          </a:prstGeom>
          <a:solidFill>
            <a:schemeClr val="accent3"/>
          </a:solidFill>
          <a:ln w="19050">
            <a:solidFill>
              <a:srgbClr val="FFFFFF"/>
            </a:solidFill>
            <a:miter lim="800000"/>
          </a:ln>
        </p:spPr>
        <p:txBody>
          <a:bodyPr>
            <a:normAutofit/>
          </a:bodyPr>
          <a:lstStyle/>
          <a:p>
            <a:pPr marL="48767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FFFFFF"/>
                </a:solidFill>
              </a:defRPr>
            </a:pPr>
            <a:r>
              <a:rPr sz="1400" dirty="0"/>
              <a:t># read in the data</a:t>
            </a:r>
          </a:p>
          <a:p>
            <a:pPr marL="48767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sz="1400" dirty="0" err="1"/>
              <a:t>df</a:t>
            </a:r>
            <a:r>
              <a:rPr sz="1400" dirty="0"/>
              <a:t> = </a:t>
            </a:r>
            <a:r>
              <a:rPr sz="1400" dirty="0" err="1" smtClean="0"/>
              <a:t>sqlContext.read</a:t>
            </a:r>
            <a:r>
              <a:rPr lang="en-GB" sz="1400" dirty="0" smtClean="0"/>
              <a:t>\</a:t>
            </a:r>
            <a:endParaRPr sz="1400" dirty="0"/>
          </a:p>
          <a:p>
            <a:pPr lvl="1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sz="1400" dirty="0"/>
              <a:t>.format(“</a:t>
            </a:r>
            <a:r>
              <a:rPr sz="1400" dirty="0" err="1"/>
              <a:t>org.dianahep.sparkroot.experimental</a:t>
            </a:r>
            <a:r>
              <a:rPr sz="1400" dirty="0"/>
              <a:t>”)\</a:t>
            </a:r>
          </a:p>
          <a:p>
            <a:pPr lvl="1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sz="1400" dirty="0"/>
              <a:t>.load(“</a:t>
            </a:r>
            <a:r>
              <a:rPr sz="1400" dirty="0" err="1"/>
              <a:t>hdfs</a:t>
            </a:r>
            <a:r>
              <a:rPr sz="1400" dirty="0"/>
              <a:t>:/path/to/files/*.root”)</a:t>
            </a:r>
          </a:p>
          <a:p>
            <a:pPr defTabSz="822959">
              <a:lnSpc>
                <a:spcPct val="100000"/>
              </a:lnSpc>
              <a:spcBef>
                <a:spcPts val="0"/>
              </a:spcBef>
              <a:defRPr sz="1619">
                <a:solidFill>
                  <a:srgbClr val="FFFFFF"/>
                </a:solidFill>
              </a:defRPr>
            </a:pPr>
            <a:endParaRPr sz="1400" dirty="0"/>
          </a:p>
          <a:p>
            <a:pPr marL="48767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FFFFFF"/>
                </a:solidFill>
              </a:defRPr>
            </a:pPr>
            <a:r>
              <a:rPr sz="1400" dirty="0"/>
              <a:t># count the number of rows:</a:t>
            </a:r>
          </a:p>
          <a:p>
            <a:pPr marL="48767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sz="1400" dirty="0" err="1"/>
              <a:t>df.count</a:t>
            </a:r>
            <a:r>
              <a:rPr sz="1400" dirty="0"/>
              <a:t>()</a:t>
            </a:r>
          </a:p>
          <a:p>
            <a:pPr defTabSz="822959">
              <a:lnSpc>
                <a:spcPct val="100000"/>
              </a:lnSpc>
              <a:spcBef>
                <a:spcPts val="0"/>
              </a:spcBef>
              <a:defRPr sz="1619">
                <a:solidFill>
                  <a:srgbClr val="FFFFFF"/>
                </a:solidFill>
              </a:defRPr>
            </a:pPr>
            <a:endParaRPr sz="1400" dirty="0"/>
          </a:p>
          <a:p>
            <a:pPr marL="48767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FFFFFF"/>
                </a:solidFill>
              </a:defRPr>
            </a:pPr>
            <a:r>
              <a:rPr sz="1400" dirty="0"/>
              <a:t># select only muons</a:t>
            </a:r>
          </a:p>
          <a:p>
            <a:pPr marL="48767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sz="1400" dirty="0"/>
              <a:t>muons = </a:t>
            </a:r>
            <a:r>
              <a:rPr sz="1400" dirty="0" err="1"/>
              <a:t>df.select</a:t>
            </a:r>
            <a:r>
              <a:rPr sz="1400" dirty="0"/>
              <a:t>(“patMuons_slimmedMuons__RECO_.patMuons_slimmedMuons__RECO_obj.m_state”).</a:t>
            </a:r>
            <a:r>
              <a:rPr sz="1400" dirty="0" err="1"/>
              <a:t>toDF</a:t>
            </a:r>
            <a:r>
              <a:rPr sz="1400" dirty="0"/>
              <a:t>(“muons”)</a:t>
            </a:r>
          </a:p>
          <a:p>
            <a:pPr defTabSz="822959">
              <a:lnSpc>
                <a:spcPct val="100000"/>
              </a:lnSpc>
              <a:spcBef>
                <a:spcPts val="0"/>
              </a:spcBef>
              <a:defRPr sz="1619">
                <a:solidFill>
                  <a:srgbClr val="FFFFFF"/>
                </a:solidFill>
              </a:defRPr>
            </a:pPr>
            <a:endParaRPr sz="1400" dirty="0"/>
          </a:p>
          <a:p>
            <a:pPr marL="48767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FFFFFF"/>
                </a:solidFill>
              </a:defRPr>
            </a:pPr>
            <a:r>
              <a:rPr sz="1400" dirty="0"/>
              <a:t># map each event to an invariant mass</a:t>
            </a:r>
          </a:p>
          <a:p>
            <a:pPr marL="48767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sz="1400" dirty="0" err="1"/>
              <a:t>inv_masses</a:t>
            </a:r>
            <a:r>
              <a:rPr sz="1400" dirty="0"/>
              <a:t> = </a:t>
            </a:r>
            <a:r>
              <a:rPr sz="1400" dirty="0" err="1"/>
              <a:t>muons.rdd.map</a:t>
            </a:r>
            <a:r>
              <a:rPr sz="1400" dirty="0"/>
              <a:t>(</a:t>
            </a:r>
            <a:r>
              <a:rPr sz="1400" dirty="0" err="1"/>
              <a:t>toInvMass</a:t>
            </a:r>
            <a:r>
              <a:rPr sz="1400" dirty="0"/>
              <a:t>)</a:t>
            </a:r>
          </a:p>
          <a:p>
            <a:pPr defTabSz="822959">
              <a:lnSpc>
                <a:spcPct val="100000"/>
              </a:lnSpc>
              <a:spcBef>
                <a:spcPts val="0"/>
              </a:spcBef>
              <a:defRPr sz="1619">
                <a:solidFill>
                  <a:srgbClr val="FFFFFF"/>
                </a:solidFill>
              </a:defRPr>
            </a:pPr>
            <a:endParaRPr sz="1400" dirty="0"/>
          </a:p>
          <a:p>
            <a:pPr marL="48767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FFFFFF"/>
                </a:solidFill>
              </a:defRPr>
            </a:pPr>
            <a:r>
              <a:rPr sz="1400" dirty="0"/>
              <a:t># Use </a:t>
            </a:r>
            <a:r>
              <a:rPr sz="1400" dirty="0" err="1"/>
              <a:t>histogrammar</a:t>
            </a:r>
            <a:r>
              <a:rPr sz="1400" dirty="0"/>
              <a:t> to perform aggregations</a:t>
            </a:r>
          </a:p>
          <a:p>
            <a:pPr marL="48767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sz="1400" dirty="0"/>
              <a:t>empty = </a:t>
            </a:r>
            <a:r>
              <a:rPr sz="1400" dirty="0" err="1"/>
              <a:t>histogrammar.Bin</a:t>
            </a:r>
            <a:r>
              <a:rPr sz="1400" dirty="0"/>
              <a:t>(200, 0, 200, lambda row: </a:t>
            </a:r>
            <a:r>
              <a:rPr sz="1400" dirty="0" err="1"/>
              <a:t>row.mass</a:t>
            </a:r>
            <a:r>
              <a:rPr sz="1400" dirty="0"/>
              <a:t>)</a:t>
            </a:r>
          </a:p>
          <a:p>
            <a:pPr marL="48767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sz="1400" dirty="0" err="1"/>
              <a:t>h_inv_masses</a:t>
            </a:r>
            <a:r>
              <a:rPr sz="1400" dirty="0"/>
              <a:t> = </a:t>
            </a:r>
            <a:r>
              <a:rPr sz="1400" dirty="0" err="1"/>
              <a:t>inv_masses.aggregate</a:t>
            </a:r>
            <a:r>
              <a:rPr sz="1400" dirty="0"/>
              <a:t>(empty, </a:t>
            </a:r>
          </a:p>
          <a:p>
            <a:pPr lvl="1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sz="1400" dirty="0" err="1"/>
              <a:t>histogrammar.increment</a:t>
            </a:r>
            <a:r>
              <a:rPr sz="1400" dirty="0"/>
              <a:t>, </a:t>
            </a:r>
          </a:p>
          <a:p>
            <a:pPr lvl="1" indent="0" defTabSz="822959">
              <a:lnSpc>
                <a:spcPct val="100000"/>
              </a:lnSpc>
              <a:spcBef>
                <a:spcPts val="0"/>
              </a:spcBef>
              <a:buNone/>
              <a:defRPr sz="1619">
                <a:solidFill>
                  <a:srgbClr val="000000"/>
                </a:solidFill>
              </a:defRPr>
            </a:pPr>
            <a:r>
              <a:rPr sz="1400" dirty="0" err="1"/>
              <a:t>histogrammar.combine</a:t>
            </a:r>
            <a:r>
              <a:rPr sz="1400" dirty="0"/>
              <a:t>)</a:t>
            </a:r>
            <a:endParaRPr dirty="0"/>
          </a:p>
        </p:txBody>
      </p:sp>
      <p:pic>
        <p:nvPicPr>
          <p:cNvPr id="164" name="page17image1809440.png"/>
          <p:cNvPicPr>
            <a:picLocks noChangeAspect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838200" y="2590006"/>
            <a:ext cx="5051838" cy="3659042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Shape 165" descr="Espace réservé du texte 10"/>
          <p:cNvSpPr/>
          <p:nvPr/>
        </p:nvSpPr>
        <p:spPr>
          <a:xfrm>
            <a:off x="838200" y="1029541"/>
            <a:ext cx="10515600" cy="5158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>
            <a:lvl1pPr>
              <a:lnSpc>
                <a:spcPct val="90000"/>
              </a:lnSpc>
              <a:spcBef>
                <a:spcPts val="1000"/>
              </a:spcBef>
              <a:defRPr sz="20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Let’s calculate the invariant mass of a di-muon system?!</a:t>
            </a:r>
          </a:p>
        </p:txBody>
      </p:sp>
      <p:sp>
        <p:nvSpPr>
          <p:cNvPr id="166" name="Shape 166"/>
          <p:cNvSpPr/>
          <p:nvPr/>
        </p:nvSpPr>
        <p:spPr>
          <a:xfrm>
            <a:off x="838200" y="1568495"/>
            <a:ext cx="5051822" cy="10590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marL="182879" indent="-182879" defTabSz="694944">
              <a:lnSpc>
                <a:spcPct val="90000"/>
              </a:lnSpc>
              <a:spcBef>
                <a:spcPts val="700"/>
              </a:spcBef>
              <a:buSzPct val="100000"/>
              <a:buChar char="•"/>
              <a:defRPr sz="1824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Transform a collection of muons to an invariant mass for each Row (Event).</a:t>
            </a:r>
          </a:p>
          <a:p>
            <a:pPr marL="182879" indent="-182879" defTabSz="694944">
              <a:lnSpc>
                <a:spcPct val="90000"/>
              </a:lnSpc>
              <a:spcBef>
                <a:spcPts val="700"/>
              </a:spcBef>
              <a:buSzPct val="100000"/>
              <a:buChar char="•"/>
              <a:defRPr sz="1824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Aggregate (histogram) over the entire dataset.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56927" y="6420300"/>
            <a:ext cx="63865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Credits: V. Khristenko, J. Pivarski, </a:t>
            </a:r>
            <a:r>
              <a:rPr lang="en-US" sz="1400" dirty="0" err="1" smtClean="0"/>
              <a:t>diana-hep</a:t>
            </a:r>
            <a:r>
              <a:rPr lang="en-US" sz="1400" dirty="0" smtClean="0"/>
              <a:t> and CMS Big Data project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32016459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333" dirty="0">
                <a:latin typeface="Calibri" panose="020F0502020204030204" pitchFamily="34" charset="0"/>
              </a:rPr>
              <a:t>Conclusions</a:t>
            </a:r>
            <a:endParaRPr lang="en-GB" sz="5333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398219" y="1285049"/>
            <a:ext cx="11485721" cy="5035798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en-US" sz="4400" dirty="0">
                <a:latin typeface="Calibri" panose="020F0502020204030204" pitchFamily="34" charset="0"/>
              </a:rPr>
              <a:t>Demand of “Big Data” platforms and tools is growing at CERN</a:t>
            </a:r>
          </a:p>
          <a:p>
            <a:pPr lvl="1" defTabSz="1219170"/>
            <a:r>
              <a:rPr lang="en-US" sz="3867" dirty="0">
                <a:latin typeface="Calibri" panose="020F0502020204030204" pitchFamily="34" charset="0"/>
              </a:rPr>
              <a:t>Many projects started and running </a:t>
            </a:r>
          </a:p>
          <a:p>
            <a:pPr lvl="1" defTabSz="1219170"/>
            <a:r>
              <a:rPr lang="en-US" sz="3733" dirty="0" smtClean="0">
                <a:latin typeface="Calibri" panose="020F0502020204030204" pitchFamily="34" charset="0"/>
              </a:rPr>
              <a:t>Projects around Monitoring, Security, Accelerators logging/controls, physics data, streaming</a:t>
            </a:r>
            <a:r>
              <a:rPr lang="is-IS" sz="3733" dirty="0" smtClean="0">
                <a:latin typeface="Calibri" panose="020F0502020204030204" pitchFamily="34" charset="0"/>
              </a:rPr>
              <a:t>…</a:t>
            </a:r>
            <a:endParaRPr lang="en-US" sz="3733" dirty="0" smtClean="0">
              <a:latin typeface="Calibri" panose="020F0502020204030204" pitchFamily="34" charset="0"/>
            </a:endParaRPr>
          </a:p>
          <a:p>
            <a:pPr marL="448056" lvl="1" indent="0" defTabSz="1219170">
              <a:buNone/>
            </a:pPr>
            <a:endParaRPr lang="en-US" sz="4267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defTabSz="1219170"/>
            <a:r>
              <a:rPr lang="en-US" sz="4267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Hadoop</a:t>
            </a:r>
            <a:r>
              <a:rPr lang="en-US" sz="4267" dirty="0" smtClean="0">
                <a:latin typeface="Calibri" panose="020F0502020204030204" pitchFamily="34" charset="0"/>
              </a:rPr>
              <a:t>, </a:t>
            </a:r>
            <a:r>
              <a:rPr lang="en-US" sz="4267" dirty="0" smtClean="0">
                <a:solidFill>
                  <a:srgbClr val="FF0000"/>
                </a:solidFill>
                <a:latin typeface="Calibri" panose="020F0502020204030204" pitchFamily="34" charset="0"/>
              </a:rPr>
              <a:t>Spark</a:t>
            </a:r>
            <a:r>
              <a:rPr lang="en-US" sz="4267" dirty="0" smtClean="0">
                <a:latin typeface="Calibri" panose="020F0502020204030204" pitchFamily="34" charset="0"/>
              </a:rPr>
              <a:t>, </a:t>
            </a:r>
            <a:r>
              <a:rPr lang="en-US" sz="4267" dirty="0" smtClean="0">
                <a:solidFill>
                  <a:srgbClr val="FF0000"/>
                </a:solidFill>
                <a:latin typeface="Calibri" panose="020F0502020204030204" pitchFamily="34" charset="0"/>
              </a:rPr>
              <a:t>Kafka</a:t>
            </a:r>
            <a:r>
              <a:rPr lang="en-US" sz="4267" dirty="0" smtClean="0">
                <a:latin typeface="Calibri" panose="020F0502020204030204" pitchFamily="34" charset="0"/>
              </a:rPr>
              <a:t> services at CERN IT</a:t>
            </a:r>
          </a:p>
          <a:p>
            <a:pPr lvl="1" defTabSz="1219170"/>
            <a:r>
              <a:rPr lang="en-US" sz="3867" dirty="0" smtClean="0">
                <a:latin typeface="Calibri" panose="020F0502020204030204" pitchFamily="34" charset="0"/>
              </a:rPr>
              <a:t>Service is evolving: </a:t>
            </a:r>
            <a:r>
              <a:rPr lang="en-US" sz="4000" dirty="0">
                <a:latin typeface="Calibri" panose="020F0502020204030204" pitchFamily="34" charset="0"/>
              </a:rPr>
              <a:t>High availability, security, backups, external data sources, notebooks, cloud</a:t>
            </a:r>
            <a:r>
              <a:rPr lang="en-US" sz="4000" dirty="0" smtClean="0">
                <a:latin typeface="Calibri" panose="020F0502020204030204" pitchFamily="34" charset="0"/>
              </a:rPr>
              <a:t>…</a:t>
            </a:r>
            <a:endParaRPr lang="en-US" sz="3867" dirty="0" smtClean="0">
              <a:latin typeface="Calibri" panose="020F0502020204030204" pitchFamily="34" charset="0"/>
            </a:endParaRPr>
          </a:p>
          <a:p>
            <a:pPr marL="36576" indent="0" defTabSz="1219170">
              <a:buNone/>
            </a:pPr>
            <a:endParaRPr lang="en-US" sz="4133" dirty="0" smtClean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pPr defTabSz="1219170"/>
            <a:r>
              <a:rPr lang="en-US" sz="4400" dirty="0">
                <a:latin typeface="Calibri" panose="020F0502020204030204" pitchFamily="34" charset="0"/>
              </a:rPr>
              <a:t>Experience and </a:t>
            </a:r>
            <a:r>
              <a:rPr lang="en-US" sz="44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community</a:t>
            </a:r>
            <a:endParaRPr lang="en-US" sz="4133" dirty="0" smtClean="0">
              <a:latin typeface="Calibri" panose="020F0502020204030204" pitchFamily="34" charset="0"/>
            </a:endParaRPr>
          </a:p>
          <a:p>
            <a:pPr lvl="1" defTabSz="1219170"/>
            <a:r>
              <a:rPr lang="en-US" sz="4000" dirty="0">
                <a:latin typeface="Calibri" panose="020F0502020204030204" pitchFamily="34" charset="0"/>
              </a:rPr>
              <a:t>Technologies evolve rapidly and knowledge sharing very </a:t>
            </a:r>
            <a:r>
              <a:rPr lang="en-US" sz="4000" dirty="0" smtClean="0">
                <a:latin typeface="Calibri" panose="020F0502020204030204" pitchFamily="34" charset="0"/>
              </a:rPr>
              <a:t>important</a:t>
            </a:r>
            <a:endParaRPr lang="en-US" sz="3733" dirty="0">
              <a:latin typeface="Calibri" panose="020F0502020204030204" pitchFamily="34" charset="0"/>
            </a:endParaRPr>
          </a:p>
          <a:p>
            <a:pPr lvl="1" defTabSz="1219170"/>
            <a:r>
              <a:rPr lang="en-US" sz="4000" dirty="0" smtClean="0">
                <a:latin typeface="Calibri" panose="020F0502020204030204" pitchFamily="34" charset="0"/>
              </a:rPr>
              <a:t>We are happy to share/exchange our experience, tools, software with others</a:t>
            </a:r>
          </a:p>
          <a:p>
            <a:pPr lvl="1" defTabSz="1219170"/>
            <a:r>
              <a:rPr lang="en-US" sz="4000" dirty="0">
                <a:latin typeface="Calibri" panose="020F0502020204030204" pitchFamily="34" charset="0"/>
              </a:rPr>
              <a:t>HEP sites welcome to </a:t>
            </a:r>
            <a:r>
              <a:rPr lang="en-US" sz="4000" dirty="0">
                <a:solidFill>
                  <a:srgbClr val="FF0000"/>
                </a:solidFill>
                <a:latin typeface="Calibri" panose="020F0502020204030204" pitchFamily="34" charset="0"/>
              </a:rPr>
              <a:t>join discussions </a:t>
            </a:r>
            <a:r>
              <a:rPr lang="en-US" sz="4000" dirty="0">
                <a:latin typeface="Calibri" panose="020F0502020204030204" pitchFamily="34" charset="0"/>
              </a:rPr>
              <a:t>at </a:t>
            </a:r>
            <a:r>
              <a:rPr lang="en-US" sz="4000" dirty="0" err="1">
                <a:latin typeface="Calibri" panose="020F0502020204030204" pitchFamily="34" charset="0"/>
              </a:rPr>
              <a:t>Hadoop</a:t>
            </a:r>
            <a:r>
              <a:rPr lang="en-US" sz="4000" dirty="0">
                <a:latin typeface="Calibri" panose="020F0502020204030204" pitchFamily="34" charset="0"/>
              </a:rPr>
              <a:t> User Forum: </a:t>
            </a:r>
            <a:r>
              <a:rPr lang="en-US" sz="4000" dirty="0">
                <a:latin typeface="Calibri" panose="020F0502020204030204" pitchFamily="34" charset="0"/>
                <a:hlinkClick r:id="rId3"/>
              </a:rPr>
              <a:t>https://indico.cern.ch/category/5894</a:t>
            </a:r>
            <a:r>
              <a:rPr lang="en-US" sz="4000" dirty="0" smtClean="0">
                <a:latin typeface="Calibri" panose="020F0502020204030204" pitchFamily="34" charset="0"/>
                <a:hlinkClick r:id="rId3"/>
              </a:rPr>
              <a:t>/</a:t>
            </a:r>
            <a:endParaRPr lang="en-US" sz="4000" dirty="0" smtClean="0">
              <a:latin typeface="Calibri" panose="020F0502020204030204" pitchFamily="34" charset="0"/>
            </a:endParaRPr>
          </a:p>
          <a:p>
            <a:pPr lvl="1" defTabSz="1219170"/>
            <a:r>
              <a:rPr lang="en-US" sz="4000" dirty="0">
                <a:latin typeface="Calibri" panose="020F0502020204030204" pitchFamily="34" charset="0"/>
              </a:rPr>
              <a:t>Interest of HEP sites in </a:t>
            </a:r>
            <a:r>
              <a:rPr lang="en-US" sz="4000" dirty="0">
                <a:solidFill>
                  <a:srgbClr val="FF0000"/>
                </a:solidFill>
                <a:latin typeface="Calibri" panose="020F0502020204030204" pitchFamily="34" charset="0"/>
              </a:rPr>
              <a:t>collaborating</a:t>
            </a:r>
            <a:r>
              <a:rPr lang="en-US" sz="4000" dirty="0">
                <a:latin typeface="Calibri" panose="020F0502020204030204" pitchFamily="34" charset="0"/>
              </a:rPr>
              <a:t> with CERN on some projects?</a:t>
            </a:r>
            <a:endParaRPr lang="en-US" sz="4000" u="sng" dirty="0" smtClean="0">
              <a:latin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247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Calibri"/>
                <a:cs typeface="Calibri"/>
              </a:rPr>
              <a:t>Future work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25606"/>
            <a:ext cx="10972800" cy="472168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latin typeface="Calibri"/>
                <a:cs typeface="Calibri"/>
              </a:rPr>
              <a:t>Spark on </a:t>
            </a:r>
            <a:r>
              <a:rPr lang="en-US" dirty="0" err="1" smtClean="0">
                <a:latin typeface="Calibri"/>
                <a:cs typeface="Calibri"/>
              </a:rPr>
              <a:t>Kubernetes</a:t>
            </a:r>
            <a:r>
              <a:rPr lang="en-US" smtClean="0">
                <a:latin typeface="Calibri"/>
                <a:cs typeface="Calibri"/>
              </a:rPr>
              <a:t> (</a:t>
            </a:r>
            <a:r>
              <a:rPr lang="en-US" dirty="0" smtClean="0">
                <a:latin typeface="Calibri"/>
                <a:cs typeface="Calibri"/>
              </a:rPr>
              <a:t>continuation)</a:t>
            </a:r>
          </a:p>
          <a:p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Rolling out Kafka service in full production state</a:t>
            </a:r>
          </a:p>
          <a:p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Improve monitoring </a:t>
            </a:r>
            <a:r>
              <a:rPr lang="en-US" dirty="0">
                <a:latin typeface="Calibri"/>
                <a:cs typeface="Calibri"/>
              </a:rPr>
              <a:t>of </a:t>
            </a:r>
            <a:r>
              <a:rPr lang="en-US" dirty="0" smtClean="0">
                <a:latin typeface="Calibri"/>
                <a:cs typeface="Calibri"/>
              </a:rPr>
              <a:t>individual users in </a:t>
            </a:r>
            <a:r>
              <a:rPr lang="en-US" dirty="0" err="1" smtClean="0">
                <a:latin typeface="Calibri"/>
                <a:cs typeface="Calibri"/>
              </a:rPr>
              <a:t>Hadoop</a:t>
            </a:r>
            <a:endParaRPr lang="en-US" dirty="0" smtClean="0">
              <a:latin typeface="Calibri"/>
              <a:cs typeface="Calibri"/>
            </a:endParaRPr>
          </a:p>
          <a:p>
            <a:pPr marL="597393" lvl="1" indent="0">
              <a:buNone/>
            </a:pPr>
            <a:r>
              <a:rPr lang="en-US" dirty="0" smtClean="0">
                <a:latin typeface="Calibri"/>
                <a:cs typeface="Calibri"/>
              </a:rPr>
              <a:t> </a:t>
            </a:r>
          </a:p>
          <a:p>
            <a:r>
              <a:rPr lang="en-US" dirty="0" smtClean="0">
                <a:latin typeface="Calibri"/>
                <a:cs typeface="Calibri"/>
              </a:rPr>
              <a:t>Service web portal for users</a:t>
            </a:r>
          </a:p>
          <a:p>
            <a:pPr lvl="1"/>
            <a:r>
              <a:rPr lang="en-US" dirty="0">
                <a:latin typeface="Calibri"/>
                <a:cs typeface="Calibri"/>
              </a:rPr>
              <a:t>Integrate multiple </a:t>
            </a:r>
            <a:r>
              <a:rPr lang="en-US" dirty="0" smtClean="0">
                <a:latin typeface="Calibri"/>
                <a:cs typeface="Calibri"/>
              </a:rPr>
              <a:t>components of the service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Single place for monitoring and requesting the service resources</a:t>
            </a:r>
          </a:p>
          <a:p>
            <a:pPr lvl="2"/>
            <a:r>
              <a:rPr lang="en-US" dirty="0" smtClean="0">
                <a:latin typeface="Calibri"/>
                <a:cs typeface="Calibri"/>
              </a:rPr>
              <a:t>HDFS quota, CPUs, memory, Kafka topics </a:t>
            </a:r>
            <a:r>
              <a:rPr lang="en-US" dirty="0" err="1" smtClean="0">
                <a:latin typeface="Calibri"/>
                <a:cs typeface="Calibri"/>
              </a:rPr>
              <a:t>etc</a:t>
            </a:r>
            <a:endParaRPr lang="en-US" dirty="0" smtClean="0">
              <a:latin typeface="Calibri"/>
              <a:cs typeface="Calibri"/>
            </a:endParaRPr>
          </a:p>
          <a:p>
            <a:pPr lvl="2"/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Explore further the big data technology landscape</a:t>
            </a:r>
          </a:p>
          <a:p>
            <a:pPr lvl="1"/>
            <a:r>
              <a:rPr lang="en-US" dirty="0" smtClean="0">
                <a:latin typeface="Calibri"/>
                <a:cs typeface="Calibri"/>
              </a:rPr>
              <a:t>Presto, Apache Kudu, Apache Beam etc.</a:t>
            </a:r>
          </a:p>
          <a:p>
            <a:endParaRPr lang="en-US" dirty="0" smtClean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996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333" dirty="0" smtClean="0">
                <a:latin typeface="Calibri" panose="020F0502020204030204" pitchFamily="34" charset="0"/>
              </a:rPr>
              <a:t>Acknowledgements</a:t>
            </a:r>
            <a:endParaRPr lang="en-GB" sz="5333" dirty="0">
              <a:latin typeface="Calibri" panose="020F0502020204030204" pitchFamily="34" charset="0"/>
            </a:endParaRPr>
          </a:p>
        </p:txBody>
      </p:sp>
      <p:sp>
        <p:nvSpPr>
          <p:cNvPr id="7" name="Marcador de contenido 2"/>
          <p:cNvSpPr txBox="1">
            <a:spLocks/>
          </p:cNvSpPr>
          <p:nvPr/>
        </p:nvSpPr>
        <p:spPr>
          <a:xfrm>
            <a:off x="398219" y="1285049"/>
            <a:ext cx="11315701" cy="5035798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en-US" sz="3200" dirty="0" smtClean="0">
                <a:latin typeface="Calibri" panose="020F0502020204030204" pitchFamily="34" charset="0"/>
              </a:rPr>
              <a:t>Colleagues in the Hadoop, Spark and Streaming Service at CERN</a:t>
            </a:r>
          </a:p>
          <a:p>
            <a:pPr defTabSz="1219170"/>
            <a:r>
              <a:rPr lang="en-US" sz="3200" dirty="0" smtClean="0">
                <a:latin typeface="Calibri" panose="020F0502020204030204" pitchFamily="34" charset="0"/>
              </a:rPr>
              <a:t>Users of the service, including IT Monitoring, IT Security, ATLAS DDM and </a:t>
            </a:r>
            <a:r>
              <a:rPr lang="en-US" sz="3200" dirty="0" err="1" smtClean="0">
                <a:latin typeface="Calibri" panose="020F0502020204030204" pitchFamily="34" charset="0"/>
              </a:rPr>
              <a:t>EventIndex</a:t>
            </a:r>
            <a:r>
              <a:rPr lang="en-US" sz="3200" dirty="0" smtClean="0">
                <a:latin typeface="Calibri" panose="020F0502020204030204" pitchFamily="34" charset="0"/>
              </a:rPr>
              <a:t>, </a:t>
            </a:r>
            <a:r>
              <a:rPr lang="en-US" sz="3200" dirty="0" err="1" smtClean="0">
                <a:latin typeface="Calibri" panose="020F0502020204030204" pitchFamily="34" charset="0"/>
              </a:rPr>
              <a:t>CMSSpark</a:t>
            </a:r>
            <a:r>
              <a:rPr lang="en-US" sz="3200" dirty="0" smtClean="0">
                <a:latin typeface="Calibri" panose="020F0502020204030204" pitchFamily="34" charset="0"/>
              </a:rPr>
              <a:t> project, </a:t>
            </a:r>
            <a:r>
              <a:rPr lang="en-US" sz="3200" dirty="0">
                <a:latin typeface="Calibri" panose="020F0502020204030204" pitchFamily="34" charset="0"/>
              </a:rPr>
              <a:t>Accelerator logging and </a:t>
            </a:r>
            <a:r>
              <a:rPr lang="en-US" sz="3200" dirty="0" smtClean="0">
                <a:latin typeface="Calibri" panose="020F0502020204030204" pitchFamily="34" charset="0"/>
              </a:rPr>
              <a:t>controls</a:t>
            </a:r>
          </a:p>
          <a:p>
            <a:pPr defTabSz="1219170"/>
            <a:r>
              <a:rPr lang="en-US" sz="3200" dirty="0" smtClean="0">
                <a:latin typeface="Calibri" panose="020F0502020204030204" pitchFamily="34" charset="0"/>
              </a:rPr>
              <a:t>CMS Big Data project, with Intel and openlab</a:t>
            </a:r>
          </a:p>
          <a:p>
            <a:pPr defTabSz="1219170"/>
            <a:r>
              <a:rPr lang="en-US" sz="3200" dirty="0" smtClean="0">
                <a:latin typeface="Calibri" panose="020F0502020204030204" pitchFamily="34" charset="0"/>
              </a:rPr>
              <a:t>Collaboration on SWAN with CERN colleagues in EP-SFT, IT-ST</a:t>
            </a:r>
          </a:p>
          <a:p>
            <a:pPr defTabSz="1219170"/>
            <a:endParaRPr lang="en-US" sz="2400" dirty="0">
              <a:latin typeface="Calibri" panose="020F0502020204030204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082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CERN </a:t>
            </a:r>
            <a:r>
              <a:rPr lang="en-GB" dirty="0" err="1" smtClean="0">
                <a:latin typeface="Calibri" panose="020F0502020204030204" pitchFamily="34" charset="0"/>
              </a:rPr>
              <a:t>Hadoop</a:t>
            </a:r>
            <a:r>
              <a:rPr lang="en-GB" dirty="0" smtClean="0">
                <a:latin typeface="Calibri" panose="020F0502020204030204" pitchFamily="34" charset="0"/>
              </a:rPr>
              <a:t> Service - Timeline</a:t>
            </a:r>
            <a:endParaRPr lang="en-GB" dirty="0">
              <a:latin typeface="Calibri" panose="020F0502020204030204" pitchFamily="34" charset="0"/>
            </a:endParaRPr>
          </a:p>
        </p:txBody>
      </p:sp>
      <p:sp>
        <p:nvSpPr>
          <p:cNvPr id="6" name="Right Arrow 10"/>
          <p:cNvSpPr/>
          <p:nvPr/>
        </p:nvSpPr>
        <p:spPr>
          <a:xfrm>
            <a:off x="440000" y="1906207"/>
            <a:ext cx="11436442" cy="2982044"/>
          </a:xfrm>
          <a:prstGeom prst="rightArrow">
            <a:avLst>
              <a:gd name="adj1" fmla="val 50000"/>
              <a:gd name="adj2" fmla="val 29103"/>
            </a:avLst>
          </a:prstGeom>
          <a:solidFill>
            <a:srgbClr val="727CA3">
              <a:lumMod val="40000"/>
              <a:lumOff val="60000"/>
            </a:srgbClr>
          </a:solidFill>
          <a:ln w="9525" cap="flat" cmpd="sng" algn="ctr">
            <a:solidFill>
              <a:srgbClr val="727CA3"/>
            </a:solidFill>
            <a:prstDash val="solid"/>
          </a:ln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rgbClr val="727CA3">
                <a:tint val="100000"/>
                <a:shade val="100000"/>
                <a:hueMod val="100000"/>
                <a:satMod val="1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383100" y="2771266"/>
            <a:ext cx="1524000" cy="1108873"/>
          </a:xfrm>
          <a:prstGeom prst="roundRect">
            <a:avLst/>
          </a:prstGeom>
          <a:gradFill rotWithShape="1">
            <a:gsLst>
              <a:gs pos="0">
                <a:srgbClr val="727CA3">
                  <a:shade val="63000"/>
                </a:srgbClr>
              </a:gs>
              <a:gs pos="30000">
                <a:srgbClr val="727CA3">
                  <a:shade val="90000"/>
                  <a:satMod val="110000"/>
                </a:srgbClr>
              </a:gs>
              <a:gs pos="45000">
                <a:srgbClr val="727CA3">
                  <a:shade val="100000"/>
                  <a:satMod val="118000"/>
                </a:srgbClr>
              </a:gs>
              <a:gs pos="55000">
                <a:srgbClr val="727CA3">
                  <a:shade val="100000"/>
                  <a:satMod val="118000"/>
                </a:srgbClr>
              </a:gs>
              <a:gs pos="73000">
                <a:srgbClr val="727CA3">
                  <a:shade val="90000"/>
                  <a:satMod val="110000"/>
                </a:srgbClr>
              </a:gs>
              <a:gs pos="100000">
                <a:srgbClr val="727CA3">
                  <a:shade val="63000"/>
                </a:srgbClr>
              </a:gs>
            </a:gsLst>
            <a:lin ang="950000" scaled="1"/>
          </a:gradFill>
          <a:ln w="9525" cap="flat" cmpd="sng" algn="ctr">
            <a:solidFill>
              <a:srgbClr val="727CA3"/>
            </a:solidFill>
            <a:prstDash val="solid"/>
          </a:ln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rgbClr val="727CA3">
                <a:tint val="100000"/>
                <a:shade val="100000"/>
                <a:hueMod val="100000"/>
                <a:satMod val="100000"/>
              </a:srgbClr>
            </a:contourClr>
          </a:sp3d>
        </p:spPr>
        <p:txBody>
          <a:bodyPr rtlCol="0" anchor="ctr"/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Adoption of Hadoop 2 (YARN)</a:t>
            </a:r>
            <a:r>
              <a:rPr kumimoji="0" lang="en-GB" sz="1400" b="0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and </a:t>
            </a:r>
            <a:r>
              <a:rPr kumimoji="0" lang="en-GB" sz="1400" b="1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Apache </a:t>
            </a:r>
            <a:r>
              <a:rPr lang="en-GB" sz="1400" b="1" kern="0" noProof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Spark</a:t>
            </a: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sp>
        <p:nvSpPr>
          <p:cNvPr id="9" name="Rounded Rectangle 6"/>
          <p:cNvSpPr/>
          <p:nvPr/>
        </p:nvSpPr>
        <p:spPr>
          <a:xfrm>
            <a:off x="725428" y="2800020"/>
            <a:ext cx="1524000" cy="1080119"/>
          </a:xfrm>
          <a:prstGeom prst="roundRect">
            <a:avLst/>
          </a:prstGeom>
          <a:gradFill rotWithShape="1">
            <a:gsLst>
              <a:gs pos="0">
                <a:srgbClr val="727CA3">
                  <a:shade val="63000"/>
                </a:srgbClr>
              </a:gs>
              <a:gs pos="30000">
                <a:srgbClr val="727CA3">
                  <a:shade val="90000"/>
                  <a:satMod val="110000"/>
                </a:srgbClr>
              </a:gs>
              <a:gs pos="45000">
                <a:srgbClr val="727CA3">
                  <a:shade val="100000"/>
                  <a:satMod val="118000"/>
                </a:srgbClr>
              </a:gs>
              <a:gs pos="55000">
                <a:srgbClr val="727CA3">
                  <a:shade val="100000"/>
                  <a:satMod val="118000"/>
                </a:srgbClr>
              </a:gs>
              <a:gs pos="73000">
                <a:srgbClr val="727CA3">
                  <a:shade val="90000"/>
                  <a:satMod val="110000"/>
                </a:srgbClr>
              </a:gs>
              <a:gs pos="100000">
                <a:srgbClr val="727CA3">
                  <a:shade val="63000"/>
                </a:srgbClr>
              </a:gs>
            </a:gsLst>
            <a:lin ang="950000" scaled="1"/>
          </a:gradFill>
          <a:ln w="9525" cap="flat" cmpd="sng" algn="ctr">
            <a:solidFill>
              <a:srgbClr val="727CA3"/>
            </a:solidFill>
            <a:prstDash val="solid"/>
          </a:ln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rgbClr val="727CA3">
                <a:tint val="100000"/>
                <a:shade val="100000"/>
                <a:hueMod val="100000"/>
                <a:satMod val="1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Start of Hadoop pilot service</a:t>
            </a:r>
          </a:p>
        </p:txBody>
      </p:sp>
      <p:grpSp>
        <p:nvGrpSpPr>
          <p:cNvPr id="10" name="Group 42"/>
          <p:cNvGrpSpPr/>
          <p:nvPr/>
        </p:nvGrpSpPr>
        <p:grpSpPr>
          <a:xfrm>
            <a:off x="611128" y="1647891"/>
            <a:ext cx="1295400" cy="1603782"/>
            <a:chOff x="1981200" y="1295400"/>
            <a:chExt cx="1295400" cy="1501324"/>
          </a:xfrm>
        </p:grpSpPr>
        <p:cxnSp>
          <p:nvCxnSpPr>
            <p:cNvPr id="11" name="Straight Connector 12"/>
            <p:cNvCxnSpPr/>
            <p:nvPr/>
          </p:nvCxnSpPr>
          <p:spPr>
            <a:xfrm flipH="1">
              <a:off x="2055018" y="1410494"/>
              <a:ext cx="1588" cy="1386230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12" name="Content Placeholder 2"/>
            <p:cNvSpPr txBox="1">
              <a:spLocks/>
            </p:cNvSpPr>
            <p:nvPr/>
          </p:nvSpPr>
          <p:spPr>
            <a:xfrm>
              <a:off x="1981200" y="1295400"/>
              <a:ext cx="1295400" cy="381000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marR="0" lvl="0" indent="-27432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727CA3"/>
                </a:buClr>
                <a:buSzPct val="76000"/>
                <a:buFont typeface="Wingdings 3"/>
                <a:buChar char=""/>
                <a:tabLst/>
                <a:defRPr/>
              </a:pPr>
              <a:r>
                <a:rPr kumimoji="0" lang="en-GB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Gill Sans MT"/>
                </a:rPr>
                <a:t>2013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ill Sans MT"/>
              </a:endParaRPr>
            </a:p>
          </p:txBody>
        </p:sp>
      </p:grpSp>
      <p:grpSp>
        <p:nvGrpSpPr>
          <p:cNvPr id="13" name="Group 57"/>
          <p:cNvGrpSpPr/>
          <p:nvPr/>
        </p:nvGrpSpPr>
        <p:grpSpPr>
          <a:xfrm>
            <a:off x="200026" y="4096165"/>
            <a:ext cx="1463040" cy="1305138"/>
            <a:chOff x="1521829" y="3429001"/>
            <a:chExt cx="1982402" cy="1157106"/>
          </a:xfrm>
        </p:grpSpPr>
        <p:sp>
          <p:nvSpPr>
            <p:cNvPr id="14" name="Content Placeholder 2"/>
            <p:cNvSpPr txBox="1">
              <a:spLocks/>
            </p:cNvSpPr>
            <p:nvPr/>
          </p:nvSpPr>
          <p:spPr>
            <a:xfrm>
              <a:off x="1521829" y="3861259"/>
              <a:ext cx="1982402" cy="724848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lvl="0" indent="-274320" algn="ctr">
                <a:spcBef>
                  <a:spcPts val="300"/>
                </a:spcBef>
                <a:buClr>
                  <a:srgbClr val="727CA3"/>
                </a:buClr>
                <a:buSzPct val="76000"/>
                <a:defRPr/>
              </a:pPr>
              <a:r>
                <a:rPr lang="en-GB" kern="0" dirty="0">
                  <a:solidFill>
                    <a:prstClr val="black"/>
                  </a:solidFill>
                  <a:latin typeface="Calibri" panose="020F0502020204030204" pitchFamily="34" charset="0"/>
                </a:rPr>
                <a:t>First </a:t>
              </a:r>
              <a:r>
                <a:rPr lang="en-GB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secured</a:t>
              </a:r>
            </a:p>
            <a:p>
              <a:pPr marL="274320" lvl="0" indent="-274320" algn="ctr">
                <a:spcBef>
                  <a:spcPts val="300"/>
                </a:spcBef>
                <a:buClr>
                  <a:srgbClr val="727CA3"/>
                </a:buClr>
                <a:buSzPct val="76000"/>
                <a:defRPr/>
              </a:pPr>
              <a:r>
                <a:rPr lang="en-GB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cluster</a:t>
              </a:r>
            </a:p>
            <a:p>
              <a:pPr marL="274320" lvl="0" indent="-274320" algn="ctr">
                <a:spcBef>
                  <a:spcPts val="300"/>
                </a:spcBef>
                <a:buClr>
                  <a:srgbClr val="727CA3"/>
                </a:buClr>
                <a:buSzPct val="76000"/>
                <a:defRPr/>
              </a:pPr>
              <a:r>
                <a:rPr lang="en-GB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deployed</a:t>
              </a:r>
              <a:endParaRPr lang="en-GB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15" name="Straight Connector 26"/>
            <p:cNvCxnSpPr/>
            <p:nvPr/>
          </p:nvCxnSpPr>
          <p:spPr>
            <a:xfrm>
              <a:off x="2667001" y="3429001"/>
              <a:ext cx="0" cy="517378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</p:grpSp>
      <p:grpSp>
        <p:nvGrpSpPr>
          <p:cNvPr id="17" name="Group 57"/>
          <p:cNvGrpSpPr/>
          <p:nvPr/>
        </p:nvGrpSpPr>
        <p:grpSpPr>
          <a:xfrm>
            <a:off x="962096" y="4096163"/>
            <a:ext cx="1527658" cy="2163924"/>
            <a:chOff x="1615208" y="2449942"/>
            <a:chExt cx="2376264" cy="2163924"/>
          </a:xfrm>
        </p:grpSpPr>
        <p:sp>
          <p:nvSpPr>
            <p:cNvPr id="18" name="Content Placeholder 2"/>
            <p:cNvSpPr txBox="1">
              <a:spLocks/>
            </p:cNvSpPr>
            <p:nvPr/>
          </p:nvSpPr>
          <p:spPr>
            <a:xfrm>
              <a:off x="1615208" y="3890737"/>
              <a:ext cx="2376264" cy="723129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marR="0" lvl="0" indent="-27432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727CA3"/>
                </a:buClr>
                <a:buSzPct val="76000"/>
                <a:buFontTx/>
                <a:buNone/>
                <a:tabLst/>
                <a:defRPr/>
              </a:pPr>
              <a:r>
                <a:rPr kumimoji="0" lang="en-GB" sz="1800" b="0" i="0" u="sng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First projects by</a:t>
              </a:r>
              <a:r>
                <a:rPr kumimoji="0" lang="en-GB" sz="1800" b="0" i="0" u="sng" strike="noStrike" kern="0" cap="none" spc="0" normalizeH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 ATLAS and CASTOR</a:t>
              </a:r>
              <a:endParaRPr kumimoji="0" lang="en-GB" sz="1800" b="0" i="0" u="sng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  <p:cxnSp>
          <p:nvCxnSpPr>
            <p:cNvPr id="19" name="Straight Connector 26"/>
            <p:cNvCxnSpPr/>
            <p:nvPr/>
          </p:nvCxnSpPr>
          <p:spPr>
            <a:xfrm>
              <a:off x="2662159" y="2449942"/>
              <a:ext cx="4842" cy="1496435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</p:grpSp>
      <p:grpSp>
        <p:nvGrpSpPr>
          <p:cNvPr id="21" name="Group 42"/>
          <p:cNvGrpSpPr/>
          <p:nvPr/>
        </p:nvGrpSpPr>
        <p:grpSpPr>
          <a:xfrm>
            <a:off x="2245885" y="1631994"/>
            <a:ext cx="1295400" cy="1603782"/>
            <a:chOff x="1981200" y="1295400"/>
            <a:chExt cx="1295400" cy="1501324"/>
          </a:xfrm>
        </p:grpSpPr>
        <p:cxnSp>
          <p:nvCxnSpPr>
            <p:cNvPr id="22" name="Straight Connector 12"/>
            <p:cNvCxnSpPr/>
            <p:nvPr/>
          </p:nvCxnSpPr>
          <p:spPr>
            <a:xfrm flipH="1">
              <a:off x="2055018" y="1410494"/>
              <a:ext cx="1588" cy="1386230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23" name="Content Placeholder 2"/>
            <p:cNvSpPr txBox="1">
              <a:spLocks/>
            </p:cNvSpPr>
            <p:nvPr/>
          </p:nvSpPr>
          <p:spPr>
            <a:xfrm>
              <a:off x="1981200" y="1295400"/>
              <a:ext cx="1295400" cy="381000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marR="0" lvl="0" indent="-27432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727CA3"/>
                </a:buClr>
                <a:buSzPct val="76000"/>
                <a:buFont typeface="Wingdings 3"/>
                <a:buChar char=""/>
                <a:tabLst/>
                <a:defRPr/>
              </a:pPr>
              <a:r>
                <a:rPr kumimoji="0" lang="en-GB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/>
                </a:rPr>
                <a:t>2014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endParaRPr>
            </a:p>
          </p:txBody>
        </p:sp>
      </p:grpSp>
      <p:grpSp>
        <p:nvGrpSpPr>
          <p:cNvPr id="24" name="Group 57"/>
          <p:cNvGrpSpPr/>
          <p:nvPr/>
        </p:nvGrpSpPr>
        <p:grpSpPr>
          <a:xfrm>
            <a:off x="2129756" y="4096163"/>
            <a:ext cx="1527658" cy="663935"/>
            <a:chOff x="1196868" y="2399266"/>
            <a:chExt cx="2376264" cy="2163924"/>
          </a:xfrm>
        </p:grpSpPr>
        <p:sp>
          <p:nvSpPr>
            <p:cNvPr id="25" name="Content Placeholder 2"/>
            <p:cNvSpPr txBox="1">
              <a:spLocks/>
            </p:cNvSpPr>
            <p:nvPr/>
          </p:nvSpPr>
          <p:spPr>
            <a:xfrm>
              <a:off x="1196868" y="3840061"/>
              <a:ext cx="2376264" cy="723129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marR="0" lvl="0" indent="-27432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727CA3"/>
                </a:buClr>
                <a:buSzPct val="76000"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Central IT Monitoring project moves to Hadoop</a:t>
              </a:r>
            </a:p>
          </p:txBody>
        </p:sp>
        <p:cxnSp>
          <p:nvCxnSpPr>
            <p:cNvPr id="26" name="Straight Connector 26"/>
            <p:cNvCxnSpPr/>
            <p:nvPr/>
          </p:nvCxnSpPr>
          <p:spPr>
            <a:xfrm>
              <a:off x="2243819" y="2399266"/>
              <a:ext cx="4842" cy="1496434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</p:grpSp>
      <p:sp>
        <p:nvSpPr>
          <p:cNvPr id="27" name="Rounded Rectangle 26"/>
          <p:cNvSpPr/>
          <p:nvPr/>
        </p:nvSpPr>
        <p:spPr>
          <a:xfrm>
            <a:off x="4040772" y="2787163"/>
            <a:ext cx="1524000" cy="1108873"/>
          </a:xfrm>
          <a:prstGeom prst="roundRect">
            <a:avLst/>
          </a:prstGeom>
          <a:gradFill rotWithShape="1">
            <a:gsLst>
              <a:gs pos="0">
                <a:srgbClr val="727CA3">
                  <a:shade val="63000"/>
                </a:srgbClr>
              </a:gs>
              <a:gs pos="30000">
                <a:srgbClr val="727CA3">
                  <a:shade val="90000"/>
                  <a:satMod val="110000"/>
                </a:srgbClr>
              </a:gs>
              <a:gs pos="45000">
                <a:srgbClr val="727CA3">
                  <a:shade val="100000"/>
                  <a:satMod val="118000"/>
                </a:srgbClr>
              </a:gs>
              <a:gs pos="55000">
                <a:srgbClr val="727CA3">
                  <a:shade val="100000"/>
                  <a:satMod val="118000"/>
                </a:srgbClr>
              </a:gs>
              <a:gs pos="73000">
                <a:srgbClr val="727CA3">
                  <a:shade val="90000"/>
                  <a:satMod val="110000"/>
                </a:srgbClr>
              </a:gs>
              <a:gs pos="100000">
                <a:srgbClr val="727CA3">
                  <a:shade val="63000"/>
                </a:srgbClr>
              </a:gs>
            </a:gsLst>
            <a:lin ang="950000" scaled="1"/>
          </a:gradFill>
          <a:ln w="9525" cap="flat" cmpd="sng" algn="ctr">
            <a:solidFill>
              <a:srgbClr val="727CA3"/>
            </a:solidFill>
            <a:prstDash val="solid"/>
          </a:ln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rgbClr val="727CA3">
                <a:tint val="100000"/>
                <a:shade val="100000"/>
                <a:hueMod val="100000"/>
                <a:satMod val="1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Adoptio</a:t>
            </a:r>
            <a:r>
              <a:rPr lang="en-GB" sz="14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n of SQL-based solutions (Hive, Impala)</a:t>
            </a:r>
            <a:endParaRPr kumimoji="0" lang="en-GB" sz="140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grpSp>
        <p:nvGrpSpPr>
          <p:cNvPr id="28" name="Group 42"/>
          <p:cNvGrpSpPr/>
          <p:nvPr/>
        </p:nvGrpSpPr>
        <p:grpSpPr>
          <a:xfrm>
            <a:off x="3903557" y="1647891"/>
            <a:ext cx="1295400" cy="1603782"/>
            <a:chOff x="1981200" y="1295400"/>
            <a:chExt cx="1295400" cy="1501324"/>
          </a:xfrm>
        </p:grpSpPr>
        <p:cxnSp>
          <p:nvCxnSpPr>
            <p:cNvPr id="29" name="Straight Connector 12"/>
            <p:cNvCxnSpPr/>
            <p:nvPr/>
          </p:nvCxnSpPr>
          <p:spPr>
            <a:xfrm flipH="1">
              <a:off x="2055018" y="1410494"/>
              <a:ext cx="1588" cy="1386230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30" name="Content Placeholder 2"/>
            <p:cNvSpPr txBox="1">
              <a:spLocks/>
            </p:cNvSpPr>
            <p:nvPr/>
          </p:nvSpPr>
          <p:spPr>
            <a:xfrm>
              <a:off x="1981200" y="1295400"/>
              <a:ext cx="1295400" cy="381000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marR="0" lvl="0" indent="-27432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727CA3"/>
                </a:buClr>
                <a:buSzPct val="76000"/>
                <a:buFont typeface="Wingdings 3"/>
                <a:buChar char=""/>
                <a:tabLst/>
                <a:defRPr/>
              </a:pPr>
              <a:r>
                <a:rPr kumimoji="0" lang="en-GB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/>
                </a:rPr>
                <a:t>2015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endParaRPr>
            </a:p>
          </p:txBody>
        </p:sp>
      </p:grpSp>
      <p:grpSp>
        <p:nvGrpSpPr>
          <p:cNvPr id="31" name="Group 57"/>
          <p:cNvGrpSpPr/>
          <p:nvPr/>
        </p:nvGrpSpPr>
        <p:grpSpPr>
          <a:xfrm>
            <a:off x="3005251" y="4096163"/>
            <a:ext cx="1463040" cy="2572714"/>
            <a:chOff x="1332335" y="2334827"/>
            <a:chExt cx="1982402" cy="2280911"/>
          </a:xfrm>
        </p:grpSpPr>
        <p:sp>
          <p:nvSpPr>
            <p:cNvPr id="32" name="Content Placeholder 2"/>
            <p:cNvSpPr txBox="1">
              <a:spLocks/>
            </p:cNvSpPr>
            <p:nvPr/>
          </p:nvSpPr>
          <p:spPr>
            <a:xfrm>
              <a:off x="1332335" y="3890890"/>
              <a:ext cx="1982402" cy="724848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lvl="0" indent="-274320" algn="ctr">
                <a:spcBef>
                  <a:spcPts val="300"/>
                </a:spcBef>
                <a:buClr>
                  <a:srgbClr val="727CA3"/>
                </a:buClr>
                <a:buSzPct val="76000"/>
                <a:defRPr/>
              </a:pPr>
              <a:r>
                <a:rPr lang="en-GB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Second cluster installed</a:t>
              </a:r>
              <a:endParaRPr lang="en-GB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3" name="Straight Connector 26"/>
            <p:cNvCxnSpPr/>
            <p:nvPr/>
          </p:nvCxnSpPr>
          <p:spPr>
            <a:xfrm>
              <a:off x="2216008" y="2334827"/>
              <a:ext cx="0" cy="1597931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</p:grpSp>
      <p:grpSp>
        <p:nvGrpSpPr>
          <p:cNvPr id="35" name="Group 57"/>
          <p:cNvGrpSpPr/>
          <p:nvPr/>
        </p:nvGrpSpPr>
        <p:grpSpPr>
          <a:xfrm>
            <a:off x="4675991" y="4083416"/>
            <a:ext cx="1463040" cy="2774583"/>
            <a:chOff x="1288604" y="2334827"/>
            <a:chExt cx="1982402" cy="2280911"/>
          </a:xfrm>
        </p:grpSpPr>
        <p:sp>
          <p:nvSpPr>
            <p:cNvPr id="36" name="Content Placeholder 2"/>
            <p:cNvSpPr txBox="1">
              <a:spLocks/>
            </p:cNvSpPr>
            <p:nvPr/>
          </p:nvSpPr>
          <p:spPr>
            <a:xfrm>
              <a:off x="1288604" y="3890890"/>
              <a:ext cx="1982402" cy="724848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lvl="0" indent="-274320" algn="ctr">
                <a:spcBef>
                  <a:spcPts val="300"/>
                </a:spcBef>
                <a:buClr>
                  <a:srgbClr val="727CA3"/>
                </a:buClr>
                <a:buSzPct val="76000"/>
                <a:defRPr/>
              </a:pPr>
              <a:r>
                <a:rPr lang="en-GB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Third cluster installed</a:t>
              </a:r>
              <a:endParaRPr lang="en-GB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37" name="Straight Connector 26"/>
            <p:cNvCxnSpPr/>
            <p:nvPr/>
          </p:nvCxnSpPr>
          <p:spPr>
            <a:xfrm>
              <a:off x="2157700" y="2334827"/>
              <a:ext cx="0" cy="1597931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</p:grpSp>
      <p:grpSp>
        <p:nvGrpSpPr>
          <p:cNvPr id="38" name="Group 57"/>
          <p:cNvGrpSpPr/>
          <p:nvPr/>
        </p:nvGrpSpPr>
        <p:grpSpPr>
          <a:xfrm>
            <a:off x="3683703" y="4096163"/>
            <a:ext cx="1463040" cy="1305139"/>
            <a:chOff x="1521829" y="3429000"/>
            <a:chExt cx="1982402" cy="1157107"/>
          </a:xfrm>
        </p:grpSpPr>
        <p:sp>
          <p:nvSpPr>
            <p:cNvPr id="39" name="Content Placeholder 2"/>
            <p:cNvSpPr txBox="1">
              <a:spLocks/>
            </p:cNvSpPr>
            <p:nvPr/>
          </p:nvSpPr>
          <p:spPr>
            <a:xfrm>
              <a:off x="1521829" y="3861259"/>
              <a:ext cx="1982402" cy="724848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lvl="0" indent="-274320" algn="ctr">
                <a:spcBef>
                  <a:spcPts val="300"/>
                </a:spcBef>
                <a:buClr>
                  <a:srgbClr val="727CA3"/>
                </a:buClr>
                <a:buSzPct val="76000"/>
                <a:defRPr/>
              </a:pPr>
              <a:r>
                <a:rPr lang="en-GB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Started R&amp;D with other RDBMS-based projects</a:t>
              </a:r>
              <a:endParaRPr lang="en-GB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0" name="Straight Connector 26"/>
            <p:cNvCxnSpPr/>
            <p:nvPr/>
          </p:nvCxnSpPr>
          <p:spPr>
            <a:xfrm>
              <a:off x="2667001" y="3429000"/>
              <a:ext cx="0" cy="517377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</p:grpSp>
      <p:sp>
        <p:nvSpPr>
          <p:cNvPr id="41" name="Rounded Rectangle 40"/>
          <p:cNvSpPr/>
          <p:nvPr/>
        </p:nvSpPr>
        <p:spPr>
          <a:xfrm>
            <a:off x="5698443" y="2771266"/>
            <a:ext cx="1585809" cy="1108873"/>
          </a:xfrm>
          <a:prstGeom prst="roundRect">
            <a:avLst/>
          </a:prstGeom>
          <a:gradFill rotWithShape="1">
            <a:gsLst>
              <a:gs pos="0">
                <a:srgbClr val="727CA3">
                  <a:shade val="63000"/>
                </a:srgbClr>
              </a:gs>
              <a:gs pos="30000">
                <a:srgbClr val="727CA3">
                  <a:shade val="90000"/>
                  <a:satMod val="110000"/>
                </a:srgbClr>
              </a:gs>
              <a:gs pos="45000">
                <a:srgbClr val="727CA3">
                  <a:shade val="100000"/>
                  <a:satMod val="118000"/>
                </a:srgbClr>
              </a:gs>
              <a:gs pos="55000">
                <a:srgbClr val="727CA3">
                  <a:shade val="100000"/>
                  <a:satMod val="118000"/>
                </a:srgbClr>
              </a:gs>
              <a:gs pos="73000">
                <a:srgbClr val="727CA3">
                  <a:shade val="90000"/>
                  <a:satMod val="110000"/>
                </a:srgbClr>
              </a:gs>
              <a:gs pos="100000">
                <a:srgbClr val="727CA3">
                  <a:shade val="63000"/>
                </a:srgbClr>
              </a:gs>
            </a:gsLst>
            <a:lin ang="950000" scaled="1"/>
          </a:gradFill>
          <a:ln w="9525" cap="flat" cmpd="sng" algn="ctr">
            <a:solidFill>
              <a:srgbClr val="727CA3"/>
            </a:solidFill>
            <a:prstDash val="solid"/>
          </a:ln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rgbClr val="727CA3">
                <a:tint val="100000"/>
                <a:shade val="100000"/>
                <a:hueMod val="100000"/>
                <a:satMod val="100000"/>
              </a:srgbClr>
            </a:contourClr>
          </a:sp3d>
        </p:spPr>
        <p:txBody>
          <a:bodyPr rtlCol="0" anchor="ctr"/>
          <a:lstStyle/>
          <a:p>
            <a:pPr marL="171450" indent="-171450">
              <a:buFont typeface="Arial" panose="020B0604020202020204" pitchFamily="34" charset="0"/>
              <a:buChar char="•"/>
              <a:defRPr/>
            </a:pPr>
            <a:r>
              <a:rPr lang="en-GB" sz="1200" kern="0" dirty="0">
                <a:solidFill>
                  <a:prstClr val="white"/>
                </a:solidFill>
                <a:latin typeface="Calibri" panose="020F0502020204030204" pitchFamily="34" charset="0"/>
              </a:rPr>
              <a:t>Starting Kafka </a:t>
            </a:r>
            <a:r>
              <a:rPr lang="en-GB" sz="1200" kern="0" dirty="0" smtClean="0">
                <a:solidFill>
                  <a:prstClr val="white"/>
                </a:solidFill>
                <a:latin typeface="Calibri" panose="020F0502020204030204" pitchFamily="34" charset="0"/>
              </a:rPr>
              <a:t>pilot</a:t>
            </a:r>
            <a:endParaRPr kumimoji="0" lang="en-GB" sz="120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Rolling out HDFS backups</a:t>
            </a:r>
          </a:p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XRD connector and monitoring</a:t>
            </a:r>
          </a:p>
        </p:txBody>
      </p:sp>
      <p:grpSp>
        <p:nvGrpSpPr>
          <p:cNvPr id="42" name="Group 42"/>
          <p:cNvGrpSpPr/>
          <p:nvPr/>
        </p:nvGrpSpPr>
        <p:grpSpPr>
          <a:xfrm>
            <a:off x="5561229" y="1631994"/>
            <a:ext cx="1295400" cy="1603782"/>
            <a:chOff x="1981200" y="1295400"/>
            <a:chExt cx="1295400" cy="1501324"/>
          </a:xfrm>
        </p:grpSpPr>
        <p:cxnSp>
          <p:nvCxnSpPr>
            <p:cNvPr id="43" name="Straight Connector 12"/>
            <p:cNvCxnSpPr/>
            <p:nvPr/>
          </p:nvCxnSpPr>
          <p:spPr>
            <a:xfrm flipH="1">
              <a:off x="2055018" y="1410494"/>
              <a:ext cx="1588" cy="1386230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44" name="Content Placeholder 2"/>
            <p:cNvSpPr txBox="1">
              <a:spLocks/>
            </p:cNvSpPr>
            <p:nvPr/>
          </p:nvSpPr>
          <p:spPr>
            <a:xfrm>
              <a:off x="1981200" y="1295400"/>
              <a:ext cx="1295400" cy="381000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marR="0" lvl="0" indent="-27432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727CA3"/>
                </a:buClr>
                <a:buSzPct val="76000"/>
                <a:buFont typeface="Wingdings 3"/>
                <a:buChar char=""/>
                <a:tabLst/>
                <a:defRPr/>
              </a:pPr>
              <a:r>
                <a:rPr kumimoji="0" lang="en-GB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/>
                </a:rPr>
                <a:t>2016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endParaRPr>
            </a:p>
          </p:txBody>
        </p:sp>
      </p:grpSp>
      <p:grpSp>
        <p:nvGrpSpPr>
          <p:cNvPr id="45" name="Group 57"/>
          <p:cNvGrpSpPr/>
          <p:nvPr/>
        </p:nvGrpSpPr>
        <p:grpSpPr>
          <a:xfrm>
            <a:off x="5266906" y="4074129"/>
            <a:ext cx="1463040" cy="1039627"/>
            <a:chOff x="1186560" y="3481715"/>
            <a:chExt cx="1982402" cy="921710"/>
          </a:xfrm>
        </p:grpSpPr>
        <p:sp>
          <p:nvSpPr>
            <p:cNvPr id="46" name="Content Placeholder 2"/>
            <p:cNvSpPr txBox="1">
              <a:spLocks/>
            </p:cNvSpPr>
            <p:nvPr/>
          </p:nvSpPr>
          <p:spPr>
            <a:xfrm>
              <a:off x="1186560" y="3678577"/>
              <a:ext cx="1982402" cy="724848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lvl="0" indent="-274320" algn="ctr">
                <a:spcBef>
                  <a:spcPts val="300"/>
                </a:spcBef>
                <a:buClr>
                  <a:srgbClr val="727CA3"/>
                </a:buClr>
                <a:buSzPct val="76000"/>
                <a:defRPr/>
              </a:pPr>
              <a:r>
                <a:rPr lang="en-GB" kern="0" dirty="0" smtClean="0">
                  <a:solidFill>
                    <a:srgbClr val="FF0000"/>
                  </a:solidFill>
                  <a:latin typeface="Gill Sans MT"/>
                </a:rPr>
                <a:t>LHC critical projects commits to use the service</a:t>
              </a:r>
              <a:endParaRPr lang="en-GB" kern="0" dirty="0">
                <a:solidFill>
                  <a:srgbClr val="FF0000"/>
                </a:solidFill>
                <a:latin typeface="Gill Sans MT"/>
              </a:endParaRPr>
            </a:p>
          </p:txBody>
        </p:sp>
        <p:cxnSp>
          <p:nvCxnSpPr>
            <p:cNvPr id="47" name="Straight Connector 26"/>
            <p:cNvCxnSpPr/>
            <p:nvPr/>
          </p:nvCxnSpPr>
          <p:spPr>
            <a:xfrm>
              <a:off x="2343976" y="3481715"/>
              <a:ext cx="0" cy="173307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</p:grpSp>
      <p:sp>
        <p:nvSpPr>
          <p:cNvPr id="50" name="Rounded Rectangle 49"/>
          <p:cNvSpPr/>
          <p:nvPr/>
        </p:nvSpPr>
        <p:spPr>
          <a:xfrm>
            <a:off x="7409906" y="2759308"/>
            <a:ext cx="1524000" cy="1108873"/>
          </a:xfrm>
          <a:prstGeom prst="roundRect">
            <a:avLst/>
          </a:prstGeom>
          <a:gradFill rotWithShape="1">
            <a:gsLst>
              <a:gs pos="0">
                <a:srgbClr val="727CA3">
                  <a:shade val="63000"/>
                </a:srgbClr>
              </a:gs>
              <a:gs pos="30000">
                <a:srgbClr val="727CA3">
                  <a:shade val="90000"/>
                  <a:satMod val="110000"/>
                </a:srgbClr>
              </a:gs>
              <a:gs pos="45000">
                <a:srgbClr val="727CA3">
                  <a:shade val="100000"/>
                  <a:satMod val="118000"/>
                </a:srgbClr>
              </a:gs>
              <a:gs pos="55000">
                <a:srgbClr val="727CA3">
                  <a:shade val="100000"/>
                  <a:satMod val="118000"/>
                </a:srgbClr>
              </a:gs>
              <a:gs pos="73000">
                <a:srgbClr val="727CA3">
                  <a:shade val="90000"/>
                  <a:satMod val="110000"/>
                </a:srgbClr>
              </a:gs>
              <a:gs pos="100000">
                <a:srgbClr val="727CA3">
                  <a:shade val="63000"/>
                </a:srgbClr>
              </a:gs>
            </a:gsLst>
            <a:lin ang="950000" scaled="1"/>
          </a:gradFill>
          <a:ln w="9525" cap="flat" cmpd="sng" algn="ctr">
            <a:solidFill>
              <a:srgbClr val="727CA3"/>
            </a:solidFill>
            <a:prstDash val="solid"/>
          </a:ln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rgbClr val="727CA3">
                <a:tint val="100000"/>
                <a:shade val="100000"/>
                <a:hueMod val="100000"/>
                <a:satMod val="100000"/>
              </a:srgb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Production</a:t>
            </a:r>
            <a:r>
              <a:rPr kumimoji="0" lang="en-GB" sz="1400" b="1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ready</a:t>
            </a:r>
            <a:endParaRPr kumimoji="0" lang="en-GB" sz="14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High availability, Custom CERN</a:t>
            </a:r>
            <a:r>
              <a:rPr kumimoji="0" lang="en-GB" sz="1400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distribution</a:t>
            </a:r>
            <a:endParaRPr kumimoji="0" lang="en-GB" sz="140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grpSp>
        <p:nvGrpSpPr>
          <p:cNvPr id="51" name="Group 42"/>
          <p:cNvGrpSpPr/>
          <p:nvPr/>
        </p:nvGrpSpPr>
        <p:grpSpPr>
          <a:xfrm>
            <a:off x="7272691" y="1620036"/>
            <a:ext cx="1295400" cy="1603782"/>
            <a:chOff x="1981200" y="1295400"/>
            <a:chExt cx="1295400" cy="1501324"/>
          </a:xfrm>
        </p:grpSpPr>
        <p:cxnSp>
          <p:nvCxnSpPr>
            <p:cNvPr id="52" name="Straight Connector 12"/>
            <p:cNvCxnSpPr/>
            <p:nvPr/>
          </p:nvCxnSpPr>
          <p:spPr>
            <a:xfrm flipH="1">
              <a:off x="2055018" y="1410494"/>
              <a:ext cx="1588" cy="1386230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53" name="Content Placeholder 2"/>
            <p:cNvSpPr txBox="1">
              <a:spLocks/>
            </p:cNvSpPr>
            <p:nvPr/>
          </p:nvSpPr>
          <p:spPr>
            <a:xfrm>
              <a:off x="1981200" y="1295400"/>
              <a:ext cx="1295400" cy="381000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marR="0" lvl="0" indent="-27432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727CA3"/>
                </a:buClr>
                <a:buSzPct val="76000"/>
                <a:buFont typeface="Wingdings 3"/>
                <a:buChar char=""/>
                <a:tabLst/>
                <a:defRPr/>
              </a:pPr>
              <a:r>
                <a:rPr kumimoji="0" lang="en-GB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B050"/>
                  </a:solidFill>
                  <a:effectLst/>
                  <a:uLnTx/>
                  <a:uFillTx/>
                  <a:latin typeface="Gill Sans MT"/>
                </a:rPr>
                <a:t>2017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Gill Sans MT"/>
              </a:endParaRPr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5933883" y="5794931"/>
            <a:ext cx="1463040" cy="88173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ctr">
              <a:spcBef>
                <a:spcPts val="300"/>
              </a:spcBef>
              <a:buClr>
                <a:srgbClr val="727CA3"/>
              </a:buClr>
              <a:buSzPct val="76000"/>
              <a:defRPr/>
            </a:pPr>
            <a:r>
              <a:rPr lang="en-GB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IT Security project moves to Hadoop</a:t>
            </a:r>
            <a:endParaRPr lang="en-GB" sz="1600" kern="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57" name="Straight Connector 26"/>
          <p:cNvCxnSpPr/>
          <p:nvPr/>
        </p:nvCxnSpPr>
        <p:spPr>
          <a:xfrm>
            <a:off x="6654645" y="4095645"/>
            <a:ext cx="10758" cy="1720802"/>
          </a:xfrm>
          <a:prstGeom prst="line">
            <a:avLst/>
          </a:prstGeom>
          <a:noFill/>
          <a:ln w="19050" cap="flat" cmpd="sng" algn="ctr">
            <a:solidFill>
              <a:srgbClr val="727CA3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sp>
        <p:nvSpPr>
          <p:cNvPr id="63" name="Rounded Rectangle 62"/>
          <p:cNvSpPr/>
          <p:nvPr/>
        </p:nvSpPr>
        <p:spPr>
          <a:xfrm>
            <a:off x="9076747" y="2759308"/>
            <a:ext cx="1585809" cy="1108873"/>
          </a:xfrm>
          <a:prstGeom prst="roundRect">
            <a:avLst/>
          </a:prstGeom>
          <a:gradFill rotWithShape="1">
            <a:gsLst>
              <a:gs pos="0">
                <a:srgbClr val="727CA3">
                  <a:shade val="63000"/>
                </a:srgbClr>
              </a:gs>
              <a:gs pos="30000">
                <a:srgbClr val="727CA3">
                  <a:shade val="90000"/>
                  <a:satMod val="110000"/>
                </a:srgbClr>
              </a:gs>
              <a:gs pos="45000">
                <a:srgbClr val="727CA3">
                  <a:shade val="100000"/>
                  <a:satMod val="118000"/>
                </a:srgbClr>
              </a:gs>
              <a:gs pos="55000">
                <a:srgbClr val="727CA3">
                  <a:shade val="100000"/>
                  <a:satMod val="118000"/>
                </a:srgbClr>
              </a:gs>
              <a:gs pos="73000">
                <a:srgbClr val="727CA3">
                  <a:shade val="90000"/>
                  <a:satMod val="110000"/>
                </a:srgbClr>
              </a:gs>
              <a:gs pos="100000">
                <a:srgbClr val="727CA3">
                  <a:shade val="63000"/>
                </a:srgbClr>
              </a:gs>
            </a:gsLst>
            <a:lin ang="950000" scaled="1"/>
          </a:gradFill>
          <a:ln w="9525" cap="flat" cmpd="sng" algn="ctr">
            <a:solidFill>
              <a:srgbClr val="727CA3"/>
            </a:solidFill>
            <a:prstDash val="solid"/>
          </a:ln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rgbClr val="727CA3">
                <a:tint val="100000"/>
                <a:shade val="100000"/>
                <a:hueMod val="100000"/>
                <a:satMod val="100000"/>
              </a:srgbClr>
            </a:contourClr>
          </a:sp3d>
        </p:spPr>
        <p:txBody>
          <a:bodyPr rtlCol="0" anchor="ctr"/>
          <a:lstStyle/>
          <a:p>
            <a:pPr algn="ctr">
              <a:defRPr/>
            </a:pPr>
            <a:r>
              <a:rPr kumimoji="0" lang="en-GB" sz="140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Adoption</a:t>
            </a:r>
            <a:r>
              <a:rPr kumimoji="0" lang="en-GB" sz="1400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of </a:t>
            </a:r>
            <a:r>
              <a:rPr kumimoji="0" lang="en-GB" sz="1400" i="0" u="none" strike="noStrike" kern="0" cap="none" spc="0" normalizeH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Jupyter</a:t>
            </a:r>
            <a:r>
              <a:rPr kumimoji="0" lang="en-GB" sz="1400" i="0" u="none" strike="noStrike" kern="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</a:rPr>
              <a:t> Notebooks (SWAN)</a:t>
            </a:r>
            <a:endParaRPr kumimoji="0" lang="en-GB" sz="140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</a:endParaRPr>
          </a:p>
        </p:txBody>
      </p:sp>
      <p:grpSp>
        <p:nvGrpSpPr>
          <p:cNvPr id="64" name="Group 42"/>
          <p:cNvGrpSpPr/>
          <p:nvPr/>
        </p:nvGrpSpPr>
        <p:grpSpPr>
          <a:xfrm>
            <a:off x="8939533" y="1620036"/>
            <a:ext cx="1295400" cy="1603782"/>
            <a:chOff x="1981200" y="1295400"/>
            <a:chExt cx="1295400" cy="1501324"/>
          </a:xfrm>
        </p:grpSpPr>
        <p:cxnSp>
          <p:nvCxnSpPr>
            <p:cNvPr id="65" name="Straight Connector 12"/>
            <p:cNvCxnSpPr/>
            <p:nvPr/>
          </p:nvCxnSpPr>
          <p:spPr>
            <a:xfrm flipH="1">
              <a:off x="2055018" y="1410494"/>
              <a:ext cx="1588" cy="1386230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  <p:sp>
          <p:nvSpPr>
            <p:cNvPr id="66" name="Content Placeholder 2"/>
            <p:cNvSpPr txBox="1">
              <a:spLocks/>
            </p:cNvSpPr>
            <p:nvPr/>
          </p:nvSpPr>
          <p:spPr>
            <a:xfrm>
              <a:off x="1981200" y="1295400"/>
              <a:ext cx="1295400" cy="381000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marR="0" lvl="0" indent="-274320" defTabSz="914400" eaLnBrk="1" fontAlgn="auto" latinLnBrk="0" hangingPunct="1">
                <a:lnSpc>
                  <a:spcPct val="100000"/>
                </a:lnSpc>
                <a:spcBef>
                  <a:spcPts val="300"/>
                </a:spcBef>
                <a:spcAft>
                  <a:spcPts val="0"/>
                </a:spcAft>
                <a:buClr>
                  <a:srgbClr val="727CA3"/>
                </a:buClr>
                <a:buSzPct val="76000"/>
                <a:buFont typeface="Wingdings 3"/>
                <a:buChar char=""/>
                <a:tabLst/>
                <a:defRPr/>
              </a:pPr>
              <a:r>
                <a:rPr kumimoji="0" lang="en-GB" sz="20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Gill Sans MT"/>
                </a:rPr>
                <a:t>2018</a:t>
              </a:r>
              <a:endParaRPr kumimoji="0" lang="en-GB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Gill Sans MT"/>
              </a:endParaRPr>
            </a:p>
          </p:txBody>
        </p:sp>
      </p:grpSp>
      <p:sp>
        <p:nvSpPr>
          <p:cNvPr id="67" name="Content Placeholder 2"/>
          <p:cNvSpPr txBox="1">
            <a:spLocks/>
          </p:cNvSpPr>
          <p:nvPr/>
        </p:nvSpPr>
        <p:spPr>
          <a:xfrm>
            <a:off x="6600942" y="4648421"/>
            <a:ext cx="1233099" cy="88173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ctr">
              <a:spcBef>
                <a:spcPts val="300"/>
              </a:spcBef>
              <a:buClr>
                <a:srgbClr val="727CA3"/>
              </a:buClr>
              <a:buSzPct val="76000"/>
              <a:defRPr/>
            </a:pPr>
            <a:r>
              <a:rPr lang="en-GB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Start of CMS Big Data project </a:t>
            </a:r>
            <a:endParaRPr lang="en-GB" sz="1600" kern="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68" name="Straight Connector 26"/>
          <p:cNvCxnSpPr/>
          <p:nvPr/>
        </p:nvCxnSpPr>
        <p:spPr>
          <a:xfrm flipH="1">
            <a:off x="7130715" y="4084887"/>
            <a:ext cx="1226" cy="584085"/>
          </a:xfrm>
          <a:prstGeom prst="line">
            <a:avLst/>
          </a:prstGeom>
          <a:noFill/>
          <a:ln w="19050" cap="flat" cmpd="sng" algn="ctr">
            <a:solidFill>
              <a:srgbClr val="727CA3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grpSp>
        <p:nvGrpSpPr>
          <p:cNvPr id="76" name="Group 57"/>
          <p:cNvGrpSpPr/>
          <p:nvPr/>
        </p:nvGrpSpPr>
        <p:grpSpPr>
          <a:xfrm>
            <a:off x="8215695" y="4093628"/>
            <a:ext cx="2193372" cy="541230"/>
            <a:chOff x="1750732" y="2334827"/>
            <a:chExt cx="1982402" cy="2287907"/>
          </a:xfrm>
        </p:grpSpPr>
        <p:sp>
          <p:nvSpPr>
            <p:cNvPr id="77" name="Content Placeholder 2"/>
            <p:cNvSpPr txBox="1">
              <a:spLocks/>
            </p:cNvSpPr>
            <p:nvPr/>
          </p:nvSpPr>
          <p:spPr>
            <a:xfrm>
              <a:off x="1750732" y="4119672"/>
              <a:ext cx="1982402" cy="503062"/>
            </a:xfrm>
            <a:prstGeom prst="rect">
              <a:avLst/>
            </a:prstGeom>
          </p:spPr>
          <p:txBody>
            <a:bodyPr vert="horz">
              <a:noAutofit/>
            </a:bodyPr>
            <a:lstStyle/>
            <a:p>
              <a:pPr marL="274320" lvl="0" indent="-274320">
                <a:spcBef>
                  <a:spcPts val="300"/>
                </a:spcBef>
                <a:buClr>
                  <a:srgbClr val="727CA3"/>
                </a:buClr>
                <a:buSzPct val="76000"/>
                <a:defRPr/>
              </a:pPr>
              <a:r>
                <a:rPr lang="en-GB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Fourth </a:t>
              </a:r>
              <a:r>
                <a:rPr lang="en-GB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cluster installed</a:t>
              </a:r>
            </a:p>
            <a:p>
              <a:pPr marL="274320" lvl="0" indent="-274320">
                <a:spcBef>
                  <a:spcPts val="300"/>
                </a:spcBef>
                <a:buClr>
                  <a:srgbClr val="727CA3"/>
                </a:buClr>
                <a:buSzPct val="76000"/>
                <a:defRPr/>
              </a:pPr>
              <a:r>
                <a:rPr lang="en-GB" kern="0" dirty="0" smtClean="0">
                  <a:solidFill>
                    <a:prstClr val="black"/>
                  </a:solidFill>
                  <a:latin typeface="Calibri" panose="020F0502020204030204" pitchFamily="34" charset="0"/>
                </a:rPr>
                <a:t>(for LHC mission critical systems)</a:t>
              </a:r>
              <a:endParaRPr lang="en-GB" kern="0" dirty="0">
                <a:solidFill>
                  <a:prstClr val="black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78" name="Straight Connector 26"/>
            <p:cNvCxnSpPr/>
            <p:nvPr/>
          </p:nvCxnSpPr>
          <p:spPr>
            <a:xfrm>
              <a:off x="2157700" y="2334827"/>
              <a:ext cx="0" cy="1597931"/>
            </a:xfrm>
            <a:prstGeom prst="line">
              <a:avLst/>
            </a:prstGeom>
            <a:noFill/>
            <a:ln w="19050" cap="flat" cmpd="sng" algn="ctr">
              <a:solidFill>
                <a:srgbClr val="727CA3"/>
              </a:solidFill>
              <a:prstDash val="solid"/>
            </a:ln>
            <a:effectLst>
              <a:outerShdw blurRad="38100" dist="25400" dir="5400000" rotWithShape="0">
                <a:srgbClr val="000000">
                  <a:alpha val="40000"/>
                </a:srgbClr>
              </a:outerShdw>
            </a:effectLst>
          </p:spPr>
        </p:cxnSp>
      </p:grpSp>
      <p:sp>
        <p:nvSpPr>
          <p:cNvPr id="81" name="Content Placeholder 2"/>
          <p:cNvSpPr txBox="1">
            <a:spLocks/>
          </p:cNvSpPr>
          <p:nvPr/>
        </p:nvSpPr>
        <p:spPr>
          <a:xfrm>
            <a:off x="9571285" y="4668972"/>
            <a:ext cx="1549044" cy="88173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ctr">
              <a:spcBef>
                <a:spcPts val="300"/>
              </a:spcBef>
              <a:buClr>
                <a:srgbClr val="727CA3"/>
              </a:buClr>
              <a:buSzPct val="76000"/>
              <a:defRPr/>
            </a:pPr>
            <a:r>
              <a:rPr lang="en-GB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Spark cluster on </a:t>
            </a:r>
            <a:r>
              <a:rPr lang="en-GB" sz="1600" kern="0" dirty="0" err="1" smtClean="0">
                <a:solidFill>
                  <a:prstClr val="black"/>
                </a:solidFill>
                <a:latin typeface="Calibri" panose="020F0502020204030204" pitchFamily="34" charset="0"/>
              </a:rPr>
              <a:t>Kubernetes</a:t>
            </a:r>
            <a:endParaRPr lang="en-GB" sz="1600" kern="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82" name="Straight Connector 26"/>
          <p:cNvCxnSpPr/>
          <p:nvPr/>
        </p:nvCxnSpPr>
        <p:spPr>
          <a:xfrm flipH="1">
            <a:off x="10209952" y="4074129"/>
            <a:ext cx="1226" cy="584085"/>
          </a:xfrm>
          <a:prstGeom prst="line">
            <a:avLst/>
          </a:prstGeom>
          <a:noFill/>
          <a:ln w="19050" cap="flat" cmpd="sng" algn="ctr">
            <a:solidFill>
              <a:srgbClr val="727CA3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sp>
        <p:nvSpPr>
          <p:cNvPr id="83" name="Content Placeholder 2"/>
          <p:cNvSpPr txBox="1">
            <a:spLocks/>
          </p:cNvSpPr>
          <p:nvPr/>
        </p:nvSpPr>
        <p:spPr>
          <a:xfrm>
            <a:off x="7209333" y="5753310"/>
            <a:ext cx="1524838" cy="881731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lvl="0" indent="-274320" algn="ctr">
              <a:spcBef>
                <a:spcPts val="300"/>
              </a:spcBef>
              <a:buClr>
                <a:srgbClr val="727CA3"/>
              </a:buClr>
              <a:buSzPct val="76000"/>
              <a:defRPr/>
            </a:pPr>
            <a:r>
              <a:rPr lang="en-GB" sz="1600" kern="0" dirty="0" smtClean="0">
                <a:solidFill>
                  <a:prstClr val="black"/>
                </a:solidFill>
                <a:latin typeface="Calibri" panose="020F0502020204030204" pitchFamily="34" charset="0"/>
              </a:rPr>
              <a:t>Start of series of introduction training</a:t>
            </a:r>
            <a:endParaRPr lang="en-GB" sz="1600" kern="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cxnSp>
        <p:nvCxnSpPr>
          <p:cNvPr id="84" name="Straight Connector 26"/>
          <p:cNvCxnSpPr/>
          <p:nvPr/>
        </p:nvCxnSpPr>
        <p:spPr>
          <a:xfrm>
            <a:off x="7930095" y="4054024"/>
            <a:ext cx="10758" cy="1720802"/>
          </a:xfrm>
          <a:prstGeom prst="line">
            <a:avLst/>
          </a:prstGeom>
          <a:noFill/>
          <a:ln w="19050" cap="flat" cmpd="sng" algn="ctr">
            <a:solidFill>
              <a:srgbClr val="727CA3"/>
            </a:solidFill>
            <a:prstDash val="solid"/>
          </a:ln>
          <a:effectLst>
            <a:outerShdw blurRad="38100" dist="25400" dir="5400000" rotWithShape="0">
              <a:srgbClr val="000000">
                <a:alpha val="40000"/>
              </a:srgbClr>
            </a:outerShdw>
          </a:effectLst>
        </p:spPr>
      </p:cxnSp>
      <p:sp>
        <p:nvSpPr>
          <p:cNvPr id="6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3A47AEF7-A93A-984B-A457-E7553317D53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789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333" dirty="0" err="1">
                <a:latin typeface="Calibri" panose="020F0502020204030204" pitchFamily="34" charset="0"/>
              </a:rPr>
              <a:t>Hadoop</a:t>
            </a:r>
            <a:r>
              <a:rPr lang="es-ES" sz="5333" dirty="0">
                <a:latin typeface="Calibri" panose="020F0502020204030204" pitchFamily="34" charset="0"/>
              </a:rPr>
              <a:t> </a:t>
            </a:r>
            <a:r>
              <a:rPr lang="es-ES" sz="5333" dirty="0" err="1">
                <a:latin typeface="Calibri" panose="020F0502020204030204" pitchFamily="34" charset="0"/>
              </a:rPr>
              <a:t>Service</a:t>
            </a:r>
            <a:r>
              <a:rPr lang="es-ES" sz="5333" dirty="0">
                <a:latin typeface="Calibri" panose="020F0502020204030204" pitchFamily="34" charset="0"/>
              </a:rPr>
              <a:t> at CERN </a:t>
            </a:r>
            <a:r>
              <a:rPr lang="es-ES" sz="5333" dirty="0" smtClean="0">
                <a:latin typeface="Calibri" panose="020F0502020204030204" pitchFamily="34" charset="0"/>
              </a:rPr>
              <a:t>IT</a:t>
            </a:r>
            <a:endParaRPr lang="en-GB" sz="5333" dirty="0">
              <a:latin typeface="Calibri" panose="020F0502020204030204" pitchFamily="34" charset="0"/>
            </a:endParaRPr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213873" y="1690651"/>
            <a:ext cx="6727251" cy="485804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70"/>
            <a:r>
              <a:rPr lang="en-US" sz="3200" dirty="0">
                <a:latin typeface="Calibri" panose="020F0502020204030204" pitchFamily="34" charset="0"/>
              </a:rPr>
              <a:t>Setup and run the </a:t>
            </a:r>
            <a:r>
              <a:rPr lang="en-US" sz="3200" dirty="0" smtClean="0">
                <a:latin typeface="Calibri" panose="020F0502020204030204" pitchFamily="34" charset="0"/>
              </a:rPr>
              <a:t>infrastructure</a:t>
            </a:r>
          </a:p>
          <a:p>
            <a:pPr defTabSz="1219170"/>
            <a:endParaRPr lang="en-US" sz="3200" dirty="0">
              <a:latin typeface="Calibri" panose="020F0502020204030204" pitchFamily="34" charset="0"/>
            </a:endParaRPr>
          </a:p>
          <a:p>
            <a:pPr defTabSz="1219170"/>
            <a:r>
              <a:rPr lang="en-US" sz="3200" dirty="0">
                <a:latin typeface="Calibri" panose="020F0502020204030204" pitchFamily="34" charset="0"/>
              </a:rPr>
              <a:t>Support user </a:t>
            </a:r>
            <a:r>
              <a:rPr lang="en-US" sz="3200" dirty="0" smtClean="0">
                <a:latin typeface="Calibri" panose="020F0502020204030204" pitchFamily="34" charset="0"/>
              </a:rPr>
              <a:t>community</a:t>
            </a:r>
            <a:endParaRPr lang="en-US" sz="3200" dirty="0">
              <a:latin typeface="Calibri" panose="020F0502020204030204" pitchFamily="34" charset="0"/>
            </a:endParaRPr>
          </a:p>
          <a:p>
            <a:pPr defTabSz="1219170"/>
            <a:endParaRPr lang="en-US" sz="3067" dirty="0" smtClean="0">
              <a:latin typeface="Calibri" panose="020F0502020204030204" pitchFamily="34" charset="0"/>
            </a:endParaRPr>
          </a:p>
          <a:p>
            <a:pPr lvl="1" defTabSz="1219170"/>
            <a:r>
              <a:rPr lang="en-US" sz="2800" dirty="0" smtClean="0">
                <a:latin typeface="Calibri" panose="020F0502020204030204" pitchFamily="34" charset="0"/>
              </a:rPr>
              <a:t>Provide </a:t>
            </a:r>
            <a:r>
              <a:rPr lang="en-US" sz="2800" dirty="0" smtClean="0">
                <a:latin typeface="Calibri" panose="020F0502020204030204" pitchFamily="34" charset="0"/>
              </a:rPr>
              <a:t>consultancy</a:t>
            </a:r>
          </a:p>
          <a:p>
            <a:pPr lvl="1" defTabSz="1219170"/>
            <a:endParaRPr lang="en-US" sz="2800" dirty="0">
              <a:latin typeface="Calibri" panose="020F0502020204030204" pitchFamily="34" charset="0"/>
            </a:endParaRPr>
          </a:p>
          <a:p>
            <a:pPr lvl="1" defTabSz="1219170"/>
            <a:r>
              <a:rPr lang="en-US" sz="2800" dirty="0" smtClean="0">
                <a:latin typeface="Calibri" panose="020F0502020204030204" pitchFamily="34" charset="0"/>
              </a:rPr>
              <a:t>Ensure knowledge sharing</a:t>
            </a:r>
            <a:endParaRPr lang="en-US" sz="2800" dirty="0" smtClean="0">
              <a:latin typeface="Calibri" panose="020F0502020204030204" pitchFamily="34" charset="0"/>
            </a:endParaRPr>
          </a:p>
          <a:p>
            <a:pPr marL="36576" indent="0" defTabSz="1219170">
              <a:buNone/>
            </a:pPr>
            <a:endParaRPr lang="en-US" sz="3200" dirty="0" smtClean="0">
              <a:latin typeface="Calibri" panose="020F0502020204030204" pitchFamily="34" charset="0"/>
            </a:endParaRPr>
          </a:p>
          <a:p>
            <a:pPr lvl="1" defTabSz="1219170"/>
            <a:r>
              <a:rPr lang="en-US" sz="2800" dirty="0" smtClean="0">
                <a:latin typeface="Calibri" panose="020F0502020204030204" pitchFamily="34" charset="0"/>
              </a:rPr>
              <a:t>Train on the technologies</a:t>
            </a:r>
            <a:endParaRPr lang="en-US" sz="2267" dirty="0">
              <a:latin typeface="Calibri" panose="020F0502020204030204" pitchFamily="34" charset="0"/>
            </a:endParaRPr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1066235" y="6418043"/>
            <a:ext cx="668565" cy="365125"/>
          </a:xfrm>
        </p:spPr>
        <p:txBody>
          <a:bodyPr/>
          <a:lstStyle/>
          <a:p>
            <a:fld id="{3A47AEF7-A93A-984B-A457-E7553317D530}" type="slidenum">
              <a:rPr lang="en-US" smtClean="0"/>
              <a:t>4</a:t>
            </a:fld>
            <a:endParaRPr lang="en-US" dirty="0"/>
          </a:p>
        </p:txBody>
      </p:sp>
      <p:pic>
        <p:nvPicPr>
          <p:cNvPr id="17" name="Picture 16" descr="IMG_1394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50"/>
          <a:stretch/>
        </p:blipFill>
        <p:spPr>
          <a:xfrm rot="10800000">
            <a:off x="7196890" y="1723476"/>
            <a:ext cx="4293942" cy="4822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701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Hadoop service in numbers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443289" y="1345385"/>
            <a:ext cx="5386917" cy="5283406"/>
          </a:xfrm>
        </p:spPr>
        <p:txBody>
          <a:bodyPr/>
          <a:lstStyle/>
          <a:p>
            <a:pPr>
              <a:buFont typeface="Wingdings" charset="2"/>
              <a:buChar char="²"/>
            </a:pPr>
            <a:r>
              <a:rPr lang="en-GB" dirty="0" smtClean="0"/>
              <a:t>6 clusters</a:t>
            </a:r>
          </a:p>
          <a:p>
            <a:pPr lvl="1">
              <a:buFont typeface="Wingdings" charset="2"/>
              <a:buChar char="²"/>
            </a:pPr>
            <a:r>
              <a:rPr lang="en-GB" dirty="0" smtClean="0"/>
              <a:t>4 production (bare-metal)</a:t>
            </a:r>
          </a:p>
          <a:p>
            <a:pPr lvl="1">
              <a:buFont typeface="Wingdings" charset="2"/>
              <a:buChar char="²"/>
            </a:pPr>
            <a:r>
              <a:rPr lang="en-GB" dirty="0" smtClean="0"/>
              <a:t>2 QA clusters (VMs)</a:t>
            </a:r>
          </a:p>
          <a:p>
            <a:pPr>
              <a:buFont typeface="Wingdings" charset="2"/>
              <a:buChar char="²"/>
            </a:pPr>
            <a:endParaRPr lang="en-GB" dirty="0"/>
          </a:p>
          <a:p>
            <a:pPr>
              <a:buFont typeface="Wingdings" charset="2"/>
              <a:buChar char="²"/>
            </a:pPr>
            <a:r>
              <a:rPr lang="en-GB" dirty="0" smtClean="0"/>
              <a:t>110+ physical servers</a:t>
            </a:r>
          </a:p>
          <a:p>
            <a:pPr>
              <a:buFont typeface="Wingdings" charset="2"/>
              <a:buChar char="²"/>
            </a:pPr>
            <a:endParaRPr lang="en-GB" dirty="0" smtClean="0"/>
          </a:p>
          <a:p>
            <a:pPr>
              <a:buFont typeface="Wingdings" charset="2"/>
              <a:buChar char="²"/>
            </a:pPr>
            <a:r>
              <a:rPr lang="en-GB" dirty="0" smtClean="0"/>
              <a:t>40+ virtual machines</a:t>
            </a:r>
          </a:p>
          <a:p>
            <a:pPr>
              <a:buFont typeface="Wingdings" charset="2"/>
              <a:buChar char="²"/>
            </a:pPr>
            <a:endParaRPr lang="en-GB" dirty="0"/>
          </a:p>
          <a:p>
            <a:pPr>
              <a:buFont typeface="Wingdings" charset="2"/>
              <a:buChar char="²"/>
            </a:pPr>
            <a:r>
              <a:rPr lang="en-GB" dirty="0" smtClean="0"/>
              <a:t>14+ PBs of </a:t>
            </a:r>
            <a:r>
              <a:rPr lang="en-GB" dirty="0"/>
              <a:t>S</a:t>
            </a:r>
            <a:r>
              <a:rPr lang="en-GB" dirty="0" smtClean="0"/>
              <a:t>torage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6148026" y="1375622"/>
            <a:ext cx="5389033" cy="5283406"/>
          </a:xfrm>
        </p:spPr>
        <p:txBody>
          <a:bodyPr/>
          <a:lstStyle/>
          <a:p>
            <a:pPr>
              <a:buFont typeface="Wingdings" charset="2"/>
              <a:buChar char="²"/>
            </a:pPr>
            <a:r>
              <a:rPr lang="en-GB" dirty="0" smtClean="0"/>
              <a:t>20+ TB of Memory</a:t>
            </a:r>
          </a:p>
          <a:p>
            <a:pPr marL="48763" indent="0">
              <a:buNone/>
            </a:pPr>
            <a:endParaRPr lang="en-GB" dirty="0"/>
          </a:p>
          <a:p>
            <a:pPr>
              <a:buFont typeface="Wingdings" charset="2"/>
              <a:buChar char="²"/>
            </a:pPr>
            <a:r>
              <a:rPr lang="en-GB" dirty="0" smtClean="0"/>
              <a:t>1500+ physical cores</a:t>
            </a:r>
          </a:p>
          <a:p>
            <a:pPr>
              <a:buFont typeface="Wingdings" charset="2"/>
              <a:buChar char="²"/>
            </a:pPr>
            <a:endParaRPr lang="en-GB" dirty="0"/>
          </a:p>
          <a:p>
            <a:pPr>
              <a:buFont typeface="Wingdings" charset="2"/>
              <a:buChar char="²"/>
            </a:pPr>
            <a:r>
              <a:rPr lang="en-GB" dirty="0" smtClean="0"/>
              <a:t>HDDs and SDDs</a:t>
            </a:r>
          </a:p>
          <a:p>
            <a:pPr>
              <a:buFont typeface="Wingdings" charset="2"/>
              <a:buChar char="²"/>
            </a:pPr>
            <a:endParaRPr lang="en-GB" dirty="0"/>
          </a:p>
          <a:p>
            <a:pPr>
              <a:buFont typeface="Wingdings" charset="2"/>
              <a:buChar char="²"/>
            </a:pPr>
            <a:r>
              <a:rPr lang="en-GB" dirty="0" smtClean="0"/>
              <a:t>Data growth: 4 TB per day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147" y="1496705"/>
            <a:ext cx="831502" cy="831502"/>
          </a:xfrm>
          <a:prstGeom prst="rect">
            <a:avLst/>
          </a:prstGeom>
        </p:spPr>
      </p:pic>
      <p:pic>
        <p:nvPicPr>
          <p:cNvPr id="7" name="Picture 2" descr="Ram, Chip, Computer, Hardwar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1611" y="1432046"/>
            <a:ext cx="866660" cy="578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5821006" y="2388677"/>
            <a:ext cx="1076105" cy="920995"/>
            <a:chOff x="7230849" y="2297725"/>
            <a:chExt cx="443191" cy="352643"/>
          </a:xfrm>
        </p:grpSpPr>
        <p:pic>
          <p:nvPicPr>
            <p:cNvPr id="14" name="Picture 8" descr="Cpu, Processor, Intel, Amd, Chip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0849" y="2297725"/>
              <a:ext cx="352643" cy="3526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7309992" y="2403983"/>
              <a:ext cx="364048" cy="1296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 smtClean="0">
                  <a:solidFill>
                    <a:srgbClr val="000000"/>
                  </a:solidFill>
                </a:rPr>
                <a:t>CPU</a:t>
              </a:r>
              <a:endParaRPr lang="en-GB" sz="500" b="1" dirty="0">
                <a:solidFill>
                  <a:srgbClr val="000000"/>
                </a:solidFill>
              </a:endParaRPr>
            </a:p>
          </p:txBody>
        </p:sp>
      </p:grpSp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076" y="3495830"/>
            <a:ext cx="859979" cy="595535"/>
          </a:xfrm>
          <a:prstGeom prst="rect">
            <a:avLst/>
          </a:prstGeom>
        </p:spPr>
      </p:pic>
      <p:pic>
        <p:nvPicPr>
          <p:cNvPr id="16" name="Picture 4" descr="Hard Disk, Technology, Electronics, Disk, Stor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3925" y="5805264"/>
            <a:ext cx="862846" cy="793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45458" y="3627327"/>
            <a:ext cx="1143000" cy="812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944" y="4595937"/>
            <a:ext cx="813619" cy="81361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90815" y="4773894"/>
            <a:ext cx="1143000" cy="78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3028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571499" y="19052"/>
            <a:ext cx="11823700" cy="825129"/>
          </a:xfrm>
        </p:spPr>
        <p:txBody>
          <a:bodyPr>
            <a:normAutofit fontScale="90000"/>
          </a:bodyPr>
          <a:lstStyle/>
          <a:p>
            <a:r>
              <a:rPr lang="en-US" sz="5333" dirty="0">
                <a:latin typeface="Calibri" panose="020F0502020204030204" pitchFamily="34" charset="0"/>
              </a:rPr>
              <a:t>Overview of </a:t>
            </a:r>
            <a:r>
              <a:rPr lang="en-US" sz="5333" dirty="0" smtClean="0">
                <a:latin typeface="Calibri" panose="020F0502020204030204" pitchFamily="34" charset="0"/>
              </a:rPr>
              <a:t>available </a:t>
            </a:r>
            <a:r>
              <a:rPr lang="en-US" sz="5333" dirty="0">
                <a:latin typeface="Calibri" panose="020F0502020204030204" pitchFamily="34" charset="0"/>
              </a:rPr>
              <a:t>c</a:t>
            </a:r>
            <a:r>
              <a:rPr lang="en-US" sz="5333" dirty="0" smtClean="0">
                <a:latin typeface="Calibri" panose="020F0502020204030204" pitchFamily="34" charset="0"/>
              </a:rPr>
              <a:t>omponents </a:t>
            </a:r>
            <a:r>
              <a:rPr lang="en-US" sz="5333" dirty="0" smtClean="0">
                <a:latin typeface="Calibri" panose="020F0502020204030204" pitchFamily="34" charset="0"/>
              </a:rPr>
              <a:t>in 2018</a:t>
            </a:r>
            <a:endParaRPr lang="en-US" sz="5333" dirty="0">
              <a:latin typeface="Calibri" panose="020F050202020403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3051" y="1060491"/>
            <a:ext cx="10093140" cy="799623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1889292"/>
            <a:ext cx="1285113" cy="1978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3846" y="4133747"/>
            <a:ext cx="2069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Kafka:</a:t>
            </a:r>
          </a:p>
          <a:p>
            <a:r>
              <a:rPr lang="en-GB" sz="2400" dirty="0"/>
              <a:t>streaming and ingestion</a:t>
            </a: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10913835" y="6356352"/>
            <a:ext cx="668565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A47AEF7-A93A-984B-A457-E7553317D530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7659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 err="1" smtClean="0"/>
              <a:t>Hadoop</a:t>
            </a:r>
            <a:r>
              <a:rPr lang="en-GB" sz="4400" dirty="0" smtClean="0"/>
              <a:t> and Spark production deployment</a:t>
            </a:r>
            <a:endParaRPr lang="en-GB" sz="4400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>
          <a:xfrm>
            <a:off x="609604" y="1269793"/>
            <a:ext cx="5386917" cy="5442693"/>
          </a:xfrm>
        </p:spPr>
        <p:txBody>
          <a:bodyPr>
            <a:normAutofit fontScale="62500" lnSpcReduction="20000"/>
          </a:bodyPr>
          <a:lstStyle/>
          <a:p>
            <a:pPr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Software distribution</a:t>
            </a:r>
          </a:p>
          <a:p>
            <a:pPr lvl="1">
              <a:buFont typeface="Wingdings" charset="2"/>
              <a:buChar char="²"/>
            </a:pPr>
            <a:r>
              <a:rPr lang="en-GB" dirty="0" err="1" smtClean="0">
                <a:latin typeface="Calibri"/>
                <a:cs typeface="Calibri"/>
              </a:rPr>
              <a:t>Cloudera</a:t>
            </a:r>
            <a:r>
              <a:rPr lang="en-GB" dirty="0" smtClean="0">
                <a:latin typeface="Calibri"/>
                <a:cs typeface="Calibri"/>
              </a:rPr>
              <a:t> (since 2013)</a:t>
            </a:r>
            <a:endParaRPr lang="en-GB" dirty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Vanilla Apache (since 2017)</a:t>
            </a:r>
          </a:p>
          <a:p>
            <a:pPr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endParaRPr lang="en-GB" dirty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Installation and configuration</a:t>
            </a:r>
          </a:p>
          <a:p>
            <a:pPr lvl="1">
              <a:buFont typeface="Wingdings" charset="2"/>
              <a:buChar char="²"/>
            </a:pPr>
            <a:r>
              <a:rPr lang="en-GB" dirty="0" err="1" smtClean="0">
                <a:latin typeface="Calibri"/>
                <a:cs typeface="Calibri"/>
              </a:rPr>
              <a:t>CentOS</a:t>
            </a:r>
            <a:r>
              <a:rPr lang="en-GB" dirty="0">
                <a:latin typeface="Calibri"/>
                <a:cs typeface="Calibri"/>
              </a:rPr>
              <a:t> </a:t>
            </a:r>
            <a:r>
              <a:rPr lang="en-GB" dirty="0" smtClean="0">
                <a:latin typeface="Calibri"/>
                <a:cs typeface="Calibri"/>
              </a:rPr>
              <a:t>7.4</a:t>
            </a:r>
          </a:p>
          <a:p>
            <a:pPr lvl="1"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custom Puppet module</a:t>
            </a: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Security</a:t>
            </a:r>
          </a:p>
          <a:p>
            <a:pPr lvl="1">
              <a:buFont typeface="Wingdings" charset="2"/>
              <a:buChar char="²"/>
            </a:pPr>
            <a:r>
              <a:rPr lang="en-GB" dirty="0">
                <a:latin typeface="Calibri"/>
                <a:cs typeface="Calibri"/>
              </a:rPr>
              <a:t>a</a:t>
            </a:r>
            <a:r>
              <a:rPr lang="en-GB" dirty="0" smtClean="0">
                <a:latin typeface="Calibri"/>
                <a:cs typeface="Calibri"/>
              </a:rPr>
              <a:t>uthentication </a:t>
            </a:r>
            <a:r>
              <a:rPr lang="en-GB" dirty="0" smtClean="0">
                <a:solidFill>
                  <a:srgbClr val="FF0000"/>
                </a:solidFill>
                <a:latin typeface="Calibri"/>
                <a:cs typeface="Calibri"/>
              </a:rPr>
              <a:t>Kerberos</a:t>
            </a:r>
          </a:p>
          <a:p>
            <a:pPr lvl="1"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fine-grained authorization integrated        </a:t>
            </a:r>
            <a:r>
              <a:rPr lang="en-GB" dirty="0">
                <a:latin typeface="Calibri"/>
                <a:cs typeface="Calibri"/>
              </a:rPr>
              <a:t>with </a:t>
            </a:r>
            <a:r>
              <a:rPr lang="en-GB" dirty="0">
                <a:solidFill>
                  <a:srgbClr val="FF0000"/>
                </a:solidFill>
                <a:latin typeface="Calibri"/>
                <a:cs typeface="Calibri"/>
              </a:rPr>
              <a:t>e-groups</a:t>
            </a:r>
            <a:r>
              <a:rPr lang="en-GB" dirty="0">
                <a:latin typeface="Calibri"/>
                <a:cs typeface="Calibri"/>
              </a:rPr>
              <a:t> (since 2018</a:t>
            </a:r>
            <a:r>
              <a:rPr lang="en-GB" dirty="0" smtClean="0">
                <a:latin typeface="Calibri"/>
                <a:cs typeface="Calibri"/>
              </a:rPr>
              <a:t>)</a:t>
            </a: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dirty="0" smtClean="0">
                <a:latin typeface="Calibri"/>
                <a:cs typeface="Calibri"/>
              </a:rPr>
              <a:t>High availability (since 2017)</a:t>
            </a:r>
          </a:p>
          <a:p>
            <a:pPr lvl="1">
              <a:buFont typeface="Wingdings" charset="2"/>
              <a:buChar char="²"/>
            </a:pPr>
            <a:r>
              <a:rPr lang="en-GB" dirty="0">
                <a:latin typeface="Calibri"/>
                <a:cs typeface="Calibri"/>
              </a:rPr>
              <a:t>a</a:t>
            </a:r>
            <a:r>
              <a:rPr lang="en-GB" dirty="0" smtClean="0">
                <a:latin typeface="Calibri"/>
                <a:cs typeface="Calibri"/>
              </a:rPr>
              <a:t>utomatic master failover</a:t>
            </a:r>
          </a:p>
          <a:p>
            <a:pPr lvl="1">
              <a:buFont typeface="Wingdings" charset="2"/>
              <a:buChar char="²"/>
            </a:pPr>
            <a:r>
              <a:rPr lang="en-GB" dirty="0">
                <a:latin typeface="Calibri"/>
                <a:cs typeface="Calibri"/>
              </a:rPr>
              <a:t>f</a:t>
            </a:r>
            <a:r>
              <a:rPr lang="en-GB" dirty="0" smtClean="0">
                <a:latin typeface="Calibri"/>
                <a:cs typeface="Calibri"/>
              </a:rPr>
              <a:t>or HDFS, YARN and HBASE</a:t>
            </a:r>
          </a:p>
          <a:p>
            <a:pPr>
              <a:buFont typeface="Wingdings" charset="2"/>
              <a:buChar char="²"/>
            </a:pPr>
            <a:endParaRPr lang="en-GB" dirty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 marL="597393" lvl="1" indent="0">
              <a:buNone/>
            </a:pPr>
            <a:endParaRPr lang="en-GB" dirty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endParaRPr lang="en-GB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endParaRPr lang="en-GB" dirty="0">
              <a:latin typeface="Calibri"/>
              <a:cs typeface="Calibri"/>
            </a:endParaRPr>
          </a:p>
          <a:p>
            <a:pPr marL="48767" indent="0">
              <a:buNone/>
            </a:pPr>
            <a:endParaRPr lang="en-GB" dirty="0" smtClean="0">
              <a:latin typeface="Calibri"/>
              <a:cs typeface="Calibri"/>
            </a:endParaRPr>
          </a:p>
          <a:p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6193384" y="1194203"/>
            <a:ext cx="5735914" cy="5283406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²"/>
            </a:pPr>
            <a:r>
              <a:rPr lang="en-GB" sz="2000" dirty="0">
                <a:latin typeface="Calibri"/>
                <a:cs typeface="Calibri"/>
              </a:rPr>
              <a:t>Rolling change deployment</a:t>
            </a:r>
          </a:p>
          <a:p>
            <a:pPr lvl="1">
              <a:buFont typeface="Wingdings" charset="2"/>
              <a:buChar char="²"/>
            </a:pPr>
            <a:r>
              <a:rPr lang="en-GB" sz="1800" dirty="0">
                <a:latin typeface="Calibri"/>
                <a:cs typeface="Calibri"/>
              </a:rPr>
              <a:t>no service downtime</a:t>
            </a:r>
          </a:p>
          <a:p>
            <a:pPr lvl="1">
              <a:buFont typeface="Wingdings" charset="2"/>
              <a:buChar char="²"/>
            </a:pPr>
            <a:r>
              <a:rPr lang="en-GB" sz="1800" dirty="0">
                <a:latin typeface="Calibri"/>
                <a:cs typeface="Calibri"/>
              </a:rPr>
              <a:t>transparent in most of the cases</a:t>
            </a:r>
          </a:p>
          <a:p>
            <a:pPr>
              <a:buFont typeface="Wingdings" charset="2"/>
              <a:buChar char="²"/>
            </a:pPr>
            <a:endParaRPr lang="en-GB" sz="2000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sz="2000" dirty="0" smtClean="0">
                <a:latin typeface="Calibri"/>
                <a:cs typeface="Calibri"/>
              </a:rPr>
              <a:t>Host monitoring and alerting</a:t>
            </a:r>
            <a:endParaRPr lang="en-GB" sz="2000" dirty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r>
              <a:rPr lang="en-GB" sz="1800" dirty="0">
                <a:latin typeface="Calibri"/>
                <a:cs typeface="Calibri"/>
              </a:rPr>
              <a:t>via CERN IT Monitoring infrastructure</a:t>
            </a:r>
          </a:p>
          <a:p>
            <a:pPr marL="48767" indent="0">
              <a:buNone/>
            </a:pPr>
            <a:endParaRPr lang="en-GB" sz="2000" dirty="0" smtClean="0">
              <a:latin typeface="Calibri"/>
              <a:cs typeface="Calibri"/>
            </a:endParaRPr>
          </a:p>
          <a:p>
            <a:pPr marL="48767" indent="0">
              <a:buNone/>
            </a:pPr>
            <a:endParaRPr lang="en-GB" sz="2000" dirty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sz="2000" dirty="0">
                <a:latin typeface="Calibri"/>
                <a:cs typeface="Calibri"/>
              </a:rPr>
              <a:t>Service level monitoring (since 2017)</a:t>
            </a:r>
          </a:p>
          <a:p>
            <a:pPr lvl="1">
              <a:buFont typeface="Wingdings" charset="2"/>
              <a:buChar char="²"/>
            </a:pPr>
            <a:r>
              <a:rPr lang="en-GB" sz="1800" dirty="0">
                <a:latin typeface="Calibri"/>
                <a:cs typeface="Calibri"/>
              </a:rPr>
              <a:t>m</a:t>
            </a:r>
            <a:r>
              <a:rPr lang="en-GB" sz="1800" dirty="0" smtClean="0">
                <a:latin typeface="Calibri"/>
                <a:cs typeface="Calibri"/>
              </a:rPr>
              <a:t>etrics integrated with: </a:t>
            </a:r>
            <a:r>
              <a:rPr lang="en-GB" sz="1800" dirty="0">
                <a:latin typeface="Calibri"/>
                <a:cs typeface="Calibri"/>
              </a:rPr>
              <a:t>Elastic + </a:t>
            </a:r>
            <a:r>
              <a:rPr lang="en-GB" sz="1800" dirty="0" err="1">
                <a:latin typeface="Calibri"/>
                <a:cs typeface="Calibri"/>
              </a:rPr>
              <a:t>Grafana</a:t>
            </a:r>
            <a:endParaRPr lang="en-GB" sz="1800" dirty="0">
              <a:latin typeface="Calibri"/>
              <a:cs typeface="Calibri"/>
            </a:endParaRPr>
          </a:p>
          <a:p>
            <a:pPr lvl="1">
              <a:buFont typeface="Wingdings" charset="2"/>
              <a:buChar char="²"/>
            </a:pPr>
            <a:r>
              <a:rPr lang="en-GB" sz="1800" dirty="0">
                <a:latin typeface="Calibri"/>
                <a:cs typeface="Calibri"/>
              </a:rPr>
              <a:t>custom scripts for availability and alerting</a:t>
            </a:r>
          </a:p>
          <a:p>
            <a:pPr marL="48763" indent="0">
              <a:buNone/>
            </a:pPr>
            <a:endParaRPr lang="en-GB" sz="2000" dirty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r>
              <a:rPr lang="en-GB" sz="2000" dirty="0" smtClean="0">
                <a:latin typeface="Calibri"/>
                <a:cs typeface="Calibri"/>
              </a:rPr>
              <a:t>HDFS </a:t>
            </a:r>
            <a:r>
              <a:rPr lang="en-GB" sz="2000" dirty="0" smtClean="0">
                <a:solidFill>
                  <a:srgbClr val="FF0000"/>
                </a:solidFill>
                <a:latin typeface="Calibri"/>
                <a:cs typeface="Calibri"/>
              </a:rPr>
              <a:t>backups</a:t>
            </a:r>
            <a:r>
              <a:rPr lang="en-GB" sz="2000" dirty="0" smtClean="0">
                <a:latin typeface="Calibri"/>
                <a:cs typeface="Calibri"/>
              </a:rPr>
              <a:t> (since 2016)</a:t>
            </a:r>
          </a:p>
          <a:p>
            <a:pPr lvl="1">
              <a:buFont typeface="Wingdings" charset="2"/>
              <a:buChar char="²"/>
            </a:pPr>
            <a:r>
              <a:rPr lang="en-GB" sz="1800" dirty="0" smtClean="0">
                <a:latin typeface="Calibri"/>
                <a:cs typeface="Calibri"/>
              </a:rPr>
              <a:t>Daily incremental snapshots</a:t>
            </a:r>
          </a:p>
          <a:p>
            <a:pPr lvl="1">
              <a:buFont typeface="Wingdings" charset="2"/>
              <a:buChar char="²"/>
            </a:pPr>
            <a:r>
              <a:rPr lang="en-GB" sz="1800" dirty="0" smtClean="0">
                <a:latin typeface="Calibri"/>
                <a:cs typeface="Calibri"/>
              </a:rPr>
              <a:t>Sent to tapes (CASTOR)</a:t>
            </a:r>
          </a:p>
          <a:p>
            <a:pPr>
              <a:buFont typeface="Wingdings" charset="2"/>
              <a:buChar char="²"/>
            </a:pPr>
            <a:endParaRPr lang="en-GB" sz="2400" dirty="0" smtClean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endParaRPr lang="en-GB" sz="2400" dirty="0">
              <a:latin typeface="Calibri"/>
              <a:cs typeface="Calibri"/>
            </a:endParaRPr>
          </a:p>
          <a:p>
            <a:pPr>
              <a:buFont typeface="Wingdings" charset="2"/>
              <a:buChar char="²"/>
            </a:pPr>
            <a:endParaRPr lang="en-GB" sz="2400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47AEF7-A93A-984B-A457-E7553317D530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05243" y="3205057"/>
            <a:ext cx="912199" cy="3201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9681" y="5669312"/>
            <a:ext cx="918431" cy="6150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3113" y="5673373"/>
            <a:ext cx="1283767" cy="50066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21070" y="4655173"/>
            <a:ext cx="559424" cy="559424"/>
          </a:xfrm>
          <a:prstGeom prst="rect">
            <a:avLst/>
          </a:prstGeom>
        </p:spPr>
      </p:pic>
      <p:pic>
        <p:nvPicPr>
          <p:cNvPr id="13" name="Picture 6" descr="Related imag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1117" y="4351963"/>
            <a:ext cx="717246" cy="750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7048" y="1255159"/>
            <a:ext cx="1299060" cy="253163"/>
          </a:xfrm>
          <a:prstGeom prst="rect">
            <a:avLst/>
          </a:prstGeom>
        </p:spPr>
      </p:pic>
      <p:pic>
        <p:nvPicPr>
          <p:cNvPr id="15" name="Picture 8" descr="Image result for apache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7067" y="1647885"/>
            <a:ext cx="1301416" cy="52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54759" y="2543417"/>
            <a:ext cx="746526" cy="7465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05950" y="3938579"/>
            <a:ext cx="655809" cy="65580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51050" y="1300166"/>
            <a:ext cx="840950" cy="84095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80597" y="2464267"/>
            <a:ext cx="1339044" cy="78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1804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>
            <a:spLocks noGrp="1"/>
          </p:cNvSpPr>
          <p:nvPr>
            <p:ph type="sldNum" sz="quarter" idx="2"/>
          </p:nvPr>
        </p:nvSpPr>
        <p:spPr>
          <a:xfrm>
            <a:off x="10854048" y="6334919"/>
            <a:ext cx="537632" cy="23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667512">
              <a:defRPr sz="3212"/>
            </a:lvl1pPr>
          </a:lstStyle>
          <a:p>
            <a:r>
              <a:rPr lang="en-GB" sz="5400" dirty="0" err="1" smtClean="0">
                <a:latin typeface="Calibri" panose="020F0502020204030204" pitchFamily="34" charset="0"/>
              </a:rPr>
              <a:t>XRootD</a:t>
            </a:r>
            <a:r>
              <a:rPr lang="en-GB" sz="5400" dirty="0" smtClean="0">
                <a:latin typeface="Calibri" panose="020F0502020204030204" pitchFamily="34" charset="0"/>
              </a:rPr>
              <a:t> connector for </a:t>
            </a:r>
            <a:r>
              <a:rPr lang="en-GB" sz="5400" dirty="0" err="1" smtClean="0">
                <a:latin typeface="Calibri" panose="020F0502020204030204" pitchFamily="34" charset="0"/>
              </a:rPr>
              <a:t>Hadoop</a:t>
            </a:r>
            <a:r>
              <a:rPr lang="en-GB" sz="5400" dirty="0" smtClean="0">
                <a:latin typeface="Calibri" panose="020F0502020204030204" pitchFamily="34" charset="0"/>
              </a:rPr>
              <a:t> and Spark</a:t>
            </a:r>
            <a:endParaRPr sz="5400" dirty="0">
              <a:latin typeface="Calibri" panose="020F0502020204030204" pitchFamily="34" charset="0"/>
            </a:endParaRPr>
          </a:p>
        </p:txBody>
      </p:sp>
      <p:sp>
        <p:nvSpPr>
          <p:cNvPr id="178" name="Shape 178"/>
          <p:cNvSpPr>
            <a:spLocks noGrp="1"/>
          </p:cNvSpPr>
          <p:nvPr>
            <p:ph type="body" idx="1"/>
          </p:nvPr>
        </p:nvSpPr>
        <p:spPr>
          <a:xfrm>
            <a:off x="120955" y="1268571"/>
            <a:ext cx="12071045" cy="459278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indent="-342900">
              <a:buSzPct val="100000"/>
            </a:pPr>
            <a:r>
              <a:rPr lang="en-GB" sz="2800" dirty="0" smtClean="0">
                <a:latin typeface="Calibri" panose="020F0502020204030204" pitchFamily="34" charset="0"/>
              </a:rPr>
              <a:t>A library that binds </a:t>
            </a:r>
            <a:r>
              <a:rPr lang="en-GB" sz="2800" dirty="0" err="1" smtClean="0">
                <a:latin typeface="Calibri" panose="020F0502020204030204" pitchFamily="34" charset="0"/>
              </a:rPr>
              <a:t>Hadoop</a:t>
            </a:r>
            <a:r>
              <a:rPr lang="en-GB" sz="2800" dirty="0">
                <a:latin typeface="Calibri" panose="020F0502020204030204" pitchFamily="34" charset="0"/>
              </a:rPr>
              <a:t>-based file system API</a:t>
            </a:r>
            <a:r>
              <a:rPr lang="en-GB" sz="2800" dirty="0" smtClean="0">
                <a:latin typeface="Calibri" panose="020F0502020204030204" pitchFamily="34" charset="0"/>
              </a:rPr>
              <a:t> with </a:t>
            </a:r>
            <a:r>
              <a:rPr lang="en-GB" sz="2800" dirty="0" err="1" smtClean="0">
                <a:latin typeface="Calibri" panose="020F0502020204030204" pitchFamily="34" charset="0"/>
              </a:rPr>
              <a:t>XRootD</a:t>
            </a:r>
            <a:r>
              <a:rPr lang="en-GB" sz="2800" dirty="0" smtClean="0">
                <a:latin typeface="Calibri" panose="020F0502020204030204" pitchFamily="34" charset="0"/>
              </a:rPr>
              <a:t> </a:t>
            </a:r>
            <a:r>
              <a:rPr lang="en-GB" sz="2800" dirty="0">
                <a:latin typeface="Calibri" panose="020F0502020204030204" pitchFamily="34" charset="0"/>
              </a:rPr>
              <a:t>native </a:t>
            </a:r>
            <a:r>
              <a:rPr lang="en-GB" sz="2800" dirty="0" smtClean="0">
                <a:latin typeface="Calibri" panose="020F0502020204030204" pitchFamily="34" charset="0"/>
              </a:rPr>
              <a:t>client</a:t>
            </a:r>
          </a:p>
          <a:p>
            <a:pPr marL="891526" lvl="1" indent="-342900">
              <a:buSzPct val="100000"/>
            </a:pPr>
            <a:r>
              <a:rPr lang="en-GB" sz="2267" dirty="0">
                <a:latin typeface="Calibri" panose="020F0502020204030204" pitchFamily="34" charset="0"/>
              </a:rPr>
              <a:t>Developed by CERN </a:t>
            </a:r>
            <a:r>
              <a:rPr lang="en-GB" sz="2267" dirty="0" smtClean="0">
                <a:latin typeface="Calibri" panose="020F0502020204030204" pitchFamily="34" charset="0"/>
              </a:rPr>
              <a:t>IT</a:t>
            </a:r>
            <a:endParaRPr lang="en-US" sz="2800" dirty="0" smtClean="0">
              <a:latin typeface="Calibri" panose="020F0502020204030204" pitchFamily="34" charset="0"/>
            </a:endParaRPr>
          </a:p>
          <a:p>
            <a:pPr marL="342900" indent="-342900">
              <a:buSzPct val="100000"/>
            </a:pPr>
            <a:r>
              <a:rPr lang="en-US" sz="2800" dirty="0" smtClean="0">
                <a:latin typeface="Calibri" panose="020F0502020204030204" pitchFamily="34" charset="0"/>
              </a:rPr>
              <a:t>Allows most of components from </a:t>
            </a:r>
            <a:r>
              <a:rPr lang="en-US" sz="2800" dirty="0" err="1" smtClean="0">
                <a:latin typeface="Calibri" panose="020F0502020204030204" pitchFamily="34" charset="0"/>
              </a:rPr>
              <a:t>Hadoop</a:t>
            </a:r>
            <a:r>
              <a:rPr lang="en-US" sz="2800" dirty="0" smtClean="0">
                <a:latin typeface="Calibri" panose="020F0502020204030204" pitchFamily="34" charset="0"/>
              </a:rPr>
              <a:t> stack (</a:t>
            </a:r>
            <a:r>
              <a:rPr lang="en-US" sz="28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Spark</a:t>
            </a:r>
            <a:r>
              <a:rPr lang="en-US" sz="2800" dirty="0" smtClean="0">
                <a:latin typeface="Calibri" panose="020F0502020204030204" pitchFamily="34" charset="0"/>
              </a:rPr>
              <a:t>, </a:t>
            </a:r>
            <a:r>
              <a:rPr lang="en-US" sz="2800" dirty="0" err="1" smtClean="0">
                <a:latin typeface="Calibri" panose="020F0502020204030204" pitchFamily="34" charset="0"/>
              </a:rPr>
              <a:t>MapReduce</a:t>
            </a:r>
            <a:r>
              <a:rPr lang="en-US" sz="2800" dirty="0" smtClean="0">
                <a:latin typeface="Calibri" panose="020F0502020204030204" pitchFamily="34" charset="0"/>
              </a:rPr>
              <a:t>, Hive </a:t>
            </a:r>
            <a:r>
              <a:rPr lang="en-US" sz="2800" dirty="0" err="1" smtClean="0">
                <a:latin typeface="Calibri" panose="020F0502020204030204" pitchFamily="34" charset="0"/>
              </a:rPr>
              <a:t>etc</a:t>
            </a:r>
            <a:r>
              <a:rPr lang="en-US" sz="2800" dirty="0" smtClean="0">
                <a:latin typeface="Calibri" panose="020F0502020204030204" pitchFamily="34" charset="0"/>
              </a:rPr>
              <a:t>) to </a:t>
            </a:r>
            <a:r>
              <a:rPr lang="en-US" sz="2800" dirty="0" smtClean="0">
                <a:latin typeface="Calibri" panose="020F0502020204030204" pitchFamily="34" charset="0"/>
              </a:rPr>
              <a:t>read from/write to EOS </a:t>
            </a:r>
            <a:r>
              <a:rPr lang="en-US" sz="2800" dirty="0">
                <a:latin typeface="Calibri" panose="020F0502020204030204" pitchFamily="34" charset="0"/>
              </a:rPr>
              <a:t>and CASTOR </a:t>
            </a:r>
            <a:r>
              <a:rPr lang="en-US" sz="2800" dirty="0">
                <a:solidFill>
                  <a:srgbClr val="FF0000"/>
                </a:solidFill>
                <a:latin typeface="Calibri" panose="020F0502020204030204" pitchFamily="34" charset="0"/>
              </a:rPr>
              <a:t>directly</a:t>
            </a:r>
          </a:p>
          <a:p>
            <a:pPr marL="800100" lvl="1" indent="-342900">
              <a:buSzPct val="100000"/>
            </a:pPr>
            <a:r>
              <a:rPr lang="en-US" sz="2400" dirty="0" smtClean="0">
                <a:latin typeface="Calibri" panose="020F0502020204030204" pitchFamily="34" charset="0"/>
              </a:rPr>
              <a:t>Works </a:t>
            </a:r>
            <a:r>
              <a:rPr lang="en-US" sz="2400" dirty="0">
                <a:latin typeface="Calibri" panose="020F0502020204030204" pitchFamily="34" charset="0"/>
              </a:rPr>
              <a:t>with Grid certificates and Kerberos for </a:t>
            </a:r>
            <a:r>
              <a:rPr lang="en-US" sz="2400" dirty="0" smtClean="0">
                <a:latin typeface="Calibri" panose="020F0502020204030204" pitchFamily="34" charset="0"/>
              </a:rPr>
              <a:t>authentication</a:t>
            </a:r>
          </a:p>
          <a:p>
            <a:pPr marL="800100" lvl="1" indent="-342900">
              <a:buSzPct val="100000"/>
            </a:pPr>
            <a:r>
              <a:rPr lang="en-US" sz="2400" dirty="0" smtClean="0">
                <a:latin typeface="Calibri" panose="020F0502020204030204" pitchFamily="34" charset="0"/>
              </a:rPr>
              <a:t>Used for: HDFS backups, performing analytics on data stored on EOS (</a:t>
            </a:r>
            <a:r>
              <a:rPr lang="en-US" sz="2400" dirty="0" err="1" smtClean="0">
                <a:latin typeface="Calibri" panose="020F0502020204030204" pitchFamily="34" charset="0"/>
              </a:rPr>
              <a:t>CERNBox</a:t>
            </a:r>
            <a:r>
              <a:rPr lang="en-US" sz="2400" dirty="0" smtClean="0">
                <a:latin typeface="Calibri" panose="020F0502020204030204" pitchFamily="34" charset="0"/>
              </a:rPr>
              <a:t>)</a:t>
            </a:r>
            <a:endParaRPr lang="en-GB" sz="2800" dirty="0">
              <a:latin typeface="Calibri" panose="020F0502020204030204" pitchFamily="34" charset="0"/>
            </a:endParaRPr>
          </a:p>
          <a:p>
            <a:pPr marL="457200" lvl="1" indent="0">
              <a:buSzPct val="100000"/>
              <a:buNone/>
            </a:pPr>
            <a:endParaRPr sz="2400" dirty="0">
              <a:latin typeface="Calibri" panose="020F0502020204030204" pitchFamily="34" charset="0"/>
            </a:endParaRPr>
          </a:p>
          <a:p>
            <a:pPr marL="342900" indent="-342900">
              <a:buSzPct val="100000"/>
              <a:buFont typeface="Arial"/>
              <a:buChar char="•"/>
            </a:pPr>
            <a:endParaRPr sz="2800" dirty="0">
              <a:latin typeface="Calibri" panose="020F0502020204030204" pitchFamily="34" charset="0"/>
            </a:endParaRPr>
          </a:p>
        </p:txBody>
      </p:sp>
      <p:grpSp>
        <p:nvGrpSpPr>
          <p:cNvPr id="214" name="Group 214" descr="Group 36"/>
          <p:cNvGrpSpPr/>
          <p:nvPr/>
        </p:nvGrpSpPr>
        <p:grpSpPr>
          <a:xfrm>
            <a:off x="2988492" y="4150606"/>
            <a:ext cx="6211353" cy="2482851"/>
            <a:chOff x="0" y="0"/>
            <a:chExt cx="6211351" cy="2482850"/>
          </a:xfrm>
        </p:grpSpPr>
        <p:grpSp>
          <p:nvGrpSpPr>
            <p:cNvPr id="212" name="Group 212" descr="Group 6"/>
            <p:cNvGrpSpPr/>
            <p:nvPr/>
          </p:nvGrpSpPr>
          <p:grpSpPr>
            <a:xfrm>
              <a:off x="-1" y="0"/>
              <a:ext cx="6211353" cy="2482850"/>
              <a:chOff x="0" y="0"/>
              <a:chExt cx="6211351" cy="2482850"/>
            </a:xfrm>
          </p:grpSpPr>
          <p:sp>
            <p:nvSpPr>
              <p:cNvPr id="179" name="Shape 179" descr="Straight Connector 7"/>
              <p:cNvSpPr/>
              <p:nvPr/>
            </p:nvSpPr>
            <p:spPr>
              <a:xfrm flipV="1">
                <a:off x="3126345" y="0"/>
                <a:ext cx="6294" cy="2482850"/>
              </a:xfrm>
              <a:prstGeom prst="line">
                <a:avLst/>
              </a:prstGeom>
              <a:noFill/>
              <a:ln w="12700" cap="flat">
                <a:solidFill>
                  <a:schemeClr val="accent6"/>
                </a:solidFill>
                <a:prstDash val="sysDash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  <p:grpSp>
            <p:nvGrpSpPr>
              <p:cNvPr id="205" name="Group 205" descr="Group 8"/>
              <p:cNvGrpSpPr/>
              <p:nvPr/>
            </p:nvGrpSpPr>
            <p:grpSpPr>
              <a:xfrm>
                <a:off x="0" y="615466"/>
                <a:ext cx="6211352" cy="1426766"/>
                <a:chOff x="0" y="0"/>
                <a:chExt cx="6211351" cy="1426764"/>
              </a:xfrm>
            </p:grpSpPr>
            <p:grpSp>
              <p:nvGrpSpPr>
                <p:cNvPr id="182" name="Group 182" descr="Flowchart: Alternate Process 16"/>
                <p:cNvGrpSpPr/>
                <p:nvPr/>
              </p:nvGrpSpPr>
              <p:grpSpPr>
                <a:xfrm>
                  <a:off x="6293" y="0"/>
                  <a:ext cx="1083301" cy="1426764"/>
                  <a:chOff x="0" y="0"/>
                  <a:chExt cx="1083299" cy="1426763"/>
                </a:xfrm>
              </p:grpSpPr>
              <p:sp>
                <p:nvSpPr>
                  <p:cNvPr id="180" name="Shape 180"/>
                  <p:cNvSpPr/>
                  <p:nvPr/>
                </p:nvSpPr>
                <p:spPr>
                  <a:xfrm>
                    <a:off x="0" y="0"/>
                    <a:ext cx="1083300" cy="142676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733"/>
                        </a:moveTo>
                        <a:cubicBezTo>
                          <a:pt x="0" y="1224"/>
                          <a:pt x="1612" y="0"/>
                          <a:pt x="3600" y="0"/>
                        </a:cubicBezTo>
                        <a:lnTo>
                          <a:pt x="18000" y="0"/>
                        </a:lnTo>
                        <a:cubicBezTo>
                          <a:pt x="19988" y="0"/>
                          <a:pt x="21600" y="1224"/>
                          <a:pt x="21600" y="2733"/>
                        </a:cubicBezTo>
                        <a:lnTo>
                          <a:pt x="21600" y="18867"/>
                        </a:lnTo>
                        <a:cubicBezTo>
                          <a:pt x="21600" y="20376"/>
                          <a:pt x="19988" y="21600"/>
                          <a:pt x="18000" y="21600"/>
                        </a:cubicBezTo>
                        <a:lnTo>
                          <a:pt x="3600" y="21600"/>
                        </a:lnTo>
                        <a:cubicBezTo>
                          <a:pt x="1612" y="21600"/>
                          <a:pt x="0" y="20376"/>
                          <a:pt x="0" y="188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474747"/>
                      </a:gs>
                      <a:gs pos="50000">
                        <a:srgbClr val="000000"/>
                      </a:gs>
                      <a:gs pos="100000">
                        <a:srgbClr val="000000"/>
                      </a:gs>
                    </a:gsLst>
                    <a:lin ang="5400000" scaled="0"/>
                  </a:gradFill>
                  <a:ln w="635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181" name="Shape 181"/>
                  <p:cNvSpPr/>
                  <p:nvPr/>
                </p:nvSpPr>
                <p:spPr>
                  <a:xfrm>
                    <a:off x="90275" y="267611"/>
                    <a:ext cx="902750" cy="8915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t>EOS</a:t>
                    </a:r>
                  </a:p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t>Storage</a:t>
                    </a:r>
                  </a:p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t>System</a:t>
                    </a:r>
                  </a:p>
                </p:txBody>
              </p:sp>
            </p:grpSp>
            <p:grpSp>
              <p:nvGrpSpPr>
                <p:cNvPr id="185" name="Group 185" descr="Flowchart: Alternate Process 17"/>
                <p:cNvGrpSpPr/>
                <p:nvPr/>
              </p:nvGrpSpPr>
              <p:grpSpPr>
                <a:xfrm>
                  <a:off x="1004629" y="622460"/>
                  <a:ext cx="1083302" cy="804305"/>
                  <a:chOff x="0" y="0"/>
                  <a:chExt cx="1083300" cy="804304"/>
                </a:xfrm>
              </p:grpSpPr>
              <p:sp>
                <p:nvSpPr>
                  <p:cNvPr id="183" name="Shape 183"/>
                  <p:cNvSpPr/>
                  <p:nvPr/>
                </p:nvSpPr>
                <p:spPr>
                  <a:xfrm>
                    <a:off x="0" y="-1"/>
                    <a:ext cx="1083301" cy="8043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3600"/>
                        </a:moveTo>
                        <a:cubicBezTo>
                          <a:pt x="0" y="1612"/>
                          <a:pt x="1197" y="0"/>
                          <a:pt x="2673" y="0"/>
                        </a:cubicBezTo>
                        <a:lnTo>
                          <a:pt x="18927" y="0"/>
                        </a:lnTo>
                        <a:cubicBezTo>
                          <a:pt x="20403" y="0"/>
                          <a:pt x="21600" y="1612"/>
                          <a:pt x="21600" y="3600"/>
                        </a:cubicBezTo>
                        <a:lnTo>
                          <a:pt x="21600" y="18000"/>
                        </a:lnTo>
                        <a:cubicBezTo>
                          <a:pt x="21600" y="19988"/>
                          <a:pt x="20403" y="21600"/>
                          <a:pt x="18927" y="21600"/>
                        </a:cubicBezTo>
                        <a:lnTo>
                          <a:pt x="2673" y="21600"/>
                        </a:lnTo>
                        <a:cubicBezTo>
                          <a:pt x="1197" y="21600"/>
                          <a:pt x="0" y="19988"/>
                          <a:pt x="0" y="1800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18C54"/>
                      </a:gs>
                      <a:gs pos="50000">
                        <a:srgbClr val="F67B28"/>
                      </a:gs>
                      <a:gs pos="100000">
                        <a:srgbClr val="E46B19"/>
                      </a:gs>
                    </a:gsLst>
                    <a:lin ang="5400000" scaled="0"/>
                  </a:gradFill>
                  <a:ln w="6350" cap="flat">
                    <a:solidFill>
                      <a:schemeClr val="accent2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184" name="Shape 184"/>
                  <p:cNvSpPr/>
                  <p:nvPr/>
                </p:nvSpPr>
                <p:spPr>
                  <a:xfrm>
                    <a:off x="67025" y="89731"/>
                    <a:ext cx="949250" cy="6248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t>Xrootd</a:t>
                    </a:r>
                  </a:p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t>Client</a:t>
                    </a:r>
                  </a:p>
                </p:txBody>
              </p:sp>
            </p:grpSp>
            <p:grpSp>
              <p:nvGrpSpPr>
                <p:cNvPr id="188" name="Group 188" descr="Diamond 18"/>
                <p:cNvGrpSpPr/>
                <p:nvPr/>
              </p:nvGrpSpPr>
              <p:grpSpPr>
                <a:xfrm>
                  <a:off x="2636441" y="622460"/>
                  <a:ext cx="992396" cy="804304"/>
                  <a:chOff x="0" y="0"/>
                  <a:chExt cx="992394" cy="804303"/>
                </a:xfrm>
              </p:grpSpPr>
              <p:sp>
                <p:nvSpPr>
                  <p:cNvPr id="186" name="Shape 186"/>
                  <p:cNvSpPr/>
                  <p:nvPr/>
                </p:nvSpPr>
                <p:spPr>
                  <a:xfrm>
                    <a:off x="0" y="0"/>
                    <a:ext cx="992395" cy="804304"/>
                  </a:xfrm>
                  <a:prstGeom prst="diamond">
                    <a:avLst/>
                  </a:prstGeom>
                  <a:gradFill flip="none" rotWithShape="1">
                    <a:gsLst>
                      <a:gs pos="0">
                        <a:srgbClr val="474747"/>
                      </a:gs>
                      <a:gs pos="50000">
                        <a:srgbClr val="000000"/>
                      </a:gs>
                      <a:gs pos="100000">
                        <a:srgbClr val="000000"/>
                      </a:gs>
                    </a:gsLst>
                    <a:lin ang="5400000" scaled="0"/>
                  </a:gradFill>
                  <a:ln w="635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187" name="Shape 187"/>
                  <p:cNvSpPr/>
                  <p:nvPr/>
                </p:nvSpPr>
                <p:spPr>
                  <a:xfrm>
                    <a:off x="248099" y="223081"/>
                    <a:ext cx="496197" cy="3581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>
                    <a:lvl1pPr algn="ctr">
                      <a:defRPr>
                        <a:solidFill>
                          <a:srgbClr val="FFFFFF"/>
                        </a:solidFill>
                      </a:defRPr>
                    </a:lvl1pPr>
                  </a:lstStyle>
                  <a:p>
                    <a:r>
                      <a:t>JNI</a:t>
                    </a:r>
                  </a:p>
                </p:txBody>
              </p:sp>
            </p:grpSp>
            <p:grpSp>
              <p:nvGrpSpPr>
                <p:cNvPr id="191" name="Group 191" descr="Flowchart: Alternate Process 20"/>
                <p:cNvGrpSpPr/>
                <p:nvPr/>
              </p:nvGrpSpPr>
              <p:grpSpPr>
                <a:xfrm>
                  <a:off x="5128052" y="0"/>
                  <a:ext cx="1083300" cy="1426764"/>
                  <a:chOff x="0" y="0"/>
                  <a:chExt cx="1083298" cy="1426763"/>
                </a:xfrm>
              </p:grpSpPr>
              <p:sp>
                <p:nvSpPr>
                  <p:cNvPr id="189" name="Shape 189"/>
                  <p:cNvSpPr/>
                  <p:nvPr/>
                </p:nvSpPr>
                <p:spPr>
                  <a:xfrm>
                    <a:off x="0" y="0"/>
                    <a:ext cx="1083299" cy="142676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733"/>
                        </a:moveTo>
                        <a:cubicBezTo>
                          <a:pt x="0" y="1224"/>
                          <a:pt x="1612" y="0"/>
                          <a:pt x="3600" y="0"/>
                        </a:cubicBezTo>
                        <a:lnTo>
                          <a:pt x="18000" y="0"/>
                        </a:lnTo>
                        <a:cubicBezTo>
                          <a:pt x="19988" y="0"/>
                          <a:pt x="21600" y="1224"/>
                          <a:pt x="21600" y="2733"/>
                        </a:cubicBezTo>
                        <a:lnTo>
                          <a:pt x="21600" y="18867"/>
                        </a:lnTo>
                        <a:cubicBezTo>
                          <a:pt x="21600" y="20376"/>
                          <a:pt x="19988" y="21600"/>
                          <a:pt x="18000" y="21600"/>
                        </a:cubicBezTo>
                        <a:lnTo>
                          <a:pt x="3600" y="21600"/>
                        </a:lnTo>
                        <a:cubicBezTo>
                          <a:pt x="1612" y="21600"/>
                          <a:pt x="0" y="20376"/>
                          <a:pt x="0" y="188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FB6B6"/>
                      </a:gs>
                      <a:gs pos="1000">
                        <a:srgbClr val="FF7575"/>
                      </a:gs>
                      <a:gs pos="8000">
                        <a:srgbClr val="FF6464"/>
                      </a:gs>
                      <a:gs pos="73000">
                        <a:srgbClr val="C00000"/>
                      </a:gs>
                    </a:gsLst>
                    <a:path path="circle">
                      <a:fillToRect l="37721" t="-19636" r="62278" b="119636"/>
                    </a:path>
                  </a:gradFill>
                  <a:ln w="635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6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190" name="Shape 190"/>
                  <p:cNvSpPr/>
                  <p:nvPr/>
                </p:nvSpPr>
                <p:spPr>
                  <a:xfrm>
                    <a:off x="90275" y="26311"/>
                    <a:ext cx="902749" cy="13741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t>Hadoop</a:t>
                    </a:r>
                  </a:p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t>HDFS</a:t>
                    </a:r>
                  </a:p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t>Spark</a:t>
                    </a:r>
                  </a:p>
                  <a:p>
                    <a:pPr algn="ctr">
                      <a:defRPr sz="1600">
                        <a:solidFill>
                          <a:srgbClr val="FFFFFF"/>
                        </a:solidFill>
                      </a:defRPr>
                    </a:pPr>
                    <a:r>
                      <a:t>(analytix)</a:t>
                    </a:r>
                  </a:p>
                </p:txBody>
              </p:sp>
            </p:grpSp>
            <p:grpSp>
              <p:nvGrpSpPr>
                <p:cNvPr id="194" name="Group 194" descr="Flowchart: Alternate Process 21"/>
                <p:cNvGrpSpPr/>
                <p:nvPr/>
              </p:nvGrpSpPr>
              <p:grpSpPr>
                <a:xfrm>
                  <a:off x="4104471" y="622460"/>
                  <a:ext cx="1083301" cy="804305"/>
                  <a:chOff x="0" y="0"/>
                  <a:chExt cx="1083300" cy="804304"/>
                </a:xfrm>
              </p:grpSpPr>
              <p:sp>
                <p:nvSpPr>
                  <p:cNvPr id="192" name="Shape 192"/>
                  <p:cNvSpPr/>
                  <p:nvPr/>
                </p:nvSpPr>
                <p:spPr>
                  <a:xfrm>
                    <a:off x="-1" y="-1"/>
                    <a:ext cx="1083302" cy="8043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3600"/>
                        </a:moveTo>
                        <a:cubicBezTo>
                          <a:pt x="0" y="1612"/>
                          <a:pt x="1197" y="0"/>
                          <a:pt x="2673" y="0"/>
                        </a:cubicBezTo>
                        <a:lnTo>
                          <a:pt x="18927" y="0"/>
                        </a:lnTo>
                        <a:cubicBezTo>
                          <a:pt x="20403" y="0"/>
                          <a:pt x="21600" y="1612"/>
                          <a:pt x="21600" y="3600"/>
                        </a:cubicBezTo>
                        <a:lnTo>
                          <a:pt x="21600" y="18000"/>
                        </a:lnTo>
                        <a:cubicBezTo>
                          <a:pt x="21600" y="19988"/>
                          <a:pt x="20403" y="21600"/>
                          <a:pt x="18927" y="21600"/>
                        </a:cubicBezTo>
                        <a:lnTo>
                          <a:pt x="2673" y="21600"/>
                        </a:lnTo>
                        <a:cubicBezTo>
                          <a:pt x="1197" y="21600"/>
                          <a:pt x="0" y="19988"/>
                          <a:pt x="0" y="1800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F8CBAD"/>
                      </a:gs>
                      <a:gs pos="46000">
                        <a:srgbClr val="EE843B"/>
                      </a:gs>
                      <a:gs pos="100000">
                        <a:srgbClr val="9E480E"/>
                      </a:gs>
                    </a:gsLst>
                    <a:path path="circle">
                      <a:fillToRect l="-19636" t="62278" r="119636" b="37721"/>
                    </a:path>
                  </a:gradFill>
                  <a:ln w="6350" cap="flat">
                    <a:solidFill>
                      <a:schemeClr val="accent6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 sz="1400"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193" name="Shape 193"/>
                  <p:cNvSpPr/>
                  <p:nvPr/>
                </p:nvSpPr>
                <p:spPr>
                  <a:xfrm>
                    <a:off x="67024" y="51631"/>
                    <a:ext cx="949251" cy="7010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algn="ctr">
                      <a:defRPr sz="1400">
                        <a:solidFill>
                          <a:srgbClr val="FFFFFF"/>
                        </a:solidFill>
                      </a:defRPr>
                    </a:pPr>
                    <a:r>
                      <a:t>Hadoop-XrootD</a:t>
                    </a:r>
                  </a:p>
                  <a:p>
                    <a:pPr algn="ctr">
                      <a:defRPr sz="1400">
                        <a:solidFill>
                          <a:srgbClr val="FFFFFF"/>
                        </a:solidFill>
                      </a:defRPr>
                    </a:pPr>
                    <a:r>
                      <a:t>Connector</a:t>
                    </a:r>
                  </a:p>
                </p:txBody>
              </p:sp>
            </p:grpSp>
            <p:grpSp>
              <p:nvGrpSpPr>
                <p:cNvPr id="197" name="Group 197" descr="Flowchart: Alternate Process 23"/>
                <p:cNvGrpSpPr/>
                <p:nvPr/>
              </p:nvGrpSpPr>
              <p:grpSpPr>
                <a:xfrm>
                  <a:off x="0" y="0"/>
                  <a:ext cx="1083301" cy="1426764"/>
                  <a:chOff x="0" y="0"/>
                  <a:chExt cx="1083299" cy="1426763"/>
                </a:xfrm>
              </p:grpSpPr>
              <p:sp>
                <p:nvSpPr>
                  <p:cNvPr id="195" name="Shape 195"/>
                  <p:cNvSpPr/>
                  <p:nvPr/>
                </p:nvSpPr>
                <p:spPr>
                  <a:xfrm>
                    <a:off x="0" y="0"/>
                    <a:ext cx="1083300" cy="1426764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2733"/>
                        </a:moveTo>
                        <a:cubicBezTo>
                          <a:pt x="0" y="1224"/>
                          <a:pt x="1612" y="0"/>
                          <a:pt x="3600" y="0"/>
                        </a:cubicBezTo>
                        <a:lnTo>
                          <a:pt x="18000" y="0"/>
                        </a:lnTo>
                        <a:cubicBezTo>
                          <a:pt x="19988" y="0"/>
                          <a:pt x="21600" y="1224"/>
                          <a:pt x="21600" y="2733"/>
                        </a:cubicBezTo>
                        <a:lnTo>
                          <a:pt x="21600" y="18867"/>
                        </a:lnTo>
                        <a:cubicBezTo>
                          <a:pt x="21600" y="20376"/>
                          <a:pt x="19988" y="21600"/>
                          <a:pt x="18000" y="21600"/>
                        </a:cubicBezTo>
                        <a:lnTo>
                          <a:pt x="3600" y="21600"/>
                        </a:lnTo>
                        <a:cubicBezTo>
                          <a:pt x="1612" y="21600"/>
                          <a:pt x="0" y="20376"/>
                          <a:pt x="0" y="18867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408BCE"/>
                      </a:gs>
                      <a:gs pos="23000">
                        <a:srgbClr val="408BCE"/>
                      </a:gs>
                      <a:gs pos="69000">
                        <a:srgbClr val="2E75B6"/>
                      </a:gs>
                      <a:gs pos="97000">
                        <a:srgbClr val="2B6DA9"/>
                      </a:gs>
                    </a:gsLst>
                    <a:path path="circle">
                      <a:fillToRect l="37721" t="-19636" r="62278" b="119636"/>
                    </a:path>
                  </a:gradFill>
                  <a:ln w="635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196" name="Shape 196"/>
                  <p:cNvSpPr/>
                  <p:nvPr/>
                </p:nvSpPr>
                <p:spPr>
                  <a:xfrm>
                    <a:off x="90275" y="267611"/>
                    <a:ext cx="902750" cy="8915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dirty="0"/>
                      <a:t>EOS</a:t>
                    </a:r>
                  </a:p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dirty="0"/>
                      <a:t>Storage</a:t>
                    </a:r>
                  </a:p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dirty="0"/>
                      <a:t>System</a:t>
                    </a:r>
                  </a:p>
                </p:txBody>
              </p:sp>
            </p:grpSp>
            <p:grpSp>
              <p:nvGrpSpPr>
                <p:cNvPr id="200" name="Group 200" descr="Flowchart: Alternate Process 24"/>
                <p:cNvGrpSpPr/>
                <p:nvPr/>
              </p:nvGrpSpPr>
              <p:grpSpPr>
                <a:xfrm>
                  <a:off x="1019344" y="618965"/>
                  <a:ext cx="1083301" cy="804305"/>
                  <a:chOff x="0" y="0"/>
                  <a:chExt cx="1083300" cy="804304"/>
                </a:xfrm>
              </p:grpSpPr>
              <p:sp>
                <p:nvSpPr>
                  <p:cNvPr id="198" name="Shape 198"/>
                  <p:cNvSpPr/>
                  <p:nvPr/>
                </p:nvSpPr>
                <p:spPr>
                  <a:xfrm>
                    <a:off x="-1" y="-1"/>
                    <a:ext cx="1083302" cy="804306"/>
                  </a:xfrm>
                  <a:custGeom>
                    <a:avLst/>
                    <a:gdLst/>
                    <a:ahLst/>
                    <a:cxnLst>
                      <a:cxn ang="0">
                        <a:pos x="wd2" y="hd2"/>
                      </a:cxn>
                      <a:cxn ang="5400000">
                        <a:pos x="wd2" y="hd2"/>
                      </a:cxn>
                      <a:cxn ang="10800000">
                        <a:pos x="wd2" y="hd2"/>
                      </a:cxn>
                      <a:cxn ang="16200000">
                        <a:pos x="wd2" y="hd2"/>
                      </a:cxn>
                    </a:cxnLst>
                    <a:rect l="0" t="0" r="r" b="b"/>
                    <a:pathLst>
                      <a:path w="21600" h="21600" extrusionOk="0">
                        <a:moveTo>
                          <a:pt x="0" y="3600"/>
                        </a:moveTo>
                        <a:cubicBezTo>
                          <a:pt x="0" y="1612"/>
                          <a:pt x="1197" y="0"/>
                          <a:pt x="2673" y="0"/>
                        </a:cubicBezTo>
                        <a:lnTo>
                          <a:pt x="18927" y="0"/>
                        </a:lnTo>
                        <a:cubicBezTo>
                          <a:pt x="20403" y="0"/>
                          <a:pt x="21600" y="1612"/>
                          <a:pt x="21600" y="3600"/>
                        </a:cubicBezTo>
                        <a:lnTo>
                          <a:pt x="21600" y="18000"/>
                        </a:lnTo>
                        <a:cubicBezTo>
                          <a:pt x="21600" y="19988"/>
                          <a:pt x="20403" y="21600"/>
                          <a:pt x="18927" y="21600"/>
                        </a:cubicBezTo>
                        <a:lnTo>
                          <a:pt x="2673" y="21600"/>
                        </a:lnTo>
                        <a:cubicBezTo>
                          <a:pt x="1197" y="21600"/>
                          <a:pt x="0" y="19988"/>
                          <a:pt x="0" y="1800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649A3F"/>
                      </a:gs>
                      <a:gs pos="23000">
                        <a:srgbClr val="649A3F"/>
                      </a:gs>
                      <a:gs pos="69000">
                        <a:srgbClr val="548235"/>
                      </a:gs>
                      <a:gs pos="97000">
                        <a:srgbClr val="4E7932"/>
                      </a:gs>
                    </a:gsLst>
                    <a:path path="circle">
                      <a:fillToRect l="37721" t="-19636" r="62278" b="119636"/>
                    </a:path>
                  </a:gradFill>
                  <a:ln w="6350" cap="flat">
                    <a:solidFill>
                      <a:schemeClr val="accent2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199" name="Shape 199"/>
                  <p:cNvSpPr/>
                  <p:nvPr/>
                </p:nvSpPr>
                <p:spPr>
                  <a:xfrm>
                    <a:off x="67024" y="89731"/>
                    <a:ext cx="949251" cy="6248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/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dirty="0" err="1"/>
                      <a:t>XrootD</a:t>
                    </a:r>
                    <a:endParaRPr dirty="0"/>
                  </a:p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r>
                      <a:rPr dirty="0"/>
                      <a:t>Client</a:t>
                    </a:r>
                  </a:p>
                </p:txBody>
              </p:sp>
            </p:grpSp>
            <p:grpSp>
              <p:nvGrpSpPr>
                <p:cNvPr id="203" name="Group 203" descr="Diamond 25"/>
                <p:cNvGrpSpPr/>
                <p:nvPr/>
              </p:nvGrpSpPr>
              <p:grpSpPr>
                <a:xfrm>
                  <a:off x="2630148" y="622460"/>
                  <a:ext cx="992395" cy="804304"/>
                  <a:chOff x="0" y="0"/>
                  <a:chExt cx="992394" cy="804303"/>
                </a:xfrm>
              </p:grpSpPr>
              <p:sp>
                <p:nvSpPr>
                  <p:cNvPr id="201" name="Shape 201"/>
                  <p:cNvSpPr/>
                  <p:nvPr/>
                </p:nvSpPr>
                <p:spPr>
                  <a:xfrm>
                    <a:off x="0" y="0"/>
                    <a:ext cx="992395" cy="804304"/>
                  </a:xfrm>
                  <a:prstGeom prst="diamond">
                    <a:avLst/>
                  </a:prstGeom>
                  <a:noFill/>
                  <a:ln w="6350" cap="flat">
                    <a:solidFill>
                      <a:srgbClr val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lIns="45719" tIns="45719" rIns="45719" bIns="45719" numCol="1" anchor="ctr">
                    <a:noAutofit/>
                  </a:bodyPr>
                  <a:lstStyle/>
                  <a:p>
                    <a:pPr algn="ctr">
                      <a:defRPr>
                        <a:solidFill>
                          <a:srgbClr val="FFFFFF"/>
                        </a:solidFill>
                      </a:defRPr>
                    </a:pPr>
                    <a:endParaRPr/>
                  </a:p>
                </p:txBody>
              </p:sp>
              <p:sp>
                <p:nvSpPr>
                  <p:cNvPr id="202" name="Shape 202"/>
                  <p:cNvSpPr/>
                  <p:nvPr/>
                </p:nvSpPr>
                <p:spPr>
                  <a:xfrm>
                    <a:off x="248099" y="223081"/>
                    <a:ext cx="496197" cy="358141"/>
                  </a:xfrm>
                  <a:prstGeom prst="rect">
                    <a:avLst/>
                  </a:prstGeom>
                  <a:noFill/>
                  <a:ln w="12700" cap="flat">
                    <a:noFill/>
                    <a:miter lim="400000"/>
                  </a:ln>
                  <a:effectLst/>
                  <a:extLst>
                    <a:ext uri="{C572A759-6A51-4108-AA02-DFA0A04FC94B}">
                      <ma14:wrappingTextBoxFlag xmlns:ma14="http://schemas.microsoft.com/office/mac/drawingml/2011/main" val="1"/>
                    </a:ext>
                  </a:extLst>
                </p:spPr>
                <p:txBody>
                  <a:bodyPr wrap="square" lIns="45719" tIns="45719" rIns="45719" bIns="45719" numCol="1" anchor="ctr">
                    <a:spAutoFit/>
                  </a:bodyPr>
                  <a:lstStyle>
                    <a:lvl1pPr algn="ctr">
                      <a:defRPr>
                        <a:solidFill>
                          <a:srgbClr val="FFFFFF"/>
                        </a:solidFill>
                      </a:defRPr>
                    </a:lvl1pPr>
                  </a:lstStyle>
                  <a:p>
                    <a:r>
                      <a:t>JNI</a:t>
                    </a:r>
                  </a:p>
                </p:txBody>
              </p:sp>
            </p:grpSp>
            <p:sp>
              <p:nvSpPr>
                <p:cNvPr id="204" name="Shape 204" descr="Straight Arrow Connector 26"/>
                <p:cNvSpPr/>
                <p:nvPr/>
              </p:nvSpPr>
              <p:spPr>
                <a:xfrm flipV="1">
                  <a:off x="3622541" y="1021118"/>
                  <a:ext cx="481931" cy="3494"/>
                </a:xfrm>
                <a:prstGeom prst="line">
                  <a:avLst/>
                </a:prstGeom>
                <a:noFill/>
                <a:ln w="38100" cap="flat">
                  <a:solidFill>
                    <a:srgbClr val="666666"/>
                  </a:solidFill>
                  <a:prstDash val="solid"/>
                  <a:miter lim="800000"/>
                  <a:tailEnd type="triangle" w="med" len="med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</p:grpSp>
          <p:pic>
            <p:nvPicPr>
              <p:cNvPr id="206" name="image3.png" descr="Picture 10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6293" y="1640079"/>
                <a:ext cx="439378" cy="40564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7" name="image3.tif" descr="Picture 11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285772" y="1640079"/>
                <a:ext cx="439379" cy="40564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8" name="image3.tif" descr="Picture 12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579399" y="1636584"/>
                <a:ext cx="439378" cy="40564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09" name="image4.png" descr="Picture 13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5124253" y="1749662"/>
                <a:ext cx="1064700" cy="35114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10" name="Shape 210" descr="TextBox 14"/>
              <p:cNvSpPr/>
              <p:nvPr/>
            </p:nvSpPr>
            <p:spPr>
              <a:xfrm>
                <a:off x="2593096" y="68354"/>
                <a:ext cx="480639" cy="3581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/>
              <a:p>
                <a:r>
                  <a:t>C++</a:t>
                </a:r>
              </a:p>
            </p:txBody>
          </p:sp>
          <p:sp>
            <p:nvSpPr>
              <p:cNvPr id="211" name="Shape 211" descr="TextBox 15"/>
              <p:cNvSpPr/>
              <p:nvPr/>
            </p:nvSpPr>
            <p:spPr>
              <a:xfrm>
                <a:off x="3176875" y="68354"/>
                <a:ext cx="565248" cy="3581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/>
              <a:p>
                <a:r>
                  <a:rPr dirty="0"/>
                  <a:t>Java</a:t>
                </a:r>
              </a:p>
            </p:txBody>
          </p:sp>
        </p:grpSp>
        <p:sp>
          <p:nvSpPr>
            <p:cNvPr id="213" name="Shape 213" descr="Straight Arrow Connector 31"/>
            <p:cNvSpPr/>
            <p:nvPr/>
          </p:nvSpPr>
          <p:spPr>
            <a:xfrm flipV="1">
              <a:off x="2098576" y="1640078"/>
              <a:ext cx="531572" cy="2"/>
            </a:xfrm>
            <a:prstGeom prst="line">
              <a:avLst/>
            </a:prstGeom>
            <a:noFill/>
            <a:ln w="38100" cap="flat">
              <a:solidFill>
                <a:srgbClr val="666666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742688360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" grpId="0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912" y="233493"/>
            <a:ext cx="11778104" cy="940443"/>
          </a:xfrm>
        </p:spPr>
        <p:txBody>
          <a:bodyPr>
            <a:noAutofit/>
          </a:bodyPr>
          <a:lstStyle/>
          <a:p>
            <a:r>
              <a:rPr lang="en-GB" sz="4000" dirty="0" smtClean="0">
                <a:latin typeface="Calibri" panose="020F0502020204030204" pitchFamily="34" charset="0"/>
              </a:rPr>
              <a:t>Moving to Apache </a:t>
            </a:r>
            <a:r>
              <a:rPr lang="en-GB" sz="4000" dirty="0" err="1" smtClean="0">
                <a:latin typeface="Calibri" panose="020F0502020204030204" pitchFamily="34" charset="0"/>
              </a:rPr>
              <a:t>Hadoop</a:t>
            </a:r>
            <a:r>
              <a:rPr lang="en-GB" sz="4000" dirty="0" smtClean="0">
                <a:latin typeface="Calibri" panose="020F0502020204030204" pitchFamily="34" charset="0"/>
              </a:rPr>
              <a:t> distribution (since 2017) </a:t>
            </a:r>
            <a:endParaRPr lang="en-GB" sz="4000" dirty="0">
              <a:latin typeface="Calibri" panose="020F0502020204030204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600" y="1325607"/>
            <a:ext cx="10972800" cy="5407702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Better 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</a:rPr>
              <a:t>control</a:t>
            </a:r>
            <a:r>
              <a:rPr lang="en-GB" dirty="0" smtClean="0">
                <a:latin typeface="Calibri" panose="020F0502020204030204" pitchFamily="34" charset="0"/>
              </a:rPr>
              <a:t> of the core software stack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Independent from a vendor/distributor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In-house compilation 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Enabling non-default features (compression algorithms, R for Spark)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Adding </a:t>
            </a:r>
            <a:r>
              <a:rPr lang="en-GB" dirty="0" smtClean="0">
                <a:solidFill>
                  <a:srgbClr val="FF0000"/>
                </a:solidFill>
                <a:latin typeface="Calibri" panose="020F0502020204030204" pitchFamily="34" charset="0"/>
              </a:rPr>
              <a:t>critical</a:t>
            </a:r>
            <a:r>
              <a:rPr lang="en-GB" dirty="0" smtClean="0">
                <a:latin typeface="Calibri" panose="020F0502020204030204" pitchFamily="34" charset="0"/>
              </a:rPr>
              <a:t> patches (that are not ported in upstream)</a:t>
            </a:r>
          </a:p>
          <a:p>
            <a:endParaRPr lang="en-GB" dirty="0" smtClean="0">
              <a:latin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</a:rPr>
              <a:t>We </a:t>
            </a:r>
            <a:r>
              <a:rPr lang="en-GB" dirty="0">
                <a:latin typeface="Calibri" panose="020F0502020204030204" pitchFamily="34" charset="0"/>
              </a:rPr>
              <a:t>do </a:t>
            </a:r>
            <a:r>
              <a:rPr lang="en-GB" dirty="0" smtClean="0">
                <a:latin typeface="Calibri" panose="020F0502020204030204" pitchFamily="34" charset="0"/>
              </a:rPr>
              <a:t>rpm </a:t>
            </a:r>
            <a:r>
              <a:rPr lang="en-GB" dirty="0">
                <a:solidFill>
                  <a:srgbClr val="FF0000"/>
                </a:solidFill>
                <a:latin typeface="Calibri" panose="020F0502020204030204" pitchFamily="34" charset="0"/>
              </a:rPr>
              <a:t>packaging</a:t>
            </a:r>
            <a:r>
              <a:rPr lang="en-GB" dirty="0">
                <a:latin typeface="Calibri" panose="020F0502020204030204" pitchFamily="34" charset="0"/>
              </a:rPr>
              <a:t> for core components</a:t>
            </a:r>
          </a:p>
          <a:p>
            <a:pPr lvl="1"/>
            <a:r>
              <a:rPr lang="en-GB" dirty="0">
                <a:latin typeface="Calibri" panose="020F0502020204030204" pitchFamily="34" charset="0"/>
              </a:rPr>
              <a:t>HDFS and </a:t>
            </a:r>
            <a:r>
              <a:rPr lang="en-GB" dirty="0" smtClean="0">
                <a:latin typeface="Calibri" panose="020F0502020204030204" pitchFamily="34" charset="0"/>
              </a:rPr>
              <a:t>YARN, Spark, </a:t>
            </a:r>
            <a:r>
              <a:rPr lang="en-GB" dirty="0" err="1" smtClean="0">
                <a:latin typeface="Calibri" panose="020F0502020204030204" pitchFamily="34" charset="0"/>
              </a:rPr>
              <a:t>HBase</a:t>
            </a:r>
            <a:endParaRPr lang="en-GB" dirty="0" smtClean="0">
              <a:latin typeface="Calibri" panose="020F0502020204030204" pitchFamily="34" charset="0"/>
            </a:endParaRPr>
          </a:p>
          <a:p>
            <a:pPr lvl="1"/>
            <a:endParaRPr lang="en-GB" dirty="0" smtClean="0">
              <a:latin typeface="Calibri" panose="020F0502020204030204" pitchFamily="34" charset="0"/>
            </a:endParaRPr>
          </a:p>
          <a:p>
            <a:r>
              <a:rPr lang="en-GB" dirty="0" smtClean="0">
                <a:latin typeface="Calibri" panose="020F0502020204030204" pitchFamily="34" charset="0"/>
              </a:rPr>
              <a:t>Streamlined development</a:t>
            </a:r>
          </a:p>
          <a:p>
            <a:pPr lvl="1"/>
            <a:r>
              <a:rPr lang="en-GB" dirty="0" smtClean="0">
                <a:latin typeface="Calibri" panose="020F0502020204030204" pitchFamily="34" charset="0"/>
              </a:rPr>
              <a:t>Available on Maven Central Repository</a:t>
            </a:r>
          </a:p>
          <a:p>
            <a:pPr marL="597393" lvl="1" indent="0">
              <a:buNone/>
            </a:pPr>
            <a:endParaRPr lang="en-GB" dirty="0" smtClean="0">
              <a:latin typeface="Calibri" panose="020F0502020204030204" pitchFamily="34" charset="0"/>
            </a:endParaRPr>
          </a:p>
        </p:txBody>
      </p:sp>
      <p:pic>
        <p:nvPicPr>
          <p:cNvPr id="3078" name="Picture 6" descr="undefine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5567" y="4744930"/>
            <a:ext cx="4706433" cy="141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</p:spPr>
        <p:txBody>
          <a:bodyPr/>
          <a:lstStyle/>
          <a:p>
            <a:fld id="{3A47AEF7-A93A-984B-A457-E7553317D53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82059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Présentation1_16x9numpages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ern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CERNcobrandi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ERN_white">
  <a:themeElements>
    <a:clrScheme name="CERN_CUSTOM">
      <a:dk1>
        <a:srgbClr val="00408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1_CERNcobrandi16-9">
  <a:themeElements>
    <a:clrScheme name="Custom 3">
      <a:dk1>
        <a:srgbClr val="0055A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BigData_Solutions_at_CERN_KT_Forum_20170929 (2)</Template>
  <TotalTime>21850</TotalTime>
  <Words>2130</Words>
  <Application>Microsoft Macintosh PowerPoint</Application>
  <PresentationFormat>Custom</PresentationFormat>
  <Paragraphs>432</Paragraphs>
  <Slides>26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3" baseType="lpstr">
      <vt:lpstr>CERNPrésentation1_16x9numpages</vt:lpstr>
      <vt:lpstr>cern</vt:lpstr>
      <vt:lpstr>CERNCorporate16-9</vt:lpstr>
      <vt:lpstr>CERNcobrandi16-9</vt:lpstr>
      <vt:lpstr>CERN_white</vt:lpstr>
      <vt:lpstr>1_CERNcobrandi16-9</vt:lpstr>
      <vt:lpstr>Image</vt:lpstr>
      <vt:lpstr>PowerPoint Presentation</vt:lpstr>
      <vt:lpstr>Hadoop and Spark for big data analytics</vt:lpstr>
      <vt:lpstr>CERN Hadoop Service - Timeline</vt:lpstr>
      <vt:lpstr>Hadoop Service at CERN IT</vt:lpstr>
      <vt:lpstr>Hadoop service in numbers</vt:lpstr>
      <vt:lpstr>Overview of available components in 2018</vt:lpstr>
      <vt:lpstr>Hadoop and Spark production deployment</vt:lpstr>
      <vt:lpstr>XRootD connector for Hadoop and Spark</vt:lpstr>
      <vt:lpstr>Moving to Apache Hadoop distribution (since 2017) </vt:lpstr>
      <vt:lpstr>Apache Kafka - data streaming at scale</vt:lpstr>
      <vt:lpstr>SWAN – Jupyter Notebooks On Demand</vt:lpstr>
      <vt:lpstr>PowerPoint Presentation</vt:lpstr>
      <vt:lpstr>SWAN_Spark – Architecture</vt:lpstr>
      <vt:lpstr>Spark as a service on a private cloud</vt:lpstr>
      <vt:lpstr>Analytics platform outlook</vt:lpstr>
      <vt:lpstr>Selected “Big Data” Projects at CERN</vt:lpstr>
      <vt:lpstr>Next Gen. CERN Accelerator Logging</vt:lpstr>
      <vt:lpstr>New CERN IT Monitoring infrastructure</vt:lpstr>
      <vt:lpstr>The ATLAS EventIndex</vt:lpstr>
      <vt:lpstr>CMS Data Reduction Facility</vt:lpstr>
      <vt:lpstr>R&amp;D: Data Analysis with PySpark for HEP</vt:lpstr>
      <vt:lpstr>Data Ingestion: spark-root</vt:lpstr>
      <vt:lpstr>Data Processing: CMS Open Data Example</vt:lpstr>
      <vt:lpstr>Conclusions</vt:lpstr>
      <vt:lpstr>Future work</vt:lpstr>
      <vt:lpstr>Acknowledgements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Zbigniew Baranowski</dc:creator>
  <cp:lastModifiedBy>Zbigniew Baranowski</cp:lastModifiedBy>
  <cp:revision>493</cp:revision>
  <dcterms:created xsi:type="dcterms:W3CDTF">2018-01-16T11:39:45Z</dcterms:created>
  <dcterms:modified xsi:type="dcterms:W3CDTF">2018-05-17T15:00:05Z</dcterms:modified>
</cp:coreProperties>
</file>