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92" r:id="rId2"/>
    <p:sldMasterId id="2147483806" r:id="rId3"/>
  </p:sldMasterIdLst>
  <p:notesMasterIdLst>
    <p:notesMasterId r:id="rId11"/>
  </p:notesMasterIdLst>
  <p:sldIdLst>
    <p:sldId id="326" r:id="rId4"/>
    <p:sldId id="506" r:id="rId5"/>
    <p:sldId id="510" r:id="rId6"/>
    <p:sldId id="509" r:id="rId7"/>
    <p:sldId id="508" r:id="rId8"/>
    <p:sldId id="494" r:id="rId9"/>
    <p:sldId id="449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5F8343-0927-EA41-A7E3-77D80E6EDD06}">
          <p14:sldIdLst>
            <p14:sldId id="326"/>
            <p14:sldId id="506"/>
            <p14:sldId id="510"/>
            <p14:sldId id="509"/>
            <p14:sldId id="508"/>
            <p14:sldId id="494"/>
            <p14:sldId id="4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bigniew Baranowski" initials="Z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00"/>
    <a:srgbClr val="FF7C80"/>
    <a:srgbClr val="FF5050"/>
    <a:srgbClr val="30A8E4"/>
    <a:srgbClr val="1FBCE1"/>
    <a:srgbClr val="4A6891"/>
    <a:srgbClr val="1D47B6"/>
    <a:srgbClr val="3747B6"/>
    <a:srgbClr val="669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3021" autoAdjust="0"/>
  </p:normalViewPr>
  <p:slideViewPr>
    <p:cSldViewPr snapToGrid="0" snapToObjects="1">
      <p:cViewPr varScale="1">
        <p:scale>
          <a:sx n="130" d="100"/>
          <a:sy n="130" d="100"/>
        </p:scale>
        <p:origin x="132" y="2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0E469-A519-B046-AD12-B8B5B56EE2C8}" type="datetimeFigureOut">
              <a:rPr lang="en-US" smtClean="0"/>
              <a:t>05/22/2018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6CCE-8486-4746-BA67-A80CED8EB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4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9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3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2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2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23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2" y="2249959"/>
            <a:ext cx="834009" cy="82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91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40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1" y="99420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132575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5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132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7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66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569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7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50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9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Drag picture to placeholder or click </a:t>
            </a:r>
            <a:r>
              <a:rPr kumimoji="0" lang="fr-FR" dirty="0" err="1" smtClean="0"/>
              <a:t>icon</a:t>
            </a:r>
            <a:r>
              <a:rPr kumimoji="0" lang="fr-FR" dirty="0" smtClean="0"/>
              <a:t> to </a:t>
            </a:r>
            <a:r>
              <a:rPr kumimoji="0" lang="fr-FR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24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2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53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027464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1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2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183333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89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713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70" y="2543348"/>
            <a:ext cx="6283106" cy="743065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4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6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4" y="107224"/>
            <a:ext cx="8827129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4" y="882713"/>
            <a:ext cx="8827129" cy="36666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4" y="4618229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06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618249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685800"/>
            <a:fld id="{D2F89FEF-6A44-9B41-A33D-7815FD06DC43}" type="slidenum">
              <a:rPr lang="en-US" smtClean="0">
                <a:solidFill>
                  <a:prstClr val="white"/>
                </a:solidFill>
              </a:rPr>
              <a:pPr defTabSz="6858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3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901" y="1314451"/>
            <a:ext cx="8624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 smtClean="0">
                <a:solidFill>
                  <a:srgbClr val="0055A0"/>
                </a:solidFill>
                <a:latin typeface="Calibri" panose="020F0502020204030204" pitchFamily="34" charset="0"/>
              </a:rPr>
              <a:t>Intro to “Big Data” and Analytics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899" y="2025482"/>
            <a:ext cx="686442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Luca Canali, CERN Hadoop, Spark and Streaming 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service</a:t>
            </a:r>
          </a:p>
          <a:p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Meeting with ESAC-ASDC</a:t>
            </a:r>
            <a:endParaRPr lang="en-US" sz="2100" dirty="0" smtClean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May 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22</a:t>
            </a:r>
            <a:r>
              <a:rPr lang="en-US" sz="2100" baseline="300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nd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, 2018</a:t>
            </a:r>
            <a:endParaRPr lang="en-US" sz="2100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1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6372226" y="409978"/>
            <a:ext cx="2553082" cy="3946122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LHC data processing has custom built solutions and very large scale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98664" y="719402"/>
            <a:ext cx="8626644" cy="4321705"/>
          </a:xfrm>
          <a:prstGeom prst="rect">
            <a:avLst/>
          </a:prstGeom>
        </p:spPr>
        <p:txBody>
          <a:bodyPr anchor="t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defTabSz="914378">
              <a:buNone/>
            </a:pPr>
            <a:endParaRPr lang="x-none" sz="20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r">
              <a:defRPr/>
            </a:pPr>
            <a:r>
              <a:rPr lang="en-US" sz="1350" dirty="0"/>
              <a:t>2</a:t>
            </a:r>
            <a:endParaRPr lang="uk-UA" sz="135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6" y="162086"/>
            <a:ext cx="6178808" cy="469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0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Hadoop Clusters at CERN IT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98664" y="719402"/>
            <a:ext cx="8626644" cy="36935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Several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orders of magnitude below LHC data processing systems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 current production Hadoop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clusters 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environments for NXCALS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DEV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HadoopQA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lvl="1" defTabSz="914400">
              <a:buClr>
                <a:srgbClr val="0055A0"/>
              </a:buClr>
              <a:buSzPct val="80000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Just commissioned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new system for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 NXCALs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(accelerator logging) platform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lang="en-US" sz="24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Numbers relate to the size of the infrastructure (updated Q2 2018):</a:t>
            </a:r>
          </a:p>
          <a:p>
            <a:pPr lvl="1" defTabSz="914400">
              <a:buClr>
                <a:srgbClr val="0055A0"/>
              </a:buClr>
              <a:buSzPct val="80000"/>
            </a:pPr>
            <a:r>
              <a:rPr lang="en-US" sz="20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14 PB Storage, 110 nodes, 3100 logical cores, 20 TB memory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8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6" y="14289"/>
            <a:ext cx="8441636" cy="618847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alibri" panose="020F0502020204030204" pitchFamily="34" charset="0"/>
              </a:rPr>
              <a:t>Analytics </a:t>
            </a:r>
            <a:r>
              <a:rPr lang="en-GB" sz="4000" dirty="0" smtClean="0">
                <a:latin typeface="Calibri" panose="020F0502020204030204" pitchFamily="34" charset="0"/>
              </a:rPr>
              <a:t>Pipelines – </a:t>
            </a:r>
            <a:r>
              <a:rPr lang="en-GB" sz="4000" dirty="0">
                <a:latin typeface="Calibri" panose="020F0502020204030204" pitchFamily="34" charset="0"/>
              </a:rPr>
              <a:t>Use Cases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98664" y="719402"/>
            <a:ext cx="8626644" cy="4321705"/>
          </a:xfrm>
          <a:prstGeom prst="rect">
            <a:avLst/>
          </a:prstGeom>
        </p:spPr>
        <p:txBody>
          <a:bodyPr anchor="t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/>
            <a:r>
              <a:rPr lang="x-none" sz="2400" dirty="0">
                <a:latin typeface="Calibri" panose="020F0502020204030204" pitchFamily="34" charset="0"/>
              </a:rPr>
              <a:t>Many use cases at CERN for analytics</a:t>
            </a:r>
          </a:p>
          <a:p>
            <a:pPr lvl="1" defTabSz="914378"/>
            <a:r>
              <a:rPr lang="x-none" sz="2100" dirty="0">
                <a:latin typeface="Calibri" panose="020F0502020204030204" pitchFamily="34" charset="0"/>
              </a:rPr>
              <a:t>Data analysis, dashboards, plots, joining and aggregating multiple data, libraries for specialized processing, machine learning, …</a:t>
            </a:r>
          </a:p>
          <a:p>
            <a:pPr defTabSz="914378"/>
            <a:r>
              <a:rPr lang="x-none" sz="2400" dirty="0">
                <a:latin typeface="Calibri" panose="020F0502020204030204" pitchFamily="34" charset="0"/>
              </a:rPr>
              <a:t>Communities</a:t>
            </a:r>
          </a:p>
          <a:p>
            <a:pPr lvl="1" defTabSz="914378"/>
            <a:r>
              <a:rPr lang="x-none" sz="2100" dirty="0">
                <a:solidFill>
                  <a:srgbClr val="FF0000"/>
                </a:solidFill>
                <a:latin typeface="Calibri" panose="020F0502020204030204" pitchFamily="34" charset="0"/>
              </a:rPr>
              <a:t>Physics</a:t>
            </a:r>
            <a:r>
              <a:rPr lang="x-none" sz="2100" dirty="0">
                <a:latin typeface="Calibri" panose="020F0502020204030204" pitchFamily="34" charset="0"/>
              </a:rPr>
              <a:t>: </a:t>
            </a:r>
          </a:p>
          <a:p>
            <a:pPr lvl="2" defTabSz="914378"/>
            <a:r>
              <a:rPr lang="x-none" sz="1950" dirty="0" smtClean="0">
                <a:latin typeface="Calibri" panose="020F0502020204030204" pitchFamily="34" charset="0"/>
              </a:rPr>
              <a:t>Analy</a:t>
            </a:r>
            <a:r>
              <a:rPr lang="en-US" sz="1950" dirty="0" smtClean="0">
                <a:latin typeface="Calibri" panose="020F0502020204030204" pitchFamily="34" charset="0"/>
              </a:rPr>
              <a:t>sis</a:t>
            </a:r>
            <a:r>
              <a:rPr lang="x-none" sz="1950" dirty="0" smtClean="0">
                <a:latin typeface="Calibri" panose="020F0502020204030204" pitchFamily="34" charset="0"/>
              </a:rPr>
              <a:t> </a:t>
            </a:r>
            <a:r>
              <a:rPr lang="x-none" sz="1950" dirty="0">
                <a:latin typeface="Calibri" panose="020F0502020204030204" pitchFamily="34" charset="0"/>
              </a:rPr>
              <a:t>on computing </a:t>
            </a:r>
            <a:r>
              <a:rPr lang="en-US" sz="1950" dirty="0" smtClean="0">
                <a:latin typeface="Calibri" panose="020F0502020204030204" pitchFamily="34" charset="0"/>
              </a:rPr>
              <a:t>meta</a:t>
            </a:r>
            <a:r>
              <a:rPr lang="x-none" sz="1950" dirty="0" smtClean="0">
                <a:latin typeface="Calibri" panose="020F0502020204030204" pitchFamily="34" charset="0"/>
              </a:rPr>
              <a:t>data </a:t>
            </a:r>
            <a:r>
              <a:rPr lang="x-none" sz="1950" dirty="0">
                <a:latin typeface="Calibri" panose="020F0502020204030204" pitchFamily="34" charset="0"/>
              </a:rPr>
              <a:t>(e.g. studies of popularity, grid jobs, etc</a:t>
            </a:r>
            <a:r>
              <a:rPr lang="x-none" sz="1950" dirty="0" smtClean="0">
                <a:latin typeface="Calibri" panose="020F0502020204030204" pitchFamily="34" charset="0"/>
              </a:rPr>
              <a:t>)</a:t>
            </a:r>
            <a:r>
              <a:rPr lang="en-US" sz="1950" dirty="0" smtClean="0">
                <a:latin typeface="Calibri" panose="020F0502020204030204" pitchFamily="34" charset="0"/>
              </a:rPr>
              <a:t> (CMS, ATLAS)</a:t>
            </a:r>
            <a:endParaRPr lang="x-none" sz="1950" dirty="0">
              <a:latin typeface="Calibri" panose="020F0502020204030204" pitchFamily="34" charset="0"/>
            </a:endParaRPr>
          </a:p>
          <a:p>
            <a:pPr lvl="2" defTabSz="914378"/>
            <a:r>
              <a:rPr lang="x-none" sz="1950" dirty="0">
                <a:latin typeface="Calibri" panose="020F0502020204030204" pitchFamily="34" charset="0"/>
              </a:rPr>
              <a:t>Development of new ways to process </a:t>
            </a:r>
            <a:r>
              <a:rPr lang="x-none" sz="1950" dirty="0">
                <a:solidFill>
                  <a:srgbClr val="FF0000"/>
                </a:solidFill>
                <a:latin typeface="Calibri" panose="020F0502020204030204" pitchFamily="34" charset="0"/>
              </a:rPr>
              <a:t>ROOT</a:t>
            </a:r>
            <a:r>
              <a:rPr lang="x-none" sz="1950" dirty="0">
                <a:latin typeface="Calibri" panose="020F0502020204030204" pitchFamily="34" charset="0"/>
              </a:rPr>
              <a:t> </a:t>
            </a:r>
            <a:r>
              <a:rPr lang="x-none" sz="1950" dirty="0" smtClean="0">
                <a:latin typeface="Calibri" panose="020F0502020204030204" pitchFamily="34" charset="0"/>
              </a:rPr>
              <a:t>data</a:t>
            </a:r>
            <a:r>
              <a:rPr lang="en-US" sz="1950" dirty="0" smtClean="0">
                <a:latin typeface="Calibri" panose="020F0502020204030204" pitchFamily="34" charset="0"/>
              </a:rPr>
              <a:t>, </a:t>
            </a:r>
            <a:r>
              <a:rPr lang="x-none" sz="1950" dirty="0" smtClean="0">
                <a:latin typeface="Calibri" panose="020F0502020204030204" pitchFamily="34" charset="0"/>
              </a:rPr>
              <a:t>e.g</a:t>
            </a:r>
            <a:r>
              <a:rPr lang="x-none" sz="1950" dirty="0">
                <a:latin typeface="Calibri" panose="020F0502020204030204" pitchFamily="34" charset="0"/>
              </a:rPr>
              <a:t>.: data reduction and analysis with </a:t>
            </a:r>
            <a:r>
              <a:rPr lang="en-US" sz="1950" dirty="0" smtClean="0">
                <a:latin typeface="Calibri" panose="020F0502020204030204" pitchFamily="34" charset="0"/>
              </a:rPr>
              <a:t>S</a:t>
            </a:r>
            <a:r>
              <a:rPr lang="x-none" sz="1950" dirty="0" smtClean="0">
                <a:latin typeface="Calibri" panose="020F0502020204030204" pitchFamily="34" charset="0"/>
              </a:rPr>
              <a:t>park-ROOT </a:t>
            </a:r>
            <a:r>
              <a:rPr lang="x-none" sz="1950" dirty="0">
                <a:latin typeface="Calibri" panose="020F0502020204030204" pitchFamily="34" charset="0"/>
              </a:rPr>
              <a:t>by CMS Bigdata </a:t>
            </a:r>
            <a:r>
              <a:rPr lang="x-none" sz="1950" dirty="0" smtClean="0">
                <a:latin typeface="Calibri" panose="020F0502020204030204" pitchFamily="34" charset="0"/>
              </a:rPr>
              <a:t>project</a:t>
            </a:r>
            <a:r>
              <a:rPr lang="en-US" sz="1950" dirty="0" smtClean="0">
                <a:latin typeface="Calibri" panose="020F0502020204030204" pitchFamily="34" charset="0"/>
              </a:rPr>
              <a:t>, also TOTEM working on this</a:t>
            </a:r>
            <a:endParaRPr lang="x-none" sz="1950" dirty="0">
              <a:latin typeface="Calibri" panose="020F0502020204030204" pitchFamily="34" charset="0"/>
            </a:endParaRPr>
          </a:p>
          <a:p>
            <a:pPr lvl="1" defTabSz="914378"/>
            <a:r>
              <a:rPr lang="x-none" sz="2100" dirty="0">
                <a:solidFill>
                  <a:srgbClr val="FF0000"/>
                </a:solidFill>
                <a:latin typeface="Calibri" panose="020F0502020204030204" pitchFamily="34" charset="0"/>
              </a:rPr>
              <a:t>IT</a:t>
            </a:r>
            <a:r>
              <a:rPr lang="x-none" sz="2100" dirty="0">
                <a:latin typeface="Calibri" panose="020F0502020204030204" pitchFamily="34" charset="0"/>
              </a:rPr>
              <a:t>: </a:t>
            </a:r>
            <a:endParaRPr lang="en-US" sz="2100" dirty="0" smtClean="0">
              <a:latin typeface="Calibri" panose="020F0502020204030204" pitchFamily="34" charset="0"/>
            </a:endParaRPr>
          </a:p>
          <a:p>
            <a:pPr lvl="2" defTabSz="914378"/>
            <a:r>
              <a:rPr lang="x-none" sz="2000" dirty="0" smtClean="0">
                <a:latin typeface="Calibri" panose="020F0502020204030204" pitchFamily="34" charset="0"/>
              </a:rPr>
              <a:t>Analytics </a:t>
            </a:r>
            <a:r>
              <a:rPr lang="x-none" sz="2000" dirty="0">
                <a:latin typeface="Calibri" panose="020F0502020204030204" pitchFamily="34" charset="0"/>
              </a:rPr>
              <a:t>on </a:t>
            </a:r>
            <a:r>
              <a:rPr lang="en-US" sz="2000" dirty="0" smtClean="0">
                <a:latin typeface="Calibri" panose="020F0502020204030204" pitchFamily="34" charset="0"/>
              </a:rPr>
              <a:t>IT </a:t>
            </a:r>
            <a:r>
              <a:rPr lang="x-none" sz="2000" dirty="0" smtClean="0">
                <a:latin typeface="Calibri" panose="020F0502020204030204" pitchFamily="34" charset="0"/>
              </a:rPr>
              <a:t>monitoring data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2" defTabSz="914378"/>
            <a:r>
              <a:rPr lang="en-US" sz="2000" dirty="0" smtClean="0">
                <a:latin typeface="Calibri" panose="020F0502020204030204" pitchFamily="34" charset="0"/>
              </a:rPr>
              <a:t>Computer security</a:t>
            </a:r>
            <a:endParaRPr lang="x-none" sz="2000" dirty="0">
              <a:latin typeface="Calibri" panose="020F0502020204030204" pitchFamily="34" charset="0"/>
            </a:endParaRPr>
          </a:p>
          <a:p>
            <a:pPr lvl="1" defTabSz="914378"/>
            <a:r>
              <a:rPr lang="x-none" sz="2100" dirty="0">
                <a:solidFill>
                  <a:srgbClr val="FF0000"/>
                </a:solidFill>
                <a:latin typeface="Calibri" panose="020F0502020204030204" pitchFamily="34" charset="0"/>
              </a:rPr>
              <a:t>BE</a:t>
            </a:r>
            <a:r>
              <a:rPr lang="x-none" sz="2100" dirty="0">
                <a:latin typeface="Calibri" panose="020F0502020204030204" pitchFamily="34" charset="0"/>
              </a:rPr>
              <a:t>: </a:t>
            </a:r>
          </a:p>
          <a:p>
            <a:pPr lvl="2" defTabSz="914378"/>
            <a:r>
              <a:rPr lang="x-none" sz="1950" dirty="0">
                <a:latin typeface="Calibri" panose="020F0502020204030204" pitchFamily="34" charset="0"/>
              </a:rPr>
              <a:t>NX CALS – next generation accelerator logging platform</a:t>
            </a:r>
          </a:p>
          <a:p>
            <a:pPr lvl="2" defTabSz="914378"/>
            <a:r>
              <a:rPr lang="x-none" sz="1950" dirty="0">
                <a:latin typeface="Calibri" panose="020F0502020204030204" pitchFamily="34" charset="0"/>
              </a:rPr>
              <a:t>BE </a:t>
            </a:r>
            <a:r>
              <a:rPr lang="en-US" sz="1950" dirty="0" smtClean="0">
                <a:latin typeface="Calibri" panose="020F0502020204030204" pitchFamily="34" charset="0"/>
              </a:rPr>
              <a:t>controls data</a:t>
            </a:r>
            <a:r>
              <a:rPr lang="x-none" sz="1950" dirty="0" smtClean="0">
                <a:latin typeface="Calibri" panose="020F0502020204030204" pitchFamily="34" charset="0"/>
              </a:rPr>
              <a:t> </a:t>
            </a:r>
            <a:r>
              <a:rPr lang="x-none" sz="1950" dirty="0">
                <a:latin typeface="Calibri" panose="020F0502020204030204" pitchFamily="34" charset="0"/>
              </a:rPr>
              <a:t>and analytics </a:t>
            </a:r>
            <a:endParaRPr lang="en-US" sz="1950" dirty="0" smtClean="0">
              <a:latin typeface="Calibri" panose="020F0502020204030204" pitchFamily="34" charset="0"/>
            </a:endParaRPr>
          </a:p>
          <a:p>
            <a:pPr lvl="1" defTabSz="914378"/>
            <a:r>
              <a:rPr lang="x-none" sz="2100" dirty="0" smtClean="0">
                <a:latin typeface="Calibri" panose="020F0502020204030204" pitchFamily="34" charset="0"/>
              </a:rPr>
              <a:t>More</a:t>
            </a:r>
            <a:r>
              <a:rPr lang="x-none" sz="2100" dirty="0">
                <a:latin typeface="Calibri" panose="020F0502020204030204" pitchFamily="34" charset="0"/>
              </a:rPr>
              <a:t>: </a:t>
            </a:r>
            <a:endParaRPr lang="en-US" sz="2100" dirty="0" smtClean="0">
              <a:latin typeface="Calibri" panose="020F0502020204030204" pitchFamily="34" charset="0"/>
            </a:endParaRPr>
          </a:p>
          <a:p>
            <a:pPr lvl="2" defTabSz="914378"/>
            <a:r>
              <a:rPr lang="en-US" sz="2000" dirty="0" smtClean="0">
                <a:latin typeface="Calibri" panose="020F0502020204030204" pitchFamily="34" charset="0"/>
              </a:rPr>
              <a:t>M</a:t>
            </a:r>
            <a:r>
              <a:rPr lang="x-none" sz="2000" dirty="0" smtClean="0">
                <a:latin typeface="Calibri" panose="020F0502020204030204" pitchFamily="34" charset="0"/>
              </a:rPr>
              <a:t>any </a:t>
            </a:r>
            <a:r>
              <a:rPr lang="x-none" sz="2000" dirty="0">
                <a:latin typeface="Calibri" panose="020F0502020204030204" pitchFamily="34" charset="0"/>
              </a:rPr>
              <a:t>tools </a:t>
            </a:r>
            <a:r>
              <a:rPr lang="en-US" sz="2000" dirty="0" smtClean="0">
                <a:latin typeface="Calibri" panose="020F0502020204030204" pitchFamily="34" charset="0"/>
              </a:rPr>
              <a:t>provided in our platforms </a:t>
            </a:r>
            <a:r>
              <a:rPr lang="x-none" sz="2000" dirty="0" smtClean="0">
                <a:latin typeface="Calibri" panose="020F0502020204030204" pitchFamily="34" charset="0"/>
              </a:rPr>
              <a:t>are popular and </a:t>
            </a:r>
            <a:r>
              <a:rPr lang="x-none" sz="2000" dirty="0">
                <a:latin typeface="Calibri" panose="020F0502020204030204" pitchFamily="34" charset="0"/>
              </a:rPr>
              <a:t>readily </a:t>
            </a:r>
            <a:r>
              <a:rPr lang="x-none" sz="2000" dirty="0" smtClean="0">
                <a:latin typeface="Calibri" panose="020F0502020204030204" pitchFamily="34" charset="0"/>
              </a:rPr>
              <a:t>available, </a:t>
            </a:r>
            <a:r>
              <a:rPr lang="x-none" sz="2000" dirty="0">
                <a:latin typeface="Calibri" panose="020F0502020204030204" pitchFamily="34" charset="0"/>
              </a:rPr>
              <a:t>likely to attract </a:t>
            </a:r>
            <a:r>
              <a:rPr lang="x-none" sz="2000" dirty="0">
                <a:solidFill>
                  <a:srgbClr val="FF0000"/>
                </a:solidFill>
                <a:latin typeface="Calibri" panose="020F0502020204030204" pitchFamily="34" charset="0"/>
              </a:rPr>
              <a:t>new</a:t>
            </a:r>
            <a:r>
              <a:rPr lang="x-none" sz="2000" dirty="0">
                <a:latin typeface="Calibri" panose="020F0502020204030204" pitchFamily="34" charset="0"/>
              </a:rPr>
              <a:t> </a:t>
            </a:r>
            <a:r>
              <a:rPr lang="x-none" sz="2000" dirty="0" smtClean="0">
                <a:latin typeface="Calibri" panose="020F0502020204030204" pitchFamily="34" charset="0"/>
              </a:rPr>
              <a:t>projects</a:t>
            </a:r>
            <a:r>
              <a:rPr lang="en-US" sz="2000" dirty="0" smtClean="0">
                <a:latin typeface="Calibri" panose="020F0502020204030204" pitchFamily="34" charset="0"/>
              </a:rPr>
              <a:t>, notably the analytics platform with hosted notebooks </a:t>
            </a:r>
            <a:r>
              <a:rPr lang="en-US" sz="20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SWAN_Spark</a:t>
            </a:r>
            <a:endParaRPr lang="en-US" sz="20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2" defTabSz="914378"/>
            <a:r>
              <a:rPr lang="en-US" sz="2000" dirty="0" smtClean="0">
                <a:latin typeface="Calibri" panose="020F0502020204030204" pitchFamily="34" charset="0"/>
              </a:rPr>
              <a:t>E.g. Starting investigations on data pipelines for </a:t>
            </a:r>
            <a:r>
              <a:rPr lang="en-US" sz="2000" dirty="0" err="1" smtClean="0">
                <a:latin typeface="Calibri" panose="020F0502020204030204" pitchFamily="34" charset="0"/>
              </a:rPr>
              <a:t>IoT</a:t>
            </a:r>
            <a:r>
              <a:rPr lang="en-US" sz="2000" dirty="0" smtClean="0">
                <a:latin typeface="Calibri" panose="020F0502020204030204" pitchFamily="34" charset="0"/>
              </a:rPr>
              <a:t> (Internet of Things)</a:t>
            </a:r>
            <a:endParaRPr lang="x-none" sz="20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r">
              <a:defRPr/>
            </a:pPr>
            <a:r>
              <a:rPr lang="en-US" sz="1350" dirty="0"/>
              <a:t>2</a:t>
            </a: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354861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4" y="14288"/>
            <a:ext cx="8446927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“Big Data”: Not Only Analytics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861352"/>
            <a:ext cx="8414156" cy="411952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Calibri" panose="020F0502020204030204" pitchFamily="34" charset="0"/>
              </a:rPr>
              <a:t>Data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analytics</a:t>
            </a:r>
            <a:r>
              <a:rPr lang="en-US" sz="3200" dirty="0" smtClean="0">
                <a:latin typeface="Calibri" panose="020F0502020204030204" pitchFamily="34" charset="0"/>
              </a:rPr>
              <a:t> is a key use case for the platforms</a:t>
            </a:r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3200" dirty="0">
                <a:latin typeface="Calibri" panose="020F0502020204030204" pitchFamily="34" charset="0"/>
              </a:rPr>
              <a:t>Scalable workloads and parallel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computing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Example </a:t>
            </a:r>
            <a:r>
              <a:rPr lang="en-US" sz="2800" dirty="0" smtClean="0">
                <a:latin typeface="Calibri" panose="020F0502020204030204" pitchFamily="34" charset="0"/>
              </a:rPr>
              <a:t>work on data reduction (CMS Big Data project) and parallel processing of  ROOT data (EP-SFT)</a:t>
            </a:r>
            <a:endParaRPr lang="en-US" sz="2800" dirty="0">
              <a:latin typeface="Calibri" panose="020F0502020204030204" pitchFamily="34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Database</a:t>
            </a:r>
            <a:r>
              <a:rPr lang="en-US" sz="3200" dirty="0" smtClean="0">
                <a:latin typeface="Calibri" panose="020F0502020204030204" pitchFamily="34" charset="0"/>
              </a:rPr>
              <a:t>-type workload also important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Use Big Data tools instead of RDBMS 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Examples: NXCALS, ATLAS </a:t>
            </a:r>
            <a:r>
              <a:rPr lang="en-US" sz="2800" dirty="0" err="1" smtClean="0">
                <a:latin typeface="Calibri" panose="020F0502020204030204" pitchFamily="34" charset="0"/>
              </a:rPr>
              <a:t>EventIndex</a:t>
            </a:r>
            <a:r>
              <a:rPr lang="en-US" sz="2800" dirty="0" smtClean="0">
                <a:latin typeface="Calibri" panose="020F0502020204030204" pitchFamily="34" charset="0"/>
              </a:rPr>
              <a:t>, explorations on WINCC/PVSS next generation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Data pipelines and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streaming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See example of monitoring and Computer security (Kafka development with help of CM)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Also current investigations on </a:t>
            </a:r>
            <a:r>
              <a:rPr lang="en-US" sz="2800" dirty="0" err="1" smtClean="0">
                <a:latin typeface="Calibri" panose="020F0502020204030204" pitchFamily="34" charset="0"/>
              </a:rPr>
              <a:t>IoT</a:t>
            </a:r>
            <a:r>
              <a:rPr lang="en-US" sz="2800" dirty="0" smtClean="0">
                <a:latin typeface="Calibri" panose="020F0502020204030204" pitchFamily="34" charset="0"/>
              </a:rPr>
              <a:t> (project with CS)</a:t>
            </a:r>
          </a:p>
          <a:p>
            <a:pPr marL="36576" indent="0">
              <a:buNone/>
            </a:pPr>
            <a:endParaRPr lang="en-US" sz="3200" dirty="0" smtClean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5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4" y="14288"/>
            <a:ext cx="8446927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Highlights of “Big Data” Components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861352"/>
            <a:ext cx="8486776" cy="36935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Calibri" panose="020F0502020204030204" pitchFamily="34" charset="0"/>
              </a:rPr>
              <a:t>Apache Hadoop clusters with YARN and HDFS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Also </a:t>
            </a:r>
            <a:r>
              <a:rPr lang="en-US" sz="2800" dirty="0" err="1" smtClean="0">
                <a:latin typeface="Calibri" panose="020F0502020204030204" pitchFamily="34" charset="0"/>
              </a:rPr>
              <a:t>HBase</a:t>
            </a:r>
            <a:r>
              <a:rPr lang="en-US" sz="2800" dirty="0" smtClean="0">
                <a:latin typeface="Calibri" panose="020F0502020204030204" pitchFamily="34" charset="0"/>
              </a:rPr>
              <a:t>, Impala, Hive,…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Apache Spark for analytics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Apache Kafka for streaming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Data: Parquet, JSON, ROOT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UI: Notebooks/ SWAN</a:t>
            </a:r>
          </a:p>
          <a:p>
            <a:pPr marL="36576" indent="0">
              <a:buNone/>
            </a:pPr>
            <a:endParaRPr lang="en-US" sz="3200" dirty="0" smtClean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044" y="3862278"/>
            <a:ext cx="830172" cy="1278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60" y="3510718"/>
            <a:ext cx="3824940" cy="990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068" y="1989270"/>
            <a:ext cx="2763213" cy="1437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6198" y="1473068"/>
            <a:ext cx="2285050" cy="85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-73394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Challenges and Activities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0" y="577488"/>
            <a:ext cx="8921536" cy="369357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Platforms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Provide evolution for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HW 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(Hadoop platform) and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SW</a:t>
            </a:r>
            <a:r>
              <a:rPr lang="en-US" sz="2000" dirty="0" smtClean="0">
                <a:latin typeface="Calibri" panose="020F0502020204030204" pitchFamily="34" charset="0"/>
              </a:rPr>
              <a:t> (distribute and update software and configuration)</a:t>
            </a: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Service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Support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production</a:t>
            </a:r>
            <a:r>
              <a:rPr lang="en-US" sz="2000" dirty="0" smtClean="0">
                <a:latin typeface="Calibri" panose="020F0502020204030204" pitchFamily="34" charset="0"/>
              </a:rPr>
              <a:t> services (IT monitoring, Security, ATLAS </a:t>
            </a:r>
            <a:r>
              <a:rPr lang="en-US" sz="2000" dirty="0" err="1" smtClean="0">
                <a:latin typeface="Calibri" panose="020F0502020204030204" pitchFamily="34" charset="0"/>
              </a:rPr>
              <a:t>EventIndex</a:t>
            </a:r>
            <a:r>
              <a:rPr lang="en-US" sz="2000" dirty="0" smtClean="0">
                <a:latin typeface="Calibri" panose="020F0502020204030204" pitchFamily="34" charset="0"/>
              </a:rPr>
              <a:t>)</a:t>
            </a:r>
          </a:p>
          <a:p>
            <a:pPr lvl="2" defTabSz="914400"/>
            <a:r>
              <a:rPr lang="en-US" sz="1800" dirty="0">
                <a:latin typeface="Calibri" panose="020F0502020204030204" pitchFamily="34" charset="0"/>
              </a:rPr>
              <a:t>Build robust service for critical platform (NXCALS and more) using custom-integrated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open source </a:t>
            </a:r>
            <a:r>
              <a:rPr lang="en-US" sz="1800" dirty="0">
                <a:latin typeface="Calibri" panose="020F0502020204030204" pitchFamily="34" charset="0"/>
              </a:rPr>
              <a:t>software solutions in constant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evolution 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lvl="1" defTabSz="914400"/>
            <a:r>
              <a:rPr lang="en-US" sz="2000" dirty="0">
                <a:latin typeface="Calibri" panose="020F0502020204030204" pitchFamily="34" charset="0"/>
              </a:rPr>
              <a:t>Evolve service configuration and procedures to </a:t>
            </a:r>
            <a:r>
              <a:rPr lang="en-US" sz="2000" dirty="0" smtClean="0">
                <a:latin typeface="Calibri" panose="020F0502020204030204" pitchFamily="34" charset="0"/>
              </a:rPr>
              <a:t>fulfil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users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needs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Further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grow value </a:t>
            </a:r>
            <a:r>
              <a:rPr lang="en-US" sz="2000" dirty="0" smtClean="0">
                <a:latin typeface="Calibri" panose="020F0502020204030204" pitchFamily="34" charset="0"/>
              </a:rPr>
              <a:t>for community and projects</a:t>
            </a:r>
          </a:p>
          <a:p>
            <a:pPr lvl="2" defTabSz="914400"/>
            <a:r>
              <a:rPr lang="en-US" sz="1800" dirty="0" smtClean="0">
                <a:latin typeface="Calibri" panose="020F0502020204030204" pitchFamily="34" charset="0"/>
              </a:rPr>
              <a:t>SWAN and general efforts to build and grow a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data analysis platform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Knowledge, experience, community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Technology keeps evolving, need to learn and adapt quickly to 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change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 defTabSz="914400"/>
            <a:endParaRPr lang="en-US" sz="2000" dirty="0" smtClean="0">
              <a:latin typeface="Calibri" panose="020F0502020204030204" pitchFamily="34" charset="0"/>
            </a:endParaRPr>
          </a:p>
          <a:p>
            <a:pPr lvl="1" defTabSz="914400"/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cern.thmx</Template>
  <TotalTime>66483</TotalTime>
  <Words>497</Words>
  <Application>Microsoft Office PowerPoint</Application>
  <PresentationFormat>On-screen Show (16:9)</PresentationFormat>
  <Paragraphs>62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cern</vt:lpstr>
      <vt:lpstr>CERNCorporate16-9</vt:lpstr>
      <vt:lpstr>CERNPrésentation1_16x9numpages</vt:lpstr>
      <vt:lpstr>Image</vt:lpstr>
      <vt:lpstr>PowerPoint Presentation</vt:lpstr>
      <vt:lpstr>LHC data processing has custom built solutions and very large scale</vt:lpstr>
      <vt:lpstr>Hadoop Clusters at CERN IT </vt:lpstr>
      <vt:lpstr>Analytics Pipelines – Use Cases</vt:lpstr>
      <vt:lpstr>“Big Data”: Not Only Analytics</vt:lpstr>
      <vt:lpstr>Highlights of “Big Data” Components</vt:lpstr>
      <vt:lpstr>Challenges and Activities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ITDB_Analytics_and Hadoop_Service</dc:title>
  <dc:creator>Luca Canali</dc:creator>
  <cp:lastModifiedBy>Luca Canali</cp:lastModifiedBy>
  <cp:revision>1330</cp:revision>
  <dcterms:created xsi:type="dcterms:W3CDTF">2015-04-11T08:30:43Z</dcterms:created>
  <dcterms:modified xsi:type="dcterms:W3CDTF">2018-05-22T07:05:50Z</dcterms:modified>
</cp:coreProperties>
</file>