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20"/>
  </p:notesMasterIdLst>
  <p:handoutMasterIdLst>
    <p:handoutMasterId r:id="rId21"/>
  </p:handoutMasterIdLst>
  <p:sldIdLst>
    <p:sldId id="259" r:id="rId2"/>
    <p:sldId id="276" r:id="rId3"/>
    <p:sldId id="277" r:id="rId4"/>
    <p:sldId id="279" r:id="rId5"/>
    <p:sldId id="267" r:id="rId6"/>
    <p:sldId id="271" r:id="rId7"/>
    <p:sldId id="260" r:id="rId8"/>
    <p:sldId id="280" r:id="rId9"/>
    <p:sldId id="268" r:id="rId10"/>
    <p:sldId id="263" r:id="rId11"/>
    <p:sldId id="264" r:id="rId12"/>
    <p:sldId id="269" r:id="rId13"/>
    <p:sldId id="272" r:id="rId14"/>
    <p:sldId id="274" r:id="rId15"/>
    <p:sldId id="261" r:id="rId16"/>
    <p:sldId id="273" r:id="rId17"/>
    <p:sldId id="278" r:id="rId18"/>
    <p:sldId id="262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95" autoAdjust="0"/>
  </p:normalViewPr>
  <p:slideViewPr>
    <p:cSldViewPr snapToGrid="0" snapToObjects="1">
      <p:cViewPr varScale="1">
        <p:scale>
          <a:sx n="141" d="100"/>
          <a:sy n="141" d="100"/>
        </p:scale>
        <p:origin x="-712" y="-1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B78D0-B359-2B40-A3B4-386F67AE98DA}" type="datetime1">
              <a:rPr lang="en-US" smtClean="0"/>
              <a:t>30/05/18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F802D-5F1F-4746-8DD6-C9675C08C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931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D17D8-B30F-C942-AC4B-1CA17A3721CB}" type="datetime1">
              <a:rPr lang="en-US" smtClean="0"/>
              <a:t>30/05/18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64ADE-3415-D14F-8C52-9206CDF40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6581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64ADE-3415-D14F-8C52-9206CDF406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69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64ADE-3415-D14F-8C52-9206CDF4065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0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5B08-6C71-F74C-998D-3BCA6E152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5B08-6C71-F74C-998D-3BCA6E152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5B08-6C71-F74C-998D-3BCA6E152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5B08-6C71-F74C-998D-3BCA6E15293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5B08-6C71-F74C-998D-3BCA6E152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5B08-6C71-F74C-998D-3BCA6E152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Click to edit Master text styles</a:t>
            </a:r>
          </a:p>
          <a:p>
            <a:pPr lvl="1" eaLnBrk="1" latinLnBrk="0" hangingPunct="1"/>
            <a:r>
              <a:rPr lang="pl-PL" smtClean="0"/>
              <a:t>Second level</a:t>
            </a:r>
          </a:p>
          <a:p>
            <a:pPr lvl="2" eaLnBrk="1" latinLnBrk="0" hangingPunct="1"/>
            <a:r>
              <a:rPr lang="pl-PL" smtClean="0"/>
              <a:t>Third level</a:t>
            </a:r>
          </a:p>
          <a:p>
            <a:pPr lvl="3" eaLnBrk="1" latinLnBrk="0" hangingPunct="1"/>
            <a:r>
              <a:rPr lang="pl-PL" smtClean="0"/>
              <a:t>Fourth level</a:t>
            </a:r>
          </a:p>
          <a:p>
            <a:pPr lvl="4" eaLnBrk="1" latinLnBrk="0" hangingPunct="1"/>
            <a:r>
              <a:rPr lang="pl-PL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5B08-6C71-F74C-998D-3BCA6E152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5B08-6C71-F74C-998D-3BCA6E15293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Hadoop</a:t>
            </a:r>
            <a:r>
              <a:rPr lang="en-US" dirty="0" smtClean="0"/>
              <a:t> and Spark User Forum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2697859"/>
            <a:ext cx="4747356" cy="314740"/>
          </a:xfrm>
          <a:prstGeom prst="rect">
            <a:avLst/>
          </a:prstGeom>
        </p:spPr>
        <p:txBody>
          <a:bodyPr vert="horz" lIns="45720" tIns="0" rIns="45720" bIns="0" anchor="b">
            <a:normAutofit fontScale="77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Emil Kleszcz, </a:t>
            </a:r>
            <a:r>
              <a:rPr lang="en-US" b="1" dirty="0" err="1"/>
              <a:t>Zbigniew</a:t>
            </a:r>
            <a:r>
              <a:rPr lang="en-US" b="1" dirty="0"/>
              <a:t> </a:t>
            </a:r>
            <a:r>
              <a:rPr lang="en-US" b="1" dirty="0" err="1"/>
              <a:t>Baranowski</a:t>
            </a:r>
            <a:endParaRPr lang="en-US" b="1" dirty="0"/>
          </a:p>
          <a:p>
            <a:r>
              <a:rPr lang="en-US" dirty="0" smtClean="0"/>
              <a:t>IT-DB-SAS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29/05/18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Files structure on www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clusters.txt &lt;- list of available clusters</a:t>
            </a:r>
          </a:p>
          <a:p>
            <a:r>
              <a:rPr lang="en-US" dirty="0" err="1"/>
              <a:t>c</a:t>
            </a:r>
            <a:r>
              <a:rPr lang="en-US" dirty="0" err="1" smtClean="0"/>
              <a:t>onf</a:t>
            </a:r>
            <a:r>
              <a:rPr lang="en-US" dirty="0" smtClean="0"/>
              <a:t>/ &lt;- configuration for each component</a:t>
            </a:r>
          </a:p>
          <a:p>
            <a:pPr marL="36576" indent="0">
              <a:buNone/>
            </a:pPr>
            <a:r>
              <a:rPr lang="en-US" dirty="0" smtClean="0"/>
              <a:t>    (incl. </a:t>
            </a:r>
            <a:r>
              <a:rPr lang="en-US" dirty="0" err="1" smtClean="0"/>
              <a:t>Hadoop</a:t>
            </a:r>
            <a:r>
              <a:rPr lang="en-US" dirty="0" smtClean="0"/>
              <a:t>, </a:t>
            </a:r>
            <a:r>
              <a:rPr lang="en-US" dirty="0" err="1" smtClean="0"/>
              <a:t>HBase</a:t>
            </a:r>
            <a:r>
              <a:rPr lang="en-US" dirty="0" smtClean="0"/>
              <a:t>, Hive, and Spark)</a:t>
            </a:r>
          </a:p>
          <a:p>
            <a:r>
              <a:rPr lang="en-US" dirty="0" err="1"/>
              <a:t>h</a:t>
            </a:r>
            <a:r>
              <a:rPr lang="en-US" dirty="0" err="1" smtClean="0"/>
              <a:t>adoop-configs.tar.gz</a:t>
            </a:r>
            <a:r>
              <a:rPr lang="en-US" dirty="0" smtClean="0"/>
              <a:t> &lt;- all scripts and conf.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Setting up target cluster for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Configuration per cluster &amp; per Hadoop component</a:t>
            </a:r>
          </a:p>
          <a:p>
            <a:r>
              <a:rPr lang="en-US" sz="2400" dirty="0" smtClean="0"/>
              <a:t>Script for default configuration </a:t>
            </a:r>
            <a:r>
              <a:rPr lang="mr-IN" sz="2400" dirty="0" smtClean="0"/>
              <a:t>–</a:t>
            </a:r>
            <a:r>
              <a:rPr lang="en-US" sz="2400" dirty="0" smtClean="0"/>
              <a:t> run once</a:t>
            </a:r>
          </a:p>
          <a:p>
            <a:pPr marL="36576" indent="0">
              <a:buNone/>
            </a:pPr>
            <a:endParaRPr lang="en-US" sz="2400" dirty="0" smtClean="0"/>
          </a:p>
          <a:p>
            <a:r>
              <a:rPr lang="en-US" sz="2400" dirty="0" smtClean="0"/>
              <a:t>configuration per shell session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11</a:t>
            </a:fld>
            <a:endParaRPr lang="en-US"/>
          </a:p>
        </p:txBody>
      </p:sp>
      <p:sp>
        <p:nvSpPr>
          <p:cNvPr id="6" name="Shape 163"/>
          <p:cNvSpPr txBox="1">
            <a:spLocks/>
          </p:cNvSpPr>
          <p:nvPr/>
        </p:nvSpPr>
        <p:spPr>
          <a:xfrm>
            <a:off x="1043504" y="1946432"/>
            <a:ext cx="5856688" cy="324897"/>
          </a:xfrm>
          <a:prstGeom prst="rect">
            <a:avLst/>
          </a:prstGeom>
          <a:solidFill>
            <a:schemeClr val="accent3"/>
          </a:solidFill>
          <a:ln w="3175" cmpd="sng">
            <a:solidFill>
              <a:schemeClr val="accent6">
                <a:lumMod val="50000"/>
              </a:schemeClr>
            </a:solidFill>
            <a:miter lim="800000"/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defTabSz="822959"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lang="en-US" sz="1400" i="1" dirty="0" err="1" smtClean="0"/>
              <a:t>hadoop</a:t>
            </a:r>
            <a:r>
              <a:rPr lang="en-US" sz="1400" i="1" dirty="0"/>
              <a:t>-default-set-</a:t>
            </a:r>
            <a:r>
              <a:rPr lang="en-US" sz="1400" i="1" dirty="0" err="1" smtClean="0"/>
              <a:t>conf.sh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cluster_name</a:t>
            </a:r>
            <a:endParaRPr lang="en-US" sz="1400" i="1" dirty="0" smtClean="0">
              <a:solidFill>
                <a:srgbClr val="000000"/>
              </a:solidFill>
            </a:endParaRPr>
          </a:p>
        </p:txBody>
      </p:sp>
      <p:sp>
        <p:nvSpPr>
          <p:cNvPr id="7" name="Shape 163"/>
          <p:cNvSpPr txBox="1">
            <a:spLocks/>
          </p:cNvSpPr>
          <p:nvPr/>
        </p:nvSpPr>
        <p:spPr>
          <a:xfrm>
            <a:off x="1043504" y="2916366"/>
            <a:ext cx="5856688" cy="324897"/>
          </a:xfrm>
          <a:prstGeom prst="rect">
            <a:avLst/>
          </a:prstGeom>
          <a:solidFill>
            <a:schemeClr val="accent3"/>
          </a:solidFill>
          <a:ln w="3175" cmpd="sng">
            <a:solidFill>
              <a:schemeClr val="accent6">
                <a:lumMod val="50000"/>
              </a:schemeClr>
            </a:solidFill>
            <a:miter lim="800000"/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defTabSz="822959"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lang="en-US" sz="1400" i="1" dirty="0"/>
              <a:t>source </a:t>
            </a:r>
            <a:r>
              <a:rPr lang="en-US" sz="1400" i="1" dirty="0" err="1"/>
              <a:t>hadoop-setconf.sh</a:t>
            </a:r>
            <a:r>
              <a:rPr lang="en-US" sz="1400" i="1" dirty="0"/>
              <a:t> </a:t>
            </a:r>
            <a:r>
              <a:rPr lang="en-US" sz="1400" i="1" dirty="0" err="1"/>
              <a:t>cluster_name</a:t>
            </a:r>
            <a:endParaRPr lang="en-US" sz="1400" i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18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RPM packages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cern</a:t>
            </a:r>
            <a:r>
              <a:rPr lang="en-US" dirty="0" smtClean="0"/>
              <a:t>-</a:t>
            </a:r>
            <a:r>
              <a:rPr lang="en-US" dirty="0" err="1" smtClean="0"/>
              <a:t>hadoop</a:t>
            </a:r>
            <a:r>
              <a:rPr lang="en-US" dirty="0" smtClean="0"/>
              <a:t>-client</a:t>
            </a:r>
          </a:p>
          <a:p>
            <a:pPr lvl="1"/>
            <a:r>
              <a:rPr lang="en-US" sz="1600" dirty="0" err="1"/>
              <a:t>c</a:t>
            </a:r>
            <a:r>
              <a:rPr lang="en-US" sz="1600" dirty="0" err="1" smtClean="0"/>
              <a:t>ern-hadoop-config</a:t>
            </a:r>
            <a:endParaRPr lang="en-US" sz="1600" dirty="0" smtClean="0"/>
          </a:p>
          <a:p>
            <a:pPr lvl="1"/>
            <a:r>
              <a:rPr lang="en-US" sz="1600" dirty="0"/>
              <a:t>s</a:t>
            </a:r>
            <a:r>
              <a:rPr lang="en-US" sz="1600" dirty="0" smtClean="0"/>
              <a:t>park-bin-2.3.0</a:t>
            </a:r>
          </a:p>
          <a:p>
            <a:pPr lvl="1"/>
            <a:r>
              <a:rPr lang="en-US" sz="1600" dirty="0"/>
              <a:t>h</a:t>
            </a:r>
            <a:r>
              <a:rPr lang="en-US" sz="1600" dirty="0" smtClean="0"/>
              <a:t>adoop-bin-2.7.5</a:t>
            </a:r>
          </a:p>
          <a:p>
            <a:pPr lvl="1"/>
            <a:r>
              <a:rPr lang="en-US" sz="1600" dirty="0" smtClean="0"/>
              <a:t>hbase-bin-1.2.6</a:t>
            </a:r>
          </a:p>
          <a:p>
            <a:pPr lvl="1"/>
            <a:r>
              <a:rPr lang="en-US" sz="1600" dirty="0" smtClean="0"/>
              <a:t>java-1.8.0-openjdk</a:t>
            </a:r>
          </a:p>
          <a:p>
            <a:r>
              <a:rPr lang="en-US" sz="2000" dirty="0" err="1" smtClean="0"/>
              <a:t>cern</a:t>
            </a:r>
            <a:r>
              <a:rPr lang="en-US" sz="2000" dirty="0" smtClean="0"/>
              <a:t>-</a:t>
            </a:r>
            <a:r>
              <a:rPr lang="en-US" sz="2000" dirty="0" err="1" smtClean="0"/>
              <a:t>hadoop</a:t>
            </a:r>
            <a:r>
              <a:rPr lang="en-US" sz="2000" dirty="0" smtClean="0"/>
              <a:t>-</a:t>
            </a:r>
            <a:r>
              <a:rPr lang="en-US" sz="2000" dirty="0" err="1" smtClean="0"/>
              <a:t>xrootd</a:t>
            </a:r>
            <a:r>
              <a:rPr lang="en-US" sz="2000" dirty="0" smtClean="0"/>
              <a:t>-connector</a:t>
            </a:r>
          </a:p>
          <a:p>
            <a:pPr lvl="1"/>
            <a:r>
              <a:rPr lang="en-US" sz="1600" dirty="0" smtClean="0"/>
              <a:t>For EOS and </a:t>
            </a:r>
            <a:r>
              <a:rPr lang="en-US" sz="1600" dirty="0"/>
              <a:t>R</a:t>
            </a:r>
            <a:r>
              <a:rPr lang="en-US" sz="1600" dirty="0" smtClean="0"/>
              <a:t>oot files use case</a:t>
            </a:r>
          </a:p>
          <a:p>
            <a:r>
              <a:rPr lang="en-US" sz="2000" dirty="0" smtClean="0"/>
              <a:t>Available in QA repository </a:t>
            </a:r>
            <a:r>
              <a:rPr lang="en-US" sz="2000" dirty="0"/>
              <a:t>(hdp7-qa</a:t>
            </a:r>
            <a:r>
              <a:rPr lang="en-US" sz="2000" dirty="0" smtClean="0"/>
              <a:t>)</a:t>
            </a:r>
          </a:p>
          <a:p>
            <a:pPr lvl="1"/>
            <a:r>
              <a:rPr lang="en-US" sz="800" dirty="0" smtClean="0"/>
              <a:t>http</a:t>
            </a:r>
            <a:r>
              <a:rPr lang="en-US" sz="800" dirty="0"/>
              <a:t>://</a:t>
            </a:r>
            <a:r>
              <a:rPr lang="en-US" sz="800" dirty="0" err="1"/>
              <a:t>linuxsoft.cern.ch</a:t>
            </a:r>
            <a:r>
              <a:rPr lang="en-US" sz="800" dirty="0"/>
              <a:t>/internal/repos/hdp7-qa/x86_64/</a:t>
            </a:r>
            <a:r>
              <a:rPr lang="en-US" sz="800" dirty="0" err="1"/>
              <a:t>os</a:t>
            </a:r>
            <a:r>
              <a:rPr lang="en-US" sz="800" dirty="0"/>
              <a:t>/Packages/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12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975" y="2937733"/>
            <a:ext cx="488758" cy="5557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189" y="3026985"/>
            <a:ext cx="1317088" cy="466456"/>
          </a:xfrm>
          <a:prstGeom prst="rect">
            <a:avLst/>
          </a:prstGeom>
        </p:spPr>
      </p:pic>
      <p:pic>
        <p:nvPicPr>
          <p:cNvPr id="15" name="Picture 14" descr="1_hadoop_gues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687" y="1732280"/>
            <a:ext cx="753265" cy="538480"/>
          </a:xfrm>
          <a:prstGeom prst="rect">
            <a:avLst/>
          </a:prstGeom>
        </p:spPr>
      </p:pic>
      <p:pic>
        <p:nvPicPr>
          <p:cNvPr id="16" name="Picture 15" descr="HBase-Twitter3_400x4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1504417"/>
            <a:ext cx="994205" cy="994205"/>
          </a:xfrm>
          <a:prstGeom prst="rect">
            <a:avLst/>
          </a:prstGeom>
        </p:spPr>
      </p:pic>
      <p:pic>
        <p:nvPicPr>
          <p:cNvPr id="17" name="Picture 16" descr="spark-logo-trademark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721" y="1647541"/>
            <a:ext cx="1330960" cy="707957"/>
          </a:xfrm>
          <a:prstGeom prst="rect">
            <a:avLst/>
          </a:prstGeom>
        </p:spPr>
      </p:pic>
      <p:pic>
        <p:nvPicPr>
          <p:cNvPr id="6" name="Picture 5" descr="cern_tux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358" y="3761429"/>
            <a:ext cx="549456" cy="36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679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</a:t>
            </a:r>
            <a:r>
              <a:rPr lang="en-US" dirty="0" smtClean="0"/>
              <a:t>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Deployed</a:t>
            </a:r>
          </a:p>
          <a:p>
            <a:pPr lvl="1"/>
            <a:r>
              <a:rPr lang="en-US" dirty="0" smtClean="0"/>
              <a:t>Java </a:t>
            </a:r>
            <a:r>
              <a:rPr lang="en-US" dirty="0" smtClean="0"/>
              <a:t>Development Kit (</a:t>
            </a:r>
            <a:r>
              <a:rPr lang="en-US" sz="1100" dirty="0" smtClean="0"/>
              <a:t>JAVA_HOME</a:t>
            </a:r>
            <a:r>
              <a:rPr lang="en-US" dirty="0" smtClean="0"/>
              <a:t>) </a:t>
            </a:r>
            <a:r>
              <a:rPr lang="mr-IN" dirty="0" smtClean="0"/>
              <a:t>–</a:t>
            </a:r>
            <a:r>
              <a:rPr lang="en-US" dirty="0" smtClean="0"/>
              <a:t> installed automatically with the RPMs</a:t>
            </a:r>
          </a:p>
          <a:p>
            <a:r>
              <a:rPr lang="en-US" dirty="0" smtClean="0"/>
              <a:t>Required</a:t>
            </a:r>
          </a:p>
          <a:p>
            <a:pPr lvl="1"/>
            <a:r>
              <a:rPr lang="en-US" dirty="0" smtClean="0"/>
              <a:t>Kerberos </a:t>
            </a:r>
            <a:r>
              <a:rPr lang="en-US" dirty="0" smtClean="0"/>
              <a:t>valid </a:t>
            </a:r>
            <a:r>
              <a:rPr lang="en-US" dirty="0" smtClean="0"/>
              <a:t>ticket (</a:t>
            </a:r>
            <a:r>
              <a:rPr lang="en-US" i="1" dirty="0" err="1" smtClean="0"/>
              <a:t>kinit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For Spark </a:t>
            </a:r>
            <a:r>
              <a:rPr lang="mr-IN" dirty="0" smtClean="0"/>
              <a:t>–</a:t>
            </a:r>
            <a:r>
              <a:rPr lang="en-US" dirty="0" smtClean="0"/>
              <a:t> enabled ports for incoming traffic on a block manager and a driver</a:t>
            </a:r>
          </a:p>
          <a:p>
            <a:pPr lvl="1"/>
            <a:r>
              <a:rPr lang="en-US" dirty="0" smtClean="0"/>
              <a:t>Sufficient permissions for scripts execution</a:t>
            </a:r>
          </a:p>
          <a:p>
            <a:pPr lvl="1"/>
            <a:r>
              <a:rPr lang="en-US" dirty="0" err="1" smtClean="0"/>
              <a:t>Yellowdog</a:t>
            </a:r>
            <a:r>
              <a:rPr lang="en-US" dirty="0" smtClean="0"/>
              <a:t> Updater, Modified (YUM)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66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Installation with Puppet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sz="2400" dirty="0" smtClean="0"/>
              <a:t>Include new </a:t>
            </a:r>
            <a:r>
              <a:rPr lang="en-US" sz="2400" dirty="0" err="1" smtClean="0"/>
              <a:t>Hadoop</a:t>
            </a:r>
            <a:r>
              <a:rPr lang="en-US" sz="2400" dirty="0" smtClean="0"/>
              <a:t> module in your </a:t>
            </a:r>
            <a:r>
              <a:rPr lang="en-US" sz="2400" dirty="0" err="1" smtClean="0"/>
              <a:t>hostgroup</a:t>
            </a:r>
            <a:r>
              <a:rPr lang="en-US" sz="2400" dirty="0" smtClean="0"/>
              <a:t> manifest (</a:t>
            </a:r>
            <a:r>
              <a:rPr lang="en-US" sz="2400" dirty="0" err="1" smtClean="0"/>
              <a:t>new_client</a:t>
            </a:r>
            <a:r>
              <a:rPr lang="en-US" sz="2400" dirty="0" smtClean="0"/>
              <a:t> branch)</a:t>
            </a:r>
          </a:p>
          <a:p>
            <a:pPr marL="550926" indent="-514350">
              <a:buFont typeface="+mj-lt"/>
              <a:buAutoNum type="arabicPeriod"/>
            </a:pPr>
            <a:endParaRPr lang="en-US" sz="2400" dirty="0" smtClean="0"/>
          </a:p>
          <a:p>
            <a:pPr marL="550926" indent="-514350">
              <a:buFont typeface="+mj-lt"/>
              <a:buAutoNum type="arabicPeriod"/>
            </a:pPr>
            <a:r>
              <a:rPr lang="en-US" sz="2400" dirty="0" smtClean="0"/>
              <a:t>For accessing different cluster than </a:t>
            </a:r>
            <a:r>
              <a:rPr lang="en-US" sz="2400" dirty="0" err="1" smtClean="0"/>
              <a:t>analytix</a:t>
            </a:r>
            <a:r>
              <a:rPr lang="en-US" sz="2400" dirty="0"/>
              <a:t> </a:t>
            </a:r>
            <a:r>
              <a:rPr lang="en-US" sz="2400" dirty="0" smtClean="0"/>
              <a:t>parameterize the module with a cluster name via </a:t>
            </a:r>
            <a:r>
              <a:rPr lang="en-US" sz="2400" dirty="0" err="1" smtClean="0"/>
              <a:t>Hiera</a:t>
            </a:r>
            <a:r>
              <a:rPr lang="en-US" sz="2400" dirty="0" smtClean="0"/>
              <a:t> </a:t>
            </a:r>
            <a:r>
              <a:rPr lang="en-US" sz="2400" i="1" dirty="0" smtClean="0"/>
              <a:t>parameter</a:t>
            </a:r>
          </a:p>
          <a:p>
            <a:pPr marL="550926" indent="-514350">
              <a:buFont typeface="+mj-lt"/>
              <a:buAutoNum type="arabicPeriod"/>
            </a:pPr>
            <a:endParaRPr lang="en-US" sz="2400" i="1" dirty="0" smtClean="0"/>
          </a:p>
          <a:p>
            <a:pPr marL="550926" indent="-514350">
              <a:buFont typeface="+mj-lt"/>
              <a:buAutoNum type="arabicPeriod"/>
            </a:pPr>
            <a:endParaRPr lang="en-US" sz="2400" i="1" dirty="0"/>
          </a:p>
          <a:p>
            <a:pPr marL="550926" indent="-514350">
              <a:buFont typeface="+mj-lt"/>
              <a:buAutoNum type="arabicPeriod"/>
            </a:pPr>
            <a:r>
              <a:rPr lang="en-US" sz="2400" dirty="0" smtClean="0"/>
              <a:t>Supporting backward compatibility for current way of including the module </a:t>
            </a:r>
            <a:r>
              <a:rPr lang="mr-IN" sz="2400" dirty="0" smtClean="0"/>
              <a:t>–</a:t>
            </a:r>
            <a:r>
              <a:rPr lang="pl-PL" sz="2400" dirty="0" smtClean="0"/>
              <a:t>&gt;</a:t>
            </a:r>
            <a:r>
              <a:rPr lang="en-US" sz="2400" dirty="0" smtClean="0"/>
              <a:t> no need to change manifests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14</a:t>
            </a:fld>
            <a:endParaRPr lang="en-US"/>
          </a:p>
        </p:txBody>
      </p:sp>
      <p:sp>
        <p:nvSpPr>
          <p:cNvPr id="6" name="Shape 163"/>
          <p:cNvSpPr txBox="1">
            <a:spLocks/>
          </p:cNvSpPr>
          <p:nvPr/>
        </p:nvSpPr>
        <p:spPr>
          <a:xfrm>
            <a:off x="1113320" y="1693659"/>
            <a:ext cx="5856688" cy="324897"/>
          </a:xfrm>
          <a:prstGeom prst="rect">
            <a:avLst/>
          </a:prstGeom>
          <a:solidFill>
            <a:schemeClr val="accent3"/>
          </a:solidFill>
          <a:ln w="3175" cmpd="sng">
            <a:solidFill>
              <a:schemeClr val="accent6">
                <a:lumMod val="50000"/>
              </a:schemeClr>
            </a:solidFill>
            <a:miter lim="800000"/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defTabSz="822959"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lang="en-US" sz="1400" dirty="0"/>
              <a:t>include ::</a:t>
            </a:r>
            <a:r>
              <a:rPr lang="en-US" sz="1400" dirty="0" err="1"/>
              <a:t>hadoop</a:t>
            </a:r>
            <a:endParaRPr lang="en-US" sz="1400" i="1" dirty="0" smtClean="0">
              <a:solidFill>
                <a:srgbClr val="000000"/>
              </a:solidFill>
            </a:endParaRPr>
          </a:p>
        </p:txBody>
      </p:sp>
      <p:sp>
        <p:nvSpPr>
          <p:cNvPr id="7" name="Shape 163"/>
          <p:cNvSpPr txBox="1">
            <a:spLocks/>
          </p:cNvSpPr>
          <p:nvPr/>
        </p:nvSpPr>
        <p:spPr>
          <a:xfrm>
            <a:off x="1113320" y="2743262"/>
            <a:ext cx="5856688" cy="606837"/>
          </a:xfrm>
          <a:prstGeom prst="rect">
            <a:avLst/>
          </a:prstGeom>
          <a:solidFill>
            <a:schemeClr val="accent3"/>
          </a:solidFill>
          <a:ln w="3175" cmpd="sng">
            <a:solidFill>
              <a:schemeClr val="accent6">
                <a:lumMod val="50000"/>
              </a:schemeClr>
            </a:solidFill>
            <a:miter lim="800000"/>
          </a:ln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400" i="1" dirty="0" smtClean="0">
                <a:solidFill>
                  <a:schemeClr val="bg1"/>
                </a:solidFill>
              </a:rPr>
              <a:t># In </a:t>
            </a:r>
            <a:r>
              <a:rPr lang="en-US" sz="1400" i="1" dirty="0">
                <a:solidFill>
                  <a:schemeClr val="bg1"/>
                </a:solidFill>
              </a:rPr>
              <a:t>data/</a:t>
            </a:r>
            <a:r>
              <a:rPr lang="en-US" sz="1400" i="1" dirty="0" err="1">
                <a:solidFill>
                  <a:schemeClr val="bg1"/>
                </a:solidFill>
              </a:rPr>
              <a:t>hostgroup</a:t>
            </a:r>
            <a:r>
              <a:rPr lang="en-US" sz="1400" i="1" dirty="0" smtClean="0">
                <a:solidFill>
                  <a:schemeClr val="bg1"/>
                </a:solidFill>
              </a:rPr>
              <a:t>/&lt;</a:t>
            </a:r>
            <a:r>
              <a:rPr lang="en-US" sz="1400" i="1" dirty="0" err="1" smtClean="0">
                <a:solidFill>
                  <a:schemeClr val="bg1"/>
                </a:solidFill>
              </a:rPr>
              <a:t>hostgroup_name</a:t>
            </a:r>
            <a:r>
              <a:rPr lang="en-US" sz="1400" i="1" dirty="0" smtClean="0">
                <a:solidFill>
                  <a:schemeClr val="bg1"/>
                </a:solidFill>
              </a:rPr>
              <a:t>&gt;/&lt;</a:t>
            </a:r>
            <a:r>
              <a:rPr lang="en-US" sz="1400" i="1" dirty="0" err="1" smtClean="0">
                <a:solidFill>
                  <a:schemeClr val="bg1"/>
                </a:solidFill>
              </a:rPr>
              <a:t>class_name</a:t>
            </a:r>
            <a:r>
              <a:rPr lang="en-US" sz="1400" i="1" dirty="0" smtClean="0">
                <a:solidFill>
                  <a:schemeClr val="bg1"/>
                </a:solidFill>
              </a:rPr>
              <a:t>&gt;.</a:t>
            </a:r>
            <a:r>
              <a:rPr lang="en-US" sz="1400" i="1" dirty="0" err="1" smtClean="0">
                <a:solidFill>
                  <a:schemeClr val="bg1"/>
                </a:solidFill>
              </a:rPr>
              <a:t>yaml</a:t>
            </a:r>
            <a:endParaRPr lang="en-US" sz="1400" i="1" dirty="0" smtClean="0">
              <a:solidFill>
                <a:schemeClr val="bg1"/>
              </a:solidFill>
            </a:endParaRPr>
          </a:p>
          <a:p>
            <a:pPr marL="36576" indent="0">
              <a:buNone/>
            </a:pPr>
            <a:r>
              <a:rPr lang="en-US" sz="1400" i="1" dirty="0" err="1" smtClean="0">
                <a:solidFill>
                  <a:schemeClr val="bg2">
                    <a:lumMod val="10000"/>
                  </a:schemeClr>
                </a:solidFill>
              </a:rPr>
              <a:t>hadoop</a:t>
            </a:r>
            <a:r>
              <a:rPr lang="en-US" sz="1400" i="1" dirty="0">
                <a:solidFill>
                  <a:schemeClr val="bg2">
                    <a:lumMod val="10000"/>
                  </a:schemeClr>
                </a:solidFill>
              </a:rPr>
              <a:t>::</a:t>
            </a:r>
            <a:r>
              <a:rPr lang="en-US" sz="1400" i="1" dirty="0" err="1">
                <a:solidFill>
                  <a:schemeClr val="bg2">
                    <a:lumMod val="10000"/>
                  </a:schemeClr>
                </a:solidFill>
              </a:rPr>
              <a:t>cluster_name</a:t>
            </a:r>
            <a:r>
              <a:rPr lang="en-US" sz="1400" i="1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en-US" sz="1400" i="1" dirty="0" err="1" smtClean="0">
                <a:solidFill>
                  <a:srgbClr val="FF0000"/>
                </a:solidFill>
              </a:rPr>
              <a:t>hadalytic</a:t>
            </a:r>
            <a:endParaRPr lang="en-US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040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 in the User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 configuration step-by-step</a:t>
            </a:r>
          </a:p>
          <a:p>
            <a:r>
              <a:rPr lang="en-US" dirty="0" smtClean="0"/>
              <a:t>Troubleshooting</a:t>
            </a:r>
          </a:p>
          <a:p>
            <a:r>
              <a:rPr lang="en-US" dirty="0" smtClean="0"/>
              <a:t>User guide:</a:t>
            </a:r>
          </a:p>
          <a:p>
            <a:pPr lvl="1"/>
            <a:r>
              <a:rPr lang="en-US" sz="2000" dirty="0" smtClean="0"/>
              <a:t>https://</a:t>
            </a:r>
            <a:r>
              <a:rPr lang="en-US" sz="2000" dirty="0" err="1" smtClean="0"/>
              <a:t>hadoop</a:t>
            </a:r>
            <a:r>
              <a:rPr lang="en-US" sz="2000" dirty="0" smtClean="0"/>
              <a:t>-user-</a:t>
            </a:r>
            <a:r>
              <a:rPr lang="en-US" sz="2000" dirty="0" err="1" smtClean="0"/>
              <a:t>guide.web.cern.ch</a:t>
            </a:r>
            <a:r>
              <a:rPr lang="en-US" sz="2000" dirty="0" smtClean="0"/>
              <a:t>/</a:t>
            </a:r>
            <a:r>
              <a:rPr lang="en-US" sz="2000" dirty="0" err="1" smtClean="0"/>
              <a:t>hadoop</a:t>
            </a:r>
            <a:r>
              <a:rPr lang="en-US" sz="2000" dirty="0" smtClean="0"/>
              <a:t>-user-guide</a:t>
            </a:r>
          </a:p>
          <a:p>
            <a:pPr lvl="1"/>
            <a:r>
              <a:rPr lang="en-US" sz="2000" dirty="0" smtClean="0"/>
              <a:t>KB0005494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12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work and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Docker</a:t>
            </a:r>
            <a:r>
              <a:rPr lang="en-US" dirty="0" smtClean="0"/>
              <a:t> images integrated into </a:t>
            </a:r>
            <a:r>
              <a:rPr lang="en-US" dirty="0" err="1" smtClean="0"/>
              <a:t>GitLab</a:t>
            </a:r>
            <a:endParaRPr lang="en-US" dirty="0"/>
          </a:p>
          <a:p>
            <a:pPr lvl="1"/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dirty="0" err="1" smtClean="0"/>
              <a:t>Docker</a:t>
            </a:r>
            <a:r>
              <a:rPr lang="en-US" dirty="0" smtClean="0"/>
              <a:t> Container Registry</a:t>
            </a:r>
          </a:p>
          <a:p>
            <a:pPr lvl="1"/>
            <a:r>
              <a:rPr lang="en-US" dirty="0" smtClean="0"/>
              <a:t>Support for other OSs</a:t>
            </a:r>
          </a:p>
          <a:p>
            <a:endParaRPr lang="en-US" dirty="0" smtClean="0"/>
          </a:p>
          <a:p>
            <a:r>
              <a:rPr lang="en-US" dirty="0" smtClean="0"/>
              <a:t>Available at the beginning of July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 descr="14098888813_1047e39f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268" y="73361"/>
            <a:ext cx="1213982" cy="100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03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/>
              <a:t> Available for testing since </a:t>
            </a: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of </a:t>
            </a:r>
            <a:r>
              <a:rPr lang="en-GB" dirty="0"/>
              <a:t>June</a:t>
            </a:r>
          </a:p>
          <a:p>
            <a:pPr lvl="1"/>
            <a:r>
              <a:rPr lang="en-GB" dirty="0"/>
              <a:t>module: </a:t>
            </a:r>
            <a:r>
              <a:rPr lang="en-GB" dirty="0" err="1"/>
              <a:t>hadoop</a:t>
            </a:r>
            <a:r>
              <a:rPr lang="en-GB" dirty="0"/>
              <a:t> , branch: </a:t>
            </a:r>
            <a:r>
              <a:rPr lang="en-GB" dirty="0" err="1"/>
              <a:t>new_client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11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of June available on QA branch</a:t>
            </a:r>
          </a:p>
          <a:p>
            <a:endParaRPr lang="en-GB" dirty="0"/>
          </a:p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 </a:t>
            </a:r>
            <a:r>
              <a:rPr lang="en-GB" dirty="0"/>
              <a:t>of June on </a:t>
            </a:r>
            <a:r>
              <a:rPr lang="en-GB" dirty="0" smtClean="0"/>
              <a:t>master branch</a:t>
            </a:r>
          </a:p>
          <a:p>
            <a:endParaRPr lang="en-GB" dirty="0"/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of July - </a:t>
            </a:r>
            <a:r>
              <a:rPr lang="en-GB" dirty="0" err="1" smtClean="0"/>
              <a:t>Docker</a:t>
            </a:r>
            <a:r>
              <a:rPr lang="en-GB" dirty="0" smtClean="0"/>
              <a:t> images</a:t>
            </a:r>
          </a:p>
          <a:p>
            <a:endParaRPr lang="en-GB" dirty="0" smtClean="0"/>
          </a:p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of August full transition to the new </a:t>
            </a:r>
            <a:r>
              <a:rPr lang="en-GB" dirty="0" err="1" smtClean="0"/>
              <a:t>Hadoop</a:t>
            </a:r>
            <a:r>
              <a:rPr lang="en-GB" dirty="0" smtClean="0"/>
              <a:t> module (no backward compatibility support)</a:t>
            </a:r>
          </a:p>
          <a:p>
            <a:endParaRPr lang="en-GB" dirty="0" smtClean="0"/>
          </a:p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of August access via </a:t>
            </a:r>
            <a:r>
              <a:rPr lang="en-GB" dirty="0" err="1" smtClean="0"/>
              <a:t>ssh</a:t>
            </a:r>
            <a:r>
              <a:rPr lang="en-GB" dirty="0" smtClean="0"/>
              <a:t> revoked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dirty="0" smtClean="0"/>
              <a:t>29/05/18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89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469" y="163520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 descr="1_hadoop_gu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640" y="3007360"/>
            <a:ext cx="1524295" cy="108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82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81886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Interacting with Hadoop clusters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92708"/>
            <a:ext cx="8139017" cy="336325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What is needed to use the Hadoop and Spark clusters?</a:t>
            </a:r>
          </a:p>
          <a:p>
            <a:pPr lvl="1"/>
            <a:r>
              <a:rPr lang="en-GB" u="sng" dirty="0" err="1" smtClean="0"/>
              <a:t>config</a:t>
            </a:r>
            <a:r>
              <a:rPr lang="en-GB" u="sng" dirty="0" smtClean="0"/>
              <a:t> files, binaries</a:t>
            </a:r>
          </a:p>
          <a:p>
            <a:pPr lvl="1"/>
            <a:r>
              <a:rPr lang="en-GB" dirty="0" smtClean="0"/>
              <a:t>e-group-based ACL granted, valid Kerberos ticket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Supported ways of accessing the service (today)</a:t>
            </a:r>
          </a:p>
          <a:p>
            <a:pPr lvl="1"/>
            <a:r>
              <a:rPr lang="en-GB" dirty="0" smtClean="0"/>
              <a:t>1)</a:t>
            </a:r>
            <a:r>
              <a:rPr lang="en-GB" b="1" dirty="0" smtClean="0"/>
              <a:t> </a:t>
            </a:r>
            <a:r>
              <a:rPr lang="en-GB" strike="sngStrike" dirty="0" err="1"/>
              <a:t>Ssh</a:t>
            </a:r>
            <a:r>
              <a:rPr lang="en-GB" strike="sngStrike" dirty="0"/>
              <a:t> to a cluster machine </a:t>
            </a:r>
            <a:r>
              <a:rPr lang="en-GB" dirty="0" smtClean="0"/>
              <a:t>(will be removed as </a:t>
            </a:r>
            <a:r>
              <a:rPr lang="en-GB" dirty="0"/>
              <a:t>of </a:t>
            </a:r>
            <a:r>
              <a:rPr lang="en-GB" dirty="0" smtClean="0"/>
              <a:t>the end </a:t>
            </a:r>
            <a:r>
              <a:rPr lang="en-GB" dirty="0"/>
              <a:t>of </a:t>
            </a:r>
            <a:r>
              <a:rPr lang="en-GB" dirty="0" smtClean="0"/>
              <a:t>August)</a:t>
            </a:r>
          </a:p>
          <a:p>
            <a:pPr lvl="1"/>
            <a:r>
              <a:rPr lang="en-GB" dirty="0" smtClean="0"/>
              <a:t>2) Puppet client module </a:t>
            </a:r>
          </a:p>
          <a:p>
            <a:pPr lvl="1"/>
            <a:r>
              <a:rPr lang="en-GB" dirty="0" smtClean="0"/>
              <a:t>3) Sourcing </a:t>
            </a:r>
            <a:r>
              <a:rPr lang="en-GB" dirty="0"/>
              <a:t>environments from </a:t>
            </a:r>
            <a:r>
              <a:rPr lang="en-GB" dirty="0" smtClean="0"/>
              <a:t>CVMFS</a:t>
            </a:r>
            <a:endParaRPr lang="en-GB" b="1" dirty="0"/>
          </a:p>
          <a:p>
            <a:pPr lvl="2"/>
            <a:r>
              <a:rPr lang="en-GB" dirty="0"/>
              <a:t>LXPLUS or </a:t>
            </a:r>
            <a:r>
              <a:rPr lang="en-GB" dirty="0" smtClean="0"/>
              <a:t>any machine </a:t>
            </a:r>
            <a:r>
              <a:rPr lang="en-GB" dirty="0"/>
              <a:t>with </a:t>
            </a:r>
            <a:r>
              <a:rPr lang="en-GB" dirty="0" smtClean="0"/>
              <a:t>CVMFS </a:t>
            </a:r>
            <a:r>
              <a:rPr lang="en-GB" dirty="0"/>
              <a:t>(see KB0004426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smtClean="0"/>
              <a:t>4) Using </a:t>
            </a:r>
            <a:r>
              <a:rPr lang="en-GB" dirty="0"/>
              <a:t>SWAN for interactive analysis </a:t>
            </a:r>
            <a:r>
              <a:rPr lang="en-GB" b="1" dirty="0"/>
              <a:t>(PYSPARK</a:t>
            </a:r>
            <a:r>
              <a:rPr lang="en-GB" b="1" dirty="0" smtClean="0"/>
              <a:t>)</a:t>
            </a:r>
          </a:p>
          <a:p>
            <a:pPr lvl="1"/>
            <a:endParaRPr lang="en-GB" b="1" dirty="0" smtClean="0"/>
          </a:p>
          <a:p>
            <a:pPr marL="448056" lvl="1" indent="0">
              <a:buNone/>
            </a:pPr>
            <a:endParaRPr lang="en-GB" b="1" dirty="0" smtClean="0"/>
          </a:p>
          <a:p>
            <a:pPr lvl="1"/>
            <a:endParaRPr lang="en-GB" b="1" dirty="0" smtClean="0"/>
          </a:p>
        </p:txBody>
      </p:sp>
      <p:sp>
        <p:nvSpPr>
          <p:cNvPr id="5" name="AutoShape 4" descr="Image result for accessing service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pic>
        <p:nvPicPr>
          <p:cNvPr id="2056" name="Picture 8" descr="Image result for accessing serv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626" y="236771"/>
            <a:ext cx="1087374" cy="97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035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Limitations of the current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Two configuration workflows to maintain</a:t>
            </a:r>
          </a:p>
          <a:p>
            <a:pPr lvl="1"/>
            <a:r>
              <a:rPr lang="en-GB" dirty="0" smtClean="0"/>
              <a:t>Puppet</a:t>
            </a:r>
          </a:p>
          <a:p>
            <a:pPr lvl="1"/>
            <a:r>
              <a:rPr lang="en-GB" dirty="0" smtClean="0"/>
              <a:t>CVMFS</a:t>
            </a:r>
          </a:p>
          <a:p>
            <a:endParaRPr lang="en-GB" dirty="0" smtClean="0"/>
          </a:p>
          <a:p>
            <a:r>
              <a:rPr lang="en-GB" dirty="0" smtClean="0"/>
              <a:t>Automatically updated configuration possible only with puppet</a:t>
            </a:r>
          </a:p>
          <a:p>
            <a:pPr lvl="1"/>
            <a:r>
              <a:rPr lang="en-GB" dirty="0" smtClean="0"/>
              <a:t>There are communities that do not use </a:t>
            </a:r>
            <a:r>
              <a:rPr lang="en-GB" dirty="0"/>
              <a:t>p</a:t>
            </a:r>
            <a:r>
              <a:rPr lang="en-GB" dirty="0" smtClean="0"/>
              <a:t>uppet</a:t>
            </a:r>
          </a:p>
          <a:p>
            <a:endParaRPr lang="en-GB" dirty="0" smtClean="0"/>
          </a:p>
          <a:p>
            <a:r>
              <a:rPr lang="en-GB" dirty="0" smtClean="0"/>
              <a:t>Puppet module is suboptimal</a:t>
            </a:r>
          </a:p>
          <a:p>
            <a:pPr lvl="1"/>
            <a:r>
              <a:rPr lang="en-GB" dirty="0" smtClean="0"/>
              <a:t>Single module for server and client</a:t>
            </a:r>
          </a:p>
          <a:p>
            <a:pPr lvl="1"/>
            <a:r>
              <a:rPr lang="en-GB" dirty="0" smtClean="0"/>
              <a:t>Executes all the server logic on a client machine</a:t>
            </a:r>
          </a:p>
          <a:p>
            <a:pPr lvl="1"/>
            <a:r>
              <a:rPr lang="en-GB" dirty="0"/>
              <a:t>Takes </a:t>
            </a:r>
            <a:r>
              <a:rPr lang="en-GB" dirty="0" smtClean="0"/>
              <a:t>time </a:t>
            </a:r>
            <a:r>
              <a:rPr lang="en-GB" dirty="0"/>
              <a:t>to </a:t>
            </a:r>
            <a:r>
              <a:rPr lang="en-GB" dirty="0" smtClean="0"/>
              <a:t>execute</a:t>
            </a:r>
          </a:p>
          <a:p>
            <a:pPr lvl="1"/>
            <a:r>
              <a:rPr lang="en-GB" dirty="0" smtClean="0"/>
              <a:t>Configuration files contain to much information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Extraction of service configuration for CVMFS is complex</a:t>
            </a:r>
          </a:p>
          <a:p>
            <a:pPr lvl="1"/>
            <a:r>
              <a:rPr lang="en-US" dirty="0" smtClean="0"/>
              <a:t>Virtual </a:t>
            </a:r>
            <a:r>
              <a:rPr lang="en-US" dirty="0"/>
              <a:t>machine per cluster to fetch and update new configuration</a:t>
            </a:r>
            <a:endParaRPr lang="en-GB" dirty="0" smtClean="0"/>
          </a:p>
          <a:p>
            <a:endParaRPr lang="en-GB" dirty="0" smtClean="0"/>
          </a:p>
          <a:p>
            <a:pPr marL="448056" lvl="1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traffic-sig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269" y="292553"/>
            <a:ext cx="925866" cy="92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11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dirty="0" smtClean="0"/>
              <a:t>Current ways for </a:t>
            </a:r>
            <a:r>
              <a:rPr lang="en-GB" dirty="0" err="1" smtClean="0"/>
              <a:t>config</a:t>
            </a:r>
            <a:r>
              <a:rPr lang="en-GB" dirty="0" smtClean="0"/>
              <a:t> extraction</a:t>
            </a:r>
            <a:endParaRPr lang="en-GB" dirty="0"/>
          </a:p>
        </p:txBody>
      </p:sp>
      <p:pic>
        <p:nvPicPr>
          <p:cNvPr id="6" name="Picture 5" descr="Old_config_way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278" y="880452"/>
            <a:ext cx="5420355" cy="349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89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91315"/>
            <a:ext cx="8226854" cy="7053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dirty="0" smtClean="0"/>
              <a:t>Current </a:t>
            </a:r>
            <a:r>
              <a:rPr lang="en-GB" dirty="0" err="1" smtClean="0"/>
              <a:t>config</a:t>
            </a:r>
            <a:r>
              <a:rPr lang="en-GB" dirty="0" smtClean="0"/>
              <a:t> extraction</a:t>
            </a:r>
            <a:endParaRPr lang="en-GB" dirty="0"/>
          </a:p>
        </p:txBody>
      </p:sp>
      <p:pic>
        <p:nvPicPr>
          <p:cNvPr id="6" name="Picture 5" descr="Old_Hadoop_Conf_Infr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12649"/>
            <a:ext cx="7723283" cy="373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544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Hadoop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Simplicity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clean set of required </a:t>
            </a:r>
            <a:r>
              <a:rPr lang="en-US" dirty="0" err="1" smtClean="0"/>
              <a:t>config</a:t>
            </a:r>
            <a:r>
              <a:rPr lang="en-US" dirty="0" smtClean="0"/>
              <a:t> files, unify the  configuration workflow for all client use cases</a:t>
            </a:r>
          </a:p>
          <a:p>
            <a:r>
              <a:rPr lang="en-US" b="1" dirty="0" smtClean="0"/>
              <a:t>Performance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GB" dirty="0" smtClean="0"/>
              <a:t> </a:t>
            </a:r>
            <a:r>
              <a:rPr lang="en-US" dirty="0" smtClean="0"/>
              <a:t>simple puppet module separated from the server module</a:t>
            </a:r>
          </a:p>
          <a:p>
            <a:r>
              <a:rPr lang="en-US" b="1" dirty="0" smtClean="0"/>
              <a:t>Automation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automatic updates (</a:t>
            </a:r>
            <a:r>
              <a:rPr lang="en-US" dirty="0" err="1" smtClean="0"/>
              <a:t>cron</a:t>
            </a:r>
            <a:r>
              <a:rPr lang="en-US" dirty="0" smtClean="0"/>
              <a:t> job), no VM per cluster needed</a:t>
            </a:r>
          </a:p>
          <a:p>
            <a:r>
              <a:rPr lang="en-US" b="1" dirty="0" smtClean="0"/>
              <a:t>Accessibility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various ways to configure, depending on needs</a:t>
            </a:r>
          </a:p>
          <a:p>
            <a:r>
              <a:rPr lang="en-US" b="1" dirty="0" smtClean="0"/>
              <a:t>Flexibility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one can easily connect to another cluster, without major reconfiguration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5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Hadoop</a:t>
            </a:r>
            <a:r>
              <a:rPr lang="en-US" dirty="0" smtClean="0"/>
              <a:t> configuration -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524240" cy="3203145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Config</a:t>
            </a:r>
            <a:r>
              <a:rPr lang="en-US" dirty="0" smtClean="0"/>
              <a:t> files accessible via:</a:t>
            </a:r>
          </a:p>
          <a:p>
            <a:pPr lvl="1"/>
            <a:r>
              <a:rPr lang="en-US" dirty="0" smtClean="0"/>
              <a:t>Web </a:t>
            </a:r>
            <a:r>
              <a:rPr lang="en-US" dirty="0"/>
              <a:t>server (</a:t>
            </a:r>
            <a:r>
              <a:rPr lang="en-US" sz="1300" dirty="0"/>
              <a:t>https://</a:t>
            </a:r>
            <a:r>
              <a:rPr lang="en-US" sz="1300" dirty="0" err="1"/>
              <a:t>hadoop-config.web.cern.ch</a:t>
            </a:r>
            <a:r>
              <a:rPr lang="en-US" sz="1300" dirty="0"/>
              <a:t>/files/</a:t>
            </a:r>
            <a:r>
              <a:rPr lang="en-US" sz="1300" dirty="0" err="1"/>
              <a:t>hadoop</a:t>
            </a:r>
            <a:r>
              <a:rPr lang="en-US" sz="1300" dirty="0"/>
              <a:t>/</a:t>
            </a:r>
            <a:r>
              <a:rPr lang="en-US" dirty="0" smtClean="0"/>
              <a:t>)</a:t>
            </a:r>
          </a:p>
          <a:p>
            <a:pPr lvl="1"/>
            <a:r>
              <a:rPr lang="pl-PL" dirty="0"/>
              <a:t>RPMs</a:t>
            </a:r>
            <a:endParaRPr lang="en-US" dirty="0" smtClean="0"/>
          </a:p>
          <a:p>
            <a:pPr lvl="1"/>
            <a:r>
              <a:rPr lang="en-US" dirty="0" smtClean="0"/>
              <a:t>Puppet module </a:t>
            </a:r>
            <a:r>
              <a:rPr lang="en-US" dirty="0"/>
              <a:t>(</a:t>
            </a:r>
            <a:r>
              <a:rPr lang="en-US" sz="1300" dirty="0"/>
              <a:t>https://</a:t>
            </a:r>
            <a:r>
              <a:rPr lang="en-US" sz="1300" dirty="0" err="1"/>
              <a:t>gitlab.cern.ch</a:t>
            </a:r>
            <a:r>
              <a:rPr lang="en-US" sz="1300" dirty="0"/>
              <a:t>/</a:t>
            </a:r>
            <a:r>
              <a:rPr lang="en-US" sz="1300" dirty="0" err="1"/>
              <a:t>ai</a:t>
            </a:r>
            <a:r>
              <a:rPr lang="en-US" sz="1300" dirty="0"/>
              <a:t>/it-puppet-module-</a:t>
            </a:r>
            <a:r>
              <a:rPr lang="en-US" sz="1300" dirty="0" err="1"/>
              <a:t>hadoop</a:t>
            </a:r>
            <a:r>
              <a:rPr lang="en-US" sz="1300" dirty="0"/>
              <a:t>/tree/</a:t>
            </a:r>
            <a:r>
              <a:rPr lang="en-US" sz="1300" dirty="0" err="1"/>
              <a:t>new_client</a:t>
            </a:r>
            <a:r>
              <a:rPr lang="pl-PL" dirty="0" smtClean="0"/>
              <a:t>)</a:t>
            </a:r>
          </a:p>
          <a:p>
            <a:pPr lvl="1"/>
            <a:r>
              <a:rPr lang="pl-PL" dirty="0"/>
              <a:t>CVMFS</a:t>
            </a:r>
            <a:endParaRPr lang="en-GB" dirty="0" smtClean="0"/>
          </a:p>
          <a:p>
            <a:r>
              <a:rPr lang="en-US" dirty="0" smtClean="0"/>
              <a:t>Separated from server components</a:t>
            </a:r>
          </a:p>
          <a:p>
            <a:r>
              <a:rPr lang="en-US" dirty="0" smtClean="0"/>
              <a:t>Clean structure of files and scripts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1575" y="932936"/>
            <a:ext cx="912199" cy="320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477" y="880452"/>
            <a:ext cx="775323" cy="453991"/>
          </a:xfrm>
          <a:prstGeom prst="rect">
            <a:avLst/>
          </a:prstGeom>
        </p:spPr>
      </p:pic>
      <p:pic>
        <p:nvPicPr>
          <p:cNvPr id="8" name="Picture 20" descr="Image result for ne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17" y="1515803"/>
            <a:ext cx="326617" cy="27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0" descr="Image result for ne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16" y="1919353"/>
            <a:ext cx="326617" cy="27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rotat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79" y="2308192"/>
            <a:ext cx="276854" cy="27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02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dirty="0" smtClean="0"/>
              <a:t>New ways for </a:t>
            </a:r>
            <a:r>
              <a:rPr lang="en-GB" dirty="0" err="1" smtClean="0"/>
              <a:t>config</a:t>
            </a:r>
            <a:r>
              <a:rPr lang="en-GB" dirty="0" smtClean="0"/>
              <a:t> extraction</a:t>
            </a:r>
            <a:endParaRPr lang="en-GB" dirty="0"/>
          </a:p>
        </p:txBody>
      </p:sp>
      <p:pic>
        <p:nvPicPr>
          <p:cNvPr id="5" name="Picture 4" descr="New_config_way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892" y="941189"/>
            <a:ext cx="3798305" cy="351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02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pl-PL" smtClean="0"/>
              <a:t>29/05/18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4E5B08-6C71-F74C-998D-3BCA6E152934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 descr="New_Hadoop_Conf_Infr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01" y="880452"/>
            <a:ext cx="8636293" cy="34545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dirty="0" smtClean="0"/>
              <a:t>New </a:t>
            </a:r>
            <a:r>
              <a:rPr lang="en-GB" dirty="0" err="1" smtClean="0"/>
              <a:t>config</a:t>
            </a:r>
            <a:r>
              <a:rPr lang="en-GB" dirty="0" smtClean="0"/>
              <a:t> extraction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5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CERN_16-9.thmx</Template>
  <TotalTime>2155</TotalTime>
  <Words>821</Words>
  <Application>Microsoft Macintosh PowerPoint</Application>
  <PresentationFormat>On-screen Show (16:9)</PresentationFormat>
  <Paragraphs>153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CERN_16-9</vt:lpstr>
      <vt:lpstr>Hadoop and Spark User Forum</vt:lpstr>
      <vt:lpstr>Interacting with Hadoop clusters</vt:lpstr>
      <vt:lpstr>Limitations of the current setup</vt:lpstr>
      <vt:lpstr>PowerPoint Presentation</vt:lpstr>
      <vt:lpstr>PowerPoint Presentation</vt:lpstr>
      <vt:lpstr>New Hadoop Client</vt:lpstr>
      <vt:lpstr>New Hadoop configuration - client</vt:lpstr>
      <vt:lpstr>PowerPoint Presentation</vt:lpstr>
      <vt:lpstr>PowerPoint Presentation</vt:lpstr>
      <vt:lpstr>Files structure on www</vt:lpstr>
      <vt:lpstr>Setting up target cluster for client</vt:lpstr>
      <vt:lpstr>RPM packages</vt:lpstr>
      <vt:lpstr>Other dependencies</vt:lpstr>
      <vt:lpstr>Installation with Puppet</vt:lpstr>
      <vt:lpstr>More information in the User guide</vt:lpstr>
      <vt:lpstr>Future work and ideas</vt:lpstr>
      <vt:lpstr>Timeline</vt:lpstr>
      <vt:lpstr>Thank you for your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Kleszcz</dc:creator>
  <cp:lastModifiedBy>Emil Kleszcz</cp:lastModifiedBy>
  <cp:revision>78</cp:revision>
  <dcterms:created xsi:type="dcterms:W3CDTF">2018-05-23T12:45:08Z</dcterms:created>
  <dcterms:modified xsi:type="dcterms:W3CDTF">2018-05-30T08:39:57Z</dcterms:modified>
</cp:coreProperties>
</file>