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5"/>
  </p:notesMasterIdLst>
  <p:handoutMasterIdLst>
    <p:handoutMasterId r:id="rId16"/>
  </p:handoutMasterIdLst>
  <p:sldIdLst>
    <p:sldId id="587" r:id="rId2"/>
    <p:sldId id="588" r:id="rId3"/>
    <p:sldId id="590" r:id="rId4"/>
    <p:sldId id="607" r:id="rId5"/>
    <p:sldId id="596" r:id="rId6"/>
    <p:sldId id="603" r:id="rId7"/>
    <p:sldId id="602" r:id="rId8"/>
    <p:sldId id="600" r:id="rId9"/>
    <p:sldId id="605" r:id="rId10"/>
    <p:sldId id="606" r:id="rId11"/>
    <p:sldId id="604" r:id="rId12"/>
    <p:sldId id="601" r:id="rId13"/>
    <p:sldId id="58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9" autoAdjust="0"/>
    <p:restoredTop sz="95204" autoAdjust="0"/>
  </p:normalViewPr>
  <p:slideViewPr>
    <p:cSldViewPr snapToGrid="0" snapToObjects="1">
      <p:cViewPr varScale="1">
        <p:scale>
          <a:sx n="110" d="100"/>
          <a:sy n="110" d="100"/>
        </p:scale>
        <p:origin x="126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5/23/2018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5/23/2018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7807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957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29090/contributions/3003162/attachments/1651242/2647544/MDPlanningWeekly2018_al_hd.xls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Intensity reach – further studies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Uncontrolled blow-up versus intensity (~2-3 days, July)</a:t>
            </a:r>
            <a:endParaRPr lang="en-US" sz="1800" dirty="0"/>
          </a:p>
          <a:p>
            <a:pPr lvl="1"/>
            <a:r>
              <a:rPr lang="en-US" sz="1600" dirty="0" smtClean="0"/>
              <a:t>Intensity scans with different configurations of high-frequency cavities</a:t>
            </a:r>
          </a:p>
          <a:p>
            <a:pPr lvl="1"/>
            <a:endParaRPr lang="en-US" sz="1600" dirty="0"/>
          </a:p>
          <a:p>
            <a:r>
              <a:rPr lang="en-US" sz="1800" dirty="0"/>
              <a:t>Damping time with coupled-bunch feedback (~3-4 days, October)</a:t>
            </a:r>
          </a:p>
          <a:p>
            <a:pPr lvl="1"/>
            <a:r>
              <a:rPr lang="en-US" sz="1600" dirty="0"/>
              <a:t>Excite well-defined oscillation and observe </a:t>
            </a:r>
            <a:r>
              <a:rPr lang="en-US" sz="1600" dirty="0" smtClean="0"/>
              <a:t>damping</a:t>
            </a:r>
          </a:p>
          <a:p>
            <a:pPr lvl="1"/>
            <a:endParaRPr lang="en-US" sz="1600" dirty="0"/>
          </a:p>
          <a:p>
            <a:r>
              <a:rPr lang="en-US" sz="1800" dirty="0" smtClean="0"/>
              <a:t>Flat-bottom instabilities due to 10 MHz cavities (~2 days, October)</a:t>
            </a:r>
            <a:endParaRPr lang="en-US" sz="1800" dirty="0"/>
          </a:p>
          <a:p>
            <a:pPr lvl="1"/>
            <a:r>
              <a:rPr lang="en-US" sz="1600" dirty="0" smtClean="0"/>
              <a:t>Excellent study case with known source of impedance </a:t>
            </a:r>
          </a:p>
          <a:p>
            <a:pPr lvl="1"/>
            <a:r>
              <a:rPr lang="en-US" sz="1600" dirty="0" smtClean="0"/>
              <a:t>No issue up to LIU intensities thanks to de-tuning of unused cavities</a:t>
            </a:r>
            <a:endParaRPr lang="en-US" sz="1800" dirty="0"/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916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Beam control upgrade – technical studies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lvl="0"/>
            <a:r>
              <a:rPr lang="en-US" sz="1800" dirty="0"/>
              <a:t>R</a:t>
            </a:r>
            <a:r>
              <a:rPr lang="en-US" sz="1800" dirty="0" smtClean="0"/>
              <a:t>adial loop signal processing (~1-2 days, June)</a:t>
            </a:r>
            <a:endParaRPr lang="en-GB" sz="1800" dirty="0"/>
          </a:p>
          <a:p>
            <a:pPr lvl="1"/>
            <a:r>
              <a:rPr lang="en-US" sz="1600" dirty="0" smtClean="0"/>
              <a:t>Test digital detection of radial position </a:t>
            </a:r>
          </a:p>
          <a:p>
            <a:pPr lvl="1"/>
            <a:endParaRPr lang="en-US" sz="1600" dirty="0"/>
          </a:p>
          <a:p>
            <a:pPr lvl="0"/>
            <a:r>
              <a:rPr lang="en-US" sz="1800" dirty="0" smtClean="0"/>
              <a:t>Prototype master clock (~1-2 days, October/November)</a:t>
            </a:r>
            <a:endParaRPr lang="en-GB" sz="1800" dirty="0"/>
          </a:p>
          <a:p>
            <a:pPr lvl="1"/>
            <a:r>
              <a:rPr lang="en-US" sz="1600" dirty="0" smtClean="0"/>
              <a:t>Integrated 256 </a:t>
            </a:r>
            <a:r>
              <a:rPr lang="en-US" sz="1600" i="1" dirty="0" err="1" smtClean="0"/>
              <a:t>f</a:t>
            </a:r>
            <a:r>
              <a:rPr lang="en-US" sz="1600" baseline="-25000" dirty="0" err="1" smtClean="0"/>
              <a:t>rev</a:t>
            </a:r>
            <a:r>
              <a:rPr lang="en-US" sz="1600" dirty="0" smtClean="0"/>
              <a:t> (other 2</a:t>
            </a:r>
            <a:r>
              <a:rPr lang="en-US" sz="1600" baseline="30000" dirty="0" smtClean="0"/>
              <a:t>n</a:t>
            </a:r>
            <a:r>
              <a:rPr lang="en-US" sz="1600" dirty="0" smtClean="0"/>
              <a:t> </a:t>
            </a:r>
            <a:r>
              <a:rPr lang="en-US" sz="1600" i="1" dirty="0" err="1" smtClean="0"/>
              <a:t>f</a:t>
            </a:r>
            <a:r>
              <a:rPr lang="en-US" sz="1600" baseline="-25000" dirty="0" err="1" smtClean="0"/>
              <a:t>rev</a:t>
            </a:r>
            <a:r>
              <a:rPr lang="en-US" sz="1600" dirty="0" smtClean="0"/>
              <a:t> multiples) replacing existing NIM hardware</a:t>
            </a:r>
          </a:p>
          <a:p>
            <a:pPr lvl="1"/>
            <a:r>
              <a:rPr lang="en-US" sz="1600" dirty="0" smtClean="0">
                <a:solidFill>
                  <a:srgbClr val="FF0000"/>
                </a:solidFill>
              </a:rPr>
              <a:t>May requires couple of hours dedicated</a:t>
            </a:r>
            <a:endParaRPr lang="en-GB" sz="1600" dirty="0">
              <a:solidFill>
                <a:srgbClr val="FF0000"/>
              </a:solidFill>
            </a:endParaRPr>
          </a:p>
          <a:p>
            <a:pPr lvl="1"/>
            <a:endParaRPr lang="en-US" sz="1600" dirty="0"/>
          </a:p>
          <a:p>
            <a:pPr lvl="0"/>
            <a:r>
              <a:rPr lang="en-US" sz="1800" dirty="0" smtClean="0"/>
              <a:t>200 MHz interlock tests (~</a:t>
            </a:r>
            <a:r>
              <a:rPr lang="en-US" sz="1800" dirty="0"/>
              <a:t>4 days, </a:t>
            </a:r>
            <a:r>
              <a:rPr lang="en-US" sz="1800" dirty="0" smtClean="0"/>
              <a:t>October/November)</a:t>
            </a:r>
            <a:endParaRPr lang="en-GB" sz="1800" dirty="0"/>
          </a:p>
          <a:p>
            <a:pPr lvl="1"/>
            <a:r>
              <a:rPr lang="en-US" sz="1600" dirty="0" smtClean="0"/>
              <a:t>Measurements with and without proton beam</a:t>
            </a:r>
            <a:endParaRPr lang="en-GB" sz="1600" dirty="0"/>
          </a:p>
          <a:p>
            <a:pPr marL="187200" lvl="1" indent="0">
              <a:buNone/>
            </a:pP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9752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Ion or non-LIU studies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Lead ions with 75 ns (~3 days, May)</a:t>
            </a:r>
            <a:endParaRPr lang="en-GB" sz="1800" dirty="0"/>
          </a:p>
          <a:p>
            <a:pPr lvl="1"/>
            <a:r>
              <a:rPr lang="en-US" sz="1600" dirty="0" smtClean="0"/>
              <a:t>Studies advances to conclude on 75 ns bunch spacing well ahead of ion physics in LHC</a:t>
            </a:r>
          </a:p>
          <a:p>
            <a:pPr lvl="1"/>
            <a:endParaRPr lang="en-US" sz="1600" dirty="0" smtClean="0"/>
          </a:p>
          <a:p>
            <a:pPr lvl="0"/>
            <a:r>
              <a:rPr lang="en-US" sz="1800" dirty="0" smtClean="0"/>
              <a:t>Barrier-buckets using existing </a:t>
            </a:r>
            <a:r>
              <a:rPr lang="en-US" sz="1800" dirty="0" err="1" smtClean="0"/>
              <a:t>Finemet</a:t>
            </a:r>
            <a:r>
              <a:rPr lang="en-US" sz="1800" dirty="0" smtClean="0"/>
              <a:t> cavity (~4 </a:t>
            </a:r>
            <a:r>
              <a:rPr lang="en-US" sz="1800" dirty="0"/>
              <a:t>days, </a:t>
            </a:r>
            <a:r>
              <a:rPr lang="en-US" sz="1800" dirty="0" smtClean="0"/>
              <a:t>July)</a:t>
            </a:r>
            <a:endParaRPr lang="en-GB" sz="1800" dirty="0"/>
          </a:p>
          <a:p>
            <a:pPr lvl="1"/>
            <a:r>
              <a:rPr lang="en-US" sz="1600" dirty="0" smtClean="0"/>
              <a:t>Inject or de-bunch beam into barrier bucket</a:t>
            </a:r>
          </a:p>
          <a:p>
            <a:pPr lvl="1"/>
            <a:r>
              <a:rPr lang="en-US" sz="1600" dirty="0" smtClean="0"/>
              <a:t>Study longitudinal beam behavior with moving barriers</a:t>
            </a:r>
            <a:endParaRPr lang="en-GB" sz="1600" dirty="0"/>
          </a:p>
          <a:p>
            <a:pPr lvl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240944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Longitudinal MD studies in 2018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650885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</a:t>
            </a:r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Working Group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May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H. Damerau,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Address major performance limitations for LHC-type beams in PS</a:t>
            </a:r>
          </a:p>
          <a:p>
            <a:pPr lvl="1"/>
            <a:r>
              <a:rPr lang="en-US" sz="1600" b="1" dirty="0" smtClean="0"/>
              <a:t>Coupled-bunch instabilities</a:t>
            </a:r>
          </a:p>
          <a:p>
            <a:pPr lvl="1"/>
            <a:r>
              <a:rPr lang="en-US" sz="1600" b="1" dirty="0" smtClean="0"/>
              <a:t>Uncontrolled longitudinal emittance blow-up</a:t>
            </a:r>
          </a:p>
          <a:p>
            <a:pPr lvl="1"/>
            <a:r>
              <a:rPr lang="en-US" sz="1600" b="1" dirty="0" smtClean="0"/>
              <a:t>Losses at PS-SPS transfer</a:t>
            </a:r>
          </a:p>
          <a:p>
            <a:r>
              <a:rPr lang="en-US" sz="1800" dirty="0" smtClean="0"/>
              <a:t>Main MD study objectives for 2018</a:t>
            </a:r>
            <a:endParaRPr lang="en-US" sz="1600" dirty="0" smtClean="0"/>
          </a:p>
          <a:p>
            <a:pPr lvl="1"/>
            <a:r>
              <a:rPr lang="en-US" sz="1600" b="1" dirty="0" smtClean="0"/>
              <a:t>Intensity reach with LHC-type beams</a:t>
            </a:r>
          </a:p>
          <a:p>
            <a:pPr lvl="1"/>
            <a:r>
              <a:rPr lang="en-US" sz="1600" dirty="0" smtClean="0"/>
              <a:t>Reference measurements for comparison of before/after LS2</a:t>
            </a:r>
          </a:p>
          <a:p>
            <a:pPr lvl="1"/>
            <a:r>
              <a:rPr lang="en-US" sz="1600" dirty="0" smtClean="0"/>
              <a:t>Optimization of PS-SPS transfer</a:t>
            </a:r>
          </a:p>
          <a:p>
            <a:pPr lvl="1"/>
            <a:r>
              <a:rPr lang="en-US" sz="1600" dirty="0" smtClean="0"/>
              <a:t>Beam-based cavity impedance measurements (and reductions)</a:t>
            </a:r>
          </a:p>
          <a:p>
            <a:pPr lvl="1"/>
            <a:r>
              <a:rPr lang="en-US" sz="1600" dirty="0" smtClean="0"/>
              <a:t>Technical studies in view of beam control upgrade</a:t>
            </a:r>
          </a:p>
          <a:p>
            <a:r>
              <a:rPr lang="en-US" sz="1800" dirty="0" smtClean="0"/>
              <a:t>Try to map study subjects to available MD weeks</a:t>
            </a:r>
          </a:p>
          <a:p>
            <a:pPr lvl="1"/>
            <a:r>
              <a:rPr lang="en-US" sz="1600" dirty="0" smtClean="0"/>
              <a:t>Assuming ‘ideal days'</a:t>
            </a:r>
          </a:p>
          <a:p>
            <a:pPr lvl="1"/>
            <a:r>
              <a:rPr lang="en-US" sz="1600" dirty="0" smtClean="0"/>
              <a:t>2 subjects per week and additional preparation</a:t>
            </a:r>
          </a:p>
        </p:txBody>
      </p:sp>
    </p:spTree>
    <p:extLst>
      <p:ext uri="{BB962C8B-B14F-4D97-AF65-F5344CB8AC3E}">
        <p14:creationId xmlns:p14="http://schemas.microsoft.com/office/powerpoint/2010/main" val="40646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Draft MD planning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5213023"/>
            <a:ext cx="8572085" cy="1178220"/>
          </a:xfrm>
        </p:spPr>
        <p:txBody>
          <a:bodyPr>
            <a:normAutofit/>
          </a:bodyPr>
          <a:lstStyle/>
          <a:p>
            <a:pPr marL="269875" indent="-276225"/>
            <a:r>
              <a:rPr lang="en-GB" sz="1800" dirty="0"/>
              <a:t>Draft MD list, </a:t>
            </a:r>
            <a:r>
              <a:rPr lang="en-GB" sz="1800" dirty="0" smtClean="0"/>
              <a:t>subject </a:t>
            </a:r>
            <a:r>
              <a:rPr lang="en-GB" sz="1800" dirty="0"/>
              <a:t>to updates according to </a:t>
            </a:r>
            <a:r>
              <a:rPr lang="en-GB" sz="1800" dirty="0" smtClean="0"/>
              <a:t>progress: </a:t>
            </a:r>
            <a:r>
              <a:rPr lang="en-GB" dirty="0" smtClean="0">
                <a:hlinkClick r:id="rId3"/>
              </a:rPr>
              <a:t>link</a:t>
            </a:r>
            <a:endParaRPr lang="en-GB" dirty="0" smtClean="0"/>
          </a:p>
          <a:p>
            <a:pPr marL="269875" indent="-276225">
              <a:buFont typeface="Symbol" panose="05050102010706020507" pitchFamily="18" charset="2"/>
              <a:buChar char="®"/>
            </a:pP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Already well packed until August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64" y="1281467"/>
            <a:ext cx="8652102" cy="381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98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Intensity reach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Finemet</a:t>
            </a:r>
            <a:r>
              <a:rPr lang="en-US" sz="1800" dirty="0" smtClean="0"/>
              <a:t> coupled-bunch feedback (~1.5 </a:t>
            </a:r>
            <a:r>
              <a:rPr lang="en-US" sz="1800" dirty="0"/>
              <a:t>days, </a:t>
            </a:r>
            <a:r>
              <a:rPr lang="en-US" sz="1800" dirty="0" smtClean="0"/>
              <a:t>April/May, June)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600" dirty="0" smtClean="0"/>
              <a:t>All signal processing channels working with 4/6 cavity gaps</a:t>
            </a:r>
          </a:p>
          <a:p>
            <a:pPr lvl="1"/>
            <a:r>
              <a:rPr lang="en-US" sz="1600" dirty="0" smtClean="0"/>
              <a:t>Repair of gaps/recommissioning during/after June technical stop</a:t>
            </a:r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1800" dirty="0"/>
              <a:t>Intensity ramp-up (~2-3 days, May)</a:t>
            </a:r>
          </a:p>
          <a:p>
            <a:pPr lvl="1"/>
            <a:r>
              <a:rPr lang="en-US" sz="1600" dirty="0" smtClean="0"/>
              <a:t>Provide at least 2 </a:t>
            </a:r>
            <a:r>
              <a:rPr lang="en-US" sz="1600" dirty="0"/>
              <a:t>∙ 10</a:t>
            </a:r>
            <a:r>
              <a:rPr lang="en-US" sz="1600" baseline="30000" dirty="0"/>
              <a:t>11</a:t>
            </a:r>
            <a:r>
              <a:rPr lang="en-US" sz="1600" dirty="0"/>
              <a:t> ppb </a:t>
            </a:r>
            <a:r>
              <a:rPr lang="en-US" sz="1600" dirty="0" smtClean="0"/>
              <a:t>for SPS MDs</a:t>
            </a:r>
          </a:p>
          <a:p>
            <a:pPr lvl="2"/>
            <a:r>
              <a:rPr lang="en-US" sz="1600" dirty="0" smtClean="0"/>
              <a:t>Tested up to PS extraction with </a:t>
            </a:r>
            <a:r>
              <a:rPr lang="en-US" sz="1600" b="1" dirty="0" smtClean="0"/>
              <a:t>standard</a:t>
            </a:r>
            <a:r>
              <a:rPr lang="en-US" sz="1600" dirty="0" smtClean="0"/>
              <a:t> triple-splitting beam</a:t>
            </a:r>
          </a:p>
          <a:p>
            <a:pPr lvl="2"/>
            <a:r>
              <a:rPr lang="en-US" sz="1600" dirty="0" smtClean="0"/>
              <a:t>High-intensity </a:t>
            </a:r>
            <a:r>
              <a:rPr lang="en-US" sz="1600" b="1" dirty="0" smtClean="0"/>
              <a:t>BCMS</a:t>
            </a:r>
            <a:r>
              <a:rPr lang="en-US" sz="1600" dirty="0" smtClean="0"/>
              <a:t> variant available from PSB</a:t>
            </a:r>
          </a:p>
          <a:p>
            <a:pPr lvl="2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800" dirty="0"/>
          </a:p>
          <a:p>
            <a:pPr marL="18720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0206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Intensity reach – cavity impedances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lvl="0"/>
            <a:r>
              <a:rPr lang="en-US" sz="1800" dirty="0"/>
              <a:t>Measurements with upgraded 10 MHz amplifier prototype (~4 days, July)</a:t>
            </a:r>
            <a:endParaRPr lang="en-GB" sz="1800" dirty="0"/>
          </a:p>
          <a:p>
            <a:pPr lvl="1"/>
            <a:r>
              <a:rPr lang="en-US" sz="1600" dirty="0" smtClean="0"/>
              <a:t>Validate final prototype</a:t>
            </a:r>
            <a:endParaRPr lang="en-GB" sz="1600" dirty="0" smtClean="0"/>
          </a:p>
          <a:p>
            <a:pPr lvl="1"/>
            <a:r>
              <a:rPr lang="en-GB" sz="1600" dirty="0" smtClean="0"/>
              <a:t>Check </a:t>
            </a:r>
            <a:r>
              <a:rPr lang="en-GB" sz="1600" dirty="0"/>
              <a:t>correspondence between beam-based and </a:t>
            </a:r>
            <a:r>
              <a:rPr lang="en-GB" sz="1600" dirty="0" smtClean="0"/>
              <a:t>electrical </a:t>
            </a:r>
            <a:r>
              <a:rPr lang="en-GB" sz="1600" dirty="0"/>
              <a:t>transfer function measurement of cavities</a:t>
            </a:r>
          </a:p>
          <a:p>
            <a:pPr lvl="1"/>
            <a:r>
              <a:rPr lang="en-GB" sz="1600" dirty="0"/>
              <a:t>Revive old TOF beam with lower d</a:t>
            </a:r>
            <a:r>
              <a:rPr lang="en-GB" sz="1600" i="1" dirty="0"/>
              <a:t>B</a:t>
            </a:r>
            <a:r>
              <a:rPr lang="en-GB" sz="1600" dirty="0"/>
              <a:t>/</a:t>
            </a:r>
            <a:r>
              <a:rPr lang="en-GB" sz="1600" dirty="0" err="1"/>
              <a:t>d</a:t>
            </a:r>
            <a:r>
              <a:rPr lang="en-GB" sz="1600" i="1" dirty="0" err="1"/>
              <a:t>t</a:t>
            </a:r>
            <a:r>
              <a:rPr lang="en-GB" sz="1600" dirty="0"/>
              <a:t> during </a:t>
            </a:r>
            <a:r>
              <a:rPr lang="en-GB" sz="1600" dirty="0" smtClean="0"/>
              <a:t>2018</a:t>
            </a:r>
          </a:p>
          <a:p>
            <a:pPr lvl="1"/>
            <a:endParaRPr lang="en-GB" sz="1600" dirty="0"/>
          </a:p>
          <a:p>
            <a:pPr lvl="0"/>
            <a:r>
              <a:rPr lang="en-US" sz="1800" dirty="0" smtClean="0"/>
              <a:t>Beam induced voltages in 40 MHz and 80 MHz RF systems (2 days, June)</a:t>
            </a:r>
            <a:endParaRPr lang="en-GB" sz="1800" dirty="0" smtClean="0"/>
          </a:p>
          <a:p>
            <a:pPr lvl="1"/>
            <a:r>
              <a:rPr lang="en-US" sz="1600" dirty="0" smtClean="0"/>
              <a:t>Beam-based check of feedback gain with different anode power supply configurations</a:t>
            </a:r>
          </a:p>
          <a:p>
            <a:pPr lvl="1"/>
            <a:r>
              <a:rPr lang="en-US" sz="1600" dirty="0" smtClean="0"/>
              <a:t>Benefit of new amplifier installed in the fast feedback loop of C80-88</a:t>
            </a:r>
          </a:p>
          <a:p>
            <a:pPr lvl="1"/>
            <a:endParaRPr lang="en-US" sz="1600" dirty="0"/>
          </a:p>
          <a:p>
            <a:pPr lvl="0"/>
            <a:r>
              <a:rPr lang="en-US" sz="1800" dirty="0" smtClean="0"/>
              <a:t>Multi-harmonic feedback 40 MHz and 80 MHz (MHFB, ~4 days, August)</a:t>
            </a:r>
            <a:endParaRPr lang="en-GB" sz="1800" dirty="0"/>
          </a:p>
          <a:p>
            <a:pPr lvl="1"/>
            <a:r>
              <a:rPr lang="en-US" sz="1600" dirty="0" smtClean="0"/>
              <a:t>Uncontrolled emittance growth reduction and stability improvement with MHFB</a:t>
            </a:r>
            <a:endParaRPr lang="en-US" sz="1600" dirty="0"/>
          </a:p>
          <a:p>
            <a:pPr lvl="1"/>
            <a:r>
              <a:rPr lang="en-US" sz="1600" dirty="0" smtClean="0"/>
              <a:t>Studies with MHFB on multiple cavities simultaneously</a:t>
            </a:r>
          </a:p>
          <a:p>
            <a:pPr lvl="1"/>
            <a:r>
              <a:rPr lang="en-US" sz="1600" dirty="0" smtClean="0"/>
              <a:t>Preparation and studies with single system during May-July</a:t>
            </a:r>
            <a:endParaRPr lang="en-GB" sz="1600" dirty="0"/>
          </a:p>
          <a:p>
            <a:pPr lvl="1"/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63176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Studies in preparation of Landau cavity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33487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Landau cavity measurements with existing 40 MHz cavities (~1 day, July)</a:t>
            </a:r>
          </a:p>
          <a:p>
            <a:pPr lvl="1"/>
            <a:r>
              <a:rPr lang="en-US" sz="1600" dirty="0" smtClean="0"/>
              <a:t>Consolidate beam measurements </a:t>
            </a:r>
            <a:r>
              <a:rPr lang="en-GB" sz="1600" dirty="0" smtClean="0"/>
              <a:t>with new anode power converters</a:t>
            </a:r>
          </a:p>
          <a:p>
            <a:pPr lvl="1"/>
            <a:r>
              <a:rPr lang="en-US" sz="1600" dirty="0" smtClean="0"/>
              <a:t>Re-check possibility to operate cavities before arrival at flat-top</a:t>
            </a:r>
            <a:endParaRPr lang="en-GB" sz="1600" dirty="0" smtClean="0"/>
          </a:p>
          <a:p>
            <a:pPr lvl="1"/>
            <a:endParaRPr lang="en-US" sz="1600" dirty="0" smtClean="0"/>
          </a:p>
          <a:p>
            <a:r>
              <a:rPr lang="en-US" sz="1800" dirty="0"/>
              <a:t>20 MHz RF cavity as higher-harmonic system (~1 day, July)</a:t>
            </a:r>
          </a:p>
          <a:p>
            <a:pPr lvl="1"/>
            <a:r>
              <a:rPr lang="en-US" sz="1600" dirty="0"/>
              <a:t>Potentially validate scaling of beam stability with synchrotron frequency spread</a:t>
            </a:r>
          </a:p>
          <a:p>
            <a:pPr lvl="1"/>
            <a:r>
              <a:rPr lang="en-US" sz="1600" dirty="0"/>
              <a:t>Relevant for choice of harmonic for Landau RF system</a:t>
            </a:r>
            <a:endParaRPr lang="en-GB" sz="1600" dirty="0"/>
          </a:p>
          <a:p>
            <a:pPr lvl="1"/>
            <a:endParaRPr lang="en-US" sz="1600" dirty="0"/>
          </a:p>
          <a:p>
            <a:r>
              <a:rPr lang="en-US" sz="1800" dirty="0" smtClean="0"/>
              <a:t>Effect of RF voltage at 80 MHz on beam stability </a:t>
            </a:r>
            <a:r>
              <a:rPr lang="en-US" sz="1800" dirty="0"/>
              <a:t>(~1 day, </a:t>
            </a:r>
            <a:r>
              <a:rPr lang="en-US" sz="1800" dirty="0" smtClean="0"/>
              <a:t>June/July)</a:t>
            </a:r>
            <a:endParaRPr lang="en-US" sz="1800" dirty="0"/>
          </a:p>
          <a:p>
            <a:pPr lvl="1"/>
            <a:r>
              <a:rPr lang="en-US" sz="1600" dirty="0" smtClean="0"/>
              <a:t>Complete studies with higher-harmonic cavity, but little beneficial effect expected</a:t>
            </a:r>
          </a:p>
          <a:p>
            <a:pPr marL="187200" lvl="1" indent="0">
              <a:buNone/>
            </a:pPr>
            <a:endParaRPr lang="en-US" sz="1600" dirty="0" smtClean="0"/>
          </a:p>
          <a:p>
            <a:r>
              <a:rPr lang="en-US" sz="1800" dirty="0"/>
              <a:t>Excitation of </a:t>
            </a:r>
            <a:r>
              <a:rPr lang="en-US" sz="1800" dirty="0" err="1"/>
              <a:t>quadrupolar</a:t>
            </a:r>
            <a:r>
              <a:rPr lang="en-US" sz="1800" dirty="0"/>
              <a:t> coupled-bunch instabilities (~1 day, July)</a:t>
            </a:r>
          </a:p>
          <a:p>
            <a:pPr lvl="1"/>
            <a:r>
              <a:rPr lang="en-US" sz="1600" dirty="0"/>
              <a:t>Measure ‘excitation sensitivity’ for </a:t>
            </a:r>
            <a:r>
              <a:rPr lang="en-US" sz="1600" dirty="0" err="1"/>
              <a:t>quadrupolar</a:t>
            </a:r>
            <a:r>
              <a:rPr lang="en-US" sz="1600" dirty="0"/>
              <a:t> instabilities at </a:t>
            </a:r>
            <a:r>
              <a:rPr lang="en-US" sz="1600" dirty="0" smtClean="0"/>
              <a:t>flat-top</a:t>
            </a:r>
          </a:p>
          <a:p>
            <a:pPr lvl="2"/>
            <a:r>
              <a:rPr lang="en-US" sz="1600" dirty="0"/>
              <a:t>Try to excite instability with 2</a:t>
            </a:r>
            <a:r>
              <a:rPr lang="en-US" sz="1600" i="1" dirty="0"/>
              <a:t>f</a:t>
            </a:r>
            <a:r>
              <a:rPr lang="en-US" sz="1600" baseline="-25000" dirty="0"/>
              <a:t>s</a:t>
            </a:r>
            <a:r>
              <a:rPr lang="en-US" sz="1600" dirty="0"/>
              <a:t>-sideband at ~10 MHz, 20 MHz, 40 MHz or 80 MHz</a:t>
            </a:r>
            <a:endParaRPr lang="en-GB" sz="1600" dirty="0"/>
          </a:p>
          <a:p>
            <a:pPr lvl="2"/>
            <a:r>
              <a:rPr lang="en-US" sz="1600" dirty="0" smtClean="0"/>
              <a:t>In view of feedback as alternative to Landau RF system</a:t>
            </a:r>
            <a:endParaRPr lang="en-US" sz="1600" dirty="0"/>
          </a:p>
          <a:p>
            <a:pPr marL="187200" lvl="1" indent="0">
              <a:buNone/>
            </a:pP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13113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Reference measurements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Broadband impedance (~4-5 days, May/June)</a:t>
            </a:r>
            <a:endParaRPr lang="en-GB" sz="1800" dirty="0"/>
          </a:p>
          <a:p>
            <a:pPr lvl="1"/>
            <a:r>
              <a:rPr lang="en-GB" sz="1600" dirty="0" smtClean="0"/>
              <a:t>Bunch distance measurements to determine synchronous phase shift</a:t>
            </a:r>
            <a:endParaRPr lang="en-GB" sz="1600" dirty="0"/>
          </a:p>
          <a:p>
            <a:pPr lvl="1"/>
            <a:r>
              <a:rPr lang="en-GB" sz="1600" dirty="0" err="1" smtClean="0"/>
              <a:t>Quadrupolar</a:t>
            </a:r>
            <a:r>
              <a:rPr lang="en-GB" sz="1600" dirty="0" smtClean="0"/>
              <a:t> beam transfer function (longitudinal)</a:t>
            </a:r>
          </a:p>
          <a:p>
            <a:pPr lvl="1"/>
            <a:endParaRPr lang="en-US" sz="1600" dirty="0"/>
          </a:p>
          <a:p>
            <a:pPr lvl="0"/>
            <a:r>
              <a:rPr lang="en-US" sz="1800" dirty="0"/>
              <a:t>Dipolar coupled-bunch instabilities (~2-3 days, June/July)</a:t>
            </a:r>
            <a:endParaRPr lang="en-GB" sz="1800" dirty="0"/>
          </a:p>
          <a:p>
            <a:pPr lvl="1"/>
            <a:r>
              <a:rPr lang="en-US" sz="1600" dirty="0"/>
              <a:t>Evolution of instability, in particular at flat-top</a:t>
            </a:r>
            <a:endParaRPr lang="en-GB" sz="1600" dirty="0"/>
          </a:p>
          <a:p>
            <a:pPr lvl="1"/>
            <a:endParaRPr lang="en-US" sz="1600" dirty="0"/>
          </a:p>
          <a:p>
            <a:pPr lvl="0"/>
            <a:r>
              <a:rPr lang="en-US" sz="1800" dirty="0" err="1" smtClean="0"/>
              <a:t>Quadrupolar</a:t>
            </a:r>
            <a:r>
              <a:rPr lang="en-US" sz="1800" dirty="0" smtClean="0"/>
              <a:t> </a:t>
            </a:r>
            <a:r>
              <a:rPr lang="en-US" sz="1800" dirty="0"/>
              <a:t>coupled-bunch instabilities </a:t>
            </a:r>
            <a:r>
              <a:rPr lang="en-US" sz="1800" dirty="0" smtClean="0"/>
              <a:t>(~3-4 </a:t>
            </a:r>
            <a:r>
              <a:rPr lang="en-US" sz="1800" dirty="0"/>
              <a:t>days, </a:t>
            </a:r>
            <a:r>
              <a:rPr lang="en-US" sz="1800" dirty="0" smtClean="0"/>
              <a:t>July/August)</a:t>
            </a:r>
            <a:endParaRPr lang="en-GB" sz="1800" dirty="0"/>
          </a:p>
          <a:p>
            <a:pPr lvl="1"/>
            <a:r>
              <a:rPr lang="en-US" sz="1600" dirty="0" smtClean="0"/>
              <a:t>Evolution of instability (during acceleration and) at flat-top</a:t>
            </a:r>
          </a:p>
          <a:p>
            <a:pPr lvl="1"/>
            <a:r>
              <a:rPr lang="en-US" sz="1600" dirty="0" smtClean="0"/>
              <a:t>Mode spectra with 21 bunches in </a:t>
            </a:r>
            <a:r>
              <a:rPr lang="en-US" sz="1600" i="1" dirty="0" smtClean="0"/>
              <a:t>h</a:t>
            </a:r>
            <a:r>
              <a:rPr lang="en-US" sz="1600" dirty="0" smtClean="0"/>
              <a:t> = 21</a:t>
            </a: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63433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PS – SPS transfer optimization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lvl="0"/>
            <a:r>
              <a:rPr lang="en-US" sz="1800" dirty="0" smtClean="0"/>
              <a:t>Optimization of bunch rotation (~2 days, May)</a:t>
            </a:r>
            <a:endParaRPr lang="en-GB" sz="1800" dirty="0"/>
          </a:p>
          <a:p>
            <a:pPr lvl="1"/>
            <a:r>
              <a:rPr lang="en-US" sz="1600" dirty="0" smtClean="0"/>
              <a:t>Check settings timing and phase settings for bunch rotation of LHC-type beams</a:t>
            </a:r>
          </a:p>
          <a:p>
            <a:pPr marL="187200" lvl="1" indent="0">
              <a:buNone/>
            </a:pPr>
            <a:endParaRPr lang="en-US" sz="1600" dirty="0"/>
          </a:p>
          <a:p>
            <a:pPr lvl="0"/>
            <a:r>
              <a:rPr lang="en-US" sz="1800" dirty="0" smtClean="0"/>
              <a:t>Longitudinal shaving (~2-3 </a:t>
            </a:r>
            <a:r>
              <a:rPr lang="en-US" sz="1800" dirty="0"/>
              <a:t>days, </a:t>
            </a:r>
            <a:r>
              <a:rPr lang="en-US" sz="1800" dirty="0" smtClean="0"/>
              <a:t>June/July)</a:t>
            </a:r>
            <a:endParaRPr lang="en-GB" sz="1800" dirty="0"/>
          </a:p>
          <a:p>
            <a:pPr lvl="1"/>
            <a:r>
              <a:rPr lang="en-US" sz="1600" dirty="0" smtClean="0"/>
              <a:t>Fixed-frequency post acceleration with new anode power supplier of 40 MHz systems</a:t>
            </a:r>
          </a:p>
          <a:p>
            <a:pPr lvl="1"/>
            <a:r>
              <a:rPr lang="en-US" sz="1600" dirty="0" smtClean="0"/>
              <a:t>Expect to post-accelerate 72 bunches with high intensity</a:t>
            </a:r>
          </a:p>
          <a:p>
            <a:pPr lvl="1"/>
            <a:r>
              <a:rPr lang="en-US" sz="1600" dirty="0" smtClean="0"/>
              <a:t>Measurements in collaboration with SPS</a:t>
            </a:r>
            <a:endParaRPr lang="en-GB" sz="1600" dirty="0"/>
          </a:p>
          <a:p>
            <a:pPr lvl="1"/>
            <a:endParaRPr lang="en-US" sz="1600" dirty="0"/>
          </a:p>
          <a:p>
            <a:pPr lvl="0"/>
            <a:r>
              <a:rPr lang="en-US" sz="1800" dirty="0"/>
              <a:t>Minimum bunch length without bunch rotation (~1-2 days, October)</a:t>
            </a:r>
            <a:endParaRPr lang="en-GB" sz="1800" dirty="0"/>
          </a:p>
          <a:p>
            <a:pPr lvl="1"/>
            <a:r>
              <a:rPr lang="en-US" sz="1600" dirty="0"/>
              <a:t>Re-measure with new anode power supplies of high-frequency cavities</a:t>
            </a:r>
            <a:endParaRPr lang="en-GB" sz="1600" dirty="0"/>
          </a:p>
          <a:p>
            <a:pPr lvl="1"/>
            <a:endParaRPr lang="en-US" sz="1600" dirty="0"/>
          </a:p>
          <a:p>
            <a:pPr lvl="0"/>
            <a:r>
              <a:rPr lang="en-US" sz="1800" dirty="0" smtClean="0"/>
              <a:t>Effect of 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80 MHz cavity on bunch rotation (~2 days, July)</a:t>
            </a:r>
            <a:endParaRPr lang="en-GB" sz="1800" dirty="0"/>
          </a:p>
          <a:p>
            <a:pPr lvl="1"/>
            <a:r>
              <a:rPr lang="en-US" sz="1600" dirty="0" smtClean="0"/>
              <a:t>Re-check the interest of three 80 MHz cavities for bunch compression</a:t>
            </a:r>
            <a:endParaRPr lang="en-GB" sz="1600" dirty="0"/>
          </a:p>
          <a:p>
            <a:pPr lvl="1"/>
            <a:endParaRPr lang="en-GB" sz="1600" dirty="0"/>
          </a:p>
          <a:p>
            <a:pPr lvl="1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4505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54269</TotalTime>
  <Words>827</Words>
  <Application>Microsoft Office PowerPoint</Application>
  <PresentationFormat>On-screen Show (4:3)</PresentationFormat>
  <Paragraphs>125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Longitudinal MD studies in 2018</vt:lpstr>
      <vt:lpstr>Introduction</vt:lpstr>
      <vt:lpstr>Draft MD planning</vt:lpstr>
      <vt:lpstr>Intensity reach</vt:lpstr>
      <vt:lpstr>Intensity reach – cavity impedances</vt:lpstr>
      <vt:lpstr>Studies in preparation of Landau cavity</vt:lpstr>
      <vt:lpstr>Reference measurements</vt:lpstr>
      <vt:lpstr>PS – SPS transfer optimization</vt:lpstr>
      <vt:lpstr>Intensity reach – further studies</vt:lpstr>
      <vt:lpstr>Beam control upgrade – technical studies</vt:lpstr>
      <vt:lpstr>Ion or non-LIU studies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Alexandre Lasheen</cp:lastModifiedBy>
  <cp:revision>2434</cp:revision>
  <dcterms:created xsi:type="dcterms:W3CDTF">2013-04-17T22:56:34Z</dcterms:created>
  <dcterms:modified xsi:type="dcterms:W3CDTF">2018-05-23T08:25:21Z</dcterms:modified>
  <cp:category/>
</cp:coreProperties>
</file>