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6"/>
  </p:notesMasterIdLst>
  <p:sldIdLst>
    <p:sldId id="293" r:id="rId2"/>
    <p:sldId id="311" r:id="rId3"/>
    <p:sldId id="312" r:id="rId4"/>
    <p:sldId id="314" r:id="rId5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64"/>
    <p:restoredTop sz="94295"/>
  </p:normalViewPr>
  <p:slideViewPr>
    <p:cSldViewPr snapToGrid="0" snapToObjects="1">
      <p:cViewPr varScale="1">
        <p:scale>
          <a:sx n="84" d="100"/>
          <a:sy n="84" d="100"/>
        </p:scale>
        <p:origin x="160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CA553-A703-B94A-8F2A-B7C99F2CDAF3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137C0-30EC-A841-AA8D-25DA9BBE8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10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58F13A-A9C1-6647-B6E3-C9D6EDD2A445}" type="slidenum">
              <a:rPr lang="it-IT"/>
              <a:pPr/>
              <a:t>1</a:t>
            </a:fld>
            <a:endParaRPr lang="it-IT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5931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7B50AD0-5114-114D-BFAF-D6F77DEE390F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23FAD43-BFD4-274B-A506-0F3CE5CCBBF3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409575"/>
            <a:ext cx="1889125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409575"/>
            <a:ext cx="5518150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B2E7ABC-098F-984E-BE6F-DB9FF2D33E89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D3C61D5C-66C6-C74F-975E-A9D6E855B281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CBDD7553-32B6-AF41-A7B5-8C68EC4C6086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17EB865-EA62-E740-84BE-EFA1EDB34EC3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1292C01-2A3D-0A44-81FF-B77D718938CB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D6FDE76-05C6-1940-B5EA-225DE777EDCD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4AA1BCC-0549-AC44-BB05-AFF4571691F2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A8D3F67-D53C-DB4B-89D3-0F9D7613C8CF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BFBF7122-E485-A34B-A033-193A3ADCCB38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B86FDA9-73B4-8348-B058-6E024D28C42E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3F72E95A-28A0-DD47-A6FC-6A5A182892FF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CFF2E79-C39B-0F4F-8D04-4978C9783A71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9144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9575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52600"/>
            <a:ext cx="7559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434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1483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 dirty="0"/>
              <a:t>Pag. </a:t>
            </a:r>
            <a:fld id="{84F3E2DF-3CD5-B448-B909-71EF67D9F9AF}" type="slidenum">
              <a:rPr lang="it-IT"/>
              <a:pPr/>
              <a:t>‹#›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rgbClr val="00677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1303040"/>
            <a:ext cx="7128792" cy="561464"/>
          </a:xfrm>
        </p:spPr>
        <p:txBody>
          <a:bodyPr/>
          <a:lstStyle/>
          <a:p>
            <a:r>
              <a:rPr lang="en-GB" sz="1800" dirty="0">
                <a:solidFill>
                  <a:schemeClr val="bg1"/>
                </a:solidFill>
              </a:rPr>
              <a:t>M. </a:t>
            </a:r>
            <a:r>
              <a:rPr lang="en-GB" sz="1800" dirty="0" smtClean="0">
                <a:solidFill>
                  <a:schemeClr val="bg1"/>
                </a:solidFill>
              </a:rPr>
              <a:t>Migliorati, N. </a:t>
            </a:r>
            <a:r>
              <a:rPr lang="en-GB" sz="1800" dirty="0" err="1" smtClean="0">
                <a:solidFill>
                  <a:schemeClr val="bg1"/>
                </a:solidFill>
              </a:rPr>
              <a:t>Biancacci</a:t>
            </a:r>
            <a:r>
              <a:rPr lang="en-GB" sz="1800" dirty="0">
                <a:solidFill>
                  <a:schemeClr val="bg1"/>
                </a:solidFill>
              </a:rPr>
              <a:t>, E. </a:t>
            </a:r>
            <a:r>
              <a:rPr lang="en-GB" sz="1800" dirty="0" err="1">
                <a:solidFill>
                  <a:schemeClr val="bg1"/>
                </a:solidFill>
              </a:rPr>
              <a:t>Koukovini-Platia</a:t>
            </a:r>
            <a:r>
              <a:rPr lang="en-GB" sz="1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47663" y="409575"/>
            <a:ext cx="6893971" cy="80276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Planning of </a:t>
            </a:r>
            <a:r>
              <a:rPr lang="en-GB" dirty="0" smtClean="0">
                <a:solidFill>
                  <a:schemeClr val="bg1"/>
                </a:solidFill>
              </a:rPr>
              <a:t>MD </a:t>
            </a:r>
            <a:r>
              <a:rPr lang="en-GB" dirty="0">
                <a:solidFill>
                  <a:schemeClr val="bg1"/>
                </a:solidFill>
              </a:rPr>
              <a:t>studies for </a:t>
            </a:r>
            <a:r>
              <a:rPr lang="en-GB" dirty="0" smtClean="0">
                <a:solidFill>
                  <a:schemeClr val="bg1"/>
                </a:solidFill>
              </a:rPr>
              <a:t>transverse impedance measurements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101" name="Picture 18" descr="Fondi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5825"/>
            <a:ext cx="914400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 descr="logo +march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9145588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3" descr="Immagine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44700" y="2708275"/>
            <a:ext cx="7117200" cy="85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it_titolo_15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869160"/>
            <a:ext cx="6392255" cy="81435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2040" y="3144415"/>
            <a:ext cx="990600" cy="1193800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860032" y="4296543"/>
            <a:ext cx="410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/>
              <a:t>LIU - LHC Injectors Upgrade Project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3360439"/>
            <a:ext cx="736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8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transverse impedance measurements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633" y="1297529"/>
            <a:ext cx="6290627" cy="45465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1485" y="928197"/>
            <a:ext cx="4737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</a:rPr>
              <a:t>Tune </a:t>
            </a:r>
            <a:r>
              <a:rPr lang="en-GB" sz="1800" dirty="0">
                <a:solidFill>
                  <a:srgbClr val="3333CC"/>
                </a:solidFill>
                <a:latin typeface="arial" panose="020B0604020202020204" pitchFamily="34" charset="0"/>
              </a:rPr>
              <a:t>shift with intensity at different energies </a:t>
            </a:r>
            <a:endParaRPr lang="en-US" sz="1800" dirty="0">
              <a:solidFill>
                <a:srgbClr val="3333C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6245" y="1968565"/>
            <a:ext cx="1319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</a:rPr>
              <a:t>TOF-type beam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64438" y="1797799"/>
            <a:ext cx="1319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</a:rPr>
              <a:t>TOF-type beam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1648" y="3906333"/>
            <a:ext cx="1319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</a:rPr>
              <a:t>TOF-type beam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79849" y="4082417"/>
            <a:ext cx="1319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</a:rPr>
              <a:t>LHCINDIV beam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514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Previous transverse impedance measurements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Pag. </a:t>
            </a:r>
            <a:fld id="{BFBF7122-E485-A34B-A033-193A3ADCCB3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69" y="2100970"/>
            <a:ext cx="4139131" cy="29370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7916" y="1251362"/>
            <a:ext cx="32718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</a:rPr>
              <a:t>Tune </a:t>
            </a:r>
            <a:r>
              <a:rPr lang="en-GB" sz="1800" dirty="0">
                <a:solidFill>
                  <a:srgbClr val="3333CC"/>
                </a:solidFill>
                <a:latin typeface="arial" panose="020B0604020202020204" pitchFamily="34" charset="0"/>
              </a:rPr>
              <a:t>shift with intensity at different energies </a:t>
            </a:r>
            <a:endParaRPr lang="en-US" sz="1800" dirty="0">
              <a:solidFill>
                <a:srgbClr val="3333C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695" y="2052983"/>
            <a:ext cx="4726305" cy="29850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flipH="1">
            <a:off x="5295900" y="1251823"/>
            <a:ext cx="32894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</a:rPr>
              <a:t>Tune </a:t>
            </a:r>
            <a:r>
              <a:rPr lang="en-GB" sz="1800" dirty="0">
                <a:solidFill>
                  <a:srgbClr val="3333CC"/>
                </a:solidFill>
                <a:latin typeface="arial" panose="020B0604020202020204" pitchFamily="34" charset="0"/>
              </a:rPr>
              <a:t>shift with intensity at different </a:t>
            </a:r>
            <a:r>
              <a:rPr lang="en-GB" sz="1800" dirty="0" err="1" smtClean="0">
                <a:solidFill>
                  <a:srgbClr val="3333CC"/>
                </a:solidFill>
                <a:latin typeface="arial" panose="020B0604020202020204" pitchFamily="34" charset="0"/>
              </a:rPr>
              <a:t>chromaticities</a:t>
            </a:r>
            <a:r>
              <a:rPr lang="en-GB" sz="1800" dirty="0">
                <a:solidFill>
                  <a:srgbClr val="3333CC"/>
                </a:solidFill>
                <a:latin typeface="arial" panose="020B0604020202020204" pitchFamily="34" charset="0"/>
              </a:rPr>
              <a:t> </a:t>
            </a:r>
            <a:endParaRPr lang="en-US" sz="18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8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2018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16011" y="1512094"/>
            <a:ext cx="7559675" cy="4114800"/>
          </a:xfrm>
        </p:spPr>
        <p:txBody>
          <a:bodyPr/>
          <a:lstStyle/>
          <a:p>
            <a:r>
              <a:rPr lang="en-GB" dirty="0"/>
              <a:t>TOF-type </a:t>
            </a:r>
            <a:r>
              <a:rPr lang="en-GB" dirty="0" smtClean="0"/>
              <a:t>beams - </a:t>
            </a:r>
            <a:r>
              <a:rPr lang="en-GB" dirty="0"/>
              <a:t>reference measurements:</a:t>
            </a:r>
          </a:p>
          <a:p>
            <a:pPr lvl="1"/>
            <a:r>
              <a:rPr lang="en-GB" dirty="0" smtClean="0"/>
              <a:t>tune </a:t>
            </a:r>
            <a:r>
              <a:rPr lang="en-GB" dirty="0"/>
              <a:t>shift with intensity at different energies and </a:t>
            </a:r>
            <a:r>
              <a:rPr lang="en-GB" dirty="0" err="1"/>
              <a:t>chromaticities</a:t>
            </a:r>
            <a:r>
              <a:rPr lang="en-GB" dirty="0"/>
              <a:t> </a:t>
            </a:r>
            <a:r>
              <a:rPr lang="en-GB" dirty="0" smtClean="0"/>
              <a:t>(imaginary part of transverse impedance)</a:t>
            </a:r>
          </a:p>
          <a:p>
            <a:pPr lvl="1"/>
            <a:r>
              <a:rPr lang="en-GB" dirty="0" smtClean="0"/>
              <a:t>instability </a:t>
            </a:r>
            <a:r>
              <a:rPr lang="en-GB" dirty="0"/>
              <a:t>growth rate vs </a:t>
            </a:r>
            <a:r>
              <a:rPr lang="en-GB" dirty="0" smtClean="0"/>
              <a:t>chromaticity (real part of transverse impedance)</a:t>
            </a:r>
          </a:p>
          <a:p>
            <a:pPr lvl="1"/>
            <a:r>
              <a:rPr lang="en-GB" dirty="0" smtClean="0"/>
              <a:t>impedance </a:t>
            </a:r>
            <a:r>
              <a:rPr lang="en-GB" dirty="0"/>
              <a:t>localisation at top energy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17/05/18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M. Migliorati: Planning of MD studies for transverse impedance measurementse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Pag. </a:t>
            </a:r>
            <a:fld id="{BFBF7122-E485-A34B-A033-193A3ADCCB3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35" y="3639741"/>
            <a:ext cx="6600825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3694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3910</TotalTime>
  <Words>129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arial</vt:lpstr>
      <vt:lpstr>Calibri</vt:lpstr>
      <vt:lpstr>Default Theme</vt:lpstr>
      <vt:lpstr>Planning of MD studies for transverse impedance measurements</vt:lpstr>
      <vt:lpstr>Previous transverse impedance measurements</vt:lpstr>
      <vt:lpstr>Previous transverse impedance measurements</vt:lpstr>
      <vt:lpstr>Plan for 2018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RW with NEG</dc:title>
  <dc:creator>mauro migliorati</dc:creator>
  <cp:lastModifiedBy>Mauro Migliorati</cp:lastModifiedBy>
  <cp:revision>242</cp:revision>
  <cp:lastPrinted>2017-06-16T15:12:40Z</cp:lastPrinted>
  <dcterms:created xsi:type="dcterms:W3CDTF">2016-11-29T15:27:01Z</dcterms:created>
  <dcterms:modified xsi:type="dcterms:W3CDTF">2018-05-17T07:11:44Z</dcterms:modified>
</cp:coreProperties>
</file>