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10"/>
  </p:notesMasterIdLst>
  <p:handoutMasterIdLst>
    <p:handoutMasterId r:id="rId11"/>
  </p:handoutMasterIdLst>
  <p:sldIdLst>
    <p:sldId id="587" r:id="rId2"/>
    <p:sldId id="588" r:id="rId3"/>
    <p:sldId id="580" r:id="rId4"/>
    <p:sldId id="605" r:id="rId5"/>
    <p:sldId id="606" r:id="rId6"/>
    <p:sldId id="607" r:id="rId7"/>
    <p:sldId id="608" r:id="rId8"/>
    <p:sldId id="58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02BB"/>
    <a:srgbClr val="000000"/>
    <a:srgbClr val="179E68"/>
    <a:srgbClr val="0000FF"/>
    <a:srgbClr val="FF8181"/>
    <a:srgbClr val="C1B3D1"/>
    <a:srgbClr val="0033CC"/>
    <a:srgbClr val="56E09E"/>
    <a:srgbClr val="00B05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851" autoAdjust="0"/>
    <p:restoredTop sz="95195" autoAdjust="0"/>
  </p:normalViewPr>
  <p:slideViewPr>
    <p:cSldViewPr snapToGrid="0" snapToObjects="1">
      <p:cViewPr varScale="1">
        <p:scale>
          <a:sx n="142" d="100"/>
          <a:sy n="142" d="100"/>
        </p:scale>
        <p:origin x="520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5/17/18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5/17/18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897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540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8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193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US" sz="1662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GB" sz="166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66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6" y="2944216"/>
            <a:ext cx="8701471" cy="1241267"/>
          </a:xfrm>
        </p:spPr>
        <p:txBody>
          <a:bodyPr>
            <a:normAutofit/>
          </a:bodyPr>
          <a:lstStyle/>
          <a:p>
            <a:r>
              <a:rPr lang="en-GB" sz="3692" b="0" dirty="0" smtClean="0">
                <a:latin typeface="Arial" panose="020B0604020202020204" pitchFamily="34" charset="0"/>
                <a:cs typeface="Arial" panose="020B0604020202020204" pitchFamily="34" charset="0"/>
              </a:rPr>
              <a:t>Transverse MD subjects for 2018</a:t>
            </a:r>
            <a:endParaRPr lang="en-US" sz="3692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12963"/>
            <a:ext cx="9143999" cy="575467"/>
          </a:xfrm>
        </p:spPr>
        <p:txBody>
          <a:bodyPr>
            <a:noAutofit/>
          </a:bodyPr>
          <a:lstStyle/>
          <a:p>
            <a:r>
              <a:rPr lang="en-US" sz="18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LIU-PS </a:t>
            </a: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</a:t>
            </a:r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Dynamics </a:t>
            </a:r>
            <a:r>
              <a:rPr lang="en-US" sz="18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Group, 17 </a:t>
            </a:r>
            <a:r>
              <a:rPr lang="en-US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pl-PL" sz="1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  <a:r>
              <a:rPr 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123"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2123">
              <a:latin typeface="Times New Roman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0" y="4465289"/>
            <a:ext cx="9143999" cy="667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800" kern="0" dirty="0">
                <a:latin typeface="Arial" panose="020B0604020202020204" pitchFamily="34" charset="0"/>
                <a:cs typeface="Arial" panose="020B0604020202020204" pitchFamily="34" charset="0"/>
              </a:rPr>
              <a:t>. Forte, M. Fraser, A. </a:t>
            </a:r>
            <a:r>
              <a:rPr lang="en-US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Huschauer</a:t>
            </a:r>
          </a:p>
          <a:p>
            <a:r>
              <a:rPr lang="en-US" sz="1800" kern="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n collaboration with the PS MD users</a:t>
            </a:r>
            <a:endParaRPr lang="en-US" sz="18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4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GB" dirty="0"/>
              <a:t>PSB-to-PS transfer line investigations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433329" cy="5380850"/>
          </a:xfrm>
        </p:spPr>
        <p:txBody>
          <a:bodyPr>
            <a:normAutofit/>
          </a:bodyPr>
          <a:lstStyle/>
          <a:p>
            <a:r>
              <a:rPr lang="en-GB" dirty="0" smtClean="0"/>
              <a:t>Investigation </a:t>
            </a:r>
            <a:r>
              <a:rPr lang="en-GB" dirty="0"/>
              <a:t>of BT-BTP </a:t>
            </a:r>
            <a:r>
              <a:rPr lang="en-GB" dirty="0" smtClean="0"/>
              <a:t>calibration errors </a:t>
            </a:r>
            <a:endParaRPr lang="en-GB" dirty="0" smtClean="0"/>
          </a:p>
          <a:p>
            <a:pPr lvl="1"/>
            <a:r>
              <a:rPr lang="en-GB" dirty="0"/>
              <a:t>Kick response as a function of </a:t>
            </a:r>
            <a:r>
              <a:rPr lang="en-GB" dirty="0" smtClean="0"/>
              <a:t>quadrupole gradients</a:t>
            </a:r>
          </a:p>
          <a:p>
            <a:pPr lvl="1"/>
            <a:endParaRPr lang="en-GB" dirty="0"/>
          </a:p>
          <a:p>
            <a:r>
              <a:rPr lang="en-GB" dirty="0"/>
              <a:t>Re-matching of BT-BTP transfer line to </a:t>
            </a:r>
            <a:r>
              <a:rPr lang="en-GB" dirty="0" smtClean="0"/>
              <a:t>PS (dedicated MD )</a:t>
            </a:r>
          </a:p>
          <a:p>
            <a:pPr lvl="1"/>
            <a:r>
              <a:rPr lang="en-GB" dirty="0" smtClean="0"/>
              <a:t>Correcting for measured </a:t>
            </a:r>
            <a:r>
              <a:rPr lang="en-GB" dirty="0" smtClean="0"/>
              <a:t>calibration </a:t>
            </a:r>
            <a:r>
              <a:rPr lang="en-GB" dirty="0" smtClean="0"/>
              <a:t>errors</a:t>
            </a:r>
          </a:p>
          <a:p>
            <a:pPr lvl="1"/>
            <a:r>
              <a:rPr lang="en-GB" dirty="0" smtClean="0"/>
              <a:t>Requirements:</a:t>
            </a:r>
          </a:p>
          <a:p>
            <a:pPr lvl="2"/>
            <a:r>
              <a:rPr lang="en-GB" dirty="0"/>
              <a:t>Injection SEM grids </a:t>
            </a:r>
            <a:r>
              <a:rPr lang="en-GB" dirty="0" smtClean="0"/>
              <a:t>(single </a:t>
            </a:r>
            <a:r>
              <a:rPr lang="en-GB" dirty="0"/>
              <a:t>pass and </a:t>
            </a:r>
            <a:r>
              <a:rPr lang="en-GB" dirty="0" smtClean="0"/>
              <a:t>multi-turn)</a:t>
            </a:r>
            <a:endParaRPr lang="en-GB" dirty="0"/>
          </a:p>
          <a:p>
            <a:pPr lvl="2"/>
            <a:r>
              <a:rPr lang="en-GB" dirty="0" smtClean="0"/>
              <a:t>Cycle setup with low chromaticity (standardised MD cycle)</a:t>
            </a:r>
            <a:endParaRPr lang="en-GB" dirty="0"/>
          </a:p>
          <a:p>
            <a:pPr lvl="2"/>
            <a:r>
              <a:rPr lang="en-GB" dirty="0" smtClean="0"/>
              <a:t>Verification of </a:t>
            </a:r>
            <a:r>
              <a:rPr lang="en-GB" dirty="0"/>
              <a:t>SEM </a:t>
            </a:r>
            <a:r>
              <a:rPr lang="en-GB" dirty="0"/>
              <a:t>grid protection</a:t>
            </a:r>
            <a:endParaRPr lang="en-GB" dirty="0"/>
          </a:p>
          <a:p>
            <a:pPr lvl="1"/>
            <a:endParaRPr lang="en-GB" sz="500" dirty="0" smtClean="0"/>
          </a:p>
          <a:p>
            <a:pPr lvl="1"/>
            <a:r>
              <a:rPr lang="en-GB" sz="1400" dirty="0" smtClean="0"/>
              <a:t>Use </a:t>
            </a:r>
            <a:r>
              <a:rPr lang="en-GB" sz="1400" dirty="0"/>
              <a:t>of </a:t>
            </a:r>
            <a:r>
              <a:rPr lang="en-GB" sz="1400" dirty="0" err="1"/>
              <a:t>quadrupolar</a:t>
            </a:r>
            <a:r>
              <a:rPr lang="en-GB" sz="1400" dirty="0"/>
              <a:t> pickup: analyse injection mismatch in collaboration with A. </a:t>
            </a:r>
            <a:r>
              <a:rPr lang="en-GB" sz="1400" dirty="0" err="1"/>
              <a:t>Oeftiger</a:t>
            </a:r>
            <a:endParaRPr lang="en-GB" sz="1400" dirty="0"/>
          </a:p>
          <a:p>
            <a:pPr lvl="1"/>
            <a:r>
              <a:rPr lang="en-GB" sz="1400" dirty="0" smtClean="0"/>
              <a:t>optics </a:t>
            </a:r>
            <a:r>
              <a:rPr lang="en-GB" sz="1400" dirty="0"/>
              <a:t>measurements: dispersion and kick </a:t>
            </a:r>
            <a:r>
              <a:rPr lang="en-GB" sz="1400" dirty="0" smtClean="0"/>
              <a:t>response, emittance blow-up </a:t>
            </a:r>
            <a:r>
              <a:rPr lang="en-GB" sz="1400" dirty="0"/>
              <a:t>sensitivity studies to mismatch (dispersive and </a:t>
            </a:r>
            <a:r>
              <a:rPr lang="en-GB" sz="1400" dirty="0" err="1"/>
              <a:t>betatronic</a:t>
            </a:r>
            <a:r>
              <a:rPr lang="en-GB" sz="1400" dirty="0"/>
              <a:t> mismatch)</a:t>
            </a:r>
          </a:p>
          <a:p>
            <a:pPr lvl="1"/>
            <a:r>
              <a:rPr lang="en-GB" sz="1400" dirty="0"/>
              <a:t>BGI and emittance measurements: continued </a:t>
            </a:r>
            <a:r>
              <a:rPr lang="en-GB" sz="1400" dirty="0" smtClean="0"/>
              <a:t>investigations (e.g</a:t>
            </a:r>
            <a:r>
              <a:rPr lang="en-GB" sz="1400" dirty="0"/>
              <a:t>. RF ON/OFF </a:t>
            </a:r>
            <a:r>
              <a:rPr lang="en-GB" sz="1400" dirty="0" smtClean="0"/>
              <a:t>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6786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Autofit/>
          </a:bodyPr>
          <a:lstStyle/>
          <a:p>
            <a:r>
              <a:rPr lang="en-GB" dirty="0"/>
              <a:t>Analysis of emittance blow-up from PSB-to-PS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433329" cy="5380850"/>
          </a:xfrm>
        </p:spPr>
        <p:txBody>
          <a:bodyPr>
            <a:normAutofit/>
          </a:bodyPr>
          <a:lstStyle/>
          <a:p>
            <a:pPr marL="177800" indent="-169863">
              <a:buFont typeface="Arial" panose="020B0604020202020204" pitchFamily="34" charset="0"/>
              <a:buChar char="•"/>
            </a:pPr>
            <a:r>
              <a:rPr lang="en-GB" dirty="0"/>
              <a:t>Analysis of LHC beams at different longitudinal </a:t>
            </a:r>
            <a:r>
              <a:rPr lang="en-GB" dirty="0" smtClean="0"/>
              <a:t>emittances</a:t>
            </a:r>
            <a:endParaRPr lang="en-GB" sz="1900" b="1" dirty="0" smtClean="0">
              <a:solidFill>
                <a:srgbClr val="0055A0"/>
              </a:solidFill>
            </a:endParaRPr>
          </a:p>
          <a:p>
            <a:pPr marL="379400" lvl="1" indent="-169863">
              <a:buFont typeface="Arial" panose="020B0604020202020204" pitchFamily="34" charset="0"/>
              <a:buChar char="•"/>
            </a:pPr>
            <a:r>
              <a:rPr lang="en-GB" sz="1400" dirty="0" smtClean="0"/>
              <a:t>repeat </a:t>
            </a:r>
            <a:r>
              <a:rPr lang="en-GB" sz="1400" dirty="0"/>
              <a:t>with </a:t>
            </a:r>
            <a:r>
              <a:rPr lang="en-GB" sz="1400" dirty="0" smtClean="0"/>
              <a:t>standard and </a:t>
            </a:r>
            <a:r>
              <a:rPr lang="en-GB" sz="1400" dirty="0"/>
              <a:t>then </a:t>
            </a:r>
            <a:r>
              <a:rPr lang="en-GB" sz="1400" dirty="0" smtClean="0"/>
              <a:t>BCMS beam</a:t>
            </a:r>
            <a:endParaRPr lang="en-GB" sz="1400" dirty="0"/>
          </a:p>
          <a:p>
            <a:pPr marL="177800" lvl="1" indent="-169863">
              <a:spcBef>
                <a:spcPts val="1600"/>
              </a:spcBef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0055A0"/>
                </a:solidFill>
              </a:rPr>
              <a:t>Understand extracted emittance coming from </a:t>
            </a:r>
            <a:r>
              <a:rPr lang="en-GB" sz="1700" b="1" dirty="0" smtClean="0">
                <a:solidFill>
                  <a:srgbClr val="0055A0"/>
                </a:solidFill>
              </a:rPr>
              <a:t>PSB</a:t>
            </a:r>
            <a:endParaRPr lang="en-GB" sz="1700" b="1" dirty="0">
              <a:solidFill>
                <a:srgbClr val="0055A0"/>
              </a:solidFill>
            </a:endParaRPr>
          </a:p>
          <a:p>
            <a:pPr marL="379400" lvl="1" indent="-169863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WS, 3 SEM grids and k-scan on single SEM-grid in BTM (PSB MD)</a:t>
            </a:r>
          </a:p>
          <a:p>
            <a:pPr marL="379400" lvl="1" indent="-169863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Backed up by simulations of emittance measurements including deconvolution algorithms</a:t>
            </a:r>
          </a:p>
          <a:p>
            <a:pPr marL="177800" lvl="1" indent="-169863">
              <a:lnSpc>
                <a:spcPct val="110000"/>
              </a:lnSpc>
              <a:spcBef>
                <a:spcPts val="1600"/>
              </a:spcBef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0055A0"/>
                </a:solidFill>
              </a:rPr>
              <a:t>Understanding of single-particle sources of emittance growth:</a:t>
            </a:r>
          </a:p>
          <a:p>
            <a:pPr marL="379400" lvl="1" indent="-16986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/>
              <a:t>S</a:t>
            </a:r>
            <a:r>
              <a:rPr lang="en-GB" sz="1400" dirty="0" smtClean="0"/>
              <a:t>teering errors at injection</a:t>
            </a:r>
            <a:endParaRPr lang="en-GB" sz="1400" dirty="0"/>
          </a:p>
          <a:p>
            <a:pPr marL="379400" lvl="1" indent="-169863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400" dirty="0" smtClean="0"/>
              <a:t>Momentum errors at injection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6491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Autofit/>
          </a:bodyPr>
          <a:lstStyle/>
          <a:p>
            <a:r>
              <a:rPr lang="en-GB" dirty="0"/>
              <a:t>Analysis of post-pulse ripple amplitude of PS proton injection kicker KFA45</a:t>
            </a: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22025" y="1477150"/>
            <a:ext cx="8433329" cy="5380850"/>
          </a:xfrm>
        </p:spPr>
        <p:txBody>
          <a:bodyPr>
            <a:normAutofit/>
          </a:bodyPr>
          <a:lstStyle/>
          <a:p>
            <a:pPr marL="177800" indent="-133350">
              <a:buFont typeface="Arial" panose="020B0604020202020204" pitchFamily="34" charset="0"/>
              <a:buChar char="•"/>
            </a:pPr>
            <a:r>
              <a:rPr lang="en-GB" dirty="0"/>
              <a:t>Non-scaling of post-pulse ripple with voltage reported by </a:t>
            </a:r>
            <a:r>
              <a:rPr lang="en-GB" dirty="0" smtClean="0"/>
              <a:t>ABT-PPE</a:t>
            </a:r>
            <a:r>
              <a:rPr lang="en-GB" sz="1600" dirty="0" smtClean="0"/>
              <a:t>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verification </a:t>
            </a:r>
            <a:r>
              <a:rPr lang="en-GB" sz="1400" dirty="0"/>
              <a:t>with beam</a:t>
            </a:r>
          </a:p>
          <a:p>
            <a:pPr marL="177800" indent="-133350">
              <a:buFont typeface="Arial" panose="020B0604020202020204" pitchFamily="34" charset="0"/>
              <a:buChar char="•"/>
            </a:pPr>
            <a:r>
              <a:rPr lang="en-GB" sz="1600" b="1" dirty="0"/>
              <a:t>Understand minimum voltage needed for KFA45 as optics kicker: </a:t>
            </a:r>
            <a:endParaRPr lang="en-GB" sz="1600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overcome </a:t>
            </a:r>
            <a:r>
              <a:rPr lang="en-GB" sz="1400" dirty="0"/>
              <a:t>present control software limitations by ramping, kicking at higher voltage and scaling with </a:t>
            </a:r>
            <a:r>
              <a:rPr lang="en-GB" sz="1400" dirty="0" smtClean="0"/>
              <a:t>rigidity</a:t>
            </a:r>
            <a:endParaRPr lang="en-GB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91979" y="3343835"/>
            <a:ext cx="4249008" cy="2776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1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Autofit/>
          </a:bodyPr>
          <a:lstStyle/>
          <a:p>
            <a:r>
              <a:rPr lang="en-GB" dirty="0" smtClean="0"/>
              <a:t>Studies in the ring</a:t>
            </a:r>
            <a:endParaRPr lang="en-GB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433329" cy="5380850"/>
          </a:xfrm>
        </p:spPr>
        <p:txBody>
          <a:bodyPr>
            <a:normAutofit/>
          </a:bodyPr>
          <a:lstStyle/>
          <a:p>
            <a:pPr marL="177800" indent="-133350">
              <a:buFont typeface="Arial" panose="020B0604020202020204" pitchFamily="34" charset="0"/>
              <a:buChar char="•"/>
            </a:pPr>
            <a:r>
              <a:rPr lang="en-GB" sz="1800" dirty="0" smtClean="0"/>
              <a:t>Cycle setup with low-chromaticity</a:t>
            </a:r>
          </a:p>
          <a:p>
            <a:pPr lvl="1"/>
            <a:r>
              <a:rPr lang="en-GB" sz="1600" dirty="0"/>
              <a:t>Standardised MD cycle for injection studies</a:t>
            </a:r>
          </a:p>
          <a:p>
            <a:pPr lvl="1"/>
            <a:r>
              <a:rPr lang="en-GB" sz="1600" dirty="0"/>
              <a:t>Follow-up of the working point optimization along the </a:t>
            </a:r>
            <a:r>
              <a:rPr lang="en-GB" sz="1600" dirty="0" smtClean="0"/>
              <a:t>cycle</a:t>
            </a:r>
          </a:p>
          <a:p>
            <a:r>
              <a:rPr lang="en-US" sz="1800" dirty="0"/>
              <a:t>Chromaticity correction with new </a:t>
            </a:r>
            <a:r>
              <a:rPr lang="en-US" sz="1800" dirty="0" err="1"/>
              <a:t>sextupoles</a:t>
            </a:r>
            <a:r>
              <a:rPr lang="en-US" sz="1800" dirty="0"/>
              <a:t> (PR.XNO</a:t>
            </a:r>
            <a:r>
              <a:rPr lang="en-US" sz="1800" dirty="0" smtClean="0"/>
              <a:t>)</a:t>
            </a:r>
            <a:endParaRPr lang="en-GB" sz="1800" dirty="0"/>
          </a:p>
          <a:p>
            <a:r>
              <a:rPr lang="en-US" sz="1800" dirty="0"/>
              <a:t>Injection bump </a:t>
            </a:r>
            <a:r>
              <a:rPr lang="en-US" sz="1800" dirty="0" smtClean="0"/>
              <a:t>studies</a:t>
            </a:r>
          </a:p>
          <a:p>
            <a:pPr lvl="1"/>
            <a:r>
              <a:rPr lang="en-US" sz="1600" dirty="0" smtClean="0"/>
              <a:t>Single particle contribution to emittance blow-up appears small</a:t>
            </a:r>
          </a:p>
          <a:p>
            <a:pPr lvl="1"/>
            <a:r>
              <a:rPr lang="en-US" sz="1600" dirty="0" smtClean="0"/>
              <a:t>Verification with optics </a:t>
            </a:r>
            <a:r>
              <a:rPr lang="en-US" sz="1600" dirty="0" smtClean="0"/>
              <a:t>measurements</a:t>
            </a:r>
          </a:p>
          <a:p>
            <a:pPr lvl="1"/>
            <a:r>
              <a:rPr lang="en-US" sz="1600" dirty="0" smtClean="0"/>
              <a:t>Check emittance blow-up at second instance of injection</a:t>
            </a:r>
            <a:endParaRPr lang="en-US" sz="1600" dirty="0" smtClean="0"/>
          </a:p>
          <a:p>
            <a:pPr lvl="1"/>
            <a:r>
              <a:rPr lang="en-US" sz="1600" dirty="0" smtClean="0"/>
              <a:t>Including space charge contribution in </a:t>
            </a:r>
            <a:r>
              <a:rPr lang="en-US" sz="1600" dirty="0" smtClean="0"/>
              <a:t>simulations</a:t>
            </a:r>
            <a:endParaRPr lang="en-US" sz="1600" dirty="0" smtClean="0"/>
          </a:p>
          <a:p>
            <a:r>
              <a:rPr lang="en-US" sz="1800" dirty="0" smtClean="0"/>
              <a:t>Optics measurements</a:t>
            </a:r>
          </a:p>
          <a:p>
            <a:pPr lvl="1"/>
            <a:r>
              <a:rPr lang="en-US" sz="1600" dirty="0" smtClean="0"/>
              <a:t>Measurements of ring optics, coupling and RDTs</a:t>
            </a:r>
          </a:p>
          <a:p>
            <a:pPr lvl="1"/>
            <a:r>
              <a:rPr lang="en-US" sz="1600" dirty="0" smtClean="0"/>
              <a:t>Aim at an optics correction (e.g. localized coupling correction)</a:t>
            </a:r>
          </a:p>
          <a:p>
            <a:pPr lvl="1"/>
            <a:r>
              <a:rPr lang="en-US" sz="1600" dirty="0" smtClean="0"/>
              <a:t>Benefit from synergies between PSB and PS </a:t>
            </a:r>
            <a:r>
              <a:rPr lang="en-US" sz="1600" dirty="0" smtClean="0"/>
              <a:t>studies (TFB as AC dipole)</a:t>
            </a:r>
            <a:endParaRPr lang="en-US" sz="1600" dirty="0" smtClean="0"/>
          </a:p>
          <a:p>
            <a:pPr lvl="1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2618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Autofit/>
          </a:bodyPr>
          <a:lstStyle/>
          <a:p>
            <a:r>
              <a:rPr lang="en-GB" dirty="0" smtClean="0"/>
              <a:t>Studies in </a:t>
            </a:r>
            <a:r>
              <a:rPr lang="en-GB" smtClean="0"/>
              <a:t>the ring</a:t>
            </a:r>
            <a:endParaRPr lang="en-GB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4973325" cy="4384802"/>
          </a:xfrm>
        </p:spPr>
        <p:txBody>
          <a:bodyPr>
            <a:normAutofit/>
          </a:bodyPr>
          <a:lstStyle/>
          <a:p>
            <a:pPr marL="177800" indent="-133350">
              <a:buFont typeface="Arial" panose="020B0604020202020204" pitchFamily="34" charset="0"/>
              <a:buChar char="•"/>
            </a:pPr>
            <a:r>
              <a:rPr lang="en-GB" sz="1800" dirty="0" smtClean="0"/>
              <a:t>Tune diagram measurements </a:t>
            </a:r>
          </a:p>
          <a:p>
            <a:pPr lvl="1"/>
            <a:r>
              <a:rPr lang="en-GB" sz="1600" dirty="0" smtClean="0"/>
              <a:t>Importance of remnant fields identified</a:t>
            </a:r>
          </a:p>
          <a:p>
            <a:pPr lvl="1"/>
            <a:r>
              <a:rPr lang="en-GB" sz="1600" dirty="0" smtClean="0"/>
              <a:t>Contribution of the various non-linear elements being investigated</a:t>
            </a:r>
          </a:p>
          <a:p>
            <a:r>
              <a:rPr lang="en-GB" sz="1800" dirty="0" smtClean="0"/>
              <a:t>Measurements of amplitude detuning and benchmarking of the model</a:t>
            </a:r>
          </a:p>
          <a:p>
            <a:r>
              <a:rPr lang="en-GB" sz="1800" dirty="0" smtClean="0"/>
              <a:t>Space charge and resonance compensation studies</a:t>
            </a:r>
          </a:p>
          <a:p>
            <a:r>
              <a:rPr lang="en-GB" sz="1800" dirty="0" smtClean="0"/>
              <a:t>Improvement of the working point control</a:t>
            </a:r>
          </a:p>
          <a:p>
            <a:pPr lvl="1"/>
            <a:r>
              <a:rPr lang="en-GB" sz="1600" dirty="0" smtClean="0"/>
              <a:t>Optimization on the LHC cycles</a:t>
            </a:r>
          </a:p>
          <a:p>
            <a:pPr lvl="1"/>
            <a:r>
              <a:rPr lang="en-GB" sz="1600" dirty="0" smtClean="0"/>
              <a:t>PFW matrix measurement campaign</a:t>
            </a:r>
          </a:p>
          <a:p>
            <a:pPr lvl="1"/>
            <a:r>
              <a:rPr lang="en-GB" sz="1600" dirty="0" smtClean="0"/>
              <a:t>Implementation/testing of LSA tools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033" y="965142"/>
            <a:ext cx="3598760" cy="3523129"/>
          </a:xfrm>
          <a:prstGeom prst="rect">
            <a:avLst/>
          </a:prstGeom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302708" y="5629835"/>
            <a:ext cx="8402022" cy="86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-133350">
              <a:buFont typeface="Arial" panose="020B0604020202020204" pitchFamily="34" charset="0"/>
              <a:buChar char="•"/>
            </a:pPr>
            <a:r>
              <a:rPr lang="en-GB" sz="1800" dirty="0" smtClean="0"/>
              <a:t>Commissioning of the horizontal BGI</a:t>
            </a:r>
          </a:p>
          <a:p>
            <a:pPr marL="379400" lvl="1" indent="-133350">
              <a:buFont typeface="Arial" panose="020B0604020202020204" pitchFamily="34" charset="0"/>
              <a:buChar char="•"/>
            </a:pPr>
            <a:r>
              <a:rPr lang="en-GB" sz="1600" dirty="0" smtClean="0"/>
              <a:t>Resonance crossing to observe blow-up under controlled conditions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2887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US" sz="1662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GB" sz="1662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481105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800" b="1" dirty="0" smtClean="0">
                <a:solidFill>
                  <a:srgbClr val="0055A0"/>
                </a:solidFill>
                <a:latin typeface="Calibri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57469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53571</TotalTime>
  <Words>429</Words>
  <Application>Microsoft Macintosh PowerPoint</Application>
  <PresentationFormat>On-screen Show (4:3)</PresentationFormat>
  <Paragraphs>62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Calibri</vt:lpstr>
      <vt:lpstr>Lucida Grande</vt:lpstr>
      <vt:lpstr>Times New Roman</vt:lpstr>
      <vt:lpstr>Wingdings</vt:lpstr>
      <vt:lpstr>Arial</vt:lpstr>
      <vt:lpstr>LIU_PowerPoint_Template</vt:lpstr>
      <vt:lpstr>PowerPoint Presentation</vt:lpstr>
      <vt:lpstr>Transverse MD subjects for 2018</vt:lpstr>
      <vt:lpstr>PSB-to-PS transfer line investigations</vt:lpstr>
      <vt:lpstr>Analysis of emittance blow-up from PSB-to-PS</vt:lpstr>
      <vt:lpstr>Analysis of post-pulse ripple amplitude of PS proton injection kicker KFA45</vt:lpstr>
      <vt:lpstr>Studies in the ring</vt:lpstr>
      <vt:lpstr>Studies in the ring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Alexander Huschauer</cp:lastModifiedBy>
  <cp:revision>2477</cp:revision>
  <dcterms:created xsi:type="dcterms:W3CDTF">2013-04-17T22:56:34Z</dcterms:created>
  <dcterms:modified xsi:type="dcterms:W3CDTF">2018-05-17T11:56:21Z</dcterms:modified>
  <cp:category/>
</cp:coreProperties>
</file>