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273" r:id="rId3"/>
    <p:sldId id="274" r:id="rId4"/>
    <p:sldId id="275" r:id="rId5"/>
    <p:sldId id="272" r:id="rId6"/>
    <p:sldId id="271" r:id="rId7"/>
    <p:sldId id="276" r:id="rId8"/>
    <p:sldId id="277" r:id="rId9"/>
    <p:sldId id="278" r:id="rId10"/>
    <p:sldId id="279" r:id="rId11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55" autoAdjust="0"/>
    <p:restoredTop sz="94721"/>
  </p:normalViewPr>
  <p:slideViewPr>
    <p:cSldViewPr snapToObjects="1" showGuides="1">
      <p:cViewPr varScale="1">
        <p:scale>
          <a:sx n="108" d="100"/>
          <a:sy n="108" d="100"/>
        </p:scale>
        <p:origin x="2144" y="2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5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36" y="6241486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47140"/>
            <a:ext cx="539750" cy="539750"/>
          </a:xfrm>
          <a:prstGeom prst="rect">
            <a:avLst/>
          </a:prstGeom>
        </p:spPr>
      </p:pic>
      <p:pic>
        <p:nvPicPr>
          <p:cNvPr id="7" name="Picture 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198809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09320"/>
            <a:ext cx="6553200" cy="360000"/>
          </a:xfrm>
        </p:spPr>
        <p:txBody>
          <a:bodyPr/>
          <a:lstStyle/>
          <a:p>
            <a:r>
              <a:rPr lang="en-GB"/>
              <a:t>B. Di Girolamo, I. Efthymiopoulos - 50th HL-LHC TCC Meeting – 24 May 2018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25129"/>
            <a:ext cx="539750" cy="539750"/>
          </a:xfrm>
          <a:prstGeom prst="rect">
            <a:avLst/>
          </a:prstGeom>
        </p:spPr>
      </p:pic>
      <p:pic>
        <p:nvPicPr>
          <p:cNvPr id="6" name="Picture 5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76798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Girolamo, I. Efthymiopoulos - 50th HL-LHC TCC Meeting – 24 May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EF42-0A36-4B3E-914E-C78A0A8E2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0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6296744" cy="1800000"/>
          </a:xfrm>
        </p:spPr>
        <p:txBody>
          <a:bodyPr/>
          <a:lstStyle/>
          <a:p>
            <a:r>
              <a:rPr lang="en-US" dirty="0"/>
              <a:t>Implications for running </a:t>
            </a:r>
            <a:r>
              <a:rPr lang="en-US" dirty="0" err="1"/>
              <a:t>LHCb</a:t>
            </a:r>
            <a:r>
              <a:rPr lang="en-US" dirty="0"/>
              <a:t> with higher luminosity – quick view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80000" cy="706016"/>
          </a:xfrm>
        </p:spPr>
        <p:txBody>
          <a:bodyPr>
            <a:normAutofit/>
          </a:bodyPr>
          <a:lstStyle/>
          <a:p>
            <a:r>
              <a:rPr lang="en-GB" dirty="0"/>
              <a:t>Note editor </a:t>
            </a:r>
            <a:r>
              <a:rPr lang="en-GB" dirty="0" err="1"/>
              <a:t>Ilias</a:t>
            </a:r>
            <a:r>
              <a:rPr lang="en-GB" dirty="0"/>
              <a:t> </a:t>
            </a:r>
            <a:r>
              <a:rPr lang="en-GB" dirty="0" err="1"/>
              <a:t>Efthymiopoulos</a:t>
            </a:r>
            <a:r>
              <a:rPr lang="en-GB" dirty="0"/>
              <a:t>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50</a:t>
            </a:r>
            <a:r>
              <a:rPr lang="en-US" baseline="30000" dirty="0"/>
              <a:t>th</a:t>
            </a:r>
            <a:r>
              <a:rPr lang="en-US" dirty="0"/>
              <a:t> HL-LHC TCC Meeting </a:t>
            </a:r>
            <a:r>
              <a:rPr lang="mr-IN" dirty="0"/>
              <a:t>–</a:t>
            </a:r>
            <a:r>
              <a:rPr lang="en-US" dirty="0"/>
              <a:t> 24 May 2018</a:t>
            </a:r>
            <a:endParaRPr lang="en-GB" dirty="0"/>
          </a:p>
        </p:txBody>
      </p:sp>
      <p:pic>
        <p:nvPicPr>
          <p:cNvPr id="48" name="Picture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165304"/>
            <a:ext cx="539750" cy="53975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72E1112-8159-9D4B-B987-F50F85E0460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64088" y="692696"/>
            <a:ext cx="3450009" cy="186092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AD9BD88-E907-A24F-A56D-36F377C3F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33" y="3765004"/>
            <a:ext cx="7452320" cy="12481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4AB02-5D66-8F40-B48B-B115BBB07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FBA96-01BF-FC49-AB47-BBFFDD124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 think a more substantial presentation of the changes has to be done at a future TCC, this is a quick view</a:t>
            </a:r>
          </a:p>
          <a:p>
            <a:r>
              <a:rPr lang="en-US" dirty="0"/>
              <a:t>A more refined costing is being prepared. It won’t be very precise, but it could be with 100 </a:t>
            </a:r>
            <a:r>
              <a:rPr lang="en-US" dirty="0" err="1"/>
              <a:t>kCHF</a:t>
            </a:r>
            <a:r>
              <a:rPr lang="en-US" dirty="0"/>
              <a:t> error level instead of 1 MCHF</a:t>
            </a:r>
          </a:p>
          <a:p>
            <a:r>
              <a:rPr lang="en-US" dirty="0"/>
              <a:t>If the cost is seen as a showstopper we need to say</a:t>
            </a:r>
          </a:p>
          <a:p>
            <a:r>
              <a:rPr lang="en-US" dirty="0"/>
              <a:t>Integration studies need to be done.</a:t>
            </a:r>
          </a:p>
          <a:p>
            <a:pPr lvl="1"/>
            <a:r>
              <a:rPr lang="en-US" dirty="0"/>
              <a:t>On the right side IP8 is complicated by beam 2 injection elements</a:t>
            </a:r>
          </a:p>
          <a:p>
            <a:pPr lvl="1"/>
            <a:r>
              <a:rPr lang="en-US" dirty="0"/>
              <a:t>Space for TAN, TCL, other possible absorbers is </a:t>
            </a:r>
            <a:r>
              <a:rPr lang="en-US"/>
              <a:t>very limited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3FB0B-5135-2D42-81A0-031BDEB0C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837C8-36ED-EE45-AEC2-88C67E7EA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0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8F15-B32A-6947-8C72-7F9A1BBFC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upgrade: up to LS4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E5180-9B3D-A843-888C-16F9DB4CD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</a:t>
            </a:r>
            <a:r>
              <a:rPr lang="en-US" dirty="0" err="1"/>
              <a:t>LHCb</a:t>
            </a:r>
            <a:r>
              <a:rPr lang="en-US" dirty="0"/>
              <a:t> configuration, readout limited (1 MHz), allows to reach by LS2 an integrated luminosity of 8 fb</a:t>
            </a:r>
            <a:r>
              <a:rPr lang="en-US" baseline="30000" dirty="0"/>
              <a:t>-1</a:t>
            </a:r>
            <a:r>
              <a:rPr lang="en-US" dirty="0"/>
              <a:t>, at a </a:t>
            </a:r>
          </a:p>
          <a:p>
            <a:endParaRPr lang="en-US" baseline="30000" dirty="0"/>
          </a:p>
          <a:p>
            <a:endParaRPr lang="en-US" dirty="0"/>
          </a:p>
          <a:p>
            <a:r>
              <a:rPr lang="en-US" dirty="0"/>
              <a:t>Major upgrade during LS2 for readout (every detector at 40 MHz) and few higher rate-capable detectors make the experiment to collect 50 fb</a:t>
            </a:r>
            <a:r>
              <a:rPr lang="en-US" baseline="30000" dirty="0"/>
              <a:t>-1 </a:t>
            </a:r>
            <a:r>
              <a:rPr lang="en-US" dirty="0"/>
              <a:t>at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F4967-F60A-224B-86F3-554BC180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FAAF7-78DF-CF4B-8C43-109A42F41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99EE05-00DD-7448-A232-2CC753962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0" y="2780928"/>
            <a:ext cx="4381500" cy="40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E5D141-C952-694F-96DC-47536AA5B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0" y="5301208"/>
            <a:ext cx="4381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2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8F15-B32A-6947-8C72-7F9A1BBFC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upgrade: starting from LS4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E5180-9B3D-A843-888C-16F9DB4CD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Further modifications to allow the experiment to collect 50 fb</a:t>
            </a:r>
            <a:r>
              <a:rPr lang="en-US" baseline="30000" dirty="0"/>
              <a:t>-1</a:t>
            </a:r>
            <a:r>
              <a:rPr lang="en-US" dirty="0"/>
              <a:t> every year if able to work at</a:t>
            </a:r>
          </a:p>
          <a:p>
            <a:pPr marL="0" indent="0">
              <a:buNone/>
            </a:pPr>
            <a:endParaRPr lang="en-US" dirty="0"/>
          </a:p>
          <a:p>
            <a:endParaRPr lang="en-US" baseline="30000" dirty="0"/>
          </a:p>
          <a:p>
            <a:endParaRPr lang="en-US" dirty="0"/>
          </a:p>
          <a:p>
            <a:r>
              <a:rPr lang="en-US" dirty="0"/>
              <a:t>This implies adapting the beam optics as well as increasing the protections for both LHC elements and for the detectors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F4967-F60A-224B-86F3-554BC180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FAAF7-78DF-CF4B-8C43-109A42F41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24C4D-C042-9340-9B34-25B6176B8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0" y="2708920"/>
            <a:ext cx="53213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9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71E5D-4C98-6E46-8EBC-2C7619EF1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3722A-E4AA-9040-A8B7-61551B3F0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5E430-FA5A-6641-9A61-E9FFA7D3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F03BD-B16D-3B45-A606-3A932CFE97F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19672" y="1196752"/>
            <a:ext cx="5904656" cy="4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5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11746-8D8D-2843-AE50-647415C9B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Deadlines and 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AB420-34CD-3141-AF91-E79B61CDF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deadline was triggered by </a:t>
            </a:r>
            <a:r>
              <a:rPr lang="en-US" dirty="0" err="1"/>
              <a:t>LHCb</a:t>
            </a:r>
            <a:r>
              <a:rPr lang="en-US" dirty="0"/>
              <a:t> for the LHCC meeting in June</a:t>
            </a:r>
          </a:p>
          <a:p>
            <a:pPr lvl="1"/>
            <a:r>
              <a:rPr lang="en-US" dirty="0"/>
              <a:t>A letter of intent was produced and is being refined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 wants to show that there are no showstoppers</a:t>
            </a:r>
          </a:p>
          <a:p>
            <a:r>
              <a:rPr lang="en-US" dirty="0"/>
              <a:t>On our side we need to fix the details of the changes to have an initial estimation of the costs</a:t>
            </a:r>
          </a:p>
          <a:p>
            <a:r>
              <a:rPr lang="en-US" dirty="0"/>
              <a:t>The scope here is beyond HL-LHC budget, it will have to be absorbed by LHC and </a:t>
            </a:r>
            <a:r>
              <a:rPr lang="en-US" dirty="0" err="1"/>
              <a:t>LHCb</a:t>
            </a:r>
            <a:r>
              <a:rPr lang="en-US" dirty="0"/>
              <a:t> for the respective upgrades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97E1C-C0E0-E948-8ACA-9A571727C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E2ECA-21E6-4A4B-8480-4BBAE5DF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31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the studies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status: being corrected by </a:t>
            </a:r>
            <a:r>
              <a:rPr lang="en-US" dirty="0" err="1"/>
              <a:t>Ilias</a:t>
            </a:r>
            <a:r>
              <a:rPr lang="en-US" dirty="0"/>
              <a:t> with the latest comments to be addressed</a:t>
            </a:r>
          </a:p>
          <a:p>
            <a:pPr lvl="1"/>
            <a:r>
              <a:rPr lang="en-US" dirty="0"/>
              <a:t>More studies needed for beam-beam effects and energy deposition</a:t>
            </a:r>
          </a:p>
          <a:p>
            <a:pPr lvl="1"/>
            <a:r>
              <a:rPr lang="en-US" dirty="0"/>
              <a:t>Possible refinements in the mechanism of rotating the crossing plane during ramp</a:t>
            </a:r>
          </a:p>
          <a:p>
            <a:pPr lvl="1"/>
            <a:r>
              <a:rPr lang="en-US" dirty="0"/>
              <a:t>More understanding on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 optimizations in IP1 and IP8, which are “ATS-inter-dependent”</a:t>
            </a:r>
          </a:p>
          <a:p>
            <a:r>
              <a:rPr lang="en-US" dirty="0"/>
              <a:t>Full costing not yet completed and need of reality check with integration studies</a:t>
            </a:r>
          </a:p>
          <a:p>
            <a:r>
              <a:rPr lang="en-US" dirty="0"/>
              <a:t>This is just a first look at the situation, a more refined talk will have to be done later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23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DDFFB-13F5-6A4C-8598-2A2099CDE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Can parameters be found to make the dream real? Yes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81C7A-B1FB-754B-AE67-4B61B532F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FFB0E-850F-5348-97F0-7781582E7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9A3DEF-EBCA-C64E-B589-490CEF04F1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115616" y="1124744"/>
            <a:ext cx="6984776" cy="36724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35DC88-9A66-0642-B9A2-DB6E1933FFA9}"/>
              </a:ext>
            </a:extLst>
          </p:cNvPr>
          <p:cNvSpPr txBox="1"/>
          <p:nvPr/>
        </p:nvSpPr>
        <p:spPr>
          <a:xfrm>
            <a:off x="1691680" y="5384038"/>
            <a:ext cx="614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Unavoidable impact on ATLAS and CMS is limited to 2-3%</a:t>
            </a:r>
          </a:p>
        </p:txBody>
      </p:sp>
    </p:spTree>
    <p:extLst>
      <p:ext uri="{BB962C8B-B14F-4D97-AF65-F5344CB8AC3E}">
        <p14:creationId xmlns:p14="http://schemas.microsoft.com/office/powerpoint/2010/main" val="334165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8122-40DE-FB4A-88AA-20B08024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Mandatory machine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D62CB-1EE8-0342-93AD-AE2B84BF5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Protections that haven’t been considered before</a:t>
            </a:r>
          </a:p>
          <a:p>
            <a:pPr lvl="1"/>
            <a:r>
              <a:rPr lang="en-US" dirty="0"/>
              <a:t>A TAS-like based on filling with tungsten bars the MBXWS magnets</a:t>
            </a:r>
          </a:p>
          <a:p>
            <a:pPr lvl="1"/>
            <a:r>
              <a:rPr lang="en-US" dirty="0"/>
              <a:t>Possibly a longer TAN than currently planned to install during LS2 (44 cm tungsten)	</a:t>
            </a:r>
          </a:p>
          <a:p>
            <a:pPr lvl="1"/>
            <a:r>
              <a:rPr lang="en-US" dirty="0"/>
              <a:t>Prolongation of the shielding to Q1 interconnect (a reinforcement as in HL-LHC)</a:t>
            </a:r>
          </a:p>
          <a:p>
            <a:pPr lvl="1"/>
            <a:r>
              <a:rPr lang="en-US" dirty="0"/>
              <a:t>TCL collimators for Q5 protection</a:t>
            </a:r>
          </a:p>
          <a:p>
            <a:r>
              <a:rPr lang="en-US" dirty="0"/>
              <a:t>Possible impact in cryogenics to be still evaluated</a:t>
            </a:r>
          </a:p>
          <a:p>
            <a:r>
              <a:rPr lang="en-US" dirty="0"/>
              <a:t>Impact in ventilation system, R2E needs, increasing wall thickness and density on one side</a:t>
            </a:r>
          </a:p>
          <a:p>
            <a:r>
              <a:rPr lang="en-US" dirty="0"/>
              <a:t>Vacuum equipment displacement from hot regions round TAS-like to be evaluated</a:t>
            </a:r>
          </a:p>
          <a:p>
            <a:r>
              <a:rPr lang="en-US" dirty="0"/>
              <a:t>Ageing of MBXWS and provision for substitution to be evaluated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79B718-51AA-7543-A295-36FEB8901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B3F9E-9FAE-9A45-A987-A17A74BD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130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8EDF1-79D2-EC40-86C0-AA0A9A99F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8F650-0C89-6347-93EB-6F9C9E634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Absorbers TAS and TAN: quite some amount of tungsten </a:t>
            </a:r>
            <a:r>
              <a:rPr lang="en-US"/>
              <a:t>~ 2 </a:t>
            </a:r>
            <a:r>
              <a:rPr lang="en-US" dirty="0"/>
              <a:t>MCHF</a:t>
            </a:r>
          </a:p>
          <a:p>
            <a:r>
              <a:rPr lang="en-US" dirty="0"/>
              <a:t>Two collimators ~ 1 MCHF (all included, cables, controls)</a:t>
            </a:r>
          </a:p>
          <a:p>
            <a:r>
              <a:rPr lang="en-US" dirty="0"/>
              <a:t>All the rest is being evaluated in more detail, my guess 1-1.5 MCHF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566DC-5EAB-D74A-8714-CB79E862B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Girolamo, I. Efthymiopoulos - 50th HL-LHC TCC Meeting – 24 May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15E523-D9FD-164A-8D58-08E86148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2272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9448</TotalTime>
  <Words>650</Words>
  <Application>Microsoft Macintosh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Mangal</vt:lpstr>
      <vt:lpstr>Symbol</vt:lpstr>
      <vt:lpstr>Wingdings</vt:lpstr>
      <vt:lpstr>Thème Office</vt:lpstr>
      <vt:lpstr>Implications for running LHCb with higher luminosity – quick view</vt:lpstr>
      <vt:lpstr>Scope of the upgrade: up to LS4</vt:lpstr>
      <vt:lpstr>Scope of the upgrade: starting from LS4</vt:lpstr>
      <vt:lpstr>In summary</vt:lpstr>
      <vt:lpstr>Deadlines and implications</vt:lpstr>
      <vt:lpstr>Status of the studies</vt:lpstr>
      <vt:lpstr>Can parameters be found to make the dream real? Yes</vt:lpstr>
      <vt:lpstr>Mandatory machine elements</vt:lpstr>
      <vt:lpstr>Cost evaluation</vt:lpstr>
      <vt:lpstr>What next</vt:lpstr>
    </vt:vector>
  </TitlesOfParts>
  <Company>APO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Beniamino Di Girolamo</cp:lastModifiedBy>
  <cp:revision>476</cp:revision>
  <cp:lastPrinted>2016-07-19T06:13:15Z</cp:lastPrinted>
  <dcterms:created xsi:type="dcterms:W3CDTF">2016-01-11T14:38:10Z</dcterms:created>
  <dcterms:modified xsi:type="dcterms:W3CDTF">2018-06-06T04:03:11Z</dcterms:modified>
</cp:coreProperties>
</file>