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7" r:id="rId5"/>
    <p:sldId id="26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7F3CDC8-9F5B-4F65-B067-93F7787A233F}">
          <p14:sldIdLst>
            <p14:sldId id="256"/>
            <p14:sldId id="258"/>
            <p14:sldId id="259"/>
            <p14:sldId id="267"/>
            <p14:sldId id="266"/>
          </p14:sldIdLst>
        </p14:section>
        <p14:section name="Untitled Section" id="{60394E55-80B4-470B-A865-C36C9D298FED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44C41-91EE-48FF-BC9C-C0F0A386B5D3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B3290-2704-4A2B-AD71-4FA6683B1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472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44C41-91EE-48FF-BC9C-C0F0A386B5D3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B3290-2704-4A2B-AD71-4FA6683B1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646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44C41-91EE-48FF-BC9C-C0F0A386B5D3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B3290-2704-4A2B-AD71-4FA6683B1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31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44C41-91EE-48FF-BC9C-C0F0A386B5D3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B3290-2704-4A2B-AD71-4FA6683B1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936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44C41-91EE-48FF-BC9C-C0F0A386B5D3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B3290-2704-4A2B-AD71-4FA6683B1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833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44C41-91EE-48FF-BC9C-C0F0A386B5D3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B3290-2704-4A2B-AD71-4FA6683B1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35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44C41-91EE-48FF-BC9C-C0F0A386B5D3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B3290-2704-4A2B-AD71-4FA6683B1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184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44C41-91EE-48FF-BC9C-C0F0A386B5D3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B3290-2704-4A2B-AD71-4FA6683B1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796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44C41-91EE-48FF-BC9C-C0F0A386B5D3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B3290-2704-4A2B-AD71-4FA6683B1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59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44C41-91EE-48FF-BC9C-C0F0A386B5D3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B3290-2704-4A2B-AD71-4FA6683B1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126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44C41-91EE-48FF-BC9C-C0F0A386B5D3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B3290-2704-4A2B-AD71-4FA6683B1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704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44C41-91EE-48FF-BC9C-C0F0A386B5D3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B3290-2704-4A2B-AD71-4FA6683B1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03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3088" y="174993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New Vacuum Pumping Ports in the ARCs linked to the 11T and TCLDs Installation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094726" y="4413073"/>
            <a:ext cx="6096000" cy="7571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fr-FR" dirty="0" err="1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G.Bregliozzi</a:t>
            </a:r>
            <a:r>
              <a:rPr lang="fr-FR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&amp; E. Page</a:t>
            </a:r>
          </a:p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fr-FR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TE-VSC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57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0025"/>
            <a:ext cx="10515600" cy="54064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Existing situation: Point 2 &amp; 7</a:t>
            </a:r>
            <a:endParaRPr lang="en-US" dirty="0"/>
          </a:p>
        </p:txBody>
      </p:sp>
      <p:pic>
        <p:nvPicPr>
          <p:cNvPr id="20" name="Picture 19"/>
          <p:cNvPicPr/>
          <p:nvPr/>
        </p:nvPicPr>
        <p:blipFill>
          <a:blip r:embed="rId2"/>
          <a:stretch>
            <a:fillRect/>
          </a:stretch>
        </p:blipFill>
        <p:spPr>
          <a:xfrm>
            <a:off x="546100" y="1117600"/>
            <a:ext cx="10807700" cy="4800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38158" y="2682815"/>
            <a:ext cx="611065" cy="369332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LSS7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601954" y="5733534"/>
            <a:ext cx="611065" cy="369332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LSS2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295955" y="3122762"/>
            <a:ext cx="3088256" cy="0"/>
          </a:xfrm>
          <a:prstGeom prst="straightConnector1">
            <a:avLst/>
          </a:prstGeom>
          <a:ln w="38100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353833" y="5523062"/>
            <a:ext cx="3088256" cy="0"/>
          </a:xfrm>
          <a:prstGeom prst="straightConnector1">
            <a:avLst/>
          </a:prstGeom>
          <a:ln w="38100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734804" y="4180959"/>
            <a:ext cx="471604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TI2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46100" y="4675337"/>
            <a:ext cx="3302000" cy="96688"/>
          </a:xfrm>
          <a:prstGeom prst="straightConnector1">
            <a:avLst/>
          </a:prstGeom>
          <a:ln w="38100">
            <a:solidFill>
              <a:srgbClr val="00B05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579936" y="2371725"/>
            <a:ext cx="3677739" cy="373865"/>
          </a:xfrm>
          <a:custGeom>
            <a:avLst/>
            <a:gdLst>
              <a:gd name="connsiteX0" fmla="*/ 3677739 w 3677739"/>
              <a:gd name="connsiteY0" fmla="*/ 0 h 373865"/>
              <a:gd name="connsiteX1" fmla="*/ 2058489 w 3677739"/>
              <a:gd name="connsiteY1" fmla="*/ 85725 h 373865"/>
              <a:gd name="connsiteX2" fmla="*/ 724989 w 3677739"/>
              <a:gd name="connsiteY2" fmla="*/ 238125 h 373865"/>
              <a:gd name="connsiteX3" fmla="*/ 58239 w 3677739"/>
              <a:gd name="connsiteY3" fmla="*/ 361950 h 373865"/>
              <a:gd name="connsiteX4" fmla="*/ 77289 w 3677739"/>
              <a:gd name="connsiteY4" fmla="*/ 361950 h 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7739" h="373865">
                <a:moveTo>
                  <a:pt x="3677739" y="0"/>
                </a:moveTo>
                <a:cubicBezTo>
                  <a:pt x="3114176" y="23019"/>
                  <a:pt x="2550614" y="46038"/>
                  <a:pt x="2058489" y="85725"/>
                </a:cubicBezTo>
                <a:cubicBezTo>
                  <a:pt x="1566364" y="125412"/>
                  <a:pt x="1058364" y="192088"/>
                  <a:pt x="724989" y="238125"/>
                </a:cubicBezTo>
                <a:cubicBezTo>
                  <a:pt x="391614" y="284163"/>
                  <a:pt x="58239" y="361950"/>
                  <a:pt x="58239" y="361950"/>
                </a:cubicBezTo>
                <a:cubicBezTo>
                  <a:pt x="-49711" y="382588"/>
                  <a:pt x="13789" y="372269"/>
                  <a:pt x="77289" y="361950"/>
                </a:cubicBezTo>
              </a:path>
            </a:pathLst>
          </a:custGeom>
          <a:noFill/>
          <a:ln w="444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608691" y="4812890"/>
            <a:ext cx="3677739" cy="373865"/>
          </a:xfrm>
          <a:custGeom>
            <a:avLst/>
            <a:gdLst>
              <a:gd name="connsiteX0" fmla="*/ 3677739 w 3677739"/>
              <a:gd name="connsiteY0" fmla="*/ 0 h 373865"/>
              <a:gd name="connsiteX1" fmla="*/ 2058489 w 3677739"/>
              <a:gd name="connsiteY1" fmla="*/ 85725 h 373865"/>
              <a:gd name="connsiteX2" fmla="*/ 724989 w 3677739"/>
              <a:gd name="connsiteY2" fmla="*/ 238125 h 373865"/>
              <a:gd name="connsiteX3" fmla="*/ 58239 w 3677739"/>
              <a:gd name="connsiteY3" fmla="*/ 361950 h 373865"/>
              <a:gd name="connsiteX4" fmla="*/ 77289 w 3677739"/>
              <a:gd name="connsiteY4" fmla="*/ 361950 h 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7739" h="373865">
                <a:moveTo>
                  <a:pt x="3677739" y="0"/>
                </a:moveTo>
                <a:cubicBezTo>
                  <a:pt x="3114176" y="23019"/>
                  <a:pt x="2550614" y="46038"/>
                  <a:pt x="2058489" y="85725"/>
                </a:cubicBezTo>
                <a:cubicBezTo>
                  <a:pt x="1566364" y="125412"/>
                  <a:pt x="1058364" y="192088"/>
                  <a:pt x="724989" y="238125"/>
                </a:cubicBezTo>
                <a:cubicBezTo>
                  <a:pt x="391614" y="284163"/>
                  <a:pt x="58239" y="361950"/>
                  <a:pt x="58239" y="361950"/>
                </a:cubicBezTo>
                <a:cubicBezTo>
                  <a:pt x="-49711" y="382588"/>
                  <a:pt x="13789" y="372269"/>
                  <a:pt x="77289" y="361950"/>
                </a:cubicBezTo>
              </a:path>
            </a:pathLst>
          </a:custGeom>
          <a:noFill/>
          <a:ln w="444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 flipH="1">
            <a:off x="7384211" y="2371725"/>
            <a:ext cx="3677739" cy="373865"/>
          </a:xfrm>
          <a:custGeom>
            <a:avLst/>
            <a:gdLst>
              <a:gd name="connsiteX0" fmla="*/ 3677739 w 3677739"/>
              <a:gd name="connsiteY0" fmla="*/ 0 h 373865"/>
              <a:gd name="connsiteX1" fmla="*/ 2058489 w 3677739"/>
              <a:gd name="connsiteY1" fmla="*/ 85725 h 373865"/>
              <a:gd name="connsiteX2" fmla="*/ 724989 w 3677739"/>
              <a:gd name="connsiteY2" fmla="*/ 238125 h 373865"/>
              <a:gd name="connsiteX3" fmla="*/ 58239 w 3677739"/>
              <a:gd name="connsiteY3" fmla="*/ 361950 h 373865"/>
              <a:gd name="connsiteX4" fmla="*/ 77289 w 3677739"/>
              <a:gd name="connsiteY4" fmla="*/ 361950 h 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7739" h="373865">
                <a:moveTo>
                  <a:pt x="3677739" y="0"/>
                </a:moveTo>
                <a:cubicBezTo>
                  <a:pt x="3114176" y="23019"/>
                  <a:pt x="2550614" y="46038"/>
                  <a:pt x="2058489" y="85725"/>
                </a:cubicBezTo>
                <a:cubicBezTo>
                  <a:pt x="1566364" y="125412"/>
                  <a:pt x="1058364" y="192088"/>
                  <a:pt x="724989" y="238125"/>
                </a:cubicBezTo>
                <a:cubicBezTo>
                  <a:pt x="391614" y="284163"/>
                  <a:pt x="58239" y="361950"/>
                  <a:pt x="58239" y="361950"/>
                </a:cubicBezTo>
                <a:cubicBezTo>
                  <a:pt x="-49711" y="382588"/>
                  <a:pt x="13789" y="372269"/>
                  <a:pt x="77289" y="361950"/>
                </a:cubicBezTo>
              </a:path>
            </a:pathLst>
          </a:custGeom>
          <a:noFill/>
          <a:ln w="444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 flipH="1">
            <a:off x="7442089" y="4812889"/>
            <a:ext cx="3677739" cy="373865"/>
          </a:xfrm>
          <a:custGeom>
            <a:avLst/>
            <a:gdLst>
              <a:gd name="connsiteX0" fmla="*/ 3677739 w 3677739"/>
              <a:gd name="connsiteY0" fmla="*/ 0 h 373865"/>
              <a:gd name="connsiteX1" fmla="*/ 2058489 w 3677739"/>
              <a:gd name="connsiteY1" fmla="*/ 85725 h 373865"/>
              <a:gd name="connsiteX2" fmla="*/ 724989 w 3677739"/>
              <a:gd name="connsiteY2" fmla="*/ 238125 h 373865"/>
              <a:gd name="connsiteX3" fmla="*/ 58239 w 3677739"/>
              <a:gd name="connsiteY3" fmla="*/ 361950 h 373865"/>
              <a:gd name="connsiteX4" fmla="*/ 77289 w 3677739"/>
              <a:gd name="connsiteY4" fmla="*/ 361950 h 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7739" h="373865">
                <a:moveTo>
                  <a:pt x="3677739" y="0"/>
                </a:moveTo>
                <a:cubicBezTo>
                  <a:pt x="3114176" y="23019"/>
                  <a:pt x="2550614" y="46038"/>
                  <a:pt x="2058489" y="85725"/>
                </a:cubicBezTo>
                <a:cubicBezTo>
                  <a:pt x="1566364" y="125412"/>
                  <a:pt x="1058364" y="192088"/>
                  <a:pt x="724989" y="238125"/>
                </a:cubicBezTo>
                <a:cubicBezTo>
                  <a:pt x="391614" y="284163"/>
                  <a:pt x="58239" y="361950"/>
                  <a:pt x="58239" y="361950"/>
                </a:cubicBezTo>
                <a:cubicBezTo>
                  <a:pt x="-49711" y="382588"/>
                  <a:pt x="13789" y="372269"/>
                  <a:pt x="77289" y="361950"/>
                </a:cubicBezTo>
              </a:path>
            </a:pathLst>
          </a:custGeom>
          <a:noFill/>
          <a:ln w="444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1734804" y="1939870"/>
            <a:ext cx="798167" cy="369332"/>
          </a:xfrm>
          <a:prstGeom prst="rect">
            <a:avLst/>
          </a:prstGeom>
          <a:solidFill>
            <a:srgbClr val="7030A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ARC67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9184615" y="1850751"/>
            <a:ext cx="798167" cy="369332"/>
          </a:xfrm>
          <a:prstGeom prst="rect">
            <a:avLst/>
          </a:prstGeom>
          <a:solidFill>
            <a:srgbClr val="7030A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ARC78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249029" y="5548868"/>
            <a:ext cx="798167" cy="369332"/>
          </a:xfrm>
          <a:prstGeom prst="rect">
            <a:avLst/>
          </a:prstGeom>
          <a:solidFill>
            <a:srgbClr val="7030A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ARC12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8209540" y="5456535"/>
            <a:ext cx="798167" cy="369332"/>
          </a:xfrm>
          <a:prstGeom prst="rect">
            <a:avLst/>
          </a:prstGeom>
          <a:solidFill>
            <a:srgbClr val="7030A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ARC23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441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838200" y="200025"/>
            <a:ext cx="10515600" cy="54064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Reason for Change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61431" y="4324084"/>
            <a:ext cx="11230559" cy="1452531"/>
            <a:chOff x="361431" y="4324084"/>
            <a:chExt cx="11230559" cy="1452531"/>
          </a:xfrm>
        </p:grpSpPr>
        <p:sp>
          <p:nvSpPr>
            <p:cNvPr id="6" name="TextBox 5"/>
            <p:cNvSpPr txBox="1"/>
            <p:nvPr/>
          </p:nvSpPr>
          <p:spPr>
            <a:xfrm>
              <a:off x="4516606" y="4324084"/>
              <a:ext cx="2208546" cy="584775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accent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ARC12.B</a:t>
              </a:r>
              <a:endParaRPr lang="en-US" sz="3200" dirty="0"/>
            </a:p>
          </p:txBody>
        </p:sp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 rot="5400000">
              <a:off x="1495684" y="5173626"/>
              <a:ext cx="396000" cy="682758"/>
              <a:chOff x="3276600" y="2457450"/>
              <a:chExt cx="1060704" cy="1828800"/>
            </a:xfrm>
          </p:grpSpPr>
          <p:sp>
            <p:nvSpPr>
              <p:cNvPr id="9" name="Isosceles Triangle 8"/>
              <p:cNvSpPr/>
              <p:nvPr/>
            </p:nvSpPr>
            <p:spPr>
              <a:xfrm>
                <a:off x="3276600" y="3371850"/>
                <a:ext cx="1060704" cy="91440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10800000">
                <a:off x="3276600" y="2457450"/>
                <a:ext cx="1060704" cy="91440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61431" y="5253395"/>
              <a:ext cx="848309" cy="523220"/>
            </a:xfrm>
            <a:prstGeom prst="rect">
              <a:avLst/>
            </a:prstGeom>
            <a:solidFill>
              <a:srgbClr val="FF0000"/>
            </a:solidFill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2800" dirty="0" smtClean="0"/>
                <a:t>LSS1</a:t>
              </a:r>
              <a:endParaRPr lang="en-US" sz="28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743681" y="5253395"/>
              <a:ext cx="848309" cy="523220"/>
            </a:xfrm>
            <a:prstGeom prst="rect">
              <a:avLst/>
            </a:prstGeom>
            <a:solidFill>
              <a:srgbClr val="FF0000"/>
            </a:solidFill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2800" dirty="0" smtClean="0"/>
                <a:t>LSS2</a:t>
              </a:r>
              <a:endParaRPr lang="en-US" sz="2800" dirty="0"/>
            </a:p>
          </p:txBody>
        </p:sp>
        <p:grpSp>
          <p:nvGrpSpPr>
            <p:cNvPr id="14" name="Group 13"/>
            <p:cNvGrpSpPr>
              <a:grpSpLocks noChangeAspect="1"/>
            </p:cNvGrpSpPr>
            <p:nvPr/>
          </p:nvGrpSpPr>
          <p:grpSpPr>
            <a:xfrm rot="5400000">
              <a:off x="10061736" y="5173626"/>
              <a:ext cx="396000" cy="682758"/>
              <a:chOff x="3276600" y="2457450"/>
              <a:chExt cx="1060704" cy="1828800"/>
            </a:xfrm>
          </p:grpSpPr>
          <p:sp>
            <p:nvSpPr>
              <p:cNvPr id="15" name="Isosceles Triangle 14"/>
              <p:cNvSpPr/>
              <p:nvPr/>
            </p:nvSpPr>
            <p:spPr>
              <a:xfrm>
                <a:off x="3276600" y="3371850"/>
                <a:ext cx="1060704" cy="91440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10800000">
                <a:off x="3276600" y="2457450"/>
                <a:ext cx="1060704" cy="91440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8" name="Straight Connector 17"/>
            <p:cNvCxnSpPr/>
            <p:nvPr/>
          </p:nvCxnSpPr>
          <p:spPr>
            <a:xfrm flipV="1">
              <a:off x="2119086" y="5386615"/>
              <a:ext cx="7724775" cy="9525"/>
            </a:xfrm>
            <a:prstGeom prst="line">
              <a:avLst/>
            </a:prstGeom>
            <a:ln w="317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2119086" y="5624740"/>
              <a:ext cx="7724775" cy="9525"/>
            </a:xfrm>
            <a:prstGeom prst="line">
              <a:avLst/>
            </a:prstGeom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>
            <a:grpSpLocks noChangeAspect="1"/>
          </p:cNvGrpSpPr>
          <p:nvPr/>
        </p:nvGrpSpPr>
        <p:grpSpPr>
          <a:xfrm rot="5400000">
            <a:off x="6646860" y="5283361"/>
            <a:ext cx="396000" cy="682758"/>
            <a:chOff x="3276600" y="2457450"/>
            <a:chExt cx="1060704" cy="1828800"/>
          </a:xfrm>
        </p:grpSpPr>
        <p:sp>
          <p:nvSpPr>
            <p:cNvPr id="21" name="Isosceles Triangle 20"/>
            <p:cNvSpPr/>
            <p:nvPr/>
          </p:nvSpPr>
          <p:spPr>
            <a:xfrm>
              <a:off x="3276600" y="3371850"/>
              <a:ext cx="1060704" cy="9144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Isosceles Triangle 21"/>
            <p:cNvSpPr/>
            <p:nvPr/>
          </p:nvSpPr>
          <p:spPr>
            <a:xfrm rot="10800000">
              <a:off x="3276600" y="2457450"/>
              <a:ext cx="1060704" cy="9144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>
            <a:grpSpLocks noChangeAspect="1"/>
          </p:cNvGrpSpPr>
          <p:nvPr/>
        </p:nvGrpSpPr>
        <p:grpSpPr>
          <a:xfrm rot="5400000">
            <a:off x="8452756" y="5283361"/>
            <a:ext cx="396000" cy="682758"/>
            <a:chOff x="3276600" y="2457450"/>
            <a:chExt cx="1060704" cy="1828800"/>
          </a:xfrm>
        </p:grpSpPr>
        <p:sp>
          <p:nvSpPr>
            <p:cNvPr id="24" name="Isosceles Triangle 23"/>
            <p:cNvSpPr/>
            <p:nvPr/>
          </p:nvSpPr>
          <p:spPr>
            <a:xfrm>
              <a:off x="3276600" y="3371850"/>
              <a:ext cx="1060704" cy="9144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Isosceles Triangle 24"/>
            <p:cNvSpPr/>
            <p:nvPr/>
          </p:nvSpPr>
          <p:spPr>
            <a:xfrm rot="10800000">
              <a:off x="3276600" y="2457450"/>
              <a:ext cx="1060704" cy="9144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126815" y="5973112"/>
            <a:ext cx="2208546" cy="58477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ARC12.R - A</a:t>
            </a:r>
            <a:endParaRPr lang="en-US" sz="3200" dirty="0"/>
          </a:p>
        </p:txBody>
      </p:sp>
      <p:sp>
        <p:nvSpPr>
          <p:cNvPr id="27" name="TextBox 26"/>
          <p:cNvSpPr txBox="1"/>
          <p:nvPr/>
        </p:nvSpPr>
        <p:spPr>
          <a:xfrm>
            <a:off x="4542006" y="1034784"/>
            <a:ext cx="2208546" cy="584775"/>
          </a:xfrm>
          <a:prstGeom prst="rect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ARC12.B</a:t>
            </a:r>
            <a:endParaRPr lang="en-US" sz="3200" dirty="0"/>
          </a:p>
        </p:txBody>
      </p:sp>
      <p:grpSp>
        <p:nvGrpSpPr>
          <p:cNvPr id="28" name="Group 27"/>
          <p:cNvGrpSpPr>
            <a:grpSpLocks noChangeAspect="1"/>
          </p:cNvGrpSpPr>
          <p:nvPr/>
        </p:nvGrpSpPr>
        <p:grpSpPr>
          <a:xfrm rot="5400000">
            <a:off x="1521084" y="1884326"/>
            <a:ext cx="396000" cy="682758"/>
            <a:chOff x="3276600" y="2457450"/>
            <a:chExt cx="1060704" cy="1828800"/>
          </a:xfrm>
        </p:grpSpPr>
        <p:sp>
          <p:nvSpPr>
            <p:cNvPr id="29" name="Isosceles Triangle 28"/>
            <p:cNvSpPr/>
            <p:nvPr/>
          </p:nvSpPr>
          <p:spPr>
            <a:xfrm>
              <a:off x="3276600" y="3371850"/>
              <a:ext cx="1060704" cy="9144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Isosceles Triangle 29"/>
            <p:cNvSpPr/>
            <p:nvPr/>
          </p:nvSpPr>
          <p:spPr>
            <a:xfrm rot="10800000">
              <a:off x="3276600" y="2457450"/>
              <a:ext cx="1060704" cy="9144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86831" y="1964095"/>
            <a:ext cx="848309" cy="523220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LSS1</a:t>
            </a:r>
            <a:endParaRPr lang="en-US" sz="2800" dirty="0"/>
          </a:p>
        </p:txBody>
      </p:sp>
      <p:sp>
        <p:nvSpPr>
          <p:cNvPr id="32" name="TextBox 31"/>
          <p:cNvSpPr txBox="1"/>
          <p:nvPr/>
        </p:nvSpPr>
        <p:spPr>
          <a:xfrm>
            <a:off x="10769081" y="1964095"/>
            <a:ext cx="848309" cy="523220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LSS2</a:t>
            </a:r>
            <a:endParaRPr lang="en-US" sz="2800" dirty="0"/>
          </a:p>
        </p:txBody>
      </p:sp>
      <p:grpSp>
        <p:nvGrpSpPr>
          <p:cNvPr id="33" name="Group 32"/>
          <p:cNvGrpSpPr>
            <a:grpSpLocks noChangeAspect="1"/>
          </p:cNvGrpSpPr>
          <p:nvPr/>
        </p:nvGrpSpPr>
        <p:grpSpPr>
          <a:xfrm rot="5400000">
            <a:off x="10087136" y="1884326"/>
            <a:ext cx="396000" cy="682758"/>
            <a:chOff x="3276600" y="2457450"/>
            <a:chExt cx="1060704" cy="1828800"/>
          </a:xfrm>
        </p:grpSpPr>
        <p:sp>
          <p:nvSpPr>
            <p:cNvPr id="34" name="Isosceles Triangle 33"/>
            <p:cNvSpPr/>
            <p:nvPr/>
          </p:nvSpPr>
          <p:spPr>
            <a:xfrm>
              <a:off x="3276600" y="3371850"/>
              <a:ext cx="1060704" cy="9144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Isosceles Triangle 34"/>
            <p:cNvSpPr/>
            <p:nvPr/>
          </p:nvSpPr>
          <p:spPr>
            <a:xfrm rot="10800000">
              <a:off x="3276600" y="2457450"/>
              <a:ext cx="1060704" cy="9144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Straight Connector 35"/>
          <p:cNvCxnSpPr/>
          <p:nvPr/>
        </p:nvCxnSpPr>
        <p:spPr>
          <a:xfrm flipV="1">
            <a:off x="2144486" y="2097315"/>
            <a:ext cx="7724775" cy="9525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2144486" y="2335440"/>
            <a:ext cx="7724775" cy="9525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542006" y="2573565"/>
            <a:ext cx="2208546" cy="58477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ARC12.R</a:t>
            </a:r>
            <a:endParaRPr lang="en-US" sz="3200" dirty="0"/>
          </a:p>
        </p:txBody>
      </p:sp>
      <p:sp>
        <p:nvSpPr>
          <p:cNvPr id="45" name="TextBox 44"/>
          <p:cNvSpPr txBox="1"/>
          <p:nvPr/>
        </p:nvSpPr>
        <p:spPr>
          <a:xfrm>
            <a:off x="6718938" y="6007593"/>
            <a:ext cx="2208546" cy="58477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ARC12.R - B</a:t>
            </a:r>
            <a:endParaRPr lang="en-US" sz="3200" dirty="0"/>
          </a:p>
        </p:txBody>
      </p:sp>
      <p:sp>
        <p:nvSpPr>
          <p:cNvPr id="46" name="TextBox 45"/>
          <p:cNvSpPr txBox="1"/>
          <p:nvPr/>
        </p:nvSpPr>
        <p:spPr>
          <a:xfrm>
            <a:off x="9819822" y="6060783"/>
            <a:ext cx="2208546" cy="58477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ARC12.R - C</a:t>
            </a:r>
            <a:endParaRPr lang="en-US" sz="3200" dirty="0"/>
          </a:p>
        </p:txBody>
      </p:sp>
      <p:cxnSp>
        <p:nvCxnSpPr>
          <p:cNvPr id="48" name="Straight Arrow Connector 47"/>
          <p:cNvCxnSpPr/>
          <p:nvPr/>
        </p:nvCxnSpPr>
        <p:spPr>
          <a:xfrm flipH="1" flipV="1">
            <a:off x="9563100" y="5703481"/>
            <a:ext cx="280761" cy="301734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Down Arrow 48"/>
          <p:cNvSpPr/>
          <p:nvPr/>
        </p:nvSpPr>
        <p:spPr>
          <a:xfrm>
            <a:off x="9012234" y="4251656"/>
            <a:ext cx="775996" cy="1300656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8291045" y="2994137"/>
            <a:ext cx="2075538" cy="120032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Need to add a new pumping port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277589" y="5420819"/>
            <a:ext cx="991678" cy="400110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TCLD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5493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31" grpId="0" animBg="1"/>
      <p:bldP spid="32" grpId="0" animBg="1"/>
      <p:bldP spid="44" grpId="0" animBg="1"/>
      <p:bldP spid="45" grpId="0" animBg="1"/>
      <p:bldP spid="46" grpId="0" animBg="1"/>
      <p:bldP spid="49" grpId="0" animBg="1"/>
      <p:bldP spid="50" grpId="0" animBg="1"/>
      <p:bldP spid="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71663"/>
            <a:ext cx="12192000" cy="828674"/>
          </a:xfrm>
        </p:spPr>
        <p:txBody>
          <a:bodyPr/>
          <a:lstStyle/>
          <a:p>
            <a:pPr algn="ctr"/>
            <a:r>
              <a:rPr lang="en-GB" dirty="0" smtClean="0"/>
              <a:t>LHC ARCs: Locations for the pump down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600848" y="900337"/>
            <a:ext cx="8763674" cy="3754705"/>
            <a:chOff x="1454319" y="2656424"/>
            <a:chExt cx="8763674" cy="3754705"/>
          </a:xfrm>
        </p:grpSpPr>
        <p:pic>
          <p:nvPicPr>
            <p:cNvPr id="6" name="Picture 5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54319" y="2656424"/>
              <a:ext cx="8763674" cy="3754705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556899" y="2798751"/>
              <a:ext cx="4558513" cy="1015663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/>
                <a:t>Locations </a:t>
              </a:r>
              <a:r>
                <a:rPr lang="en-GB" sz="2000" b="1" dirty="0"/>
                <a:t>per ARC available</a:t>
              </a:r>
            </a:p>
            <a:p>
              <a:pPr algn="ctr"/>
              <a:r>
                <a:rPr lang="en-GB" sz="2000" b="1" dirty="0"/>
                <a:t>Q12L/Q15L/Q23L/Q31L </a:t>
              </a:r>
            </a:p>
            <a:p>
              <a:pPr algn="ctr"/>
              <a:r>
                <a:rPr lang="en-GB" sz="2000" b="1" dirty="0"/>
                <a:t>Q31R/Q23R/Q15R/Q12R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77800" y="5006662"/>
            <a:ext cx="11836399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Point 7: No available pumping ports</a:t>
            </a:r>
          </a:p>
          <a:p>
            <a:pPr algn="ctr"/>
            <a:r>
              <a:rPr lang="en-US" sz="2800" dirty="0" smtClean="0"/>
              <a:t>Point 2: Available point ports but need of new cables for gauges installation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56889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203201"/>
            <a:ext cx="11785600" cy="9525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Proposed solution: Upgrade of existing modules in the Q7 magnets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59" r="36919"/>
          <a:stretch/>
        </p:blipFill>
        <p:spPr bwMode="auto">
          <a:xfrm>
            <a:off x="6145386" y="1410816"/>
            <a:ext cx="5511800" cy="3327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34539" y="4993331"/>
            <a:ext cx="52226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No needs of additional mechanical works on </a:t>
            </a:r>
            <a:r>
              <a:rPr lang="en-US" dirty="0" err="1" smtClean="0"/>
              <a:t>cryostart</a:t>
            </a:r>
            <a:endParaRPr lang="en-US" dirty="0" smtClean="0"/>
          </a:p>
          <a:p>
            <a:pPr algn="ctr"/>
            <a:r>
              <a:rPr lang="en-US" dirty="0" smtClean="0"/>
              <a:t>No need of new cabling</a:t>
            </a:r>
          </a:p>
          <a:p>
            <a:pPr algn="ctr"/>
            <a:r>
              <a:rPr lang="en-US" dirty="0" smtClean="0"/>
              <a:t>No aperture variation</a:t>
            </a:r>
          </a:p>
          <a:p>
            <a:pPr algn="ctr"/>
            <a:r>
              <a:rPr lang="en-US" dirty="0" smtClean="0"/>
              <a:t>No impedance variation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018251"/>
              </p:ext>
            </p:extLst>
          </p:nvPr>
        </p:nvGraphicFramePr>
        <p:xfrm>
          <a:off x="698500" y="1410784"/>
          <a:ext cx="4648200" cy="6309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48200">
                  <a:extLst>
                    <a:ext uri="{9D8B030D-6E8A-4147-A177-3AD203B41FA5}">
                      <a16:colId xmlns:a16="http://schemas.microsoft.com/office/drawing/2014/main" val="410474203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Removal of RF pickup of the reflectometer system in the ARC of the LHC</a:t>
                      </a:r>
                      <a:endParaRPr lang="en-GB" sz="20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36210453"/>
                  </a:ext>
                </a:extLst>
              </a:tr>
            </a:tbl>
          </a:graphicData>
        </a:graphic>
      </p:graphicFrame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87" y="2083884"/>
            <a:ext cx="2409825" cy="21526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184" y="2470255"/>
            <a:ext cx="3064268" cy="24257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0984" y="4951104"/>
            <a:ext cx="63388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 reflectometer </a:t>
            </a:r>
            <a:r>
              <a:rPr lang="en-GB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assembly </a:t>
            </a:r>
            <a:r>
              <a:rPr lang="en-GB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was </a:t>
            </a:r>
            <a:r>
              <a:rPr lang="en-GB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used in the past in surface to allow checking the beam screen for obstacles during the construction phase of </a:t>
            </a:r>
            <a:r>
              <a:rPr lang="en-GB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LHC.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12750" y="6013403"/>
            <a:ext cx="5419699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en-GB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hardware was installed but the system was  </a:t>
            </a:r>
            <a:r>
              <a:rPr lang="en-GB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was never put in place and never used.</a:t>
            </a:r>
          </a:p>
        </p:txBody>
      </p:sp>
    </p:spTree>
    <p:extLst>
      <p:ext uri="{BB962C8B-B14F-4D97-AF65-F5344CB8AC3E}">
        <p14:creationId xmlns:p14="http://schemas.microsoft.com/office/powerpoint/2010/main" val="20836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182</Words>
  <Application>Microsoft Office PowerPoint</Application>
  <PresentationFormat>Widescreen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Verdana</vt:lpstr>
      <vt:lpstr>Office Theme</vt:lpstr>
      <vt:lpstr>New Vacuum Pumping Ports in the ARCs linked to the 11T and TCLDs Installation</vt:lpstr>
      <vt:lpstr>Existing situation: Point 2 &amp; 7</vt:lpstr>
      <vt:lpstr>Reason for Change</vt:lpstr>
      <vt:lpstr>LHC ARCs: Locations for the pump down</vt:lpstr>
      <vt:lpstr>Proposed solution: Upgrade of existing modules in the Q7 magnets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LS2: Activities &amp; Resources</dc:title>
  <dc:creator>Giuseppe Bregliozzi</dc:creator>
  <cp:lastModifiedBy>Giuseppe Bregliozzi</cp:lastModifiedBy>
  <cp:revision>17</cp:revision>
  <dcterms:created xsi:type="dcterms:W3CDTF">2018-05-23T10:21:50Z</dcterms:created>
  <dcterms:modified xsi:type="dcterms:W3CDTF">2018-05-24T14:57:56Z</dcterms:modified>
</cp:coreProperties>
</file>