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6" r:id="rId2"/>
    <p:sldId id="258" r:id="rId3"/>
    <p:sldId id="260" r:id="rId4"/>
    <p:sldId id="270" r:id="rId5"/>
    <p:sldId id="267" r:id="rId6"/>
    <p:sldId id="263" r:id="rId7"/>
    <p:sldId id="257" r:id="rId8"/>
    <p:sldId id="259" r:id="rId9"/>
    <p:sldId id="268" r:id="rId10"/>
    <p:sldId id="269" r:id="rId11"/>
    <p:sldId id="272" r:id="rId12"/>
    <p:sldId id="264" r:id="rId13"/>
    <p:sldId id="265" r:id="rId14"/>
    <p:sldId id="271" r:id="rId15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69AB52-49A9-4CB3-8A2B-1A42060D65A0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2D66D-9F9F-4DCD-BC93-2C9CB2CCBE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9451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pPr defTabSz="609585"/>
            <a:r>
              <a:rPr lang="fr-FR" smtClean="0">
                <a:solidFill>
                  <a:srgbClr val="64BCD9"/>
                </a:solidFill>
              </a:rPr>
              <a:t>Ray VENESS - HL-TCC - 21/9/17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 smtClean="0">
                <a:solidFill>
                  <a:srgbClr val="64BCD9"/>
                </a:solidFill>
              </a:rPr>
              <a:pPr defTabSz="609585"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435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DE945-DBEB-472F-A09D-59617C3289FA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C485E-C49B-4EF0-9F94-EBB13BAE91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29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DE945-DBEB-472F-A09D-59617C3289FA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C485E-C49B-4EF0-9F94-EBB13BAE91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585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DE945-DBEB-472F-A09D-59617C3289FA}" type="datetimeFigureOut">
              <a:rPr lang="en-GB" smtClean="0"/>
              <a:t>24/05/2018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C485E-C49B-4EF0-9F94-EBB13BAE91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003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Ray VENESS - HL-TCC - 21/9/17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5794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SMARTEAM://_STFILE_C:/SMARTEAMProd_Tmp/tmarriot/CAD001053609.CATProduct%25VERS_1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SMARTEAM://_STFILE_C:/SMARTEAMProd_Tmp/tmarriot/CAD001117642.CATProduct%25VERS_1" TargetMode="Externa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SMARTEAM://_STFILE_C:/SMARTEAMProd_Tmp/tmarriot/CAD001117642.CATProduct%25VERS_1" TargetMode="Externa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SMARTEAM://_STFILE_C:/SMARTEAMProd_Tmp/tmarriot/CAD001148053.CATProduct%25VERS_1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567" y="1122363"/>
            <a:ext cx="10935222" cy="23876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ECR for a Beam Gas Curtain (BGC) Demonstrator</a:t>
            </a:r>
            <a:br>
              <a:rPr lang="en-US" sz="4400" dirty="0" smtClean="0"/>
            </a:br>
            <a:r>
              <a:rPr lang="en-US" sz="4400" b="1" i="1" dirty="0" smtClean="0"/>
              <a:t>Stage 1</a:t>
            </a:r>
            <a:endParaRPr lang="en-GB" sz="4400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0625" y="3602037"/>
            <a:ext cx="10048875" cy="2513013"/>
          </a:xfrm>
        </p:spPr>
        <p:txBody>
          <a:bodyPr>
            <a:normAutofit/>
          </a:bodyPr>
          <a:lstStyle/>
          <a:p>
            <a:r>
              <a:rPr lang="en-US" dirty="0" smtClean="0"/>
              <a:t>Ray VENESS, Tom Dodington, Rhodri Jones, Stefano Mazzoni, Gerhard Schneider</a:t>
            </a:r>
          </a:p>
          <a:p>
            <a:r>
              <a:rPr lang="en-US" sz="1800" dirty="0" smtClean="0"/>
              <a:t>With thanks to</a:t>
            </a:r>
          </a:p>
          <a:p>
            <a:r>
              <a:rPr lang="en-US" dirty="0" err="1" smtClean="0"/>
              <a:t>E.Page</a:t>
            </a:r>
            <a:r>
              <a:rPr lang="en-US" dirty="0" smtClean="0"/>
              <a:t>, </a:t>
            </a:r>
            <a:r>
              <a:rPr lang="en-US" dirty="0" err="1" smtClean="0"/>
              <a:t>O.Santos</a:t>
            </a:r>
            <a:r>
              <a:rPr lang="en-US" dirty="0" smtClean="0"/>
              <a:t>, </a:t>
            </a:r>
            <a:r>
              <a:rPr lang="en-US" dirty="0" err="1" smtClean="0"/>
              <a:t>P.Santos</a:t>
            </a:r>
            <a:r>
              <a:rPr lang="en-US" dirty="0" smtClean="0"/>
              <a:t> Diaz / TE-VSC</a:t>
            </a:r>
          </a:p>
          <a:p>
            <a:r>
              <a:rPr lang="en-US" dirty="0" err="1" smtClean="0"/>
              <a:t>G.Mazzacano</a:t>
            </a:r>
            <a:r>
              <a:rPr lang="en-US" dirty="0" smtClean="0"/>
              <a:t>, Benoit Salvant / BE-ABP</a:t>
            </a:r>
          </a:p>
          <a:p>
            <a:r>
              <a:rPr lang="en-US" dirty="0" smtClean="0"/>
              <a:t>M. Gonzalez de la Aleja Cabana / ATS-DO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8953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Beam-Gas Curtain: Instrument Components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fr-FR">
                <a:solidFill>
                  <a:srgbClr val="64BCD9"/>
                </a:solidFill>
                <a:latin typeface="Arial"/>
              </a:rPr>
              <a:t>Ray VENESS - HL-TCC - 21/9/17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10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618705"/>
              </p:ext>
            </p:extLst>
          </p:nvPr>
        </p:nvGraphicFramePr>
        <p:xfrm>
          <a:off x="2927648" y="1700809"/>
          <a:ext cx="8271835" cy="4257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2" name="Product" r:id="rId3" imgW="10020240" imgH="5157720" progId="CATIA.Product">
                  <p:link updateAutomatic="1"/>
                </p:oleObj>
              </mc:Choice>
              <mc:Fallback>
                <p:oleObj name="Product" r:id="rId3" imgW="10020240" imgH="5157720" progId="CATIA.Product">
                  <p:link updateAutomatic="1"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27648" y="1700809"/>
                        <a:ext cx="8271835" cy="42577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51584" y="644691"/>
            <a:ext cx="7968885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1867" dirty="0">
                <a:solidFill>
                  <a:prstClr val="black"/>
                </a:solidFill>
                <a:latin typeface="Arial"/>
              </a:rPr>
              <a:t>Note: This shows a potential integration of a laboratory prototype (v2), NOT an instrument designed for the LHC</a:t>
            </a:r>
            <a:endParaRPr lang="en-GB" sz="1867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2404" y="4968267"/>
            <a:ext cx="2238467" cy="111793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defTabSz="609585"/>
            <a:r>
              <a:rPr lang="en-US" sz="1333" dirty="0">
                <a:solidFill>
                  <a:prstClr val="white"/>
                </a:solidFill>
                <a:latin typeface="Arial"/>
              </a:rPr>
              <a:t>Gas jet generator, consisting of gas bottle, high-pressure nozzle, molecular flow skimmers and vacuum pumps</a:t>
            </a:r>
            <a:endParaRPr lang="en-GB" sz="1333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55840" y="6117299"/>
            <a:ext cx="3168352" cy="50257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defTabSz="609585"/>
            <a:r>
              <a:rPr lang="en-US" sz="1333" dirty="0">
                <a:solidFill>
                  <a:prstClr val="white"/>
                </a:solidFill>
                <a:latin typeface="Arial"/>
              </a:rPr>
              <a:t>Optical acquisition system, separated from beam vacuum by a viewport</a:t>
            </a:r>
            <a:endParaRPr lang="en-GB" sz="1333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72496" y="4677139"/>
            <a:ext cx="3168352" cy="70769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defTabSz="609585"/>
            <a:r>
              <a:rPr lang="en-US" sz="1333" dirty="0">
                <a:solidFill>
                  <a:prstClr val="white"/>
                </a:solidFill>
                <a:latin typeface="Arial"/>
              </a:rPr>
              <a:t>Beam-gas interaction chamber, with gate valves to isolate beam vacuum from other components (in blue)</a:t>
            </a:r>
            <a:endParaRPr lang="en-GB" sz="1333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27915" y="1920704"/>
            <a:ext cx="3168352" cy="2974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defTabSz="609585"/>
            <a:r>
              <a:rPr lang="en-US" sz="1333" dirty="0">
                <a:solidFill>
                  <a:prstClr val="white"/>
                </a:solidFill>
                <a:latin typeface="Arial"/>
              </a:rPr>
              <a:t>Gas exhaust system and diagnostics</a:t>
            </a:r>
            <a:endParaRPr lang="en-GB" sz="1333" dirty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791744" y="4773151"/>
            <a:ext cx="2208245" cy="83342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192011" y="4773149"/>
            <a:ext cx="1248139" cy="144016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0" idx="1"/>
          </p:cNvCxnSpPr>
          <p:nvPr/>
        </p:nvCxnSpPr>
        <p:spPr>
          <a:xfrm flipH="1" flipV="1">
            <a:off x="7152117" y="3949231"/>
            <a:ext cx="1720379" cy="109724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908184" y="2248998"/>
            <a:ext cx="524152" cy="69020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1101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1672961" y="982787"/>
            <a:ext cx="8891908" cy="4896090"/>
            <a:chOff x="-157876" y="197360"/>
            <a:chExt cx="12349876" cy="6800125"/>
          </a:xfrm>
        </p:grpSpPr>
        <p:grpSp>
          <p:nvGrpSpPr>
            <p:cNvPr id="5" name="Group 4"/>
            <p:cNvGrpSpPr/>
            <p:nvPr/>
          </p:nvGrpSpPr>
          <p:grpSpPr>
            <a:xfrm>
              <a:off x="-157876" y="197360"/>
              <a:ext cx="12349876" cy="6800125"/>
              <a:chOff x="21598" y="0"/>
              <a:chExt cx="12148804" cy="6858001"/>
            </a:xfrm>
          </p:grpSpPr>
          <p:grpSp>
            <p:nvGrpSpPr>
              <p:cNvPr id="15" name="Group 14"/>
              <p:cNvGrpSpPr/>
              <p:nvPr/>
            </p:nvGrpSpPr>
            <p:grpSpPr>
              <a:xfrm flipH="1">
                <a:off x="21598" y="0"/>
                <a:ext cx="12148804" cy="6858001"/>
                <a:chOff x="21598" y="0"/>
                <a:chExt cx="12148804" cy="6858001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21598" y="0"/>
                  <a:ext cx="12148804" cy="6858001"/>
                  <a:chOff x="21598" y="0"/>
                  <a:chExt cx="12148804" cy="6858001"/>
                </a:xfrm>
              </p:grpSpPr>
              <p:pic>
                <p:nvPicPr>
                  <p:cNvPr id="24" name="Picture 23"/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1598" y="0"/>
                    <a:ext cx="12148804" cy="6858001"/>
                  </a:xfrm>
                  <a:prstGeom prst="rect">
                    <a:avLst/>
                  </a:prstGeom>
                </p:spPr>
              </p:pic>
              <p:cxnSp>
                <p:nvCxnSpPr>
                  <p:cNvPr id="25" name="Straight Connector 24"/>
                  <p:cNvCxnSpPr/>
                  <p:nvPr/>
                </p:nvCxnSpPr>
                <p:spPr>
                  <a:xfrm flipV="1">
                    <a:off x="1371600" y="2390775"/>
                    <a:ext cx="8972550" cy="2628900"/>
                  </a:xfrm>
                  <a:prstGeom prst="line">
                    <a:avLst/>
                  </a:prstGeom>
                  <a:ln w="34925">
                    <a:solidFill>
                      <a:srgbClr val="FF0000"/>
                    </a:solidFill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6" name="TextBox 25"/>
                  <p:cNvSpPr txBox="1"/>
                  <p:nvPr/>
                </p:nvSpPr>
                <p:spPr>
                  <a:xfrm rot="20617000">
                    <a:off x="977128" y="4269440"/>
                    <a:ext cx="1743075" cy="71132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defTabSz="685800"/>
                    <a:r>
                      <a:rPr lang="en-GB" sz="1350" b="1" dirty="0">
                        <a:solidFill>
                          <a:srgbClr val="FF0000"/>
                        </a:solidFill>
                      </a:rPr>
                      <a:t>HL-LHC protons</a:t>
                    </a:r>
                  </a:p>
                </p:txBody>
              </p:sp>
            </p:grpSp>
            <p:cxnSp>
              <p:nvCxnSpPr>
                <p:cNvPr id="21" name="Straight Arrow Connector 20"/>
                <p:cNvCxnSpPr/>
                <p:nvPr/>
              </p:nvCxnSpPr>
              <p:spPr>
                <a:xfrm flipH="1">
                  <a:off x="8753475" y="1981200"/>
                  <a:ext cx="771525" cy="819150"/>
                </a:xfrm>
                <a:prstGeom prst="straightConnector1">
                  <a:avLst/>
                </a:prstGeom>
                <a:ln w="412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/>
                <p:cNvCxnSpPr/>
                <p:nvPr/>
              </p:nvCxnSpPr>
              <p:spPr>
                <a:xfrm flipH="1">
                  <a:off x="1895475" y="4486275"/>
                  <a:ext cx="1152526" cy="1238250"/>
                </a:xfrm>
                <a:prstGeom prst="straightConnector1">
                  <a:avLst/>
                </a:prstGeom>
                <a:ln w="412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/>
                <p:nvPr/>
              </p:nvCxnSpPr>
              <p:spPr>
                <a:xfrm flipH="1">
                  <a:off x="3048001" y="2800350"/>
                  <a:ext cx="5705474" cy="1685925"/>
                </a:xfrm>
                <a:prstGeom prst="straightConnector1">
                  <a:avLst/>
                </a:prstGeom>
                <a:ln w="412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" name="Straight Connector 15"/>
              <p:cNvCxnSpPr/>
              <p:nvPr/>
            </p:nvCxnSpPr>
            <p:spPr>
              <a:xfrm flipH="1">
                <a:off x="1295400" y="2876550"/>
                <a:ext cx="2143125" cy="103822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H="1">
                <a:off x="6900800" y="4586287"/>
                <a:ext cx="2143125" cy="103822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H="1" flipV="1">
                <a:off x="1295400" y="3914775"/>
                <a:ext cx="5596231" cy="1709737"/>
              </a:xfrm>
              <a:prstGeom prst="line">
                <a:avLst/>
              </a:prstGeom>
              <a:ln w="9525">
                <a:solidFill>
                  <a:schemeClr val="tx1"/>
                </a:solidFill>
                <a:headEnd type="stealth" w="med" len="lg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 rot="990286">
                <a:off x="2978012" y="4160755"/>
                <a:ext cx="1390649" cy="711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/>
                <a:r>
                  <a:rPr lang="en-GB" sz="1350" dirty="0">
                    <a:solidFill>
                      <a:prstClr val="black"/>
                    </a:solidFill>
                  </a:rPr>
                  <a:t>~ 3000 mm</a:t>
                </a:r>
              </a:p>
            </p:txBody>
          </p:sp>
        </p:grpSp>
        <p:cxnSp>
          <p:nvCxnSpPr>
            <p:cNvPr id="6" name="Straight Arrow Connector 5"/>
            <p:cNvCxnSpPr>
              <a:stCxn id="7" idx="2"/>
            </p:cNvCxnSpPr>
            <p:nvPr/>
          </p:nvCxnSpPr>
          <p:spPr>
            <a:xfrm>
              <a:off x="1041580" y="2163489"/>
              <a:ext cx="1625420" cy="195321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303299" y="1522288"/>
              <a:ext cx="1476562" cy="641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GB" sz="1200" dirty="0">
                  <a:solidFill>
                    <a:prstClr val="black"/>
                  </a:solidFill>
                </a:rPr>
                <a:t>E-gun solenoid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05861" y="6463668"/>
              <a:ext cx="1325114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GB" sz="1200" dirty="0">
                  <a:solidFill>
                    <a:prstClr val="black"/>
                  </a:solidFill>
                </a:rPr>
                <a:t>Collector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7145251" y="5394018"/>
              <a:ext cx="2575011" cy="1256852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1813105" y="4579145"/>
              <a:ext cx="6159257" cy="506953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1779622" y="3397035"/>
              <a:ext cx="2320101" cy="1661331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85048" y="4902349"/>
              <a:ext cx="1476562" cy="641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GB" sz="1200" dirty="0">
                  <a:solidFill>
                    <a:prstClr val="black"/>
                  </a:solidFill>
                </a:rPr>
                <a:t>Main solenoids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62964" y="6251945"/>
              <a:ext cx="2800349" cy="641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GB" sz="1200" dirty="0">
                  <a:solidFill>
                    <a:prstClr val="black"/>
                  </a:solidFill>
                </a:rPr>
                <a:t>Beam position instrumentation</a:t>
              </a:r>
            </a:p>
          </p:txBody>
        </p:sp>
        <p:cxnSp>
          <p:nvCxnSpPr>
            <p:cNvPr id="14" name="Straight Arrow Connector 13"/>
            <p:cNvCxnSpPr>
              <a:stCxn id="13" idx="0"/>
            </p:cNvCxnSpPr>
            <p:nvPr/>
          </p:nvCxnSpPr>
          <p:spPr>
            <a:xfrm flipV="1">
              <a:off x="3863139" y="3927714"/>
              <a:ext cx="2160290" cy="2324231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3092067" y="6208295"/>
            <a:ext cx="557869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Slide from </a:t>
            </a:r>
            <a:r>
              <a:rPr lang="en-US" dirty="0" err="1" smtClean="0"/>
              <a:t>D.Perini</a:t>
            </a:r>
            <a:r>
              <a:rPr lang="en-US" dirty="0" smtClean="0"/>
              <a:t> – this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36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3620052"/>
              </p:ext>
            </p:extLst>
          </p:nvPr>
        </p:nvGraphicFramePr>
        <p:xfrm>
          <a:off x="695999" y="649438"/>
          <a:ext cx="10877393" cy="559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Product" r:id="rId3" imgW="10020240" imgH="5157720" progId="CATIA.Product">
                  <p:link updateAutomatic="1"/>
                </p:oleObj>
              </mc:Choice>
              <mc:Fallback>
                <p:oleObj name="Product" r:id="rId3" imgW="10020240" imgH="5157720" progId="CATIA.Product">
                  <p:link updateAutomatic="1"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5999" y="649438"/>
                        <a:ext cx="10877393" cy="5598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337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1869286"/>
              </p:ext>
            </p:extLst>
          </p:nvPr>
        </p:nvGraphicFramePr>
        <p:xfrm>
          <a:off x="696000" y="649438"/>
          <a:ext cx="10800000" cy="555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Product" r:id="rId3" imgW="10020240" imgH="5157720" progId="CATIA.Product">
                  <p:link updateAutomatic="1"/>
                </p:oleObj>
              </mc:Choice>
              <mc:Fallback>
                <p:oleObj name="Product" r:id="rId3" imgW="10020240" imgH="5157720" progId="CATIA.Product">
                  <p:link updateAutomatic="1"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6000" y="649438"/>
                        <a:ext cx="10800000" cy="5559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4048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214" y="673768"/>
            <a:ext cx="10999595" cy="5662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593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and motivation for the Demonstrator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Beam Gas Curtain (BGC) is the baseline instrument for on-line monitoring of the overlap between proton and electron beams in the hollow e-lens</a:t>
            </a:r>
          </a:p>
          <a:p>
            <a:r>
              <a:rPr lang="en-US" dirty="0" smtClean="0"/>
              <a:t>BGC development in progress by funded by HL-LHC collaboration KN 2970 (Cockcroft Institute), with participation of GSI experts</a:t>
            </a:r>
          </a:p>
          <a:p>
            <a:r>
              <a:rPr lang="en-US" dirty="0" smtClean="0"/>
              <a:t>Prototypes extensively tested with electron gun sources, but there are a number of performance criteria that can only be demonstrated by operation with 7 </a:t>
            </a:r>
            <a:r>
              <a:rPr lang="en-US" dirty="0" err="1" smtClean="0"/>
              <a:t>TeV</a:t>
            </a:r>
            <a:r>
              <a:rPr lang="en-US" dirty="0" smtClean="0"/>
              <a:t> coasting proton beams</a:t>
            </a:r>
          </a:p>
          <a:p>
            <a:pPr lvl="1"/>
            <a:r>
              <a:rPr lang="en-US" dirty="0" smtClean="0"/>
              <a:t>Operating scenarios in the LHC synchrotron light background</a:t>
            </a:r>
          </a:p>
          <a:p>
            <a:pPr lvl="1"/>
            <a:r>
              <a:rPr lang="en-US" dirty="0" smtClean="0"/>
              <a:t>Hadron shower noise background reduction due to reduction of length of the gas pressure bump</a:t>
            </a:r>
          </a:p>
          <a:p>
            <a:pPr lvl="1"/>
            <a:r>
              <a:rPr lang="en-US" dirty="0" smtClean="0"/>
              <a:t>Operations with VSC in the baked LHC vacuum environment</a:t>
            </a:r>
          </a:p>
          <a:p>
            <a:r>
              <a:rPr lang="en-US" dirty="0" smtClean="0"/>
              <a:t>If this instrument is to be operational post- LS3, then some preliminary steps need to be taken in LS2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his instrument should include a new vacuum sector and significant cabling, so it would be difficult to implement outside of a long shutdown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6909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Staged installation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197" y="1371602"/>
            <a:ext cx="10799803" cy="473514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Instrument development in-progress, so final designs not available before late 2018</a:t>
            </a:r>
          </a:p>
          <a:p>
            <a:pPr lvl="1"/>
            <a:r>
              <a:rPr lang="en-US" dirty="0" smtClean="0"/>
              <a:t>Full demonstrator will not be ready for installation before early 2020, depending on successful qualification on an e-gun test stand at CERN/Cockcroft</a:t>
            </a:r>
          </a:p>
          <a:p>
            <a:pPr lvl="1"/>
            <a:r>
              <a:rPr lang="en-US" dirty="0" smtClean="0"/>
              <a:t>CERN management request all ECRs for LS2 by mid-2018</a:t>
            </a:r>
          </a:p>
          <a:p>
            <a:r>
              <a:rPr lang="en-US" dirty="0" smtClean="0"/>
              <a:t>Agreed with HL Integration team to propose a two-stage ECR process:</a:t>
            </a:r>
          </a:p>
          <a:p>
            <a:pPr lvl="1"/>
            <a:r>
              <a:rPr lang="en-US" dirty="0" smtClean="0"/>
              <a:t>Stage 1 (today), install one new sector valve, new shielded vacuum chamber, pull cables for the final system to new racks</a:t>
            </a:r>
          </a:p>
          <a:p>
            <a:pPr lvl="1"/>
            <a:r>
              <a:rPr lang="en-US" dirty="0" smtClean="0"/>
              <a:t>Stage 2, a second ECR for the full instrument to follow in late 2018</a:t>
            </a:r>
          </a:p>
          <a:p>
            <a:r>
              <a:rPr lang="en-US" dirty="0" smtClean="0"/>
              <a:t>Completion of stage 1 would mean that no further vacuum or beam impedance changes to the machine should be required</a:t>
            </a:r>
          </a:p>
          <a:p>
            <a:pPr lvl="1"/>
            <a:r>
              <a:rPr lang="en-US" dirty="0" smtClean="0"/>
              <a:t>The remaining instrument components would be added behind vacuum valves </a:t>
            </a:r>
          </a:p>
          <a:p>
            <a:r>
              <a:rPr lang="en-US" dirty="0" smtClean="0"/>
              <a:t>This staged approach proved successful for the BGV demonstrator, with new vacuum sector and special vacuum chamber installed in LS1 followed by gas injection and detectors during technical stops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6912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BGC equipment for this ‘</a:t>
            </a:r>
            <a:r>
              <a:rPr lang="en-US" i="1" dirty="0" smtClean="0"/>
              <a:t>Stage 1</a:t>
            </a:r>
            <a:r>
              <a:rPr lang="en-US" dirty="0" smtClean="0"/>
              <a:t>’ ECR</a:t>
            </a:r>
            <a:endParaRPr lang="en-GB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3272590" y="1299412"/>
            <a:ext cx="4285498" cy="53137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3177" y="2566737"/>
            <a:ext cx="2264192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New shielded vacuum chamber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705853" y="4120788"/>
            <a:ext cx="2101515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 x all-metal gate valves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8405186" y="4569967"/>
            <a:ext cx="2101515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Vacuum instrumentation and viewport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8405186" y="1685520"/>
            <a:ext cx="2101515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Survey targets</a:t>
            </a:r>
            <a:endParaRPr lang="en-GB" sz="20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614863" y="4413612"/>
            <a:ext cx="850232" cy="138279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749654" y="3274623"/>
            <a:ext cx="2079020" cy="500355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" idx="1"/>
          </p:cNvCxnSpPr>
          <p:nvPr/>
        </p:nvCxnSpPr>
        <p:spPr>
          <a:xfrm flipH="1" flipV="1">
            <a:off x="5983705" y="4413612"/>
            <a:ext cx="2421481" cy="664187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7194445" y="1902904"/>
            <a:ext cx="1210741" cy="156669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407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06466" y="20220"/>
            <a:ext cx="10515600" cy="1325563"/>
          </a:xfrm>
        </p:spPr>
        <p:txBody>
          <a:bodyPr/>
          <a:lstStyle/>
          <a:p>
            <a:r>
              <a:rPr lang="en-US" dirty="0" smtClean="0"/>
              <a:t>New beamline components for LS2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363579" y="1234440"/>
            <a:ext cx="9201375" cy="562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489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2149605"/>
              </p:ext>
            </p:extLst>
          </p:nvPr>
        </p:nvGraphicFramePr>
        <p:xfrm>
          <a:off x="713873" y="1187116"/>
          <a:ext cx="11017120" cy="5670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Product" r:id="rId3" imgW="10020240" imgH="5157720" progId="CATIA.Product">
                  <p:link updateAutomatic="1"/>
                </p:oleObj>
              </mc:Choice>
              <mc:Fallback>
                <p:oleObj name="Product" r:id="rId3" imgW="10020240" imgH="5157720" progId="CATIA.Product">
                  <p:link updateAutomatic="1"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3873" y="1187116"/>
                        <a:ext cx="11017120" cy="56708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84" y="172620"/>
            <a:ext cx="10940715" cy="1325563"/>
          </a:xfrm>
        </p:spPr>
        <p:txBody>
          <a:bodyPr/>
          <a:lstStyle/>
          <a:p>
            <a:r>
              <a:rPr lang="en-US" dirty="0" smtClean="0"/>
              <a:t>New LHC layout following this ‘Step 1’ ECR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0940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 approval and installation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0042"/>
            <a:ext cx="10515600" cy="463692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Request has been in PLAN (#10834) since 2015, with resources approved by all contributing groups </a:t>
            </a:r>
          </a:p>
          <a:p>
            <a:pPr lvl="1"/>
            <a:r>
              <a:rPr lang="en-US" dirty="0" smtClean="0"/>
              <a:t>BE-ABP, EN-EL, EN-MME, TE-VSC, EN-ACE, EN-SMM</a:t>
            </a:r>
          </a:p>
          <a:p>
            <a:r>
              <a:rPr lang="en-US" dirty="0" smtClean="0"/>
              <a:t>DIF and DIC submitted and in the LS2 baseline for full BGC demonstrator and vacuum instrumentation cables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ne last request for racks pending the circulation of this ECR</a:t>
            </a:r>
          </a:p>
          <a:p>
            <a:r>
              <a:rPr lang="en-US" dirty="0" smtClean="0"/>
              <a:t>ECR ready for circulation</a:t>
            </a:r>
          </a:p>
          <a:p>
            <a:pPr lvl="1"/>
            <a:r>
              <a:rPr lang="en-US" dirty="0" smtClean="0"/>
              <a:t>TE-VSC contributed for new vacuum sector</a:t>
            </a:r>
          </a:p>
          <a:p>
            <a:pPr lvl="1"/>
            <a:r>
              <a:rPr lang="en-US" dirty="0" smtClean="0"/>
              <a:t>Joint working meetings ongoing with TE-VSC for pumping and machine vacuum aspects</a:t>
            </a:r>
          </a:p>
          <a:p>
            <a:r>
              <a:rPr lang="en-US" dirty="0" smtClean="0"/>
              <a:t>Impedance Working Group #17 stated </a:t>
            </a:r>
            <a:r>
              <a:rPr lang="en-US" i="1" dirty="0" smtClean="0"/>
              <a:t>“…overall acceptable impedance if compared with the budget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Safety assessment made, documented in EDMS 1936384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2383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WP13 therefore requests that the TCC: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Support the proposal </a:t>
            </a:r>
            <a:r>
              <a:rPr lang="en-US" dirty="0" smtClean="0"/>
              <a:t>for a BGC demonstrator for installation in the LHC</a:t>
            </a:r>
          </a:p>
          <a:p>
            <a:r>
              <a:rPr lang="en-US" b="1" dirty="0" smtClean="0"/>
              <a:t>Approve circulation for comment of the ECR </a:t>
            </a:r>
            <a:r>
              <a:rPr lang="en-US" dirty="0" smtClean="0"/>
              <a:t>“</a:t>
            </a:r>
            <a:r>
              <a:rPr lang="en-US" i="1" dirty="0" smtClean="0"/>
              <a:t>Installation of a Beam Gas Curtain (BGC) Demonstrator – Stage 1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This would then proceed for standard LHC circulation process, followed by approval in the LMC</a:t>
            </a:r>
          </a:p>
          <a:p>
            <a:pPr lvl="1"/>
            <a:r>
              <a:rPr lang="en-US" dirty="0" smtClean="0"/>
              <a:t>The ECR for ‘</a:t>
            </a:r>
            <a:r>
              <a:rPr lang="en-US" i="1" dirty="0" smtClean="0"/>
              <a:t>Stage 2</a:t>
            </a:r>
            <a:r>
              <a:rPr lang="en-US" dirty="0" smtClean="0"/>
              <a:t>’ will follow toward the end of 2018, when final designs are available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5717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Reserve slides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954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TCC- 21-9-17" id="{E9460683-AF7B-4352-BEDB-FDF13C5EBC03}" vid="{C702D0A8-E5D3-44BE-8DAA-1E0B3E844E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2981</TotalTime>
  <Words>698</Words>
  <Application>Microsoft Office PowerPoint</Application>
  <PresentationFormat>Widescreen</PresentationFormat>
  <Paragraphs>64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Links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Wingdings</vt:lpstr>
      <vt:lpstr>Thème Office</vt:lpstr>
      <vt:lpstr>SMARTEAM://_STFILE_C:/SMARTEAMProd_Tmp/tmarriot/CAD001148053.CATProduct%25VERS_1</vt:lpstr>
      <vt:lpstr>SMARTEAM://_STFILE_C:/SMARTEAMProd_Tmp/tmarriot/CAD001117642.CATProduct%25VERS_1</vt:lpstr>
      <vt:lpstr>SMARTEAM://_STFILE_C:/SMARTEAMProd_Tmp/tmarriot/CAD001117642.CATProduct%25VERS_1</vt:lpstr>
      <vt:lpstr>SMARTEAM://_STFILE_C:/SMARTEAMProd_Tmp/tmarriot/CAD001053609.CATProduct%25VERS_1</vt:lpstr>
      <vt:lpstr>ECR for a Beam Gas Curtain (BGC) Demonstrator Stage 1</vt:lpstr>
      <vt:lpstr>Introduction and motivation for the Demonstrator</vt:lpstr>
      <vt:lpstr>Staged installation strategy</vt:lpstr>
      <vt:lpstr>New BGC equipment for this ‘Stage 1’ ECR</vt:lpstr>
      <vt:lpstr>New beamline components for LS2</vt:lpstr>
      <vt:lpstr>New LHC layout following this ‘Step 1’ ECR</vt:lpstr>
      <vt:lpstr>Status of the approval and installation</vt:lpstr>
      <vt:lpstr>WP13 therefore requests that the TCC:</vt:lpstr>
      <vt:lpstr>Reserve slides</vt:lpstr>
      <vt:lpstr>Beam-Gas Curtain: Instrument Components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ECR for a Beam Gas Curtain Demonstrator Stage 1</dc:title>
  <dc:creator>Raymond Veness</dc:creator>
  <cp:lastModifiedBy>Raymond Veness</cp:lastModifiedBy>
  <cp:revision>56</cp:revision>
  <cp:lastPrinted>2018-05-24T12:31:50Z</cp:lastPrinted>
  <dcterms:created xsi:type="dcterms:W3CDTF">2018-05-22T11:31:30Z</dcterms:created>
  <dcterms:modified xsi:type="dcterms:W3CDTF">2018-05-24T13:13:22Z</dcterms:modified>
</cp:coreProperties>
</file>