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59" r:id="rId3"/>
    <p:sldId id="264" r:id="rId4"/>
    <p:sldId id="265" r:id="rId5"/>
    <p:sldId id="267" r:id="rId6"/>
    <p:sldId id="269" r:id="rId7"/>
    <p:sldId id="268" r:id="rId8"/>
    <p:sldId id="270" r:id="rId9"/>
    <p:sldId id="271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EE53E-E332-4F2F-B406-33921EB79C3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90160-B948-4607-83A0-720DAFF69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715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1225-5482-4489-986A-699D064634FE}" type="datetime1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9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EB91-D883-426C-8634-4A4A3752E968}" type="datetime1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72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861F-0F45-4D07-A81D-42BECF24B70B}" type="datetime1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19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E5FE4-583F-4353-95C0-5B059C3CCAAB}" type="datetime1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82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466-98C5-40EB-A242-0D02ACDFB152}" type="datetime1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42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808-B559-4DD7-AB72-4D32EAD675ED}" type="datetime1">
              <a:rPr lang="en-GB" smtClean="0"/>
              <a:t>14/05/2018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91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09937-14DC-4860-AB5C-56EE5775CA2E}" type="datetime1">
              <a:rPr lang="en-GB" smtClean="0"/>
              <a:t>14/05/2018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34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7DB9-6070-4C1B-808C-7EB3E7B74BB0}" type="datetime1">
              <a:rPr lang="en-GB" smtClean="0"/>
              <a:t>14/05/2018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6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D6D-9253-41E2-B6A0-63172C123C65}" type="datetime1">
              <a:rPr lang="en-GB" smtClean="0"/>
              <a:t>14/05/2018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32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83652-77CF-4D59-9B57-8D5F0D1A7011}" type="datetime1">
              <a:rPr lang="en-GB" smtClean="0"/>
              <a:t>14/05/2018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465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364E-E5B4-459A-97E7-F544AB885B3F}" type="datetime1">
              <a:rPr lang="en-GB" smtClean="0"/>
              <a:t>14/05/2018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6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4992E-7A82-45CD-8889-71F9D2674089}" type="datetime1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J. Emery - 14.05.2018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2EF75-0D8A-4448-8E82-8AF1E38D81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0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5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10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7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tm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636" y="271395"/>
            <a:ext cx="10014164" cy="947805"/>
          </a:xfrm>
        </p:spPr>
        <p:txBody>
          <a:bodyPr/>
          <a:lstStyle/>
          <a:p>
            <a:r>
              <a:rPr lang="en-US" dirty="0" smtClean="0"/>
              <a:t>Resolver </a:t>
            </a:r>
            <a:r>
              <a:rPr lang="en-US" dirty="0" smtClean="0"/>
              <a:t>issue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077" y="2227385"/>
            <a:ext cx="10806723" cy="394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1) Analog signals filtering (Patrik)</a:t>
            </a:r>
            <a:br>
              <a:rPr lang="en-US" dirty="0" smtClean="0"/>
            </a:br>
            <a:r>
              <a:rPr lang="en-US" dirty="0" smtClean="0"/>
              <a:t>	Provides stable position – tested in the PS</a:t>
            </a:r>
            <a:br>
              <a:rPr lang="en-US" dirty="0" smtClean="0"/>
            </a:br>
            <a:r>
              <a:rPr lang="en-US" dirty="0" smtClean="0"/>
              <a:t>	Ready for motion with </a:t>
            </a:r>
            <a:r>
              <a:rPr lang="en-US" dirty="0" err="1" smtClean="0"/>
              <a:t>Dspace</a:t>
            </a:r>
            <a:r>
              <a:rPr lang="en-US" dirty="0" smtClean="0"/>
              <a:t> (during technical stop?)</a:t>
            </a:r>
          </a:p>
          <a:p>
            <a:pPr marL="0" indent="0">
              <a:buNone/>
            </a:pPr>
            <a:r>
              <a:rPr lang="en-US" dirty="0" smtClean="0"/>
              <a:t>2) RDC Phase lock and amplitude adaptation</a:t>
            </a:r>
            <a:br>
              <a:rPr lang="en-US" dirty="0" smtClean="0"/>
            </a:br>
            <a:r>
              <a:rPr lang="en-US" dirty="0" smtClean="0"/>
              <a:t>	Implemented in the new electronics (VFC based)</a:t>
            </a:r>
            <a:br>
              <a:rPr lang="en-US" dirty="0" smtClean="0"/>
            </a:br>
            <a:r>
              <a:rPr lang="en-US" dirty="0" smtClean="0"/>
              <a:t>	Provides very stable position when adjusted (see next slide)</a:t>
            </a:r>
            <a:br>
              <a:rPr lang="en-US" dirty="0" smtClean="0"/>
            </a:br>
            <a:r>
              <a:rPr lang="en-US" dirty="0" smtClean="0"/>
              <a:t>	Requires modification of circuits – ready for starting new version</a:t>
            </a:r>
          </a:p>
          <a:p>
            <a:pPr marL="0" indent="0">
              <a:buNone/>
            </a:pPr>
            <a:r>
              <a:rPr lang="en-US" dirty="0" smtClean="0"/>
              <a:t>3) Influence of the membrane type (2D or 3D forged)</a:t>
            </a:r>
          </a:p>
          <a:p>
            <a:pPr marL="0" indent="0">
              <a:buNone/>
            </a:pPr>
            <a:r>
              <a:rPr lang="en-US" dirty="0" smtClean="0"/>
              <a:t>4) Installation of a PSB type resolver in the PS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pic>
        <p:nvPicPr>
          <p:cNvPr id="5" name="Picture 4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7077" y="1477108"/>
            <a:ext cx="9730154" cy="6252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Issue identified </a:t>
            </a:r>
            <a:r>
              <a:rPr lang="en-GB" sz="2400" dirty="0" smtClean="0"/>
              <a:t>with larger resolver (PSB &amp; PS type) and the vacuum barrel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3104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8907" y="1586973"/>
            <a:ext cx="4977441" cy="6396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01/ BWS PMT (Assembly)</a:t>
            </a:r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1436678" y="3069789"/>
            <a:ext cx="1781410" cy="90525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02/ BWSPSA</a:t>
            </a:r>
            <a:br>
              <a:rPr lang="en-GB" sz="1400" dirty="0" smtClean="0"/>
            </a:br>
            <a:r>
              <a:rPr lang="en-GB" sz="1400" dirty="0" smtClean="0"/>
              <a:t>EDA-03764</a:t>
            </a:r>
            <a:br>
              <a:rPr lang="en-GB" sz="1400" dirty="0" smtClean="0"/>
            </a:br>
            <a:r>
              <a:rPr lang="en-GB" sz="1400" dirty="0" smtClean="0"/>
              <a:t>(PCB)</a:t>
            </a:r>
            <a:endParaRPr lang="fr-CH" sz="1400" dirty="0"/>
          </a:p>
        </p:txBody>
      </p:sp>
      <p:cxnSp>
        <p:nvCxnSpPr>
          <p:cNvPr id="8" name="Elbow Connector 7"/>
          <p:cNvCxnSpPr>
            <a:stCxn id="11" idx="2"/>
            <a:endCxn id="4" idx="0"/>
          </p:cNvCxnSpPr>
          <p:nvPr/>
        </p:nvCxnSpPr>
        <p:spPr>
          <a:xfrm rot="10800000" flipV="1">
            <a:off x="2327384" y="2680485"/>
            <a:ext cx="2651931" cy="38930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42"/>
          <p:cNvSpPr>
            <a:spLocks noGrp="1"/>
          </p:cNvSpPr>
          <p:nvPr>
            <p:ph type="title"/>
          </p:nvPr>
        </p:nvSpPr>
        <p:spPr>
          <a:xfrm>
            <a:off x="1573518" y="273538"/>
            <a:ext cx="9923610" cy="961091"/>
          </a:xfrm>
        </p:spPr>
        <p:txBody>
          <a:bodyPr>
            <a:normAutofit/>
          </a:bodyPr>
          <a:lstStyle/>
          <a:p>
            <a:r>
              <a:rPr lang="en-GB" dirty="0"/>
              <a:t>BWS </a:t>
            </a:r>
            <a:r>
              <a:rPr lang="en-GB" dirty="0" smtClean="0"/>
              <a:t>PMT assembly - </a:t>
            </a:r>
            <a:r>
              <a:rPr lang="en-GB" dirty="0"/>
              <a:t>Bill of </a:t>
            </a:r>
            <a:r>
              <a:rPr lang="en-GB" dirty="0" smtClean="0"/>
              <a:t>Material</a:t>
            </a:r>
            <a:endParaRPr lang="fr-CH" dirty="0"/>
          </a:p>
        </p:txBody>
      </p:sp>
      <p:sp>
        <p:nvSpPr>
          <p:cNvPr id="93" name="Rectangle 92"/>
          <p:cNvSpPr/>
          <p:nvPr/>
        </p:nvSpPr>
        <p:spPr>
          <a:xfrm>
            <a:off x="6188205" y="3075708"/>
            <a:ext cx="1369294" cy="8931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04/ Mechanics</a:t>
            </a:r>
          </a:p>
          <a:p>
            <a:pPr algn="ctr"/>
            <a:r>
              <a:rPr lang="en-US" sz="1400" dirty="0" smtClean="0"/>
              <a:t>Filter wheel</a:t>
            </a:r>
            <a:br>
              <a:rPr lang="en-US" sz="1400" dirty="0" smtClean="0"/>
            </a:br>
            <a:r>
              <a:rPr lang="en-US" sz="1400" dirty="0" smtClean="0"/>
              <a:t>(assembly)</a:t>
            </a:r>
            <a:endParaRPr lang="en-GB" sz="1400" dirty="0" smtClean="0"/>
          </a:p>
        </p:txBody>
      </p:sp>
      <p:cxnSp>
        <p:nvCxnSpPr>
          <p:cNvPr id="95" name="Elbow Connector 94"/>
          <p:cNvCxnSpPr>
            <a:stCxn id="11" idx="6"/>
            <a:endCxn id="93" idx="0"/>
          </p:cNvCxnSpPr>
          <p:nvPr/>
        </p:nvCxnSpPr>
        <p:spPr>
          <a:xfrm>
            <a:off x="6021026" y="2680486"/>
            <a:ext cx="851826" cy="39522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979314" y="2453539"/>
            <a:ext cx="1041712" cy="45389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OP 01</a:t>
            </a:r>
            <a:endParaRPr lang="fr-CH" sz="1400" dirty="0"/>
          </a:p>
        </p:txBody>
      </p:sp>
      <p:sp>
        <p:nvSpPr>
          <p:cNvPr id="22" name="Oval 21"/>
          <p:cNvSpPr/>
          <p:nvPr/>
        </p:nvSpPr>
        <p:spPr>
          <a:xfrm>
            <a:off x="6359202" y="4358793"/>
            <a:ext cx="1041712" cy="45389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OP 02</a:t>
            </a:r>
            <a:endParaRPr lang="fr-CH" sz="1400" dirty="0"/>
          </a:p>
        </p:txBody>
      </p:sp>
      <p:cxnSp>
        <p:nvCxnSpPr>
          <p:cNvPr id="198" name="Elbow Connector 197"/>
          <p:cNvCxnSpPr>
            <a:stCxn id="2" idx="2"/>
            <a:endCxn id="11" idx="0"/>
          </p:cNvCxnSpPr>
          <p:nvPr/>
        </p:nvCxnSpPr>
        <p:spPr>
          <a:xfrm rot="16200000" flipH="1">
            <a:off x="5385425" y="2338794"/>
            <a:ext cx="226948" cy="2542"/>
          </a:xfrm>
          <a:prstGeom prst="bent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Rectangle 208"/>
          <p:cNvSpPr/>
          <p:nvPr/>
        </p:nvSpPr>
        <p:spPr>
          <a:xfrm>
            <a:off x="3657366" y="3075708"/>
            <a:ext cx="1369294" cy="8931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03/ Mechanics box &amp; shielding</a:t>
            </a:r>
            <a:br>
              <a:rPr lang="en-GB" sz="1400" dirty="0" smtClean="0"/>
            </a:br>
            <a:r>
              <a:rPr lang="en-GB" sz="1400" dirty="0" smtClean="0"/>
              <a:t>(Produced)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805598" y="3075709"/>
            <a:ext cx="1369294" cy="8931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05/ </a:t>
            </a:r>
            <a:r>
              <a:rPr lang="en-US" sz="1400" dirty="0" smtClean="0"/>
              <a:t>Scintillator</a:t>
            </a:r>
          </a:p>
          <a:p>
            <a:pPr algn="ctr"/>
            <a:r>
              <a:rPr lang="en-US" sz="1400" dirty="0" smtClean="0"/>
              <a:t>(PU)</a:t>
            </a:r>
            <a:endParaRPr lang="en-GB" sz="1400" dirty="0" smtClean="0"/>
          </a:p>
        </p:txBody>
      </p:sp>
      <p:cxnSp>
        <p:nvCxnSpPr>
          <p:cNvPr id="37" name="Elbow Connector 36"/>
          <p:cNvCxnSpPr>
            <a:stCxn id="11" idx="6"/>
            <a:endCxn id="36" idx="0"/>
          </p:cNvCxnSpPr>
          <p:nvPr/>
        </p:nvCxnSpPr>
        <p:spPr>
          <a:xfrm>
            <a:off x="6021026" y="2680486"/>
            <a:ext cx="2469219" cy="3952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1" idx="2"/>
            <a:endCxn id="209" idx="0"/>
          </p:cNvCxnSpPr>
          <p:nvPr/>
        </p:nvCxnSpPr>
        <p:spPr>
          <a:xfrm rot="10800000" flipV="1">
            <a:off x="4342014" y="2680486"/>
            <a:ext cx="637301" cy="39522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93" idx="2"/>
            <a:endCxn id="22" idx="0"/>
          </p:cNvCxnSpPr>
          <p:nvPr/>
        </p:nvCxnSpPr>
        <p:spPr>
          <a:xfrm rot="16200000" flipH="1">
            <a:off x="6681489" y="4160224"/>
            <a:ext cx="389932" cy="7206"/>
          </a:xfrm>
          <a:prstGeom prst="bent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610020" y="5266027"/>
            <a:ext cx="1369294" cy="8931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06/ Mechanics box</a:t>
            </a:r>
            <a:br>
              <a:rPr lang="en-GB" sz="1400" dirty="0" smtClean="0"/>
            </a:br>
            <a:r>
              <a:rPr lang="en-GB" sz="1400" dirty="0" smtClean="0"/>
              <a:t>(Produced)</a:t>
            </a:r>
          </a:p>
        </p:txBody>
      </p:sp>
      <p:cxnSp>
        <p:nvCxnSpPr>
          <p:cNvPr id="63" name="Elbow Connector 62"/>
          <p:cNvCxnSpPr>
            <a:stCxn id="22" idx="2"/>
            <a:endCxn id="62" idx="0"/>
          </p:cNvCxnSpPr>
          <p:nvPr/>
        </p:nvCxnSpPr>
        <p:spPr>
          <a:xfrm rot="10800000" flipV="1">
            <a:off x="4294668" y="4585739"/>
            <a:ext cx="2064535" cy="6802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5270126" y="5266027"/>
            <a:ext cx="1369294" cy="8931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07/ filters</a:t>
            </a:r>
            <a:br>
              <a:rPr lang="en-GB" sz="1400" dirty="0" smtClean="0"/>
            </a:br>
            <a:r>
              <a:rPr lang="en-GB" sz="1400" dirty="0" smtClean="0"/>
              <a:t>(PU)</a:t>
            </a:r>
          </a:p>
        </p:txBody>
      </p:sp>
      <p:cxnSp>
        <p:nvCxnSpPr>
          <p:cNvPr id="69" name="Elbow Connector 68"/>
          <p:cNvCxnSpPr>
            <a:stCxn id="22" idx="2"/>
          </p:cNvCxnSpPr>
          <p:nvPr/>
        </p:nvCxnSpPr>
        <p:spPr>
          <a:xfrm rot="10800000" flipV="1">
            <a:off x="5932720" y="4585739"/>
            <a:ext cx="426483" cy="6802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7097601" y="5266027"/>
            <a:ext cx="1369294" cy="8931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08/ Motor</a:t>
            </a:r>
            <a:br>
              <a:rPr lang="en-GB" sz="1400" dirty="0" smtClean="0"/>
            </a:br>
            <a:r>
              <a:rPr lang="en-GB" sz="1400" dirty="0" smtClean="0"/>
              <a:t>(PU)</a:t>
            </a:r>
          </a:p>
        </p:txBody>
      </p:sp>
      <p:cxnSp>
        <p:nvCxnSpPr>
          <p:cNvPr id="76" name="Elbow Connector 75"/>
          <p:cNvCxnSpPr>
            <a:stCxn id="22" idx="6"/>
            <a:endCxn id="75" idx="0"/>
          </p:cNvCxnSpPr>
          <p:nvPr/>
        </p:nvCxnSpPr>
        <p:spPr>
          <a:xfrm>
            <a:off x="7400914" y="4585740"/>
            <a:ext cx="381334" cy="6802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8730335" y="5266027"/>
            <a:ext cx="1369294" cy="8931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09/ Cabling &amp; connectors</a:t>
            </a:r>
          </a:p>
        </p:txBody>
      </p:sp>
      <p:cxnSp>
        <p:nvCxnSpPr>
          <p:cNvPr id="80" name="Elbow Connector 79"/>
          <p:cNvCxnSpPr>
            <a:stCxn id="22" idx="6"/>
            <a:endCxn id="79" idx="0"/>
          </p:cNvCxnSpPr>
          <p:nvPr/>
        </p:nvCxnSpPr>
        <p:spPr>
          <a:xfrm>
            <a:off x="7400914" y="4585740"/>
            <a:ext cx="2014068" cy="6802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66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8954" y="271395"/>
            <a:ext cx="9954846" cy="94780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Admotec</a:t>
            </a:r>
            <a:r>
              <a:rPr lang="en-US" dirty="0" smtClean="0"/>
              <a:t> Precision AG</a:t>
            </a:r>
            <a:br>
              <a:rPr lang="en-US" dirty="0" smtClean="0"/>
            </a:br>
            <a:r>
              <a:rPr lang="en-US" dirty="0" smtClean="0"/>
              <a:t>report</a:t>
            </a:r>
            <a:endParaRPr lang="en-GB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" b="11420"/>
          <a:stretch/>
        </p:blipFill>
        <p:spPr>
          <a:xfrm>
            <a:off x="6711784" y="271395"/>
            <a:ext cx="4972216" cy="6701325"/>
          </a:xfrm>
          <a:prstGeom prst="rect">
            <a:avLst/>
          </a:prstGeom>
        </p:spPr>
      </p:pic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05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676" y="271395"/>
            <a:ext cx="9936124" cy="924685"/>
          </a:xfrm>
        </p:spPr>
        <p:txBody>
          <a:bodyPr/>
          <a:lstStyle/>
          <a:p>
            <a:r>
              <a:rPr lang="en-US" dirty="0" smtClean="0"/>
              <a:t>Phase alignment principle using FPGA</a:t>
            </a:r>
            <a:endParaRPr lang="en-GB" dirty="0"/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538" y="1544271"/>
            <a:ext cx="5181600" cy="3500153"/>
          </a:xfrm>
        </p:spPr>
      </p:pic>
      <p:sp>
        <p:nvSpPr>
          <p:cNvPr id="6" name="TextBox 5"/>
          <p:cNvSpPr txBox="1"/>
          <p:nvPr/>
        </p:nvSpPr>
        <p:spPr>
          <a:xfrm>
            <a:off x="3688861" y="1630406"/>
            <a:ext cx="22508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RDC stimulation (blue)</a:t>
            </a:r>
          </a:p>
          <a:p>
            <a:r>
              <a:rPr lang="en-US" dirty="0" smtClean="0"/>
              <a:t>Reconstructed stimulation with defined phase</a:t>
            </a:r>
          </a:p>
          <a:p>
            <a:r>
              <a:rPr lang="en-US" dirty="0" smtClean="0"/>
              <a:t>~ +111 </a:t>
            </a:r>
            <a:r>
              <a:rPr lang="en-US" dirty="0" err="1" smtClean="0"/>
              <a:t>deg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688801" y="5044424"/>
            <a:ext cx="5197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 to secondary phase seen by the RDC: </a:t>
            </a:r>
            <a:r>
              <a:rPr lang="en-US" dirty="0" smtClean="0">
                <a:solidFill>
                  <a:srgbClr val="00B050"/>
                </a:solidFill>
              </a:rPr>
              <a:t>-24 </a:t>
            </a:r>
            <a:r>
              <a:rPr lang="en-US" dirty="0" err="1" smtClean="0">
                <a:solidFill>
                  <a:srgbClr val="00B050"/>
                </a:solidFill>
              </a:rPr>
              <a:t>deg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10" name="Content Placeholder 9" descr="PicoScope 6 - [20180419-0001-rdc-primary-primary-phase-shift.psdata]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11402"/>
            <a:ext cx="3316556" cy="2469335"/>
          </a:xfrm>
        </p:spPr>
      </p:pic>
      <p:pic>
        <p:nvPicPr>
          <p:cNvPr id="11" name="Picture 10" descr="PicoScope 6 - [20180419-0001-primary-secondary-2-noisy.psdata]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443" y="4085948"/>
            <a:ext cx="3800249" cy="25751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053" y="4621416"/>
            <a:ext cx="22397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introduced by the resolver &amp; cable</a:t>
            </a:r>
          </a:p>
          <a:p>
            <a:r>
              <a:rPr lang="en-US" dirty="0" smtClean="0"/>
              <a:t>Primary (blue)</a:t>
            </a:r>
          </a:p>
          <a:p>
            <a:r>
              <a:rPr lang="en-US" dirty="0" smtClean="0"/>
              <a:t>Secondary (red)</a:t>
            </a:r>
          </a:p>
          <a:p>
            <a:r>
              <a:rPr lang="en-US" dirty="0" smtClean="0"/>
              <a:t>Phase </a:t>
            </a:r>
            <a:r>
              <a:rPr lang="en-US" dirty="0" smtClean="0">
                <a:solidFill>
                  <a:srgbClr val="FF0000"/>
                </a:solidFill>
              </a:rPr>
              <a:t>+52 </a:t>
            </a:r>
            <a:r>
              <a:rPr lang="en-US" dirty="0" err="1" smtClean="0">
                <a:solidFill>
                  <a:srgbClr val="FF0000"/>
                </a:solidFill>
              </a:rPr>
              <a:t>deg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9" name="Picture 8" descr="logo-presentation-smal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62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Screen Clippin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133" y="2261235"/>
            <a:ext cx="5206255" cy="393086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636" y="271395"/>
            <a:ext cx="10015752" cy="947805"/>
          </a:xfrm>
        </p:spPr>
        <p:txBody>
          <a:bodyPr/>
          <a:lstStyle/>
          <a:p>
            <a:r>
              <a:rPr lang="en-US" dirty="0" smtClean="0"/>
              <a:t>Measures in the PS with the resolver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9788" y="1219200"/>
            <a:ext cx="5157787" cy="128587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WITHOUT PHASE ALIGNMENT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20k values </a:t>
            </a:r>
            <a:r>
              <a:rPr lang="en-US" b="0" dirty="0"/>
              <a:t>(~every </a:t>
            </a:r>
            <a:r>
              <a:rPr lang="en-US" b="0" dirty="0" smtClean="0"/>
              <a:t>2.5ms)</a:t>
            </a:r>
            <a:br>
              <a:rPr lang="en-US" b="0" dirty="0" smtClean="0"/>
            </a:br>
            <a:r>
              <a:rPr lang="en-US" b="0" dirty="0" smtClean="0"/>
              <a:t>35750 – 35430 = 320 =&gt; 80 values (14 bits resolution)</a:t>
            </a:r>
            <a:br>
              <a:rPr lang="en-US" b="0" dirty="0" smtClean="0"/>
            </a:br>
            <a:r>
              <a:rPr lang="en-US" b="0" dirty="0" smtClean="0"/>
              <a:t>Effective resolution</a:t>
            </a:r>
            <a:r>
              <a:rPr lang="en-US" b="0" dirty="0" smtClean="0">
                <a:solidFill>
                  <a:srgbClr val="FF0000"/>
                </a:solidFill>
              </a:rPr>
              <a:t>: ~8 bits</a:t>
            </a:r>
            <a:r>
              <a:rPr lang="en-US" b="0" dirty="0"/>
              <a:t/>
            </a:r>
            <a:br>
              <a:rPr lang="en-US" b="0" dirty="0"/>
            </a:br>
            <a:endParaRPr lang="en-GB" b="0" dirty="0"/>
          </a:p>
        </p:txBody>
      </p:sp>
      <p:pic>
        <p:nvPicPr>
          <p:cNvPr id="11" name="Content Placeholder 10" descr="Screen Clippi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90" y="2384374"/>
            <a:ext cx="5101383" cy="3684588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097589" y="1141046"/>
            <a:ext cx="5836504" cy="1243328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/>
              <a:t>WITH PHASE ALIGNMENT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200k values </a:t>
            </a:r>
            <a:r>
              <a:rPr lang="en-US" sz="2000" b="0" dirty="0" smtClean="0"/>
              <a:t>(~every 2.5ms)</a:t>
            </a:r>
            <a:br>
              <a:rPr lang="en-US" sz="2000" b="0" dirty="0" smtClean="0"/>
            </a:br>
            <a:r>
              <a:rPr lang="en-US" sz="2000" b="0" dirty="0" smtClean="0"/>
              <a:t>Systematic small shit at defined USER  (</a:t>
            </a:r>
            <a:r>
              <a:rPr lang="en-US" sz="2000" b="0" dirty="0" err="1" smtClean="0"/>
              <a:t>sychro</a:t>
            </a:r>
            <a:r>
              <a:rPr lang="en-US" sz="2000" b="0" dirty="0" smtClean="0"/>
              <a:t> with the machine)</a:t>
            </a:r>
            <a:br>
              <a:rPr lang="en-US" sz="2000" b="0" dirty="0" smtClean="0"/>
            </a:br>
            <a:r>
              <a:rPr lang="en-US" sz="2000" b="0" dirty="0" smtClean="0"/>
              <a:t>2720-2688=32 (16 bits) =&gt; 8 bits shift (14 bits)</a:t>
            </a:r>
            <a:br>
              <a:rPr lang="en-US" sz="2000" b="0" dirty="0" smtClean="0"/>
            </a:br>
            <a:r>
              <a:rPr lang="en-US" sz="2000" b="0" dirty="0" smtClean="0"/>
              <a:t>Effective resolution (long term) 14-3 = </a:t>
            </a:r>
            <a:r>
              <a:rPr lang="en-US" sz="2000" b="0" dirty="0" smtClean="0">
                <a:solidFill>
                  <a:srgbClr val="00B050"/>
                </a:solidFill>
              </a:rPr>
              <a:t>11 bits</a:t>
            </a:r>
            <a:r>
              <a:rPr lang="en-US" sz="2000" b="0" dirty="0" smtClean="0"/>
              <a:t>! (short term is </a:t>
            </a:r>
            <a:r>
              <a:rPr lang="en-US" sz="2000" b="0" dirty="0" smtClean="0">
                <a:solidFill>
                  <a:srgbClr val="00B050"/>
                </a:solidFill>
              </a:rPr>
              <a:t>14 bits</a:t>
            </a:r>
            <a:r>
              <a:rPr lang="en-US" sz="2000" b="0" dirty="0" smtClean="0"/>
              <a:t>)</a:t>
            </a:r>
            <a:endParaRPr lang="en-GB" sz="20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7133787" y="6192101"/>
            <a:ext cx="376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Transition between values (small shit) </a:t>
            </a:r>
            <a:br>
              <a:rPr lang="en-US" dirty="0" smtClean="0"/>
            </a:br>
            <a:r>
              <a:rPr lang="en-US" dirty="0" smtClean="0"/>
              <a:t>to be recorded with Firmware update</a:t>
            </a:r>
            <a:endParaRPr lang="en-GB" dirty="0"/>
          </a:p>
        </p:txBody>
      </p:sp>
      <p:pic>
        <p:nvPicPr>
          <p:cNvPr id="9" name="Picture 8" descr="logo-presentation-smal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836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636" y="271395"/>
            <a:ext cx="10014164" cy="1010329"/>
          </a:xfrm>
        </p:spPr>
        <p:txBody>
          <a:bodyPr>
            <a:normAutofit fontScale="90000"/>
          </a:bodyPr>
          <a:lstStyle/>
          <a:p>
            <a:r>
              <a:rPr lang="en-US" dirty="0"/>
              <a:t>Influence of the membrane type – 25.04.2018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53764883"/>
              </p:ext>
            </p:extLst>
          </p:nvPr>
        </p:nvGraphicFramePr>
        <p:xfrm>
          <a:off x="4749748" y="4536900"/>
          <a:ext cx="4354146" cy="118534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74070">
                  <a:extLst>
                    <a:ext uri="{9D8B030D-6E8A-4147-A177-3AD203B41FA5}">
                      <a16:colId xmlns:a16="http://schemas.microsoft.com/office/drawing/2014/main" val="3811282948"/>
                    </a:ext>
                  </a:extLst>
                </a:gridCol>
                <a:gridCol w="1128853">
                  <a:extLst>
                    <a:ext uri="{9D8B030D-6E8A-4147-A177-3AD203B41FA5}">
                      <a16:colId xmlns:a16="http://schemas.microsoft.com/office/drawing/2014/main" val="2836244224"/>
                    </a:ext>
                  </a:extLst>
                </a:gridCol>
                <a:gridCol w="1273991">
                  <a:extLst>
                    <a:ext uri="{9D8B030D-6E8A-4147-A177-3AD203B41FA5}">
                      <a16:colId xmlns:a16="http://schemas.microsoft.com/office/drawing/2014/main" val="2415096368"/>
                    </a:ext>
                  </a:extLst>
                </a:gridCol>
                <a:gridCol w="1177232">
                  <a:extLst>
                    <a:ext uri="{9D8B030D-6E8A-4147-A177-3AD203B41FA5}">
                      <a16:colId xmlns:a16="http://schemas.microsoft.com/office/drawing/2014/main" val="3521251921"/>
                    </a:ext>
                  </a:extLst>
                </a:gridCol>
              </a:tblGrid>
              <a:tr h="31359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Phase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Admotec (2D)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Production (3D)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difference [%]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96854773"/>
                  </a:ext>
                </a:extLst>
              </a:tr>
              <a:tr h="313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min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29.86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-3.8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1732880"/>
                  </a:ext>
                </a:extLst>
              </a:tr>
              <a:tr h="3135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max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32.45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36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-10.9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372085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02376470"/>
              </p:ext>
            </p:extLst>
          </p:nvPr>
        </p:nvGraphicFramePr>
        <p:xfrm>
          <a:off x="6368561" y="1780890"/>
          <a:ext cx="4124569" cy="161092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33257">
                  <a:extLst>
                    <a:ext uri="{9D8B030D-6E8A-4147-A177-3AD203B41FA5}">
                      <a16:colId xmlns:a16="http://schemas.microsoft.com/office/drawing/2014/main" val="3423567313"/>
                    </a:ext>
                  </a:extLst>
                </a:gridCol>
                <a:gridCol w="1069333">
                  <a:extLst>
                    <a:ext uri="{9D8B030D-6E8A-4147-A177-3AD203B41FA5}">
                      <a16:colId xmlns:a16="http://schemas.microsoft.com/office/drawing/2014/main" val="4026026304"/>
                    </a:ext>
                  </a:extLst>
                </a:gridCol>
                <a:gridCol w="1206818">
                  <a:extLst>
                    <a:ext uri="{9D8B030D-6E8A-4147-A177-3AD203B41FA5}">
                      <a16:colId xmlns:a16="http://schemas.microsoft.com/office/drawing/2014/main" val="2176815568"/>
                    </a:ext>
                  </a:extLst>
                </a:gridCol>
                <a:gridCol w="1115161">
                  <a:extLst>
                    <a:ext uri="{9D8B030D-6E8A-4147-A177-3AD203B41FA5}">
                      <a16:colId xmlns:a16="http://schemas.microsoft.com/office/drawing/2014/main" val="440373518"/>
                    </a:ext>
                  </a:extLst>
                </a:gridCol>
              </a:tblGrid>
              <a:tr h="27843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Position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>
                          <a:effectLst/>
                        </a:rPr>
                        <a:t>Admotec</a:t>
                      </a:r>
                      <a:r>
                        <a:rPr lang="en-GB" sz="1600" u="none" strike="noStrike" dirty="0">
                          <a:effectLst/>
                        </a:rPr>
                        <a:t> (2D)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Production (3D)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difference [%]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3510586"/>
                  </a:ext>
                </a:extLst>
              </a:tr>
              <a:tr h="27843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32784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0.463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0.482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-4.1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7966975"/>
                  </a:ext>
                </a:extLst>
              </a:tr>
              <a:tr h="27843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16400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0.481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0.48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0.2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41546212"/>
                  </a:ext>
                </a:extLst>
              </a:tr>
              <a:tr h="27843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7810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0.789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0.595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24.6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3124398"/>
                  </a:ext>
                </a:extLst>
              </a:tr>
              <a:tr h="27843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0.569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0.437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23.2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0409874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pic>
        <p:nvPicPr>
          <p:cNvPr id="9" name="Content Placeholder 28" descr="PicoScop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7" y="1560664"/>
            <a:ext cx="2445606" cy="2213760"/>
          </a:xfrm>
          <a:prstGeom prst="rect">
            <a:avLst/>
          </a:prstGeom>
        </p:spPr>
      </p:pic>
      <p:pic>
        <p:nvPicPr>
          <p:cNvPr id="10" name="Content Placeholder 34" descr="PicoScope 6 - [20180423-0001-resolver_PS_membrane_Admotec-2-secondaries_meas4.psdata]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507" y="1569752"/>
            <a:ext cx="2426482" cy="2196449"/>
          </a:xfrm>
          <a:prstGeom prst="rect">
            <a:avLst/>
          </a:prstGeom>
        </p:spPr>
      </p:pic>
      <p:pic>
        <p:nvPicPr>
          <p:cNvPr id="11" name="Content Placeholder 5" descr="PicoScop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22" y="3897434"/>
            <a:ext cx="3411771" cy="2641478"/>
          </a:xfrm>
          <a:prstGeom prst="rect">
            <a:avLst/>
          </a:prstGeom>
        </p:spPr>
      </p:pic>
      <p:pic>
        <p:nvPicPr>
          <p:cNvPr id="12" name="Picture 11" descr="logo-presentation-smal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67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46" y="271395"/>
            <a:ext cx="10009554" cy="947805"/>
          </a:xfrm>
        </p:spPr>
        <p:txBody>
          <a:bodyPr/>
          <a:lstStyle/>
          <a:p>
            <a:pPr algn="ctr"/>
            <a:r>
              <a:rPr lang="en-GB" dirty="0" smtClean="0"/>
              <a:t>Compare resolvers in PS environments</a:t>
            </a:r>
            <a:endParaRPr lang="en-GB" dirty="0"/>
          </a:p>
        </p:txBody>
      </p:sp>
      <p:pic>
        <p:nvPicPr>
          <p:cNvPr id="18" name="Content Placeholder 10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69" y="2602523"/>
            <a:ext cx="2183426" cy="3400624"/>
          </a:xfrm>
          <a:prstGeom prst="rect">
            <a:avLst/>
          </a:prstGeom>
        </p:spPr>
      </p:pic>
      <p:pic>
        <p:nvPicPr>
          <p:cNvPr id="10" name="Picture 9" descr="logo-presentation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339" y="1441938"/>
            <a:ext cx="6961554" cy="476261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4189046" y="1735016"/>
            <a:ext cx="2868246" cy="20241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9089293" y="1336431"/>
            <a:ext cx="640861" cy="9638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566031" y="1034534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 type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637654" y="135072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PSB type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7" idx="2"/>
          </p:cNvCxnSpPr>
          <p:nvPr/>
        </p:nvCxnSpPr>
        <p:spPr>
          <a:xfrm flipH="1">
            <a:off x="2533544" y="1720052"/>
            <a:ext cx="1606812" cy="8121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85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Compare resolvers in PS environments 30.04.2018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3149600" y="1581150"/>
            <a:ext cx="3859213" cy="102393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PSB resolver</a:t>
            </a:r>
            <a:br>
              <a:rPr lang="en-GB" dirty="0" smtClean="0"/>
            </a:br>
            <a:r>
              <a:rPr lang="en-GB" dirty="0" smtClean="0"/>
              <a:t>Highest setting stimulation</a:t>
            </a:r>
            <a:br>
              <a:rPr lang="en-GB" dirty="0" smtClean="0"/>
            </a:br>
            <a:r>
              <a:rPr lang="en-GB" dirty="0" smtClean="0"/>
              <a:t>Noise: 114, 126, 135</a:t>
            </a:r>
          </a:p>
          <a:p>
            <a:r>
              <a:rPr lang="en-GB" dirty="0" smtClean="0"/>
              <a:t>With Lowest setting:</a:t>
            </a:r>
            <a:br>
              <a:rPr lang="en-GB" dirty="0" smtClean="0"/>
            </a:br>
            <a:r>
              <a:rPr lang="en-GB" dirty="0" smtClean="0"/>
              <a:t>63, 48, 51 (230mV, 330mV)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7008813" y="1681163"/>
            <a:ext cx="5183187" cy="82391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PS resolver</a:t>
            </a:r>
            <a:br>
              <a:rPr lang="en-GB" dirty="0" smtClean="0"/>
            </a:br>
            <a:r>
              <a:rPr lang="en-GB" dirty="0" smtClean="0"/>
              <a:t>Lowest settings stimulation</a:t>
            </a:r>
            <a:br>
              <a:rPr lang="en-GB" dirty="0" smtClean="0"/>
            </a:br>
            <a:r>
              <a:rPr lang="en-GB" dirty="0" smtClean="0"/>
              <a:t>Noise: 33, 35, 56 (280mV, 1.2V)</a:t>
            </a:r>
            <a:endParaRPr lang="en-GB" dirty="0"/>
          </a:p>
        </p:txBody>
      </p:sp>
      <p:pic>
        <p:nvPicPr>
          <p:cNvPr id="16" name="Content Placeholder 13" descr="AD2S1210 Evaluation Softwar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646" y="2636342"/>
            <a:ext cx="2464446" cy="2369542"/>
          </a:xfrm>
          <a:prstGeom prst="rect">
            <a:avLst/>
          </a:prstGeom>
        </p:spPr>
      </p:pic>
      <p:pic>
        <p:nvPicPr>
          <p:cNvPr id="18" name="Content Placeholder 10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1" y="2423201"/>
            <a:ext cx="1606615" cy="2502257"/>
          </a:xfrm>
          <a:prstGeom prst="rect">
            <a:avLst/>
          </a:prstGeom>
        </p:spPr>
      </p:pic>
      <p:pic>
        <p:nvPicPr>
          <p:cNvPr id="21" name="Content Placeholder 18" descr="AD2S1210 Evaluation Softwar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858" y="2423201"/>
            <a:ext cx="2455188" cy="2360641"/>
          </a:xfrm>
          <a:prstGeom prst="rect">
            <a:avLst/>
          </a:prstGeom>
        </p:spPr>
      </p:pic>
      <p:pic>
        <p:nvPicPr>
          <p:cNvPr id="24" name="Content Placeholder 21" descr="AD2S1210 Evaluation Softwar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278" y="4468068"/>
            <a:ext cx="2381737" cy="2290018"/>
          </a:xfrm>
          <a:prstGeom prst="rect">
            <a:avLst/>
          </a:prstGeom>
        </p:spPr>
      </p:pic>
      <p:pic>
        <p:nvPicPr>
          <p:cNvPr id="27" name="Content Placeholder 24" descr="AD2S1210 Evaluation Software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020" y="4238529"/>
            <a:ext cx="2503238" cy="2406841"/>
          </a:xfrm>
          <a:prstGeom prst="rect">
            <a:avLst/>
          </a:prstGeom>
        </p:spPr>
      </p:pic>
      <p:pic>
        <p:nvPicPr>
          <p:cNvPr id="12" name="Picture 11" descr="logo-presentation-small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81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14584" y="271395"/>
            <a:ext cx="9939215" cy="947805"/>
          </a:xfrm>
        </p:spPr>
        <p:txBody>
          <a:bodyPr/>
          <a:lstStyle/>
          <a:p>
            <a:r>
              <a:rPr lang="en-US" dirty="0" smtClean="0"/>
              <a:t>Conclusions for the resolver investigation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508369"/>
            <a:ext cx="10515600" cy="4668594"/>
          </a:xfrm>
        </p:spPr>
        <p:txBody>
          <a:bodyPr>
            <a:normAutofit/>
          </a:bodyPr>
          <a:lstStyle/>
          <a:p>
            <a:r>
              <a:rPr lang="en-US" dirty="0" smtClean="0"/>
              <a:t>The type of membrane does not influence the signal significantly</a:t>
            </a:r>
          </a:p>
          <a:p>
            <a:r>
              <a:rPr lang="en-US" dirty="0" smtClean="0"/>
              <a:t>The sensitivity to noise between the PS and PSB type is similar.</a:t>
            </a:r>
          </a:p>
          <a:p>
            <a:r>
              <a:rPr lang="en-US" dirty="0" smtClean="0"/>
              <a:t>When phase and amplitude is adjusted and the RDC works in +_ 44 </a:t>
            </a:r>
            <a:r>
              <a:rPr lang="en-US" dirty="0" err="1" smtClean="0"/>
              <a:t>deg</a:t>
            </a:r>
            <a:r>
              <a:rPr lang="en-US" dirty="0" smtClean="0"/>
              <a:t> max, the position is very stable</a:t>
            </a:r>
          </a:p>
          <a:p>
            <a:r>
              <a:rPr lang="en-US" dirty="0" smtClean="0"/>
              <a:t>Small shift observed, synchro with the machine (one particular user)</a:t>
            </a:r>
          </a:p>
          <a:p>
            <a:r>
              <a:rPr lang="en-US" dirty="0" smtClean="0"/>
              <a:t>No evidence that PS resolver is worst that PSB type.</a:t>
            </a:r>
          </a:p>
          <a:p>
            <a:r>
              <a:rPr lang="en-US" dirty="0" smtClean="0"/>
              <a:t>We can continue with PS resolver type, using the mitigation proposed</a:t>
            </a:r>
          </a:p>
          <a:p>
            <a:r>
              <a:rPr lang="en-US" dirty="0" smtClean="0"/>
              <a:t>During the TS1 in June: test motion with </a:t>
            </a:r>
            <a:r>
              <a:rPr lang="en-US" dirty="0" err="1" smtClean="0"/>
              <a:t>Dspace</a:t>
            </a:r>
            <a:r>
              <a:rPr lang="en-US" dirty="0" smtClean="0"/>
              <a:t> &amp; analog filtering</a:t>
            </a:r>
            <a:endParaRPr lang="en-US" dirty="0"/>
          </a:p>
          <a:p>
            <a:r>
              <a:rPr lang="en-US" dirty="0" smtClean="0"/>
              <a:t>Start operating the PS scanner after TS1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0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Elbow Connector 152"/>
          <p:cNvCxnSpPr>
            <a:stCxn id="11" idx="4"/>
            <a:endCxn id="112" idx="0"/>
          </p:cNvCxnSpPr>
          <p:nvPr/>
        </p:nvCxnSpPr>
        <p:spPr>
          <a:xfrm rot="16200000" flipH="1">
            <a:off x="5345062" y="2928159"/>
            <a:ext cx="159581" cy="36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933406" y="1528092"/>
            <a:ext cx="4977441" cy="6396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01/ BWSIDC - Intelligent </a:t>
            </a:r>
            <a:r>
              <a:rPr lang="en-GB" dirty="0"/>
              <a:t>Drive Crate </a:t>
            </a:r>
            <a:r>
              <a:rPr lang="en-GB" dirty="0" smtClean="0"/>
              <a:t>- EDA-03634</a:t>
            </a:r>
            <a:br>
              <a:rPr lang="en-GB" dirty="0" smtClean="0"/>
            </a:br>
            <a:r>
              <a:rPr lang="en-GB" dirty="0" smtClean="0"/>
              <a:t>(Assembly)</a:t>
            </a:r>
            <a:endParaRPr lang="fr-CH" dirty="0"/>
          </a:p>
        </p:txBody>
      </p:sp>
      <p:sp>
        <p:nvSpPr>
          <p:cNvPr id="3" name="Rectangle 2"/>
          <p:cNvSpPr/>
          <p:nvPr/>
        </p:nvSpPr>
        <p:spPr>
          <a:xfrm>
            <a:off x="875298" y="3008431"/>
            <a:ext cx="1659938" cy="9052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02/ </a:t>
            </a:r>
            <a:r>
              <a:rPr lang="fr-FR" sz="1400" dirty="0"/>
              <a:t>BWSMCU 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Motion </a:t>
            </a:r>
            <a:r>
              <a:rPr lang="fr-FR" sz="1400" dirty="0"/>
              <a:t>Control </a:t>
            </a:r>
            <a:r>
              <a:rPr lang="fr-FR" sz="1400" dirty="0" smtClean="0"/>
              <a:t>Unit</a:t>
            </a:r>
            <a:br>
              <a:rPr lang="fr-FR" sz="1400" dirty="0" smtClean="0"/>
            </a:br>
            <a:r>
              <a:rPr lang="fr-FR" sz="1400" dirty="0" smtClean="0"/>
              <a:t>EDA-03697</a:t>
            </a:r>
            <a:br>
              <a:rPr lang="fr-FR" sz="1400" dirty="0" smtClean="0"/>
            </a:br>
            <a:r>
              <a:rPr lang="en-GB" sz="1400" dirty="0" smtClean="0"/>
              <a:t>(Assembly)</a:t>
            </a:r>
            <a:endParaRPr lang="fr-CH" sz="1400" dirty="0"/>
          </a:p>
        </p:txBody>
      </p:sp>
      <p:sp>
        <p:nvSpPr>
          <p:cNvPr id="4" name="Rectangle 3"/>
          <p:cNvSpPr/>
          <p:nvPr/>
        </p:nvSpPr>
        <p:spPr>
          <a:xfrm>
            <a:off x="2731954" y="3008430"/>
            <a:ext cx="1781410" cy="90525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03/ BWSMIB</a:t>
            </a:r>
            <a:br>
              <a:rPr lang="en-GB" sz="1400" dirty="0" smtClean="0"/>
            </a:br>
            <a:r>
              <a:rPr lang="en-GB" sz="1400" dirty="0" smtClean="0"/>
              <a:t> Motor Inverter Board</a:t>
            </a:r>
            <a:br>
              <a:rPr lang="en-GB" sz="1400" dirty="0" smtClean="0"/>
            </a:br>
            <a:r>
              <a:rPr lang="en-GB" sz="1400" dirty="0" smtClean="0"/>
              <a:t>EDA-03519</a:t>
            </a:r>
            <a:br>
              <a:rPr lang="en-GB" sz="1400" dirty="0" smtClean="0"/>
            </a:br>
            <a:r>
              <a:rPr lang="en-GB" sz="1400" dirty="0" smtClean="0"/>
              <a:t>(PCB)</a:t>
            </a:r>
            <a:endParaRPr lang="fr-CH" sz="1400" dirty="0"/>
          </a:p>
        </p:txBody>
      </p:sp>
      <p:sp>
        <p:nvSpPr>
          <p:cNvPr id="5" name="Rectangle 4"/>
          <p:cNvSpPr/>
          <p:nvPr/>
        </p:nvSpPr>
        <p:spPr>
          <a:xfrm>
            <a:off x="3550820" y="5212263"/>
            <a:ext cx="1123744" cy="9511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09/ Firmware</a:t>
            </a:r>
          </a:p>
          <a:p>
            <a:pPr algn="ctr"/>
            <a:r>
              <a:rPr lang="en-GB" sz="1400" dirty="0" smtClean="0"/>
              <a:t>(Production)</a:t>
            </a:r>
            <a:endParaRPr lang="fr-CH" sz="1400" dirty="0"/>
          </a:p>
        </p:txBody>
      </p:sp>
      <p:cxnSp>
        <p:nvCxnSpPr>
          <p:cNvPr id="7" name="Elbow Connector 6"/>
          <p:cNvCxnSpPr>
            <a:stCxn id="11" idx="2"/>
            <a:endCxn id="3" idx="0"/>
          </p:cNvCxnSpPr>
          <p:nvPr/>
        </p:nvCxnSpPr>
        <p:spPr>
          <a:xfrm rot="10800000" flipV="1">
            <a:off x="1705267" y="2621605"/>
            <a:ext cx="3198546" cy="38682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11" idx="2"/>
            <a:endCxn id="4" idx="0"/>
          </p:cNvCxnSpPr>
          <p:nvPr/>
        </p:nvCxnSpPr>
        <p:spPr>
          <a:xfrm rot="10800000" flipV="1">
            <a:off x="3622659" y="2621604"/>
            <a:ext cx="1281154" cy="3868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22" idx="2"/>
            <a:endCxn id="5" idx="0"/>
          </p:cNvCxnSpPr>
          <p:nvPr/>
        </p:nvCxnSpPr>
        <p:spPr>
          <a:xfrm rot="10800000" flipV="1">
            <a:off x="4112693" y="4740845"/>
            <a:ext cx="1054667" cy="47141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42761" y="5212262"/>
            <a:ext cx="1318691" cy="9504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07/ </a:t>
            </a:r>
            <a:r>
              <a:rPr lang="en-GB" sz="1400" dirty="0"/>
              <a:t>VFC-HD - EDA-03133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(PU)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66553" y="5225310"/>
            <a:ext cx="1764896" cy="9424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08/ BWSAIF</a:t>
            </a:r>
            <a:br>
              <a:rPr lang="en-GB" sz="1400" dirty="0" smtClean="0"/>
            </a:br>
            <a:r>
              <a:rPr lang="en-GB" sz="1400" dirty="0" smtClean="0"/>
              <a:t>Analog Interface FMC</a:t>
            </a:r>
            <a:br>
              <a:rPr lang="en-GB" sz="1400" dirty="0" smtClean="0"/>
            </a:br>
            <a:r>
              <a:rPr lang="en-GB" sz="1400" dirty="0" smtClean="0"/>
              <a:t>EDA-03096</a:t>
            </a:r>
            <a:br>
              <a:rPr lang="en-GB" sz="1400" dirty="0" smtClean="0"/>
            </a:br>
            <a:r>
              <a:rPr lang="en-GB" sz="1400" dirty="0" smtClean="0"/>
              <a:t>(PCB)</a:t>
            </a:r>
            <a:endParaRPr lang="fr-CH" sz="1400" dirty="0"/>
          </a:p>
        </p:txBody>
      </p:sp>
      <p:cxnSp>
        <p:nvCxnSpPr>
          <p:cNvPr id="17" name="Elbow Connector 16"/>
          <p:cNvCxnSpPr>
            <a:stCxn id="16" idx="0"/>
            <a:endCxn id="22" idx="2"/>
          </p:cNvCxnSpPr>
          <p:nvPr/>
        </p:nvCxnSpPr>
        <p:spPr>
          <a:xfrm rot="5400000" flipH="1" flipV="1">
            <a:off x="3615948" y="3673899"/>
            <a:ext cx="484465" cy="261835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22" idx="2"/>
            <a:endCxn id="12" idx="0"/>
          </p:cNvCxnSpPr>
          <p:nvPr/>
        </p:nvCxnSpPr>
        <p:spPr>
          <a:xfrm rot="10800000" flipV="1">
            <a:off x="802107" y="4740844"/>
            <a:ext cx="4365252" cy="4714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42"/>
          <p:cNvSpPr>
            <a:spLocks noGrp="1"/>
          </p:cNvSpPr>
          <p:nvPr>
            <p:ph type="title"/>
          </p:nvPr>
        </p:nvSpPr>
        <p:spPr>
          <a:xfrm>
            <a:off x="1573518" y="273538"/>
            <a:ext cx="9923610" cy="961091"/>
          </a:xfrm>
        </p:spPr>
        <p:txBody>
          <a:bodyPr>
            <a:normAutofit/>
          </a:bodyPr>
          <a:lstStyle/>
          <a:p>
            <a:r>
              <a:rPr lang="en-GB" dirty="0"/>
              <a:t>BWS Drive system - Bill of </a:t>
            </a:r>
            <a:r>
              <a:rPr lang="en-GB" dirty="0" smtClean="0"/>
              <a:t>Material</a:t>
            </a:r>
            <a:endParaRPr lang="fr-CH" dirty="0"/>
          </a:p>
        </p:txBody>
      </p:sp>
      <p:sp>
        <p:nvSpPr>
          <p:cNvPr id="56" name="Rectangle 55"/>
          <p:cNvSpPr/>
          <p:nvPr/>
        </p:nvSpPr>
        <p:spPr>
          <a:xfrm>
            <a:off x="8673074" y="5216612"/>
            <a:ext cx="1518188" cy="9511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12/ Optical parts &amp; cablings</a:t>
            </a:r>
          </a:p>
        </p:txBody>
      </p:sp>
      <p:cxnSp>
        <p:nvCxnSpPr>
          <p:cNvPr id="58" name="Elbow Connector 57"/>
          <p:cNvCxnSpPr>
            <a:stCxn id="22" idx="6"/>
            <a:endCxn id="56" idx="0"/>
          </p:cNvCxnSpPr>
          <p:nvPr/>
        </p:nvCxnSpPr>
        <p:spPr>
          <a:xfrm>
            <a:off x="6209071" y="4740845"/>
            <a:ext cx="3223097" cy="47576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6271185" y="3023380"/>
            <a:ext cx="2036572" cy="8816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05/ BWSCPC</a:t>
            </a:r>
            <a:br>
              <a:rPr lang="en-GB" sz="1400" dirty="0" smtClean="0"/>
            </a:br>
            <a:r>
              <a:rPr lang="en-GB" sz="1400" dirty="0" smtClean="0"/>
              <a:t>Capacitor </a:t>
            </a:r>
            <a:r>
              <a:rPr lang="en-GB" sz="1400" dirty="0"/>
              <a:t>Power </a:t>
            </a:r>
            <a:r>
              <a:rPr lang="en-GB" sz="1400" dirty="0" smtClean="0"/>
              <a:t>Charger EDA-03592</a:t>
            </a:r>
            <a:br>
              <a:rPr lang="en-GB" sz="1400" dirty="0" smtClean="0"/>
            </a:br>
            <a:r>
              <a:rPr lang="en-GB" sz="1400" dirty="0" smtClean="0"/>
              <a:t>(PCB)</a:t>
            </a:r>
            <a:endParaRPr lang="fr-CH" sz="1400" dirty="0"/>
          </a:p>
        </p:txBody>
      </p:sp>
      <p:cxnSp>
        <p:nvCxnSpPr>
          <p:cNvPr id="74" name="Elbow Connector 73"/>
          <p:cNvCxnSpPr>
            <a:stCxn id="11" idx="6"/>
            <a:endCxn id="72" idx="0"/>
          </p:cNvCxnSpPr>
          <p:nvPr/>
        </p:nvCxnSpPr>
        <p:spPr>
          <a:xfrm>
            <a:off x="5945525" y="2621605"/>
            <a:ext cx="1343946" cy="40177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10180264" y="3008133"/>
            <a:ext cx="1369294" cy="8931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07/ Mechanics &amp; connectors</a:t>
            </a:r>
          </a:p>
        </p:txBody>
      </p:sp>
      <p:cxnSp>
        <p:nvCxnSpPr>
          <p:cNvPr id="95" name="Elbow Connector 94"/>
          <p:cNvCxnSpPr>
            <a:stCxn id="11" idx="6"/>
            <a:endCxn id="93" idx="0"/>
          </p:cNvCxnSpPr>
          <p:nvPr/>
        </p:nvCxnSpPr>
        <p:spPr>
          <a:xfrm>
            <a:off x="5945525" y="2621605"/>
            <a:ext cx="4919386" cy="38652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903813" y="2394658"/>
            <a:ext cx="1041712" cy="45389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OP 01</a:t>
            </a:r>
            <a:endParaRPr lang="fr-CH" sz="1400" dirty="0"/>
          </a:p>
        </p:txBody>
      </p:sp>
      <p:sp>
        <p:nvSpPr>
          <p:cNvPr id="65" name="Rectangle 64"/>
          <p:cNvSpPr/>
          <p:nvPr/>
        </p:nvSpPr>
        <p:spPr>
          <a:xfrm>
            <a:off x="4802849" y="5225310"/>
            <a:ext cx="1763736" cy="9424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10/ BWSFHE</a:t>
            </a:r>
            <a:br>
              <a:rPr lang="en-GB" sz="1400" dirty="0" smtClean="0"/>
            </a:br>
            <a:r>
              <a:rPr lang="en-GB" sz="1400" dirty="0" smtClean="0"/>
              <a:t>FMC height extender</a:t>
            </a:r>
            <a:br>
              <a:rPr lang="en-GB" sz="1400" dirty="0" smtClean="0"/>
            </a:br>
            <a:r>
              <a:rPr lang="en-GB" sz="1400" dirty="0" smtClean="0"/>
              <a:t>EDA-03624 (PCB)</a:t>
            </a:r>
            <a:endParaRPr lang="fr-CH" sz="1400" dirty="0"/>
          </a:p>
        </p:txBody>
      </p:sp>
      <p:sp>
        <p:nvSpPr>
          <p:cNvPr id="67" name="Rectangle 66"/>
          <p:cNvSpPr/>
          <p:nvPr/>
        </p:nvSpPr>
        <p:spPr>
          <a:xfrm>
            <a:off x="6727795" y="5225310"/>
            <a:ext cx="1757806" cy="9424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11/ BWSVPA</a:t>
            </a:r>
            <a:br>
              <a:rPr lang="en-GB" sz="1400" dirty="0" smtClean="0"/>
            </a:br>
            <a:r>
              <a:rPr lang="en-GB" sz="1400" dirty="0" smtClean="0"/>
              <a:t>VME </a:t>
            </a:r>
            <a:r>
              <a:rPr lang="en-GB" sz="1400" dirty="0"/>
              <a:t>Power </a:t>
            </a:r>
            <a:r>
              <a:rPr lang="en-GB" sz="1400" dirty="0" smtClean="0"/>
              <a:t>Adapter</a:t>
            </a:r>
            <a:br>
              <a:rPr lang="en-GB" sz="1400" dirty="0" smtClean="0"/>
            </a:br>
            <a:r>
              <a:rPr lang="en-GB" sz="1400" dirty="0" smtClean="0"/>
              <a:t>EDA-03698 </a:t>
            </a:r>
            <a:r>
              <a:rPr lang="en-GB" sz="1400" dirty="0"/>
              <a:t>(</a:t>
            </a:r>
            <a:r>
              <a:rPr lang="en-GB" sz="1400" dirty="0" smtClean="0"/>
              <a:t>PCB)</a:t>
            </a:r>
            <a:endParaRPr lang="fr-CH" sz="1400" dirty="0"/>
          </a:p>
        </p:txBody>
      </p:sp>
      <p:cxnSp>
        <p:nvCxnSpPr>
          <p:cNvPr id="70" name="Elbow Connector 69"/>
          <p:cNvCxnSpPr>
            <a:stCxn id="22" idx="6"/>
            <a:endCxn id="67" idx="0"/>
          </p:cNvCxnSpPr>
          <p:nvPr/>
        </p:nvCxnSpPr>
        <p:spPr>
          <a:xfrm>
            <a:off x="6209071" y="4740845"/>
            <a:ext cx="1397627" cy="48446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22" idx="4"/>
            <a:endCxn id="65" idx="0"/>
          </p:cNvCxnSpPr>
          <p:nvPr/>
        </p:nvCxnSpPr>
        <p:spPr>
          <a:xfrm rot="5400000">
            <a:off x="5557707" y="5094802"/>
            <a:ext cx="257518" cy="349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10339275" y="5216612"/>
            <a:ext cx="1670506" cy="9511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13/ Mechanics &amp; connectors</a:t>
            </a:r>
            <a:br>
              <a:rPr lang="en-GB" sz="1400" dirty="0" smtClean="0"/>
            </a:br>
            <a:endParaRPr lang="en-GB" sz="1400" dirty="0"/>
          </a:p>
        </p:txBody>
      </p:sp>
      <p:cxnSp>
        <p:nvCxnSpPr>
          <p:cNvPr id="103" name="Elbow Connector 102"/>
          <p:cNvCxnSpPr>
            <a:stCxn id="22" idx="6"/>
            <a:endCxn id="85" idx="0"/>
          </p:cNvCxnSpPr>
          <p:nvPr/>
        </p:nvCxnSpPr>
        <p:spPr>
          <a:xfrm>
            <a:off x="6209071" y="4740845"/>
            <a:ext cx="4965457" cy="47576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4755012" y="3008133"/>
            <a:ext cx="1340045" cy="8968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04/ Firmware</a:t>
            </a:r>
            <a:br>
              <a:rPr lang="en-GB" sz="1400" dirty="0" smtClean="0"/>
            </a:br>
            <a:r>
              <a:rPr lang="en-GB" sz="1400" dirty="0" smtClean="0"/>
              <a:t>EDA-03519</a:t>
            </a:r>
            <a:br>
              <a:rPr lang="en-GB" sz="1400" dirty="0" smtClean="0"/>
            </a:br>
            <a:r>
              <a:rPr lang="en-GB" sz="1400" dirty="0" smtClean="0"/>
              <a:t>(Production)</a:t>
            </a:r>
            <a:endParaRPr lang="fr-CH" sz="1400" dirty="0"/>
          </a:p>
        </p:txBody>
      </p:sp>
      <p:sp>
        <p:nvSpPr>
          <p:cNvPr id="22" name="Oval 21"/>
          <p:cNvSpPr/>
          <p:nvPr/>
        </p:nvSpPr>
        <p:spPr>
          <a:xfrm>
            <a:off x="5167359" y="4513898"/>
            <a:ext cx="1041712" cy="45389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OP 02</a:t>
            </a:r>
            <a:endParaRPr lang="fr-CH" sz="1400" dirty="0"/>
          </a:p>
        </p:txBody>
      </p:sp>
      <p:cxnSp>
        <p:nvCxnSpPr>
          <p:cNvPr id="181" name="Elbow Connector 180"/>
          <p:cNvCxnSpPr>
            <a:stCxn id="22" idx="0"/>
            <a:endCxn id="3" idx="2"/>
          </p:cNvCxnSpPr>
          <p:nvPr/>
        </p:nvCxnSpPr>
        <p:spPr>
          <a:xfrm rot="16200000" flipV="1">
            <a:off x="3396634" y="2222317"/>
            <a:ext cx="600215" cy="3982948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Elbow Connector 197"/>
          <p:cNvCxnSpPr>
            <a:stCxn id="2" idx="2"/>
            <a:endCxn id="11" idx="0"/>
          </p:cNvCxnSpPr>
          <p:nvPr/>
        </p:nvCxnSpPr>
        <p:spPr>
          <a:xfrm rot="16200000" flipH="1">
            <a:off x="5309924" y="2279913"/>
            <a:ext cx="226948" cy="2542"/>
          </a:xfrm>
          <a:prstGeom prst="bentConnector3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Rectangle 208"/>
          <p:cNvSpPr/>
          <p:nvPr/>
        </p:nvSpPr>
        <p:spPr>
          <a:xfrm>
            <a:off x="8479984" y="3015451"/>
            <a:ext cx="1369294" cy="8931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06/ Electrical parts &amp; cablings</a:t>
            </a:r>
          </a:p>
        </p:txBody>
      </p:sp>
      <p:cxnSp>
        <p:nvCxnSpPr>
          <p:cNvPr id="211" name="Elbow Connector 210"/>
          <p:cNvCxnSpPr>
            <a:stCxn id="11" idx="6"/>
            <a:endCxn id="209" idx="0"/>
          </p:cNvCxnSpPr>
          <p:nvPr/>
        </p:nvCxnSpPr>
        <p:spPr>
          <a:xfrm>
            <a:off x="5945525" y="2621605"/>
            <a:ext cx="3219106" cy="39384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1395"/>
            <a:ext cx="958636" cy="94780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Emery - 14.05.2018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8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456</Words>
  <Application>Microsoft Office PowerPoint</Application>
  <PresentationFormat>Widescreen</PresentationFormat>
  <Paragraphs>111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Resolver issue mitigation</vt:lpstr>
      <vt:lpstr>Admotec Precision AG report</vt:lpstr>
      <vt:lpstr>Phase alignment principle using FPGA</vt:lpstr>
      <vt:lpstr>Measures in the PS with the resolver</vt:lpstr>
      <vt:lpstr>Influence of the membrane type – 25.04.2018</vt:lpstr>
      <vt:lpstr>Compare resolvers in PS environments</vt:lpstr>
      <vt:lpstr>Compare resolvers in PS environments 30.04.2018</vt:lpstr>
      <vt:lpstr>Conclusions for the resolver investigation</vt:lpstr>
      <vt:lpstr>BWS Drive system - Bill of Material</vt:lpstr>
      <vt:lpstr>BWS PMT assembly - Bill of Material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Emery</dc:creator>
  <cp:lastModifiedBy>Jonathan Emery</cp:lastModifiedBy>
  <cp:revision>102</cp:revision>
  <dcterms:created xsi:type="dcterms:W3CDTF">2018-04-06T07:00:58Z</dcterms:created>
  <dcterms:modified xsi:type="dcterms:W3CDTF">2018-05-14T12:37:58Z</dcterms:modified>
</cp:coreProperties>
</file>