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00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32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3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5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40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7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77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6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9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2E259-0CE1-5F45-96B8-A00F3EF0D791}" type="datetimeFigureOut">
              <a:rPr lang="en-US" smtClean="0"/>
              <a:t>29.05.18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B99A4-D728-C44F-9356-C0A341799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7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29789"/>
            <a:ext cx="7772400" cy="16170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</a:t>
            </a:r>
            <a:r>
              <a:rPr lang="en-US" sz="3600" dirty="0" smtClean="0"/>
              <a:t>Considerations for possible baseline scenario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287" y="3724353"/>
            <a:ext cx="8224800" cy="1218932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C</a:t>
            </a:r>
            <a:r>
              <a:rPr lang="en-US" sz="1800" dirty="0" smtClean="0"/>
              <a:t>. </a:t>
            </a:r>
            <a:r>
              <a:rPr lang="en-US" sz="1800" dirty="0" err="1" smtClean="0"/>
              <a:t>Tambasco</a:t>
            </a:r>
            <a:r>
              <a:rPr lang="en-US" sz="1800" dirty="0" smtClean="0"/>
              <a:t>, J. </a:t>
            </a:r>
            <a:r>
              <a:rPr lang="en-US" sz="1800" dirty="0" err="1" smtClean="0"/>
              <a:t>Barranco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 smtClean="0"/>
              <a:t>T. </a:t>
            </a:r>
            <a:r>
              <a:rPr lang="en-US" sz="1800" dirty="0" err="1" smtClean="0"/>
              <a:t>Pieloni</a:t>
            </a:r>
            <a:endParaRPr lang="en-US" sz="1800" dirty="0" smtClean="0"/>
          </a:p>
        </p:txBody>
      </p:sp>
      <p:pic>
        <p:nvPicPr>
          <p:cNvPr id="5" name="Picture 4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1" y="16195"/>
            <a:ext cx="2027880" cy="997318"/>
          </a:xfrm>
          <a:prstGeom prst="rect">
            <a:avLst/>
          </a:prstGeom>
        </p:spPr>
      </p:pic>
      <p:pic>
        <p:nvPicPr>
          <p:cNvPr id="6" name="Picture 5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034" y="0"/>
            <a:ext cx="2483259" cy="103678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/>
        </p:blipFill>
        <p:spPr>
          <a:xfrm>
            <a:off x="7974667" y="42333"/>
            <a:ext cx="1118250" cy="971180"/>
          </a:xfrm>
          <a:prstGeom prst="rect">
            <a:avLst/>
          </a:prstGeom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11322" y="5629774"/>
            <a:ext cx="2295991" cy="1077218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Work supported by </a:t>
            </a:r>
            <a:r>
              <a:rPr lang="en-US" sz="1600" b="1" dirty="0" smtClean="0"/>
              <a:t>the </a:t>
            </a:r>
            <a:r>
              <a:rPr lang="en-US" sz="1600" b="1" dirty="0"/>
              <a:t>Swiss State Secretariat for Education, Research and Innovation </a:t>
            </a:r>
            <a:r>
              <a:rPr lang="en-US" sz="1600" b="1" dirty="0" smtClean="0"/>
              <a:t>SERI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3077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78" y="41278"/>
            <a:ext cx="8229600" cy="692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Cycle</a:t>
            </a:r>
            <a:endParaRPr lang="en-US" dirty="0"/>
          </a:p>
        </p:txBody>
      </p:sp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78" y="973669"/>
            <a:ext cx="3937214" cy="5318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6130" y="1161113"/>
            <a:ext cx="4830871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strong radiation damping we have quite some different regimes from beam-beam point of view: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LHC/HL-LHC beam-beam dynamics </a:t>
            </a:r>
            <a:r>
              <a:rPr lang="en-US" dirty="0" err="1" smtClean="0">
                <a:latin typeface="Symbol" charset="2"/>
                <a:cs typeface="Symbol" charset="2"/>
              </a:rPr>
              <a:t>x</a:t>
            </a:r>
            <a:r>
              <a:rPr lang="en-US" baseline="-25000" dirty="0" err="1" smtClean="0"/>
              <a:t>bb</a:t>
            </a:r>
            <a:r>
              <a:rPr lang="en-US" dirty="0" smtClean="0"/>
              <a:t> = 0.06</a:t>
            </a:r>
            <a:r>
              <a:rPr lang="en-US" dirty="0" smtClean="0">
                <a:sym typeface="Wingdings"/>
              </a:rPr>
              <a:t>0.01</a:t>
            </a:r>
          </a:p>
          <a:p>
            <a:pPr lvl="1"/>
            <a:r>
              <a:rPr lang="en-US" b="1" dirty="0" smtClean="0">
                <a:sym typeface="Wingdings"/>
              </a:rPr>
              <a:t>LHC experience and long-range </a:t>
            </a:r>
            <a:r>
              <a:rPr lang="en-US" b="1" dirty="0" smtClean="0">
                <a:sym typeface="Wingdings"/>
              </a:rPr>
              <a:t>effects</a:t>
            </a:r>
          </a:p>
          <a:p>
            <a:pPr lvl="1" algn="ctr"/>
            <a:r>
              <a:rPr lang="en-US" b="1" dirty="0" smtClean="0">
                <a:solidFill>
                  <a:srgbClr val="FF0000"/>
                </a:solidFill>
                <a:sym typeface="Wingdings"/>
              </a:rPr>
              <a:t>Baseline</a:t>
            </a:r>
            <a:endParaRPr lang="en-US" b="1" dirty="0" smtClean="0">
              <a:solidFill>
                <a:srgbClr val="FF0000"/>
              </a:solidFill>
              <a:sym typeface="Wingdings"/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Head-on driven dynamics with beam-beam parameter </a:t>
            </a:r>
            <a:r>
              <a:rPr lang="en-US" dirty="0" err="1">
                <a:latin typeface="Symbol" charset="2"/>
                <a:cs typeface="Symbol" charset="2"/>
              </a:rPr>
              <a:t>x</a:t>
            </a:r>
            <a:r>
              <a:rPr lang="en-US" baseline="-25000" dirty="0" err="1"/>
              <a:t>bb</a:t>
            </a:r>
            <a:r>
              <a:rPr lang="en-US" dirty="0"/>
              <a:t> </a:t>
            </a:r>
            <a:r>
              <a:rPr lang="en-US" dirty="0" smtClean="0"/>
              <a:t>= 0.01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0.02  plus 2 low luminosity IPs </a:t>
            </a:r>
          </a:p>
          <a:p>
            <a:pPr lvl="1"/>
            <a:r>
              <a:rPr lang="en-US" b="1" dirty="0" smtClean="0"/>
              <a:t>LHC experience with HL-LHC MDs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Mixed status, radiation damping and possible operational scenarios </a:t>
            </a:r>
          </a:p>
          <a:p>
            <a:r>
              <a:rPr lang="en-US" dirty="0"/>
              <a:t>	</a:t>
            </a:r>
            <a:r>
              <a:rPr lang="en-US" b="1" dirty="0" smtClean="0"/>
              <a:t>Need new developments in models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5880834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23852" y="5292846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978" y="6280164"/>
            <a:ext cx="811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X. </a:t>
            </a:r>
            <a:r>
              <a:rPr lang="en-US" sz="1400" dirty="0" err="1" smtClean="0"/>
              <a:t>Buffat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307384" y="5330091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734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_FCChh_2018_Berl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9" y="1289266"/>
            <a:ext cx="5368247" cy="3757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7"/>
            <a:ext cx="8229600" cy="614362"/>
          </a:xfrm>
        </p:spPr>
        <p:txBody>
          <a:bodyPr>
            <a:noAutofit/>
          </a:bodyPr>
          <a:lstStyle/>
          <a:p>
            <a:r>
              <a:rPr lang="en-US" sz="3400" dirty="0" smtClean="0"/>
              <a:t>Round Optics baseline: </a:t>
            </a:r>
            <a:r>
              <a:rPr lang="en-US" sz="3400" dirty="0" smtClean="0"/>
              <a:t>IPA and IPG</a:t>
            </a:r>
            <a:endParaRPr lang="en-US" sz="3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1" y="1035620"/>
            <a:ext cx="448880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FCC New Lattice L* 40 </a:t>
            </a:r>
            <a:r>
              <a:rPr lang="en-US" b="1" dirty="0" smtClean="0"/>
              <a:t>m 2.2 </a:t>
            </a:r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dirty="0" smtClean="0"/>
              <a:t>m </a:t>
            </a:r>
            <a:r>
              <a:rPr lang="en-US" b="1" dirty="0" err="1" smtClean="0"/>
              <a:t>emittances</a:t>
            </a:r>
            <a:r>
              <a:rPr lang="en-US" b="1" dirty="0" smtClean="0"/>
              <a:t> </a:t>
            </a:r>
            <a:endParaRPr lang="en-US" b="1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19942" y="2209380"/>
            <a:ext cx="4483183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42812" y="2246367"/>
            <a:ext cx="0" cy="2302757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5282" y="1864706"/>
            <a:ext cx="312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TCP Collimators aperture 7.2 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pic>
        <p:nvPicPr>
          <p:cNvPr id="16" name="Picture 15" descr="sep_Lst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962" y="2146357"/>
            <a:ext cx="3305995" cy="2314197"/>
          </a:xfrm>
          <a:prstGeom prst="rect">
            <a:avLst/>
          </a:prstGeom>
        </p:spPr>
      </p:pic>
      <p:sp>
        <p:nvSpPr>
          <p:cNvPr id="17" name="5-Point Star 16"/>
          <p:cNvSpPr/>
          <p:nvPr/>
        </p:nvSpPr>
        <p:spPr>
          <a:xfrm>
            <a:off x="3603801" y="2685413"/>
            <a:ext cx="249799" cy="2172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67711" y="2642113"/>
            <a:ext cx="13845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20 units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555" y="5175256"/>
            <a:ext cx="67677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Crossing angle of </a:t>
            </a:r>
            <a:r>
              <a:rPr lang="en-US" sz="1600" b="1" dirty="0" smtClean="0"/>
              <a:t>200 </a:t>
            </a:r>
            <a:r>
              <a:rPr lang="en-US" sz="1600" b="1" dirty="0" err="1" smtClean="0">
                <a:latin typeface="Symbol" charset="2"/>
                <a:cs typeface="Symbol" charset="2"/>
              </a:rPr>
              <a:t>m</a:t>
            </a:r>
            <a:r>
              <a:rPr lang="en-US" sz="1600" b="1" dirty="0" err="1" smtClean="0"/>
              <a:t>rad</a:t>
            </a:r>
            <a:r>
              <a:rPr lang="en-US" sz="1600" b="1" dirty="0" smtClean="0"/>
              <a:t> at IPA and IPG</a:t>
            </a:r>
            <a:r>
              <a:rPr lang="en-US" sz="1600" dirty="0" smtClean="0"/>
              <a:t> </a:t>
            </a:r>
            <a:r>
              <a:rPr lang="en-US" sz="1600" dirty="0" smtClean="0"/>
              <a:t>gives LR </a:t>
            </a:r>
            <a:r>
              <a:rPr lang="en-US" sz="1600" dirty="0" smtClean="0"/>
              <a:t>separations of around 17 </a:t>
            </a:r>
            <a:r>
              <a:rPr lang="en-US" sz="1600" b="1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 (DA = 6 </a:t>
            </a:r>
            <a:r>
              <a:rPr lang="en-US" sz="1600" b="1" dirty="0" smtClean="0">
                <a:latin typeface="Symbol" charset="2"/>
                <a:cs typeface="Symbol" charset="2"/>
              </a:rPr>
              <a:t>s) </a:t>
            </a:r>
            <a:r>
              <a:rPr lang="en-US" sz="1600" dirty="0" smtClean="0"/>
              <a:t>Total </a:t>
            </a:r>
            <a:r>
              <a:rPr lang="en-US" sz="1600" dirty="0" smtClean="0"/>
              <a:t>HO tune shift 0.007 for IPA and IPG</a:t>
            </a:r>
            <a:endParaRPr lang="en-US" sz="1600" dirty="0" smtClean="0"/>
          </a:p>
          <a:p>
            <a:r>
              <a:rPr lang="en-US" sz="1600" dirty="0" smtClean="0">
                <a:sym typeface="Wingdings"/>
              </a:rPr>
              <a:t> Still to be added some margins for</a:t>
            </a:r>
            <a:r>
              <a:rPr lang="en-US" sz="1600" dirty="0" smtClean="0"/>
              <a:t>:</a:t>
            </a:r>
          </a:p>
          <a:p>
            <a:r>
              <a:rPr lang="en-US" sz="1600" dirty="0"/>
              <a:t>	</a:t>
            </a:r>
            <a:r>
              <a:rPr lang="en-US" sz="1600" dirty="0" smtClean="0">
                <a:sym typeface="Wingdings"/>
              </a:rPr>
              <a:t> Landau </a:t>
            </a:r>
            <a:r>
              <a:rPr lang="en-US" sz="1600" dirty="0" err="1" smtClean="0">
                <a:sym typeface="Wingdings"/>
              </a:rPr>
              <a:t>Octupoles</a:t>
            </a:r>
            <a:endParaRPr lang="en-US" sz="1600" dirty="0" smtClean="0">
              <a:sym typeface="Wingdings"/>
            </a:endParaRPr>
          </a:p>
          <a:p>
            <a:r>
              <a:rPr lang="en-US" sz="1600" dirty="0">
                <a:sym typeface="Wingdings"/>
              </a:rPr>
              <a:t>	</a:t>
            </a:r>
            <a:r>
              <a:rPr lang="en-US" sz="1600" dirty="0" smtClean="0">
                <a:sym typeface="Wingdings"/>
              </a:rPr>
              <a:t> Magnets imperfections</a:t>
            </a:r>
          </a:p>
          <a:p>
            <a:r>
              <a:rPr lang="en-US" sz="1600" dirty="0">
                <a:sym typeface="Wingdings"/>
              </a:rPr>
              <a:t>	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err="1" smtClean="0">
                <a:sym typeface="Wingdings"/>
              </a:rPr>
              <a:t>Tunability</a:t>
            </a:r>
            <a:r>
              <a:rPr lang="en-US" sz="1600" dirty="0" smtClean="0">
                <a:sym typeface="Wingdings"/>
              </a:rPr>
              <a:t> and low luminosity experiments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20111" y="1404952"/>
            <a:ext cx="12675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 units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64776" y="1864706"/>
            <a:ext cx="4287525" cy="26844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742812" y="3945897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d=17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469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_FCChh_2018_Berl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9" y="1289266"/>
            <a:ext cx="5368247" cy="3757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7"/>
            <a:ext cx="8229600" cy="614362"/>
          </a:xfrm>
        </p:spPr>
        <p:txBody>
          <a:bodyPr>
            <a:noAutofit/>
          </a:bodyPr>
          <a:lstStyle/>
          <a:p>
            <a:r>
              <a:rPr lang="en-US" sz="3400" dirty="0" smtClean="0"/>
              <a:t>Round Optics baseline after 1 h</a:t>
            </a:r>
            <a:endParaRPr lang="en-US" sz="3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1" y="1035620"/>
            <a:ext cx="448880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FCC New Lattice L* 40 </a:t>
            </a:r>
            <a:r>
              <a:rPr lang="en-US" b="1" dirty="0" smtClean="0"/>
              <a:t>m 2.2 </a:t>
            </a:r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dirty="0" smtClean="0"/>
              <a:t>m </a:t>
            </a:r>
            <a:r>
              <a:rPr lang="en-US" b="1" dirty="0" err="1" smtClean="0"/>
              <a:t>emittances</a:t>
            </a:r>
            <a:r>
              <a:rPr lang="en-US" b="1" dirty="0" smtClean="0"/>
              <a:t> </a:t>
            </a:r>
            <a:endParaRPr lang="en-US" b="1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19942" y="2209380"/>
            <a:ext cx="4483183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51538" y="2861118"/>
            <a:ext cx="0" cy="1688006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5282" y="1864706"/>
            <a:ext cx="312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TCP Collimators aperture 7.2 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7711" y="2642113"/>
            <a:ext cx="13845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20 units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555" y="5050937"/>
            <a:ext cx="701115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of </a:t>
            </a:r>
            <a:r>
              <a:rPr lang="en-US" b="1" dirty="0" smtClean="0"/>
              <a:t>140 </a:t>
            </a:r>
            <a:r>
              <a:rPr lang="en-US" b="1" dirty="0" err="1" smtClean="0">
                <a:latin typeface="Symbol" charset="2"/>
                <a:cs typeface="Symbol" charset="2"/>
              </a:rPr>
              <a:t>m</a:t>
            </a:r>
            <a:r>
              <a:rPr lang="en-US" b="1" dirty="0" err="1" smtClean="0"/>
              <a:t>rad</a:t>
            </a:r>
            <a:r>
              <a:rPr lang="en-US" b="1" dirty="0" smtClean="0"/>
              <a:t> at IPA and IPG</a:t>
            </a:r>
            <a:r>
              <a:rPr lang="en-US" dirty="0" smtClean="0"/>
              <a:t> </a:t>
            </a:r>
            <a:r>
              <a:rPr lang="en-US" dirty="0" smtClean="0"/>
              <a:t>gives equivalent separations in LR but HO larger 0.01 total might need slightly larger separations due to HO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Still to be added some margins for</a:t>
            </a:r>
            <a:r>
              <a:rPr lang="en-US" dirty="0" smtClean="0"/>
              <a:t>:</a:t>
            </a:r>
          </a:p>
          <a:p>
            <a:r>
              <a:rPr lang="en-US" dirty="0"/>
              <a:t>	</a:t>
            </a:r>
            <a:r>
              <a:rPr lang="en-US" dirty="0" smtClean="0">
                <a:sym typeface="Wingdings"/>
              </a:rPr>
              <a:t> Landau </a:t>
            </a:r>
            <a:r>
              <a:rPr lang="en-US" dirty="0" err="1" smtClean="0">
                <a:sym typeface="Wingdings"/>
              </a:rPr>
              <a:t>Octupoles</a:t>
            </a:r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Magnets imperfections</a:t>
            </a: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Tunability</a:t>
            </a:r>
            <a:r>
              <a:rPr lang="en-US" dirty="0" smtClean="0">
                <a:sym typeface="Wingdings"/>
              </a:rPr>
              <a:t> and low luminosity experiments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20111" y="1404952"/>
            <a:ext cx="12675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 units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695282" y="1404952"/>
            <a:ext cx="2935377" cy="18404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51538" y="3945897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d=17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pic>
        <p:nvPicPr>
          <p:cNvPr id="18" name="Picture 17" descr="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2" y="1325040"/>
            <a:ext cx="2717315" cy="3670855"/>
          </a:xfrm>
          <a:prstGeom prst="rect">
            <a:avLst/>
          </a:prstGeom>
        </p:spPr>
      </p:pic>
      <p:sp>
        <p:nvSpPr>
          <p:cNvPr id="17" name="5-Point Star 16"/>
          <p:cNvSpPr/>
          <p:nvPr/>
        </p:nvSpPr>
        <p:spPr>
          <a:xfrm>
            <a:off x="6536344" y="2197079"/>
            <a:ext cx="168026" cy="15192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1367525" y="2709193"/>
            <a:ext cx="168026" cy="15192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5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FCC_HV_lowlum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" y="1004706"/>
            <a:ext cx="6438961" cy="45072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58"/>
            <a:ext cx="8229600" cy="501473"/>
          </a:xfrm>
        </p:spPr>
        <p:txBody>
          <a:bodyPr>
            <a:noAutofit/>
          </a:bodyPr>
          <a:lstStyle/>
          <a:p>
            <a:r>
              <a:rPr lang="en-US" sz="3600" dirty="0" smtClean="0"/>
              <a:t>Low Luminosity Experiments: IPL and IPP</a:t>
            </a:r>
            <a:endParaRPr lang="en-US" sz="3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66501" y="1656957"/>
            <a:ext cx="5472318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93517" y="1692904"/>
            <a:ext cx="0" cy="3065046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49786" y="1117757"/>
            <a:ext cx="279421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long-range effects of IPL and B will impact bunches differently (</a:t>
            </a:r>
            <a:r>
              <a:rPr lang="en-US" b="1" dirty="0" smtClean="0"/>
              <a:t>no passive compensation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To have them not perturbing the high luminosity experiments should have </a:t>
            </a:r>
            <a:r>
              <a:rPr lang="en-US" b="1" dirty="0" smtClean="0"/>
              <a:t>angles &gt; </a:t>
            </a:r>
            <a:r>
              <a:rPr lang="en-US" b="1" dirty="0" smtClean="0"/>
              <a:t>90 </a:t>
            </a:r>
            <a:r>
              <a:rPr lang="en-US" b="1" dirty="0" err="1" smtClean="0">
                <a:latin typeface="Symbol" charset="2"/>
                <a:cs typeface="Symbol" charset="2"/>
              </a:rPr>
              <a:t>m</a:t>
            </a:r>
            <a:r>
              <a:rPr lang="en-US" b="1" dirty="0" err="1" smtClean="0"/>
              <a:t>rad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63371" y="5410545"/>
            <a:ext cx="878159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Long-range: </a:t>
            </a:r>
            <a:r>
              <a:rPr lang="en-US" dirty="0" smtClean="0"/>
              <a:t> to keep effects weak larger angles needed </a:t>
            </a:r>
            <a:r>
              <a:rPr lang="en-US" dirty="0" smtClean="0">
                <a:sym typeface="Wingdings"/>
              </a:rPr>
              <a:t>larger than 80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err="1" smtClean="0">
                <a:sym typeface="Wingdings"/>
              </a:rPr>
              <a:t>rad</a:t>
            </a: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ym typeface="Wingdings"/>
              </a:rPr>
              <a:t>Head-on </a:t>
            </a:r>
            <a:r>
              <a:rPr lang="en-US" dirty="0" smtClean="0">
                <a:sym typeface="Wingdings"/>
              </a:rPr>
              <a:t>ok for baseline but has to apply </a:t>
            </a:r>
            <a:r>
              <a:rPr lang="en-US" dirty="0" err="1" smtClean="0">
                <a:sym typeface="Wingdings"/>
              </a:rPr>
              <a:t>sep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levelling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to keep HO tune shift smaller than 0.02 total.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77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259"/>
            <a:ext cx="91440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Landau </a:t>
            </a:r>
            <a:r>
              <a:rPr lang="en-US" sz="3400" dirty="0" err="1" smtClean="0"/>
              <a:t>Octupoles</a:t>
            </a:r>
            <a:r>
              <a:rPr lang="en-US" sz="3400" dirty="0" smtClean="0"/>
              <a:t> and beam-beam compensation</a:t>
            </a:r>
            <a:endParaRPr lang="en-US" sz="3400" dirty="0"/>
          </a:p>
        </p:txBody>
      </p:sp>
      <p:sp>
        <p:nvSpPr>
          <p:cNvPr id="10" name="TextBox 9"/>
          <p:cNvSpPr txBox="1"/>
          <p:nvPr/>
        </p:nvSpPr>
        <p:spPr>
          <a:xfrm>
            <a:off x="-9027" y="3663487"/>
            <a:ext cx="91725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 choose to have negative </a:t>
            </a:r>
            <a:r>
              <a:rPr lang="en-US" b="1" dirty="0" err="1" smtClean="0"/>
              <a:t>octupole</a:t>
            </a:r>
            <a:r>
              <a:rPr lang="en-US" b="1" dirty="0" smtClean="0"/>
              <a:t> polarity (compensates the long-range beam-beam effects):</a:t>
            </a:r>
          </a:p>
          <a:p>
            <a:r>
              <a:rPr lang="en-US" b="1" dirty="0"/>
              <a:t>	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provides larger stability for single beam (see C. </a:t>
            </a:r>
            <a:r>
              <a:rPr lang="en-US" b="1" dirty="0" err="1" smtClean="0"/>
              <a:t>Tambasco</a:t>
            </a:r>
            <a:r>
              <a:rPr lang="en-US" b="1" dirty="0" smtClean="0"/>
              <a:t> talk)</a:t>
            </a:r>
          </a:p>
          <a:p>
            <a:r>
              <a:rPr lang="en-US" b="1" dirty="0"/>
              <a:t>	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</a:rPr>
              <a:t>allows for larger DA with optimized phase advance thanks to compensation </a:t>
            </a:r>
          </a:p>
          <a:p>
            <a:r>
              <a:rPr lang="en-US" b="1" dirty="0">
                <a:solidFill>
                  <a:srgbClr val="FF0000"/>
                </a:solidFill>
              </a:rPr>
              <a:t>	 </a:t>
            </a:r>
            <a:r>
              <a:rPr lang="en-US" b="1" dirty="0" smtClean="0">
                <a:solidFill>
                  <a:srgbClr val="FF0000"/>
                </a:solidFill>
              </a:rPr>
              <a:t>   (</a:t>
            </a:r>
            <a:r>
              <a:rPr lang="en-US" sz="1600" dirty="0">
                <a:solidFill>
                  <a:srgbClr val="FF0000"/>
                </a:solidFill>
              </a:rPr>
              <a:t>CERN-ACC</a:t>
            </a:r>
            <a:r>
              <a:rPr lang="en-US" sz="1600" dirty="0" smtClean="0">
                <a:solidFill>
                  <a:srgbClr val="FF0000"/>
                </a:solidFill>
              </a:rPr>
              <a:t>-NOTE</a:t>
            </a:r>
            <a:r>
              <a:rPr lang="en-US" sz="1600" dirty="0">
                <a:solidFill>
                  <a:srgbClr val="FF0000"/>
                </a:solidFill>
              </a:rPr>
              <a:t>-2017-</a:t>
            </a:r>
            <a:r>
              <a:rPr lang="en-US" sz="1600" dirty="0" smtClean="0">
                <a:solidFill>
                  <a:srgbClr val="FF0000"/>
                </a:solidFill>
              </a:rPr>
              <a:t>036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4125" y="5563071"/>
            <a:ext cx="885552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Different Phase advances at different stages of the operational cycle to have maximum Dynamic Aperture and maintain </a:t>
            </a:r>
            <a:r>
              <a:rPr lang="en-US" b="1" dirty="0" smtClean="0"/>
              <a:t>compensation</a:t>
            </a:r>
          </a:p>
          <a:p>
            <a:pPr algn="ctr"/>
            <a:r>
              <a:rPr lang="en-US" b="1" dirty="0" smtClean="0"/>
              <a:t>NEGATIVE PREFERENCE also because of stability</a:t>
            </a:r>
            <a:r>
              <a:rPr lang="mr-IN" b="1" dirty="0" smtClean="0"/>
              <a:t>…</a:t>
            </a:r>
            <a:endParaRPr lang="en-US" dirty="0"/>
          </a:p>
        </p:txBody>
      </p:sp>
      <p:pic>
        <p:nvPicPr>
          <p:cNvPr id="28" name="Picture 27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27" y="1017109"/>
            <a:ext cx="3289294" cy="2528425"/>
          </a:xfrm>
          <a:prstGeom prst="rect">
            <a:avLst/>
          </a:prstGeom>
        </p:spPr>
      </p:pic>
      <p:pic>
        <p:nvPicPr>
          <p:cNvPr id="27" name="Picture 26" descr="f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99" y="1012237"/>
            <a:ext cx="3295147" cy="2528425"/>
          </a:xfrm>
          <a:prstGeom prst="rect">
            <a:avLst/>
          </a:prstGeom>
        </p:spPr>
      </p:pic>
      <p:pic>
        <p:nvPicPr>
          <p:cNvPr id="26" name="Picture 25" descr="f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154" y="1011256"/>
            <a:ext cx="3224912" cy="2534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7938" y="647777"/>
            <a:ext cx="200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14515" y="646570"/>
            <a:ext cx="203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Landau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9064" y="64777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 Landau </a:t>
            </a:r>
            <a:r>
              <a:rPr lang="en-US" dirty="0" err="1" smtClean="0"/>
              <a:t>Octupoles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5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4858" y="0"/>
            <a:ext cx="6349136" cy="614362"/>
          </a:xfrm>
        </p:spPr>
        <p:txBody>
          <a:bodyPr>
            <a:noAutofit/>
          </a:bodyPr>
          <a:lstStyle/>
          <a:p>
            <a:r>
              <a:rPr lang="en-US" sz="3400" dirty="0" smtClean="0"/>
              <a:t>Stability</a:t>
            </a:r>
            <a:endParaRPr lang="en-US" sz="3400" dirty="0"/>
          </a:p>
        </p:txBody>
      </p:sp>
      <p:pic>
        <p:nvPicPr>
          <p:cNvPr id="6" name="Picture 5" descr="operatio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4" y="203986"/>
            <a:ext cx="4875089" cy="2618103"/>
          </a:xfrm>
          <a:prstGeom prst="rect">
            <a:avLst/>
          </a:prstGeom>
        </p:spPr>
      </p:pic>
      <p:pic>
        <p:nvPicPr>
          <p:cNvPr id="7" name="Picture 6" descr="50TeV_y-plane_460turns_damper_with_B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470" y="2116470"/>
            <a:ext cx="4741530" cy="47415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2046" y="372002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89360"/>
            <a:ext cx="4493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Negative polarity: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DA, and </a:t>
            </a:r>
            <a:r>
              <a:rPr lang="en-US" dirty="0" err="1" smtClean="0"/>
              <a:t>tunability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Stability single beam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64893" y="1423972"/>
            <a:ext cx="4424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ew modes with transvers feedback included</a:t>
            </a:r>
          </a:p>
          <a:p>
            <a:r>
              <a:rPr lang="en-US" dirty="0" smtClean="0"/>
              <a:t>from S. </a:t>
            </a:r>
            <a:r>
              <a:rPr lang="en-US" dirty="0" err="1" smtClean="0"/>
              <a:t>Arsenyev</a:t>
            </a:r>
            <a:r>
              <a:rPr lang="en-US" dirty="0" smtClean="0"/>
              <a:t> and N. </a:t>
            </a:r>
            <a:r>
              <a:rPr lang="en-US" dirty="0" err="1" smtClean="0"/>
              <a:t>Klinkenberg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4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ta_st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506"/>
            <a:ext cx="5808940" cy="47641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7"/>
            <a:ext cx="8229600" cy="614362"/>
          </a:xfrm>
        </p:spPr>
        <p:txBody>
          <a:bodyPr>
            <a:noAutofit/>
          </a:bodyPr>
          <a:lstStyle/>
          <a:p>
            <a:r>
              <a:rPr lang="en-US" sz="3400" dirty="0" smtClean="0"/>
              <a:t>Stability</a:t>
            </a:r>
            <a:endParaRPr lang="en-US" sz="3400" dirty="0"/>
          </a:p>
        </p:txBody>
      </p:sp>
      <p:pic>
        <p:nvPicPr>
          <p:cNvPr id="6" name="Picture 5" descr="operation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57" y="658313"/>
            <a:ext cx="3755743" cy="20169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62864" y="2521397"/>
            <a:ext cx="196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POSITIVE OCT reference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88257" y="3296980"/>
            <a:ext cx="36749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Beta * at injection 4.6 m (Roman)</a:t>
            </a:r>
          </a:p>
          <a:p>
            <a:r>
              <a:rPr lang="en-US" dirty="0" smtClean="0"/>
              <a:t>Ramp and Squeeze to 1.2 m </a:t>
            </a:r>
          </a:p>
          <a:p>
            <a:r>
              <a:rPr lang="en-US" dirty="0" smtClean="0"/>
              <a:t>Collide and squeeze at reduced angle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1818" y="4949741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Ways to avoid reduction </a:t>
            </a:r>
            <a:r>
              <a:rPr lang="en-US" dirty="0" smtClean="0">
                <a:sym typeface="Wingdings"/>
              </a:rPr>
              <a:t> collide and Squeeze 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Angle can be further reduced to 100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err="1" smtClean="0">
                <a:sym typeface="Wingdings"/>
              </a:rPr>
              <a:t>rad</a:t>
            </a:r>
            <a:r>
              <a:rPr lang="en-US" dirty="0" smtClean="0">
                <a:sym typeface="Wingdings"/>
              </a:rPr>
              <a:t> total reducing to half crab cavity voltage </a:t>
            </a:r>
            <a:r>
              <a:rPr lang="en-US" dirty="0" err="1" smtClean="0">
                <a:sym typeface="Wingdings"/>
              </a:rPr>
              <a:t>etc</a:t>
            </a:r>
            <a:r>
              <a:rPr lang="mr-IN" dirty="0" smtClean="0">
                <a:sym typeface="Wingdings"/>
              </a:rPr>
              <a:t>…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99006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482</Words>
  <Application>Microsoft Macintosh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Beam-Beam Considerations for possible baseline scenario</vt:lpstr>
      <vt:lpstr>Possible Cycle</vt:lpstr>
      <vt:lpstr>Round Optics baseline: IPA and IPG</vt:lpstr>
      <vt:lpstr>Round Optics baseline after 1 h</vt:lpstr>
      <vt:lpstr>Low Luminosity Experiments: IPL and IPP</vt:lpstr>
      <vt:lpstr>Landau Octupoles and beam-beam compensation</vt:lpstr>
      <vt:lpstr>Stability</vt:lpstr>
      <vt:lpstr>Stability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Studies for FCC-HH</dc:title>
  <dc:creator>Tatiana</dc:creator>
  <cp:lastModifiedBy>Tatiana</cp:lastModifiedBy>
  <cp:revision>38</cp:revision>
  <dcterms:created xsi:type="dcterms:W3CDTF">2018-05-29T12:47:15Z</dcterms:created>
  <dcterms:modified xsi:type="dcterms:W3CDTF">2018-05-30T08:03:29Z</dcterms:modified>
</cp:coreProperties>
</file>