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6" r:id="rId2"/>
    <p:sldMasterId id="2147483669" r:id="rId3"/>
    <p:sldMasterId id="2147483722" r:id="rId4"/>
    <p:sldMasterId id="2147484197" r:id="rId5"/>
  </p:sldMasterIdLst>
  <p:notesMasterIdLst>
    <p:notesMasterId r:id="rId11"/>
  </p:notesMasterIdLst>
  <p:sldIdLst>
    <p:sldId id="365" r:id="rId6"/>
    <p:sldId id="381" r:id="rId7"/>
    <p:sldId id="383" r:id="rId8"/>
    <p:sldId id="382" r:id="rId9"/>
    <p:sldId id="358" r:id="rId10"/>
  </p:sldIdLst>
  <p:sldSz cx="9144000" cy="6858000" type="screen4x3"/>
  <p:notesSz cx="6797675" cy="992822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32">
          <p15:clr>
            <a:srgbClr val="A4A3A4"/>
          </p15:clr>
        </p15:guide>
        <p15:guide id="2" pos="4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99"/>
    <a:srgbClr val="FFFF99"/>
    <a:srgbClr val="EAEAEA"/>
    <a:srgbClr val="FFFF00"/>
    <a:srgbClr val="DDDDDD"/>
    <a:srgbClr val="E2FBFE"/>
    <a:srgbClr val="DAFA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6" autoAdjust="0"/>
    <p:restoredTop sz="94125" autoAdjust="0"/>
  </p:normalViewPr>
  <p:slideViewPr>
    <p:cSldViewPr snapToObjects="1" showGuides="1">
      <p:cViewPr varScale="1">
        <p:scale>
          <a:sx n="87" d="100"/>
          <a:sy n="87" d="100"/>
        </p:scale>
        <p:origin x="808" y="192"/>
      </p:cViewPr>
      <p:guideLst>
        <p:guide orient="horz" pos="2432"/>
        <p:guide pos="431"/>
      </p:guideLst>
    </p:cSldViewPr>
  </p:slideViewPr>
  <p:outlineViewPr>
    <p:cViewPr>
      <p:scale>
        <a:sx n="33" d="100"/>
        <a:sy n="33" d="100"/>
      </p:scale>
      <p:origin x="0" y="-11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0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A3D84E5-17F9-4C8D-9C69-C0CAE697EE5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009587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3D84E5-17F9-4C8D-9C69-C0CAE697EE5C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16784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303AD-867A-483C-B6D4-16FCF3A5D2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1673282480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1592263"/>
            <a:ext cx="4243388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592263"/>
            <a:ext cx="4244975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2217720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654966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7341251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19839491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8013021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36860850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38373407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32588" y="488950"/>
            <a:ext cx="2159000" cy="58928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0825" y="488950"/>
            <a:ext cx="6329363" cy="589280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4212552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77050" cy="8382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250825" y="1592263"/>
            <a:ext cx="8640763" cy="4789487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23197741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 descr="TEMF Gebäude Hintergr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0" r="2411" b="745"/>
          <a:stretch>
            <a:fillRect/>
          </a:stretch>
        </p:blipFill>
        <p:spPr bwMode="auto">
          <a:xfrm>
            <a:off x="250825" y="2465388"/>
            <a:ext cx="8642350" cy="402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E6001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3175">
                <a:solidFill>
                  <a:srgbClr val="B5B5B5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7" name="Picture 9" descr="tud_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7172325" y="657225"/>
            <a:ext cx="187325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" name="Rectangle 19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12" name="Picture 21" descr="TEMF-Logo06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58775" y="692150"/>
            <a:ext cx="6734175" cy="577850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/>
              <a:t>Titelmasterformat durch Klicken bearbeiten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734175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Arial" charset="0"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/>
              <a:t>Formatvorlage des </a:t>
            </a:r>
          </a:p>
          <a:p>
            <a:pPr lvl="0"/>
            <a:r>
              <a:rPr lang="de-DE" noProof="0"/>
              <a:t>Untertitelmasters durch </a:t>
            </a:r>
          </a:p>
          <a:p>
            <a:pPr lvl="0"/>
            <a:r>
              <a:rPr lang="de-DE" noProof="0"/>
              <a:t>Klicken bearbeiten</a:t>
            </a:r>
          </a:p>
        </p:txBody>
      </p:sp>
      <p:sp>
        <p:nvSpPr>
          <p:cNvPr id="13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10338"/>
            <a:ext cx="8532813" cy="231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4179144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700AB-ECB9-448D-8DBF-1E7EF90AEE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2753252922"/>
      </p:ext>
    </p:extLst>
  </p:cSld>
  <p:clrMapOvr>
    <a:masterClrMapping/>
  </p:clrMapOvr>
  <p:transition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534988"/>
            <a:ext cx="1785938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3584079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35905902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1592263"/>
            <a:ext cx="4243388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592263"/>
            <a:ext cx="4244975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7359838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39560782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30131865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16270663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12478432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3451281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39504224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32588" y="488950"/>
            <a:ext cx="2159000" cy="58928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0825" y="488950"/>
            <a:ext cx="6329363" cy="589280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1581961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D0FC2-E1AD-479E-8CC8-FAD3145F02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651254920"/>
      </p:ext>
    </p:extLst>
  </p:cSld>
  <p:clrMapOvr>
    <a:masterClrMapping/>
  </p:clrMapOvr>
  <p:transition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77050" cy="8382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250825" y="1592263"/>
            <a:ext cx="8640763" cy="4789487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2455367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90679-54A9-48FE-BDC3-5731A6A44B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3851403051"/>
      </p:ext>
    </p:extLst>
  </p:cSld>
  <p:clrMapOvr>
    <a:masterClrMapping/>
  </p:clrMapOvr>
  <p:transition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EF625-40C3-42B1-B940-A2F3AC4501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2373802297"/>
      </p:ext>
    </p:extLst>
  </p:cSld>
  <p:clrMapOvr>
    <a:masterClrMapping/>
  </p:clrMapOvr>
  <p:transition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812F1-26EB-4EC8-ACA8-3F0EFDF5DD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3237948402"/>
      </p:ext>
    </p:extLst>
  </p:cSld>
  <p:clrMapOvr>
    <a:masterClrMapping/>
  </p:clrMapOvr>
  <p:transition>
    <p:dissolv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343400" cy="5503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3A068-8E81-41A5-A557-BB3870E5D4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3997691963"/>
      </p:ext>
    </p:extLst>
  </p:cSld>
  <p:clrMapOvr>
    <a:masterClrMapping/>
  </p:clrMapOvr>
  <p:transition>
    <p:dissolv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1F91C-FDB8-433C-8565-343C122115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5225556"/>
      </p:ext>
    </p:extLst>
  </p:cSld>
  <p:clrMapOvr>
    <a:masterClrMapping/>
  </p:clrMapOvr>
  <p:transition>
    <p:dissolv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55BFF-2DFF-468A-A9F7-CB3F49785A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1508822"/>
      </p:ext>
    </p:extLst>
  </p:cSld>
  <p:clrMapOvr>
    <a:masterClrMapping/>
  </p:clrMapOvr>
  <p:transition>
    <p:dissolv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Mittwoch, 13. Juni 2018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794217" y="6356351"/>
            <a:ext cx="30861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Komitee für Beschleunigerphysik - KfB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5943600" y="6356351"/>
            <a:ext cx="2057400" cy="365125"/>
          </a:xfrm>
        </p:spPr>
        <p:txBody>
          <a:bodyPr/>
          <a:lstStyle>
            <a:lvl1pPr>
              <a:defRPr sz="1200"/>
            </a:lvl1pPr>
          </a:lstStyle>
          <a:p>
            <a:fld id="{DCC0335D-49B2-4BB0-8C0A-B050DE4D4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3991" y="6219820"/>
            <a:ext cx="1270009" cy="638180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Mittwoch, 13. Juni 2018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686050" y="6346964"/>
            <a:ext cx="30861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Komitee für Beschleunigerphysik - KfB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5772150" y="6346964"/>
            <a:ext cx="2057400" cy="365125"/>
          </a:xfrm>
        </p:spPr>
        <p:txBody>
          <a:bodyPr/>
          <a:lstStyle>
            <a:lvl1pPr>
              <a:defRPr sz="1200"/>
            </a:lvl1pPr>
          </a:lstStyle>
          <a:p>
            <a:fld id="{DCC0335D-49B2-4BB0-8C0A-B050DE4D4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345" y="6210436"/>
            <a:ext cx="1270009" cy="638180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Mittwoch, 13. Juni 2018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Komitee für Beschleunigerphysik - KfB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DCC0335D-49B2-4BB0-8C0A-B050DE4D4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343400" cy="5503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B35A9-BA93-48BD-BF48-206F5CCCCB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1118381585"/>
      </p:ext>
    </p:extLst>
  </p:cSld>
  <p:clrMapOvr>
    <a:masterClrMapping/>
  </p:clrMapOvr>
  <p:transition>
    <p:dissolv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Mittwoch, 13. Juni 2018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Komitee für Beschleunigerphysik - KfB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0335D-49B2-4BB0-8C0A-B050DE4D4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Mittwoch, 13. Juni 2018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Komitee für Beschleunigerphysik - KfB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0335D-49B2-4BB0-8C0A-B050DE4D4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Mittwoch, 13. Juni 2018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Komitee für Beschleunigerphysik - KfB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0335D-49B2-4BB0-8C0A-B050DE4D4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Mittwoch, 13. Juni 2018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Komitee für Beschleunigerphysik - KfB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0335D-49B2-4BB0-8C0A-B050DE4D4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Mittwoch, 13. Juni 2018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Komitee für Beschleunigerphysik - KfB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0335D-49B2-4BB0-8C0A-B050DE4D4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Mittwoch, 13. Juni 2018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Komitee für Beschleunigerphysik - KfB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0335D-49B2-4BB0-8C0A-B050DE4D4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Mittwoch, 13. Juni 2018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Komitee für Beschleunigerphysik - KfB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0335D-49B2-4BB0-8C0A-B050DE4D4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Mittwoch, 13. Juni 2018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Komitee für Beschleunigerphysik - KfB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0335D-49B2-4BB0-8C0A-B050DE4D4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86F25-CF66-4F3E-AA8B-2BE17C35A6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9272192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9AAA8-521F-46ED-9F59-256C21A2A0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7280313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 descr="TEMF Gebäude Hintergr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0" r="2411" b="745"/>
          <a:stretch>
            <a:fillRect/>
          </a:stretch>
        </p:blipFill>
        <p:spPr bwMode="auto">
          <a:xfrm>
            <a:off x="250825" y="2465388"/>
            <a:ext cx="8642350" cy="402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E6001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3175">
                <a:solidFill>
                  <a:srgbClr val="B5B5B5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7" name="Picture 9" descr="tud_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7172325" y="657225"/>
            <a:ext cx="187325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" name="Rectangle 19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12" name="Picture 21" descr="TEMF-Logo06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58775" y="692150"/>
            <a:ext cx="6734175" cy="577850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/>
              <a:t>Titelmasterformat durch Klicken bearbeiten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734175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Arial" charset="0"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/>
              <a:t>Formatvorlage des </a:t>
            </a:r>
          </a:p>
          <a:p>
            <a:pPr lvl="0"/>
            <a:r>
              <a:rPr lang="de-DE" noProof="0"/>
              <a:t>Untertitelmasters durch </a:t>
            </a:r>
          </a:p>
          <a:p>
            <a:pPr lvl="0"/>
            <a:r>
              <a:rPr lang="de-DE" noProof="0"/>
              <a:t>Klicken bearbeiten</a:t>
            </a:r>
          </a:p>
        </p:txBody>
      </p:sp>
      <p:sp>
        <p:nvSpPr>
          <p:cNvPr id="13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10338"/>
            <a:ext cx="8532813" cy="231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1911501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534988"/>
            <a:ext cx="1785938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45774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Komitee für Beschleunigerphysik - KfB</a:t>
            </a:r>
          </a:p>
        </p:txBody>
      </p:sp>
    </p:spTree>
    <p:extLst>
      <p:ext uri="{BB962C8B-B14F-4D97-AF65-F5344CB8AC3E}">
        <p14:creationId xmlns:p14="http://schemas.microsoft.com/office/powerpoint/2010/main" val="3148930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3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0"/>
            <a:ext cx="8243887" cy="90805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</a:t>
            </a:r>
            <a:br>
              <a:rPr lang="en-US" altLang="en-US"/>
            </a:br>
            <a:r>
              <a:rPr lang="en-US" altLang="en-US"/>
              <a:t>stylefdsafd</a:t>
            </a: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6659563"/>
            <a:ext cx="9144000" cy="198437"/>
          </a:xfrm>
          <a:prstGeom prst="rect">
            <a:avLst/>
          </a:prstGeom>
          <a:solidFill>
            <a:srgbClr val="333399">
              <a:alpha val="14902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25538"/>
            <a:ext cx="8839200" cy="550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629400"/>
            <a:ext cx="1219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i="1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8DB64D76-F455-4F31-8033-D70A7D7454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0" y="6677025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705600"/>
            <a:ext cx="28956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Komitee für Beschleunigerphysik - KfB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1" r:id="rId1"/>
    <p:sldLayoutId id="2147484182" r:id="rId2"/>
    <p:sldLayoutId id="2147484183" r:id="rId3"/>
    <p:sldLayoutId id="2147484184" r:id="rId4"/>
    <p:sldLayoutId id="2147484185" r:id="rId5"/>
    <p:sldLayoutId id="2147484186" r:id="rId6"/>
  </p:sldLayoutIdLst>
  <p:transition>
    <p:dissolve/>
  </p:transition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05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105000"/>
        </a:lnSpc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E9503E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87705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Titelmasterformat durch Klicken bearbeiten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592263"/>
            <a:ext cx="8640763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Textmasterformate durch Klicken bearbeiten</a:t>
            </a:r>
          </a:p>
          <a:p>
            <a:pPr lvl="1"/>
            <a:r>
              <a:rPr lang="de-DE" altLang="en-US"/>
              <a:t>Zweite Ebene</a:t>
            </a:r>
          </a:p>
          <a:p>
            <a:pPr lvl="2"/>
            <a:r>
              <a:rPr lang="de-DE" altLang="en-US"/>
              <a:t>Dritte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775" y="6510338"/>
            <a:ext cx="85344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de-DE" altLang="en-US"/>
              <a:t>Komitee für Beschleunigerphysik - KfB</a:t>
            </a:r>
          </a:p>
        </p:txBody>
      </p:sp>
      <p:sp>
        <p:nvSpPr>
          <p:cNvPr id="2054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3175">
                <a:solidFill>
                  <a:srgbClr val="B5B5B5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2055" name="Picture 9" descr="tud_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57" name="Line 15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58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2059" name="Picture 18" descr="TEMF-Logo06b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87" r:id="rId1"/>
    <p:sldLayoutId id="2147484188" r:id="rId2"/>
    <p:sldLayoutId id="2147484161" r:id="rId3"/>
    <p:sldLayoutId id="2147484162" r:id="rId4"/>
    <p:sldLayoutId id="2147484163" r:id="rId5"/>
    <p:sldLayoutId id="2147484164" r:id="rId6"/>
    <p:sldLayoutId id="2147484165" r:id="rId7"/>
    <p:sldLayoutId id="2147484166" r:id="rId8"/>
    <p:sldLayoutId id="2147484167" r:id="rId9"/>
    <p:sldLayoutId id="2147484168" r:id="rId10"/>
    <p:sldLayoutId id="2147484169" r:id="rId11"/>
    <p:sldLayoutId id="2147484170" r:id="rId12"/>
  </p:sldLayoutIdLst>
  <p:transition>
    <p:fade/>
  </p:transition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▪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349250" indent="-168275" algn="l" rtl="0" eaLnBrk="0" fontAlgn="base" hangingPunct="0">
        <a:spcBef>
          <a:spcPct val="20000"/>
        </a:spcBef>
        <a:spcAft>
          <a:spcPct val="0"/>
        </a:spcAft>
        <a:buChar char="-"/>
        <a:defRPr sz="2400">
          <a:solidFill>
            <a:schemeClr val="tx1"/>
          </a:solidFill>
          <a:latin typeface="+mn-lt"/>
        </a:defRPr>
      </a:lvl2pPr>
      <a:lvl3pPr marL="538163" indent="-1873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717550" indent="-173038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908050" indent="-188913" algn="l" rtl="0" eaLnBrk="0" fontAlgn="base" hangingPunct="0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13652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18224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22796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27368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E9503E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87705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Titelmasterformat durch Klicken bearbeiten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592263"/>
            <a:ext cx="8640763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Textmasterformate durch Klicken bearbeiten</a:t>
            </a:r>
          </a:p>
          <a:p>
            <a:pPr lvl="1"/>
            <a:r>
              <a:rPr lang="de-DE" altLang="en-US"/>
              <a:t>Zweite Ebene</a:t>
            </a:r>
          </a:p>
          <a:p>
            <a:pPr lvl="2"/>
            <a:r>
              <a:rPr lang="de-DE" altLang="en-US"/>
              <a:t>Dritte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775" y="6510338"/>
            <a:ext cx="85344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de-DE" altLang="en-US"/>
              <a:t>Komitee für Beschleunigerphysik - KfB</a:t>
            </a:r>
          </a:p>
        </p:txBody>
      </p:sp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3175">
                <a:solidFill>
                  <a:srgbClr val="B5B5B5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3079" name="Picture 9" descr="tud_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81" name="Line 15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82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3083" name="Picture 18" descr="TEMF-Logo06b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71" r:id="rId3"/>
    <p:sldLayoutId id="2147484172" r:id="rId4"/>
    <p:sldLayoutId id="2147484173" r:id="rId5"/>
    <p:sldLayoutId id="2147484174" r:id="rId6"/>
    <p:sldLayoutId id="2147484175" r:id="rId7"/>
    <p:sldLayoutId id="2147484176" r:id="rId8"/>
    <p:sldLayoutId id="2147484177" r:id="rId9"/>
    <p:sldLayoutId id="2147484178" r:id="rId10"/>
    <p:sldLayoutId id="2147484179" r:id="rId11"/>
    <p:sldLayoutId id="2147484180" r:id="rId12"/>
  </p:sldLayoutIdLst>
  <p:transition>
    <p:fade/>
  </p:transition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▪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349250" indent="-168275" algn="l" rtl="0" eaLnBrk="0" fontAlgn="base" hangingPunct="0">
        <a:spcBef>
          <a:spcPct val="20000"/>
        </a:spcBef>
        <a:spcAft>
          <a:spcPct val="0"/>
        </a:spcAft>
        <a:buChar char="-"/>
        <a:defRPr sz="2400">
          <a:solidFill>
            <a:schemeClr val="tx1"/>
          </a:solidFill>
          <a:latin typeface="+mn-lt"/>
        </a:defRPr>
      </a:lvl2pPr>
      <a:lvl3pPr marL="538163" indent="-1873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717550" indent="-173038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908050" indent="-188913" algn="l" rtl="0" eaLnBrk="0" fontAlgn="base" hangingPunct="0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13652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18224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22796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27368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0"/>
            <a:ext cx="8243887" cy="90805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</a:t>
            </a:r>
            <a:br>
              <a:rPr lang="en-US" altLang="en-US"/>
            </a:br>
            <a:r>
              <a:rPr lang="en-US" altLang="en-US"/>
              <a:t>stylefdsafd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6659563"/>
            <a:ext cx="9144000" cy="198437"/>
          </a:xfrm>
          <a:prstGeom prst="rect">
            <a:avLst/>
          </a:prstGeom>
          <a:solidFill>
            <a:srgbClr val="333399">
              <a:alpha val="14902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25538"/>
            <a:ext cx="8839200" cy="550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629400"/>
            <a:ext cx="1219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i="1">
                <a:solidFill>
                  <a:srgbClr val="333399"/>
                </a:solidFill>
              </a:defRPr>
            </a:lvl1pPr>
          </a:lstStyle>
          <a:p>
            <a:pPr>
              <a:defRPr/>
            </a:pPr>
            <a:fld id="{AF14E543-D41D-48B9-8B8F-164B6CE29D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77025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705600"/>
            <a:ext cx="28956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Komitee für Beschleunigerphysik - KfB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1" r:id="rId1"/>
    <p:sldLayoutId id="2147484192" r:id="rId2"/>
    <p:sldLayoutId id="2147484193" r:id="rId3"/>
    <p:sldLayoutId id="2147484194" r:id="rId4"/>
    <p:sldLayoutId id="2147484195" r:id="rId5"/>
    <p:sldLayoutId id="2147484196" r:id="rId6"/>
  </p:sldLayoutIdLst>
  <p:transition>
    <p:dissolve/>
  </p:transition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05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105000"/>
        </a:lnSpc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"/>
              </a:rPr>
              <a:t>Mittwoch, 13. Juni 2018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"/>
              </a:rPr>
              <a:t>Komitee für Beschleunigerphysik - KfB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cs typeface="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CC0335D-49B2-4BB0-8C0A-B050DE4D420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102050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8" r:id="rId1"/>
    <p:sldLayoutId id="2147484199" r:id="rId2"/>
    <p:sldLayoutId id="2147484200" r:id="rId3"/>
    <p:sldLayoutId id="2147484201" r:id="rId4"/>
    <p:sldLayoutId id="2147484202" r:id="rId5"/>
    <p:sldLayoutId id="2147484203" r:id="rId6"/>
    <p:sldLayoutId id="2147484204" r:id="rId7"/>
    <p:sldLayoutId id="2147484205" r:id="rId8"/>
    <p:sldLayoutId id="2147484206" r:id="rId9"/>
    <p:sldLayoutId id="2147484207" r:id="rId10"/>
    <p:sldLayoutId id="2147484208" r:id="rId11"/>
  </p:sldLayoutIdLst>
  <p:hf sldNum="0"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scc.kit.edu/event/415" TargetMode="External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gsi.de/conferenceDisplay.py?confId=6082" TargetMode="External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650621" y="260648"/>
            <a:ext cx="7886700" cy="615602"/>
          </a:xfrm>
        </p:spPr>
        <p:txBody>
          <a:bodyPr>
            <a:noAutofit/>
          </a:bodyPr>
          <a:lstStyle/>
          <a:p>
            <a:r>
              <a:rPr lang="en-GB" altLang="en-US" sz="4000" b="1" dirty="0" err="1"/>
              <a:t>KfB</a:t>
            </a:r>
            <a:r>
              <a:rPr lang="en-GB" altLang="en-US" sz="4000" b="1" dirty="0"/>
              <a:t> und Forum </a:t>
            </a:r>
            <a:r>
              <a:rPr lang="en-GB" altLang="en-US" sz="4000" b="1" dirty="0" err="1"/>
              <a:t>Beschleunigerphysik</a:t>
            </a:r>
            <a:endParaRPr lang="en-GB" altLang="en-US" sz="40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23528" y="980728"/>
            <a:ext cx="8496944" cy="5196235"/>
          </a:xfrm>
        </p:spPr>
        <p:txBody>
          <a:bodyPr>
            <a:normAutofit/>
          </a:bodyPr>
          <a:lstStyle/>
          <a:p>
            <a:pPr marL="0" indent="0">
              <a:buFontTx/>
              <a:buNone/>
              <a:defRPr/>
            </a:pPr>
            <a:r>
              <a:rPr lang="en-GB" b="1" dirty="0" err="1"/>
              <a:t>KfB</a:t>
            </a:r>
            <a:r>
              <a:rPr lang="en-GB" b="1" dirty="0"/>
              <a:t>: </a:t>
            </a:r>
          </a:p>
          <a:p>
            <a:pPr>
              <a:defRPr/>
            </a:pPr>
            <a:r>
              <a:rPr lang="de-DE" dirty="0"/>
              <a:t>Das ständige „</a:t>
            </a:r>
            <a:r>
              <a:rPr lang="de-DE" b="1" dirty="0"/>
              <a:t>Komitee für Beschleunigerphysik</a:t>
            </a:r>
            <a:r>
              <a:rPr lang="de-DE" dirty="0"/>
              <a:t>“ (</a:t>
            </a:r>
            <a:r>
              <a:rPr lang="de-DE" dirty="0" err="1"/>
              <a:t>KfB</a:t>
            </a:r>
            <a:r>
              <a:rPr lang="de-DE" dirty="0"/>
              <a:t>) vertritt die Gemeinschaft der deutschen Beschleunigerphysiker/innen und</a:t>
            </a:r>
            <a:br>
              <a:rPr lang="de-DE" dirty="0">
                <a:solidFill>
                  <a:srgbClr val="C00000"/>
                </a:solidFill>
              </a:rPr>
            </a:br>
            <a:r>
              <a:rPr lang="de-DE" dirty="0">
                <a:solidFill>
                  <a:srgbClr val="C00000"/>
                </a:solidFill>
              </a:rPr>
              <a:t>wird von Mitgliedern des </a:t>
            </a:r>
            <a:r>
              <a:rPr lang="en-GB" b="1" dirty="0">
                <a:solidFill>
                  <a:srgbClr val="C00000"/>
                </a:solidFill>
              </a:rPr>
              <a:t>Forum </a:t>
            </a:r>
            <a:r>
              <a:rPr lang="en-GB" b="1" dirty="0" err="1">
                <a:solidFill>
                  <a:srgbClr val="C00000"/>
                </a:solidFill>
              </a:rPr>
              <a:t>Beschleunigerphysik</a:t>
            </a:r>
            <a:r>
              <a:rPr lang="en-GB" b="1" dirty="0">
                <a:solidFill>
                  <a:srgbClr val="C00000"/>
                </a:solidFill>
              </a:rPr>
              <a:t> </a:t>
            </a:r>
            <a:r>
              <a:rPr lang="en-GB" dirty="0" err="1">
                <a:solidFill>
                  <a:srgbClr val="C00000"/>
                </a:solidFill>
              </a:rPr>
              <a:t>gewählt</a:t>
            </a:r>
            <a:endParaRPr lang="en-GB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en-GB" b="1" dirty="0">
                <a:solidFill>
                  <a:srgbClr val="000099"/>
                </a:solidFill>
              </a:rPr>
              <a:t>12 </a:t>
            </a:r>
            <a:r>
              <a:rPr lang="en-GB" b="1" dirty="0" err="1">
                <a:solidFill>
                  <a:srgbClr val="000099"/>
                </a:solidFill>
              </a:rPr>
              <a:t>Mitglieder</a:t>
            </a:r>
            <a:r>
              <a:rPr lang="en-GB" b="1" dirty="0">
                <a:solidFill>
                  <a:srgbClr val="000099"/>
                </a:solidFill>
              </a:rPr>
              <a:t>, </a:t>
            </a:r>
            <a:r>
              <a:rPr lang="en-GB" b="1" dirty="0" err="1">
                <a:solidFill>
                  <a:srgbClr val="000099"/>
                </a:solidFill>
              </a:rPr>
              <a:t>gewählt</a:t>
            </a:r>
            <a:r>
              <a:rPr lang="en-GB" b="1" dirty="0">
                <a:solidFill>
                  <a:srgbClr val="000099"/>
                </a:solidFill>
              </a:rPr>
              <a:t> </a:t>
            </a:r>
            <a:r>
              <a:rPr lang="en-GB" b="1" dirty="0" err="1">
                <a:solidFill>
                  <a:srgbClr val="000099"/>
                </a:solidFill>
              </a:rPr>
              <a:t>für</a:t>
            </a:r>
            <a:r>
              <a:rPr lang="en-GB" b="1" dirty="0">
                <a:solidFill>
                  <a:srgbClr val="000099"/>
                </a:solidFill>
              </a:rPr>
              <a:t> 3 Jahre</a:t>
            </a:r>
            <a:br>
              <a:rPr lang="en-GB" b="1" dirty="0">
                <a:solidFill>
                  <a:srgbClr val="000099"/>
                </a:solidFill>
              </a:rPr>
            </a:br>
            <a:endParaRPr lang="en-GB" b="1" dirty="0">
              <a:solidFill>
                <a:srgbClr val="000099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en-GB" b="1" dirty="0"/>
              <a:t>Forum </a:t>
            </a:r>
            <a:r>
              <a:rPr lang="en-GB" b="1" dirty="0" err="1"/>
              <a:t>Beschleunigerphysik</a:t>
            </a:r>
            <a:r>
              <a:rPr lang="en-GB" dirty="0"/>
              <a:t>: </a:t>
            </a:r>
          </a:p>
          <a:p>
            <a:pPr>
              <a:defRPr/>
            </a:pPr>
            <a:r>
              <a:rPr lang="de-DE" b="1" dirty="0"/>
              <a:t>Interessensgemeinschaft deutscher Beschleunigerphysiker/-innen</a:t>
            </a:r>
            <a:r>
              <a:rPr lang="de-DE" dirty="0"/>
              <a:t>.</a:t>
            </a:r>
            <a:br>
              <a:rPr lang="de-DE" dirty="0"/>
            </a:br>
            <a:r>
              <a:rPr lang="de-DE" dirty="0"/>
              <a:t>- dient dem wissenschaftlichen Austausch und der Vorbereitung von Forschungsverbünden. </a:t>
            </a:r>
            <a:br>
              <a:rPr lang="de-DE" dirty="0"/>
            </a:br>
            <a:r>
              <a:rPr lang="de-DE" dirty="0">
                <a:solidFill>
                  <a:srgbClr val="C00000"/>
                </a:solidFill>
              </a:rPr>
              <a:t>Mitglied werden kann jede Beschleunigerphysikerin/-physiker an einer deutschen Universität/Forschungsinstitut oder Institut mit starker deutscher Beteiligung (ESRF, ESS, CERN, ...) </a:t>
            </a:r>
            <a:br>
              <a:rPr lang="de-DE" dirty="0">
                <a:solidFill>
                  <a:srgbClr val="C00000"/>
                </a:solidFill>
              </a:rPr>
            </a:br>
            <a:r>
              <a:rPr lang="de-DE" dirty="0">
                <a:solidFill>
                  <a:srgbClr val="C00000"/>
                </a:solidFill>
              </a:rPr>
              <a:t>Registrierung beim </a:t>
            </a:r>
            <a:r>
              <a:rPr lang="de-DE" dirty="0" err="1">
                <a:solidFill>
                  <a:srgbClr val="C00000"/>
                </a:solidFill>
              </a:rPr>
              <a:t>KfB</a:t>
            </a:r>
            <a:r>
              <a:rPr lang="de-DE" dirty="0">
                <a:solidFill>
                  <a:srgbClr val="C00000"/>
                </a:solidFill>
              </a:rPr>
              <a:t>: </a:t>
            </a:r>
            <a:r>
              <a:rPr lang="de-DE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http://</a:t>
            </a:r>
            <a:r>
              <a:rPr lang="de-DE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www.beschleunigerphysik.de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Komitee für Beschleunigerphysik - KfB</a:t>
            </a:r>
          </a:p>
        </p:txBody>
      </p:sp>
      <p:sp>
        <p:nvSpPr>
          <p:cNvPr id="5" name="Rectangle 4"/>
          <p:cNvSpPr/>
          <p:nvPr/>
        </p:nvSpPr>
        <p:spPr>
          <a:xfrm>
            <a:off x="152400" y="1010435"/>
            <a:ext cx="8839199" cy="1868487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-GB" sz="2800" dirty="0" err="1">
                <a:solidFill>
                  <a:srgbClr val="0070C0"/>
                </a:solidFill>
              </a:rPr>
              <a:t>Alle</a:t>
            </a:r>
            <a:r>
              <a:rPr lang="en-GB" sz="2800" dirty="0">
                <a:solidFill>
                  <a:srgbClr val="0070C0"/>
                </a:solidFill>
              </a:rPr>
              <a:t> </a:t>
            </a:r>
            <a:r>
              <a:rPr lang="en-GB" sz="2800" dirty="0" err="1">
                <a:solidFill>
                  <a:srgbClr val="0070C0"/>
                </a:solidFill>
              </a:rPr>
              <a:t>Kollegen</a:t>
            </a:r>
            <a:r>
              <a:rPr lang="en-GB" sz="2800" dirty="0">
                <a:solidFill>
                  <a:srgbClr val="0070C0"/>
                </a:solidFill>
              </a:rPr>
              <a:t>, die </a:t>
            </a:r>
            <a:r>
              <a:rPr lang="en-GB" sz="2800" dirty="0" err="1">
                <a:solidFill>
                  <a:srgbClr val="0070C0"/>
                </a:solidFill>
              </a:rPr>
              <a:t>im</a:t>
            </a:r>
            <a:r>
              <a:rPr lang="en-GB" sz="2800" dirty="0">
                <a:solidFill>
                  <a:srgbClr val="0070C0"/>
                </a:solidFill>
              </a:rPr>
              <a:t> </a:t>
            </a:r>
            <a:r>
              <a:rPr lang="en-GB" sz="2800" dirty="0" err="1">
                <a:solidFill>
                  <a:srgbClr val="0070C0"/>
                </a:solidFill>
              </a:rPr>
              <a:t>Bereich</a:t>
            </a:r>
            <a:r>
              <a:rPr lang="en-GB" sz="2800" dirty="0">
                <a:solidFill>
                  <a:srgbClr val="0070C0"/>
                </a:solidFill>
              </a:rPr>
              <a:t> der </a:t>
            </a:r>
            <a:r>
              <a:rPr lang="en-GB" sz="2800" dirty="0" err="1">
                <a:solidFill>
                  <a:srgbClr val="0070C0"/>
                </a:solidFill>
              </a:rPr>
              <a:t>Beschleunigerphysik</a:t>
            </a:r>
            <a:r>
              <a:rPr lang="en-GB" sz="2800" dirty="0">
                <a:solidFill>
                  <a:srgbClr val="0070C0"/>
                </a:solidFill>
              </a:rPr>
              <a:t> – und </a:t>
            </a:r>
            <a:r>
              <a:rPr lang="en-GB" sz="2800" dirty="0" err="1">
                <a:solidFill>
                  <a:srgbClr val="0070C0"/>
                </a:solidFill>
              </a:rPr>
              <a:t>Technologie</a:t>
            </a:r>
            <a:r>
              <a:rPr lang="en-GB" sz="2800" dirty="0">
                <a:solidFill>
                  <a:srgbClr val="0070C0"/>
                </a:solidFill>
              </a:rPr>
              <a:t> </a:t>
            </a:r>
            <a:r>
              <a:rPr lang="en-GB" sz="2800" dirty="0" err="1">
                <a:solidFill>
                  <a:srgbClr val="0070C0"/>
                </a:solidFill>
              </a:rPr>
              <a:t>arbeiten</a:t>
            </a:r>
            <a:r>
              <a:rPr lang="en-GB" sz="2800" dirty="0">
                <a:solidFill>
                  <a:srgbClr val="0070C0"/>
                </a:solidFill>
              </a:rPr>
              <a:t>: </a:t>
            </a:r>
            <a:br>
              <a:rPr lang="en-GB" sz="2800" dirty="0">
                <a:solidFill>
                  <a:srgbClr val="0070C0"/>
                </a:solidFill>
              </a:rPr>
            </a:br>
            <a:r>
              <a:rPr lang="en-GB" sz="2800" b="1" dirty="0" err="1">
                <a:solidFill>
                  <a:srgbClr val="0070C0"/>
                </a:solidFill>
              </a:rPr>
              <a:t>Bitte</a:t>
            </a:r>
            <a:r>
              <a:rPr lang="en-GB" sz="2800" dirty="0">
                <a:solidFill>
                  <a:srgbClr val="0070C0"/>
                </a:solidFill>
              </a:rPr>
              <a:t> </a:t>
            </a:r>
            <a:r>
              <a:rPr lang="en-GB" sz="2800" b="1" dirty="0" err="1">
                <a:solidFill>
                  <a:srgbClr val="0070C0"/>
                </a:solidFill>
              </a:rPr>
              <a:t>Mitglied</a:t>
            </a:r>
            <a:r>
              <a:rPr lang="en-GB" sz="2800" dirty="0">
                <a:solidFill>
                  <a:srgbClr val="0070C0"/>
                </a:solidFill>
              </a:rPr>
              <a:t> </a:t>
            </a:r>
            <a:r>
              <a:rPr lang="en-GB" sz="2800" dirty="0" err="1">
                <a:solidFill>
                  <a:srgbClr val="0070C0"/>
                </a:solidFill>
              </a:rPr>
              <a:t>im</a:t>
            </a:r>
            <a:r>
              <a:rPr lang="en-GB" sz="2800" dirty="0">
                <a:solidFill>
                  <a:srgbClr val="0070C0"/>
                </a:solidFill>
              </a:rPr>
              <a:t> Forum </a:t>
            </a:r>
            <a:r>
              <a:rPr lang="en-GB" sz="2800" dirty="0" err="1">
                <a:solidFill>
                  <a:srgbClr val="0070C0"/>
                </a:solidFill>
              </a:rPr>
              <a:t>Beschleunigerphysik</a:t>
            </a:r>
            <a:r>
              <a:rPr lang="en-GB" sz="2800" dirty="0">
                <a:solidFill>
                  <a:srgbClr val="0070C0"/>
                </a:solidFill>
              </a:rPr>
              <a:t> </a:t>
            </a:r>
            <a:r>
              <a:rPr lang="en-GB" sz="2800" b="1" dirty="0" err="1">
                <a:solidFill>
                  <a:srgbClr val="0070C0"/>
                </a:solidFill>
              </a:rPr>
              <a:t>werden</a:t>
            </a:r>
            <a:r>
              <a:rPr lang="en-GB" sz="2800" dirty="0">
                <a:solidFill>
                  <a:srgbClr val="0070C0"/>
                </a:solidFill>
              </a:rPr>
              <a:t> (…falls </a:t>
            </a:r>
            <a:r>
              <a:rPr lang="en-GB" sz="2800" dirty="0" err="1">
                <a:solidFill>
                  <a:srgbClr val="0070C0"/>
                </a:solidFill>
              </a:rPr>
              <a:t>noch</a:t>
            </a:r>
            <a:r>
              <a:rPr lang="en-GB" sz="2800" dirty="0">
                <a:solidFill>
                  <a:srgbClr val="0070C0"/>
                </a:solidFill>
              </a:rPr>
              <a:t> </a:t>
            </a:r>
            <a:r>
              <a:rPr lang="en-GB" sz="2800" dirty="0" err="1">
                <a:solidFill>
                  <a:srgbClr val="0070C0"/>
                </a:solidFill>
              </a:rPr>
              <a:t>nicht</a:t>
            </a:r>
            <a:r>
              <a:rPr lang="en-GB" sz="2800" dirty="0">
                <a:solidFill>
                  <a:srgbClr val="0070C0"/>
                </a:solidFill>
              </a:rPr>
              <a:t> </a:t>
            </a:r>
            <a:r>
              <a:rPr lang="en-GB" sz="2800" dirty="0" err="1">
                <a:solidFill>
                  <a:srgbClr val="0070C0"/>
                </a:solidFill>
              </a:rPr>
              <a:t>geschehen</a:t>
            </a:r>
            <a:r>
              <a:rPr lang="en-GB" sz="2800" dirty="0">
                <a:solidFill>
                  <a:srgbClr val="0070C0"/>
                </a:solidFill>
              </a:rPr>
              <a:t>) 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Mittwoch, 13. Juni 2018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898285" y="-92956"/>
            <a:ext cx="9720207" cy="1228894"/>
          </a:xfrm>
        </p:spPr>
        <p:txBody>
          <a:bodyPr/>
          <a:lstStyle/>
          <a:p>
            <a:r>
              <a:rPr lang="en-US" dirty="0"/>
              <a:t>           </a:t>
            </a:r>
            <a:r>
              <a:rPr lang="en-US" dirty="0" err="1"/>
              <a:t>Komitee</a:t>
            </a:r>
            <a:r>
              <a:rPr lang="en-US" dirty="0"/>
              <a:t> </a:t>
            </a:r>
            <a:r>
              <a:rPr lang="en-US" dirty="0" err="1"/>
              <a:t>für</a:t>
            </a:r>
            <a:r>
              <a:rPr lang="en-US" dirty="0"/>
              <a:t> </a:t>
            </a:r>
            <a:r>
              <a:rPr lang="en-US" dirty="0" err="1"/>
              <a:t>Beschleunigerphysik</a:t>
            </a:r>
            <a:r>
              <a:rPr lang="en-US" dirty="0"/>
              <a:t> (</a:t>
            </a:r>
            <a:r>
              <a:rPr lang="en-US" dirty="0" err="1"/>
              <a:t>KfB</a:t>
            </a:r>
            <a:r>
              <a:rPr lang="en-US" dirty="0"/>
              <a:t>): 2017-2019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Mittwoch, 13. Juni 2018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Komitee für Beschleunigerphysik - KfB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 descr="https://www.beschleunigerphysik.de/_shared_hashed/2016_boine-frankenheim.299786153955b5a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613" y="910781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beschleunigerphysik.de/_shared_hashed/2016_hillert.7ed0fa058acfe3b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053" y="919948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www.beschleunigerphysik.de/_shared_hashed/2016_khan.54841bfe273c96c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07" y="2715336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www.beschleunigerphysik.de/_shared_hashed/2016_maier.ca382a5ca6b4694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2163" y="2726951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www.beschleunigerphysik.de/_shared_hashed/2016_weiland.12202af17eaf854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814" y="4400350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www.beschleunigerphysik.de/_shared_hashed/2016_assmann.83527e6d56a79a2c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17" y="871214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www.beschleunigerphysik.de/_shared_hashed/2016_kamps.fce09e9bc8c808a7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2610" y="926758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www.beschleunigerphysik.de/_shared_hashed/2016_meseck.05b75bd3cf402a1f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789" y="2751859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www.beschleunigerphysik.de/_shared_hashed/2016_mueller.98e5d2c7954505ca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6390" y="2756541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s://www.beschleunigerphysik.de/_shared_hashed/2016_osterhoff.129586365aec3e9f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76" y="4410813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s://www.beschleunigerphysik.de/_shared_hashed/2016_tecker.0ae1dfcaa285f9ac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211" y="4427159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s://www.beschleunigerphysik.de/_shared_hashed/2016_peters.d55420f19f09d2d6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2163" y="4427159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2335451" y="1958478"/>
            <a:ext cx="212276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Oliver Boine-Frankenheim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         TU Darmstadt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               </a:t>
            </a:r>
            <a:r>
              <a:rPr lang="de-DE" sz="1400" b="1" dirty="0">
                <a:solidFill>
                  <a:prstClr val="black"/>
                </a:solidFill>
                <a:latin typeface="Calibri" panose="020F0502020204030204"/>
                <a:cs typeface=""/>
              </a:rPr>
              <a:t>(Vorsitz)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356137" y="3783765"/>
            <a:ext cx="12378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Shaukat Khan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TU Dortmund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4975761" y="1951214"/>
            <a:ext cx="165199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Wolfgang Hillert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  Uni Hamburg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(Vorsitz 2014- 2016)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2624072" y="3807776"/>
            <a:ext cx="1299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Andreas Maier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Uni Hamburg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7420991" y="5454746"/>
            <a:ext cx="142917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Thomas Weiland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   TU Darmstadt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(Vorsitz 2011-13)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357582" y="1935610"/>
            <a:ext cx="134363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Ralph Assmann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         DESY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b="1" dirty="0">
                <a:solidFill>
                  <a:prstClr val="black"/>
                </a:solidFill>
                <a:latin typeface="Calibri" panose="020F0502020204030204"/>
                <a:cs typeface=""/>
              </a:rPr>
              <a:t>(Stellv. Vorsitz)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7367930" y="1964318"/>
            <a:ext cx="13969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Thorsten Kamps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           HZB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4996519" y="3792423"/>
            <a:ext cx="12908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Atoosa Meseck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          HZB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7176242" y="3841536"/>
            <a:ext cx="1780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Anke-Susanne Müller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                 KIT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2601566" y="5434400"/>
            <a:ext cx="13220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Andreas Peters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             HIT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338920" y="5441186"/>
            <a:ext cx="1272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Jens Osterhoff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         DESY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5108523" y="5441186"/>
            <a:ext cx="1133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Frank </a:t>
            </a:r>
            <a:r>
              <a:rPr lang="de-DE" sz="1400" dirty="0" err="1">
                <a:solidFill>
                  <a:prstClr val="black"/>
                </a:solidFill>
                <a:latin typeface="Calibri" panose="020F0502020204030204"/>
                <a:cs typeface=""/>
              </a:rPr>
              <a:t>Tecker</a:t>
            </a: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prstClr val="black"/>
                </a:solidFill>
                <a:latin typeface="Calibri" panose="020F0502020204030204"/>
                <a:cs typeface=""/>
              </a:rPr>
              <a:t>      CERN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706580" y="761794"/>
            <a:ext cx="1213161" cy="457200"/>
          </a:xfrm>
          <a:prstGeom prst="rect">
            <a:avLst/>
          </a:prstGeom>
          <a:solidFill>
            <a:srgbClr val="FFFF99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err="1">
                <a:ln>
                  <a:noFill/>
                </a:ln>
                <a:solidFill>
                  <a:srgbClr val="333399">
                    <a:lumMod val="75000"/>
                  </a:srgbClr>
                </a:solidFill>
                <a:effectLst/>
                <a:uLnTx/>
                <a:uFillTx/>
                <a:latin typeface="Arial"/>
                <a:ea typeface=""/>
                <a:cs typeface=""/>
              </a:rPr>
              <a:t>Vorsitzender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333399">
                  <a:lumMod val="75000"/>
                </a:srgbClr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403648" y="788883"/>
            <a:ext cx="1282402" cy="457200"/>
          </a:xfrm>
          <a:prstGeom prst="rect">
            <a:avLst/>
          </a:prstGeom>
          <a:solidFill>
            <a:srgbClr val="FFFF99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err="1">
                <a:ln>
                  <a:noFill/>
                </a:ln>
                <a:solidFill>
                  <a:srgbClr val="333399">
                    <a:lumMod val="75000"/>
                  </a:srgbClr>
                </a:solidFill>
                <a:effectLst/>
                <a:uLnTx/>
                <a:uFillTx/>
                <a:latin typeface="Arial"/>
                <a:ea typeface=""/>
                <a:cs typeface=""/>
              </a:rPr>
              <a:t>Stellv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333399">
                    <a:lumMod val="75000"/>
                  </a:srgbClr>
                </a:solidFill>
                <a:effectLst/>
                <a:uLnTx/>
                <a:uFillTx/>
                <a:latin typeface="Arial"/>
                <a:ea typeface=""/>
                <a:cs typeface=""/>
              </a:rPr>
              <a:t>. </a:t>
            </a:r>
            <a:r>
              <a:rPr kumimoji="0" lang="en-GB" sz="1400" b="0" i="0" u="none" strike="noStrike" kern="0" cap="none" spc="0" normalizeH="0" baseline="0" noProof="0" dirty="0" err="1">
                <a:ln>
                  <a:noFill/>
                </a:ln>
                <a:solidFill>
                  <a:srgbClr val="333399">
                    <a:lumMod val="75000"/>
                  </a:srgbClr>
                </a:solidFill>
                <a:effectLst/>
                <a:uLnTx/>
                <a:uFillTx/>
                <a:latin typeface="Arial"/>
                <a:ea typeface=""/>
                <a:cs typeface=""/>
              </a:rPr>
              <a:t>Vorsitzender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333399">
                  <a:lumMod val="75000"/>
                </a:srgbClr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665126" y="5943142"/>
            <a:ext cx="2107853" cy="456185"/>
          </a:xfrm>
          <a:prstGeom prst="rect">
            <a:avLst/>
          </a:prstGeom>
          <a:solidFill>
            <a:srgbClr val="FFFF99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lIns="18000" rIns="1800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333399">
                    <a:lumMod val="75000"/>
                  </a:srgbClr>
                </a:solidFill>
                <a:effectLst/>
                <a:uLnTx/>
                <a:uFillTx/>
                <a:latin typeface="Arial"/>
                <a:ea typeface=""/>
                <a:cs typeface=""/>
              </a:rPr>
              <a:t>Vertreter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333399">
                    <a:lumMod val="75000"/>
                  </a:srgbClr>
                </a:solidFill>
                <a:effectLst/>
                <a:uLnTx/>
                <a:uFillTx/>
                <a:latin typeface="Arial"/>
                <a:ea typeface=""/>
                <a:cs typeface=""/>
              </a:rPr>
              <a:t> der </a:t>
            </a:r>
            <a:r>
              <a:rPr kumimoji="0" lang="en-GB" sz="1400" b="0" i="0" u="none" strike="noStrike" kern="0" cap="none" spc="0" normalizeH="0" baseline="0" noProof="0" dirty="0" err="1">
                <a:ln>
                  <a:noFill/>
                </a:ln>
                <a:solidFill>
                  <a:srgbClr val="333399">
                    <a:lumMod val="75000"/>
                  </a:srgbClr>
                </a:solidFill>
                <a:effectLst/>
                <a:uLnTx/>
                <a:uFillTx/>
                <a:latin typeface="Arial"/>
                <a:ea typeface=""/>
                <a:cs typeface=""/>
              </a:rPr>
              <a:t>ausländischen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333399">
                    <a:lumMod val="75000"/>
                  </a:srgbClr>
                </a:solidFill>
                <a:effectLst/>
                <a:uLnTx/>
                <a:uFillTx/>
                <a:latin typeface="Arial"/>
                <a:ea typeface=""/>
                <a:cs typeface=""/>
              </a:rPr>
              <a:t> Institute</a:t>
            </a:r>
          </a:p>
        </p:txBody>
      </p:sp>
    </p:spTree>
    <p:extLst>
      <p:ext uri="{BB962C8B-B14F-4D97-AF65-F5344CB8AC3E}">
        <p14:creationId xmlns:p14="http://schemas.microsoft.com/office/powerpoint/2010/main" val="908369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4CA6EC6-8AE0-7645-A779-A18E2317A1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0948"/>
            <a:ext cx="9144000" cy="395161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9" y="264667"/>
            <a:ext cx="8583804" cy="716061"/>
          </a:xfrm>
        </p:spPr>
        <p:txBody>
          <a:bodyPr/>
          <a:lstStyle/>
          <a:p>
            <a:r>
              <a:rPr lang="de-DE" dirty="0"/>
              <a:t>Im Web: </a:t>
            </a:r>
            <a:r>
              <a:rPr lang="de-DE" b="1" dirty="0" err="1"/>
              <a:t>www.beschleunigerphysik.de</a:t>
            </a:r>
            <a:endParaRPr lang="de-DE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Mittwoch, 13. Juni 2018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Komitee für Beschleunigerphysik - KfB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286" y="1556792"/>
            <a:ext cx="3329047" cy="443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95536" y="5149641"/>
            <a:ext cx="49429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/>
              <a:t>Broschüre</a:t>
            </a:r>
            <a:r>
              <a:rPr lang="en-US" sz="2000" dirty="0"/>
              <a:t> </a:t>
            </a:r>
            <a:r>
              <a:rPr lang="en-US" sz="2000" dirty="0" err="1"/>
              <a:t>zum</a:t>
            </a:r>
            <a:r>
              <a:rPr lang="en-US" sz="2000" dirty="0"/>
              <a:t> Download</a:t>
            </a:r>
            <a:br>
              <a:rPr lang="en-US" sz="2000" dirty="0"/>
            </a:br>
            <a:r>
              <a:rPr lang="en-US" sz="2000" b="1" dirty="0" err="1"/>
              <a:t>Beschleuniger</a:t>
            </a:r>
            <a:r>
              <a:rPr lang="en-US" sz="2000" b="1" dirty="0"/>
              <a:t> </a:t>
            </a:r>
            <a:r>
              <a:rPr lang="en-US" sz="2000" b="1" dirty="0" err="1"/>
              <a:t>für</a:t>
            </a:r>
            <a:r>
              <a:rPr lang="en-US" sz="2000" b="1" dirty="0"/>
              <a:t> </a:t>
            </a:r>
            <a:r>
              <a:rPr lang="en-US" sz="2000" b="1" dirty="0" err="1"/>
              <a:t>Teilchen</a:t>
            </a:r>
            <a:r>
              <a:rPr lang="en-US" sz="2000" b="1" dirty="0"/>
              <a:t>, </a:t>
            </a:r>
            <a:r>
              <a:rPr lang="en-US" sz="2000" b="1" dirty="0" err="1"/>
              <a:t>Wissen</a:t>
            </a:r>
            <a:r>
              <a:rPr lang="en-US" sz="2000" b="1" dirty="0"/>
              <a:t> und </a:t>
            </a:r>
            <a:r>
              <a:rPr lang="en-US" sz="2000" b="1" dirty="0" err="1"/>
              <a:t>Gesellschaft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63319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Mittwoch, 13. Juni 2018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Komitee für Beschleunigerphysik - KfB</a:t>
            </a:r>
            <a:endParaRPr lang="en-US" dirty="0"/>
          </a:p>
        </p:txBody>
      </p:sp>
      <p:sp>
        <p:nvSpPr>
          <p:cNvPr id="7" name="Rechteck 6"/>
          <p:cNvSpPr/>
          <p:nvPr/>
        </p:nvSpPr>
        <p:spPr>
          <a:xfrm>
            <a:off x="209666" y="932589"/>
            <a:ext cx="8610806" cy="4594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Char char="•"/>
            </a:pPr>
            <a:r>
              <a:rPr lang="de-DE" sz="2400" dirty="0">
                <a:solidFill>
                  <a:prstClr val="black"/>
                </a:solidFill>
                <a:latin typeface="Calibri" panose="020F0502020204030204"/>
                <a:cs typeface=""/>
              </a:rPr>
              <a:t>26./27.4. in Karlsruhe </a:t>
            </a:r>
          </a:p>
          <a:p>
            <a:pPr marL="228600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Char char="•"/>
            </a:pPr>
            <a:r>
              <a:rPr lang="de-DE" sz="2400" dirty="0">
                <a:solidFill>
                  <a:prstClr val="black"/>
                </a:solidFill>
                <a:latin typeface="Calibri" panose="020F0502020204030204"/>
                <a:cs typeface=""/>
              </a:rPr>
              <a:t>Diskussion langfristiger Perspektiven für die Beschleunigerphysik und Technologie</a:t>
            </a:r>
          </a:p>
          <a:p>
            <a:pPr marL="228600" indent="-228600" eaLnBrk="1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</a:pPr>
            <a:r>
              <a:rPr lang="de-DE" sz="2400" b="1" dirty="0">
                <a:solidFill>
                  <a:prstClr val="black"/>
                </a:solidFill>
                <a:latin typeface="Calibri" panose="020F0502020204030204"/>
                <a:cs typeface=""/>
              </a:rPr>
              <a:t>Schwerpunkt</a:t>
            </a:r>
            <a:r>
              <a:rPr lang="de-DE" sz="2400" dirty="0">
                <a:solidFill>
                  <a:prstClr val="black"/>
                </a:solidFill>
                <a:latin typeface="Calibri" panose="020F0502020204030204"/>
                <a:cs typeface=""/>
              </a:rPr>
              <a:t> Entwicklung von Technologien für </a:t>
            </a:r>
            <a:r>
              <a:rPr lang="de-DE" sz="2400" b="1" dirty="0">
                <a:solidFill>
                  <a:prstClr val="black"/>
                </a:solidFill>
                <a:latin typeface="Calibri" panose="020F0502020204030204"/>
                <a:cs typeface=""/>
              </a:rPr>
              <a:t>Strahlungsquellen von Photonen, Neutronen und Ionen</a:t>
            </a:r>
          </a:p>
          <a:p>
            <a:pPr marL="228600" indent="-228600" eaLnBrk="1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</a:pPr>
            <a:r>
              <a:rPr lang="de-DE" sz="2400" dirty="0">
                <a:solidFill>
                  <a:prstClr val="black"/>
                </a:solidFill>
                <a:latin typeface="Calibri" panose="020F0502020204030204"/>
                <a:cs typeface=""/>
                <a:hlinkClick r:id="rId2"/>
              </a:rPr>
              <a:t>https://indico.scc.kit.edu/event/415</a:t>
            </a:r>
            <a:endParaRPr lang="de-DE" sz="2400" dirty="0">
              <a:solidFill>
                <a:prstClr val="black"/>
              </a:solidFill>
              <a:latin typeface="Calibri" panose="020F0502020204030204"/>
              <a:cs typeface=""/>
            </a:endParaRPr>
          </a:p>
          <a:p>
            <a:pPr marL="228600" indent="-228600" eaLnBrk="1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</a:pPr>
            <a:r>
              <a:rPr lang="de-DE" sz="2400" dirty="0">
                <a:solidFill>
                  <a:prstClr val="black"/>
                </a:solidFill>
                <a:latin typeface="Calibri" panose="020F0502020204030204"/>
                <a:cs typeface=""/>
              </a:rPr>
              <a:t>Anstoß zur längerfristigen Strategiediskussion</a:t>
            </a:r>
          </a:p>
          <a:p>
            <a:pPr marL="228600" indent="-228600" eaLnBrk="1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</a:pPr>
            <a:r>
              <a:rPr lang="de-DE" sz="2400" dirty="0">
                <a:solidFill>
                  <a:prstClr val="black"/>
                </a:solidFill>
                <a:latin typeface="Calibri" panose="020F0502020204030204"/>
                <a:cs typeface=""/>
              </a:rPr>
              <a:t>Eingaben zu einem Strategiepapier für die Neuauflage der European </a:t>
            </a:r>
            <a:r>
              <a:rPr lang="de-DE" sz="2400" dirty="0" err="1">
                <a:solidFill>
                  <a:prstClr val="black"/>
                </a:solidFill>
                <a:latin typeface="Calibri" panose="020F0502020204030204"/>
                <a:cs typeface=""/>
              </a:rPr>
              <a:t>Strategy</a:t>
            </a:r>
            <a:r>
              <a:rPr lang="de-DE" sz="2400" dirty="0">
                <a:solidFill>
                  <a:prstClr val="black"/>
                </a:solidFill>
                <a:latin typeface="Calibri" panose="020F0502020204030204"/>
                <a:cs typeface=""/>
              </a:rPr>
              <a:t> </a:t>
            </a:r>
            <a:r>
              <a:rPr lang="de-DE" sz="2400" dirty="0" err="1">
                <a:solidFill>
                  <a:prstClr val="black"/>
                </a:solidFill>
                <a:latin typeface="Calibri" panose="020F0502020204030204"/>
                <a:cs typeface=""/>
              </a:rPr>
              <a:t>for</a:t>
            </a:r>
            <a:r>
              <a:rPr lang="de-DE" sz="2400" dirty="0">
                <a:solidFill>
                  <a:prstClr val="black"/>
                </a:solidFill>
                <a:latin typeface="Calibri" panose="020F0502020204030204"/>
                <a:cs typeface=""/>
              </a:rPr>
              <a:t> </a:t>
            </a:r>
            <a:r>
              <a:rPr lang="de-DE" sz="2400" dirty="0" err="1">
                <a:solidFill>
                  <a:prstClr val="black"/>
                </a:solidFill>
                <a:latin typeface="Calibri" panose="020F0502020204030204"/>
                <a:cs typeface=""/>
              </a:rPr>
              <a:t>Particle</a:t>
            </a:r>
            <a:r>
              <a:rPr lang="de-DE" sz="2400" dirty="0">
                <a:solidFill>
                  <a:prstClr val="black"/>
                </a:solidFill>
                <a:latin typeface="Calibri" panose="020F0502020204030204"/>
                <a:cs typeface=""/>
              </a:rPr>
              <a:t> </a:t>
            </a:r>
            <a:r>
              <a:rPr lang="de-DE" sz="2400" dirty="0" err="1">
                <a:solidFill>
                  <a:prstClr val="black"/>
                </a:solidFill>
                <a:latin typeface="Calibri" panose="020F0502020204030204"/>
                <a:cs typeface=""/>
              </a:rPr>
              <a:t>Physics</a:t>
            </a:r>
            <a:r>
              <a:rPr lang="de-DE" sz="2400" dirty="0">
                <a:solidFill>
                  <a:prstClr val="black"/>
                </a:solidFill>
                <a:latin typeface="Calibri" panose="020F0502020204030204"/>
                <a:cs typeface=""/>
              </a:rPr>
              <a:t>. </a:t>
            </a:r>
          </a:p>
          <a:p>
            <a:pPr marL="228600" indent="-228600" eaLnBrk="1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</a:pPr>
            <a:endParaRPr lang="de-DE" sz="2400" dirty="0">
              <a:solidFill>
                <a:prstClr val="black"/>
              </a:solidFill>
              <a:latin typeface="Calibri" panose="020F0502020204030204"/>
              <a:cs typeface=""/>
            </a:endParaRPr>
          </a:p>
          <a:p>
            <a:pPr marL="228600" indent="-228600" eaLnBrk="1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</a:pPr>
            <a:r>
              <a:rPr lang="de-DE" sz="2400" dirty="0">
                <a:solidFill>
                  <a:prstClr val="black"/>
                </a:solidFill>
                <a:latin typeface="Calibri" panose="020F0502020204030204"/>
                <a:cs typeface=""/>
              </a:rPr>
              <a:t>Weiterer </a:t>
            </a:r>
            <a:r>
              <a:rPr lang="de-DE" sz="2400" dirty="0" err="1">
                <a:solidFill>
                  <a:prstClr val="black"/>
                </a:solidFill>
                <a:latin typeface="Calibri" panose="020F0502020204030204"/>
                <a:cs typeface=""/>
              </a:rPr>
              <a:t>KfB</a:t>
            </a:r>
            <a:r>
              <a:rPr lang="de-DE" sz="2400" dirty="0">
                <a:solidFill>
                  <a:prstClr val="black"/>
                </a:solidFill>
                <a:latin typeface="Calibri" panose="020F0502020204030204"/>
                <a:cs typeface=""/>
              </a:rPr>
              <a:t> Strategieworkshops zum Thema </a:t>
            </a:r>
            <a:r>
              <a:rPr lang="de-DE" sz="2400" b="1" dirty="0">
                <a:solidFill>
                  <a:prstClr val="black"/>
                </a:solidFill>
                <a:latin typeface="Calibri" panose="020F0502020204030204"/>
                <a:cs typeface=""/>
              </a:rPr>
              <a:t>Laser-Plasma Beschleuniger</a:t>
            </a:r>
            <a:r>
              <a:rPr lang="de-DE" sz="2400" dirty="0">
                <a:solidFill>
                  <a:prstClr val="black"/>
                </a:solidFill>
                <a:latin typeface="Calibri" panose="020F0502020204030204"/>
                <a:cs typeface=""/>
              </a:rPr>
              <a:t> geplant</a:t>
            </a: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727869" y="-176690"/>
            <a:ext cx="7886700" cy="1325563"/>
          </a:xfrm>
        </p:spPr>
        <p:txBody>
          <a:bodyPr/>
          <a:lstStyle/>
          <a:p>
            <a:r>
              <a:rPr lang="en-US" dirty="0"/>
              <a:t>KfB </a:t>
            </a:r>
            <a:r>
              <a:rPr lang="en-US" dirty="0" err="1"/>
              <a:t>Perspektivenworkshop</a:t>
            </a:r>
            <a:r>
              <a:rPr lang="en-US" dirty="0"/>
              <a:t> </a:t>
            </a:r>
            <a:r>
              <a:rPr lang="en-US" dirty="0" err="1"/>
              <a:t>Strahlungsquellen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0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79512" y="980728"/>
            <a:ext cx="8903717" cy="5356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 fontScale="92500"/>
          </a:bodyPr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05000"/>
              </a:lnSpc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ct val="105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de-DE" sz="2400" kern="0" dirty="0"/>
              <a:t>Organisation von </a:t>
            </a:r>
            <a:r>
              <a:rPr lang="de-DE" sz="2400" kern="0" dirty="0">
                <a:solidFill>
                  <a:srgbClr val="6B6BCF"/>
                </a:solidFill>
              </a:rPr>
              <a:t>Workshops</a:t>
            </a:r>
            <a:r>
              <a:rPr lang="de-DE" sz="2400" kern="0" dirty="0"/>
              <a:t> zur Vorbereitung von Anträgen zur Projektförderung im Rahmen der BMBF Verbundforschung</a:t>
            </a:r>
          </a:p>
          <a:p>
            <a:pPr eaLnBrk="1" hangingPunct="1">
              <a:defRPr/>
            </a:pPr>
            <a:r>
              <a:rPr lang="de-DE" sz="2400" kern="0" dirty="0"/>
              <a:t>im 3-Jahres Rhythmus</a:t>
            </a:r>
          </a:p>
          <a:p>
            <a:pPr lvl="1" eaLnBrk="1" hangingPunct="1">
              <a:defRPr/>
            </a:pPr>
            <a:r>
              <a:rPr lang="de-DE" sz="2000" kern="0" dirty="0"/>
              <a:t>Sep 2014: „Physik der kleinsten Teilchen“ (Förderung 2015-2018)</a:t>
            </a:r>
          </a:p>
          <a:p>
            <a:pPr lvl="1" eaLnBrk="1" hangingPunct="1">
              <a:defRPr/>
            </a:pPr>
            <a:r>
              <a:rPr lang="de-DE" sz="2000" kern="0" dirty="0"/>
              <a:t>Sep 2015: Kondensierte Materie (Förderung 2016-2019)</a:t>
            </a:r>
          </a:p>
          <a:p>
            <a:pPr lvl="1" eaLnBrk="1" hangingPunct="1">
              <a:defRPr/>
            </a:pPr>
            <a:r>
              <a:rPr lang="de-DE" sz="2000" kern="0" dirty="0"/>
              <a:t>31.8. / 1.9.2017, Darmstadt „Physik der kleinsten Teilchen“</a:t>
            </a:r>
            <a:br>
              <a:rPr lang="de-DE" sz="2000" kern="0" dirty="0"/>
            </a:br>
            <a:r>
              <a:rPr lang="de-DE" sz="2000" kern="0" dirty="0"/>
              <a:t>Programm: </a:t>
            </a:r>
            <a:r>
              <a:rPr lang="de-DE" sz="2000" kern="0" dirty="0">
                <a:hlinkClick r:id="rId2"/>
              </a:rPr>
              <a:t>https://indico.gsi.de/conferenceDisplay.py?confId=6082</a:t>
            </a:r>
            <a:endParaRPr lang="de-DE" sz="2000" kern="0" dirty="0"/>
          </a:p>
          <a:p>
            <a:pPr lvl="1" eaLnBrk="1" hangingPunct="1">
              <a:defRPr/>
            </a:pPr>
            <a:r>
              <a:rPr lang="de-DE" sz="2200" b="1" kern="0" dirty="0"/>
              <a:t>3./4. September, Berlin: Kondensierte Materie</a:t>
            </a:r>
          </a:p>
          <a:p>
            <a:pPr eaLnBrk="1" hangingPunct="1">
              <a:defRPr/>
            </a:pPr>
            <a:r>
              <a:rPr lang="en-US" sz="2200" dirty="0" err="1"/>
              <a:t>Gelegenheit</a:t>
            </a:r>
            <a:r>
              <a:rPr lang="en-US" sz="2200" dirty="0"/>
              <a:t> </a:t>
            </a:r>
            <a:r>
              <a:rPr lang="en-US" sz="2200" dirty="0" err="1"/>
              <a:t>eines</a:t>
            </a:r>
            <a:r>
              <a:rPr lang="en-US" sz="2200" dirty="0"/>
              <a:t> </a:t>
            </a:r>
            <a:r>
              <a:rPr lang="en-US" sz="2200" dirty="0" err="1"/>
              <a:t>gemeinsamen</a:t>
            </a:r>
            <a:r>
              <a:rPr lang="en-US" sz="2200" dirty="0"/>
              <a:t> </a:t>
            </a:r>
            <a:r>
              <a:rPr lang="en-US" sz="2200" dirty="0" err="1"/>
              <a:t>Austausches</a:t>
            </a:r>
            <a:r>
              <a:rPr lang="en-US" sz="2200" dirty="0"/>
              <a:t> und </a:t>
            </a:r>
            <a:r>
              <a:rPr lang="en-US" sz="2200" dirty="0" err="1"/>
              <a:t>Hilfe</a:t>
            </a:r>
            <a:r>
              <a:rPr lang="en-US" sz="2200" dirty="0"/>
              <a:t> </a:t>
            </a:r>
            <a:r>
              <a:rPr lang="en-US" sz="2200" dirty="0" err="1"/>
              <a:t>bei</a:t>
            </a:r>
            <a:r>
              <a:rPr lang="en-US" sz="2200" dirty="0"/>
              <a:t> der </a:t>
            </a:r>
            <a:br>
              <a:rPr lang="en-US" sz="2200" dirty="0"/>
            </a:br>
            <a:r>
              <a:rPr lang="en-US" sz="2200" dirty="0" err="1"/>
              <a:t>Planung</a:t>
            </a:r>
            <a:r>
              <a:rPr lang="en-US" sz="2200" dirty="0"/>
              <a:t> und </a:t>
            </a:r>
            <a:r>
              <a:rPr lang="en-US" sz="2200" dirty="0" err="1"/>
              <a:t>Ausarbeitung</a:t>
            </a:r>
            <a:r>
              <a:rPr lang="en-US" sz="2200" dirty="0"/>
              <a:t> </a:t>
            </a:r>
            <a:r>
              <a:rPr lang="en-US" sz="2200" dirty="0" err="1"/>
              <a:t>zukünftiger</a:t>
            </a:r>
            <a:r>
              <a:rPr lang="en-US" sz="2200" dirty="0"/>
              <a:t> </a:t>
            </a:r>
            <a:r>
              <a:rPr lang="en-US" sz="2200" dirty="0" err="1"/>
              <a:t>beschleunigerphysikalischer</a:t>
            </a:r>
            <a:r>
              <a:rPr lang="en-US" sz="2200" dirty="0"/>
              <a:t> </a:t>
            </a:r>
            <a:r>
              <a:rPr lang="en-US" sz="2200" dirty="0" err="1"/>
              <a:t>Forschungsvorhaben</a:t>
            </a:r>
            <a:endParaRPr lang="en-US" sz="2200" dirty="0"/>
          </a:p>
          <a:p>
            <a:pPr eaLnBrk="1" hangingPunct="1">
              <a:defRPr/>
            </a:pPr>
            <a:r>
              <a:rPr lang="en-US" dirty="0" err="1"/>
              <a:t>Präsentation</a:t>
            </a:r>
            <a:r>
              <a:rPr lang="en-US" dirty="0"/>
              <a:t> der </a:t>
            </a:r>
            <a:r>
              <a:rPr lang="en-US" dirty="0" err="1"/>
              <a:t>Forschungsinteressen</a:t>
            </a:r>
            <a:r>
              <a:rPr lang="en-US" dirty="0"/>
              <a:t> der </a:t>
            </a:r>
            <a:r>
              <a:rPr lang="en-US" dirty="0" err="1"/>
              <a:t>großen</a:t>
            </a:r>
            <a:r>
              <a:rPr lang="en-US" dirty="0"/>
              <a:t> </a:t>
            </a:r>
            <a:r>
              <a:rPr lang="en-US" dirty="0" err="1"/>
              <a:t>Beschleunigerzentren</a:t>
            </a:r>
            <a:r>
              <a:rPr lang="en-US" dirty="0"/>
              <a:t> </a:t>
            </a:r>
          </a:p>
          <a:p>
            <a:pPr eaLnBrk="1" hangingPunct="1">
              <a:defRPr/>
            </a:pPr>
            <a:r>
              <a:rPr lang="en-US" dirty="0" err="1"/>
              <a:t>Vorstellung</a:t>
            </a:r>
            <a:r>
              <a:rPr lang="en-US" dirty="0"/>
              <a:t> und </a:t>
            </a:r>
            <a:r>
              <a:rPr lang="en-US" dirty="0" err="1"/>
              <a:t>gemeinsame</a:t>
            </a:r>
            <a:r>
              <a:rPr lang="en-US" dirty="0"/>
              <a:t> </a:t>
            </a:r>
            <a:r>
              <a:rPr lang="en-US" dirty="0" err="1"/>
              <a:t>Diskussion</a:t>
            </a:r>
            <a:r>
              <a:rPr lang="en-US" dirty="0"/>
              <a:t> </a:t>
            </a:r>
            <a:r>
              <a:rPr lang="en-US" dirty="0" err="1"/>
              <a:t>geplanter</a:t>
            </a:r>
            <a:r>
              <a:rPr lang="en-US" dirty="0"/>
              <a:t> </a:t>
            </a:r>
            <a:r>
              <a:rPr lang="en-US" dirty="0" err="1"/>
              <a:t>universitärer</a:t>
            </a:r>
            <a:r>
              <a:rPr lang="en-US" dirty="0"/>
              <a:t> </a:t>
            </a:r>
            <a:r>
              <a:rPr lang="en-US" dirty="0" err="1"/>
              <a:t>Forschungsvorhaben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Hinblick</a:t>
            </a:r>
            <a:r>
              <a:rPr lang="en-US" dirty="0"/>
              <a:t> auf die </a:t>
            </a:r>
            <a:r>
              <a:rPr lang="en-US" dirty="0" err="1"/>
              <a:t>Formierung</a:t>
            </a:r>
            <a:r>
              <a:rPr lang="en-US" dirty="0"/>
              <a:t> </a:t>
            </a:r>
            <a:r>
              <a:rPr lang="en-US" dirty="0" err="1"/>
              <a:t>geeigneter</a:t>
            </a:r>
            <a:r>
              <a:rPr lang="en-US" dirty="0"/>
              <a:t> </a:t>
            </a:r>
            <a:r>
              <a:rPr lang="en-US" dirty="0" err="1"/>
              <a:t>Forschungsverbünden</a:t>
            </a:r>
            <a:endParaRPr lang="de-DE" strike="sngStrike" kern="0" dirty="0"/>
          </a:p>
        </p:txBody>
      </p:sp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628650" y="188640"/>
            <a:ext cx="7886700" cy="615602"/>
          </a:xfrm>
        </p:spPr>
        <p:txBody>
          <a:bodyPr/>
          <a:lstStyle/>
          <a:p>
            <a:r>
              <a:rPr lang="en-GB" altLang="en-US" dirty="0"/>
              <a:t>Workshops - </a:t>
            </a:r>
            <a:r>
              <a:rPr lang="en-GB" altLang="en-US" dirty="0" err="1"/>
              <a:t>Förderung</a:t>
            </a:r>
            <a:r>
              <a:rPr lang="en-GB" altLang="en-US" dirty="0"/>
              <a:t> </a:t>
            </a:r>
            <a:r>
              <a:rPr lang="en-GB" altLang="en-US" dirty="0" err="1"/>
              <a:t>durch</a:t>
            </a:r>
            <a:r>
              <a:rPr lang="en-GB" altLang="en-US" dirty="0"/>
              <a:t> das BMBF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Komitee für Beschleunigerphysik - KfB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Mittwoch, 13. Juni 2018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owerpointvorlag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E781"/>
      </a:accent1>
      <a:accent2>
        <a:srgbClr val="243572"/>
      </a:accent2>
      <a:accent3>
        <a:srgbClr val="FFFFFF"/>
      </a:accent3>
      <a:accent4>
        <a:srgbClr val="000000"/>
      </a:accent4>
      <a:accent5>
        <a:srgbClr val="FFF1C1"/>
      </a:accent5>
      <a:accent6>
        <a:srgbClr val="202F67"/>
      </a:accent6>
      <a:hlink>
        <a:srgbClr val="00715E"/>
      </a:hlink>
      <a:folHlink>
        <a:srgbClr val="E6001A"/>
      </a:folHlink>
    </a:clrScheme>
    <a:fontScheme name="powerpoint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werpoint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powerpointvorlag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E781"/>
      </a:accent1>
      <a:accent2>
        <a:srgbClr val="243572"/>
      </a:accent2>
      <a:accent3>
        <a:srgbClr val="FFFFFF"/>
      </a:accent3>
      <a:accent4>
        <a:srgbClr val="000000"/>
      </a:accent4>
      <a:accent5>
        <a:srgbClr val="FFF1C1"/>
      </a:accent5>
      <a:accent6>
        <a:srgbClr val="202F67"/>
      </a:accent6>
      <a:hlink>
        <a:srgbClr val="00715E"/>
      </a:hlink>
      <a:folHlink>
        <a:srgbClr val="E6001A"/>
      </a:folHlink>
    </a:clrScheme>
    <a:fontScheme name="powerpoint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werpoint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fb.pptx" id="{9A58A435-4FB0-4126-BAF8-349D802F9DF3}" vid="{9D499AF2-F1F2-4E80-A873-8DAC71BD1F04}"/>
    </a:ext>
  </a:ext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15046</TotalTime>
  <Words>315</Words>
  <Application>Microsoft Macintosh PowerPoint</Application>
  <PresentationFormat>On-screen Show (4:3)</PresentationFormat>
  <Paragraphs>71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1_Default Design</vt:lpstr>
      <vt:lpstr>powerpointvorlage</vt:lpstr>
      <vt:lpstr>1_powerpointvorlage</vt:lpstr>
      <vt:lpstr>2_Default Design</vt:lpstr>
      <vt:lpstr>Office</vt:lpstr>
      <vt:lpstr>KfB und Forum Beschleunigerphysik</vt:lpstr>
      <vt:lpstr>           Komitee für Beschleunigerphysik (KfB): 2017-2019</vt:lpstr>
      <vt:lpstr>Im Web: www.beschleunigerphysik.de</vt:lpstr>
      <vt:lpstr>KfB Perspektivenworkshop Strahlungsquellen</vt:lpstr>
      <vt:lpstr>Workshops - Förderung durch das BMBF</vt:lpstr>
    </vt:vector>
  </TitlesOfParts>
  <Company>CERN</Company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</dc:title>
  <dc:creator>rudi</dc:creator>
  <cp:lastModifiedBy>Microsoft Office User</cp:lastModifiedBy>
  <cp:revision>211</cp:revision>
  <cp:lastPrinted>2015-03-18T09:18:08Z</cp:lastPrinted>
  <dcterms:created xsi:type="dcterms:W3CDTF">2010-11-18T17:34:27Z</dcterms:created>
  <dcterms:modified xsi:type="dcterms:W3CDTF">2018-06-13T12:45:30Z</dcterms:modified>
</cp:coreProperties>
</file>