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380" r:id="rId2"/>
    <p:sldId id="384" r:id="rId3"/>
    <p:sldId id="366" r:id="rId4"/>
    <p:sldId id="367" r:id="rId5"/>
    <p:sldId id="368" r:id="rId6"/>
    <p:sldId id="369" r:id="rId7"/>
    <p:sldId id="372" r:id="rId8"/>
    <p:sldId id="371" r:id="rId9"/>
    <p:sldId id="364" r:id="rId10"/>
    <p:sldId id="374" r:id="rId11"/>
    <p:sldId id="385" r:id="rId12"/>
    <p:sldId id="370" r:id="rId13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80"/>
    <a:srgbClr val="FFFF99"/>
    <a:srgbClr val="00127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31"/>
    <p:restoredTop sz="94660"/>
  </p:normalViewPr>
  <p:slideViewPr>
    <p:cSldViewPr>
      <p:cViewPr varScale="1">
        <p:scale>
          <a:sx n="119" d="100"/>
          <a:sy n="119" d="100"/>
        </p:scale>
        <p:origin x="750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91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9125" cy="33226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746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baseline="0" dirty="0" err="1" smtClean="0">
                <a:latin typeface="Luxi Sans" charset="0"/>
              </a:rPr>
              <a:t>-Programm</a:t>
            </a:r>
            <a:r>
              <a:rPr lang="en-GB" sz="1400" i="1" dirty="0" smtClean="0">
                <a:latin typeface="Luxi Sans" charset="0"/>
              </a:rPr>
              <a:t> –</a:t>
            </a:r>
            <a:r>
              <a:rPr lang="en-GB" sz="1400" i="1" baseline="0" dirty="0" smtClean="0">
                <a:latin typeface="Luxi Sans" charset="0"/>
              </a:rPr>
              <a:t> DAC </a:t>
            </a:r>
            <a:r>
              <a:rPr lang="en-GB" sz="1400" i="1" baseline="0" dirty="0" err="1" smtClean="0">
                <a:latin typeface="Luxi Sans" charset="0"/>
              </a:rPr>
              <a:t>Versammlung</a:t>
            </a:r>
            <a:r>
              <a:rPr lang="en-GB" sz="1400" i="1" baseline="0" dirty="0" smtClean="0">
                <a:latin typeface="Luxi Sans" charset="0"/>
              </a:rPr>
              <a:t> 2017</a:t>
            </a:r>
            <a:r>
              <a:rPr lang="en-GB" sz="1400" i="1" dirty="0" smtClean="0">
                <a:latin typeface="Luxi Sans" charset="0"/>
              </a:rPr>
              <a:t>           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indico.cern.ch/event/Gentner10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ome.cern/cern-people/updates/2017/11/gentner-programme-celebrates-its-tenth-anniversary" TargetMode="External"/><Relationship Id="rId5" Type="http://schemas.openxmlformats.org/officeDocument/2006/relationships/hyperlink" Target="https://www.weltmaschine.de/neuigkeiten/neuigkeiten_archiv/2017/zehn_jahre_wolfgang_gentner_programm/" TargetMode="External"/><Relationship Id="rId10" Type="http://schemas.openxmlformats.org/officeDocument/2006/relationships/image" Target="../media/image14.png"/><Relationship Id="rId4" Type="http://schemas.openxmlformats.org/officeDocument/2006/relationships/hyperlink" Target="https://www.bmbf.de/de/die-internationale-atmosphaere-begeistert-mich-5050.html" TargetMode="External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74103"/>
            <a:ext cx="9119616" cy="686983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/>
              <a:t>	</a:t>
            </a:r>
            <a:r>
              <a:rPr lang="en-US" sz="4800" dirty="0" smtClean="0"/>
              <a:t>			  </a:t>
            </a:r>
            <a:r>
              <a:rPr lang="en-US" sz="4800" dirty="0" err="1" smtClean="0"/>
              <a:t>Gentner</a:t>
            </a:r>
            <a:r>
              <a:rPr lang="en-US" sz="4800" dirty="0" smtClean="0"/>
              <a:t> </a:t>
            </a:r>
            <a:r>
              <a:rPr lang="en-US" sz="4800" dirty="0" err="1" smtClean="0"/>
              <a:t>Programm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237781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2"/>
            <a:endParaRPr lang="en-US" dirty="0" smtClean="0">
              <a:latin typeface="" pitchFamily="16"/>
            </a:endParaRPr>
          </a:p>
          <a:p>
            <a:r>
              <a:rPr lang="de-DE" dirty="0" smtClean="0">
                <a:solidFill>
                  <a:srgbClr val="FF0000"/>
                </a:solidFill>
                <a:latin typeface="" pitchFamily="16"/>
              </a:rPr>
              <a:t>Neue Gentner Vereinbarung ab 1. Januar 2018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  <a:latin typeface="" pitchFamily="16"/>
              </a:rPr>
              <a:t>gültig 3 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+ 3x1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</a:rPr>
              <a:t>Jahre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Ende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2023</a:t>
            </a:r>
          </a:p>
          <a:p>
            <a:r>
              <a:rPr lang="en-US" dirty="0" err="1">
                <a:latin typeface="" pitchFamily="16"/>
                <a:sym typeface="Wingdings" panose="05000000000000000000" pitchFamily="2" charset="2"/>
              </a:rPr>
              <a:t>G</a:t>
            </a:r>
            <a:r>
              <a:rPr lang="en-US" dirty="0" err="1" smtClean="0">
                <a:latin typeface="" pitchFamily="16"/>
                <a:sym typeface="Wingdings" panose="05000000000000000000" pitchFamily="2" charset="2"/>
              </a:rPr>
              <a:t>leiche</a:t>
            </a:r>
            <a:r>
              <a:rPr lang="en-US" dirty="0" smtClean="0"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latin typeface="" pitchFamily="16"/>
                <a:sym typeface="Wingdings" panose="05000000000000000000" pitchFamily="2" charset="2"/>
              </a:rPr>
              <a:t>Bedingungen</a:t>
            </a:r>
            <a:r>
              <a:rPr lang="en-US" dirty="0" smtClean="0"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latin typeface="" pitchFamily="16"/>
                <a:sym typeface="Wingdings" panose="05000000000000000000" pitchFamily="2" charset="2"/>
              </a:rPr>
              <a:t>wie</a:t>
            </a:r>
            <a:r>
              <a:rPr lang="en-US" dirty="0" smtClean="0"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latin typeface="" pitchFamily="16"/>
                <a:sym typeface="Wingdings" panose="05000000000000000000" pitchFamily="2" charset="2"/>
              </a:rPr>
              <a:t>bisher</a:t>
            </a:r>
            <a:endParaRPr lang="en-US" dirty="0" smtClean="0">
              <a:latin typeface="" pitchFamily="16"/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Promotion an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deutscher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Hochschule</a:t>
            </a:r>
            <a:endParaRPr lang="en-US" dirty="0" smtClean="0">
              <a:solidFill>
                <a:schemeClr val="tx1"/>
              </a:solidFill>
              <a:latin typeface="" pitchFamily="16"/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Deutsche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oder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EU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Staatsbürger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eines</a:t>
            </a:r>
            <a:r>
              <a:rPr lang="en-US" dirty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							       CERN (associate) Member State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volle Förderung über 3 Jahre</a:t>
            </a:r>
            <a:endParaRPr lang="en-US" dirty="0" smtClean="0">
              <a:solidFill>
                <a:schemeClr val="tx1"/>
              </a:solidFill>
              <a:latin typeface="" pitchFamily="16"/>
              <a:sym typeface="Wingdings" panose="05000000000000000000" pitchFamily="2" charset="2"/>
            </a:endParaRPr>
          </a:p>
          <a:p>
            <a:r>
              <a:rPr lang="de-DE" dirty="0" smtClean="0">
                <a:latin typeface="" pitchFamily="16"/>
                <a:sym typeface="Wingdings" panose="05000000000000000000" pitchFamily="2" charset="2"/>
              </a:rPr>
              <a:t>Mittelerhöhung um 13.4% (1.95 </a:t>
            </a:r>
            <a:r>
              <a:rPr lang="de-DE" dirty="0">
                <a:latin typeface="" pitchFamily="16"/>
                <a:sym typeface="Wingdings" panose="05000000000000000000" pitchFamily="2" charset="2"/>
              </a:rPr>
              <a:t>M€</a:t>
            </a:r>
            <a:r>
              <a:rPr lang="de-DE" dirty="0" smtClean="0">
                <a:latin typeface="" pitchFamily="16"/>
                <a:sym typeface="Wingdings" panose="05000000000000000000" pitchFamily="2" charset="2"/>
              </a:rPr>
              <a:t>/Jahr)</a:t>
            </a:r>
          </a:p>
          <a:p>
            <a:pPr lvl="1"/>
            <a:r>
              <a:rPr lang="de-DE" dirty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basiered auf  1 € = 1.07 </a:t>
            </a:r>
            <a:r>
              <a:rPr lang="de-DE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CHF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ausreichend für 39 Doktoranden (13 neue Doktoranden / Jahr) wie vor Änderung des CHF 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– EUR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Wechselkurses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Anfang</a:t>
            </a:r>
            <a:r>
              <a:rPr lang="en-US" dirty="0" smtClean="0">
                <a:solidFill>
                  <a:schemeClr val="tx1"/>
                </a:solidFill>
                <a:latin typeface="" pitchFamily="16"/>
                <a:sym typeface="Wingdings" panose="05000000000000000000" pitchFamily="2" charset="2"/>
              </a:rPr>
              <a:t> 2015</a:t>
            </a:r>
            <a:endParaRPr lang="en-US" dirty="0" smtClean="0">
              <a:solidFill>
                <a:schemeClr val="tx1"/>
              </a:solidFill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7" t="9310" r="16325" b="15514"/>
          <a:stretch/>
        </p:blipFill>
        <p:spPr>
          <a:xfrm>
            <a:off x="287784" y="395462"/>
            <a:ext cx="1224136" cy="8415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760" y="404461"/>
            <a:ext cx="833203" cy="8302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496" y="2051645"/>
            <a:ext cx="3113420" cy="237626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91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7"/>
          <a:stretch/>
        </p:blipFill>
        <p:spPr>
          <a:xfrm>
            <a:off x="287785" y="1619597"/>
            <a:ext cx="5184576" cy="3722447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Verbleib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 Erstanstellung bei 61% der ehemaligen Gentner Doktoranden:															</a:t>
            </a:r>
            <a:r>
              <a:rPr lang="de-DE" dirty="0"/>
              <a:t> </a:t>
            </a:r>
            <a:r>
              <a:rPr lang="de-DE" dirty="0" smtClean="0"/>
              <a:t>      (Applied) </a:t>
            </a:r>
            <a:r>
              <a:rPr lang="de-DE" dirty="0" smtClean="0">
                <a:solidFill>
                  <a:srgbClr val="FF0000"/>
                </a:solidFill>
              </a:rPr>
              <a:t>Fellow</a:t>
            </a:r>
          </a:p>
          <a:p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67"/>
          <a:stretch/>
        </p:blipFill>
        <p:spPr>
          <a:xfrm>
            <a:off x="5366675" y="3995862"/>
            <a:ext cx="4642189" cy="3168352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752280" y="2267669"/>
            <a:ext cx="1965603" cy="35394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2000" b="1" u="sng" dirty="0" smtClean="0">
                <a:solidFill>
                  <a:srgbClr val="002060"/>
                </a:solidFill>
                <a:latin typeface="Luxi Sans"/>
              </a:rPr>
              <a:t>Erstanstellung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72194" y="3442822"/>
            <a:ext cx="2568460" cy="35394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2000" b="1" u="sng" dirty="0" smtClean="0">
                <a:solidFill>
                  <a:srgbClr val="002060"/>
                </a:solidFill>
                <a:latin typeface="Luxi Sans"/>
              </a:rPr>
              <a:t>Aktuelle Anstellung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08064" y="6500757"/>
            <a:ext cx="3153236" cy="30162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rgbClr val="001279"/>
                </a:solidFill>
                <a:latin typeface="Calibri" panose="020F0502020204030204" pitchFamily="34" charset="0"/>
              </a:rPr>
              <a:t>bisher </a:t>
            </a:r>
            <a:r>
              <a:rPr lang="de-DE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9</a:t>
            </a:r>
            <a:r>
              <a:rPr lang="de-DE" sz="1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(davon 2 permanent)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3631965" y="1619597"/>
            <a:ext cx="1192323" cy="55697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544368" y="3929113"/>
            <a:ext cx="1008112" cy="426788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Zunehmende Bewerberzahlen aus DE über die letzten Runden</a:t>
            </a:r>
          </a:p>
          <a:p>
            <a:pPr lvl="1"/>
            <a:r>
              <a:rPr lang="de-DE" dirty="0" smtClean="0"/>
              <a:t>zeitweise die meisten Bewerbungen aller Nationalitäten (2017-2)</a:t>
            </a:r>
          </a:p>
          <a:p>
            <a:pPr lvl="1"/>
            <a:r>
              <a:rPr lang="de-DE" dirty="0" smtClean="0"/>
              <a:t>Verhältnis Bewerber : ausgewählte Bewerber</a:t>
            </a:r>
            <a:r>
              <a:rPr lang="en-US" dirty="0" smtClean="0"/>
              <a:t> (</a:t>
            </a:r>
            <a:r>
              <a:rPr lang="en-US" dirty="0" err="1" smtClean="0"/>
              <a:t>Gentner</a:t>
            </a:r>
            <a:r>
              <a:rPr lang="en-US" dirty="0" smtClean="0"/>
              <a:t>) ca. 3 : 1</a:t>
            </a:r>
          </a:p>
          <a:p>
            <a:r>
              <a:rPr lang="en-US" dirty="0" err="1" smtClean="0"/>
              <a:t>Frauenanteil</a:t>
            </a:r>
            <a:r>
              <a:rPr lang="en-US" dirty="0" smtClean="0"/>
              <a:t> </a:t>
            </a:r>
            <a:r>
              <a:rPr lang="en-US" dirty="0" err="1" smtClean="0"/>
              <a:t>sinkt</a:t>
            </a:r>
            <a:r>
              <a:rPr lang="en-US" dirty="0" smtClean="0"/>
              <a:t> </a:t>
            </a:r>
            <a:r>
              <a:rPr lang="en-US" dirty="0" err="1" smtClean="0"/>
              <a:t>seit</a:t>
            </a:r>
            <a:r>
              <a:rPr lang="en-US" dirty="0" smtClean="0"/>
              <a:t> 2-3 </a:t>
            </a:r>
            <a:r>
              <a:rPr lang="en-US" dirty="0" err="1" smtClean="0"/>
              <a:t>Jahren</a:t>
            </a:r>
            <a:endParaRPr lang="en-US" dirty="0" smtClean="0"/>
          </a:p>
          <a:p>
            <a:pPr lvl="1"/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wenige</a:t>
            </a:r>
            <a:r>
              <a:rPr lang="en-US" dirty="0" smtClean="0"/>
              <a:t> </a:t>
            </a:r>
            <a:r>
              <a:rPr lang="en-US" dirty="0" err="1" smtClean="0"/>
              <a:t>Bewerberinnen</a:t>
            </a:r>
            <a:r>
              <a:rPr lang="en-US" dirty="0" smtClean="0"/>
              <a:t> (</a:t>
            </a:r>
            <a:r>
              <a:rPr lang="en-US" dirty="0" err="1" smtClean="0"/>
              <a:t>nur</a:t>
            </a:r>
            <a:r>
              <a:rPr lang="en-US" dirty="0" smtClean="0"/>
              <a:t> ca. 12-14%, war </a:t>
            </a:r>
            <a:r>
              <a:rPr lang="en-US" dirty="0" err="1" smtClean="0"/>
              <a:t>zuvor</a:t>
            </a:r>
            <a:r>
              <a:rPr lang="en-US" dirty="0" smtClean="0"/>
              <a:t> ~30%)</a:t>
            </a:r>
          </a:p>
          <a:p>
            <a:pPr lvl="1"/>
            <a:r>
              <a:rPr lang="en-US" dirty="0" err="1"/>
              <a:t>k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de-DE" dirty="0" smtClean="0"/>
              <a:t>ähnlicher Trend bei anderen </a:t>
            </a:r>
            <a:r>
              <a:rPr lang="de-DE" dirty="0"/>
              <a:t>Nationalitäten (</a:t>
            </a:r>
            <a:r>
              <a:rPr lang="de-DE" dirty="0" smtClean="0"/>
              <a:t>~</a:t>
            </a:r>
            <a:r>
              <a:rPr lang="de-DE" dirty="0"/>
              <a:t>30</a:t>
            </a:r>
            <a:r>
              <a:rPr lang="de-DE" dirty="0" smtClean="0"/>
              <a:t>%)</a:t>
            </a:r>
          </a:p>
          <a:p>
            <a:r>
              <a:rPr lang="de-DE" dirty="0" smtClean="0"/>
              <a:t>Anteil von ehemaligen Gentner Doktoranden bei applied Fellows sinkt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eniger Fellow-Bewerbungen</a:t>
            </a:r>
          </a:p>
          <a:p>
            <a:pPr lvl="1"/>
            <a:r>
              <a:rPr lang="de-DE" dirty="0" smtClean="0"/>
              <a:t>mehr ehemalige Doktoranden suchen Erstanstellung in der Industrie</a:t>
            </a:r>
          </a:p>
          <a:p>
            <a:pPr lvl="2"/>
            <a:r>
              <a:rPr lang="de-DE" dirty="0"/>
              <a:t>m</a:t>
            </a:r>
            <a:r>
              <a:rPr lang="de-DE" dirty="0" smtClean="0"/>
              <a:t>ehrfach genannte Gründe: Chancen auf eine akademische Karriere (mit Ziel Festanstellung) werden als zu gering angesehen</a:t>
            </a:r>
            <a:endParaRPr lang="en-US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9756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Übersicht Gentner Programm Juni 2018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832400" y="1189038"/>
            <a:ext cx="4041850" cy="5942012"/>
          </a:xfrm>
        </p:spPr>
        <p:txBody>
          <a:bodyPr/>
          <a:lstStyle/>
          <a:p>
            <a:r>
              <a:rPr lang="en-US" dirty="0" err="1" smtClean="0"/>
              <a:t>Nächster</a:t>
            </a:r>
            <a:r>
              <a:rPr lang="en-US" dirty="0" smtClean="0"/>
              <a:t> “</a:t>
            </a:r>
            <a:r>
              <a:rPr lang="en-US" dirty="0" err="1" smtClean="0"/>
              <a:t>Gentner</a:t>
            </a:r>
            <a:r>
              <a:rPr lang="en-US" dirty="0" smtClean="0"/>
              <a:t> </a:t>
            </a:r>
            <a:r>
              <a:rPr lang="en-US" dirty="0"/>
              <a:t>Day“ </a:t>
            </a:r>
            <a:r>
              <a:rPr lang="en-US" dirty="0" smtClean="0"/>
              <a:t>am 30. </a:t>
            </a:r>
            <a:r>
              <a:rPr lang="en-US" dirty="0" err="1" smtClean="0"/>
              <a:t>oder</a:t>
            </a:r>
            <a:r>
              <a:rPr lang="en-US" dirty="0" smtClean="0"/>
              <a:t> 31. </a:t>
            </a:r>
            <a:r>
              <a:rPr lang="en-US" dirty="0" err="1" smtClean="0"/>
              <a:t>Oktober</a:t>
            </a:r>
            <a:r>
              <a:rPr lang="en-US" dirty="0" smtClean="0"/>
              <a:t> 2017 </a:t>
            </a:r>
            <a:r>
              <a:rPr lang="en-US" sz="1600" dirty="0" smtClean="0"/>
              <a:t>(</a:t>
            </a:r>
            <a:r>
              <a:rPr lang="en-US" sz="1600" dirty="0" err="1" smtClean="0"/>
              <a:t>halbjährliche</a:t>
            </a:r>
            <a:r>
              <a:rPr lang="en-US" sz="1600" dirty="0" smtClean="0"/>
              <a:t> </a:t>
            </a:r>
            <a:r>
              <a:rPr lang="en-US" sz="1600" dirty="0" err="1" smtClean="0"/>
              <a:t>Treffen</a:t>
            </a:r>
            <a:r>
              <a:rPr lang="en-US" sz="1600" dirty="0" smtClean="0"/>
              <a:t> von </a:t>
            </a:r>
            <a:r>
              <a:rPr lang="en-US" sz="1600" dirty="0" err="1"/>
              <a:t>Doktoranden</a:t>
            </a:r>
            <a:r>
              <a:rPr lang="en-US" sz="1600" dirty="0"/>
              <a:t> </a:t>
            </a:r>
            <a:r>
              <a:rPr lang="en-US" sz="1600" dirty="0" smtClean="0"/>
              <a:t>+ </a:t>
            </a:r>
            <a:r>
              <a:rPr lang="en-US" sz="1600" dirty="0" err="1" smtClean="0"/>
              <a:t>Betreuern</a:t>
            </a:r>
            <a:r>
              <a:rPr lang="en-US" sz="1600" dirty="0" smtClean="0"/>
              <a:t>)</a:t>
            </a:r>
            <a:endParaRPr lang="en-US" sz="1600" dirty="0"/>
          </a:p>
          <a:p>
            <a:pPr marL="142875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" t="8346" r="5752"/>
          <a:stretch/>
        </p:blipFill>
        <p:spPr>
          <a:xfrm>
            <a:off x="638413" y="1189038"/>
            <a:ext cx="4689931" cy="5961213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10 Jahre </a:t>
            </a:r>
            <a:r>
              <a:rPr lang="de-DE" dirty="0" err="1" smtClean="0"/>
              <a:t>Gentner</a:t>
            </a:r>
            <a:r>
              <a:rPr lang="de-DE" dirty="0" smtClean="0"/>
              <a:t> Programm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" pitchFamily="16"/>
              </a:rPr>
              <a:t>B</a:t>
            </a:r>
            <a:r>
              <a:rPr lang="en-US" dirty="0" err="1" smtClean="0">
                <a:latin typeface="" pitchFamily="16"/>
              </a:rPr>
              <a:t>esonderer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  <a:hlinkClick r:id="rId3"/>
              </a:rPr>
              <a:t>Gentner</a:t>
            </a:r>
            <a:r>
              <a:rPr lang="en-US" dirty="0" smtClean="0">
                <a:latin typeface="" pitchFamily="16"/>
                <a:hlinkClick r:id="rId3"/>
              </a:rPr>
              <a:t> Day am 25. </a:t>
            </a:r>
            <a:r>
              <a:rPr lang="en-US" dirty="0" err="1" smtClean="0">
                <a:latin typeface="" pitchFamily="16"/>
                <a:hlinkClick r:id="rId3"/>
              </a:rPr>
              <a:t>Oktober</a:t>
            </a:r>
            <a:r>
              <a:rPr lang="en-US" dirty="0" smtClean="0">
                <a:latin typeface="" pitchFamily="16"/>
              </a:rPr>
              <a:t> am CERN</a:t>
            </a:r>
          </a:p>
          <a:p>
            <a:pPr lvl="2"/>
            <a:r>
              <a:rPr lang="en-US" dirty="0" err="1" smtClean="0">
                <a:latin typeface="" pitchFamily="16"/>
              </a:rPr>
              <a:t>Gru</a:t>
            </a:r>
            <a:r>
              <a:rPr lang="de-DE" dirty="0" smtClean="0">
                <a:latin typeface="" pitchFamily="16"/>
              </a:rPr>
              <a:t>ßworte von Thomas Roth (BMBF)</a:t>
            </a:r>
          </a:p>
          <a:p>
            <a:pPr lvl="2"/>
            <a:r>
              <a:rPr lang="de-DE" dirty="0" smtClean="0">
                <a:latin typeface="" pitchFamily="16"/>
              </a:rPr>
              <a:t>Gastredner Marcel Schuh (erster </a:t>
            </a:r>
            <a:r>
              <a:rPr lang="de-DE" dirty="0" err="1" smtClean="0">
                <a:latin typeface="" pitchFamily="16"/>
              </a:rPr>
              <a:t>Gentner</a:t>
            </a:r>
            <a:r>
              <a:rPr lang="de-DE" dirty="0" smtClean="0">
                <a:latin typeface="" pitchFamily="16"/>
              </a:rPr>
              <a:t> Doktor)</a:t>
            </a:r>
          </a:p>
          <a:p>
            <a:pPr lvl="2"/>
            <a:r>
              <a:rPr lang="de-DE" dirty="0" smtClean="0">
                <a:latin typeface="" pitchFamily="16"/>
              </a:rPr>
              <a:t>Poster Session</a:t>
            </a:r>
          </a:p>
          <a:p>
            <a:pPr lvl="1"/>
            <a:r>
              <a:rPr lang="de-DE" dirty="0" smtClean="0">
                <a:latin typeface="" pitchFamily="16"/>
              </a:rPr>
              <a:t>Artikel auf </a:t>
            </a:r>
            <a:r>
              <a:rPr lang="de-DE" dirty="0" smtClean="0">
                <a:latin typeface="" pitchFamily="16"/>
                <a:hlinkClick r:id="rId4"/>
              </a:rPr>
              <a:t>BMBF facebook</a:t>
            </a:r>
            <a:r>
              <a:rPr lang="de-DE" dirty="0">
                <a:latin typeface="" pitchFamily="16"/>
              </a:rPr>
              <a:t> </a:t>
            </a:r>
            <a:r>
              <a:rPr lang="de-DE" dirty="0" smtClean="0">
                <a:latin typeface="" pitchFamily="16"/>
              </a:rPr>
              <a:t>+ </a:t>
            </a:r>
            <a:r>
              <a:rPr lang="de-DE" dirty="0" smtClean="0">
                <a:latin typeface="" pitchFamily="16"/>
                <a:hlinkClick r:id="rId5"/>
              </a:rPr>
              <a:t>Weltmaschine</a:t>
            </a:r>
            <a:r>
              <a:rPr lang="de-DE" dirty="0" smtClean="0">
                <a:latin typeface="" pitchFamily="16"/>
              </a:rPr>
              <a:t> + </a:t>
            </a:r>
            <a:r>
              <a:rPr lang="de-DE" dirty="0" smtClean="0">
                <a:latin typeface="" pitchFamily="16"/>
                <a:hlinkClick r:id="rId6"/>
              </a:rPr>
              <a:t>CERN Bulletin</a:t>
            </a:r>
            <a:endParaRPr lang="en-US" sz="1200" dirty="0" smtClean="0">
              <a:latin typeface="" pitchFamily="16"/>
            </a:endParaRPr>
          </a:p>
          <a:p>
            <a:pPr lvl="2"/>
            <a:endParaRPr lang="en-US" sz="1050" dirty="0">
              <a:latin typeface="" pitchFamily="16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16" y="3224097"/>
            <a:ext cx="3091408" cy="372409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7" name="Group 6"/>
          <p:cNvGrpSpPr/>
          <p:nvPr/>
        </p:nvGrpSpPr>
        <p:grpSpPr>
          <a:xfrm>
            <a:off x="4027264" y="4589671"/>
            <a:ext cx="5569000" cy="2549996"/>
            <a:chOff x="4032200" y="3347789"/>
            <a:chExt cx="5569000" cy="254999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7" t="1599"/>
            <a:stretch/>
          </p:blipFill>
          <p:spPr>
            <a:xfrm>
              <a:off x="5472360" y="3347789"/>
              <a:ext cx="4128840" cy="2549996"/>
            </a:xfrm>
            <a:prstGeom prst="rect">
              <a:avLst/>
            </a:prstGeom>
            <a:ln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200" y="3923853"/>
              <a:ext cx="2808312" cy="101940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496" y="3214328"/>
            <a:ext cx="5575768" cy="13121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90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12" t="12245" r="22929" b="61109"/>
          <a:stretch/>
        </p:blipFill>
        <p:spPr>
          <a:xfrm>
            <a:off x="6984528" y="3507093"/>
            <a:ext cx="2544678" cy="22889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  <p:cxnSp>
        <p:nvCxnSpPr>
          <p:cNvPr id="11" name="Straight Arrow Connector 10"/>
          <p:cNvCxnSpPr/>
          <p:nvPr/>
        </p:nvCxnSpPr>
        <p:spPr bwMode="auto">
          <a:xfrm flipV="1">
            <a:off x="7776616" y="3707829"/>
            <a:ext cx="1008112" cy="792088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smtClean="0"/>
              <a:t>Status </a:t>
            </a:r>
            <a:r>
              <a:rPr lang="en-US" dirty="0" err="1" smtClean="0"/>
              <a:t>Gentner-Programm</a:t>
            </a:r>
            <a:r>
              <a:rPr lang="en-US" dirty="0"/>
              <a:t/>
            </a:r>
            <a:br>
              <a:rPr lang="en-US" dirty="0"/>
            </a:br>
            <a:r>
              <a:rPr lang="en-US" sz="1400" dirty="0" smtClean="0"/>
              <a:t>(</a:t>
            </a:r>
            <a:r>
              <a:rPr lang="en-US" sz="1400" dirty="0" err="1" smtClean="0"/>
              <a:t>alle</a:t>
            </a:r>
            <a:r>
              <a:rPr lang="en-US" sz="1400" dirty="0" smtClean="0"/>
              <a:t> </a:t>
            </a:r>
            <a:r>
              <a:rPr lang="en-US" sz="1400" dirty="0" err="1" smtClean="0"/>
              <a:t>Statistiken</a:t>
            </a:r>
            <a:r>
              <a:rPr lang="en-US" sz="1400" dirty="0" smtClean="0"/>
              <a:t> Stand </a:t>
            </a:r>
            <a:r>
              <a:rPr lang="en-US" sz="1400" dirty="0" err="1" smtClean="0"/>
              <a:t>Juni</a:t>
            </a:r>
            <a:r>
              <a:rPr lang="en-US" sz="1400" dirty="0" smtClean="0"/>
              <a:t> 2018)</a:t>
            </a:r>
            <a:endParaRPr lang="en-GB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Derzeit </a:t>
            </a:r>
            <a:r>
              <a:rPr lang="de-DE" dirty="0" smtClean="0">
                <a:solidFill>
                  <a:srgbClr val="FF0000"/>
                </a:solidFill>
              </a:rPr>
              <a:t>37 </a:t>
            </a:r>
            <a:r>
              <a:rPr lang="de-DE" dirty="0">
                <a:solidFill>
                  <a:srgbClr val="FF0000"/>
                </a:solidFill>
              </a:rPr>
              <a:t>aktive Gentner-Doktoranden </a:t>
            </a:r>
            <a:r>
              <a:rPr lang="de-DE" sz="2000" dirty="0" smtClean="0"/>
              <a:t>(davon 5 weiblich = 14%)</a:t>
            </a:r>
            <a:endParaRPr lang="de-DE" sz="2000" dirty="0"/>
          </a:p>
          <a:p>
            <a:pPr lvl="2"/>
            <a:r>
              <a:rPr lang="de-DE" dirty="0">
                <a:solidFill>
                  <a:srgbClr val="FF0000"/>
                </a:solidFill>
              </a:rPr>
              <a:t>+ </a:t>
            </a:r>
            <a:r>
              <a:rPr lang="de-DE" dirty="0" smtClean="0">
                <a:solidFill>
                  <a:srgbClr val="FF0000"/>
                </a:solidFill>
              </a:rPr>
              <a:t>12 </a:t>
            </a:r>
            <a:r>
              <a:rPr lang="de-DE" dirty="0">
                <a:solidFill>
                  <a:srgbClr val="FF0000"/>
                </a:solidFill>
              </a:rPr>
              <a:t>Deutsche im regulären CERN </a:t>
            </a:r>
            <a:r>
              <a:rPr lang="de-DE" dirty="0" smtClean="0">
                <a:solidFill>
                  <a:srgbClr val="FF0000"/>
                </a:solidFill>
              </a:rPr>
              <a:t>Programm</a:t>
            </a:r>
          </a:p>
          <a:p>
            <a:r>
              <a:rPr lang="de-DE" dirty="0" smtClean="0"/>
              <a:t>Geringere Anzahl von Gentner-Doktoranden in 2015/16</a:t>
            </a:r>
          </a:p>
          <a:p>
            <a:pPr lvl="1"/>
            <a:r>
              <a:rPr lang="de-DE" dirty="0" smtClean="0"/>
              <a:t>Auswirkung des veränderten CHF</a:t>
            </a:r>
            <a:r>
              <a:rPr lang="en-US" dirty="0" smtClean="0"/>
              <a:t>/EUR </a:t>
            </a:r>
            <a:r>
              <a:rPr lang="en-US" dirty="0" err="1" smtClean="0"/>
              <a:t>Wechselkurses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Jan 2015</a:t>
            </a:r>
            <a:endParaRPr lang="de-DE" dirty="0"/>
          </a:p>
          <a:p>
            <a:pPr lvl="1"/>
            <a:r>
              <a:rPr lang="de-DE" dirty="0" smtClean="0"/>
              <a:t>Mittelerhöhung </a:t>
            </a:r>
            <a:r>
              <a:rPr lang="de-DE" dirty="0" smtClean="0">
                <a:sym typeface="Wingdings" panose="05000000000000000000" pitchFamily="2" charset="2"/>
              </a:rPr>
              <a:t> Steigerung </a:t>
            </a:r>
            <a:r>
              <a:rPr lang="de-DE" dirty="0" smtClean="0"/>
              <a:t>auf (im Mittel) </a:t>
            </a:r>
            <a:r>
              <a:rPr lang="en-US" dirty="0" smtClean="0"/>
              <a:t>~</a:t>
            </a:r>
            <a:r>
              <a:rPr lang="de-DE" dirty="0" smtClean="0"/>
              <a:t>39 Doktoranden in 2018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5"/>
          <a:stretch/>
        </p:blipFill>
        <p:spPr>
          <a:xfrm>
            <a:off x="878482" y="3507093"/>
            <a:ext cx="5457974" cy="36569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val 5"/>
          <p:cNvSpPr/>
          <p:nvPr/>
        </p:nvSpPr>
        <p:spPr bwMode="auto">
          <a:xfrm>
            <a:off x="5184328" y="3923853"/>
            <a:ext cx="864096" cy="86409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5824" y="6156101"/>
            <a:ext cx="3147016" cy="510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02060"/>
                </a:solidFill>
              </a:rPr>
              <a:t>Gentner-Doktoranden</a:t>
            </a:r>
            <a:r>
              <a:rPr lang="en-US" sz="1800" b="1" dirty="0" smtClean="0">
                <a:solidFill>
                  <a:srgbClr val="002060"/>
                </a:solidFill>
              </a:rPr>
              <a:t> 2018</a:t>
            </a:r>
          </a:p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</a:rPr>
              <a:t>mit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Projektion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bis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en-US" sz="1400" b="1" dirty="0" err="1" smtClean="0">
                <a:solidFill>
                  <a:srgbClr val="002060"/>
                </a:solidFill>
              </a:rPr>
              <a:t>Dezember</a:t>
            </a:r>
            <a:r>
              <a:rPr lang="en-US" sz="1400" b="1" dirty="0" smtClean="0">
                <a:solidFill>
                  <a:srgbClr val="002060"/>
                </a:solidFill>
              </a:rPr>
              <a:t>)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12520" y="5801263"/>
            <a:ext cx="2736304" cy="24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Jan                      Jul                   </a:t>
            </a:r>
            <a:r>
              <a:rPr lang="en-US" sz="1200" b="1" dirty="0" err="1" smtClean="0">
                <a:solidFill>
                  <a:srgbClr val="002060"/>
                </a:solidFill>
              </a:rPr>
              <a:t>Dez</a:t>
            </a:r>
            <a:endParaRPr lang="en-US" sz="1200" b="1" dirty="0" smtClean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8464" y="1579847"/>
            <a:ext cx="3095720" cy="327782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FF0000"/>
                </a:solidFill>
              </a:rPr>
              <a:t>zu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wenige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Bewerberinnen</a:t>
            </a:r>
            <a:r>
              <a:rPr lang="en-US" sz="1800" b="1" dirty="0" smtClean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Nationalitäten aller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Italien und Deutschland (fast) gleichauf, leichte Zunahme von Deutschen</a:t>
            </a:r>
          </a:p>
          <a:p>
            <a:pPr lvl="2"/>
            <a:r>
              <a:rPr lang="de-DE" dirty="0" smtClean="0"/>
              <a:t>derzeit: 31 Deutsche, </a:t>
            </a:r>
            <a:r>
              <a:rPr lang="de-DE" dirty="0"/>
              <a:t>3</a:t>
            </a:r>
            <a:r>
              <a:rPr lang="de-DE" dirty="0" smtClean="0"/>
              <a:t> Italiener, 1 Niederl</a:t>
            </a:r>
            <a:r>
              <a:rPr lang="de-DE" dirty="0" smtClean="0">
                <a:cs typeface="Times New Roman" panose="02020603050405020304" pitchFamily="18" charset="0"/>
              </a:rPr>
              <a:t>änderin, 1 Österreicher, 1 Pole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8"/>
          <a:stretch/>
        </p:blipFill>
        <p:spPr>
          <a:xfrm>
            <a:off x="993614" y="2616392"/>
            <a:ext cx="6927018" cy="46198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val 5"/>
          <p:cNvSpPr/>
          <p:nvPr/>
        </p:nvSpPr>
        <p:spPr bwMode="auto">
          <a:xfrm>
            <a:off x="2376016" y="2834640"/>
            <a:ext cx="864096" cy="288032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Land der Heimat-Universitäten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Deutschland deutlich vor anderen Ländern (</a:t>
            </a:r>
            <a:r>
              <a:rPr lang="en-US" dirty="0" smtClean="0"/>
              <a:t>24.3%)</a:t>
            </a:r>
          </a:p>
          <a:p>
            <a:pPr lvl="2"/>
            <a:r>
              <a:rPr lang="de-DE" dirty="0" smtClean="0"/>
              <a:t>Abstand zu anderen Ländern hat sich weiter erhöht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90" b="-254"/>
          <a:stretch/>
        </p:blipFill>
        <p:spPr>
          <a:xfrm>
            <a:off x="961940" y="2627709"/>
            <a:ext cx="6814676" cy="45545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Oval 4"/>
          <p:cNvSpPr/>
          <p:nvPr/>
        </p:nvSpPr>
        <p:spPr bwMode="auto">
          <a:xfrm>
            <a:off x="2232000" y="2915741"/>
            <a:ext cx="792088" cy="288032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</a:t>
            </a:r>
            <a:r>
              <a:rPr lang="en-US" dirty="0" err="1" smtClean="0"/>
              <a:t>Doktoranden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6264448" y="1189038"/>
            <a:ext cx="3609802" cy="5942012"/>
          </a:xfrm>
        </p:spPr>
        <p:txBody>
          <a:bodyPr/>
          <a:lstStyle/>
          <a:p>
            <a:pPr lvl="1"/>
            <a:r>
              <a:rPr lang="en-US" dirty="0" smtClean="0"/>
              <a:t>32 </a:t>
            </a:r>
            <a:r>
              <a:rPr lang="en-US" dirty="0" err="1" smtClean="0"/>
              <a:t>verschiedene</a:t>
            </a:r>
            <a:r>
              <a:rPr lang="en-US" dirty="0" smtClean="0"/>
              <a:t> </a:t>
            </a:r>
            <a:r>
              <a:rPr lang="en-US" dirty="0" err="1" smtClean="0"/>
              <a:t>Hochschulen</a:t>
            </a:r>
            <a:r>
              <a:rPr lang="en-US" dirty="0" smtClean="0"/>
              <a:t> in DE</a:t>
            </a:r>
          </a:p>
          <a:p>
            <a:pPr lvl="2"/>
            <a:r>
              <a:rPr lang="de-DE" dirty="0" smtClean="0"/>
              <a:t>neu seit Juni 2017: Freiburg</a:t>
            </a:r>
          </a:p>
          <a:p>
            <a:pPr lvl="2"/>
            <a:r>
              <a:rPr lang="de-DE" dirty="0" smtClean="0"/>
              <a:t>z.T. Hochschulgruppen, die wenig oder keinen Kontakt zu CERN hatten</a:t>
            </a:r>
            <a:endParaRPr lang="en-US" dirty="0" smtClean="0"/>
          </a:p>
          <a:p>
            <a:pPr lvl="1"/>
            <a:r>
              <a:rPr lang="de-DE" dirty="0" smtClean="0"/>
              <a:t>42% der Gentner Doktoranden von TUs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26"/>
          <a:stretch/>
        </p:blipFill>
        <p:spPr>
          <a:xfrm>
            <a:off x="233529" y="958850"/>
            <a:ext cx="5859698" cy="4203085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90"/>
          <a:stretch/>
        </p:blipFill>
        <p:spPr>
          <a:xfrm>
            <a:off x="5767913" y="4355901"/>
            <a:ext cx="4144445" cy="2814524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 rot="18109824">
            <a:off x="2395984" y="3808674"/>
            <a:ext cx="1551700" cy="229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u="sng" dirty="0" err="1" smtClean="0">
                <a:solidFill>
                  <a:srgbClr val="FF0000"/>
                </a:solidFill>
              </a:rPr>
              <a:t>Neu</a:t>
            </a:r>
            <a:r>
              <a:rPr lang="en-US" sz="1000" b="1" u="sng" dirty="0" smtClean="0">
                <a:solidFill>
                  <a:srgbClr val="FF0000"/>
                </a:solidFill>
              </a:rPr>
              <a:t>:                           .                              </a:t>
            </a:r>
            <a:r>
              <a:rPr lang="en-US" sz="1050" b="1" u="sng" dirty="0" smtClean="0">
                <a:solidFill>
                  <a:srgbClr val="FF0000"/>
                </a:solidFill>
              </a:rPr>
              <a:t>                                           </a:t>
            </a:r>
            <a:endParaRPr lang="en-GB" sz="1050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4008" y="5652045"/>
            <a:ext cx="3559532" cy="1403574"/>
          </a:xfrm>
        </p:spPr>
        <p:txBody>
          <a:bodyPr/>
          <a:lstStyle/>
          <a:p>
            <a:pPr lvl="1"/>
            <a:r>
              <a:rPr lang="de-DE" dirty="0" smtClean="0"/>
              <a:t>12 Bundesländer</a:t>
            </a:r>
          </a:p>
          <a:p>
            <a:pPr lvl="2"/>
            <a:r>
              <a:rPr lang="de-DE" dirty="0" smtClean="0"/>
              <a:t>NRW und BW dominieren</a:t>
            </a:r>
          </a:p>
          <a:p>
            <a:pPr lvl="2"/>
            <a:r>
              <a:rPr lang="de-DE" dirty="0" smtClean="0"/>
              <a:t>nur einige kleine(</a:t>
            </a:r>
            <a:r>
              <a:rPr lang="de-DE" dirty="0" err="1" smtClean="0"/>
              <a:t>re</a:t>
            </a:r>
            <a:r>
              <a:rPr lang="de-DE" dirty="0" smtClean="0"/>
              <a:t>) Länder fehlen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Bewerbungen </a:t>
            </a:r>
            <a:r>
              <a:rPr lang="de-DE" dirty="0" err="1" smtClean="0"/>
              <a:t>Doctoral</a:t>
            </a:r>
            <a:r>
              <a:rPr lang="de-DE" dirty="0" smtClean="0"/>
              <a:t> Student </a:t>
            </a:r>
            <a:r>
              <a:rPr lang="de-DE" dirty="0" err="1" smtClean="0"/>
              <a:t>Prog</a:t>
            </a:r>
            <a:r>
              <a:rPr lang="de-DE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/>
              <a:t>nahezu Verdopplung der </a:t>
            </a:r>
            <a:r>
              <a:rPr lang="de-DE" dirty="0" smtClean="0"/>
              <a:t>Bewerbungen aus allen Ländern ab 2014</a:t>
            </a:r>
            <a:endParaRPr lang="de-DE" dirty="0"/>
          </a:p>
          <a:p>
            <a:pPr lvl="2"/>
            <a:r>
              <a:rPr lang="de-DE" dirty="0" smtClean="0"/>
              <a:t>ca. 14% aus Deutschland (seit 2007)</a:t>
            </a:r>
          </a:p>
          <a:p>
            <a:pPr lvl="2"/>
            <a:r>
              <a:rPr lang="de-DE" dirty="0" smtClean="0"/>
              <a:t>Rekordanzahl von Bewerbungen aus Deutschland (45) in 2017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32" b="-314"/>
          <a:stretch/>
        </p:blipFill>
        <p:spPr>
          <a:xfrm>
            <a:off x="731685" y="2411427"/>
            <a:ext cx="7208287" cy="4752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Arrow Connector 5"/>
          <p:cNvCxnSpPr/>
          <p:nvPr/>
        </p:nvCxnSpPr>
        <p:spPr bwMode="auto">
          <a:xfrm flipH="1">
            <a:off x="7560592" y="3295656"/>
            <a:ext cx="792088" cy="1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8" name="TextBox 7"/>
          <p:cNvSpPr txBox="1"/>
          <p:nvPr/>
        </p:nvSpPr>
        <p:spPr>
          <a:xfrm>
            <a:off x="8389505" y="3131765"/>
            <a:ext cx="1236237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2060"/>
                </a:solidFill>
              </a:rPr>
              <a:t>2 </a:t>
            </a:r>
            <a:r>
              <a:rPr lang="en-US" sz="1800" b="1" dirty="0" err="1" smtClean="0">
                <a:solidFill>
                  <a:srgbClr val="002060"/>
                </a:solidFill>
              </a:rPr>
              <a:t>Runden</a:t>
            </a:r>
            <a:endParaRPr lang="en-US" sz="1800" b="1" dirty="0" smtClean="0">
              <a:solidFill>
                <a:srgbClr val="00206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7704608" y="4427909"/>
            <a:ext cx="416590" cy="56304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10" name="TextBox 9"/>
          <p:cNvSpPr txBox="1"/>
          <p:nvPr/>
        </p:nvSpPr>
        <p:spPr>
          <a:xfrm>
            <a:off x="8072344" y="4244143"/>
            <a:ext cx="161942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err="1" smtClean="0">
                <a:solidFill>
                  <a:srgbClr val="002060"/>
                </a:solidFill>
              </a:rPr>
              <a:t>erste</a:t>
            </a:r>
            <a:r>
              <a:rPr lang="en-US" sz="1800" b="1" dirty="0" smtClean="0">
                <a:solidFill>
                  <a:srgbClr val="002060"/>
                </a:solidFill>
              </a:rPr>
              <a:t> </a:t>
            </a:r>
            <a:r>
              <a:rPr lang="en-US" sz="1800" b="1" dirty="0" err="1" smtClean="0">
                <a:solidFill>
                  <a:srgbClr val="002060"/>
                </a:solidFill>
              </a:rPr>
              <a:t>Runde</a:t>
            </a:r>
            <a:endParaRPr lang="en-US" sz="18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Themenbereiche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  <a:br>
              <a:rPr lang="de-DE" dirty="0" smtClean="0"/>
            </a:br>
            <a:r>
              <a:rPr lang="de-DE" sz="2000" dirty="0" smtClean="0"/>
              <a:t>(aktive + ehemalige)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Überwiegend Instrumentierung (38%), Beschleunigertechnologie (24%), Informatik (15%)</a:t>
            </a:r>
          </a:p>
          <a:p>
            <a:pPr lvl="2"/>
            <a:r>
              <a:rPr lang="de-DE" dirty="0" smtClean="0"/>
              <a:t>Nur geringe Verschiebungen der Anteile in den letzten Jahren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35"/>
          <a:stretch/>
        </p:blipFill>
        <p:spPr>
          <a:xfrm>
            <a:off x="833999" y="2373369"/>
            <a:ext cx="7662697" cy="48628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Ehemalige </a:t>
            </a:r>
            <a:r>
              <a:rPr lang="de-DE" dirty="0" err="1" smtClean="0"/>
              <a:t>Gentner</a:t>
            </a:r>
            <a:r>
              <a:rPr lang="de-DE" dirty="0" smtClean="0"/>
              <a:t> Doktoranden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</a:t>
            </a:r>
            <a:r>
              <a:rPr lang="de-DE" dirty="0" smtClean="0"/>
              <a:t>isher 63 Promotionen (+11 seit Juni 2017)</a:t>
            </a:r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 err="1" smtClean="0"/>
              <a:t>Vorbereitung</a:t>
            </a:r>
            <a:r>
              <a:rPr lang="en-US" dirty="0" smtClean="0"/>
              <a:t>: 18, </a:t>
            </a:r>
            <a:r>
              <a:rPr lang="en-US" dirty="0" err="1" smtClean="0"/>
              <a:t>unsicher</a:t>
            </a:r>
            <a:r>
              <a:rPr lang="en-US" dirty="0" smtClean="0"/>
              <a:t>: 6, </a:t>
            </a:r>
            <a:r>
              <a:rPr lang="en-US" dirty="0" err="1" smtClean="0"/>
              <a:t>abgebrochen</a:t>
            </a:r>
            <a:r>
              <a:rPr lang="en-US" dirty="0" smtClean="0"/>
              <a:t>: 7</a:t>
            </a:r>
            <a:endParaRPr lang="de-DE" dirty="0"/>
          </a:p>
          <a:p>
            <a:pPr lvl="2"/>
            <a:r>
              <a:rPr lang="de-DE" dirty="0"/>
              <a:t>mittleres Promotionsalter: </a:t>
            </a:r>
            <a:r>
              <a:rPr lang="de-DE" dirty="0" smtClean="0"/>
              <a:t>30.8 </a:t>
            </a:r>
            <a:r>
              <a:rPr lang="de-DE" dirty="0"/>
              <a:t>Jahre</a:t>
            </a:r>
          </a:p>
          <a:p>
            <a:pPr lvl="2"/>
            <a:r>
              <a:rPr lang="de-DE" dirty="0" smtClean="0"/>
              <a:t>mittlere </a:t>
            </a:r>
            <a:r>
              <a:rPr lang="de-DE" dirty="0"/>
              <a:t>Promotionsdauer: </a:t>
            </a:r>
            <a:r>
              <a:rPr lang="de-DE" dirty="0" smtClean="0"/>
              <a:t>43.3 </a:t>
            </a:r>
            <a:r>
              <a:rPr lang="de-DE" dirty="0"/>
              <a:t>Monate = </a:t>
            </a:r>
            <a:r>
              <a:rPr lang="de-DE" dirty="0" smtClean="0"/>
              <a:t>~7 </a:t>
            </a:r>
            <a:r>
              <a:rPr lang="de-DE" dirty="0"/>
              <a:t>Monate nach Ende des CERN </a:t>
            </a:r>
            <a:r>
              <a:rPr lang="de-DE" dirty="0" smtClean="0"/>
              <a:t>Aufenthalts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7"/>
          <a:stretch/>
        </p:blipFill>
        <p:spPr>
          <a:xfrm>
            <a:off x="1335980" y="2876861"/>
            <a:ext cx="6512644" cy="43593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616376" y="3167769"/>
            <a:ext cx="3820790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Physik-Promotionen in Deutschland (2016)</a:t>
            </a: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22% der Doktoranden weiblich</a:t>
            </a: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30.7 </a:t>
            </a:r>
            <a:r>
              <a:rPr lang="de-DE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Jahre bei Promotion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50.4 Monate Promotionsdauer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096096" y="2771725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58488</TotalTime>
  <Words>510</Words>
  <Application>Microsoft Office PowerPoint</Application>
  <PresentationFormat>Custom</PresentationFormat>
  <Paragraphs>81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HG Mincho Light J</vt:lpstr>
      <vt:lpstr>Luxi Sans</vt:lpstr>
      <vt:lpstr>msmincho</vt:lpstr>
      <vt:lpstr>StarSymbol</vt:lpstr>
      <vt:lpstr>Times New Roman</vt:lpstr>
      <vt:lpstr>Wingdings</vt:lpstr>
      <vt:lpstr>Office Theme</vt:lpstr>
      <vt:lpstr>      Gentner Programm</vt:lpstr>
      <vt:lpstr>10 Jahre Gentner Programm</vt:lpstr>
      <vt:lpstr>Status Gentner-Programm (alle Statistiken Stand Juni 2018)</vt:lpstr>
      <vt:lpstr>CERN Doctoral Students</vt:lpstr>
      <vt:lpstr>CERN Doctoral Students</vt:lpstr>
      <vt:lpstr>Gentner Doktoranden</vt:lpstr>
      <vt:lpstr>Bewerbungen Doctoral Student Prog.</vt:lpstr>
      <vt:lpstr>Themenbereiche Gentner Doktoranden (aktive + ehemalige)</vt:lpstr>
      <vt:lpstr>Ehemalige Gentner Doktoranden</vt:lpstr>
      <vt:lpstr>Verbleib Gentner Doktoranden</vt:lpstr>
      <vt:lpstr>Trends</vt:lpstr>
      <vt:lpstr>Übersicht Gentner Programm Juni 2018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1209</cp:revision>
  <cp:lastPrinted>2003-07-02T12:30:06Z</cp:lastPrinted>
  <dcterms:created xsi:type="dcterms:W3CDTF">2003-03-07T08:03:06Z</dcterms:created>
  <dcterms:modified xsi:type="dcterms:W3CDTF">2018-06-13T14:15:50Z</dcterms:modified>
</cp:coreProperties>
</file>