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8"/>
  </p:notesMasterIdLst>
  <p:handoutMasterIdLst>
    <p:handoutMasterId r:id="rId29"/>
  </p:handoutMasterIdLst>
  <p:sldIdLst>
    <p:sldId id="331" r:id="rId2"/>
    <p:sldId id="508" r:id="rId3"/>
    <p:sldId id="509" r:id="rId4"/>
    <p:sldId id="523" r:id="rId5"/>
    <p:sldId id="500" r:id="rId6"/>
    <p:sldId id="524" r:id="rId7"/>
    <p:sldId id="494" r:id="rId8"/>
    <p:sldId id="514" r:id="rId9"/>
    <p:sldId id="511" r:id="rId10"/>
    <p:sldId id="512" r:id="rId11"/>
    <p:sldId id="513" r:id="rId12"/>
    <p:sldId id="515" r:id="rId13"/>
    <p:sldId id="505" r:id="rId14"/>
    <p:sldId id="526" r:id="rId15"/>
    <p:sldId id="510" r:id="rId16"/>
    <p:sldId id="525" r:id="rId17"/>
    <p:sldId id="504" r:id="rId18"/>
    <p:sldId id="501" r:id="rId19"/>
    <p:sldId id="502" r:id="rId20"/>
    <p:sldId id="516" r:id="rId21"/>
    <p:sldId id="517" r:id="rId22"/>
    <p:sldId id="518" r:id="rId23"/>
    <p:sldId id="519" r:id="rId24"/>
    <p:sldId id="520" r:id="rId25"/>
    <p:sldId id="521" r:id="rId26"/>
    <p:sldId id="522" r:id="rId27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508"/>
            <p14:sldId id="509"/>
            <p14:sldId id="523"/>
            <p14:sldId id="500"/>
            <p14:sldId id="524"/>
            <p14:sldId id="494"/>
            <p14:sldId id="514"/>
            <p14:sldId id="511"/>
            <p14:sldId id="512"/>
            <p14:sldId id="513"/>
            <p14:sldId id="515"/>
            <p14:sldId id="505"/>
            <p14:sldId id="526"/>
            <p14:sldId id="510"/>
            <p14:sldId id="525"/>
            <p14:sldId id="504"/>
            <p14:sldId id="501"/>
            <p14:sldId id="502"/>
            <p14:sldId id="516"/>
            <p14:sldId id="517"/>
            <p14:sldId id="518"/>
            <p14:sldId id="519"/>
            <p14:sldId id="520"/>
            <p14:sldId id="521"/>
            <p14:sldId id="52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99FF"/>
    <a:srgbClr val="00FFFF"/>
    <a:srgbClr val="FFCC99"/>
    <a:srgbClr val="DDEAFF"/>
    <a:srgbClr val="C9DEFF"/>
    <a:srgbClr val="B2EEFC"/>
    <a:srgbClr val="010000"/>
    <a:srgbClr val="FFFF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1122" autoAdjust="0"/>
  </p:normalViewPr>
  <p:slideViewPr>
    <p:cSldViewPr snapToObjects="1">
      <p:cViewPr>
        <p:scale>
          <a:sx n="80" d="100"/>
          <a:sy n="80" d="100"/>
        </p:scale>
        <p:origin x="-485" y="-34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CCN concentrations at 0.2% supersaturation (CCN0.2%) at low cloud level (approximately 460–1100 m</a:t>
            </a:r>
          </a:p>
          <a:p>
            <a:r>
              <a:rPr lang="en-US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altitude), and fractions from NPF. The (a) present-day and (b) preindustrial annual mean concentrations;</a:t>
            </a:r>
          </a:p>
          <a:p>
            <a:r>
              <a:rPr lang="en-US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and (c, d) the fractions of these particles that originate from NPF.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2193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39C7F6-AE0D-4BB3-82B4-80A7075EB070}" type="slidenum">
              <a:rPr lang="en-US" altLang="de-DE"/>
              <a:pPr/>
              <a:t>6</a:t>
            </a:fld>
            <a:endParaRPr lang="en-US" altLang="de-DE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altLang="de-DE"/>
              <a:t>corrlation with cosmic rays, nucleate and eventually go to CCN, FOCUS on the possble microphysical link! (nucleation)</a:t>
            </a:r>
            <a:endParaRPr lang="en-US" alt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UB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ranked</a:t>
            </a:r>
            <a:r>
              <a:rPr lang="de-CH" dirty="0" smtClean="0"/>
              <a:t> </a:t>
            </a:r>
            <a:r>
              <a:rPr lang="de-CH" dirty="0" err="1" smtClean="0"/>
              <a:t>No</a:t>
            </a:r>
            <a:r>
              <a:rPr lang="de-CH" dirty="0" smtClean="0"/>
              <a:t> 9 in </a:t>
            </a:r>
            <a:r>
              <a:rPr lang="de-CH" dirty="0" err="1" smtClean="0"/>
              <a:t>terms</a:t>
            </a:r>
            <a:r>
              <a:rPr lang="de-CH" dirty="0" smtClean="0"/>
              <a:t> of </a:t>
            </a:r>
            <a:r>
              <a:rPr lang="de-CH" dirty="0" err="1" smtClean="0"/>
              <a:t>highly</a:t>
            </a:r>
            <a:r>
              <a:rPr lang="de-CH" dirty="0" smtClean="0"/>
              <a:t> </a:t>
            </a:r>
            <a:r>
              <a:rPr lang="de-CH" dirty="0" err="1" smtClean="0"/>
              <a:t>cited</a:t>
            </a:r>
            <a:r>
              <a:rPr lang="de-CH" dirty="0" smtClean="0"/>
              <a:t> </a:t>
            </a:r>
            <a:r>
              <a:rPr lang="de-CH" dirty="0" err="1" smtClean="0"/>
              <a:t>papers</a:t>
            </a:r>
            <a:r>
              <a:rPr lang="de-CH" dirty="0" smtClean="0"/>
              <a:t> in</a:t>
            </a:r>
            <a:r>
              <a:rPr lang="de-CH" baseline="0" dirty="0" smtClean="0"/>
              <a:t> </a:t>
            </a:r>
            <a:r>
              <a:rPr lang="de-CH" baseline="0" dirty="0" err="1" smtClean="0"/>
              <a:t>the</a:t>
            </a:r>
            <a:r>
              <a:rPr lang="de-CH" baseline="0" dirty="0" smtClean="0"/>
              <a:t> </a:t>
            </a:r>
            <a:r>
              <a:rPr lang="de-CH" baseline="0" dirty="0" err="1" smtClean="0"/>
              <a:t>field</a:t>
            </a:r>
            <a:r>
              <a:rPr lang="de-CH" baseline="0" dirty="0" smtClean="0"/>
              <a:t> of </a:t>
            </a:r>
            <a:r>
              <a:rPr lang="de-CH" baseline="0" dirty="0" err="1" smtClean="0"/>
              <a:t>Geosciences</a:t>
            </a:r>
            <a:r>
              <a:rPr lang="de-CH" baseline="0" dirty="0" smtClean="0"/>
              <a:t>, </a:t>
            </a:r>
            <a:r>
              <a:rPr lang="de-CH" baseline="0" dirty="0" err="1" smtClean="0"/>
              <a:t>with</a:t>
            </a:r>
            <a:r>
              <a:rPr lang="de-CH" baseline="0" dirty="0" smtClean="0"/>
              <a:t> 27 </a:t>
            </a:r>
            <a:r>
              <a:rPr lang="de-CH" baseline="0" dirty="0" err="1" smtClean="0"/>
              <a:t>highly</a:t>
            </a:r>
            <a:r>
              <a:rPr lang="de-CH" baseline="0" dirty="0" smtClean="0"/>
              <a:t> </a:t>
            </a:r>
            <a:r>
              <a:rPr lang="de-CH" baseline="0" dirty="0" err="1" smtClean="0"/>
              <a:t>cited</a:t>
            </a:r>
            <a:r>
              <a:rPr lang="de-CH" baseline="0" dirty="0" smtClean="0"/>
              <a:t> </a:t>
            </a:r>
            <a:r>
              <a:rPr lang="de-CH" baseline="0" dirty="0" err="1" smtClean="0"/>
              <a:t>papers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023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We quote fractions below 5.8 km (the top of the fourteenth model level from the surface) because we assume most activation of CCN takes </a:t>
            </a:r>
            <a:r>
              <a:rPr lang="de-CH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place</a:t>
            </a:r>
            <a:r>
              <a:rPr lang="de-CH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 at </a:t>
            </a:r>
            <a:r>
              <a:rPr lang="de-CH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these</a:t>
            </a:r>
            <a:r>
              <a:rPr lang="de-CH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 </a:t>
            </a:r>
            <a:r>
              <a:rPr lang="de-CH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altitudes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28026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730904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F840FB-B2CB-444A-9AC9-CD8D99BF0451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035-08E3-6D4D-AFA9-E0CFB821046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952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F255188-0815-4F84-A2ED-E631700AF12C}" type="datetimeFigureOut">
              <a:rPr lang="de-CH" smtClean="0"/>
              <a:t>06.06.2018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7334E-45CA-44FD-BA5A-22371E6F401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49892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LAC-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563" y="73025"/>
            <a:ext cx="911225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19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91680" y="294482"/>
            <a:ext cx="6264696" cy="576262"/>
          </a:xfrm>
        </p:spPr>
        <p:txBody>
          <a:bodyPr anchor="t"/>
          <a:lstStyle>
            <a:lvl1pPr>
              <a:defRPr sz="2800" b="1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4" name="Picture 1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4573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3904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LAC-0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563" y="73025"/>
            <a:ext cx="911225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4573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91680" y="294482"/>
            <a:ext cx="6264696" cy="576262"/>
          </a:xfrm>
        </p:spPr>
        <p:txBody>
          <a:bodyPr anchor="t"/>
          <a:lstStyle>
            <a:lvl1pPr>
              <a:defRPr sz="2800" b="1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27430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LAC-0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563" y="73025"/>
            <a:ext cx="911225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4573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91680" y="294482"/>
            <a:ext cx="6264696" cy="576262"/>
          </a:xfrm>
        </p:spPr>
        <p:txBody>
          <a:bodyPr anchor="t"/>
          <a:lstStyle>
            <a:lvl1pPr>
              <a:defRPr sz="2800" b="1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991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LAC-0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563" y="73025"/>
            <a:ext cx="911225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4573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91680" y="294482"/>
            <a:ext cx="6264696" cy="576262"/>
          </a:xfrm>
        </p:spPr>
        <p:txBody>
          <a:bodyPr anchor="t"/>
          <a:lstStyle>
            <a:lvl1pPr>
              <a:defRPr sz="2800" b="1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21370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LAC-0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563" y="73025"/>
            <a:ext cx="911225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4573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91680" y="294482"/>
            <a:ext cx="6264696" cy="576262"/>
          </a:xfrm>
        </p:spPr>
        <p:txBody>
          <a:bodyPr anchor="t"/>
          <a:lstStyle>
            <a:lvl1pPr>
              <a:defRPr sz="2800" b="1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21370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LAC-0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563" y="73025"/>
            <a:ext cx="911225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4573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91680" y="294482"/>
            <a:ext cx="6264696" cy="576262"/>
          </a:xfrm>
        </p:spPr>
        <p:txBody>
          <a:bodyPr anchor="t"/>
          <a:lstStyle>
            <a:lvl1pPr>
              <a:defRPr sz="2800" b="1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9682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LAC-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563" y="73025"/>
            <a:ext cx="911225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91680" y="294482"/>
            <a:ext cx="6264696" cy="576262"/>
          </a:xfrm>
        </p:spPr>
        <p:txBody>
          <a:bodyPr anchor="t"/>
          <a:lstStyle>
            <a:lvl1pPr>
              <a:defRPr sz="2800" b="1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175936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685800" y="188913"/>
            <a:ext cx="7803174" cy="590708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132644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6574" y="188913"/>
            <a:ext cx="7772400" cy="79216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5862" cy="41148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2338" y="1981200"/>
            <a:ext cx="3815862" cy="1981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2338" y="4114800"/>
            <a:ext cx="3815862" cy="1981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9811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pic>
        <p:nvPicPr>
          <p:cNvPr id="5" name="Picture 10" descr="LAC-0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715" y="173038"/>
            <a:ext cx="840695" cy="47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2274230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81" r:id="rId2"/>
    <p:sldLayoutId id="2147483974" r:id="rId3"/>
    <p:sldLayoutId id="2147483985" r:id="rId4"/>
    <p:sldLayoutId id="2147483976" r:id="rId5"/>
    <p:sldLayoutId id="2147483973" r:id="rId6"/>
    <p:sldLayoutId id="2147483977" r:id="rId7"/>
    <p:sldLayoutId id="2147483979" r:id="rId8"/>
    <p:sldLayoutId id="2147483978" r:id="rId9"/>
    <p:sldLayoutId id="2147483980" r:id="rId10"/>
    <p:sldLayoutId id="2147483986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  <p:sldLayoutId id="2147483994" r:id="rId18"/>
    <p:sldLayoutId id="2147483995" r:id="rId19"/>
    <p:sldLayoutId id="2147483996" r:id="rId20"/>
    <p:sldLayoutId id="2147483997" r:id="rId2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0" y="3709319"/>
            <a:ext cx="9144000" cy="10908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+mn-lt"/>
              </a:rPr>
              <a:t>Status and plans of the CLOUD experiment</a:t>
            </a:r>
            <a:endParaRPr lang="de-DE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>
          <a:xfrm>
            <a:off x="859240" y="4365104"/>
            <a:ext cx="7969249" cy="1656184"/>
          </a:xfrm>
        </p:spPr>
        <p:txBody>
          <a:bodyPr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Urs Baltensperger         </a:t>
            </a:r>
            <a:br>
              <a:rPr lang="en-GB" sz="2400" dirty="0" smtClean="0">
                <a:solidFill>
                  <a:schemeClr val="tx1"/>
                </a:solidFill>
              </a:rPr>
            </a:br>
            <a:r>
              <a:rPr lang="en-GB" sz="2400" dirty="0" smtClean="0">
                <a:solidFill>
                  <a:schemeClr val="tx1"/>
                </a:solidFill>
              </a:rPr>
              <a:t>Laboratory of Atmospheric Chemistry, </a:t>
            </a:r>
            <a:r>
              <a:rPr lang="en-GB" sz="2400" dirty="0">
                <a:solidFill>
                  <a:schemeClr val="tx1"/>
                </a:solidFill>
              </a:rPr>
              <a:t>Paul </a:t>
            </a:r>
            <a:r>
              <a:rPr lang="en-GB" sz="2400" dirty="0" err="1">
                <a:solidFill>
                  <a:schemeClr val="tx1"/>
                </a:solidFill>
              </a:rPr>
              <a:t>Scherrer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2400" dirty="0" smtClean="0">
                <a:solidFill>
                  <a:schemeClr val="tx1"/>
                </a:solidFill>
              </a:rPr>
              <a:t>Institute</a:t>
            </a:r>
            <a:br>
              <a:rPr lang="en-GB" sz="2400" dirty="0" smtClean="0">
                <a:solidFill>
                  <a:schemeClr val="tx1"/>
                </a:solidFill>
              </a:rPr>
            </a:br>
            <a:r>
              <a:rPr lang="en-GB" sz="2400" dirty="0" err="1" smtClean="0">
                <a:solidFill>
                  <a:schemeClr val="tx1"/>
                </a:solidFill>
              </a:rPr>
              <a:t>Villigen</a:t>
            </a:r>
            <a:r>
              <a:rPr lang="en-GB" sz="2400" dirty="0" smtClean="0">
                <a:solidFill>
                  <a:schemeClr val="tx1"/>
                </a:solidFill>
              </a:rPr>
              <a:t>, Switzerland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For </a:t>
            </a:r>
            <a:r>
              <a:rPr lang="en-GB" sz="2400" dirty="0" smtClean="0">
                <a:solidFill>
                  <a:schemeClr val="tx1"/>
                </a:solidFill>
              </a:rPr>
              <a:t>the CLOUD Collaboration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765310" y="6097488"/>
            <a:ext cx="6047049" cy="7114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400" b="1" dirty="0" smtClean="0">
                <a:latin typeface="+mn-lt"/>
              </a:rPr>
              <a:t>SPSC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400" b="1" dirty="0" err="1" smtClean="0">
                <a:latin typeface="+mn-lt"/>
              </a:rPr>
              <a:t>Cern</a:t>
            </a:r>
            <a:r>
              <a:rPr lang="en-GB" sz="2400" b="1" dirty="0" smtClean="0">
                <a:latin typeface="+mn-lt"/>
              </a:rPr>
              <a:t>, </a:t>
            </a:r>
            <a:r>
              <a:rPr lang="en-GB" sz="2400" b="1" smtClean="0">
                <a:latin typeface="+mn-lt"/>
              </a:rPr>
              <a:t>7 June </a:t>
            </a:r>
            <a:r>
              <a:rPr lang="en-GB" sz="2400" b="1" dirty="0" smtClean="0">
                <a:latin typeface="+mn-lt"/>
              </a:rPr>
              <a:t>2018</a:t>
            </a:r>
            <a:endParaRPr lang="en-GB" sz="2400" b="1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54386" y="116632"/>
            <a:ext cx="8789614" cy="1512168"/>
          </a:xfrm>
        </p:spPr>
        <p:txBody>
          <a:bodyPr/>
          <a:lstStyle/>
          <a:p>
            <a:pPr algn="ctr"/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    Reality check in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the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lower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free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troposphere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</a:t>
            </a:r>
            <a:b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</a:br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Yes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, also at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the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Jungraujoch 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(3580 m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asl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)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importance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/>
            </a:r>
            <a:b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</a:br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of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highly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oxygenated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organic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molecules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(HOMs) 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/>
            </a:r>
            <a:b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</a:br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and in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other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cases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sulfuric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acid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confirmed</a:t>
            </a:r>
            <a:endParaRPr lang="en-US" altLang="de-DE" sz="2800" b="1" dirty="0" smtClean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07505" y="6202040"/>
            <a:ext cx="8865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kern="1000" spc="30" dirty="0">
                <a:cs typeface="Franklin Gothic Book"/>
              </a:rPr>
              <a:t>Every </a:t>
            </a:r>
            <a:r>
              <a:rPr lang="de-CH" kern="1000" spc="30" dirty="0" err="1">
                <a:cs typeface="Franklin Gothic Book"/>
              </a:rPr>
              <a:t>dot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is</a:t>
            </a:r>
            <a:r>
              <a:rPr lang="de-CH" kern="1000" spc="30" dirty="0">
                <a:cs typeface="Franklin Gothic Book"/>
              </a:rPr>
              <a:t> a </a:t>
            </a:r>
            <a:r>
              <a:rPr lang="de-CH" kern="1000" spc="30" dirty="0" err="1">
                <a:cs typeface="Franklin Gothic Book"/>
              </a:rPr>
              <a:t>species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with</a:t>
            </a:r>
            <a:r>
              <a:rPr lang="de-CH" kern="1000" spc="30" dirty="0">
                <a:cs typeface="Franklin Gothic Book"/>
              </a:rPr>
              <a:t> a </a:t>
            </a:r>
            <a:r>
              <a:rPr lang="de-CH" kern="1000" spc="30" dirty="0" smtClean="0">
                <a:cs typeface="Franklin Gothic Book"/>
              </a:rPr>
              <a:t>different </a:t>
            </a:r>
            <a:r>
              <a:rPr lang="de-CH" kern="1000" spc="30" dirty="0" err="1">
                <a:cs typeface="Franklin Gothic Book"/>
              </a:rPr>
              <a:t>molecular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 smtClean="0">
                <a:cs typeface="Franklin Gothic Book"/>
              </a:rPr>
              <a:t>weight</a:t>
            </a:r>
            <a:r>
              <a:rPr lang="de-CH" kern="1000" spc="30" dirty="0" smtClean="0">
                <a:cs typeface="Franklin Gothic Book"/>
              </a:rPr>
              <a:t> and </a:t>
            </a:r>
            <a:r>
              <a:rPr lang="de-CH" kern="1000" spc="30" dirty="0" err="1" smtClean="0">
                <a:cs typeface="Franklin Gothic Book"/>
              </a:rPr>
              <a:t>chemical</a:t>
            </a:r>
            <a:r>
              <a:rPr lang="de-CH" kern="1000" spc="30" dirty="0" smtClean="0">
                <a:cs typeface="Franklin Gothic Book"/>
              </a:rPr>
              <a:t> </a:t>
            </a:r>
            <a:r>
              <a:rPr lang="de-CH" kern="1000" spc="30" dirty="0" err="1" smtClean="0">
                <a:cs typeface="Franklin Gothic Book"/>
              </a:rPr>
              <a:t>composition</a:t>
            </a:r>
            <a:r>
              <a:rPr lang="de-CH" kern="1000" spc="30" dirty="0" smtClean="0">
                <a:cs typeface="Franklin Gothic Book"/>
              </a:rPr>
              <a:t/>
            </a:r>
            <a:br>
              <a:rPr lang="de-CH" kern="1000" spc="30" dirty="0" smtClean="0">
                <a:cs typeface="Franklin Gothic Book"/>
              </a:rPr>
            </a:br>
            <a:r>
              <a:rPr lang="de-CH" kern="1000" spc="30" dirty="0" smtClean="0">
                <a:cs typeface="Franklin Gothic Book"/>
              </a:rPr>
              <a:t>                                                                                                     </a:t>
            </a:r>
            <a:r>
              <a:rPr lang="de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Bianchi </a:t>
            </a:r>
            <a:r>
              <a:rPr lang="de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et al., Science 2016</a:t>
            </a:r>
            <a:endParaRPr lang="de-CH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844824"/>
            <a:ext cx="888365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4355976" y="2173685"/>
            <a:ext cx="1365567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 err="1" smtClean="0">
                <a:latin typeface="+mn-lt"/>
                <a:cs typeface="Franklin Gothic Book"/>
              </a:rPr>
              <a:t>No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nucleation</a:t>
            </a:r>
            <a:endParaRPr lang="de-CH" sz="1800" kern="1000" spc="30" dirty="0" smtClean="0">
              <a:latin typeface="+mn-lt"/>
              <a:cs typeface="Franklin Gothic Book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4143747" y="3175404"/>
            <a:ext cx="2289409" cy="3631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kern="1000" spc="30" dirty="0" err="1" smtClean="0">
                <a:cs typeface="Franklin Gothic Book"/>
              </a:rPr>
              <a:t>Nucleation</a:t>
            </a:r>
            <a:r>
              <a:rPr lang="de-CH" kern="1000" spc="30" dirty="0" smtClean="0">
                <a:cs typeface="Franklin Gothic Book"/>
              </a:rPr>
              <a:t> </a:t>
            </a:r>
            <a:r>
              <a:rPr lang="de-CH" kern="1000" spc="30" dirty="0" err="1" smtClean="0">
                <a:cs typeface="Franklin Gothic Book"/>
              </a:rPr>
              <a:t>with</a:t>
            </a:r>
            <a:r>
              <a:rPr lang="de-CH" kern="1000" spc="30" dirty="0" smtClean="0">
                <a:cs typeface="Franklin Gothic Book"/>
              </a:rPr>
              <a:t> HOMs</a:t>
            </a:r>
            <a:endParaRPr lang="de-CH" kern="1000" spc="30" dirty="0">
              <a:cs typeface="Franklin Gothic Book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4139952" y="4545290"/>
            <a:ext cx="2745623" cy="3421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kern="1000" spc="30" dirty="0" err="1" smtClean="0">
                <a:cs typeface="Franklin Gothic Book"/>
              </a:rPr>
              <a:t>Nucleation</a:t>
            </a:r>
            <a:r>
              <a:rPr lang="de-CH" kern="1000" spc="30" dirty="0" smtClean="0">
                <a:cs typeface="Franklin Gothic Book"/>
              </a:rPr>
              <a:t> </a:t>
            </a:r>
            <a:r>
              <a:rPr lang="de-CH" kern="1000" spc="30" dirty="0" err="1" smtClean="0">
                <a:cs typeface="Franklin Gothic Book"/>
              </a:rPr>
              <a:t>with</a:t>
            </a:r>
            <a:r>
              <a:rPr lang="de-CH" kern="1000" spc="30" dirty="0" smtClean="0">
                <a:cs typeface="Franklin Gothic Book"/>
              </a:rPr>
              <a:t> H</a:t>
            </a:r>
            <a:r>
              <a:rPr lang="de-CH" kern="1000" spc="30" baseline="-25000" dirty="0" smtClean="0">
                <a:cs typeface="Franklin Gothic Book"/>
              </a:rPr>
              <a:t>2</a:t>
            </a:r>
            <a:r>
              <a:rPr lang="de-CH" kern="1000" spc="30" dirty="0" smtClean="0">
                <a:cs typeface="Franklin Gothic Book"/>
              </a:rPr>
              <a:t>SO</a:t>
            </a:r>
            <a:r>
              <a:rPr lang="de-CH" kern="1000" spc="30" baseline="-25000" dirty="0" smtClean="0">
                <a:cs typeface="Franklin Gothic Book"/>
              </a:rPr>
              <a:t>4</a:t>
            </a:r>
            <a:r>
              <a:rPr lang="de-CH" kern="1000" spc="30" dirty="0" smtClean="0">
                <a:cs typeface="Franklin Gothic Book"/>
              </a:rPr>
              <a:t>/NH</a:t>
            </a:r>
            <a:r>
              <a:rPr lang="de-CH" kern="1000" spc="30" baseline="-25000" dirty="0" smtClean="0">
                <a:cs typeface="Franklin Gothic Book"/>
              </a:rPr>
              <a:t>3</a:t>
            </a:r>
            <a:endParaRPr lang="de-CH" kern="1000" spc="30" baseline="-25000" dirty="0">
              <a:cs typeface="Franklin Gothic Book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39552" y="660832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de-CH" sz="18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6928434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-52908"/>
            <a:ext cx="4859342" cy="6910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79512" y="2276872"/>
            <a:ext cx="3096344" cy="39272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 2 </a:t>
            </a:r>
            <a:r>
              <a:rPr lang="de-CH" sz="1800" b="1" kern="1000" spc="30" dirty="0" err="1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papers</a:t>
            </a:r>
            <a:r>
              <a:rPr lang="de-CH" sz="1800" b="1" kern="1000" spc="3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in Nature and </a:t>
            </a:r>
            <a:r>
              <a:rPr lang="de-CH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/>
            </a:r>
            <a:br>
              <a:rPr lang="de-CH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</a:br>
            <a:r>
              <a:rPr lang="de-CH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1 </a:t>
            </a:r>
            <a:r>
              <a:rPr lang="de-CH" sz="1800" b="1" kern="1000" spc="3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in </a:t>
            </a:r>
            <a:r>
              <a:rPr lang="de-CH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Science, </a:t>
            </a:r>
            <a:r>
              <a:rPr lang="de-CH" sz="1800" b="1" kern="1000" spc="30" dirty="0" err="1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coordinated</a:t>
            </a:r>
            <a:r>
              <a:rPr lang="de-CH" sz="1800" b="1" kern="1000" spc="3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de-CH" sz="1800" b="1" kern="1000" spc="30" dirty="0" err="1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by</a:t>
            </a:r>
            <a:r>
              <a:rPr lang="de-CH" sz="1800" b="1" kern="1000" spc="3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Nature </a:t>
            </a:r>
            <a:r>
              <a:rPr lang="de-CH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and </a:t>
            </a:r>
            <a:r>
              <a:rPr lang="de-CH" sz="1800" b="1" kern="1000" spc="3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Science </a:t>
            </a:r>
            <a:r>
              <a:rPr lang="de-CH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de-CH" sz="1800" b="1" kern="1000" spc="3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appeared</a:t>
            </a:r>
            <a:r>
              <a:rPr lang="de-CH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de-CH" sz="1800" b="1" kern="1000" spc="30" dirty="0" err="1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simultaneously</a:t>
            </a:r>
            <a:r>
              <a:rPr lang="de-CH" sz="1800" b="1" kern="1000" spc="3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on </a:t>
            </a:r>
            <a:r>
              <a:rPr lang="de-CH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26 </a:t>
            </a:r>
            <a:r>
              <a:rPr lang="de-CH" sz="1800" b="1" kern="1000" spc="3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May 2016</a:t>
            </a:r>
            <a:r>
              <a:rPr lang="de-CH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800" b="1" kern="1000" spc="3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/>
            </a:r>
            <a:br>
              <a:rPr lang="de-CH" sz="800" b="1" kern="1000" spc="3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</a:br>
            <a:r>
              <a:rPr lang="de-CH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CLOUD </a:t>
            </a:r>
            <a:r>
              <a:rPr lang="de-CH" sz="1800" b="1" kern="1000" spc="3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experiment</a:t>
            </a:r>
            <a:r>
              <a:rPr lang="de-CH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:</a:t>
            </a:r>
            <a:br>
              <a:rPr lang="de-CH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</a:br>
            <a:r>
              <a:rPr lang="de-CH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- </a:t>
            </a:r>
            <a:r>
              <a:rPr lang="de-CH" sz="1800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Kirkby </a:t>
            </a:r>
            <a:r>
              <a:rPr lang="de-CH" sz="1800" kern="1000" spc="3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et al., Nature 2016</a:t>
            </a:r>
            <a:br>
              <a:rPr lang="de-CH" sz="1800" kern="1000" spc="3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</a:br>
            <a:r>
              <a:rPr lang="de-CH" sz="1800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- Tröstl </a:t>
            </a:r>
            <a:r>
              <a:rPr lang="de-CH" sz="1800" kern="1000" spc="3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et al., Nature 2016</a:t>
            </a:r>
            <a:br>
              <a:rPr lang="de-CH" sz="1800" kern="1000" spc="3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</a:br>
            <a:r>
              <a:rPr lang="de-CH" sz="800" b="1" kern="1000" spc="3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/>
            </a:r>
            <a:br>
              <a:rPr lang="de-CH" sz="800" b="1" kern="1000" spc="3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</a:br>
            <a:r>
              <a:rPr lang="de-CH" sz="1800" b="1" kern="1000" spc="3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Field </a:t>
            </a:r>
            <a:r>
              <a:rPr lang="de-CH" sz="1800" b="1" kern="1000" spc="3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experiment</a:t>
            </a:r>
            <a:r>
              <a:rPr lang="de-CH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at </a:t>
            </a:r>
            <a:r>
              <a:rPr lang="de-CH" sz="1800" b="1" kern="1000" spc="3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the</a:t>
            </a:r>
            <a:r>
              <a:rPr lang="de-CH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de-CH" sz="1800" b="1" kern="1000" spc="3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Jungfraujoch</a:t>
            </a:r>
            <a:r>
              <a:rPr lang="de-CH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:</a:t>
            </a:r>
            <a:br>
              <a:rPr lang="de-CH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</a:br>
            <a:r>
              <a:rPr lang="de-CH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- </a:t>
            </a:r>
            <a:r>
              <a:rPr lang="de-CH" sz="1800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Bianchi </a:t>
            </a:r>
            <a:r>
              <a:rPr lang="de-CH" sz="1800" kern="1000" spc="3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et al., Science </a:t>
            </a:r>
            <a:r>
              <a:rPr lang="de-CH" sz="1800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2016</a:t>
            </a:r>
            <a:br>
              <a:rPr lang="de-CH" sz="1800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</a:br>
            <a:r>
              <a:rPr lang="de-CH" sz="1800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 </a:t>
            </a:r>
            <a:r>
              <a:rPr lang="de-CH" sz="1800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(</a:t>
            </a:r>
            <a:r>
              <a:rPr lang="de-CH" sz="1800" kern="1000" spc="3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including</a:t>
            </a:r>
            <a:r>
              <a:rPr lang="de-CH" sz="1800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de-CH" sz="1800" kern="1000" spc="3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cover</a:t>
            </a:r>
            <a:r>
              <a:rPr lang="de-CH" sz="1800" kern="1000" spc="3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)</a:t>
            </a:r>
            <a:endParaRPr lang="de-CH" sz="1800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2468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475656" y="297450"/>
            <a:ext cx="7068065" cy="508500"/>
          </a:xfrm>
        </p:spPr>
        <p:txBody>
          <a:bodyPr/>
          <a:lstStyle/>
          <a:p>
            <a:pPr algn="ctr"/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CLOUD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results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are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highly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cited</a:t>
            </a:r>
            <a:endParaRPr lang="de-CH" sz="2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637" cy="4168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323528" y="5733256"/>
            <a:ext cx="8348439" cy="2876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dirty="0" smtClean="0"/>
              <a:t>Hot Papers: ranked </a:t>
            </a:r>
            <a:r>
              <a:rPr lang="en-US" sz="1800" dirty="0"/>
              <a:t>in the top 0.1% highly cited papers in geoscience for their age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5530164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69230" y="5850"/>
            <a:ext cx="8605713" cy="508500"/>
          </a:xfrm>
        </p:spPr>
        <p:txBody>
          <a:bodyPr/>
          <a:lstStyle/>
          <a:p>
            <a:pPr algn="ctr"/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The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ultimate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answers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come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from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model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/>
            </a:r>
            <a:b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calculations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: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Fractions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of NPF 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and 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in </a:t>
            </a:r>
            <a:b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preindustrial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and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present-day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atmospheres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endParaRPr lang="de-CH" sz="2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492" y="1343819"/>
            <a:ext cx="7742237" cy="308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92249" y="4581128"/>
            <a:ext cx="8830840" cy="20990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u="sng" dirty="0"/>
              <a:t>NPF below 5.8 km altitude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>
                <a:solidFill>
                  <a:srgbClr val="FF0000"/>
                </a:solidFill>
              </a:rPr>
              <a:t>50</a:t>
            </a:r>
            <a:r>
              <a:rPr lang="en-US" sz="1800" dirty="0">
                <a:solidFill>
                  <a:srgbClr val="FF0000"/>
                </a:solidFill>
              </a:rPr>
              <a:t>%</a:t>
            </a:r>
            <a:r>
              <a:rPr lang="en-US" sz="1800" dirty="0"/>
              <a:t> </a:t>
            </a:r>
            <a:r>
              <a:rPr lang="en-US" sz="1800" dirty="0" smtClean="0"/>
              <a:t>in present day atmosphere and </a:t>
            </a:r>
            <a:r>
              <a:rPr lang="en-US" sz="1800" dirty="0" smtClean="0">
                <a:solidFill>
                  <a:srgbClr val="FF0000"/>
                </a:solidFill>
              </a:rPr>
              <a:t>59</a:t>
            </a:r>
            <a:r>
              <a:rPr lang="en-US" sz="1800" dirty="0">
                <a:solidFill>
                  <a:srgbClr val="FF0000"/>
                </a:solidFill>
              </a:rPr>
              <a:t>%</a:t>
            </a:r>
            <a:r>
              <a:rPr lang="en-US" sz="1800" dirty="0" smtClean="0"/>
              <a:t> in pre-industrial atmosphere involve </a:t>
            </a:r>
            <a:r>
              <a:rPr lang="en-US" sz="1800" dirty="0" smtClean="0"/>
              <a:t>ions</a:t>
            </a:r>
            <a:endParaRPr lang="en-US" sz="18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8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u="sng" dirty="0" smtClean="0"/>
              <a:t>CCN (0.2</a:t>
            </a:r>
            <a:r>
              <a:rPr lang="en-US" sz="1800" u="sng" dirty="0"/>
              <a:t>% SS</a:t>
            </a:r>
            <a:r>
              <a:rPr lang="en-US" sz="1800" u="sng" dirty="0" smtClean="0"/>
              <a:t>) from </a:t>
            </a:r>
            <a:r>
              <a:rPr lang="en-US" sz="1800" u="sng" dirty="0"/>
              <a:t>ion-induced NPF: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dirty="0">
                <a:solidFill>
                  <a:srgbClr val="FF0000"/>
                </a:solidFill>
              </a:rPr>
              <a:t>27%</a:t>
            </a:r>
            <a:r>
              <a:rPr lang="en-US" sz="1800" dirty="0"/>
              <a:t> </a:t>
            </a:r>
            <a:r>
              <a:rPr lang="en-US" sz="1800" dirty="0" smtClean="0"/>
              <a:t>in present-day </a:t>
            </a:r>
            <a:r>
              <a:rPr lang="en-US" sz="1800" dirty="0"/>
              <a:t>atmosphere and </a:t>
            </a:r>
            <a:r>
              <a:rPr lang="en-US" sz="1800" dirty="0">
                <a:solidFill>
                  <a:srgbClr val="FF0000"/>
                </a:solidFill>
              </a:rPr>
              <a:t>40%</a:t>
            </a:r>
            <a:r>
              <a:rPr lang="en-US" sz="1800" dirty="0"/>
              <a:t> in </a:t>
            </a:r>
            <a:r>
              <a:rPr lang="en-US" sz="1800" dirty="0" smtClean="0"/>
              <a:t>preindustrial atmosphere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800" dirty="0" smtClean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u="sng" dirty="0" smtClean="0"/>
              <a:t>Solar </a:t>
            </a:r>
            <a:r>
              <a:rPr lang="en-US" sz="1800" u="sng" dirty="0"/>
              <a:t>cycle variations of ion </a:t>
            </a:r>
            <a:r>
              <a:rPr lang="en-US" sz="1800" u="sng" dirty="0" smtClean="0"/>
              <a:t>concentration:</a:t>
            </a:r>
            <a:br>
              <a:rPr lang="en-US" sz="1800" u="sng" dirty="0" smtClean="0"/>
            </a:br>
            <a:r>
              <a:rPr lang="en-US" sz="1800" u="sng" dirty="0" smtClean="0">
                <a:solidFill>
                  <a:srgbClr val="FF0000"/>
                </a:solidFill>
              </a:rPr>
              <a:t>max</a:t>
            </a:r>
            <a:r>
              <a:rPr lang="en-US" sz="1800" u="sng" dirty="0" smtClean="0">
                <a:solidFill>
                  <a:srgbClr val="FF0000"/>
                </a:solidFill>
              </a:rPr>
              <a:t>. 1</a:t>
            </a:r>
            <a:r>
              <a:rPr lang="en-US" sz="1800" u="sng" dirty="0">
                <a:solidFill>
                  <a:srgbClr val="FF0000"/>
                </a:solidFill>
              </a:rPr>
              <a:t>% variation </a:t>
            </a:r>
            <a:r>
              <a:rPr lang="en-US" sz="1800" dirty="0"/>
              <a:t>of </a:t>
            </a:r>
            <a:r>
              <a:rPr lang="en-US" sz="1800" dirty="0" smtClean="0"/>
              <a:t>CCN (0.2</a:t>
            </a:r>
            <a:r>
              <a:rPr lang="en-US" sz="1800" dirty="0" smtClean="0"/>
              <a:t>% SS</a:t>
            </a:r>
            <a:r>
              <a:rPr lang="en-US" sz="1800" dirty="0" smtClean="0"/>
              <a:t>)     </a:t>
            </a:r>
            <a:r>
              <a:rPr lang="en-US" sz="1800" dirty="0" smtClean="0"/>
              <a:t>                                  Gordon </a:t>
            </a:r>
            <a:r>
              <a:rPr lang="en-US" sz="1800" dirty="0" smtClean="0"/>
              <a:t>et al., JGR 2017</a:t>
            </a:r>
            <a:endParaRPr lang="de-CH" sz="1800" dirty="0" err="1"/>
          </a:p>
        </p:txBody>
      </p:sp>
      <p:sp>
        <p:nvSpPr>
          <p:cNvPr id="2" name="Textfeld 1"/>
          <p:cNvSpPr txBox="1"/>
          <p:nvPr/>
        </p:nvSpPr>
        <p:spPr>
          <a:xfrm>
            <a:off x="6156176" y="1476450"/>
            <a:ext cx="1783950" cy="3216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2000" kern="1000" spc="30" dirty="0" err="1" smtClean="0">
                <a:latin typeface="+mn-lt"/>
                <a:cs typeface="Franklin Gothic Book"/>
              </a:rPr>
              <a:t>Fractions</a:t>
            </a:r>
            <a:r>
              <a:rPr lang="de-CH" sz="2000" kern="1000" spc="30" dirty="0" smtClean="0">
                <a:latin typeface="+mn-lt"/>
                <a:cs typeface="Franklin Gothic Book"/>
              </a:rPr>
              <a:t> of NPF</a:t>
            </a:r>
            <a:endParaRPr lang="de-CH" sz="20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8943027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39817" y="1340769"/>
            <a:ext cx="7742237" cy="1512168"/>
          </a:xfrm>
        </p:spPr>
        <p:txBody>
          <a:bodyPr/>
          <a:lstStyle/>
          <a:p>
            <a:pPr marL="0" indent="0">
              <a:buNone/>
            </a:pPr>
            <a:r>
              <a:rPr lang="de-CH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CH" sz="24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fluctuations</a:t>
            </a:r>
            <a:r>
              <a:rPr lang="de-CH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de-CH" sz="24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CH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11-year </a:t>
            </a:r>
            <a:r>
              <a:rPr lang="de-CH" sz="24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cycle</a:t>
            </a:r>
            <a:r>
              <a:rPr lang="de-CH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4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de-CH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CH" sz="24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negligible</a:t>
            </a:r>
            <a:r>
              <a:rPr lang="de-CH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4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</a:t>
            </a:r>
            <a:r>
              <a:rPr lang="de-CH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CH" sz="24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climate</a:t>
            </a:r>
            <a:r>
              <a:rPr lang="de-CH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via </a:t>
            </a:r>
            <a:r>
              <a:rPr lang="de-CH" sz="24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CH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4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</a:t>
            </a:r>
            <a:r>
              <a:rPr lang="de-CH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CH" sz="24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de-CH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4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</a:t>
            </a:r>
            <a:r>
              <a:rPr lang="de-CH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CCN </a:t>
            </a:r>
            <a:r>
              <a:rPr lang="de-CH" sz="24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</a:t>
            </a:r>
            <a:endParaRPr lang="de-CH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524952" y="786900"/>
            <a:ext cx="6708025" cy="508500"/>
          </a:xfrm>
        </p:spPr>
        <p:txBody>
          <a:bodyPr/>
          <a:lstStyle/>
          <a:p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CLOUD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has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answered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a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first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important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question</a:t>
            </a:r>
            <a:endParaRPr lang="de-CH" sz="2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52937"/>
            <a:ext cx="8181975" cy="296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377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824413" y="116632"/>
            <a:ext cx="7957641" cy="864096"/>
          </a:xfrm>
        </p:spPr>
        <p:txBody>
          <a:bodyPr/>
          <a:lstStyle/>
          <a:p>
            <a:pPr algn="ctr"/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Important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questions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remain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: </a:t>
            </a:r>
            <a:b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How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about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the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pre-industrial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period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?</a:t>
            </a:r>
            <a:endParaRPr lang="de-CH" sz="2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13" y="980728"/>
            <a:ext cx="7334250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61076" y="6502551"/>
            <a:ext cx="2635017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 err="1" smtClean="0">
                <a:latin typeface="+mn-lt"/>
                <a:cs typeface="Franklin Gothic Book"/>
              </a:rPr>
              <a:t>Courtesy</a:t>
            </a:r>
            <a:r>
              <a:rPr lang="de-CH" sz="1800" kern="1000" spc="30" dirty="0" smtClean="0">
                <a:latin typeface="+mn-lt"/>
                <a:cs typeface="Franklin Gothic Book"/>
              </a:rPr>
              <a:t>: K. Carslaw, Leeds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95536" y="5800378"/>
            <a:ext cx="8582478" cy="6093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The </a:t>
            </a:r>
            <a:r>
              <a:rPr lang="de-CH" sz="1800" b="1" dirty="0" err="1">
                <a:solidFill>
                  <a:srgbClr val="C00000"/>
                </a:solidFill>
                <a:latin typeface="Arial Narrow" panose="020B0606020202030204" pitchFamily="34" charset="0"/>
              </a:rPr>
              <a:t>pre-industrial</a:t>
            </a:r>
            <a:r>
              <a:rPr lang="de-CH" sz="1800" b="1" dirty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  <a:r>
              <a:rPr lang="de-CH" sz="1800" b="1" dirty="0" err="1">
                <a:solidFill>
                  <a:srgbClr val="C00000"/>
                </a:solidFill>
                <a:latin typeface="Arial Narrow" panose="020B0606020202030204" pitchFamily="34" charset="0"/>
              </a:rPr>
              <a:t>aerosol</a:t>
            </a:r>
            <a:r>
              <a:rPr lang="de-CH" sz="1800" b="1" dirty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  <a:r>
              <a:rPr lang="de-CH" sz="1800" b="1" dirty="0" err="1">
                <a:solidFill>
                  <a:srgbClr val="C00000"/>
                </a:solidFill>
                <a:latin typeface="Arial Narrow" panose="020B0606020202030204" pitchFamily="34" charset="0"/>
              </a:rPr>
              <a:t>is</a:t>
            </a:r>
            <a:r>
              <a:rPr lang="de-CH" sz="1800" b="1" dirty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  <a:r>
              <a:rPr lang="de-CH" sz="1800" b="1" dirty="0" err="1">
                <a:solidFill>
                  <a:srgbClr val="C00000"/>
                </a:solidFill>
                <a:latin typeface="Arial Narrow" panose="020B0606020202030204" pitchFamily="34" charset="0"/>
              </a:rPr>
              <a:t>one</a:t>
            </a:r>
            <a:r>
              <a:rPr lang="de-CH" sz="1800" b="1" dirty="0">
                <a:solidFill>
                  <a:srgbClr val="C00000"/>
                </a:solidFill>
                <a:latin typeface="Arial Narrow" panose="020B0606020202030204" pitchFamily="34" charset="0"/>
              </a:rPr>
              <a:t> of </a:t>
            </a:r>
            <a:r>
              <a:rPr lang="de-CH" sz="1800" b="1" dirty="0" err="1">
                <a:solidFill>
                  <a:srgbClr val="C00000"/>
                </a:solidFill>
                <a:latin typeface="Arial Narrow" panose="020B0606020202030204" pitchFamily="34" charset="0"/>
              </a:rPr>
              <a:t>the</a:t>
            </a:r>
            <a:r>
              <a:rPr lang="de-CH" sz="1800" b="1" dirty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  <a:r>
              <a:rPr lang="de-CH" sz="1800" b="1" dirty="0" err="1" smtClean="0">
                <a:solidFill>
                  <a:srgbClr val="C00000"/>
                </a:solidFill>
                <a:latin typeface="Arial Narrow" panose="020B0606020202030204" pitchFamily="34" charset="0"/>
              </a:rPr>
              <a:t>biggest</a:t>
            </a:r>
            <a:r>
              <a:rPr lang="de-CH" sz="18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  <a:r>
              <a:rPr lang="de-CH" sz="1800" b="1" dirty="0" err="1">
                <a:solidFill>
                  <a:srgbClr val="C00000"/>
                </a:solidFill>
                <a:latin typeface="Arial Narrow" panose="020B0606020202030204" pitchFamily="34" charset="0"/>
              </a:rPr>
              <a:t>uncertinties</a:t>
            </a:r>
            <a:r>
              <a:rPr lang="de-CH" sz="1800" b="1" dirty="0">
                <a:solidFill>
                  <a:srgbClr val="C00000"/>
                </a:solidFill>
                <a:latin typeface="Arial Narrow" panose="020B0606020202030204" pitchFamily="34" charset="0"/>
              </a:rPr>
              <a:t> in </a:t>
            </a:r>
            <a:r>
              <a:rPr lang="de-CH" sz="1800" b="1" dirty="0" err="1">
                <a:solidFill>
                  <a:srgbClr val="C00000"/>
                </a:solidFill>
                <a:latin typeface="Arial Narrow" panose="020B0606020202030204" pitchFamily="34" charset="0"/>
              </a:rPr>
              <a:t>the</a:t>
            </a:r>
            <a:r>
              <a:rPr lang="de-CH" sz="1800" b="1" dirty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  <a:r>
              <a:rPr lang="de-CH" sz="1800" b="1" dirty="0" err="1">
                <a:solidFill>
                  <a:srgbClr val="C00000"/>
                </a:solidFill>
                <a:latin typeface="Arial Narrow" panose="020B0606020202030204" pitchFamily="34" charset="0"/>
              </a:rPr>
              <a:t>calculation</a:t>
            </a:r>
            <a:r>
              <a:rPr lang="de-CH" sz="1800" b="1" dirty="0">
                <a:solidFill>
                  <a:srgbClr val="C00000"/>
                </a:solidFill>
                <a:latin typeface="Arial Narrow" panose="020B0606020202030204" pitchFamily="34" charset="0"/>
              </a:rPr>
              <a:t> of </a:t>
            </a:r>
            <a:r>
              <a:rPr lang="de-CH" sz="1800" b="1" dirty="0" err="1">
                <a:solidFill>
                  <a:srgbClr val="C00000"/>
                </a:solidFill>
                <a:latin typeface="Arial Narrow" panose="020B0606020202030204" pitchFamily="34" charset="0"/>
              </a:rPr>
              <a:t>climate</a:t>
            </a:r>
            <a:r>
              <a:rPr lang="de-CH" sz="1800" b="1" dirty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  <a:r>
              <a:rPr lang="de-CH" sz="1800" b="1" dirty="0" err="1" smtClean="0">
                <a:solidFill>
                  <a:srgbClr val="C00000"/>
                </a:solidFill>
                <a:latin typeface="Arial Narrow" panose="020B0606020202030204" pitchFamily="34" charset="0"/>
              </a:rPr>
              <a:t>forcing</a:t>
            </a:r>
            <a:r>
              <a:rPr lang="de-CH" sz="1800" b="1" smtClean="0">
                <a:solidFill>
                  <a:srgbClr val="C00000"/>
                </a:solidFill>
                <a:latin typeface="Arial Narrow" panose="020B0606020202030204" pitchFamily="34" charset="0"/>
              </a:rPr>
              <a:t>.</a:t>
            </a:r>
            <a:r>
              <a:rPr lang="de-CH" sz="18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/>
            </a:r>
            <a:br>
              <a:rPr lang="de-CH" sz="18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de-CH" sz="1800" b="1" dirty="0" err="1" smtClean="0">
                <a:solidFill>
                  <a:srgbClr val="C00000"/>
                </a:solidFill>
                <a:latin typeface="Arial Narrow" panose="020B0606020202030204" pitchFamily="34" charset="0"/>
              </a:rPr>
              <a:t>Important</a:t>
            </a:r>
            <a:r>
              <a:rPr lang="de-CH" sz="18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  <a:r>
              <a:rPr lang="de-CH" sz="1800" b="1" dirty="0" err="1" smtClean="0">
                <a:solidFill>
                  <a:srgbClr val="C00000"/>
                </a:solidFill>
                <a:latin typeface="Arial Narrow" panose="020B0606020202030204" pitchFamily="34" charset="0"/>
              </a:rPr>
              <a:t>uncertainties</a:t>
            </a:r>
            <a:r>
              <a:rPr lang="de-CH" sz="18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 in </a:t>
            </a:r>
            <a:r>
              <a:rPr lang="de-CH" sz="1800" b="1" dirty="0" err="1" smtClean="0">
                <a:solidFill>
                  <a:srgbClr val="C00000"/>
                </a:solidFill>
                <a:latin typeface="Arial Narrow" panose="020B0606020202030204" pitchFamily="34" charset="0"/>
              </a:rPr>
              <a:t>our</a:t>
            </a:r>
            <a:r>
              <a:rPr lang="de-CH" sz="18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  <a:r>
              <a:rPr lang="de-CH" sz="1800" b="1" dirty="0" err="1" smtClean="0">
                <a:solidFill>
                  <a:srgbClr val="C00000"/>
                </a:solidFill>
                <a:latin typeface="Arial Narrow" panose="020B0606020202030204" pitchFamily="34" charset="0"/>
              </a:rPr>
              <a:t>parametrization</a:t>
            </a:r>
            <a:r>
              <a:rPr lang="de-CH" sz="18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  <a:r>
              <a:rPr lang="de-CH" sz="1800" b="1" dirty="0" err="1" smtClean="0">
                <a:solidFill>
                  <a:srgbClr val="C00000"/>
                </a:solidFill>
                <a:latin typeface="Arial Narrow" panose="020B0606020202030204" pitchFamily="34" charset="0"/>
              </a:rPr>
              <a:t>remain</a:t>
            </a:r>
            <a:endParaRPr lang="de-CH" sz="1800" kern="1000" spc="30" dirty="0" smtClean="0">
              <a:solidFill>
                <a:srgbClr val="C00000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2366540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304132" y="109439"/>
            <a:ext cx="7409086" cy="881906"/>
          </a:xfrm>
          <a:noFill/>
        </p:spPr>
        <p:txBody>
          <a:bodyPr lIns="0" tIns="0" rIns="0" bIns="0" anchor="t"/>
          <a:lstStyle/>
          <a:p>
            <a:pPr algn="ctr" eaLnBrk="1" hangingPunct="1"/>
            <a:r>
              <a:rPr lang="en-GB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Not answered yet: Is there an effect </a:t>
            </a:r>
            <a:br>
              <a:rPr lang="en-GB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</a:br>
            <a:r>
              <a:rPr lang="en-GB" altLang="de-DE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of GCR on climate in the preindustrial time?</a:t>
            </a:r>
            <a:endParaRPr lang="en-GB" altLang="de-DE" sz="2800" b="1" dirty="0" smtClean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242692" name="Picture 4" descr="altai_englisc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079624"/>
            <a:ext cx="5311775" cy="365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2693" name="Text Box 5"/>
          <p:cNvSpPr txBox="1">
            <a:spLocks noChangeArrowheads="1"/>
          </p:cNvSpPr>
          <p:nvPr/>
        </p:nvSpPr>
        <p:spPr bwMode="auto">
          <a:xfrm>
            <a:off x="5705376" y="2168524"/>
            <a:ext cx="1123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CH" altLang="de-DE" sz="1600" baseline="30000">
                <a:solidFill>
                  <a:srgbClr val="0000FF"/>
                </a:solidFill>
                <a:ea typeface="ヒラギノ角ゴ Pro W3" charset="-128"/>
              </a:rPr>
              <a:t>10</a:t>
            </a:r>
            <a:r>
              <a:rPr lang="de-CH" altLang="de-DE" sz="1600">
                <a:solidFill>
                  <a:srgbClr val="0000FF"/>
                </a:solidFill>
                <a:ea typeface="ヒラギノ角ゴ Pro W3" charset="-128"/>
              </a:rPr>
              <a:t>Be</a:t>
            </a:r>
            <a:endParaRPr lang="en-US" altLang="de-DE" sz="1600">
              <a:solidFill>
                <a:srgbClr val="0000FF"/>
              </a:solidFill>
              <a:ea typeface="ヒラギノ角ゴ Pro W3" charset="-128"/>
            </a:endParaRPr>
          </a:p>
        </p:txBody>
      </p:sp>
      <p:sp>
        <p:nvSpPr>
          <p:cNvPr id="242694" name="Text Box 6"/>
          <p:cNvSpPr txBox="1">
            <a:spLocks noChangeArrowheads="1"/>
          </p:cNvSpPr>
          <p:nvPr/>
        </p:nvSpPr>
        <p:spPr bwMode="auto">
          <a:xfrm>
            <a:off x="5391051" y="2327274"/>
            <a:ext cx="1123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CH" altLang="de-DE" sz="1600" baseline="30000">
                <a:solidFill>
                  <a:srgbClr val="00CC66"/>
                </a:solidFill>
                <a:ea typeface="ヒラギノ角ゴ Pro W3" charset="-128"/>
              </a:rPr>
              <a:t>14</a:t>
            </a:r>
            <a:r>
              <a:rPr lang="de-CH" altLang="de-DE" sz="1600">
                <a:solidFill>
                  <a:srgbClr val="00CC66"/>
                </a:solidFill>
                <a:ea typeface="ヒラギノ角ゴ Pro W3" charset="-128"/>
              </a:rPr>
              <a:t>C</a:t>
            </a:r>
            <a:endParaRPr lang="en-US" altLang="de-DE" sz="1600">
              <a:solidFill>
                <a:srgbClr val="00CC66"/>
              </a:solidFill>
              <a:ea typeface="ヒラギノ角ゴ Pro W3" charset="-128"/>
            </a:endParaRPr>
          </a:p>
        </p:txBody>
      </p:sp>
      <p:sp>
        <p:nvSpPr>
          <p:cNvPr id="242695" name="Text Box 7"/>
          <p:cNvSpPr txBox="1">
            <a:spLocks noChangeArrowheads="1"/>
          </p:cNvSpPr>
          <p:nvPr/>
        </p:nvSpPr>
        <p:spPr bwMode="auto">
          <a:xfrm>
            <a:off x="3752751" y="1632744"/>
            <a:ext cx="30591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CH" altLang="de-DE" dirty="0">
                <a:ea typeface="ヒラギノ角ゴ Pro W3" charset="-128"/>
              </a:rPr>
              <a:t>Eichler et al. GRL 36 (2009)</a:t>
            </a:r>
            <a:endParaRPr lang="en-US" altLang="de-DE" dirty="0">
              <a:ea typeface="ヒラギノ角ゴ Pro W3" charset="-128"/>
            </a:endParaRPr>
          </a:p>
        </p:txBody>
      </p:sp>
      <p:sp>
        <p:nvSpPr>
          <p:cNvPr id="242696" name="Line 8"/>
          <p:cNvSpPr>
            <a:spLocks noChangeShapeType="1"/>
          </p:cNvSpPr>
          <p:nvPr/>
        </p:nvSpPr>
        <p:spPr bwMode="auto">
          <a:xfrm>
            <a:off x="6200676" y="2438399"/>
            <a:ext cx="585787" cy="225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42697" name="Line 9"/>
          <p:cNvSpPr>
            <a:spLocks noChangeShapeType="1"/>
          </p:cNvSpPr>
          <p:nvPr/>
        </p:nvSpPr>
        <p:spPr bwMode="auto">
          <a:xfrm>
            <a:off x="5795863" y="2573337"/>
            <a:ext cx="1035050" cy="269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42698" name="Text Box 10"/>
          <p:cNvSpPr txBox="1">
            <a:spLocks noChangeArrowheads="1"/>
          </p:cNvSpPr>
          <p:nvPr/>
        </p:nvSpPr>
        <p:spPr bwMode="auto">
          <a:xfrm>
            <a:off x="2735163" y="5589588"/>
            <a:ext cx="6121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de-DE" dirty="0">
                <a:ea typeface="ヒラギノ角ゴ Pro W3" charset="-128"/>
              </a:rPr>
              <a:t>Temperature proxy: ice core oxygen isotope</a:t>
            </a:r>
          </a:p>
          <a:p>
            <a:endParaRPr lang="en-US" altLang="de-DE" dirty="0">
              <a:ea typeface="ヒラギノ角ゴ Pro W3" charset="-12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39973"/>
            <a:ext cx="1038225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12323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99592" y="1844824"/>
            <a:ext cx="7742237" cy="4896544"/>
          </a:xfrm>
        </p:spPr>
        <p:txBody>
          <a:bodyPr/>
          <a:lstStyle/>
          <a:p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Constant </a:t>
            </a:r>
            <a:r>
              <a:rPr lang="de-CH" sz="2400" dirty="0" err="1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improvement</a:t>
            </a:r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of </a:t>
            </a:r>
            <a:r>
              <a:rPr lang="de-CH" sz="2400" dirty="0" err="1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facility</a:t>
            </a:r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br>
              <a:rPr lang="de-CH" sz="24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</a:br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 New light </a:t>
            </a:r>
            <a:r>
              <a:rPr lang="de-CH" sz="2400" dirty="0" err="1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sources</a:t>
            </a:r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(</a:t>
            </a:r>
            <a:r>
              <a:rPr lang="de-CH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next</a:t>
            </a:r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de-CH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slide</a:t>
            </a:r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)</a:t>
            </a:r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/>
            </a:r>
            <a:br>
              <a:rPr lang="de-CH" sz="24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</a:br>
            <a:endParaRPr lang="de-CH" sz="2400" dirty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Constant </a:t>
            </a:r>
            <a:r>
              <a:rPr lang="de-CH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improvement</a:t>
            </a:r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/ </a:t>
            </a:r>
            <a:r>
              <a:rPr lang="de-CH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addition</a:t>
            </a:r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of </a:t>
            </a:r>
            <a:r>
              <a:rPr lang="de-CH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instrumentation</a:t>
            </a:r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:</a:t>
            </a:r>
            <a:b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</a:br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 </a:t>
            </a:r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New </a:t>
            </a:r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mass </a:t>
            </a:r>
            <a:r>
              <a:rPr lang="de-CH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spectrometers</a:t>
            </a:r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(in CLOUD12, 2017:</a:t>
            </a:r>
            <a:b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</a:b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around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45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analysing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instruments,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including 12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mass spectrometers)</a:t>
            </a:r>
            <a:endParaRPr lang="de-CH" sz="2400" dirty="0" smtClean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endParaRPr lang="de-CH" sz="2400" dirty="0" smtClean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Constant </a:t>
            </a:r>
            <a:r>
              <a:rPr lang="de-CH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replenishment</a:t>
            </a:r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of </a:t>
            </a:r>
            <a:r>
              <a:rPr lang="de-CH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the</a:t>
            </a:r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de-CH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young</a:t>
            </a:r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de-CH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scientists</a:t>
            </a:r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/>
            </a:r>
            <a:br>
              <a:rPr lang="de-CH" sz="24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</a:br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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CLOUD has been awarded an unprecedented third Marie Curie Innovative Training Network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grant,</a:t>
            </a:r>
            <a:b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</a:b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(CLOUD-MOTION, 15 PhD students, start 1 Sept 2017)</a:t>
            </a:r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/>
            </a:r>
            <a:b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</a:br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   </a:t>
            </a:r>
            <a:endParaRPr lang="de-CH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71046" y="37350"/>
            <a:ext cx="7742237" cy="1663458"/>
          </a:xfrm>
        </p:spPr>
        <p:txBody>
          <a:bodyPr/>
          <a:lstStyle/>
          <a:p>
            <a:pPr algn="ctr"/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sym typeface="Wingdings"/>
              </a:rPr>
              <a:t></a:t>
            </a:r>
            <a:r>
              <a:rPr lang="de-CH" sz="2800" b="1" dirty="0">
                <a:solidFill>
                  <a:schemeClr val="tx1"/>
                </a:solidFill>
                <a:latin typeface="Arial Narrow" panose="020B0606020202030204" pitchFamily="34" charset="0"/>
                <a:sym typeface="Wingdings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sym typeface="Wingdings"/>
              </a:rPr>
              <a:t>Important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uncertainties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remain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/>
            </a:r>
            <a:b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Also: CLOUD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has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evolved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answering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b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fundamental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research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questions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of high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relevance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b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de-CH" sz="2800" b="1" dirty="0">
                <a:solidFill>
                  <a:schemeClr val="tx1"/>
                </a:solidFill>
                <a:latin typeface="Arial Narrow" panose="020B0606020202030204" pitchFamily="34" charset="0"/>
                <a:sym typeface="Wingdings"/>
              </a:rPr>
              <a:t> 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sym typeface="Wingdings"/>
              </a:rPr>
              <a:t> 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Further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evolution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of CLOUD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required</a:t>
            </a:r>
            <a:endParaRPr lang="de-CH" sz="2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53164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2988" y="1341438"/>
            <a:ext cx="7993508" cy="467995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Fibre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optic Hg-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Xe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system (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250-570 nm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photolysis to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OH radical,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broad spectrum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photolysis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CH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Fibre</a:t>
            </a:r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400" dirty="0" err="1">
                <a:latin typeface="Arial" panose="020B0604020202020204" pitchFamily="34" charset="0"/>
                <a:cs typeface="Arial" panose="020B0604020202020204" pitchFamily="34" charset="0"/>
              </a:rPr>
              <a:t>optic</a:t>
            </a:r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</a:rPr>
              <a:t> UV </a:t>
            </a:r>
            <a:r>
              <a:rPr lang="de-CH" sz="2400" dirty="0" err="1">
                <a:latin typeface="Arial" panose="020B0604020202020204" pitchFamily="34" charset="0"/>
                <a:cs typeface="Arial" panose="020B0604020202020204" pitchFamily="34" charset="0"/>
              </a:rPr>
              <a:t>excimer</a:t>
            </a:r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400" dirty="0" err="1">
                <a:latin typeface="Arial" panose="020B0604020202020204" pitchFamily="34" charset="0"/>
                <a:cs typeface="Arial" panose="020B0604020202020204" pitchFamily="34" charset="0"/>
              </a:rPr>
              <a:t>laser</a:t>
            </a:r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</a:rPr>
              <a:t> (248 </a:t>
            </a:r>
            <a:r>
              <a:rPr lang="de-CH" sz="2400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CH" sz="2400" dirty="0" err="1">
                <a:latin typeface="Arial" panose="020B0604020202020204" pitchFamily="34" charset="0"/>
                <a:cs typeface="Arial" panose="020B0604020202020204" pitchFamily="34" charset="0"/>
              </a:rPr>
              <a:t>adjustable</a:t>
            </a:r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de-CH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400" dirty="0" err="1">
                <a:latin typeface="Arial" panose="020B0604020202020204" pitchFamily="34" charset="0"/>
                <a:cs typeface="Arial" panose="020B0604020202020204" pitchFamily="34" charset="0"/>
              </a:rPr>
              <a:t>photolysis</a:t>
            </a:r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4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OH </a:t>
            </a:r>
            <a:r>
              <a:rPr lang="de-CH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radical</a:t>
            </a:r>
            <a:endParaRPr lang="de-CH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50W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UV sabre 1 (254 nm, not adjustable):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diiodomethane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photolysis to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 radical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400W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UV sabre 3 (385 nm): NO</a:t>
            </a:r>
            <a:r>
              <a:rPr lang="en-US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photolysis to NO, and HONO photolysis to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OH radical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150W </a:t>
            </a:r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</a:rPr>
              <a:t>light </a:t>
            </a:r>
            <a:r>
              <a:rPr lang="de-CH" sz="2400" dirty="0" err="1">
                <a:latin typeface="Arial" panose="020B0604020202020204" pitchFamily="34" charset="0"/>
                <a:cs typeface="Arial" panose="020B0604020202020204" pitchFamily="34" charset="0"/>
              </a:rPr>
              <a:t>sabre</a:t>
            </a:r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</a:rPr>
              <a:t> 4 (528 </a:t>
            </a:r>
            <a:r>
              <a:rPr lang="de-CH" sz="2400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</a:rPr>
              <a:t>): I</a:t>
            </a:r>
            <a:r>
              <a:rPr lang="de-CH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400" dirty="0" err="1">
                <a:latin typeface="Arial" panose="020B0604020202020204" pitchFamily="34" charset="0"/>
                <a:cs typeface="Arial" panose="020B0604020202020204" pitchFamily="34" charset="0"/>
              </a:rPr>
              <a:t>photolysis</a:t>
            </a:r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4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de-CH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radical</a:t>
            </a:r>
            <a:endParaRPr lang="de-CH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619672" y="291600"/>
            <a:ext cx="7165553" cy="508500"/>
          </a:xfrm>
        </p:spPr>
        <p:txBody>
          <a:bodyPr/>
          <a:lstStyle/>
          <a:p>
            <a:pPr algn="ctr"/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Extension of light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sources</a:t>
            </a:r>
            <a:endParaRPr lang="de-CH" sz="2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46639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547664" y="291600"/>
            <a:ext cx="7237561" cy="104916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de-CH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CLOUD12 light </a:t>
            </a:r>
            <a:r>
              <a:rPr lang="de-CH" sz="2800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spectrum</a:t>
            </a:r>
            <a:r>
              <a:rPr lang="de-CH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/>
            </a:r>
            <a:br>
              <a:rPr lang="de-CH" sz="2800" b="1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de-CH" sz="2800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from</a:t>
            </a:r>
            <a:r>
              <a:rPr lang="de-CH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the</a:t>
            </a:r>
            <a:r>
              <a:rPr lang="de-CH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n-US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5 </a:t>
            </a:r>
            <a:r>
              <a:rPr lang="en-US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sources in </a:t>
            </a:r>
            <a:r>
              <a:rPr lang="en-US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operation</a:t>
            </a:r>
            <a:endParaRPr lang="de-CH" sz="2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20" y="1412776"/>
            <a:ext cx="9014176" cy="4536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87278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386" name="Picture 10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65378"/>
            <a:ext cx="8424936" cy="5092621"/>
          </a:xfrm>
        </p:spPr>
      </p:pic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2361" y="29546"/>
            <a:ext cx="9108504" cy="1584176"/>
          </a:xfrm>
        </p:spPr>
        <p:txBody>
          <a:bodyPr/>
          <a:lstStyle/>
          <a:p>
            <a:pPr algn="ctr"/>
            <a:r>
              <a:rPr lang="de-CH" altLang="de-DE" sz="24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Atmospheric</a:t>
            </a:r>
            <a:r>
              <a:rPr lang="de-CH" altLang="de-DE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altLang="de-DE" sz="24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aerosol</a:t>
            </a:r>
            <a:r>
              <a:rPr lang="de-CH" altLang="de-DE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altLang="de-DE" sz="24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particles</a:t>
            </a:r>
            <a:r>
              <a:rPr lang="de-CH" altLang="de-DE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:  </a:t>
            </a:r>
            <a:br>
              <a:rPr lang="de-CH" altLang="de-DE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de-CH" altLang="de-DE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             Solid </a:t>
            </a:r>
            <a:r>
              <a:rPr lang="de-CH" altLang="de-DE" sz="24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or</a:t>
            </a:r>
            <a:r>
              <a:rPr lang="de-CH" altLang="de-DE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liquid </a:t>
            </a:r>
            <a:r>
              <a:rPr lang="de-CH" altLang="de-DE" sz="24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particles</a:t>
            </a:r>
            <a:r>
              <a:rPr lang="de-CH" altLang="de-DE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altLang="de-DE" sz="24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suspended</a:t>
            </a:r>
            <a:r>
              <a:rPr lang="de-CH" altLang="de-DE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in </a:t>
            </a:r>
            <a:r>
              <a:rPr lang="de-CH" altLang="de-DE" sz="24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the</a:t>
            </a:r>
            <a:r>
              <a:rPr lang="de-CH" altLang="de-DE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altLang="de-DE" sz="24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atmosphere</a:t>
            </a:r>
            <a:r>
              <a:rPr lang="de-CH" altLang="de-DE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/>
            </a:r>
            <a:br>
              <a:rPr lang="de-CH" altLang="de-DE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de-CH" altLang="de-DE" sz="22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Primary: </a:t>
            </a:r>
            <a:r>
              <a:rPr lang="de-CH" altLang="de-DE" sz="22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direct</a:t>
            </a:r>
            <a:r>
              <a:rPr lang="de-CH" altLang="de-DE" sz="22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altLang="de-DE" sz="22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emission</a:t>
            </a:r>
            <a:r>
              <a:rPr lang="de-CH" altLang="de-DE" sz="22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altLang="de-DE" sz="22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into</a:t>
            </a:r>
            <a:r>
              <a:rPr lang="de-CH" altLang="de-DE" sz="22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altLang="de-DE" sz="22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the</a:t>
            </a:r>
            <a:r>
              <a:rPr lang="de-CH" altLang="de-DE" sz="22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altLang="de-DE" sz="22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atmosphere</a:t>
            </a:r>
            <a:r>
              <a:rPr lang="de-CH" altLang="de-DE" sz="22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/>
            </a:r>
            <a:br>
              <a:rPr lang="de-CH" altLang="de-DE" sz="22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de-CH" altLang="de-DE" sz="22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Secondary</a:t>
            </a:r>
            <a:r>
              <a:rPr lang="de-CH" altLang="de-DE" sz="22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: Formation in </a:t>
            </a:r>
            <a:r>
              <a:rPr lang="de-CH" altLang="de-DE" sz="22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the</a:t>
            </a:r>
            <a:r>
              <a:rPr lang="de-CH" altLang="de-DE" sz="22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altLang="de-DE" sz="22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atmosphere</a:t>
            </a:r>
            <a:r>
              <a:rPr lang="de-CH" altLang="de-DE" sz="22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after </a:t>
            </a:r>
            <a:r>
              <a:rPr lang="de-CH" altLang="de-DE" sz="22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oxidation</a:t>
            </a:r>
            <a:r>
              <a:rPr lang="de-CH" altLang="de-DE" sz="22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altLang="de-DE" sz="22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of</a:t>
            </a:r>
            <a:r>
              <a:rPr lang="de-CH" altLang="de-DE" sz="22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altLang="de-DE" sz="22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gaseous</a:t>
            </a:r>
            <a:r>
              <a:rPr lang="de-CH" altLang="de-DE" sz="22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altLang="de-DE" sz="22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precursors</a:t>
            </a:r>
            <a:r>
              <a:rPr lang="de-CH" altLang="de-DE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/>
            </a:r>
            <a:br>
              <a:rPr lang="de-CH" altLang="de-DE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</a:br>
            <a:endParaRPr lang="en-US" altLang="de-DE" sz="2400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499992" y="4602113"/>
            <a:ext cx="845424" cy="236988"/>
          </a:xfrm>
          <a:prstGeom prst="rect">
            <a:avLst/>
          </a:prstGeom>
          <a:solidFill>
            <a:srgbClr val="DDEAFF"/>
          </a:solidFill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kern="1000" spc="30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atmospheric</a:t>
            </a:r>
            <a:endParaRPr lang="de-CH" sz="1400" kern="1000" spc="30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236296" y="1548458"/>
            <a:ext cx="1796326" cy="2708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kern="1000" spc="3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Courtesy</a:t>
            </a:r>
            <a:r>
              <a:rPr lang="de-CH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: J. Kirkby</a:t>
            </a:r>
          </a:p>
        </p:txBody>
      </p:sp>
    </p:spTree>
    <p:extLst>
      <p:ext uri="{BB962C8B-B14F-4D97-AF65-F5344CB8AC3E}">
        <p14:creationId xmlns:p14="http://schemas.microsoft.com/office/powerpoint/2010/main" val="7751873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476893" y="116632"/>
            <a:ext cx="7021537" cy="508500"/>
          </a:xfrm>
        </p:spPr>
        <p:txBody>
          <a:bodyPr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Layout of the </a:t>
            </a:r>
            <a:r>
              <a:rPr lang="en-US" sz="2800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analysing</a:t>
            </a:r>
            <a:r>
              <a:rPr lang="en-US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 instruments </a:t>
            </a:r>
            <a:r>
              <a:rPr lang="en-US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around </a:t>
            </a:r>
            <a:r>
              <a:rPr lang="en-US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the chamber during CLOUD12</a:t>
            </a:r>
            <a:endParaRPr lang="de-CH" sz="2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35" y="999362"/>
            <a:ext cx="7874295" cy="5742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31227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27584" y="1341438"/>
            <a:ext cx="8208912" cy="4679951"/>
          </a:xfrm>
        </p:spPr>
        <p:txBody>
          <a:bodyPr/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Marine nucleation and growth involving iodine compounds (2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(new in CLOUD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CH" sz="2000" dirty="0" err="1">
                <a:latin typeface="Arial" panose="020B0604020202020204" pitchFamily="34" charset="0"/>
                <a:cs typeface="Arial" panose="020B0604020202020204" pitchFamily="34" charset="0"/>
              </a:rPr>
              <a:t>observed</a:t>
            </a:r>
            <a:r>
              <a:rPr lang="de-CH" sz="20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CH" sz="2000" dirty="0" err="1">
                <a:latin typeface="Arial" panose="020B0604020202020204" pitchFamily="34" charset="0"/>
                <a:cs typeface="Arial" panose="020B0604020202020204" pitchFamily="34" charset="0"/>
              </a:rPr>
              <a:t>coastal</a:t>
            </a:r>
            <a:r>
              <a:rPr lang="de-CH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000" dirty="0" err="1">
                <a:latin typeface="Arial" panose="020B0604020202020204" pitchFamily="34" charset="0"/>
                <a:cs typeface="Arial" panose="020B0604020202020204" pitchFamily="34" charset="0"/>
              </a:rPr>
              <a:t>regions</a:t>
            </a:r>
            <a:r>
              <a:rPr lang="de-CH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0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CH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000" dirty="0" err="1">
                <a:latin typeface="Arial" panose="020B0604020202020204" pitchFamily="34" charset="0"/>
                <a:cs typeface="Arial" panose="020B0604020202020204" pitchFamily="34" charset="0"/>
              </a:rPr>
              <a:t>exposed</a:t>
            </a:r>
            <a:r>
              <a:rPr lang="de-CH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seaweed</a:t>
            </a:r>
            <a:r>
              <a:rPr lang="de-CH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CH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Growth rates of pure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sulphuric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acid particles at small sizes (3 d)</a:t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(test new instrumentation, compare to theory)</a:t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Multi-component aerosol particle nucleation and growth (4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(Extension of the 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pt-BR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pt-BR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-NH</a:t>
            </a:r>
            <a:r>
              <a:rPr lang="pt-BR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-HOM-H</a:t>
            </a:r>
            <a:r>
              <a:rPr lang="pt-BR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pt-B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parameter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space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extension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pt-B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range </a:t>
            </a:r>
            <a:r>
              <a:rPr lang="pt-B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upper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free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troposphere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for a </a:t>
            </a:r>
            <a:r>
              <a:rPr lang="pt-B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refined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parameterization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(HOM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Highly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Oxygenated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Molecules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Anthropogenic aerosol particle nucleation and growth (2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(frequently observed in urban environments, typical aromatic compounds w’/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w’out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sulphuric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acid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ammonia, dimethylamine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high concentrations of NOx, ozone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hydroxyl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radicals (OH)</a:t>
            </a:r>
            <a:endParaRPr lang="de-CH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691680" y="188640"/>
            <a:ext cx="6708025" cy="833144"/>
          </a:xfrm>
        </p:spPr>
        <p:txBody>
          <a:bodyPr/>
          <a:lstStyle/>
          <a:p>
            <a:pPr algn="ctr"/>
            <a:r>
              <a:rPr lang="de-CH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CLOUD12 </a:t>
            </a:r>
            <a:r>
              <a:rPr lang="de-CH" sz="2800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scientific</a:t>
            </a:r>
            <a:r>
              <a:rPr lang="de-CH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programme</a:t>
            </a:r>
            <a:r>
              <a:rPr lang="de-CH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/>
            </a:r>
            <a:br>
              <a:rPr lang="de-CH" sz="2800" b="1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de-CH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(18 September – 27 November 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2017)</a:t>
            </a:r>
            <a:b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</a:br>
            <a:endParaRPr lang="de-CH" sz="2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21632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259633" y="37350"/>
            <a:ext cx="7520140" cy="871370"/>
          </a:xfrm>
        </p:spPr>
        <p:txBody>
          <a:bodyPr/>
          <a:lstStyle/>
          <a:p>
            <a:pPr algn="ctr"/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Variation of </a:t>
            </a:r>
            <a:r>
              <a:rPr lang="en-US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ion </a:t>
            </a:r>
            <a:r>
              <a:rPr lang="en-US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concentrations </a:t>
            </a:r>
            <a:r>
              <a:rPr lang="en-US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in </a:t>
            </a:r>
            <a:r>
              <a:rPr lang="en-US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the CLOUD chamber during CLOUD12</a:t>
            </a:r>
            <a:endParaRPr lang="de-CH" sz="2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36" y="908720"/>
            <a:ext cx="8601075" cy="607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74955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2988" y="1052736"/>
            <a:ext cx="7742237" cy="4823866"/>
          </a:xfrm>
        </p:spPr>
        <p:txBody>
          <a:bodyPr/>
          <a:lstStyle/>
          <a:p>
            <a:pPr marL="0" indent="0">
              <a:buNone/>
            </a:pPr>
            <a:r>
              <a:rPr lang="de-CH" sz="2000" b="1" dirty="0">
                <a:latin typeface="Arial" panose="020B0604020202020204" pitchFamily="34" charset="0"/>
                <a:cs typeface="Arial" panose="020B0604020202020204" pitchFamily="34" charset="0"/>
              </a:rPr>
              <a:t>CLOUD13T beam </a:t>
            </a:r>
            <a:r>
              <a:rPr lang="de-CH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request</a:t>
            </a:r>
            <a:r>
              <a:rPr lang="de-CH" sz="2000" b="1" dirty="0">
                <a:latin typeface="Arial" panose="020B0604020202020204" pitchFamily="34" charset="0"/>
                <a:cs typeface="Arial" panose="020B0604020202020204" pitchFamily="34" charset="0"/>
              </a:rPr>
              <a:t>, 11 June – 6 </a:t>
            </a:r>
            <a:r>
              <a:rPr lang="de-CH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July</a:t>
            </a:r>
            <a:r>
              <a:rPr lang="de-CH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 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 and loss </a:t>
            </a:r>
            <a:r>
              <a:rPr lang="en-US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 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non-uniformities in the CLOUD </a:t>
            </a:r>
            <a:r>
              <a:rPr lang="en-US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chamber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CLOUD13 beam request, 17 September – 26 November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Marine nucleation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growth involving iodine compounds and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dimethylsulphide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(3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): DMS from phytoplankton to be studied for the first time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Multi-component </a:t>
            </a:r>
            <a:r>
              <a:rPr lang="en-US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aerosol 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 nucleation and growth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(3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Completion of experiments for parameterization up to 12 km, inclusion of nitric acid (produced with new generator)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Anthropogenic aerosol particle nucleation and growth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(3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Extension of CLOUD12, addition of new compound (cresol), understanding of nucleation in Chinese megacities; adding one more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aromatic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compound,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w’/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w’out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sulphuric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acid, ammonia, dimethylamine,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varying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Ox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ozone,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OH, surface area of pre-existing aerosols</a:t>
            </a:r>
            <a:endParaRPr lang="de-CH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de-CH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827584" y="291600"/>
            <a:ext cx="7957641" cy="508500"/>
          </a:xfrm>
        </p:spPr>
        <p:txBody>
          <a:bodyPr/>
          <a:lstStyle/>
          <a:p>
            <a:pPr algn="ctr"/>
            <a:r>
              <a:rPr lang="de-CH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</a:t>
            </a:r>
            <a:r>
              <a:rPr lang="de-CH" sz="28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requests</a:t>
            </a:r>
            <a:r>
              <a:rPr lang="de-CH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2018</a:t>
            </a:r>
            <a:endParaRPr lang="de-CH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12834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683568" y="1052736"/>
            <a:ext cx="8424936" cy="5328592"/>
          </a:xfrm>
        </p:spPr>
        <p:txBody>
          <a:bodyPr/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Permanent CLOUD open office/meeting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room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CLOUD needs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dedicated 50 m</a:t>
            </a:r>
            <a:r>
              <a:rPr lang="en-US" sz="2000" baseline="30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open </a:t>
            </a:r>
            <a:r>
              <a:rPr lang="en-US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</a:t>
            </a:r>
            <a:r>
              <a:rPr lang="de-CH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</a:t>
            </a:r>
            <a:r>
              <a:rPr lang="de-CH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de-CH" sz="2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meeting</a:t>
            </a:r>
            <a:r>
              <a:rPr lang="de-CH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room</a:t>
            </a:r>
            <a:r>
              <a:rPr lang="de-CH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de-CH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CH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CH" sz="20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CH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his </a:t>
            </a:r>
            <a:r>
              <a:rPr lang="de-CH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CH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needed</a:t>
            </a:r>
            <a:r>
              <a:rPr lang="de-CH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CH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its daily run coordination meetings and for use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by CLOUD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experimenters at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CERN (25–30 scientists during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runs at the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PS)</a:t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From 2015 to 2017,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 temporary meeting room in bat. 510 was provided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by EP, but this </a:t>
            </a:r>
            <a:r>
              <a:rPr lang="de-CH" sz="2000" dirty="0">
                <a:latin typeface="Arial" panose="020B0604020202020204" pitchFamily="34" charset="0"/>
                <a:cs typeface="Arial" panose="020B0604020202020204" pitchFamily="34" charset="0"/>
              </a:rPr>
              <a:t>will </a:t>
            </a:r>
            <a:r>
              <a:rPr lang="de-CH" sz="2000" dirty="0" err="1">
                <a:latin typeface="Arial" panose="020B0604020202020204" pitchFamily="34" charset="0"/>
                <a:cs typeface="Arial" panose="020B0604020202020204" pitchFamily="34" charset="0"/>
              </a:rPr>
              <a:t>become</a:t>
            </a:r>
            <a:r>
              <a:rPr lang="de-CH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unavailable</a:t>
            </a:r>
            <a:r>
              <a:rPr lang="de-CH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de-CH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room needs to be 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 to the T11 </a:t>
            </a:r>
            <a:r>
              <a:rPr lang="en-US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 zone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CLOUD operation during LS2 East Area Renovation,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2019–2020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CLOUD requests to 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 with cosmic rays </a:t>
            </a:r>
            <a:r>
              <a:rPr lang="en-US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(without beam) during 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fall 2019 and fall 2020 </a:t>
            </a:r>
            <a:r>
              <a:rPr lang="en-US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periods</a:t>
            </a:r>
            <a:br>
              <a:rPr lang="en-US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Urgency to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continue with CLOUD data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collection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 view of the important impact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 CLOUD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on the understanding of aerosols on climate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change.</a:t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Also we have just hired 15 PhD students in the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new H2020 Marie Curie Initial Training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Network (CLOUD-MOTION) who will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rely on CLOUD data collected during the 2018–2020 period</a:t>
            </a:r>
            <a:endParaRPr lang="de-CH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827584" y="291600"/>
            <a:ext cx="7957641" cy="508500"/>
          </a:xfrm>
        </p:spPr>
        <p:txBody>
          <a:bodyPr/>
          <a:lstStyle/>
          <a:p>
            <a:pPr algn="ctr"/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CLOUD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requests</a:t>
            </a:r>
            <a:endParaRPr lang="de-CH" sz="2800" b="1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19722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96421" y="1124744"/>
            <a:ext cx="7885633" cy="4679951"/>
          </a:xfrm>
        </p:spPr>
        <p:txBody>
          <a:bodyPr/>
          <a:lstStyle/>
          <a:p>
            <a:r>
              <a:rPr lang="en-GB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CLOUD is the </a:t>
            </a:r>
            <a:r>
              <a:rPr lang="en-GB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‘gold standard’ for new particle formation experiments worldwide</a:t>
            </a:r>
            <a:endParaRPr lang="en-GB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CLOUD has </a:t>
            </a:r>
            <a:r>
              <a:rPr lang="en-GB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made a paradigm change on how </a:t>
            </a:r>
            <a:r>
              <a:rPr lang="en-GB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aerosols are represented in global climate models</a:t>
            </a:r>
          </a:p>
          <a:p>
            <a:r>
              <a:rPr lang="en-GB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Unprecedented combination of wide variety of models (theoretical,  empirical, mechanistic, global) with laboratory data, complemented by permanent reality check in the field</a:t>
            </a:r>
            <a:endParaRPr lang="en-GB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ambitious research programme ahead: </a:t>
            </a:r>
            <a:r>
              <a:rPr lang="en-GB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marine </a:t>
            </a:r>
            <a:r>
              <a:rPr lang="en-GB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environments, more complex multi-component systems, polluted urban environments </a:t>
            </a:r>
          </a:p>
          <a:p>
            <a:endParaRPr lang="de-CH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259632" y="291600"/>
            <a:ext cx="7525593" cy="508500"/>
          </a:xfrm>
        </p:spPr>
        <p:txBody>
          <a:bodyPr/>
          <a:lstStyle/>
          <a:p>
            <a:pPr algn="ctr"/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Summary</a:t>
            </a:r>
            <a:endParaRPr lang="de-CH" sz="2800" b="1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40755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24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Acknowledgments</a:t>
            </a:r>
            <a:endParaRPr lang="de-CH" sz="2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3168848" cy="5577839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We would like to thank CERN EP-DT,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EN-MME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Lau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Gatignon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Henrik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Wilkens (PS Coordinator), and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CERN PS machine team for their support of CLOUD</a:t>
            </a:r>
            <a:endParaRPr lang="de-CH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10" descr="LAC-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715" y="173038"/>
            <a:ext cx="840695" cy="47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platzhalter 5"/>
          <p:cNvSpPr txBox="1">
            <a:spLocks/>
          </p:cNvSpPr>
          <p:nvPr/>
        </p:nvSpPr>
        <p:spPr>
          <a:xfrm>
            <a:off x="4896716" y="5904035"/>
            <a:ext cx="3995763" cy="678375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vert="horz" lIns="72000" tIns="360000" rIns="36000" bIns="36000" rtlCol="0" anchor="t" anchorCtr="0">
            <a:noAutofit/>
          </a:bodyPr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Thank you for your attention</a:t>
            </a:r>
            <a:endParaRPr lang="de-CH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3867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310" name="Picture 6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520" y="692150"/>
            <a:ext cx="8088331" cy="6049218"/>
          </a:xfrm>
        </p:spPr>
      </p:pic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456" y="291600"/>
            <a:ext cx="6708025" cy="508500"/>
          </a:xfrm>
        </p:spPr>
        <p:txBody>
          <a:bodyPr/>
          <a:lstStyle/>
          <a:p>
            <a:pPr algn="ctr"/>
            <a:r>
              <a:rPr lang="de-CH" altLang="de-DE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The </a:t>
            </a:r>
            <a:r>
              <a:rPr lang="de-CH" altLang="de-DE" sz="24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radiative</a:t>
            </a:r>
            <a:r>
              <a:rPr lang="de-CH" altLang="de-DE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altLang="de-DE" sz="24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forcing</a:t>
            </a:r>
            <a:r>
              <a:rPr lang="de-CH" altLang="de-DE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altLang="de-DE" sz="24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of</a:t>
            </a:r>
            <a:r>
              <a:rPr lang="de-CH" altLang="de-DE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altLang="de-DE" sz="24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aerosols</a:t>
            </a:r>
            <a:endParaRPr lang="en-US" altLang="de-DE" sz="2400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26309" name="Text Box 5"/>
          <p:cNvSpPr txBox="1">
            <a:spLocks noChangeArrowheads="1"/>
          </p:cNvSpPr>
          <p:nvPr/>
        </p:nvSpPr>
        <p:spPr bwMode="auto">
          <a:xfrm>
            <a:off x="4716463" y="692150"/>
            <a:ext cx="576262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 altLang="de-DE"/>
          </a:p>
        </p:txBody>
      </p:sp>
      <p:sp>
        <p:nvSpPr>
          <p:cNvPr id="226311" name="Text Box 7"/>
          <p:cNvSpPr txBox="1">
            <a:spLocks noChangeArrowheads="1"/>
          </p:cNvSpPr>
          <p:nvPr/>
        </p:nvSpPr>
        <p:spPr bwMode="auto">
          <a:xfrm>
            <a:off x="4859338" y="692150"/>
            <a:ext cx="576262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 altLang="de-DE"/>
          </a:p>
        </p:txBody>
      </p:sp>
      <p:sp>
        <p:nvSpPr>
          <p:cNvPr id="2" name="Textfeld 1"/>
          <p:cNvSpPr txBox="1"/>
          <p:nvPr/>
        </p:nvSpPr>
        <p:spPr>
          <a:xfrm>
            <a:off x="888220" y="3701251"/>
            <a:ext cx="75253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                                                         </a:t>
            </a:r>
            <a:r>
              <a:rPr lang="de-CH" sz="1400" b="1" dirty="0" smtClean="0">
                <a:solidFill>
                  <a:srgbClr val="0070C0"/>
                </a:solidFill>
              </a:rPr>
              <a:t>New </a:t>
            </a:r>
            <a:r>
              <a:rPr lang="de-CH" sz="1400" b="1" dirty="0" err="1">
                <a:solidFill>
                  <a:srgbClr val="0070C0"/>
                </a:solidFill>
              </a:rPr>
              <a:t>terminology</a:t>
            </a:r>
            <a:r>
              <a:rPr lang="de-CH" sz="1400" b="1" dirty="0">
                <a:solidFill>
                  <a:srgbClr val="0070C0"/>
                </a:solidFill>
              </a:rPr>
              <a:t>:</a:t>
            </a:r>
            <a:br>
              <a:rPr lang="de-CH" sz="1400" b="1" dirty="0">
                <a:solidFill>
                  <a:srgbClr val="0070C0"/>
                </a:solidFill>
              </a:rPr>
            </a:br>
            <a:r>
              <a:rPr lang="de-CH" sz="1400" b="1" dirty="0" smtClean="0">
                <a:solidFill>
                  <a:srgbClr val="0070C0"/>
                </a:solidFill>
              </a:rPr>
              <a:t>                 Aerosol-Radiation </a:t>
            </a:r>
            <a:r>
              <a:rPr lang="de-CH" sz="1400" b="1" dirty="0">
                <a:solidFill>
                  <a:srgbClr val="0070C0"/>
                </a:solidFill>
              </a:rPr>
              <a:t>I</a:t>
            </a:r>
            <a:r>
              <a:rPr lang="de-CH" sz="1400" b="1" dirty="0" smtClean="0">
                <a:solidFill>
                  <a:srgbClr val="0070C0"/>
                </a:solidFill>
              </a:rPr>
              <a:t>nteraction  </a:t>
            </a:r>
            <a:r>
              <a:rPr lang="de-CH" sz="1400" b="1" dirty="0" smtClean="0"/>
              <a:t>                            </a:t>
            </a:r>
            <a:r>
              <a:rPr lang="de-CH" sz="1400" b="1" dirty="0" smtClean="0">
                <a:solidFill>
                  <a:srgbClr val="0070C0"/>
                </a:solidFill>
              </a:rPr>
              <a:t>Aerosol-Cloud </a:t>
            </a:r>
            <a:r>
              <a:rPr lang="de-CH" sz="1400" b="1" dirty="0">
                <a:solidFill>
                  <a:srgbClr val="0070C0"/>
                </a:solidFill>
              </a:rPr>
              <a:t>I</a:t>
            </a:r>
            <a:r>
              <a:rPr lang="de-CH" sz="1400" b="1" dirty="0" smtClean="0">
                <a:solidFill>
                  <a:srgbClr val="0070C0"/>
                </a:solidFill>
              </a:rPr>
              <a:t>nteraction</a:t>
            </a:r>
            <a:endParaRPr lang="de-CH" sz="1400" b="1" dirty="0">
              <a:solidFill>
                <a:srgbClr val="0070C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539552" y="6453336"/>
            <a:ext cx="2884508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 err="1" smtClean="0">
                <a:latin typeface="+mn-lt"/>
                <a:cs typeface="Franklin Gothic Book"/>
              </a:rPr>
              <a:t>Courtesy</a:t>
            </a:r>
            <a:r>
              <a:rPr lang="de-CH" sz="1800" kern="1000" spc="30" dirty="0" smtClean="0">
                <a:latin typeface="+mn-lt"/>
                <a:cs typeface="Franklin Gothic Book"/>
              </a:rPr>
              <a:t>: Jasper Kirkby, CERN</a:t>
            </a:r>
          </a:p>
        </p:txBody>
      </p:sp>
    </p:spTree>
    <p:extLst>
      <p:ext uri="{BB962C8B-B14F-4D97-AF65-F5344CB8AC3E}">
        <p14:creationId xmlns:p14="http://schemas.microsoft.com/office/powerpoint/2010/main" val="20655472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367142" y="116632"/>
            <a:ext cx="7453585" cy="1728192"/>
          </a:xfrm>
        </p:spPr>
        <p:txBody>
          <a:bodyPr/>
          <a:lstStyle/>
          <a:p>
            <a:pPr algn="ctr"/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More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than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50% of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the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cloud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condensation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b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</a:b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nuclei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(CCN)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are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formed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in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the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atmosphere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b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</a:b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via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new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particle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formation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(NPF), </a:t>
            </a:r>
            <a:b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</a:b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rather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than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being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directly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emitted</a:t>
            </a:r>
            <a:endParaRPr lang="de-CH" sz="2800" b="1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8690578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5652120" y="6396359"/>
            <a:ext cx="2315057" cy="2708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Gordon et al., JGR 2017</a:t>
            </a:r>
            <a:endParaRPr lang="de-CH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367142" y="5445223"/>
            <a:ext cx="6202980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PI: </a:t>
            </a:r>
            <a:r>
              <a:rPr lang="de-CH" sz="1800" b="1" kern="1000" spc="3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Preindustrial</a:t>
            </a:r>
            <a:r>
              <a:rPr lang="de-CH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PD: </a:t>
            </a:r>
            <a:r>
              <a:rPr lang="de-CH" sz="1800" b="1" kern="1000" spc="3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lang="de-CH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 Day</a:t>
            </a:r>
            <a:endParaRPr lang="de-CH" sz="1800" b="1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6935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9632" y="291600"/>
            <a:ext cx="7525593" cy="905152"/>
          </a:xfrm>
        </p:spPr>
        <p:txBody>
          <a:bodyPr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New particle formation (NPF) and </a:t>
            </a:r>
            <a:r>
              <a:rPr lang="en-US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growth </a:t>
            </a:r>
            <a:r>
              <a:rPr lang="en-US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to cloud condensation nuclei (CCN</a:t>
            </a:r>
            <a:r>
              <a:rPr lang="en-US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)</a:t>
            </a:r>
            <a:endParaRPr lang="de-CH" sz="2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208" y="1412775"/>
            <a:ext cx="9180207" cy="3155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09785" y="4860530"/>
            <a:ext cx="8928993" cy="19974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2000" kern="1000" spc="30" dirty="0" err="1" smtClean="0">
                <a:latin typeface="+mn-lt"/>
                <a:cs typeface="Franklin Gothic Book"/>
              </a:rPr>
              <a:t>Questions</a:t>
            </a:r>
            <a:r>
              <a:rPr lang="de-CH" sz="2000" kern="1000" spc="30" dirty="0" smtClean="0">
                <a:latin typeface="+mn-lt"/>
                <a:cs typeface="Franklin Gothic Book"/>
              </a:rPr>
              <a:t>: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How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do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the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molecules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from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different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sources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as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well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as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ions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influence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the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formation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rate of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new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particles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(in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our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case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: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particles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with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a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size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of 1.7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nm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)?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And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how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do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they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influence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the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growth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rate of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newly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formed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particles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?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  <a:sym typeface="Wingdings"/>
              </a:rPr>
              <a:t>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  <a:sym typeface="Wingdings"/>
              </a:rPr>
              <a:t>Both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  <a:sym typeface="Wingdings"/>
              </a:rPr>
              <a:t>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  <a:sym typeface="Wingdings"/>
              </a:rPr>
              <a:t>is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  <a:sym typeface="Wingdings"/>
              </a:rPr>
              <a:t>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  <a:sym typeface="Wingdings"/>
              </a:rPr>
              <a:t>important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  <a:sym typeface="Wingdings"/>
              </a:rPr>
              <a:t>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  <a:sym typeface="Wingdings"/>
              </a:rPr>
              <a:t>for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  <a:sym typeface="Wingdings"/>
              </a:rPr>
              <a:t>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  <a:sym typeface="Wingdings"/>
              </a:rPr>
              <a:t>the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  <a:sym typeface="Wingdings"/>
              </a:rPr>
              <a:t> </a:t>
            </a:r>
            <a:r>
              <a:rPr lang="de-CH" sz="2000" b="1" kern="1000" spc="30" dirty="0" err="1" smtClean="0">
                <a:solidFill>
                  <a:srgbClr val="C00000"/>
                </a:solidFill>
                <a:latin typeface="+mn-lt"/>
                <a:cs typeface="Franklin Gothic Book"/>
                <a:sym typeface="Wingdings"/>
              </a:rPr>
              <a:t>formation</a:t>
            </a:r>
            <a:r>
              <a:rPr lang="de-CH" sz="2000" b="1" kern="1000" spc="30" dirty="0" smtClean="0">
                <a:solidFill>
                  <a:srgbClr val="C00000"/>
                </a:solidFill>
                <a:latin typeface="+mn-lt"/>
                <a:cs typeface="Franklin Gothic Book"/>
                <a:sym typeface="Wingdings"/>
              </a:rPr>
              <a:t> of CCN</a:t>
            </a:r>
            <a:endParaRPr lang="de-CH" sz="2000" b="1" kern="1000" spc="30" dirty="0">
              <a:solidFill>
                <a:srgbClr val="C00000"/>
              </a:solidFill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CH" sz="18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0159003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ChangeArrowheads="1"/>
          </p:cNvSpPr>
          <p:nvPr/>
        </p:nvSpPr>
        <p:spPr bwMode="auto">
          <a:xfrm>
            <a:off x="539750" y="0"/>
            <a:ext cx="82804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de-DE" sz="2400" b="1" dirty="0">
                <a:latin typeface="Arial Narrow" panose="020B0606020202030204" pitchFamily="34" charset="0"/>
              </a:rPr>
              <a:t>A possible mechanism for a link </a:t>
            </a:r>
            <a:br>
              <a:rPr lang="en-GB" altLang="de-DE" sz="2400" b="1" dirty="0">
                <a:latin typeface="Arial Narrow" panose="020B0606020202030204" pitchFamily="34" charset="0"/>
              </a:rPr>
            </a:br>
            <a:r>
              <a:rPr lang="en-GB" altLang="de-DE" sz="2400" b="1" dirty="0">
                <a:latin typeface="Arial Narrow" panose="020B0606020202030204" pitchFamily="34" charset="0"/>
              </a:rPr>
              <a:t>between galactic cosmic rays and clouds</a:t>
            </a:r>
          </a:p>
        </p:txBody>
      </p:sp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4486275" y="5895975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CH" altLang="de-DE" b="1">
                <a:ea typeface="MS PGothic" pitchFamily="34" charset="-128"/>
              </a:rPr>
              <a:t>CCN</a:t>
            </a:r>
            <a:endParaRPr lang="en-US" altLang="de-DE" b="1">
              <a:ea typeface="MS PGothic" pitchFamily="34" charset="-128"/>
            </a:endParaRPr>
          </a:p>
        </p:txBody>
      </p:sp>
      <p:sp>
        <p:nvSpPr>
          <p:cNvPr id="227332" name="Text Box 4"/>
          <p:cNvSpPr txBox="1">
            <a:spLocks noChangeArrowheads="1"/>
          </p:cNvSpPr>
          <p:nvPr/>
        </p:nvSpPr>
        <p:spPr bwMode="auto">
          <a:xfrm>
            <a:off x="2503488" y="5895975"/>
            <a:ext cx="1879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CH" altLang="de-DE" b="1">
                <a:ea typeface="MS PGothic" pitchFamily="34" charset="-128"/>
              </a:rPr>
              <a:t>Cloud cover</a:t>
            </a:r>
            <a:endParaRPr lang="en-US" altLang="de-DE" b="1">
              <a:ea typeface="MS PGothic" pitchFamily="34" charset="-128"/>
            </a:endParaRPr>
          </a:p>
        </p:txBody>
      </p:sp>
      <p:sp>
        <p:nvSpPr>
          <p:cNvPr id="227333" name="Text Box 5"/>
          <p:cNvSpPr txBox="1">
            <a:spLocks noChangeArrowheads="1"/>
          </p:cNvSpPr>
          <p:nvPr/>
        </p:nvSpPr>
        <p:spPr bwMode="auto">
          <a:xfrm>
            <a:off x="292100" y="5807075"/>
            <a:ext cx="19431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CH" altLang="de-DE" b="1">
                <a:ea typeface="MS PGothic" pitchFamily="34" charset="-128"/>
              </a:rPr>
              <a:t>Climate variability</a:t>
            </a:r>
            <a:endParaRPr lang="en-US" altLang="de-DE" b="1">
              <a:ea typeface="MS PGothic" pitchFamily="34" charset="-128"/>
            </a:endParaRPr>
          </a:p>
        </p:txBody>
      </p:sp>
      <p:sp>
        <p:nvSpPr>
          <p:cNvPr id="227334" name="AutoShape 6"/>
          <p:cNvSpPr>
            <a:spLocks noChangeArrowheads="1"/>
          </p:cNvSpPr>
          <p:nvPr/>
        </p:nvSpPr>
        <p:spPr bwMode="auto">
          <a:xfrm rot="10800000">
            <a:off x="4167188" y="5954713"/>
            <a:ext cx="288925" cy="287337"/>
          </a:xfrm>
          <a:prstGeom prst="rightArrow">
            <a:avLst>
              <a:gd name="adj1" fmla="val 50000"/>
              <a:gd name="adj2" fmla="val 25138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endParaRPr lang="de-DE" altLang="de-DE">
              <a:ea typeface="MS PGothic" pitchFamily="34" charset="-128"/>
            </a:endParaRPr>
          </a:p>
        </p:txBody>
      </p:sp>
      <p:sp>
        <p:nvSpPr>
          <p:cNvPr id="227335" name="AutoShape 7"/>
          <p:cNvSpPr>
            <a:spLocks noChangeArrowheads="1"/>
          </p:cNvSpPr>
          <p:nvPr/>
        </p:nvSpPr>
        <p:spPr bwMode="auto">
          <a:xfrm rot="10800000">
            <a:off x="2125663" y="5954713"/>
            <a:ext cx="288925" cy="287337"/>
          </a:xfrm>
          <a:prstGeom prst="rightArrow">
            <a:avLst>
              <a:gd name="adj1" fmla="val 50000"/>
              <a:gd name="adj2" fmla="val 25138"/>
            </a:avLst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endParaRPr lang="de-DE" altLang="de-DE">
              <a:ea typeface="MS PGothic" pitchFamily="34" charset="-128"/>
            </a:endParaRPr>
          </a:p>
        </p:txBody>
      </p:sp>
      <p:sp>
        <p:nvSpPr>
          <p:cNvPr id="227336" name="Text Box 8"/>
          <p:cNvSpPr txBox="1">
            <a:spLocks noChangeArrowheads="1"/>
          </p:cNvSpPr>
          <p:nvPr/>
        </p:nvSpPr>
        <p:spPr bwMode="auto">
          <a:xfrm>
            <a:off x="3252788" y="4519613"/>
            <a:ext cx="7239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CH" altLang="de-DE" b="1">
                <a:ea typeface="MS PGothic" pitchFamily="34" charset="-128"/>
              </a:rPr>
              <a:t>GCR</a:t>
            </a:r>
            <a:endParaRPr lang="en-US" altLang="de-DE" b="1">
              <a:ea typeface="MS PGothic" pitchFamily="34" charset="-128"/>
            </a:endParaRPr>
          </a:p>
        </p:txBody>
      </p:sp>
      <p:sp>
        <p:nvSpPr>
          <p:cNvPr id="227337" name="Text Box 9"/>
          <p:cNvSpPr txBox="1">
            <a:spLocks noChangeArrowheads="1"/>
          </p:cNvSpPr>
          <p:nvPr/>
        </p:nvSpPr>
        <p:spPr bwMode="auto">
          <a:xfrm>
            <a:off x="5024438" y="4502150"/>
            <a:ext cx="2101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CH" altLang="de-DE" b="1">
                <a:ea typeface="MS PGothic" pitchFamily="34" charset="-128"/>
              </a:rPr>
              <a:t>Ion concentration</a:t>
            </a:r>
            <a:endParaRPr lang="en-US" altLang="de-DE" b="1">
              <a:ea typeface="MS PGothic" pitchFamily="34" charset="-128"/>
            </a:endParaRPr>
          </a:p>
        </p:txBody>
      </p:sp>
      <p:sp>
        <p:nvSpPr>
          <p:cNvPr id="227338" name="Text Box 10"/>
          <p:cNvSpPr txBox="1">
            <a:spLocks noChangeArrowheads="1"/>
          </p:cNvSpPr>
          <p:nvPr/>
        </p:nvSpPr>
        <p:spPr bwMode="auto">
          <a:xfrm>
            <a:off x="5349875" y="5172075"/>
            <a:ext cx="14462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CH" altLang="de-DE" b="1">
                <a:solidFill>
                  <a:srgbClr val="FF0000"/>
                </a:solidFill>
                <a:ea typeface="MS PGothic" pitchFamily="34" charset="-128"/>
              </a:rPr>
              <a:t>Nucleation</a:t>
            </a:r>
            <a:endParaRPr lang="en-US" altLang="de-DE" b="1">
              <a:solidFill>
                <a:srgbClr val="FF0000"/>
              </a:solidFill>
              <a:ea typeface="MS PGothic" pitchFamily="34" charset="-128"/>
            </a:endParaRPr>
          </a:p>
        </p:txBody>
      </p:sp>
      <p:sp>
        <p:nvSpPr>
          <p:cNvPr id="227339" name="AutoShape 11"/>
          <p:cNvSpPr>
            <a:spLocks noChangeArrowheads="1"/>
          </p:cNvSpPr>
          <p:nvPr/>
        </p:nvSpPr>
        <p:spPr bwMode="auto">
          <a:xfrm rot="5400000">
            <a:off x="5817394" y="4869657"/>
            <a:ext cx="288925" cy="287337"/>
          </a:xfrm>
          <a:prstGeom prst="rightArrow">
            <a:avLst>
              <a:gd name="adj1" fmla="val 50000"/>
              <a:gd name="adj2" fmla="val 25138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/>
            <a:endParaRPr lang="de-DE" altLang="de-DE">
              <a:ea typeface="MS PGothic" pitchFamily="34" charset="-128"/>
            </a:endParaRPr>
          </a:p>
        </p:txBody>
      </p:sp>
      <p:sp>
        <p:nvSpPr>
          <p:cNvPr id="227340" name="AutoShape 12"/>
          <p:cNvSpPr>
            <a:spLocks noChangeArrowheads="1"/>
          </p:cNvSpPr>
          <p:nvPr/>
        </p:nvSpPr>
        <p:spPr bwMode="auto">
          <a:xfrm>
            <a:off x="4356100" y="4586288"/>
            <a:ext cx="290513" cy="287337"/>
          </a:xfrm>
          <a:prstGeom prst="rightArrow">
            <a:avLst>
              <a:gd name="adj1" fmla="val 50000"/>
              <a:gd name="adj2" fmla="val 25276"/>
            </a:avLst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de-DE" altLang="de-DE">
              <a:ea typeface="MS PGothic" pitchFamily="34" charset="-128"/>
            </a:endParaRPr>
          </a:p>
        </p:txBody>
      </p:sp>
      <p:sp>
        <p:nvSpPr>
          <p:cNvPr id="227341" name="Text Box 13"/>
          <p:cNvSpPr txBox="1">
            <a:spLocks noChangeArrowheads="1"/>
          </p:cNvSpPr>
          <p:nvPr/>
        </p:nvSpPr>
        <p:spPr bwMode="auto">
          <a:xfrm>
            <a:off x="5553075" y="5883275"/>
            <a:ext cx="14462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CH" altLang="de-DE" b="1">
                <a:ea typeface="MS PGothic" pitchFamily="34" charset="-128"/>
              </a:rPr>
              <a:t>Growth</a:t>
            </a:r>
            <a:endParaRPr lang="en-US" altLang="de-DE" b="1">
              <a:ea typeface="MS PGothic" pitchFamily="34" charset="-128"/>
            </a:endParaRPr>
          </a:p>
        </p:txBody>
      </p:sp>
      <p:sp>
        <p:nvSpPr>
          <p:cNvPr id="227342" name="Text Box 14"/>
          <p:cNvSpPr txBox="1">
            <a:spLocks noChangeArrowheads="1"/>
          </p:cNvSpPr>
          <p:nvPr/>
        </p:nvSpPr>
        <p:spPr bwMode="auto">
          <a:xfrm>
            <a:off x="360363" y="4532313"/>
            <a:ext cx="19399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CH" altLang="de-DE" b="1">
                <a:ea typeface="MS PGothic" pitchFamily="34" charset="-128"/>
              </a:rPr>
              <a:t>Solar variability</a:t>
            </a:r>
            <a:endParaRPr lang="en-US" altLang="de-DE" b="1">
              <a:ea typeface="MS PGothic" pitchFamily="34" charset="-128"/>
            </a:endParaRPr>
          </a:p>
        </p:txBody>
      </p:sp>
      <p:sp>
        <p:nvSpPr>
          <p:cNvPr id="227343" name="AutoShape 15"/>
          <p:cNvSpPr>
            <a:spLocks noChangeArrowheads="1"/>
          </p:cNvSpPr>
          <p:nvPr/>
        </p:nvSpPr>
        <p:spPr bwMode="auto">
          <a:xfrm rot="16200000">
            <a:off x="1002507" y="4985543"/>
            <a:ext cx="336550" cy="39211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27344" name="AutoShape 16"/>
          <p:cNvSpPr>
            <a:spLocks noChangeArrowheads="1"/>
          </p:cNvSpPr>
          <p:nvPr/>
        </p:nvSpPr>
        <p:spPr bwMode="auto">
          <a:xfrm rot="5400000">
            <a:off x="1002507" y="5450681"/>
            <a:ext cx="336550" cy="39211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27345" name="AutoShape 17"/>
          <p:cNvSpPr>
            <a:spLocks noChangeArrowheads="1"/>
          </p:cNvSpPr>
          <p:nvPr/>
        </p:nvSpPr>
        <p:spPr bwMode="auto">
          <a:xfrm>
            <a:off x="2686050" y="4586288"/>
            <a:ext cx="290513" cy="287337"/>
          </a:xfrm>
          <a:prstGeom prst="rightArrow">
            <a:avLst>
              <a:gd name="adj1" fmla="val 50000"/>
              <a:gd name="adj2" fmla="val 25276"/>
            </a:avLst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de-DE" altLang="de-DE">
              <a:ea typeface="MS PGothic" pitchFamily="34" charset="-128"/>
            </a:endParaRPr>
          </a:p>
        </p:txBody>
      </p:sp>
      <p:sp>
        <p:nvSpPr>
          <p:cNvPr id="227346" name="AutoShape 18"/>
          <p:cNvSpPr>
            <a:spLocks noChangeArrowheads="1"/>
          </p:cNvSpPr>
          <p:nvPr/>
        </p:nvSpPr>
        <p:spPr bwMode="auto">
          <a:xfrm rot="5400000">
            <a:off x="5817394" y="5595144"/>
            <a:ext cx="288925" cy="287337"/>
          </a:xfrm>
          <a:prstGeom prst="rightArrow">
            <a:avLst>
              <a:gd name="adj1" fmla="val 50000"/>
              <a:gd name="adj2" fmla="val 25138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/>
            <a:endParaRPr lang="de-DE" altLang="de-DE">
              <a:ea typeface="MS PGothic" pitchFamily="34" charset="-128"/>
            </a:endParaRPr>
          </a:p>
        </p:txBody>
      </p:sp>
      <p:sp>
        <p:nvSpPr>
          <p:cNvPr id="227347" name="Oval 19"/>
          <p:cNvSpPr>
            <a:spLocks noChangeArrowheads="1"/>
          </p:cNvSpPr>
          <p:nvPr/>
        </p:nvSpPr>
        <p:spPr bwMode="auto">
          <a:xfrm>
            <a:off x="4659313" y="4237038"/>
            <a:ext cx="2717800" cy="2025650"/>
          </a:xfrm>
          <a:prstGeom prst="ellipse">
            <a:avLst/>
          </a:prstGeom>
          <a:noFill/>
          <a:ln w="476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pic>
        <p:nvPicPr>
          <p:cNvPr id="227348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8" y="1055688"/>
            <a:ext cx="8181975" cy="296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7349" name="Text Box 21"/>
          <p:cNvSpPr txBox="1">
            <a:spLocks noChangeArrowheads="1"/>
          </p:cNvSpPr>
          <p:nvPr/>
        </p:nvSpPr>
        <p:spPr bwMode="auto">
          <a:xfrm>
            <a:off x="7923213" y="4491038"/>
            <a:ext cx="8969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CH" altLang="de-DE" b="1">
                <a:ea typeface="MS PGothic" pitchFamily="34" charset="-128"/>
              </a:rPr>
              <a:t>LOSU</a:t>
            </a:r>
            <a:endParaRPr lang="en-US" altLang="de-DE" b="1">
              <a:ea typeface="MS PGothic" pitchFamily="34" charset="-128"/>
            </a:endParaRPr>
          </a:p>
        </p:txBody>
      </p:sp>
      <p:sp>
        <p:nvSpPr>
          <p:cNvPr id="227350" name="AutoShape 22"/>
          <p:cNvSpPr>
            <a:spLocks noChangeArrowheads="1"/>
          </p:cNvSpPr>
          <p:nvPr/>
        </p:nvSpPr>
        <p:spPr bwMode="auto">
          <a:xfrm>
            <a:off x="7777163" y="4886325"/>
            <a:ext cx="290512" cy="287338"/>
          </a:xfrm>
          <a:prstGeom prst="rightArrow">
            <a:avLst>
              <a:gd name="adj1" fmla="val 50000"/>
              <a:gd name="adj2" fmla="val 25276"/>
            </a:avLst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de-DE" altLang="de-DE">
              <a:ea typeface="MS PGothic" pitchFamily="34" charset="-128"/>
            </a:endParaRPr>
          </a:p>
        </p:txBody>
      </p:sp>
      <p:sp>
        <p:nvSpPr>
          <p:cNvPr id="227351" name="AutoShape 23"/>
          <p:cNvSpPr>
            <a:spLocks noChangeArrowheads="1"/>
          </p:cNvSpPr>
          <p:nvPr/>
        </p:nvSpPr>
        <p:spPr bwMode="auto">
          <a:xfrm>
            <a:off x="7777163" y="5349875"/>
            <a:ext cx="288925" cy="287338"/>
          </a:xfrm>
          <a:prstGeom prst="rightArrow">
            <a:avLst>
              <a:gd name="adj1" fmla="val 50000"/>
              <a:gd name="adj2" fmla="val 25138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de-DE" altLang="de-DE">
              <a:ea typeface="MS PGothic" pitchFamily="34" charset="-128"/>
            </a:endParaRPr>
          </a:p>
        </p:txBody>
      </p:sp>
      <p:sp>
        <p:nvSpPr>
          <p:cNvPr id="227352" name="AutoShape 24"/>
          <p:cNvSpPr>
            <a:spLocks noChangeArrowheads="1"/>
          </p:cNvSpPr>
          <p:nvPr/>
        </p:nvSpPr>
        <p:spPr bwMode="auto">
          <a:xfrm>
            <a:off x="7778750" y="5807075"/>
            <a:ext cx="288925" cy="287338"/>
          </a:xfrm>
          <a:prstGeom prst="rightArrow">
            <a:avLst>
              <a:gd name="adj1" fmla="val 50000"/>
              <a:gd name="adj2" fmla="val 25138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de-DE" altLang="de-DE">
              <a:ea typeface="MS PGothic" pitchFamily="34" charset="-128"/>
            </a:endParaRPr>
          </a:p>
        </p:txBody>
      </p:sp>
      <p:sp>
        <p:nvSpPr>
          <p:cNvPr id="227353" name="Text Box 25"/>
          <p:cNvSpPr txBox="1">
            <a:spLocks noChangeArrowheads="1"/>
          </p:cNvSpPr>
          <p:nvPr/>
        </p:nvSpPr>
        <p:spPr bwMode="auto">
          <a:xfrm>
            <a:off x="8067675" y="4843463"/>
            <a:ext cx="8969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CH" altLang="de-DE" sz="1600" b="1">
                <a:ea typeface="MS PGothic" pitchFamily="34" charset="-128"/>
              </a:rPr>
              <a:t>High</a:t>
            </a:r>
            <a:endParaRPr lang="en-US" altLang="de-DE" sz="1600" b="1">
              <a:ea typeface="MS PGothic" pitchFamily="34" charset="-128"/>
            </a:endParaRPr>
          </a:p>
        </p:txBody>
      </p:sp>
      <p:sp>
        <p:nvSpPr>
          <p:cNvPr id="227354" name="Text Box 26"/>
          <p:cNvSpPr txBox="1">
            <a:spLocks noChangeArrowheads="1"/>
          </p:cNvSpPr>
          <p:nvPr/>
        </p:nvSpPr>
        <p:spPr bwMode="auto">
          <a:xfrm>
            <a:off x="8080375" y="5300663"/>
            <a:ext cx="10937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CH" altLang="de-DE" sz="1600" b="1">
                <a:ea typeface="MS PGothic" pitchFamily="34" charset="-128"/>
              </a:rPr>
              <a:t>Medium</a:t>
            </a:r>
            <a:endParaRPr lang="en-US" altLang="de-DE" sz="1600" b="1">
              <a:ea typeface="MS PGothic" pitchFamily="34" charset="-128"/>
            </a:endParaRPr>
          </a:p>
        </p:txBody>
      </p:sp>
      <p:sp>
        <p:nvSpPr>
          <p:cNvPr id="227355" name="Text Box 27"/>
          <p:cNvSpPr txBox="1">
            <a:spLocks noChangeArrowheads="1"/>
          </p:cNvSpPr>
          <p:nvPr/>
        </p:nvSpPr>
        <p:spPr bwMode="auto">
          <a:xfrm>
            <a:off x="8172450" y="5757863"/>
            <a:ext cx="10937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CH" altLang="de-DE" sz="1600" b="1">
                <a:ea typeface="MS PGothic" pitchFamily="34" charset="-128"/>
              </a:rPr>
              <a:t>Low</a:t>
            </a:r>
            <a:endParaRPr lang="en-US" altLang="de-DE" sz="1600" b="1">
              <a:ea typeface="MS PGothic" pitchFamily="34" charset="-128"/>
            </a:endParaRPr>
          </a:p>
        </p:txBody>
      </p:sp>
      <p:sp>
        <p:nvSpPr>
          <p:cNvPr id="227356" name="Rectangle 28"/>
          <p:cNvSpPr>
            <a:spLocks noChangeArrowheads="1"/>
          </p:cNvSpPr>
          <p:nvPr/>
        </p:nvSpPr>
        <p:spPr bwMode="auto">
          <a:xfrm>
            <a:off x="7721600" y="4491038"/>
            <a:ext cx="1366838" cy="1771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27357" name="AutoShape 29"/>
          <p:cNvSpPr>
            <a:spLocks noChangeArrowheads="1"/>
          </p:cNvSpPr>
          <p:nvPr/>
        </p:nvSpPr>
        <p:spPr bwMode="auto">
          <a:xfrm rot="10800000">
            <a:off x="5216525" y="5940425"/>
            <a:ext cx="288925" cy="287338"/>
          </a:xfrm>
          <a:prstGeom prst="rightArrow">
            <a:avLst>
              <a:gd name="adj1" fmla="val 50000"/>
              <a:gd name="adj2" fmla="val 25138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endParaRPr lang="de-DE" altLang="de-DE">
              <a:ea typeface="MS PGothic" pitchFamily="34" charset="-128"/>
            </a:endParaRPr>
          </a:p>
        </p:txBody>
      </p:sp>
      <p:sp>
        <p:nvSpPr>
          <p:cNvPr id="227358" name="Text Box 30"/>
          <p:cNvSpPr txBox="1">
            <a:spLocks noChangeArrowheads="1"/>
          </p:cNvSpPr>
          <p:nvPr/>
        </p:nvSpPr>
        <p:spPr bwMode="auto">
          <a:xfrm>
            <a:off x="4883150" y="6491288"/>
            <a:ext cx="4260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CH" altLang="de-DE"/>
              <a:t>LOSU: Level of Scientific Understanding</a:t>
            </a:r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7283695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8" t="3490"/>
          <a:stretch>
            <a:fillRect/>
          </a:stretch>
        </p:blipFill>
        <p:spPr bwMode="auto">
          <a:xfrm>
            <a:off x="-165100" y="933450"/>
            <a:ext cx="7021513" cy="592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1269951" y="-10545"/>
            <a:ext cx="7093678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10000"/>
              </a:lnSpc>
              <a:buClr>
                <a:schemeClr val="accent2"/>
              </a:buClr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1pPr>
            <a:lvl2pPr marL="742950" indent="-285750">
              <a:lnSpc>
                <a:spcPct val="110000"/>
              </a:lnSpc>
              <a:buClr>
                <a:schemeClr val="tx1"/>
              </a:buClr>
              <a:buSzPct val="80000"/>
              <a:buFont typeface="Lucida Grande" charset="0"/>
              <a:buChar char="•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2pPr>
            <a:lvl3pPr marL="1143000" indent="-228600">
              <a:lnSpc>
                <a:spcPct val="110000"/>
              </a:lnSpc>
              <a:buFont typeface="Times" pitchFamily="18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ＭＳ Ｐゴシック" pitchFamily="34" charset="-128"/>
              </a:defRPr>
            </a:lvl3pPr>
            <a:lvl4pPr marL="1600200" indent="-228600">
              <a:lnSpc>
                <a:spcPct val="110000"/>
              </a:lnSpc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4pPr>
            <a:lvl5pPr marL="2057400" indent="-228600">
              <a:lnSpc>
                <a:spcPct val="110000"/>
              </a:lnSpc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</a:pPr>
            <a:r>
              <a:rPr lang="en-GB" altLang="de-DE" sz="2800" dirty="0"/>
              <a:t> </a:t>
            </a:r>
            <a:r>
              <a:rPr lang="en-GB" altLang="de-DE" sz="2800" b="1" dirty="0" smtClean="0"/>
              <a:t>CLOUD was designed to </a:t>
            </a:r>
            <a:br>
              <a:rPr lang="en-GB" altLang="de-DE" sz="2800" b="1" dirty="0" smtClean="0"/>
            </a:br>
            <a:r>
              <a:rPr lang="en-GB" altLang="de-DE" sz="2800" b="1" dirty="0" smtClean="0"/>
              <a:t>answer these questions</a:t>
            </a:r>
            <a:endParaRPr lang="en-GB" altLang="de-DE" sz="2800" b="1" dirty="0"/>
          </a:p>
        </p:txBody>
      </p:sp>
      <p:grpSp>
        <p:nvGrpSpPr>
          <p:cNvPr id="15364" name="Group 4"/>
          <p:cNvGrpSpPr>
            <a:grpSpLocks/>
          </p:cNvGrpSpPr>
          <p:nvPr/>
        </p:nvGrpSpPr>
        <p:grpSpPr bwMode="auto">
          <a:xfrm>
            <a:off x="3477868" y="4518819"/>
            <a:ext cx="2677845" cy="1547812"/>
            <a:chOff x="3379" y="2840"/>
            <a:chExt cx="1794" cy="975"/>
          </a:xfrm>
        </p:grpSpPr>
        <p:sp>
          <p:nvSpPr>
            <p:cNvPr id="15368" name="Rectangle 5"/>
            <p:cNvSpPr>
              <a:spLocks noChangeArrowheads="1"/>
            </p:cNvSpPr>
            <p:nvPr/>
          </p:nvSpPr>
          <p:spPr bwMode="auto">
            <a:xfrm>
              <a:off x="3379" y="2840"/>
              <a:ext cx="179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110000"/>
                </a:lnSpc>
                <a:buClr>
                  <a:schemeClr val="accent2"/>
                </a:buClr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1pPr>
              <a:lvl2pPr marL="742950" indent="-285750">
                <a:lnSpc>
                  <a:spcPct val="110000"/>
                </a:lnSpc>
                <a:buClr>
                  <a:schemeClr val="tx1"/>
                </a:buClr>
                <a:buSzPct val="80000"/>
                <a:buFont typeface="Lucida Grande" charset="0"/>
                <a:buChar char="•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2pPr>
              <a:lvl3pPr marL="1143000" indent="-228600">
                <a:lnSpc>
                  <a:spcPct val="110000"/>
                </a:lnSpc>
                <a:buFont typeface="Times" pitchFamily="18" charset="0"/>
                <a:buChar char="–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ＭＳ Ｐゴシック" pitchFamily="34" charset="-128"/>
                </a:defRPr>
              </a:lvl3pPr>
              <a:lvl4pPr marL="1600200" indent="-228600">
                <a:lnSpc>
                  <a:spcPct val="110000"/>
                </a:lnSpc>
                <a:buFont typeface="Lucida Grande" charset="0"/>
                <a:buChar char="–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4pPr>
              <a:lvl5pPr marL="2057400" indent="-228600">
                <a:lnSpc>
                  <a:spcPct val="110000"/>
                </a:lnSpc>
                <a:buFont typeface="Lucida Grande" charset="0"/>
                <a:buChar char="–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Lucida Grande" charset="0"/>
                <a:buChar char="–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Lucida Grande" charset="0"/>
                <a:buChar char="–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Lucida Grande" charset="0"/>
                <a:buChar char="–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Lucida Grande" charset="0"/>
                <a:buChar char="–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</a:pPr>
              <a:r>
                <a:rPr lang="de-CH" altLang="de-DE" sz="2000" dirty="0">
                  <a:latin typeface="Arial" charset="0"/>
                  <a:cs typeface="Arial" charset="0"/>
                </a:rPr>
                <a:t>T11 PS </a:t>
              </a:r>
              <a:r>
                <a:rPr lang="en-US" altLang="de-DE" sz="2000" dirty="0">
                  <a:latin typeface="Arial" charset="0"/>
                  <a:cs typeface="Arial" charset="0"/>
                </a:rPr>
                <a:t>3.5 GeV/c </a:t>
              </a:r>
              <a:r>
                <a:rPr lang="el-GR" altLang="de-DE" sz="2000" dirty="0">
                  <a:latin typeface="Arial" charset="0"/>
                  <a:cs typeface="Arial" charset="0"/>
                </a:rPr>
                <a:t>π</a:t>
              </a:r>
              <a:r>
                <a:rPr lang="de-CH" altLang="de-DE" sz="2000" baseline="30000" dirty="0">
                  <a:latin typeface="Arial" charset="0"/>
                  <a:cs typeface="Arial" charset="0"/>
                </a:rPr>
                <a:t>+</a:t>
              </a:r>
              <a:endParaRPr lang="el-GR" altLang="de-DE" sz="2000" baseline="30000" dirty="0">
                <a:latin typeface="Arial" charset="0"/>
                <a:cs typeface="Arial" charset="0"/>
              </a:endParaRPr>
            </a:p>
          </p:txBody>
        </p:sp>
        <p:sp>
          <p:nvSpPr>
            <p:cNvPr id="15369" name="AutoShape 6"/>
            <p:cNvSpPr>
              <a:spLocks noChangeArrowheads="1"/>
            </p:cNvSpPr>
            <p:nvPr/>
          </p:nvSpPr>
          <p:spPr bwMode="auto">
            <a:xfrm rot="5400000">
              <a:off x="4071" y="2897"/>
              <a:ext cx="181" cy="74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EE5112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lnSpc>
                  <a:spcPct val="110000"/>
                </a:lnSpc>
                <a:buClr>
                  <a:schemeClr val="accent2"/>
                </a:buClr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1pPr>
              <a:lvl2pPr marL="742950" indent="-285750">
                <a:lnSpc>
                  <a:spcPct val="110000"/>
                </a:lnSpc>
                <a:buClr>
                  <a:schemeClr val="tx1"/>
                </a:buClr>
                <a:buSzPct val="80000"/>
                <a:buFont typeface="Lucida Grande" charset="0"/>
                <a:buChar char="•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2pPr>
              <a:lvl3pPr marL="1143000" indent="-228600">
                <a:lnSpc>
                  <a:spcPct val="110000"/>
                </a:lnSpc>
                <a:buFont typeface="Times" pitchFamily="18" charset="0"/>
                <a:buChar char="–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ＭＳ Ｐゴシック" pitchFamily="34" charset="-128"/>
                </a:defRPr>
              </a:lvl3pPr>
              <a:lvl4pPr marL="1600200" indent="-228600">
                <a:lnSpc>
                  <a:spcPct val="110000"/>
                </a:lnSpc>
                <a:buFont typeface="Lucida Grande" charset="0"/>
                <a:buChar char="–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4pPr>
              <a:lvl5pPr marL="2057400" indent="-228600">
                <a:lnSpc>
                  <a:spcPct val="110000"/>
                </a:lnSpc>
                <a:buFont typeface="Lucida Grande" charset="0"/>
                <a:buChar char="–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Lucida Grande" charset="0"/>
                <a:buChar char="–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Lucida Grande" charset="0"/>
                <a:buChar char="–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Lucida Grande" charset="0"/>
                <a:buChar char="–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Lucida Grande" charset="0"/>
                <a:buChar char="–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</a:pPr>
              <a:endParaRPr lang="de-DE" altLang="de-DE" sz="1400">
                <a:latin typeface="Arial" charset="0"/>
              </a:endParaRPr>
            </a:p>
          </p:txBody>
        </p:sp>
        <p:sp>
          <p:nvSpPr>
            <p:cNvPr id="15370" name="Rectangle 7"/>
            <p:cNvSpPr>
              <a:spLocks noChangeArrowheads="1"/>
            </p:cNvSpPr>
            <p:nvPr/>
          </p:nvSpPr>
          <p:spPr bwMode="auto">
            <a:xfrm>
              <a:off x="3410" y="3408"/>
              <a:ext cx="1502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110000"/>
                </a:lnSpc>
                <a:buClr>
                  <a:schemeClr val="accent2"/>
                </a:buClr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1pPr>
              <a:lvl2pPr marL="742950" indent="-285750">
                <a:lnSpc>
                  <a:spcPct val="110000"/>
                </a:lnSpc>
                <a:buClr>
                  <a:schemeClr val="tx1"/>
                </a:buClr>
                <a:buSzPct val="80000"/>
                <a:buFont typeface="Lucida Grande" charset="0"/>
                <a:buChar char="•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2pPr>
              <a:lvl3pPr marL="1143000" indent="-228600">
                <a:lnSpc>
                  <a:spcPct val="110000"/>
                </a:lnSpc>
                <a:buFont typeface="Times" pitchFamily="18" charset="0"/>
                <a:buChar char="–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ＭＳ Ｐゴシック" pitchFamily="34" charset="-128"/>
                </a:defRPr>
              </a:lvl3pPr>
              <a:lvl4pPr marL="1600200" indent="-228600">
                <a:lnSpc>
                  <a:spcPct val="110000"/>
                </a:lnSpc>
                <a:buFont typeface="Lucida Grande" charset="0"/>
                <a:buChar char="–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4pPr>
              <a:lvl5pPr marL="2057400" indent="-228600">
                <a:lnSpc>
                  <a:spcPct val="110000"/>
                </a:lnSpc>
                <a:buFont typeface="Lucida Grande" charset="0"/>
                <a:buChar char="–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Lucida Grande" charset="0"/>
                <a:buChar char="–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Lucida Grande" charset="0"/>
                <a:buChar char="–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Lucida Grande" charset="0"/>
                <a:buChar char="–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Lucida Grande" charset="0"/>
                <a:buChar char="–"/>
                <a:defRPr sz="1700">
                  <a:solidFill>
                    <a:schemeClr val="tx1"/>
                  </a:solidFill>
                  <a:latin typeface="Arial Narrow" pitchFamily="34" charset="0"/>
                  <a:ea typeface="ヒラギノ角ゴ Pro W3" charset="-128"/>
                  <a:cs typeface="Arial Narrow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buClrTx/>
              </a:pPr>
              <a:r>
                <a:rPr lang="de-CH" altLang="de-DE" sz="1800" dirty="0" err="1">
                  <a:latin typeface="Arial" charset="0"/>
                  <a:cs typeface="Arial" charset="0"/>
                </a:rPr>
                <a:t>up</a:t>
              </a:r>
              <a:r>
                <a:rPr lang="de-CH" altLang="de-DE" sz="1800" dirty="0">
                  <a:latin typeface="Arial" charset="0"/>
                  <a:cs typeface="Arial" charset="0"/>
                </a:rPr>
                <a:t> </a:t>
              </a:r>
              <a:r>
                <a:rPr lang="de-CH" altLang="de-DE" sz="1800" dirty="0" err="1">
                  <a:latin typeface="Arial" charset="0"/>
                  <a:cs typeface="Arial" charset="0"/>
                </a:rPr>
                <a:t>to</a:t>
              </a:r>
              <a:r>
                <a:rPr lang="de-CH" altLang="de-DE" sz="1800" dirty="0">
                  <a:latin typeface="Arial" charset="0"/>
                  <a:cs typeface="Arial" charset="0"/>
                </a:rPr>
                <a:t> 5000 </a:t>
              </a:r>
              <a:r>
                <a:rPr lang="de-CH" altLang="de-DE" sz="1800" dirty="0" err="1">
                  <a:latin typeface="Arial" charset="0"/>
                  <a:cs typeface="Arial" charset="0"/>
                </a:rPr>
                <a:t>ion</a:t>
              </a:r>
              <a:r>
                <a:rPr lang="de-CH" altLang="de-DE" sz="1800" dirty="0">
                  <a:latin typeface="Arial" charset="0"/>
                  <a:cs typeface="Arial" charset="0"/>
                </a:rPr>
                <a:t> </a:t>
              </a:r>
              <a:r>
                <a:rPr lang="de-CH" altLang="de-DE" sz="1800" dirty="0" err="1">
                  <a:latin typeface="Arial" charset="0"/>
                  <a:cs typeface="Arial" charset="0"/>
                </a:rPr>
                <a:t>pairs</a:t>
              </a:r>
              <a:r>
                <a:rPr lang="de-CH" altLang="de-DE" sz="1800" dirty="0">
                  <a:latin typeface="Arial" charset="0"/>
                  <a:cs typeface="Arial" charset="0"/>
                </a:rPr>
                <a:t> per cm</a:t>
              </a:r>
              <a:r>
                <a:rPr lang="de-CH" altLang="de-DE" sz="1800" baseline="30000" dirty="0">
                  <a:latin typeface="Arial" charset="0"/>
                  <a:cs typeface="Arial" charset="0"/>
                </a:rPr>
                <a:t>3</a:t>
              </a:r>
              <a:endParaRPr lang="en-US" altLang="de-DE" sz="1800" baseline="30000" dirty="0">
                <a:latin typeface="Arial" charset="0"/>
                <a:cs typeface="Arial" charset="0"/>
              </a:endParaRPr>
            </a:p>
          </p:txBody>
        </p:sp>
      </p:grpSp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6856413" y="1073150"/>
            <a:ext cx="2287587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buClr>
                <a:schemeClr val="accent2"/>
              </a:buClr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1pPr>
            <a:lvl2pPr marL="742950" indent="-285750">
              <a:lnSpc>
                <a:spcPct val="110000"/>
              </a:lnSpc>
              <a:buClr>
                <a:schemeClr val="tx1"/>
              </a:buClr>
              <a:buSzPct val="80000"/>
              <a:buFont typeface="Lucida Grande" charset="0"/>
              <a:buChar char="•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2pPr>
            <a:lvl3pPr marL="1143000" indent="-228600">
              <a:lnSpc>
                <a:spcPct val="110000"/>
              </a:lnSpc>
              <a:buFont typeface="Times" pitchFamily="18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ＭＳ Ｐゴシック" pitchFamily="34" charset="-128"/>
              </a:defRPr>
            </a:lvl3pPr>
            <a:lvl4pPr marL="1600200" indent="-228600">
              <a:lnSpc>
                <a:spcPct val="110000"/>
              </a:lnSpc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4pPr>
            <a:lvl5pPr marL="2057400" indent="-228600">
              <a:lnSpc>
                <a:spcPct val="110000"/>
              </a:lnSpc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</a:pPr>
            <a:r>
              <a:rPr lang="de-CH" altLang="de-DE" sz="1800">
                <a:latin typeface="Arial" charset="0"/>
              </a:rPr>
              <a:t>OH from photolysis of ozone</a:t>
            </a:r>
          </a:p>
          <a:p>
            <a:pPr eaLnBrk="1" hangingPunct="1">
              <a:lnSpc>
                <a:spcPct val="100000"/>
              </a:lnSpc>
              <a:buClrTx/>
            </a:pPr>
            <a:endParaRPr lang="de-CH" altLang="de-DE" sz="1800">
              <a:latin typeface="Arial" charset="0"/>
            </a:endParaRPr>
          </a:p>
          <a:p>
            <a:pPr eaLnBrk="1" hangingPunct="1">
              <a:lnSpc>
                <a:spcPct val="100000"/>
              </a:lnSpc>
              <a:buClrTx/>
            </a:pPr>
            <a:r>
              <a:rPr lang="de-CH" altLang="de-DE" sz="1800">
                <a:latin typeface="Arial" charset="0"/>
              </a:rPr>
              <a:t>H</a:t>
            </a:r>
            <a:r>
              <a:rPr lang="de-CH" altLang="de-DE" sz="1800" baseline="-25000">
                <a:latin typeface="Arial" charset="0"/>
              </a:rPr>
              <a:t>2</a:t>
            </a:r>
            <a:r>
              <a:rPr lang="de-CH" altLang="de-DE" sz="1800">
                <a:latin typeface="Arial" charset="0"/>
              </a:rPr>
              <a:t>SO</a:t>
            </a:r>
            <a:r>
              <a:rPr lang="de-CH" altLang="de-DE" sz="1800" baseline="-25000">
                <a:latin typeface="Arial" charset="0"/>
              </a:rPr>
              <a:t>4</a:t>
            </a:r>
            <a:r>
              <a:rPr lang="de-CH" altLang="de-DE" sz="1800">
                <a:latin typeface="Arial" charset="0"/>
              </a:rPr>
              <a:t> from reaction of SO</a:t>
            </a:r>
            <a:r>
              <a:rPr lang="de-CH" altLang="de-DE" sz="1800" baseline="-25000">
                <a:latin typeface="Arial" charset="0"/>
              </a:rPr>
              <a:t>2</a:t>
            </a:r>
            <a:r>
              <a:rPr lang="de-CH" altLang="de-DE" sz="1800">
                <a:latin typeface="Arial" charset="0"/>
              </a:rPr>
              <a:t> with OH</a:t>
            </a:r>
            <a:endParaRPr lang="en-US" altLang="de-DE" sz="1800">
              <a:latin typeface="Arial" charset="0"/>
            </a:endParaRPr>
          </a:p>
        </p:txBody>
      </p:sp>
      <p:sp>
        <p:nvSpPr>
          <p:cNvPr id="15366" name="Text Box 9"/>
          <p:cNvSpPr txBox="1">
            <a:spLocks noChangeArrowheads="1"/>
          </p:cNvSpPr>
          <p:nvPr/>
        </p:nvSpPr>
        <p:spPr bwMode="auto">
          <a:xfrm>
            <a:off x="5661893" y="4383011"/>
            <a:ext cx="3482107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110000"/>
              </a:lnSpc>
              <a:buClr>
                <a:schemeClr val="accent2"/>
              </a:buClr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1pPr>
            <a:lvl2pPr marL="742950" indent="-285750">
              <a:lnSpc>
                <a:spcPct val="110000"/>
              </a:lnSpc>
              <a:buClr>
                <a:schemeClr val="tx1"/>
              </a:buClr>
              <a:buSzPct val="80000"/>
              <a:buFont typeface="Lucida Grande" charset="0"/>
              <a:buChar char="•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2pPr>
            <a:lvl3pPr marL="1143000" indent="-228600">
              <a:lnSpc>
                <a:spcPct val="110000"/>
              </a:lnSpc>
              <a:buFont typeface="Times" pitchFamily="18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ＭＳ Ｐゴシック" pitchFamily="34" charset="-128"/>
              </a:defRPr>
            </a:lvl3pPr>
            <a:lvl4pPr marL="1600200" indent="-228600">
              <a:lnSpc>
                <a:spcPct val="110000"/>
              </a:lnSpc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4pPr>
            <a:lvl5pPr marL="2057400" indent="-228600">
              <a:lnSpc>
                <a:spcPct val="110000"/>
              </a:lnSpc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buClrTx/>
            </a:pPr>
            <a:r>
              <a:rPr lang="de-CH" altLang="de-DE" sz="1600" dirty="0">
                <a:latin typeface="Arial" charset="0"/>
              </a:rPr>
              <a:t>Kirkby et al., Nature 2011</a:t>
            </a:r>
            <a:br>
              <a:rPr lang="de-CH" altLang="de-DE" sz="1600" dirty="0">
                <a:latin typeface="Arial" charset="0"/>
              </a:rPr>
            </a:br>
            <a:r>
              <a:rPr lang="de-CH" altLang="de-DE" sz="1600" dirty="0">
                <a:latin typeface="Arial" charset="0"/>
              </a:rPr>
              <a:t>Almeida et al., Nature 2013</a:t>
            </a:r>
            <a:br>
              <a:rPr lang="de-CH" altLang="de-DE" sz="1600" dirty="0">
                <a:latin typeface="Arial" charset="0"/>
              </a:rPr>
            </a:br>
            <a:r>
              <a:rPr lang="de-CH" altLang="de-DE" sz="1600" dirty="0" err="1">
                <a:latin typeface="Arial" charset="0"/>
              </a:rPr>
              <a:t>Schobesberger</a:t>
            </a:r>
            <a:r>
              <a:rPr lang="de-CH" altLang="de-DE" sz="1600" dirty="0">
                <a:latin typeface="Arial" charset="0"/>
              </a:rPr>
              <a:t> et al., PNAS </a:t>
            </a:r>
            <a:r>
              <a:rPr lang="de-CH" altLang="de-DE" sz="1600" dirty="0" smtClean="0">
                <a:latin typeface="Arial" charset="0"/>
              </a:rPr>
              <a:t>2013</a:t>
            </a:r>
            <a:br>
              <a:rPr lang="de-CH" altLang="de-DE" sz="1600" dirty="0" smtClean="0">
                <a:latin typeface="Arial" charset="0"/>
              </a:rPr>
            </a:br>
            <a:r>
              <a:rPr lang="de-CH" altLang="de-DE" sz="1600" dirty="0" smtClean="0">
                <a:latin typeface="Arial" charset="0"/>
              </a:rPr>
              <a:t>Kürten et al., PNAS, 2014</a:t>
            </a:r>
            <a:br>
              <a:rPr lang="de-CH" altLang="de-DE" sz="1600" dirty="0" smtClean="0">
                <a:latin typeface="Arial" charset="0"/>
              </a:rPr>
            </a:br>
            <a:r>
              <a:rPr lang="de-CH" altLang="de-DE" sz="1600" dirty="0" err="1" smtClean="0">
                <a:latin typeface="Arial" charset="0"/>
              </a:rPr>
              <a:t>Riccobono</a:t>
            </a:r>
            <a:r>
              <a:rPr lang="de-CH" altLang="de-DE" sz="1600" dirty="0" smtClean="0">
                <a:latin typeface="Arial" charset="0"/>
              </a:rPr>
              <a:t> et al., Science 2014</a:t>
            </a:r>
            <a:br>
              <a:rPr lang="de-CH" altLang="de-DE" sz="1600" dirty="0" smtClean="0">
                <a:latin typeface="Arial" charset="0"/>
              </a:rPr>
            </a:br>
            <a:r>
              <a:rPr lang="de-CH" altLang="de-DE" sz="1600" dirty="0" smtClean="0">
                <a:latin typeface="Arial" charset="0"/>
              </a:rPr>
              <a:t>Kirkby et al., Nature 2016</a:t>
            </a:r>
            <a:br>
              <a:rPr lang="de-CH" altLang="de-DE" sz="1600" dirty="0" smtClean="0">
                <a:latin typeface="Arial" charset="0"/>
              </a:rPr>
            </a:br>
            <a:r>
              <a:rPr lang="de-CH" altLang="de-DE" sz="1600" dirty="0" smtClean="0">
                <a:latin typeface="Arial" charset="0"/>
              </a:rPr>
              <a:t>Tröstl et al., Nature 2016</a:t>
            </a:r>
            <a:br>
              <a:rPr lang="de-CH" altLang="de-DE" sz="1600" dirty="0" smtClean="0">
                <a:latin typeface="Arial" charset="0"/>
              </a:rPr>
            </a:br>
            <a:r>
              <a:rPr lang="de-CH" altLang="de-DE" sz="1600" dirty="0" smtClean="0">
                <a:latin typeface="Arial" charset="0"/>
              </a:rPr>
              <a:t>Lehtipalo et al., Nature </a:t>
            </a:r>
            <a:r>
              <a:rPr lang="de-CH" altLang="de-DE" sz="1600" dirty="0" err="1" smtClean="0">
                <a:latin typeface="Arial" charset="0"/>
              </a:rPr>
              <a:t>Comm</a:t>
            </a:r>
            <a:r>
              <a:rPr lang="de-CH" altLang="de-DE" sz="1600" dirty="0" smtClean="0">
                <a:latin typeface="Arial" charset="0"/>
              </a:rPr>
              <a:t>. 2016</a:t>
            </a:r>
            <a:br>
              <a:rPr lang="de-CH" altLang="de-DE" sz="1600" dirty="0" smtClean="0">
                <a:latin typeface="Arial" charset="0"/>
              </a:rPr>
            </a:br>
            <a:r>
              <a:rPr lang="de-CH" altLang="de-DE" sz="1600" dirty="0" smtClean="0">
                <a:latin typeface="Arial" charset="0"/>
              </a:rPr>
              <a:t>Gordon et al., PNAS 2016</a:t>
            </a:r>
            <a:r>
              <a:rPr lang="en-US" altLang="de-DE" sz="1600" dirty="0">
                <a:latin typeface="Arial" charset="0"/>
              </a:rPr>
              <a:t/>
            </a:r>
            <a:br>
              <a:rPr lang="en-US" altLang="de-DE" sz="1600" dirty="0">
                <a:latin typeface="Arial" charset="0"/>
              </a:rPr>
            </a:br>
            <a:r>
              <a:rPr lang="en-US" altLang="de-DE" sz="1600" dirty="0" smtClean="0">
                <a:latin typeface="Arial" charset="0"/>
              </a:rPr>
              <a:t>Dunne et al., Science 2016</a:t>
            </a:r>
            <a:endParaRPr lang="de-CH" altLang="de-DE" sz="1600" dirty="0" smtClean="0">
              <a:latin typeface="Arial" charset="0"/>
            </a:endParaRPr>
          </a:p>
        </p:txBody>
      </p:sp>
      <p:pic>
        <p:nvPicPr>
          <p:cNvPr id="15367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718" y="792617"/>
            <a:ext cx="2372282" cy="357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27651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496944" cy="1584176"/>
          </a:xfrm>
          <a:ln/>
        </p:spPr>
        <p:txBody>
          <a:bodyPr/>
          <a:lstStyle/>
          <a:p>
            <a:pPr algn="ctr"/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The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big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discovery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 in 2016:</a:t>
            </a:r>
            <a:b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</a:b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Highly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oxygenated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organic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molecules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 (HOMs)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are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 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able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to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trigger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new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particle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formation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 on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their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own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,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without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the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help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 of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sulfuric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acid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</a:rPr>
              <a:t> 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  <a:sym typeface="Wingdings"/>
              </a:rPr>
              <a:t>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  <a:sym typeface="Wingdings"/>
              </a:rPr>
              <a:t>Implications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  <a:sym typeface="Wingdings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  <a:sym typeface="Wingdings"/>
              </a:rPr>
              <a:t>for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  <a:sym typeface="Wingdings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  <a:sym typeface="Wingdings"/>
              </a:rPr>
              <a:t>the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  <a:sym typeface="Wingdings"/>
              </a:rPr>
              <a:t> </a:t>
            </a:r>
            <a:r>
              <a:rPr lang="de-CH" altLang="de-DE" sz="2800" b="1" dirty="0" err="1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  <a:sym typeface="Wingdings"/>
              </a:rPr>
              <a:t>preindustrial</a:t>
            </a:r>
            <a:r>
              <a:rPr lang="de-CH" altLang="de-DE" sz="2800" b="1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 Narrow" pitchFamily="34" charset="0"/>
                <a:sym typeface="Wingdings"/>
              </a:rPr>
              <a:t> time</a:t>
            </a:r>
            <a:endParaRPr lang="de-CH" altLang="de-DE" sz="2800" b="1" dirty="0" smtClean="0">
              <a:solidFill>
                <a:schemeClr val="tx1"/>
              </a:solidFill>
              <a:latin typeface="Arial Narrow" pitchFamily="34" charset="0"/>
              <a:ea typeface="ヒラギノ角ゴ Pro W3" charset="-128"/>
              <a:cs typeface="Arial Narrow" pitchFamily="34" charset="0"/>
            </a:endParaRP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26" y="1844824"/>
            <a:ext cx="4591665" cy="4232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feld 2"/>
          <p:cNvSpPr txBox="1">
            <a:spLocks noChangeArrowheads="1"/>
          </p:cNvSpPr>
          <p:nvPr/>
        </p:nvSpPr>
        <p:spPr bwMode="auto">
          <a:xfrm>
            <a:off x="251521" y="6182493"/>
            <a:ext cx="8439202" cy="54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de-CH" altLang="de-DE" sz="1600" dirty="0" err="1" smtClean="0">
                <a:latin typeface="Arial" charset="0"/>
                <a:cs typeface="Arial" charset="0"/>
              </a:rPr>
              <a:t>Sulfuric</a:t>
            </a:r>
            <a:r>
              <a:rPr lang="de-CH" altLang="de-DE" sz="1600" dirty="0" smtClean="0">
                <a:latin typeface="Arial" charset="0"/>
                <a:cs typeface="Arial" charset="0"/>
              </a:rPr>
              <a:t> </a:t>
            </a:r>
            <a:r>
              <a:rPr lang="de-CH" altLang="de-DE" sz="1600" dirty="0" err="1" smtClean="0">
                <a:latin typeface="Arial" charset="0"/>
                <a:cs typeface="Arial" charset="0"/>
              </a:rPr>
              <a:t>acid</a:t>
            </a:r>
            <a:r>
              <a:rPr lang="de-CH" altLang="de-DE" sz="1600" dirty="0" smtClean="0">
                <a:latin typeface="Arial" charset="0"/>
                <a:cs typeface="Arial" charset="0"/>
              </a:rPr>
              <a:t> </a:t>
            </a:r>
            <a:r>
              <a:rPr lang="de-CH" altLang="de-DE" sz="1600" dirty="0" err="1" smtClean="0">
                <a:latin typeface="Arial" charset="0"/>
                <a:cs typeface="Arial" charset="0"/>
              </a:rPr>
              <a:t>with</a:t>
            </a:r>
            <a:r>
              <a:rPr lang="de-CH" altLang="de-DE" sz="1600" dirty="0" smtClean="0">
                <a:latin typeface="Arial" charset="0"/>
                <a:cs typeface="Arial" charset="0"/>
              </a:rPr>
              <a:t> </a:t>
            </a:r>
            <a:r>
              <a:rPr lang="de-CH" altLang="de-DE" sz="1600" dirty="0" err="1" smtClean="0">
                <a:latin typeface="Arial" charset="0"/>
                <a:cs typeface="Arial" charset="0"/>
              </a:rPr>
              <a:t>either</a:t>
            </a:r>
            <a:r>
              <a:rPr lang="de-CH" altLang="de-DE" sz="1600" dirty="0" smtClean="0">
                <a:latin typeface="Arial" charset="0"/>
                <a:cs typeface="Arial" charset="0"/>
              </a:rPr>
              <a:t> NH</a:t>
            </a:r>
            <a:r>
              <a:rPr lang="de-CH" altLang="de-DE" sz="1600" baseline="-25000" dirty="0" smtClean="0">
                <a:latin typeface="Arial" charset="0"/>
                <a:cs typeface="Arial" charset="0"/>
              </a:rPr>
              <a:t>3</a:t>
            </a:r>
            <a:r>
              <a:rPr lang="de-CH" altLang="de-DE" sz="1600" dirty="0" smtClean="0">
                <a:latin typeface="Arial" charset="0"/>
                <a:cs typeface="Arial" charset="0"/>
              </a:rPr>
              <a:t> </a:t>
            </a:r>
            <a:r>
              <a:rPr lang="de-CH" altLang="de-DE" sz="1600" dirty="0" err="1" smtClean="0">
                <a:latin typeface="Arial" charset="0"/>
                <a:cs typeface="Arial" charset="0"/>
              </a:rPr>
              <a:t>or</a:t>
            </a:r>
            <a:r>
              <a:rPr lang="de-CH" altLang="de-DE" sz="1600" dirty="0" smtClean="0">
                <a:latin typeface="Arial" charset="0"/>
                <a:cs typeface="Arial" charset="0"/>
              </a:rPr>
              <a:t> </a:t>
            </a:r>
            <a:r>
              <a:rPr lang="de-CH" altLang="de-DE" sz="1600" dirty="0" err="1" smtClean="0">
                <a:latin typeface="Arial" charset="0"/>
                <a:cs typeface="Arial" charset="0"/>
              </a:rPr>
              <a:t>dimethylamine</a:t>
            </a:r>
            <a:r>
              <a:rPr lang="de-CH" altLang="de-DE" sz="1600" dirty="0" smtClean="0">
                <a:latin typeface="Arial" charset="0"/>
                <a:cs typeface="Arial" charset="0"/>
              </a:rPr>
              <a:t> (DMA)                            </a:t>
            </a:r>
            <a:r>
              <a:rPr lang="de-CH" altLang="de-DE" sz="1600" dirty="0" err="1" smtClean="0">
                <a:latin typeface="Arial" charset="0"/>
                <a:cs typeface="Arial" charset="0"/>
              </a:rPr>
              <a:t>With</a:t>
            </a:r>
            <a:r>
              <a:rPr lang="de-CH" altLang="de-DE" sz="1600" dirty="0" smtClean="0">
                <a:latin typeface="Arial" charset="0"/>
                <a:cs typeface="Arial" charset="0"/>
              </a:rPr>
              <a:t> HOMs</a:t>
            </a:r>
            <a:br>
              <a:rPr lang="de-CH" altLang="de-DE" sz="1600" dirty="0" smtClean="0">
                <a:latin typeface="Arial" charset="0"/>
                <a:cs typeface="Arial" charset="0"/>
              </a:rPr>
            </a:br>
            <a:r>
              <a:rPr lang="de-CH" altLang="de-DE" sz="1600" dirty="0" smtClean="0">
                <a:latin typeface="Arial" charset="0"/>
                <a:cs typeface="Arial" charset="0"/>
              </a:rPr>
              <a:t>               Almeida </a:t>
            </a:r>
            <a:r>
              <a:rPr lang="de-CH" altLang="de-DE" sz="1600" dirty="0">
                <a:latin typeface="Arial" charset="0"/>
                <a:cs typeface="Arial" charset="0"/>
              </a:rPr>
              <a:t>et al., Nature </a:t>
            </a:r>
            <a:r>
              <a:rPr lang="de-CH" altLang="de-DE" sz="1600" dirty="0" smtClean="0">
                <a:latin typeface="Arial" charset="0"/>
                <a:cs typeface="Arial" charset="0"/>
              </a:rPr>
              <a:t>2013                                            Kirkby et al., Nature 2016</a:t>
            </a:r>
            <a:endParaRPr lang="de-CH" altLang="de-DE" sz="1600" dirty="0">
              <a:latin typeface="Arial" charset="0"/>
              <a:cs typeface="Arial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829" y="1772817"/>
            <a:ext cx="4564170" cy="4293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Gerade Verbindung 2"/>
          <p:cNvCxnSpPr/>
          <p:nvPr/>
        </p:nvCxnSpPr>
        <p:spPr bwMode="auto">
          <a:xfrm flipV="1">
            <a:off x="8207829" y="3961185"/>
            <a:ext cx="756659" cy="162318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3116791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5" y="260648"/>
            <a:ext cx="8545000" cy="1368152"/>
          </a:xfrm>
        </p:spPr>
        <p:txBody>
          <a:bodyPr/>
          <a:lstStyle/>
          <a:p>
            <a:pPr algn="ctr"/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    Feedback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loops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between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laboratory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and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field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b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experiments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as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reality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check: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Is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there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agreement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concerning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  NPF rate,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growth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rate, and </a:t>
            </a:r>
            <a:r>
              <a:rPr lang="de-CH" sz="2800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cluster</a:t>
            </a:r>
            <a:r>
              <a:rPr lang="de-CH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molecular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de-CH" sz="28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composition</a:t>
            </a:r>
            <a:r>
              <a:rPr lang="de-CH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?</a:t>
            </a:r>
            <a:endParaRPr lang="de-CH" sz="2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5" name="Grafik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15"/>
          <a:stretch/>
        </p:blipFill>
        <p:spPr bwMode="auto">
          <a:xfrm>
            <a:off x="3489623" y="2420888"/>
            <a:ext cx="2372282" cy="2978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7015412" y="4405652"/>
            <a:ext cx="1964320" cy="94795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2800" kern="1000" spc="3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Lower</a:t>
            </a:r>
            <a:r>
              <a:rPr lang="de-CH" sz="2800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800" kern="1000" spc="3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free</a:t>
            </a:r>
            <a:r>
              <a:rPr lang="de-CH" sz="2800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CH" sz="2800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CH" sz="2800" kern="1000" spc="3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troposphere</a:t>
            </a:r>
            <a:endParaRPr lang="de-CH" sz="2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77575" y="4391960"/>
            <a:ext cx="2208297" cy="10035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2800" kern="1000" spc="30" dirty="0" smtClean="0">
                <a:cs typeface="Franklin Gothic Book"/>
              </a:rPr>
              <a:t>Marine </a:t>
            </a:r>
            <a:br>
              <a:rPr lang="de-CH" sz="2800" kern="1000" spc="30" dirty="0" smtClean="0">
                <a:cs typeface="Franklin Gothic Book"/>
              </a:rPr>
            </a:br>
            <a:r>
              <a:rPr lang="de-CH" sz="2800" kern="1000" spc="30" dirty="0" err="1" smtClean="0">
                <a:cs typeface="Franklin Gothic Book"/>
              </a:rPr>
              <a:t>environment</a:t>
            </a:r>
            <a:endParaRPr lang="de-CH" sz="2800" kern="1000" spc="30" dirty="0">
              <a:cs typeface="Franklin Gothic Book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920894" y="6165304"/>
            <a:ext cx="3991477" cy="5663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2800" kern="1000" spc="30" dirty="0" err="1" smtClean="0">
                <a:cs typeface="Franklin Gothic Book"/>
              </a:rPr>
              <a:t>Upper</a:t>
            </a:r>
            <a:r>
              <a:rPr lang="de-CH" sz="2800" kern="1000" spc="30" dirty="0" smtClean="0">
                <a:cs typeface="Franklin Gothic Book"/>
              </a:rPr>
              <a:t> </a:t>
            </a:r>
            <a:r>
              <a:rPr lang="de-CH" sz="2800" kern="1000" spc="30" dirty="0" err="1" smtClean="0">
                <a:cs typeface="Franklin Gothic Book"/>
              </a:rPr>
              <a:t>free</a:t>
            </a:r>
            <a:r>
              <a:rPr lang="de-CH" sz="2800" kern="1000" spc="30" dirty="0" smtClean="0">
                <a:cs typeface="Franklin Gothic Book"/>
              </a:rPr>
              <a:t> </a:t>
            </a:r>
            <a:r>
              <a:rPr lang="de-CH" sz="2800" kern="1000" spc="30" dirty="0" err="1" smtClean="0">
                <a:cs typeface="Franklin Gothic Book"/>
              </a:rPr>
              <a:t>troposphere</a:t>
            </a:r>
            <a:endParaRPr lang="de-CH" sz="2800" kern="1000" spc="30" dirty="0">
              <a:cs typeface="Franklin Gothic Book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6950548" y="2286794"/>
            <a:ext cx="1248099" cy="10402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2800" kern="1000" spc="30" dirty="0" smtClean="0">
                <a:cs typeface="Franklin Gothic Book"/>
              </a:rPr>
              <a:t>Boreal</a:t>
            </a:r>
            <a:br>
              <a:rPr lang="de-CH" sz="2800" kern="1000" spc="30" dirty="0" smtClean="0">
                <a:cs typeface="Franklin Gothic Book"/>
              </a:rPr>
            </a:br>
            <a:r>
              <a:rPr lang="de-CH" sz="2800" kern="1000" spc="30" dirty="0" err="1" smtClean="0">
                <a:cs typeface="Franklin Gothic Book"/>
              </a:rPr>
              <a:t>forest</a:t>
            </a:r>
            <a:endParaRPr lang="de-CH" sz="2800" kern="1000" spc="30" dirty="0">
              <a:cs typeface="Franklin Gothic Book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77575" y="2633551"/>
            <a:ext cx="2391680" cy="10402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2800" kern="1000" spc="30" dirty="0" smtClean="0">
                <a:cs typeface="Franklin Gothic Book"/>
              </a:rPr>
              <a:t>Urban</a:t>
            </a:r>
            <a:br>
              <a:rPr lang="de-CH" sz="2800" kern="1000" spc="30" dirty="0" smtClean="0">
                <a:cs typeface="Franklin Gothic Book"/>
              </a:rPr>
            </a:br>
            <a:r>
              <a:rPr lang="de-CH" sz="2800" kern="1000" spc="30" dirty="0" err="1" smtClean="0">
                <a:cs typeface="Franklin Gothic Book"/>
              </a:rPr>
              <a:t>environments</a:t>
            </a:r>
            <a:endParaRPr lang="de-CH" sz="2800" kern="1000" spc="30" dirty="0">
              <a:cs typeface="Franklin Gothic Book"/>
            </a:endParaRPr>
          </a:p>
        </p:txBody>
      </p:sp>
      <p:cxnSp>
        <p:nvCxnSpPr>
          <p:cNvPr id="12" name="Gerade Verbindung mit Pfeil 11"/>
          <p:cNvCxnSpPr/>
          <p:nvPr/>
        </p:nvCxnSpPr>
        <p:spPr bwMode="auto">
          <a:xfrm>
            <a:off x="5925878" y="3878568"/>
            <a:ext cx="1024670" cy="702560"/>
          </a:xfrm>
          <a:prstGeom prst="straightConnector1">
            <a:avLst/>
          </a:prstGeom>
          <a:ln w="31750"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 bwMode="auto">
          <a:xfrm flipV="1">
            <a:off x="5925878" y="2922660"/>
            <a:ext cx="878370" cy="722364"/>
          </a:xfrm>
          <a:prstGeom prst="straightConnector1">
            <a:avLst/>
          </a:prstGeom>
          <a:ln w="31750"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 bwMode="auto">
          <a:xfrm>
            <a:off x="4675764" y="5520642"/>
            <a:ext cx="0" cy="702560"/>
          </a:xfrm>
          <a:prstGeom prst="straightConnector1">
            <a:avLst/>
          </a:prstGeom>
          <a:ln w="31750"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 bwMode="auto">
          <a:xfrm flipV="1">
            <a:off x="2195736" y="4030968"/>
            <a:ext cx="1166552" cy="622168"/>
          </a:xfrm>
          <a:prstGeom prst="straightConnector1">
            <a:avLst/>
          </a:prstGeom>
          <a:ln w="31750"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 bwMode="auto">
          <a:xfrm>
            <a:off x="2479500" y="3140968"/>
            <a:ext cx="882788" cy="504056"/>
          </a:xfrm>
          <a:prstGeom prst="straightConnector1">
            <a:avLst/>
          </a:prstGeom>
          <a:ln w="31750"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3769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 PPMaster_E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Farbwelt des PSI">
    <a:dk1>
      <a:srgbClr val="000000"/>
    </a:dk1>
    <a:lt1>
      <a:srgbClr val="FFFFFF"/>
    </a:lt1>
    <a:dk2>
      <a:srgbClr val="000000"/>
    </a:dk2>
    <a:lt2>
      <a:srgbClr val="686868"/>
    </a:lt2>
    <a:accent1>
      <a:srgbClr val="FDCA00"/>
    </a:accent1>
    <a:accent2>
      <a:srgbClr val="EB5B00"/>
    </a:accent2>
    <a:accent3>
      <a:srgbClr val="C50006"/>
    </a:accent3>
    <a:accent4>
      <a:srgbClr val="7C204E"/>
    </a:accent4>
    <a:accent5>
      <a:srgbClr val="003B6E"/>
    </a:accent5>
    <a:accent6>
      <a:srgbClr val="197418"/>
    </a:accent6>
    <a:hlink>
      <a:srgbClr val="000000"/>
    </a:hlink>
    <a:folHlink>
      <a:srgbClr val="68686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763</Words>
  <Application>Microsoft Office PowerPoint</Application>
  <PresentationFormat>Bildschirmpräsentation (4:3)</PresentationFormat>
  <Paragraphs>139</Paragraphs>
  <Slides>26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27" baseType="lpstr">
      <vt:lpstr>PSI PPMaster_E</vt:lpstr>
      <vt:lpstr>Status and plans of the CLOUD experiment</vt:lpstr>
      <vt:lpstr>Atmospheric aerosol particles:                 Solid or liquid particles suspended in the atmosphere Primary: direct emission into the atmosphere Secondary: Formation in the atmosphere after oxidation of gaseous precursors </vt:lpstr>
      <vt:lpstr>The radiative forcing of aerosols</vt:lpstr>
      <vt:lpstr>More than 50% of the cloud condensation  nuclei (CCN) are formed in the atmosphere  via new particle formation (NPF),  rather than being directly emitted</vt:lpstr>
      <vt:lpstr>New particle formation (NPF) and  growth to cloud condensation nuclei (CCN)</vt:lpstr>
      <vt:lpstr>PowerPoint-Präsentation</vt:lpstr>
      <vt:lpstr>PowerPoint-Präsentation</vt:lpstr>
      <vt:lpstr>The big discovery in 2016: Highly oxygenated organic molecules (HOMs) are  able to trigger new particle formation on their own, without the help of sulfuric acid  Implications for the preindustrial time</vt:lpstr>
      <vt:lpstr>     Feedback loops between laboratory and field  experiments as reality check: Is there  agreement concerning   NPF rate, growth rate, and cluster molecular composition?</vt:lpstr>
      <vt:lpstr>     Reality check in the lower free troposphere: Yes, also at the Jungraujoch (3580 m asl) importance  of highly oxygenated organic molecules (HOMs)  and in other cases sulfuric acid confirmed</vt:lpstr>
      <vt:lpstr>PowerPoint-Präsentation</vt:lpstr>
      <vt:lpstr>CLOUD results are highly cited</vt:lpstr>
      <vt:lpstr>The ultimate answers come from model  calculations: Fractions of NPF and in  preindustrial and present-day atmospheres </vt:lpstr>
      <vt:lpstr>CLOUD has answered a first important question</vt:lpstr>
      <vt:lpstr>Important questions remain:  How about the pre-industrial period?</vt:lpstr>
      <vt:lpstr>Not answered yet: Is there an effect  of GCR on climate in the preindustrial time?</vt:lpstr>
      <vt:lpstr> Important uncertainties remain Also: CLOUD has evolved answering  fundamental research questions of high relevance    Further evolution of CLOUD required</vt:lpstr>
      <vt:lpstr>Extension of light sources</vt:lpstr>
      <vt:lpstr>CLOUD12 light spectrum from the 5 sources in operation</vt:lpstr>
      <vt:lpstr>Layout of the analysing instruments  around the chamber during CLOUD12</vt:lpstr>
      <vt:lpstr>CLOUD12 scientific programme (18 September – 27 November 2017) </vt:lpstr>
      <vt:lpstr>Variation of ion concentrations  in the CLOUD chamber during CLOUD12</vt:lpstr>
      <vt:lpstr>Beam requests 2018</vt:lpstr>
      <vt:lpstr>CLOUD requests</vt:lpstr>
      <vt:lpstr>Summary</vt:lpstr>
      <vt:lpstr>Acknowledgments</vt:lpstr>
    </vt:vector>
  </TitlesOfParts>
  <Company>PSI - Paul Scherrer Institut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Feinstaub: Quellen und Auswirkungen</dc:title>
  <dc:creator>Baltensperger Urs</dc:creator>
  <cp:lastModifiedBy>Baltensperger Urs</cp:lastModifiedBy>
  <cp:revision>331</cp:revision>
  <cp:lastPrinted>2015-07-23T13:50:07Z</cp:lastPrinted>
  <dcterms:created xsi:type="dcterms:W3CDTF">2016-08-26T06:28:32Z</dcterms:created>
  <dcterms:modified xsi:type="dcterms:W3CDTF">2018-06-07T06:25:54Z</dcterms:modified>
</cp:coreProperties>
</file>