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4" r:id="rId6"/>
    <p:sldId id="273" r:id="rId7"/>
    <p:sldId id="261" r:id="rId8"/>
    <p:sldId id="266" r:id="rId9"/>
    <p:sldId id="267" r:id="rId10"/>
    <p:sldId id="268" r:id="rId11"/>
    <p:sldId id="272" r:id="rId12"/>
    <p:sldId id="271" r:id="rId13"/>
    <p:sldId id="269" r:id="rId14"/>
    <p:sldId id="270" r:id="rId15"/>
    <p:sldId id="262" r:id="rId16"/>
    <p:sldId id="265" r:id="rId17"/>
    <p:sldId id="274" r:id="rId18"/>
    <p:sldId id="263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29C78-0949-4EDC-A5BA-17CF0C1F27F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72A42-1E99-491C-A723-D1B0450F1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72A42-1E99-491C-A723-D1B0450F160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44FDF-BCB2-4742-83AA-27F754E73BE3}" type="datetimeFigureOut">
              <a:rPr kumimoji="1" lang="ja-JP" altLang="en-US" smtClean="0"/>
              <a:pPr/>
              <a:t>2009/11/3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CDF92-4CF9-4C58-AFD4-B6E738C136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tiff"/><Relationship Id="rId4" Type="http://schemas.openxmlformats.org/officeDocument/2006/relationships/image" Target="../media/image20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tiff"/><Relationship Id="rId4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 smtClean="0"/>
              <a:t>Cu + Acid </a:t>
            </a:r>
            <a:r>
              <a:rPr lang="en-US" altLang="ja-JP" sz="4000" dirty="0" err="1" smtClean="0"/>
              <a:t>Passivation</a:t>
            </a:r>
            <a:r>
              <a:rPr lang="en-US" altLang="ja-JP" sz="4000" dirty="0" smtClean="0"/>
              <a:t> + Etching </a:t>
            </a:r>
            <a:r>
              <a:rPr lang="en-US" altLang="ja-JP" sz="4000" dirty="0"/>
              <a:t>(43)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Kazue Yokoyama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Beta measurements</a:t>
            </a:r>
            <a:endParaRPr kumimoji="1" lang="ja-JP" altLang="en-US" sz="3600" dirty="0"/>
          </a:p>
        </p:txBody>
      </p:sp>
      <p:pic>
        <p:nvPicPr>
          <p:cNvPr id="5" name="コンテンツ プレースホルダ 4" descr="z455-beta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568" y="1297897"/>
            <a:ext cx="8617712" cy="4417119"/>
          </a:xfrm>
        </p:spPr>
      </p:pic>
      <p:sp>
        <p:nvSpPr>
          <p:cNvPr id="21" name="円/楕円 20"/>
          <p:cNvSpPr/>
          <p:nvPr/>
        </p:nvSpPr>
        <p:spPr>
          <a:xfrm>
            <a:off x="3357554" y="1643050"/>
            <a:ext cx="2000264" cy="26432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2910" y="5643578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ja-JP" altLang="en-US" sz="2400" dirty="0" smtClean="0">
                <a:solidFill>
                  <a:schemeClr val="accent2"/>
                </a:solidFill>
              </a:rPr>
              <a:t>　</a:t>
            </a:r>
            <a:r>
              <a:rPr kumimoji="1" lang="en-US" altLang="ja-JP" sz="2400" dirty="0" smtClean="0">
                <a:solidFill>
                  <a:schemeClr val="accent2"/>
                </a:solidFill>
              </a:rPr>
              <a:t>beta wouldn’t be changed drastically by gap measurements.</a:t>
            </a:r>
            <a:endParaRPr kumimoji="1" lang="ja-JP" alt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Beta measurements</a:t>
            </a:r>
            <a:endParaRPr kumimoji="1" lang="ja-JP" altLang="en-US" sz="3600" dirty="0"/>
          </a:p>
        </p:txBody>
      </p:sp>
      <p:pic>
        <p:nvPicPr>
          <p:cNvPr id="5" name="コンテンツ プレースホルダ 4" descr="z455-beta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568" y="785794"/>
            <a:ext cx="8617712" cy="4417119"/>
          </a:xfrm>
        </p:spPr>
      </p:pic>
      <p:cxnSp>
        <p:nvCxnSpPr>
          <p:cNvPr id="8" name="直線矢印コネクタ 7"/>
          <p:cNvCxnSpPr/>
          <p:nvPr/>
        </p:nvCxnSpPr>
        <p:spPr>
          <a:xfrm rot="5400000" flipH="1" flipV="1">
            <a:off x="3428992" y="3929066"/>
            <a:ext cx="1357322" cy="1214446"/>
          </a:xfrm>
          <a:prstGeom prst="straightConnector1">
            <a:avLst/>
          </a:prstGeom>
          <a:ln w="25400">
            <a:solidFill>
              <a:srgbClr val="3399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16200000" flipV="1">
            <a:off x="1341358" y="4127448"/>
            <a:ext cx="1103434" cy="1071570"/>
          </a:xfrm>
          <a:prstGeom prst="straightConnector1">
            <a:avLst/>
          </a:prstGeom>
          <a:ln w="25400">
            <a:solidFill>
              <a:srgbClr val="3399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357158" y="5214950"/>
            <a:ext cx="3714776" cy="1323439"/>
          </a:xfrm>
          <a:prstGeom prst="rect">
            <a:avLst/>
          </a:prstGeom>
          <a:noFill/>
          <a:ln>
            <a:solidFill>
              <a:srgbClr val="339966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339966"/>
                </a:solidFill>
              </a:rPr>
              <a:t>A break for a couple of hours </a:t>
            </a:r>
          </a:p>
          <a:p>
            <a:r>
              <a:rPr lang="en-US" altLang="ja-JP" sz="2000" dirty="0" smtClean="0">
                <a:solidFill>
                  <a:srgbClr val="339966"/>
                </a:solidFill>
              </a:rPr>
              <a:t>-&gt; beta value grew downward.</a:t>
            </a:r>
          </a:p>
          <a:p>
            <a:r>
              <a:rPr kumimoji="1" lang="en-US" altLang="ja-JP" sz="2000" dirty="0" smtClean="0">
                <a:solidFill>
                  <a:srgbClr val="339966"/>
                </a:solidFill>
              </a:rPr>
              <a:t>Material surface could be changed as time advances.</a:t>
            </a:r>
            <a:endParaRPr kumimoji="1" lang="ja-JP" altLang="en-US" sz="2000" dirty="0">
              <a:solidFill>
                <a:srgbClr val="3399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" name="コンテンツ プレースホルダ 8" descr="z445-beta-time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428736"/>
            <a:ext cx="6000792" cy="426828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z455-beta-log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2744239"/>
            <a:ext cx="4062422" cy="3185091"/>
          </a:xfrm>
          <a:prstGeom prst="rect">
            <a:avLst/>
          </a:prstGeom>
        </p:spPr>
      </p:pic>
      <p:pic>
        <p:nvPicPr>
          <p:cNvPr id="15" name="図 14" descr="z455-beta-log1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786058"/>
            <a:ext cx="3929090" cy="3036534"/>
          </a:xfrm>
          <a:prstGeom prst="rect">
            <a:avLst/>
          </a:prstGeom>
        </p:spPr>
      </p:pic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457200" y="5857892"/>
            <a:ext cx="8186766" cy="92549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dirty="0" smtClean="0">
                <a:solidFill>
                  <a:schemeClr val="accent2"/>
                </a:solidFill>
              </a:rPr>
              <a:t>After BD, higher voltage is required for </a:t>
            </a:r>
            <a:r>
              <a:rPr lang="en-US" altLang="ja-JP" dirty="0" smtClean="0">
                <a:solidFill>
                  <a:schemeClr val="accent2"/>
                </a:solidFill>
              </a:rPr>
              <a:t>beta measurements as time advances.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accent2"/>
                </a:solidFill>
              </a:rPr>
              <a:t>beta value is changed by using the method in the current  program. </a:t>
            </a:r>
          </a:p>
          <a:p>
            <a:r>
              <a:rPr kumimoji="1" lang="en-US" altLang="ja-JP" dirty="0" smtClean="0">
                <a:solidFill>
                  <a:schemeClr val="accent2"/>
                </a:solidFill>
              </a:rPr>
              <a:t>: Few data and </a:t>
            </a:r>
            <a:r>
              <a:rPr lang="en-US" altLang="ja-JP" dirty="0" smtClean="0">
                <a:solidFill>
                  <a:schemeClr val="accent2"/>
                </a:solidFill>
              </a:rPr>
              <a:t>unsuitable region  </a:t>
            </a:r>
            <a:r>
              <a:rPr kumimoji="1" lang="en-US" altLang="ja-JP" dirty="0" smtClean="0">
                <a:solidFill>
                  <a:schemeClr val="accent2"/>
                </a:solidFill>
              </a:rPr>
              <a:t>for fitting </a:t>
            </a:r>
          </a:p>
        </p:txBody>
      </p:sp>
      <p:sp>
        <p:nvSpPr>
          <p:cNvPr id="12" name="円/楕円 11"/>
          <p:cNvSpPr/>
          <p:nvPr/>
        </p:nvSpPr>
        <p:spPr>
          <a:xfrm>
            <a:off x="1357290" y="3786190"/>
            <a:ext cx="42862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6143636" y="3857628"/>
            <a:ext cx="642942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コンテンツ プレースホルダ 10" descr="z455-beta-current1.t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285720" y="-24"/>
            <a:ext cx="4040188" cy="3104163"/>
          </a:xfrm>
        </p:spPr>
      </p:pic>
      <p:pic>
        <p:nvPicPr>
          <p:cNvPr id="14" name="コンテンツ プレースホルダ 13" descr="z455-beta-current2.tif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786314" y="40367"/>
            <a:ext cx="4041775" cy="3174319"/>
          </a:xfrm>
        </p:spPr>
      </p:pic>
      <p:sp>
        <p:nvSpPr>
          <p:cNvPr id="30" name="テキスト ボックス 29"/>
          <p:cNvSpPr txBox="1"/>
          <p:nvPr/>
        </p:nvSpPr>
        <p:spPr>
          <a:xfrm>
            <a:off x="4071934" y="642918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2E-11 [A]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 &lt; current &lt; 1E-9 [A]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 12" descr="z455-beta-log2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7546" y="285728"/>
            <a:ext cx="7289244" cy="5715040"/>
          </a:xfrm>
        </p:spPr>
      </p:pic>
      <p:cxnSp>
        <p:nvCxnSpPr>
          <p:cNvPr id="12" name="直線コネクタ 11"/>
          <p:cNvCxnSpPr/>
          <p:nvPr/>
        </p:nvCxnSpPr>
        <p:spPr>
          <a:xfrm rot="16200000" flipH="1">
            <a:off x="2393141" y="2964655"/>
            <a:ext cx="3500462" cy="10001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16200000" flipH="1">
            <a:off x="1821637" y="3117055"/>
            <a:ext cx="3500462" cy="100013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16200000" flipH="1">
            <a:off x="2786051" y="2285993"/>
            <a:ext cx="3000396" cy="142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143372" y="2000240"/>
            <a:ext cx="95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/>
                </a:solidFill>
              </a:rPr>
              <a:t>Beta~90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85223" y="4071942"/>
            <a:ext cx="95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/>
                </a:solidFill>
              </a:rPr>
              <a:t>Beta~50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00034" y="5967731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>
                <a:solidFill>
                  <a:schemeClr val="accent2"/>
                </a:solidFill>
              </a:rPr>
              <a:t>After BD in a while,  it seems that data shows several slopes. </a:t>
            </a:r>
            <a:endParaRPr kumimoji="1" lang="ja-JP" altLang="en-US" sz="2400" dirty="0">
              <a:solidFill>
                <a:schemeClr val="accent2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 rot="16200000" flipH="1">
            <a:off x="2643173" y="2438393"/>
            <a:ext cx="3000396" cy="142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Summary of</a:t>
            </a:r>
            <a:br>
              <a:rPr kumimoji="1" lang="en-US" altLang="ja-JP" dirty="0" smtClean="0"/>
            </a:br>
            <a:r>
              <a:rPr lang="en-US" altLang="ja-JP" dirty="0" smtClean="0"/>
              <a:t>Cu + Acid </a:t>
            </a:r>
            <a:r>
              <a:rPr lang="en-US" altLang="ja-JP" dirty="0" err="1" smtClean="0"/>
              <a:t>Passivation</a:t>
            </a:r>
            <a:r>
              <a:rPr lang="en-US" altLang="ja-JP" dirty="0" smtClean="0"/>
              <a:t> + Etching (43)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r>
              <a:rPr lang="en-US" altLang="ja-JP" u="sng" dirty="0" smtClean="0">
                <a:solidFill>
                  <a:schemeClr val="accent2"/>
                </a:solidFill>
              </a:rPr>
              <a:t>Average</a:t>
            </a:r>
            <a:r>
              <a:rPr lang="en-US" altLang="ja-JP" dirty="0" smtClean="0">
                <a:solidFill>
                  <a:schemeClr val="accent2"/>
                </a:solidFill>
              </a:rPr>
              <a:t> </a:t>
            </a:r>
            <a:r>
              <a:rPr lang="en-US" altLang="ja-JP" dirty="0" smtClean="0"/>
              <a:t>of </a:t>
            </a:r>
            <a:r>
              <a:rPr lang="en-US" altLang="ja-JP" dirty="0" smtClean="0">
                <a:solidFill>
                  <a:srgbClr val="FF0000"/>
                </a:solidFill>
              </a:rPr>
              <a:t>Initial beta (before breakdown) </a:t>
            </a:r>
            <a:r>
              <a:rPr lang="en-US" altLang="ja-JP" dirty="0" smtClean="0"/>
              <a:t>and </a:t>
            </a:r>
            <a:r>
              <a:rPr lang="en-US" altLang="ja-JP" dirty="0" smtClean="0">
                <a:solidFill>
                  <a:srgbClr val="002060"/>
                </a:solidFill>
              </a:rPr>
              <a:t>beta * BD Field</a:t>
            </a:r>
            <a:r>
              <a:rPr lang="en-US" altLang="ja-JP" dirty="0" smtClean="0"/>
              <a:t>: </a:t>
            </a:r>
          </a:p>
          <a:p>
            <a:pPr>
              <a:buNone/>
            </a:pPr>
            <a:r>
              <a:rPr kumimoji="1" lang="en-US" altLang="ja-JP" dirty="0" smtClean="0"/>
              <a:t> spot2 ~</a:t>
            </a:r>
            <a:r>
              <a:rPr kumimoji="1" lang="en-US" altLang="ja-JP" dirty="0" smtClean="0">
                <a:solidFill>
                  <a:srgbClr val="FF0000"/>
                </a:solidFill>
              </a:rPr>
              <a:t> 49</a:t>
            </a:r>
            <a:r>
              <a:rPr kumimoji="1" lang="en-US" altLang="ja-JP" dirty="0" smtClean="0"/>
              <a:t>,   </a:t>
            </a:r>
            <a:r>
              <a:rPr kumimoji="1" lang="en-US" altLang="ja-JP" dirty="0" smtClean="0">
                <a:solidFill>
                  <a:srgbClr val="002060"/>
                </a:solidFill>
              </a:rPr>
              <a:t>beta*BD Field ~ 12.6 GV/m</a:t>
            </a:r>
          </a:p>
          <a:p>
            <a:pPr>
              <a:buNone/>
            </a:pPr>
            <a:r>
              <a:rPr lang="en-US" altLang="ja-JP" dirty="0" smtClean="0"/>
              <a:t> spot3 ~ </a:t>
            </a:r>
            <a:r>
              <a:rPr lang="en-US" altLang="ja-JP" dirty="0" smtClean="0">
                <a:solidFill>
                  <a:srgbClr val="FF0000"/>
                </a:solidFill>
              </a:rPr>
              <a:t>29</a:t>
            </a:r>
            <a:r>
              <a:rPr lang="en-US" altLang="ja-JP" dirty="0" smtClean="0"/>
              <a:t>,   </a:t>
            </a:r>
            <a:r>
              <a:rPr lang="en-US" altLang="ja-JP" dirty="0" smtClean="0">
                <a:solidFill>
                  <a:srgbClr val="002060"/>
                </a:solidFill>
              </a:rPr>
              <a:t>beta*BD Field ~ 13.4 GV/m</a:t>
            </a:r>
          </a:p>
          <a:p>
            <a:pPr>
              <a:buNone/>
            </a:pPr>
            <a:r>
              <a:rPr lang="en-US" altLang="ja-JP" dirty="0" smtClean="0"/>
              <a:t> spot4 ~ </a:t>
            </a:r>
            <a:r>
              <a:rPr lang="en-US" altLang="ja-JP" dirty="0" smtClean="0">
                <a:solidFill>
                  <a:srgbClr val="FF0000"/>
                </a:solidFill>
              </a:rPr>
              <a:t>30</a:t>
            </a:r>
            <a:r>
              <a:rPr lang="en-US" altLang="ja-JP" dirty="0" smtClean="0"/>
              <a:t>,   </a:t>
            </a:r>
            <a:r>
              <a:rPr lang="en-US" altLang="ja-JP" dirty="0" smtClean="0">
                <a:solidFill>
                  <a:srgbClr val="002060"/>
                </a:solidFill>
              </a:rPr>
              <a:t>beta*BD Field ~ 14.2 GV/m</a:t>
            </a:r>
          </a:p>
          <a:p>
            <a:pPr>
              <a:buNone/>
            </a:pPr>
            <a:r>
              <a:rPr lang="en-US" altLang="ja-JP" dirty="0" smtClean="0"/>
              <a:t> spot5 ~ </a:t>
            </a:r>
            <a:r>
              <a:rPr lang="en-US" altLang="ja-JP" dirty="0" smtClean="0">
                <a:solidFill>
                  <a:srgbClr val="FF0000"/>
                </a:solidFill>
              </a:rPr>
              <a:t>30</a:t>
            </a:r>
            <a:r>
              <a:rPr lang="en-US" altLang="ja-JP" dirty="0" smtClean="0"/>
              <a:t>,   </a:t>
            </a:r>
            <a:r>
              <a:rPr lang="en-US" altLang="ja-JP" dirty="0" smtClean="0">
                <a:solidFill>
                  <a:srgbClr val="002060"/>
                </a:solidFill>
              </a:rPr>
              <a:t>beta*BD Field ~ 13.5 -&gt; 10.2 GV/m</a:t>
            </a:r>
          </a:p>
          <a:p>
            <a:pPr>
              <a:buNone/>
            </a:pPr>
            <a:r>
              <a:rPr lang="en-US" altLang="ja-JP" dirty="0" smtClean="0"/>
              <a:t> spot6 ~ </a:t>
            </a:r>
            <a:r>
              <a:rPr lang="en-US" altLang="ja-JP" dirty="0" smtClean="0">
                <a:solidFill>
                  <a:srgbClr val="FF0000"/>
                </a:solidFill>
              </a:rPr>
              <a:t>20</a:t>
            </a:r>
            <a:r>
              <a:rPr lang="en-US" altLang="ja-JP" dirty="0" smtClean="0"/>
              <a:t>,   </a:t>
            </a:r>
            <a:r>
              <a:rPr lang="en-US" altLang="ja-JP" dirty="0" smtClean="0">
                <a:solidFill>
                  <a:srgbClr val="002060"/>
                </a:solidFill>
              </a:rPr>
              <a:t>beta*BD Field ~ 10.6 GV/m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example of waveform from PMT (Photomultiplier Tube)</a:t>
            </a:r>
            <a:endParaRPr kumimoji="1" lang="ja-JP" altLang="en-US" dirty="0"/>
          </a:p>
        </p:txBody>
      </p:sp>
      <p:pic>
        <p:nvPicPr>
          <p:cNvPr id="20" name="コンテンツ プレースホルダ 19" descr="z415-PMT.t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55341"/>
            <a:ext cx="4038600" cy="3415680"/>
          </a:xfrm>
        </p:spPr>
      </p:pic>
      <p:pic>
        <p:nvPicPr>
          <p:cNvPr id="21" name="コンテンツ プレースホルダ 20" descr="z425-PMT.t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55341"/>
            <a:ext cx="4038600" cy="3415680"/>
          </a:xfrm>
        </p:spPr>
      </p:pic>
      <p:cxnSp>
        <p:nvCxnSpPr>
          <p:cNvPr id="8" name="直線矢印コネクタ 7"/>
          <p:cNvCxnSpPr/>
          <p:nvPr/>
        </p:nvCxnSpPr>
        <p:spPr>
          <a:xfrm rot="16200000" flipV="1">
            <a:off x="3286116" y="3786190"/>
            <a:ext cx="357190" cy="21431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rot="16200000" flipV="1">
            <a:off x="2643174" y="4857760"/>
            <a:ext cx="357190" cy="21431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16200000" flipV="1">
            <a:off x="3000364" y="3938590"/>
            <a:ext cx="357190" cy="21431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rot="16200000" flipV="1">
            <a:off x="2786050" y="4429132"/>
            <a:ext cx="357190" cy="21431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16200000" flipV="1">
            <a:off x="7143768" y="4357694"/>
            <a:ext cx="357190" cy="21431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rot="16200000" flipV="1">
            <a:off x="6858016" y="4500571"/>
            <a:ext cx="357190" cy="21431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42910" y="5786454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sz="2800" dirty="0" smtClean="0">
                <a:solidFill>
                  <a:schemeClr val="accent2"/>
                </a:solidFill>
              </a:rPr>
              <a:t>Two peaks can be seen in a waveform.</a:t>
            </a:r>
            <a:endParaRPr kumimoji="1" lang="ja-JP" altLang="en-US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accent2"/>
                </a:solidFill>
              </a:rPr>
              <a:t>summary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dirty="0" smtClean="0">
                <a:solidFill>
                  <a:schemeClr val="tx2"/>
                </a:solidFill>
              </a:rPr>
              <a:t>Just after BD, material surface could be un stable. It might be caused by outgas or ions </a:t>
            </a:r>
            <a:r>
              <a:rPr lang="en-US" altLang="ja-JP" dirty="0" smtClean="0">
                <a:solidFill>
                  <a:schemeClr val="tx2"/>
                </a:solidFill>
              </a:rPr>
              <a:t>under </a:t>
            </a:r>
            <a:r>
              <a:rPr lang="en-US" altLang="ja-JP" dirty="0" smtClean="0">
                <a:solidFill>
                  <a:schemeClr val="tx2"/>
                </a:solidFill>
              </a:rPr>
              <a:t>vacuum… </a:t>
            </a:r>
            <a:r>
              <a:rPr lang="en-US" altLang="ja-JP" i="1" dirty="0" smtClean="0">
                <a:solidFill>
                  <a:schemeClr val="tx2"/>
                </a:solidFill>
                <a:sym typeface="Symbol"/>
              </a:rPr>
              <a:t> </a:t>
            </a:r>
            <a:r>
              <a:rPr lang="en-US" altLang="ja-JP" dirty="0" smtClean="0">
                <a:solidFill>
                  <a:schemeClr val="tx2"/>
                </a:solidFill>
                <a:sym typeface="Symbol"/>
              </a:rPr>
              <a:t>might indicate </a:t>
            </a:r>
            <a:r>
              <a:rPr lang="en-US" altLang="ja-JP" smtClean="0">
                <a:solidFill>
                  <a:schemeClr val="tx2"/>
                </a:solidFill>
                <a:sym typeface="Symbol"/>
              </a:rPr>
              <a:t>this condition.</a:t>
            </a:r>
            <a:endParaRPr lang="en-US" altLang="ja-JP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kumimoji="1" lang="en-US" altLang="ja-JP" sz="2600" dirty="0" smtClean="0">
                <a:solidFill>
                  <a:schemeClr val="tx2"/>
                </a:solidFill>
              </a:rPr>
              <a:t> </a:t>
            </a:r>
            <a:r>
              <a:rPr lang="en-US" altLang="ja-JP" sz="2600" dirty="0" smtClean="0">
                <a:solidFill>
                  <a:schemeClr val="tx2"/>
                </a:solidFill>
              </a:rPr>
              <a:t>    Local field = </a:t>
            </a:r>
            <a:r>
              <a:rPr lang="en-US" altLang="ja-JP" sz="2800" i="1" dirty="0" smtClean="0">
                <a:solidFill>
                  <a:schemeClr val="tx2"/>
                </a:solidFill>
                <a:sym typeface="Symbol"/>
              </a:rPr>
              <a:t></a:t>
            </a:r>
            <a:r>
              <a:rPr lang="en-US" altLang="ja-JP" sz="2600" baseline="-25000" dirty="0" smtClean="0">
                <a:solidFill>
                  <a:schemeClr val="tx2"/>
                </a:solidFill>
              </a:rPr>
              <a:t>(</a:t>
            </a:r>
            <a:r>
              <a:rPr lang="en-US" altLang="ja-JP" sz="2600" baseline="-25000" dirty="0" err="1" smtClean="0">
                <a:solidFill>
                  <a:schemeClr val="tx2"/>
                </a:solidFill>
              </a:rPr>
              <a:t>befor</a:t>
            </a:r>
            <a:r>
              <a:rPr lang="en-US" altLang="ja-JP" sz="2600" baseline="-25000" dirty="0" smtClean="0">
                <a:solidFill>
                  <a:schemeClr val="tx2"/>
                </a:solidFill>
              </a:rPr>
              <a:t> BD) </a:t>
            </a:r>
            <a:r>
              <a:rPr lang="en-US" altLang="ja-JP" sz="2600" dirty="0" smtClean="0">
                <a:solidFill>
                  <a:schemeClr val="tx2"/>
                </a:solidFill>
              </a:rPr>
              <a:t>* BD Field</a:t>
            </a:r>
            <a:r>
              <a:rPr lang="en-US" altLang="ja-JP" sz="2600" baseline="-25000" dirty="0" smtClean="0">
                <a:solidFill>
                  <a:schemeClr val="tx2"/>
                </a:solidFill>
              </a:rPr>
              <a:t>(after beta measurement) </a:t>
            </a:r>
          </a:p>
          <a:p>
            <a:pPr>
              <a:buNone/>
            </a:pPr>
            <a:r>
              <a:rPr lang="en-US" altLang="ja-JP" sz="2400" dirty="0" smtClean="0">
                <a:solidFill>
                  <a:schemeClr val="tx2"/>
                </a:solidFill>
              </a:rPr>
              <a:t>    </a:t>
            </a:r>
            <a:r>
              <a:rPr lang="en-US" altLang="ja-JP" dirty="0" smtClean="0">
                <a:solidFill>
                  <a:schemeClr val="tx2"/>
                </a:solidFill>
              </a:rPr>
              <a:t> But  </a:t>
            </a:r>
            <a:r>
              <a:rPr lang="en-US" altLang="ja-JP" dirty="0" err="1" smtClean="0">
                <a:solidFill>
                  <a:schemeClr val="tx2"/>
                </a:solidFill>
              </a:rPr>
              <a:t>E</a:t>
            </a:r>
            <a:r>
              <a:rPr lang="en-US" altLang="ja-JP" baseline="-25000" dirty="0" err="1" smtClean="0">
                <a:solidFill>
                  <a:schemeClr val="tx2"/>
                </a:solidFill>
              </a:rPr>
              <a:t>m</a:t>
            </a:r>
            <a:r>
              <a:rPr lang="en-US" altLang="ja-JP" baseline="-25000" dirty="0" smtClean="0">
                <a:solidFill>
                  <a:schemeClr val="tx2"/>
                </a:solidFill>
              </a:rPr>
              <a:t> </a:t>
            </a:r>
            <a:r>
              <a:rPr lang="en-US" altLang="ja-JP" dirty="0" smtClean="0">
                <a:solidFill>
                  <a:schemeClr val="tx2"/>
                </a:solidFill>
              </a:rPr>
              <a:t>= </a:t>
            </a:r>
            <a:r>
              <a:rPr lang="en-US" altLang="ja-JP" b="1" i="1" dirty="0" smtClean="0">
                <a:solidFill>
                  <a:srgbClr val="FF0000"/>
                </a:solidFill>
                <a:sym typeface="Symbol"/>
              </a:rPr>
              <a:t></a:t>
            </a:r>
            <a:r>
              <a:rPr lang="en-US" altLang="ja-JP" i="1" dirty="0" smtClean="0">
                <a:solidFill>
                  <a:schemeClr val="tx2"/>
                </a:solidFill>
                <a:sym typeface="Symbol"/>
              </a:rPr>
              <a:t> </a:t>
            </a:r>
            <a:r>
              <a:rPr lang="en-US" altLang="ja-JP" dirty="0" smtClean="0">
                <a:solidFill>
                  <a:schemeClr val="tx2"/>
                </a:solidFill>
                <a:sym typeface="Symbol"/>
              </a:rPr>
              <a:t>* E</a:t>
            </a:r>
            <a:r>
              <a:rPr lang="en-US" altLang="ja-JP" baseline="-25000" dirty="0" smtClean="0">
                <a:solidFill>
                  <a:schemeClr val="tx2"/>
                </a:solidFill>
                <a:sym typeface="Symbol"/>
              </a:rPr>
              <a:t>M </a:t>
            </a:r>
            <a:endParaRPr lang="en-US" altLang="ja-JP" baseline="-250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altLang="ja-JP" sz="2600" i="1" u="sng" dirty="0" smtClean="0">
                <a:solidFill>
                  <a:srgbClr val="FF0000"/>
                </a:solidFill>
                <a:sym typeface="Symbol"/>
              </a:rPr>
              <a:t> </a:t>
            </a:r>
            <a:r>
              <a:rPr lang="en-US" altLang="ja-JP" sz="2600" u="sng" dirty="0" smtClean="0">
                <a:solidFill>
                  <a:schemeClr val="tx2"/>
                </a:solidFill>
                <a:sym typeface="Symbol"/>
              </a:rPr>
              <a:t>: </a:t>
            </a:r>
            <a:r>
              <a:rPr kumimoji="1" lang="en-US" altLang="ja-JP" sz="2600" u="sng" dirty="0" smtClean="0">
                <a:solidFill>
                  <a:schemeClr val="tx2"/>
                </a:solidFill>
              </a:rPr>
              <a:t> field enhancement factor  </a:t>
            </a:r>
            <a:r>
              <a:rPr lang="ja-JP" altLang="en-US" sz="2600" dirty="0" smtClean="0">
                <a:solidFill>
                  <a:schemeClr val="tx2"/>
                </a:solidFill>
              </a:rPr>
              <a:t>←　</a:t>
            </a:r>
            <a:r>
              <a:rPr lang="en-US" altLang="ja-JP" sz="2600" dirty="0" smtClean="0">
                <a:solidFill>
                  <a:schemeClr val="tx2"/>
                </a:solidFill>
              </a:rPr>
              <a:t>constant; Material characteristic and average value under stable surface.</a:t>
            </a:r>
            <a:endParaRPr kumimoji="1" lang="en-US" altLang="ja-JP" sz="2600" baseline="-250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altLang="ja-JP" sz="2600" dirty="0" smtClean="0">
                <a:solidFill>
                  <a:schemeClr val="tx2"/>
                </a:solidFill>
              </a:rPr>
              <a:t>    </a:t>
            </a:r>
            <a:r>
              <a:rPr lang="en-US" altLang="ja-JP" sz="2600" dirty="0" err="1" smtClean="0">
                <a:solidFill>
                  <a:schemeClr val="tx2"/>
                </a:solidFill>
              </a:rPr>
              <a:t>Em</a:t>
            </a:r>
            <a:r>
              <a:rPr lang="en-US" altLang="ja-JP" sz="2600" dirty="0" smtClean="0">
                <a:solidFill>
                  <a:schemeClr val="tx2"/>
                </a:solidFill>
              </a:rPr>
              <a:t> </a:t>
            </a:r>
            <a:r>
              <a:rPr lang="en-US" altLang="ja-JP" sz="2600" dirty="0" smtClean="0">
                <a:solidFill>
                  <a:schemeClr val="tx2"/>
                </a:solidFill>
                <a:sym typeface="Symbol"/>
              </a:rPr>
              <a:t>: micro , EM </a:t>
            </a:r>
            <a:r>
              <a:rPr lang="en-US" altLang="ja-JP" sz="2600" dirty="0" smtClean="0">
                <a:solidFill>
                  <a:schemeClr val="tx2"/>
                </a:solidFill>
              </a:rPr>
              <a:t>:</a:t>
            </a:r>
            <a:r>
              <a:rPr lang="en-US" altLang="ja-JP" sz="2600" dirty="0" smtClean="0">
                <a:solidFill>
                  <a:schemeClr val="tx2"/>
                </a:solidFill>
              </a:rPr>
              <a:t>macroscopic field</a:t>
            </a:r>
            <a:endParaRPr lang="en-US" altLang="ja-JP" sz="26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kumimoji="1" lang="en-US" altLang="ja-JP" sz="2400" dirty="0" smtClean="0">
                <a:solidFill>
                  <a:schemeClr val="tx2"/>
                </a:solidFill>
              </a:rPr>
              <a:t>The </a:t>
            </a:r>
            <a:r>
              <a:rPr lang="en-US" altLang="ja-JP" sz="2400" i="1" dirty="0" smtClean="0">
                <a:solidFill>
                  <a:schemeClr val="tx2"/>
                </a:solidFill>
                <a:sym typeface="Symbol"/>
              </a:rPr>
              <a:t> </a:t>
            </a:r>
            <a:r>
              <a:rPr lang="en-US" altLang="ja-JP" sz="2400" i="1" dirty="0" smtClean="0">
                <a:solidFill>
                  <a:schemeClr val="tx2"/>
                </a:solidFill>
                <a:sym typeface="Symbol"/>
              </a:rPr>
              <a:t> </a:t>
            </a:r>
            <a:r>
              <a:rPr kumimoji="1" lang="en-US" altLang="ja-JP" sz="2400" dirty="0" smtClean="0">
                <a:solidFill>
                  <a:schemeClr val="tx2"/>
                </a:solidFill>
              </a:rPr>
              <a:t>value after BD </a:t>
            </a:r>
            <a:r>
              <a:rPr lang="en-US" altLang="ja-JP" sz="2400" dirty="0" smtClean="0">
                <a:solidFill>
                  <a:schemeClr val="tx2"/>
                </a:solidFill>
              </a:rPr>
              <a:t>could not indicate </a:t>
            </a:r>
            <a:r>
              <a:rPr lang="en-US" altLang="ja-JP" sz="2400" u="sng" dirty="0" smtClean="0">
                <a:solidFill>
                  <a:schemeClr val="tx2"/>
                </a:solidFill>
              </a:rPr>
              <a:t>the state </a:t>
            </a:r>
            <a:r>
              <a:rPr lang="en-US" altLang="ja-JP" sz="2400" i="1" u="sng" dirty="0" smtClean="0">
                <a:solidFill>
                  <a:srgbClr val="FF0000"/>
                </a:solidFill>
                <a:sym typeface="Symbol"/>
              </a:rPr>
              <a:t></a:t>
            </a:r>
            <a:r>
              <a:rPr lang="en-US" altLang="ja-JP" sz="2400" dirty="0" smtClean="0">
                <a:solidFill>
                  <a:schemeClr val="tx2"/>
                </a:solidFill>
              </a:rPr>
              <a:t>. 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kumimoji="1" lang="en-US" altLang="ja-JP" dirty="0" smtClean="0">
                <a:solidFill>
                  <a:schemeClr val="tx2"/>
                </a:solidFill>
              </a:rPr>
              <a:t>I’d like to test some coppers like a fine grain or large grain.</a:t>
            </a:r>
          </a:p>
          <a:p>
            <a:pPr>
              <a:buNone/>
            </a:pPr>
            <a:r>
              <a:rPr lang="en-US" altLang="ja-JP" dirty="0" smtClean="0">
                <a:solidFill>
                  <a:schemeClr val="tx2"/>
                </a:solidFill>
              </a:rPr>
              <a:t>   Beta value could be depend on a crystal structure.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36613"/>
          </a:xfrm>
        </p:spPr>
        <p:txBody>
          <a:bodyPr>
            <a:normAutofit fontScale="90000"/>
          </a:bodyPr>
          <a:lstStyle/>
          <a:p>
            <a:r>
              <a:rPr lang="en-US" altLang="ja-JP" sz="4000"/>
              <a:t>DC Breakdown samples</a:t>
            </a:r>
            <a:br>
              <a:rPr lang="en-US" altLang="ja-JP" sz="4000"/>
            </a:br>
            <a:r>
              <a:rPr lang="en-US" altLang="ja-JP" sz="2400"/>
              <a:t>091022 Y. Higashi</a:t>
            </a:r>
          </a:p>
        </p:txBody>
      </p:sp>
      <p:pic>
        <p:nvPicPr>
          <p:cNvPr id="111620" name="Picture 4" descr="CIMG1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320800"/>
            <a:ext cx="7129462" cy="5348288"/>
          </a:xfrm>
          <a:prstGeom prst="rect">
            <a:avLst/>
          </a:prstGeom>
          <a:noFill/>
        </p:spPr>
      </p:pic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3635375" y="21336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rgbClr val="FFFF00"/>
                </a:solidFill>
              </a:rPr>
              <a:t>7N Large Grain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3563938" y="5157788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rgbClr val="FFFF00"/>
                </a:solidFill>
              </a:rPr>
              <a:t>7N Fine Grain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1187450" y="3644900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rgbClr val="FFFF00"/>
                </a:solidFill>
              </a:rPr>
              <a:t>6N HIP (hard material)</a:t>
            </a: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5651500" y="3644900"/>
            <a:ext cx="1728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b="1">
                <a:solidFill>
                  <a:srgbClr val="FFFF00"/>
                </a:solidFill>
              </a:rPr>
              <a:t>6N Fine Grain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u"/>
            </a:pPr>
            <a:r>
              <a:rPr kumimoji="1" lang="en-US" altLang="ja-JP" dirty="0" smtClean="0">
                <a:solidFill>
                  <a:schemeClr val="accent2"/>
                </a:solidFill>
              </a:rPr>
              <a:t>Spot1 (z=4.05) : </a:t>
            </a:r>
            <a:r>
              <a:rPr lang="en-US" altLang="ja-JP" dirty="0" smtClean="0">
                <a:solidFill>
                  <a:schemeClr val="accent2"/>
                </a:solidFill>
              </a:rPr>
              <a:t>No reliable data (I </a:t>
            </a:r>
            <a:r>
              <a:rPr kumimoji="1" lang="en-US" altLang="ja-JP" dirty="0" smtClean="0">
                <a:solidFill>
                  <a:schemeClr val="accent2"/>
                </a:solidFill>
              </a:rPr>
              <a:t>found broken cables </a:t>
            </a:r>
            <a:r>
              <a:rPr lang="en-US" altLang="ja-JP" dirty="0" smtClean="0">
                <a:solidFill>
                  <a:schemeClr val="accent2"/>
                </a:solidFill>
              </a:rPr>
              <a:t>in </a:t>
            </a:r>
            <a:r>
              <a:rPr lang="en-US" altLang="ja-JP" dirty="0">
                <a:solidFill>
                  <a:schemeClr val="accent2"/>
                </a:solidFill>
              </a:rPr>
              <a:t>a </a:t>
            </a:r>
            <a:r>
              <a:rPr lang="en-US" altLang="ja-JP" dirty="0" smtClean="0">
                <a:solidFill>
                  <a:schemeClr val="accent2"/>
                </a:solidFill>
              </a:rPr>
              <a:t>circuit.)</a:t>
            </a:r>
            <a:endParaRPr kumimoji="1" lang="en-US" altLang="ja-JP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2"/>
                </a:solidFill>
              </a:rPr>
              <a:t>Spot2 </a:t>
            </a:r>
            <a:r>
              <a:rPr lang="en-US" altLang="ja-JP" dirty="0">
                <a:solidFill>
                  <a:schemeClr val="tx2"/>
                </a:solidFill>
              </a:rPr>
              <a:t>(</a:t>
            </a:r>
            <a:r>
              <a:rPr lang="en-US" altLang="ja-JP" dirty="0" smtClean="0">
                <a:solidFill>
                  <a:schemeClr val="tx2"/>
                </a:solidFill>
              </a:rPr>
              <a:t>z=4.15) : Measured beta &amp; BD Field</a:t>
            </a:r>
            <a:endParaRPr lang="en-US" altLang="ja-JP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2"/>
                </a:solidFill>
              </a:rPr>
              <a:t>Spot3 </a:t>
            </a:r>
            <a:r>
              <a:rPr lang="en-US" altLang="ja-JP" dirty="0">
                <a:solidFill>
                  <a:schemeClr val="tx2"/>
                </a:solidFill>
              </a:rPr>
              <a:t>(</a:t>
            </a:r>
            <a:r>
              <a:rPr lang="en-US" altLang="ja-JP" dirty="0" smtClean="0">
                <a:solidFill>
                  <a:schemeClr val="tx2"/>
                </a:solidFill>
              </a:rPr>
              <a:t>z=4.25) : Measured beta &amp; BD Field</a:t>
            </a:r>
            <a:endParaRPr lang="en-US" altLang="ja-JP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accent2"/>
                </a:solidFill>
              </a:rPr>
              <a:t>Spot4 </a:t>
            </a:r>
            <a:r>
              <a:rPr lang="en-US" altLang="ja-JP" dirty="0">
                <a:solidFill>
                  <a:schemeClr val="accent2"/>
                </a:solidFill>
              </a:rPr>
              <a:t>(</a:t>
            </a:r>
            <a:r>
              <a:rPr lang="en-US" altLang="ja-JP" dirty="0" smtClean="0">
                <a:solidFill>
                  <a:schemeClr val="accent2"/>
                </a:solidFill>
              </a:rPr>
              <a:t>z=4.35) : Measured spectrums by Jan</a:t>
            </a:r>
            <a:endParaRPr lang="en-US" altLang="ja-JP" dirty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2"/>
                </a:solidFill>
              </a:rPr>
              <a:t>Spot5 </a:t>
            </a:r>
            <a:r>
              <a:rPr lang="en-US" altLang="ja-JP" dirty="0">
                <a:solidFill>
                  <a:schemeClr val="tx2"/>
                </a:solidFill>
              </a:rPr>
              <a:t>(</a:t>
            </a:r>
            <a:r>
              <a:rPr lang="en-US" altLang="ja-JP" dirty="0" smtClean="0">
                <a:solidFill>
                  <a:schemeClr val="tx2"/>
                </a:solidFill>
              </a:rPr>
              <a:t>z=4.45) : Measured beta &amp; BD Field</a:t>
            </a:r>
            <a:endParaRPr lang="en-US" altLang="ja-JP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en-US" altLang="ja-JP" dirty="0" smtClean="0">
                <a:solidFill>
                  <a:schemeClr val="tx2"/>
                </a:solidFill>
              </a:rPr>
              <a:t>Spot6 </a:t>
            </a:r>
            <a:r>
              <a:rPr lang="en-US" altLang="ja-JP" dirty="0">
                <a:solidFill>
                  <a:schemeClr val="tx2"/>
                </a:solidFill>
              </a:rPr>
              <a:t>(</a:t>
            </a:r>
            <a:r>
              <a:rPr lang="en-US" altLang="ja-JP" dirty="0" smtClean="0">
                <a:solidFill>
                  <a:schemeClr val="tx2"/>
                </a:solidFill>
              </a:rPr>
              <a:t>z=4.55) : Measured beta &amp; BD Field</a:t>
            </a:r>
            <a:endParaRPr kumimoji="1" lang="en-US" altLang="ja-JP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u"/>
            </a:pPr>
            <a:endParaRPr kumimoji="1" lang="ja-JP" alt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Spot1 (z=4.05) : No data because of broken </a:t>
            </a:r>
            <a:r>
              <a:rPr lang="en-US" altLang="ja-JP" dirty="0" smtClean="0"/>
              <a:t>cables in a circuit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5715016"/>
            <a:ext cx="8258204" cy="4714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kumimoji="1" lang="en-US" altLang="ja-JP" dirty="0" smtClean="0"/>
              <a:t>&gt; Beta values  couldn’t be measured.</a:t>
            </a:r>
          </a:p>
          <a:p>
            <a:pPr>
              <a:buNone/>
            </a:pPr>
            <a:endParaRPr kumimoji="1" lang="ja-JP" altLang="en-US" dirty="0"/>
          </a:p>
        </p:txBody>
      </p:sp>
      <p:pic>
        <p:nvPicPr>
          <p:cNvPr id="4" name="図 3" descr="circuit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500174"/>
            <a:ext cx="7143768" cy="4077493"/>
          </a:xfrm>
          <a:prstGeom prst="rect">
            <a:avLst/>
          </a:prstGeom>
        </p:spPr>
      </p:pic>
      <p:sp>
        <p:nvSpPr>
          <p:cNvPr id="5" name="乗算記号 4"/>
          <p:cNvSpPr/>
          <p:nvPr/>
        </p:nvSpPr>
        <p:spPr>
          <a:xfrm>
            <a:off x="3619453" y="2246237"/>
            <a:ext cx="214314" cy="214314"/>
          </a:xfrm>
          <a:prstGeom prst="mathMultiply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乗算記号 5"/>
          <p:cNvSpPr/>
          <p:nvPr/>
        </p:nvSpPr>
        <p:spPr>
          <a:xfrm>
            <a:off x="4563374" y="2596272"/>
            <a:ext cx="214314" cy="214314"/>
          </a:xfrm>
          <a:prstGeom prst="mathMultiply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457200" y="5786454"/>
            <a:ext cx="8186766" cy="63976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dirty="0" smtClean="0">
                <a:solidFill>
                  <a:schemeClr val="accent2"/>
                </a:solidFill>
              </a:rPr>
              <a:t>I couldn’t say Local field = 10.8 GV/m (= beta * breakdown field).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accent2"/>
                </a:solidFill>
              </a:rPr>
              <a:t>It looks higher than 10.8 GV/m.</a:t>
            </a:r>
            <a:endParaRPr kumimoji="1" lang="en-US" altLang="ja-JP" dirty="0" smtClean="0">
              <a:solidFill>
                <a:schemeClr val="accent2"/>
              </a:solidFill>
            </a:endParaRPr>
          </a:p>
        </p:txBody>
      </p:sp>
      <p:pic>
        <p:nvPicPr>
          <p:cNvPr id="19" name="コンテンツ プレースホルダ 18" descr="z425-BD.tif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85728"/>
            <a:ext cx="4461028" cy="2928958"/>
          </a:xfrm>
        </p:spPr>
      </p:pic>
      <p:pic>
        <p:nvPicPr>
          <p:cNvPr id="20" name="図 19" descr="z415-beta-BD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222810"/>
            <a:ext cx="3714776" cy="2404554"/>
          </a:xfrm>
          <a:prstGeom prst="rect">
            <a:avLst/>
          </a:prstGeom>
        </p:spPr>
      </p:pic>
      <p:pic>
        <p:nvPicPr>
          <p:cNvPr id="21" name="図 20" descr="z425-beta-BD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47278" y="3143249"/>
            <a:ext cx="3731947" cy="2500330"/>
          </a:xfrm>
          <a:prstGeom prst="rect">
            <a:avLst/>
          </a:prstGeom>
        </p:spPr>
      </p:pic>
      <p:pic>
        <p:nvPicPr>
          <p:cNvPr id="23" name="コンテンツ プレースホルダ 22" descr="z415-BD.tif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71438" y="357164"/>
            <a:ext cx="4455946" cy="278608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285720" y="6003948"/>
            <a:ext cx="8686800" cy="6397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dirty="0" smtClean="0">
                <a:solidFill>
                  <a:schemeClr val="accent2"/>
                </a:solidFill>
              </a:rPr>
              <a:t>No BD, but pressure is changed a bit.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pic>
        <p:nvPicPr>
          <p:cNvPr id="10" name="コンテンツ プレースホルダ 9" descr="z435-BD.t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1406" y="285728"/>
            <a:ext cx="4147236" cy="2767645"/>
          </a:xfrm>
        </p:spPr>
      </p:pic>
      <p:pic>
        <p:nvPicPr>
          <p:cNvPr id="13" name="図 12" descr="z435-beta-BD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1056" y="3717163"/>
            <a:ext cx="3575126" cy="2355043"/>
          </a:xfrm>
          <a:prstGeom prst="rect">
            <a:avLst/>
          </a:prstGeom>
        </p:spPr>
      </p:pic>
      <p:cxnSp>
        <p:nvCxnSpPr>
          <p:cNvPr id="16" name="直線矢印コネクタ 15"/>
          <p:cNvCxnSpPr/>
          <p:nvPr/>
        </p:nvCxnSpPr>
        <p:spPr>
          <a:xfrm rot="5400000" flipH="1" flipV="1">
            <a:off x="1250927" y="2178041"/>
            <a:ext cx="1000132" cy="501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rot="5400000" flipH="1" flipV="1">
            <a:off x="964385" y="2250273"/>
            <a:ext cx="928690" cy="4286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214282" y="2928934"/>
            <a:ext cx="307183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tx2"/>
                </a:solidFill>
              </a:rPr>
              <a:t>BD at high field (~450 MV/m)</a:t>
            </a:r>
          </a:p>
          <a:p>
            <a:r>
              <a:rPr lang="en-US" altLang="ja-JP" dirty="0" smtClean="0">
                <a:solidFill>
                  <a:schemeClr val="tx2"/>
                </a:solidFill>
              </a:rPr>
              <a:t>by Jan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8" name="テキスト プレースホルダ 17"/>
          <p:cNvSpPr>
            <a:spLocks noGrp="1"/>
          </p:cNvSpPr>
          <p:nvPr>
            <p:ph type="body" idx="1"/>
          </p:nvPr>
        </p:nvSpPr>
        <p:spPr>
          <a:xfrm>
            <a:off x="4572000" y="357166"/>
            <a:ext cx="4040188" cy="639762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19" name="図 18" descr="z435-vac0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33397"/>
            <a:ext cx="4662500" cy="2809851"/>
          </a:xfrm>
          <a:prstGeom prst="rect">
            <a:avLst/>
          </a:prstGeom>
        </p:spPr>
      </p:pic>
      <p:pic>
        <p:nvPicPr>
          <p:cNvPr id="20" name="図 19" descr="z435-vac1.t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4" y="3202917"/>
            <a:ext cx="4427548" cy="2583537"/>
          </a:xfrm>
          <a:prstGeom prst="rect">
            <a:avLst/>
          </a:prstGeom>
        </p:spPr>
      </p:pic>
      <p:sp>
        <p:nvSpPr>
          <p:cNvPr id="21" name="下矢印 20"/>
          <p:cNvSpPr/>
          <p:nvPr/>
        </p:nvSpPr>
        <p:spPr>
          <a:xfrm>
            <a:off x="6357950" y="2357430"/>
            <a:ext cx="21431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43306" y="307181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tx2"/>
                </a:solidFill>
              </a:rPr>
              <a:t>666.5</a:t>
            </a:r>
            <a:r>
              <a:rPr kumimoji="1" lang="ja-JP" altLang="en-US" dirty="0" smtClean="0">
                <a:solidFill>
                  <a:schemeClr val="tx2"/>
                </a:solidFill>
              </a:rPr>
              <a:t>　</a:t>
            </a:r>
            <a:r>
              <a:rPr kumimoji="1" lang="en-US" altLang="ja-JP" dirty="0" smtClean="0">
                <a:solidFill>
                  <a:schemeClr val="tx2"/>
                </a:solidFill>
              </a:rPr>
              <a:t>MV/m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24" name="円形吹き出し 23"/>
          <p:cNvSpPr/>
          <p:nvPr/>
        </p:nvSpPr>
        <p:spPr>
          <a:xfrm>
            <a:off x="3643306" y="2786058"/>
            <a:ext cx="1428760" cy="928694"/>
          </a:xfrm>
          <a:prstGeom prst="wedgeEllipseCallout">
            <a:avLst>
              <a:gd name="adj1" fmla="val -55221"/>
              <a:gd name="adj2" fmla="val 5809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285720" y="6146824"/>
            <a:ext cx="8686800" cy="63976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accent2"/>
                </a:solidFill>
              </a:rPr>
              <a:t>I couldn’t say Local field = 10.8 GV/m (= beta * breakdown field).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accent2"/>
                </a:solidFill>
              </a:rPr>
              <a:t>It looks higher than 10.8 GV/m.</a:t>
            </a:r>
            <a:endParaRPr lang="en-US" altLang="ja-JP" dirty="0" smtClean="0">
              <a:solidFill>
                <a:schemeClr val="accent2"/>
              </a:solidFill>
            </a:endParaRPr>
          </a:p>
        </p:txBody>
      </p:sp>
      <p:sp>
        <p:nvSpPr>
          <p:cNvPr id="3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4429124" y="1000108"/>
            <a:ext cx="4481482" cy="57150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000" dirty="0" smtClean="0">
                <a:solidFill>
                  <a:schemeClr val="tx2"/>
                </a:solidFill>
              </a:rPr>
              <a:t>Notes:</a:t>
            </a:r>
            <a:r>
              <a:rPr lang="en-US" altLang="ja-JP" sz="2000" dirty="0" smtClean="0">
                <a:solidFill>
                  <a:schemeClr val="tx2"/>
                </a:solidFill>
              </a:rPr>
              <a:t> Antoine </a:t>
            </a:r>
            <a:r>
              <a:rPr lang="en-US" altLang="ja-JP" sz="2000" dirty="0" err="1" smtClean="0">
                <a:solidFill>
                  <a:schemeClr val="tx2"/>
                </a:solidFill>
              </a:rPr>
              <a:t>Descoeudres’s</a:t>
            </a:r>
            <a:r>
              <a:rPr lang="en-US" altLang="ja-JP" sz="2000" dirty="0" smtClean="0">
                <a:solidFill>
                  <a:schemeClr val="tx2"/>
                </a:solidFill>
              </a:rPr>
              <a:t> data</a:t>
            </a:r>
            <a:endParaRPr kumimoji="1" lang="en-US" altLang="ja-JP" sz="2000" dirty="0" smtClean="0">
              <a:solidFill>
                <a:schemeClr val="tx2"/>
              </a:solidFill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4857752" y="1500174"/>
            <a:ext cx="3454400" cy="3981450"/>
            <a:chOff x="3373" y="972"/>
            <a:chExt cx="2176" cy="2508"/>
          </a:xfrm>
        </p:grpSpPr>
        <p:sp>
          <p:nvSpPr>
            <p:cNvPr id="39" name="Text Box 24"/>
            <p:cNvSpPr txBox="1">
              <a:spLocks noChangeArrowheads="1"/>
            </p:cNvSpPr>
            <p:nvPr/>
          </p:nvSpPr>
          <p:spPr bwMode="auto">
            <a:xfrm>
              <a:off x="4348" y="3288"/>
              <a:ext cx="50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400"/>
                <a:t>(± 16%)</a:t>
              </a:r>
              <a:endParaRPr lang="en-US" sz="1400"/>
            </a:p>
          </p:txBody>
        </p:sp>
        <p:sp>
          <p:nvSpPr>
            <p:cNvPr id="40" name="Text Box 25"/>
            <p:cNvSpPr txBox="1">
              <a:spLocks noChangeArrowheads="1"/>
            </p:cNvSpPr>
            <p:nvPr/>
          </p:nvSpPr>
          <p:spPr bwMode="auto">
            <a:xfrm>
              <a:off x="3991" y="3060"/>
              <a:ext cx="11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600">
                  <a:latin typeface="Symbol" pitchFamily="18" charset="2"/>
                </a:rPr>
                <a:t>b</a:t>
              </a:r>
              <a:r>
                <a:rPr lang="fr-CH" sz="1600"/>
                <a:t> · E</a:t>
              </a:r>
              <a:r>
                <a:rPr lang="fr-CH" sz="1600" baseline="-25000"/>
                <a:t>b</a:t>
              </a:r>
              <a:r>
                <a:rPr lang="fr-CH" sz="1600"/>
                <a:t> = 10.8 GV/m</a:t>
              </a:r>
              <a:endParaRPr lang="en-US" sz="1600"/>
            </a:p>
          </p:txBody>
        </p:sp>
        <p:sp>
          <p:nvSpPr>
            <p:cNvPr id="41" name="Line 26"/>
            <p:cNvSpPr>
              <a:spLocks noChangeShapeType="1"/>
            </p:cNvSpPr>
            <p:nvPr/>
          </p:nvSpPr>
          <p:spPr bwMode="auto">
            <a:xfrm>
              <a:off x="4028" y="3082"/>
              <a:ext cx="3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42" name="Picture 27" descr="Beta-E_Cu_z16y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73" y="972"/>
              <a:ext cx="2176" cy="2055"/>
            </a:xfrm>
            <a:prstGeom prst="rect">
              <a:avLst/>
            </a:prstGeom>
            <a:noFill/>
          </p:spPr>
        </p:pic>
      </p:grp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4500562" y="5500702"/>
            <a:ext cx="442595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Local field = cst = 10.8 GV/m for Cu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4214810" y="428604"/>
            <a:ext cx="4929190" cy="578647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 descr="z425-beta-BD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06" y="3214686"/>
            <a:ext cx="4051306" cy="2714295"/>
          </a:xfrm>
          <a:prstGeom prst="rect">
            <a:avLst/>
          </a:prstGeom>
        </p:spPr>
      </p:pic>
      <p:pic>
        <p:nvPicPr>
          <p:cNvPr id="22" name="コンテンツ プレースホルダ 21" descr="z415-beta-BD.tif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71406" y="599494"/>
            <a:ext cx="4040188" cy="261519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 6" descr="z445-summary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" y="1500174"/>
            <a:ext cx="8153400" cy="40894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457200" y="6003948"/>
            <a:ext cx="8258204" cy="8540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dirty="0" smtClean="0">
                <a:solidFill>
                  <a:schemeClr val="accent2"/>
                </a:solidFill>
              </a:rPr>
              <a:t>After many BDs, Local field reached 10.5 GV/m (= beta * breakdown field).</a:t>
            </a:r>
          </a:p>
        </p:txBody>
      </p:sp>
      <p:pic>
        <p:nvPicPr>
          <p:cNvPr id="10" name="コンテンツ プレースホルダ 9" descr="z4345-BD.t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14348" y="-24"/>
            <a:ext cx="6786610" cy="3256764"/>
          </a:xfrm>
        </p:spPr>
      </p:pic>
      <p:pic>
        <p:nvPicPr>
          <p:cNvPr id="11" name="コンテンツ プレースホルダ 10" descr="z445-beta-BD.t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857224" y="3211340"/>
            <a:ext cx="6000792" cy="293015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>
          <a:xfrm>
            <a:off x="457200" y="6003948"/>
            <a:ext cx="8258204" cy="8540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dirty="0" smtClean="0">
                <a:solidFill>
                  <a:schemeClr val="accent2"/>
                </a:solidFill>
              </a:rPr>
              <a:t>I could say Local field </a:t>
            </a:r>
            <a:r>
              <a:rPr lang="en-US" altLang="ja-JP" dirty="0" smtClean="0">
                <a:solidFill>
                  <a:schemeClr val="accent2"/>
                </a:solidFill>
              </a:rPr>
              <a:t>is around</a:t>
            </a:r>
            <a:r>
              <a:rPr kumimoji="1" lang="en-US" altLang="ja-JP" dirty="0" smtClean="0">
                <a:solidFill>
                  <a:schemeClr val="accent2"/>
                </a:solidFill>
              </a:rPr>
              <a:t> 10 GV/m (= beta * breakdown field).</a:t>
            </a:r>
          </a:p>
        </p:txBody>
      </p:sp>
      <p:pic>
        <p:nvPicPr>
          <p:cNvPr id="9" name="コンテンツ プレースホルダ 8" descr="z455-beta-BD.tif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1415654" y="3236328"/>
            <a:ext cx="5585238" cy="2835878"/>
          </a:xfrm>
        </p:spPr>
      </p:pic>
      <p:pic>
        <p:nvPicPr>
          <p:cNvPr id="13" name="コンテンツ プレースホルダ 12" descr="z455-BD.t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142975" y="42534"/>
            <a:ext cx="6352029" cy="324359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466</Words>
  <Application>Microsoft Office PowerPoint</Application>
  <PresentationFormat>画面に合わせる (4:3)</PresentationFormat>
  <Paragraphs>63</Paragraphs>
  <Slides>18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テーマ</vt:lpstr>
      <vt:lpstr>Cu + Acid Passivation + Etching (43)</vt:lpstr>
      <vt:lpstr>overview</vt:lpstr>
      <vt:lpstr>Spot1 (z=4.05) : No data because of broken cables in a circuit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Beta measurements</vt:lpstr>
      <vt:lpstr>Beta measurements</vt:lpstr>
      <vt:lpstr>スライド 12</vt:lpstr>
      <vt:lpstr>スライド 13</vt:lpstr>
      <vt:lpstr>スライド 14</vt:lpstr>
      <vt:lpstr>Summary of Cu + Acid Passivation + Etching (43)</vt:lpstr>
      <vt:lpstr>example of waveform from PMT (Photomultiplier Tube)</vt:lpstr>
      <vt:lpstr>summary</vt:lpstr>
      <vt:lpstr>DC Breakdown samples 091022 Y. Higashi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 + Acid Passivation + Etching (43)</dc:title>
  <dc:creator>yokoyama</dc:creator>
  <cp:lastModifiedBy>yokoyama</cp:lastModifiedBy>
  <cp:revision>101</cp:revision>
  <dcterms:created xsi:type="dcterms:W3CDTF">2009-11-01T20:25:46Z</dcterms:created>
  <dcterms:modified xsi:type="dcterms:W3CDTF">2009-11-03T10:07:04Z</dcterms:modified>
</cp:coreProperties>
</file>