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6CB279-7FD6-43C2-919A-0C8424124FA1}" type="datetimeFigureOut">
              <a:rPr lang="en-US" smtClean="0"/>
              <a:t>6/29/2018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30AA4D-C846-490C-BF49-870CBAD28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98594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4736DD-F602-4B8E-A4B4-6127E830A792}" type="datetimeFigureOut">
              <a:rPr lang="en-US" smtClean="0"/>
              <a:t>6/29/2018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5E15A1-6798-4C2D-BC18-81722924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04677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E15A1-6798-4C2D-BC18-81722924ABE2}" type="slidenum">
              <a:rPr lang="en-US" smtClean="0"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750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E15A1-6798-4C2D-BC18-81722924ABE2}" type="slidenum">
              <a:rPr lang="en-US" smtClean="0"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00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D88C2-7ACF-4397-9D4F-F56EF58E35B8}" type="datetime1">
              <a:rPr lang="en-US" smtClean="0"/>
              <a:t>6/29/2018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C067-7ECA-4AEB-9627-C3C60C2651F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3067" y="5211594"/>
            <a:ext cx="970733" cy="96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63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8A3A-ACF4-4D03-9867-E97BC8FD1FAE}" type="datetime1">
              <a:rPr lang="en-US" smtClean="0"/>
              <a:t>6/29/2018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C067-7ECA-4AEB-9627-C3C60C26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077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DBD3B-388F-43B2-93BF-546A54AA42BA}" type="datetime1">
              <a:rPr lang="en-US" smtClean="0"/>
              <a:t>6/29/2018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C067-7ECA-4AEB-9627-C3C60C26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666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15191-247E-460D-B2E5-716A0A544F37}" type="datetime1">
              <a:rPr lang="en-US" smtClean="0"/>
              <a:t>6/29/2018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C067-7ECA-4AEB-9627-C3C60C2651F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3067" y="5211594"/>
            <a:ext cx="970733" cy="96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903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E20AB-7310-4D8D-BC0D-3BE5D32C8167}" type="datetime1">
              <a:rPr lang="en-US" smtClean="0"/>
              <a:t>6/29/2018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C067-7ECA-4AEB-9627-C3C60C26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058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C9F59-9AFA-4D6B-A49B-E2D66F5E8953}" type="datetime1">
              <a:rPr lang="en-US" smtClean="0"/>
              <a:t>6/29/2018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C067-7ECA-4AEB-9627-C3C60C26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208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CCB87-C74B-4B43-B88E-716488BFFEA4}" type="datetime1">
              <a:rPr lang="en-US" smtClean="0"/>
              <a:t>6/29/2018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C067-7ECA-4AEB-9627-C3C60C26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237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1159F-C96E-4EC6-B491-F62E02C1DA7E}" type="datetime1">
              <a:rPr lang="en-US" smtClean="0"/>
              <a:t>6/29/2018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C067-7ECA-4AEB-9627-C3C60C26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308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BA7E6-0AFF-4698-97AC-5B5DAF18D111}" type="datetime1">
              <a:rPr lang="en-US" smtClean="0"/>
              <a:t>6/29/2018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C067-7ECA-4AEB-9627-C3C60C26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073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2B114-1DD1-4E3E-BB51-A4497F21C933}" type="datetime1">
              <a:rPr lang="en-US" smtClean="0"/>
              <a:t>6/29/2018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C067-7ECA-4AEB-9627-C3C60C26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71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5D0E4-22D1-4A1C-8F46-CC641796C592}" type="datetime1">
              <a:rPr lang="en-US" smtClean="0"/>
              <a:t>6/29/2018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C067-7ECA-4AEB-9627-C3C60C26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38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377D0-E8FB-4619-8378-8D9811837414}" type="datetime1">
              <a:rPr lang="en-US" smtClean="0"/>
              <a:t>6/29/2018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0C067-7ECA-4AEB-9627-C3C60C26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296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Convolutional Layer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Implementation &amp; Testing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C067-7ECA-4AEB-9627-C3C60C2651F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29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Convolutional Layer</a:t>
            </a:r>
          </a:p>
          <a:p>
            <a:r>
              <a:rPr lang="en-US" dirty="0" smtClean="0"/>
              <a:t>Unit testing</a:t>
            </a:r>
          </a:p>
          <a:p>
            <a:r>
              <a:rPr lang="en-US" dirty="0" smtClean="0"/>
              <a:t>Integration testing</a:t>
            </a:r>
          </a:p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C067-7ECA-4AEB-9627-C3C60C2651F3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25" y="1690688"/>
            <a:ext cx="4190975" cy="2610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98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Convolutional Layer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375" y="1900739"/>
            <a:ext cx="6805250" cy="1668925"/>
          </a:xfrm>
        </p:spPr>
      </p:pic>
      <p:sp>
        <p:nvSpPr>
          <p:cNvPr id="5" name="TextBox 4"/>
          <p:cNvSpPr txBox="1"/>
          <p:nvPr/>
        </p:nvSpPr>
        <p:spPr>
          <a:xfrm>
            <a:off x="3059723" y="3595049"/>
            <a:ext cx="6210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Convolving a 3x3 kernel over a 5x5 input, using </a:t>
            </a:r>
            <a:r>
              <a:rPr lang="en-US" sz="1600" b="1" i="1" dirty="0" smtClean="0"/>
              <a:t>s = 2 </a:t>
            </a:r>
            <a:r>
              <a:rPr lang="en-US" sz="1600" i="1" dirty="0" smtClean="0"/>
              <a:t>and </a:t>
            </a:r>
            <a:r>
              <a:rPr lang="en-US" sz="1600" b="1" i="1" dirty="0" smtClean="0"/>
              <a:t>p = 1</a:t>
            </a:r>
            <a:endParaRPr lang="en-US" sz="16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905608" y="4528038"/>
            <a:ext cx="101111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Extra Considerations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Both the input volume and kernel are generally </a:t>
            </a:r>
            <a:r>
              <a:rPr lang="en-US" b="1" dirty="0" smtClean="0"/>
              <a:t>3D</a:t>
            </a:r>
            <a:r>
              <a:rPr lang="en-US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Each layer includes </a:t>
            </a:r>
            <a:r>
              <a:rPr lang="en-US" b="1" dirty="0" smtClean="0"/>
              <a:t>more than one kernel</a:t>
            </a:r>
            <a:r>
              <a:rPr lang="en-US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Stride and padding values </a:t>
            </a:r>
            <a:r>
              <a:rPr lang="en-US" b="1" dirty="0" smtClean="0"/>
              <a:t>do not need to be equal</a:t>
            </a:r>
            <a:r>
              <a:rPr lang="en-US" dirty="0" smtClean="0"/>
              <a:t> in the two dimensions.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kernel and input tensors are </a:t>
            </a:r>
            <a:r>
              <a:rPr lang="en-US" b="1" dirty="0" smtClean="0"/>
              <a:t>not necessarily square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C067-7ECA-4AEB-9627-C3C60C2651F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65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957516" y="3836551"/>
            <a:ext cx="491391" cy="32948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64847" y="3689096"/>
            <a:ext cx="1080476" cy="62439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916815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/>
              <a:t>Testing a single operation in isolation</a:t>
            </a:r>
            <a:endParaRPr lang="en-US" b="1" i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1822649"/>
              </p:ext>
            </p:extLst>
          </p:nvPr>
        </p:nvGraphicFramePr>
        <p:xfrm>
          <a:off x="1064847" y="3629920"/>
          <a:ext cx="1739901" cy="1112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9967"/>
                <a:gridCol w="579967"/>
                <a:gridCol w="57996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212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3898781"/>
              </p:ext>
            </p:extLst>
          </p:nvPr>
        </p:nvGraphicFramePr>
        <p:xfrm>
          <a:off x="3957516" y="3815340"/>
          <a:ext cx="1221154" cy="74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10577"/>
                <a:gridCol w="61057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9" name="Curved Connector 8"/>
          <p:cNvCxnSpPr>
            <a:stCxn id="4" idx="0"/>
          </p:cNvCxnSpPr>
          <p:nvPr/>
        </p:nvCxnSpPr>
        <p:spPr>
          <a:xfrm rot="16200000" flipH="1">
            <a:off x="3017346" y="2547370"/>
            <a:ext cx="103315" cy="2268414"/>
          </a:xfrm>
          <a:prstGeom prst="curvedConnector4">
            <a:avLst>
              <a:gd name="adj1" fmla="val -731877"/>
              <a:gd name="adj2" fmla="val 10444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095999" y="2743200"/>
            <a:ext cx="32590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Test cases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Different strides and padding.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Non square kernels.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Depth &gt; 1.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294792" y="5152292"/>
            <a:ext cx="72360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same testing strategy was employed for forward and backward propagation in all supported layer types. </a:t>
            </a:r>
          </a:p>
          <a:p>
            <a:endParaRPr lang="en-US" dirty="0" smtClean="0"/>
          </a:p>
          <a:p>
            <a:r>
              <a:rPr lang="en-US" b="1" i="1" dirty="0" smtClean="0"/>
              <a:t>Fun fact: Doing that for convolutional layer back-prop took me more time than implementing it!</a:t>
            </a:r>
            <a:endParaRPr lang="en-US" b="1" i="1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C067-7ECA-4AEB-9627-C3C60C2651F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95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Integration testing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429" y="4551546"/>
            <a:ext cx="2371725" cy="1924050"/>
          </a:xfrm>
        </p:spPr>
      </p:pic>
      <p:sp>
        <p:nvSpPr>
          <p:cNvPr id="5" name="Cloud Callout 4"/>
          <p:cNvSpPr/>
          <p:nvPr/>
        </p:nvSpPr>
        <p:spPr>
          <a:xfrm>
            <a:off x="1356946" y="2048455"/>
            <a:ext cx="3250224" cy="2145323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Great! Each piece works, therefore the system works! </a:t>
            </a:r>
            <a:r>
              <a:rPr lang="en-US" b="1" dirty="0" smtClean="0"/>
              <a:t>Right…?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607170" y="4070838"/>
            <a:ext cx="53457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Hint: </a:t>
            </a:r>
            <a:r>
              <a:rPr lang="en-US" b="1" dirty="0" smtClean="0"/>
              <a:t>Wrong</a:t>
            </a:r>
          </a:p>
          <a:p>
            <a:endParaRPr lang="en-US" b="1" dirty="0"/>
          </a:p>
          <a:p>
            <a:r>
              <a:rPr lang="en-US" i="1" dirty="0" smtClean="0"/>
              <a:t>Generally a system is more than the sum of its pieces. </a:t>
            </a:r>
            <a:endParaRPr lang="en-US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C067-7ECA-4AEB-9627-C3C60C2651F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32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Integration Testing – Approach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7684" y="1816833"/>
            <a:ext cx="7042639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We could use the same strategy as in unit testing: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Create an input.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Create kernels for each layer.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Compute the output of each layer on paper.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Compute the gradients for every layer on paper.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663353" y="2285055"/>
            <a:ext cx="3302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I was actually stubborn enough to do that. </a:t>
            </a:r>
            <a:endParaRPr lang="en-US" i="1" dirty="0"/>
          </a:p>
        </p:txBody>
      </p:sp>
      <p:sp>
        <p:nvSpPr>
          <p:cNvPr id="5" name="TextBox 4"/>
          <p:cNvSpPr txBox="1"/>
          <p:nvPr/>
        </p:nvSpPr>
        <p:spPr>
          <a:xfrm>
            <a:off x="8663354" y="4172085"/>
            <a:ext cx="33029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This would probably take me a month to compute and would include about 5 to 10 mistakes.</a:t>
            </a:r>
            <a:endParaRPr lang="en-US" i="1" dirty="0"/>
          </a:p>
        </p:txBody>
      </p:sp>
      <p:cxnSp>
        <p:nvCxnSpPr>
          <p:cNvPr id="7" name="Straight Arrow Connector 6"/>
          <p:cNvCxnSpPr>
            <a:endCxn id="4" idx="1"/>
          </p:cNvCxnSpPr>
          <p:nvPr/>
        </p:nvCxnSpPr>
        <p:spPr>
          <a:xfrm flipV="1">
            <a:off x="6945923" y="2608221"/>
            <a:ext cx="1717430" cy="19374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endCxn id="5" idx="1"/>
          </p:cNvCxnSpPr>
          <p:nvPr/>
        </p:nvCxnSpPr>
        <p:spPr>
          <a:xfrm flipV="1">
            <a:off x="7605346" y="4633750"/>
            <a:ext cx="1058008" cy="782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C067-7ECA-4AEB-9627-C3C60C2651F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 finite difference computation!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Credit to: </a:t>
                </a:r>
                <a:r>
                  <a:rPr lang="en-US" b="1" dirty="0" smtClean="0"/>
                  <a:t>Simon </a:t>
                </a:r>
                <a:r>
                  <a:rPr lang="en-US" b="1" dirty="0" err="1" smtClean="0"/>
                  <a:t>Pfreundschuh</a:t>
                </a:r>
                <a:endParaRPr lang="en-US" b="1" dirty="0" smtClean="0"/>
              </a:p>
              <a:p>
                <a:pPr marL="0" indent="0">
                  <a:buNone/>
                </a:pPr>
                <a:endParaRPr lang="en-US" b="1" dirty="0" smtClean="0"/>
              </a:p>
              <a:p>
                <a:pPr marL="0" indent="0">
                  <a:buNone/>
                </a:pPr>
                <a:r>
                  <a:rPr lang="en-US" dirty="0" smtClean="0"/>
                  <a:t>Let’s go back to the definition of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𝝏</m:t>
                        </m:r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𝑳</m:t>
                        </m:r>
                      </m:num>
                      <m:den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𝝏</m:t>
                        </m:r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𝑾</m:t>
                        </m:r>
                      </m:den>
                    </m:f>
                  </m:oMath>
                </a14:m>
                <a:r>
                  <a:rPr lang="en-US" i="1" dirty="0" smtClean="0"/>
                  <a:t> =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a:rPr lang="en-US" b="1" i="0" smtClean="0">
                                <a:latin typeface="Cambria Math" panose="02040503050406030204" pitchFamily="18" charset="0"/>
                              </a:rPr>
                              <m:t>𝐥𝐢𝐦</m:t>
                            </m:r>
                          </m:e>
                          <m:lim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𝒅𝑾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𝟎</m:t>
                            </m:r>
                          </m:lim>
                        </m:limLow>
                      </m:fName>
                      <m:e>
                        <m:sSup>
                          <m:sSup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𝑳</m:t>
                                    </m:r>
                                    <m:d>
                                      <m:dPr>
                                        <m:ctrlP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𝑾</m:t>
                                        </m:r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𝒅𝑾</m:t>
                                        </m:r>
                                      </m:e>
                                    </m:d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 −</m:t>
                                    </m:r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𝑳</m:t>
                                    </m:r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𝑾</m:t>
                                    </m:r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num>
                                  <m:den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𝒅𝑾</m:t>
                                    </m:r>
                                  </m:den>
                                </m:f>
                              </m:e>
                            </m:d>
                          </m:e>
                          <m:sup/>
                        </m:sSup>
                      </m:e>
                    </m:func>
                  </m:oMath>
                </a14:m>
                <a:endParaRPr lang="en-US" b="1" i="1" dirty="0" smtClean="0"/>
              </a:p>
              <a:p>
                <a:pPr marL="0" indent="0">
                  <a:buNone/>
                </a:pPr>
                <a:endParaRPr lang="en-US" i="1" dirty="0"/>
              </a:p>
              <a:p>
                <a:pPr marL="0" indent="0">
                  <a:buNone/>
                </a:pPr>
                <a:r>
                  <a:rPr lang="en-US" b="1" dirty="0" smtClean="0"/>
                  <a:t>Interpretation: </a:t>
                </a:r>
              </a:p>
              <a:p>
                <a:pPr marL="0" indent="0">
                  <a:buNone/>
                </a:pPr>
                <a:r>
                  <a:rPr lang="en-US" dirty="0" smtClean="0"/>
                  <a:t>How much will the </a:t>
                </a:r>
                <a:r>
                  <a:rPr lang="en-US" b="1" dirty="0" smtClean="0"/>
                  <a:t>Loss</a:t>
                </a:r>
                <a:r>
                  <a:rPr lang="en-US" dirty="0" smtClean="0"/>
                  <a:t> change if I change </a:t>
                </a:r>
                <a:r>
                  <a:rPr lang="en-US" b="1" i="1" dirty="0" smtClean="0"/>
                  <a:t>W</a:t>
                </a:r>
                <a:r>
                  <a:rPr lang="en-US" i="1" dirty="0" smtClean="0"/>
                  <a:t> </a:t>
                </a:r>
                <a:r>
                  <a:rPr lang="en-US" dirty="0" smtClean="0"/>
                  <a:t>by </a:t>
                </a:r>
                <a:r>
                  <a:rPr lang="en-US" b="1" dirty="0" smtClean="0"/>
                  <a:t>a tiny </a:t>
                </a:r>
                <a:r>
                  <a:rPr lang="en-US" dirty="0" smtClean="0"/>
                  <a:t>bit</a:t>
                </a:r>
                <a:r>
                  <a:rPr lang="en-US" dirty="0" smtClean="0"/>
                  <a:t>?</a:t>
                </a:r>
              </a:p>
              <a:p>
                <a:pPr marL="0" indent="0">
                  <a:buNone/>
                </a:pPr>
                <a:r>
                  <a:rPr lang="en-US" dirty="0" smtClean="0"/>
                  <a:t>Well</a:t>
                </a:r>
                <a:r>
                  <a:rPr lang="en-US" dirty="0" smtClean="0"/>
                  <a:t>, let’s do exactly that!</a:t>
                </a:r>
                <a:endParaRPr lang="en-US" baseline="-25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C067-7ECA-4AEB-9627-C3C60C2651F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3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47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Finite difference comparison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787161" y="2329962"/>
            <a:ext cx="1450731" cy="975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Forward propagation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787161" y="3845170"/>
            <a:ext cx="1450731" cy="975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Forward propagation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11116" y="3305908"/>
            <a:ext cx="967154" cy="54219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Input Image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28949" y="1418127"/>
            <a:ext cx="967154" cy="54219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028949" y="5272089"/>
            <a:ext cx="967154" cy="54219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W’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046783" y="2546839"/>
            <a:ext cx="967154" cy="54219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</a:t>
            </a:r>
          </a:p>
        </p:txBody>
      </p:sp>
      <p:sp>
        <p:nvSpPr>
          <p:cNvPr id="10" name="Rectangle 9"/>
          <p:cNvSpPr/>
          <p:nvPr/>
        </p:nvSpPr>
        <p:spPr>
          <a:xfrm>
            <a:off x="5046783" y="4062047"/>
            <a:ext cx="967154" cy="54219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L’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6926138" y="3056427"/>
                <a:ext cx="1869832" cy="1041153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/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)′=</m:t>
                    </m:r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den>
                    </m:f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6138" y="3056427"/>
                <a:ext cx="1869832" cy="104115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ounded Rectangle 11"/>
          <p:cNvSpPr/>
          <p:nvPr/>
        </p:nvSpPr>
        <p:spPr>
          <a:xfrm>
            <a:off x="6926138" y="1278365"/>
            <a:ext cx="1450731" cy="975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Backward propagation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9390913" y="1250983"/>
                <a:ext cx="1869832" cy="1041153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0913" y="1250983"/>
                <a:ext cx="1869832" cy="104115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ounded Rectangle 13"/>
          <p:cNvSpPr/>
          <p:nvPr/>
        </p:nvSpPr>
        <p:spPr>
          <a:xfrm>
            <a:off x="9600463" y="3089031"/>
            <a:ext cx="1450731" cy="975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Assert</a:t>
            </a:r>
          </a:p>
          <a:p>
            <a:pPr algn="ctr"/>
            <a:r>
              <a:rPr lang="en-US" b="1" dirty="0" smtClean="0"/>
              <a:t>Equality!</a:t>
            </a:r>
            <a:endParaRPr lang="en-US" b="1" dirty="0"/>
          </a:p>
        </p:txBody>
      </p:sp>
      <p:cxnSp>
        <p:nvCxnSpPr>
          <p:cNvPr id="16" name="Straight Arrow Connector 15"/>
          <p:cNvCxnSpPr>
            <a:stCxn id="6" idx="3"/>
            <a:endCxn id="4" idx="1"/>
          </p:cNvCxnSpPr>
          <p:nvPr/>
        </p:nvCxnSpPr>
        <p:spPr>
          <a:xfrm flipV="1">
            <a:off x="1978270" y="2817935"/>
            <a:ext cx="808891" cy="7590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6" idx="3"/>
            <a:endCxn id="5" idx="1"/>
          </p:cNvCxnSpPr>
          <p:nvPr/>
        </p:nvCxnSpPr>
        <p:spPr>
          <a:xfrm>
            <a:off x="1978270" y="3577004"/>
            <a:ext cx="808891" cy="7561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8" idx="0"/>
            <a:endCxn id="5" idx="2"/>
          </p:cNvCxnSpPr>
          <p:nvPr/>
        </p:nvCxnSpPr>
        <p:spPr>
          <a:xfrm flipV="1">
            <a:off x="3512526" y="4821116"/>
            <a:ext cx="1" cy="4509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7" idx="2"/>
            <a:endCxn id="4" idx="0"/>
          </p:cNvCxnSpPr>
          <p:nvPr/>
        </p:nvCxnSpPr>
        <p:spPr>
          <a:xfrm>
            <a:off x="3512526" y="1960319"/>
            <a:ext cx="1" cy="3696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" idx="3"/>
            <a:endCxn id="9" idx="1"/>
          </p:cNvCxnSpPr>
          <p:nvPr/>
        </p:nvCxnSpPr>
        <p:spPr>
          <a:xfrm>
            <a:off x="4237892" y="2817935"/>
            <a:ext cx="80889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5" idx="3"/>
            <a:endCxn id="10" idx="1"/>
          </p:cNvCxnSpPr>
          <p:nvPr/>
        </p:nvCxnSpPr>
        <p:spPr>
          <a:xfrm>
            <a:off x="4237892" y="4333143"/>
            <a:ext cx="80889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9" idx="3"/>
            <a:endCxn id="12" idx="1"/>
          </p:cNvCxnSpPr>
          <p:nvPr/>
        </p:nvCxnSpPr>
        <p:spPr>
          <a:xfrm flipV="1">
            <a:off x="6013937" y="1766338"/>
            <a:ext cx="912201" cy="10515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9" idx="3"/>
            <a:endCxn id="11" idx="1"/>
          </p:cNvCxnSpPr>
          <p:nvPr/>
        </p:nvCxnSpPr>
        <p:spPr>
          <a:xfrm>
            <a:off x="6013937" y="2817935"/>
            <a:ext cx="912201" cy="7590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0" idx="3"/>
            <a:endCxn id="11" idx="1"/>
          </p:cNvCxnSpPr>
          <p:nvPr/>
        </p:nvCxnSpPr>
        <p:spPr>
          <a:xfrm flipV="1">
            <a:off x="6013937" y="3577004"/>
            <a:ext cx="912201" cy="7561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1" idx="3"/>
            <a:endCxn id="14" idx="1"/>
          </p:cNvCxnSpPr>
          <p:nvPr/>
        </p:nvCxnSpPr>
        <p:spPr>
          <a:xfrm>
            <a:off x="8795970" y="3577004"/>
            <a:ext cx="80449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3" idx="2"/>
            <a:endCxn id="14" idx="0"/>
          </p:cNvCxnSpPr>
          <p:nvPr/>
        </p:nvCxnSpPr>
        <p:spPr>
          <a:xfrm>
            <a:off x="10325829" y="2292136"/>
            <a:ext cx="0" cy="7968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2" idx="3"/>
            <a:endCxn id="13" idx="1"/>
          </p:cNvCxnSpPr>
          <p:nvPr/>
        </p:nvCxnSpPr>
        <p:spPr>
          <a:xfrm>
            <a:off x="8376869" y="1766338"/>
            <a:ext cx="1014044" cy="52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42"/>
          <p:cNvSpPr/>
          <p:nvPr/>
        </p:nvSpPr>
        <p:spPr>
          <a:xfrm>
            <a:off x="970080" y="5046602"/>
            <a:ext cx="1450731" cy="975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Change by a </a:t>
            </a:r>
            <a:r>
              <a:rPr lang="en-US" b="1" dirty="0" smtClean="0"/>
              <a:t>tiny</a:t>
            </a:r>
            <a:r>
              <a:rPr lang="en-US" dirty="0" smtClean="0"/>
              <a:t> bit</a:t>
            </a:r>
            <a:endParaRPr lang="en-US" dirty="0"/>
          </a:p>
        </p:txBody>
      </p:sp>
      <p:cxnSp>
        <p:nvCxnSpPr>
          <p:cNvPr id="45" name="Elbow Connector 44"/>
          <p:cNvCxnSpPr>
            <a:stCxn id="7" idx="1"/>
            <a:endCxn id="43" idx="1"/>
          </p:cNvCxnSpPr>
          <p:nvPr/>
        </p:nvCxnSpPr>
        <p:spPr>
          <a:xfrm rot="10800000" flipV="1">
            <a:off x="970081" y="1689223"/>
            <a:ext cx="2058869" cy="3845352"/>
          </a:xfrm>
          <a:prstGeom prst="bentConnector3">
            <a:avLst>
              <a:gd name="adj1" fmla="val 11110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43" idx="3"/>
            <a:endCxn id="8" idx="1"/>
          </p:cNvCxnSpPr>
          <p:nvPr/>
        </p:nvCxnSpPr>
        <p:spPr>
          <a:xfrm>
            <a:off x="2420811" y="5534575"/>
            <a:ext cx="608138" cy="86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7033846" y="5363308"/>
            <a:ext cx="492369" cy="2989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7033846" y="5808054"/>
            <a:ext cx="476985" cy="26999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7026517" y="6237504"/>
            <a:ext cx="484314" cy="2863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7591424" y="5349909"/>
            <a:ext cx="1204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Operation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565047" y="5758386"/>
            <a:ext cx="2361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Computed value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7591424" y="6196032"/>
            <a:ext cx="2361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Arbitrary input Value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C067-7ECA-4AEB-9627-C3C60C2651F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90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&amp; 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182208" cy="4351338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My implementation recently passed this test! Hurray!</a:t>
            </a:r>
          </a:p>
          <a:p>
            <a:endParaRPr lang="en-US" dirty="0"/>
          </a:p>
          <a:p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r>
              <a:rPr lang="en-US" b="1" dirty="0" smtClean="0"/>
              <a:t>Since its (supposedly) correct, it’s now time to make it fast!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408" y="2074984"/>
            <a:ext cx="2505075" cy="1828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198" y="4474186"/>
            <a:ext cx="2155494" cy="189144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C067-7ECA-4AEB-9627-C3C60C2651F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5060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339</Words>
  <Application>Microsoft Office PowerPoint</Application>
  <PresentationFormat>Widescreen</PresentationFormat>
  <Paragraphs>99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Office Theme</vt:lpstr>
      <vt:lpstr>Convolutional Layer</vt:lpstr>
      <vt:lpstr>Overview</vt:lpstr>
      <vt:lpstr>Convolutional Layer</vt:lpstr>
      <vt:lpstr>Unit testing</vt:lpstr>
      <vt:lpstr>Integration testing</vt:lpstr>
      <vt:lpstr>Integration Testing – Approach 1</vt:lpstr>
      <vt:lpstr>Enter finite difference computation!</vt:lpstr>
      <vt:lpstr>Finite difference comparison</vt:lpstr>
      <vt:lpstr>Results &amp; Future Work</vt:lpstr>
    </vt:vector>
  </TitlesOfParts>
  <Company>TU/e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Convolutional Layer</dc:title>
  <dc:creator>Stergiadis Symeonidis, E.S.</dc:creator>
  <cp:lastModifiedBy>Stergiadis Symeonidis, E.S.</cp:lastModifiedBy>
  <cp:revision>29</cp:revision>
  <dcterms:created xsi:type="dcterms:W3CDTF">2018-06-26T11:32:15Z</dcterms:created>
  <dcterms:modified xsi:type="dcterms:W3CDTF">2018-06-29T06:41:00Z</dcterms:modified>
</cp:coreProperties>
</file>