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340" r:id="rId2"/>
    <p:sldId id="341" r:id="rId3"/>
    <p:sldId id="343" r:id="rId4"/>
    <p:sldId id="344" r:id="rId5"/>
    <p:sldId id="345" r:id="rId6"/>
    <p:sldId id="375" r:id="rId7"/>
    <p:sldId id="376" r:id="rId8"/>
    <p:sldId id="396" r:id="rId9"/>
    <p:sldId id="398" r:id="rId10"/>
    <p:sldId id="405" r:id="rId11"/>
    <p:sldId id="357" r:id="rId12"/>
    <p:sldId id="402" r:id="rId13"/>
    <p:sldId id="377" r:id="rId14"/>
    <p:sldId id="378" r:id="rId15"/>
    <p:sldId id="379" r:id="rId16"/>
    <p:sldId id="380" r:id="rId17"/>
    <p:sldId id="381" r:id="rId18"/>
    <p:sldId id="382" r:id="rId19"/>
    <p:sldId id="383" r:id="rId20"/>
    <p:sldId id="384" r:id="rId21"/>
    <p:sldId id="386" r:id="rId22"/>
    <p:sldId id="387" r:id="rId23"/>
    <p:sldId id="389" r:id="rId24"/>
    <p:sldId id="391" r:id="rId25"/>
    <p:sldId id="392" r:id="rId26"/>
    <p:sldId id="365" r:id="rId27"/>
    <p:sldId id="394" r:id="rId28"/>
    <p:sldId id="367" r:id="rId29"/>
    <p:sldId id="395" r:id="rId30"/>
    <p:sldId id="370" r:id="rId31"/>
    <p:sldId id="371" r:id="rId32"/>
    <p:sldId id="372" r:id="rId33"/>
    <p:sldId id="400" r:id="rId34"/>
    <p:sldId id="408" r:id="rId35"/>
    <p:sldId id="409" r:id="rId36"/>
    <p:sldId id="412" r:id="rId37"/>
    <p:sldId id="413" r:id="rId38"/>
    <p:sldId id="401" r:id="rId39"/>
    <p:sldId id="414" r:id="rId40"/>
    <p:sldId id="415" r:id="rId41"/>
    <p:sldId id="406" r:id="rId42"/>
    <p:sldId id="374"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390D162-CC63-4D5F-AF65-FE27921142D1}">
          <p14:sldIdLst>
            <p14:sldId id="340"/>
            <p14:sldId id="341"/>
            <p14:sldId id="343"/>
            <p14:sldId id="344"/>
            <p14:sldId id="345"/>
            <p14:sldId id="375"/>
            <p14:sldId id="376"/>
            <p14:sldId id="396"/>
            <p14:sldId id="398"/>
            <p14:sldId id="405"/>
            <p14:sldId id="357"/>
            <p14:sldId id="402"/>
            <p14:sldId id="377"/>
            <p14:sldId id="378"/>
            <p14:sldId id="379"/>
            <p14:sldId id="380"/>
            <p14:sldId id="381"/>
            <p14:sldId id="382"/>
            <p14:sldId id="383"/>
            <p14:sldId id="384"/>
            <p14:sldId id="386"/>
            <p14:sldId id="387"/>
            <p14:sldId id="389"/>
            <p14:sldId id="391"/>
            <p14:sldId id="392"/>
            <p14:sldId id="365"/>
            <p14:sldId id="394"/>
            <p14:sldId id="367"/>
            <p14:sldId id="395"/>
            <p14:sldId id="370"/>
            <p14:sldId id="371"/>
            <p14:sldId id="372"/>
            <p14:sldId id="400"/>
            <p14:sldId id="408"/>
            <p14:sldId id="409"/>
            <p14:sldId id="412"/>
            <p14:sldId id="413"/>
            <p14:sldId id="401"/>
            <p14:sldId id="414"/>
            <p14:sldId id="415"/>
            <p14:sldId id="406"/>
            <p14:sldId id="37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2E50"/>
    <a:srgbClr val="3333FF"/>
    <a:srgbClr val="125E9F"/>
    <a:srgbClr val="88A0B8"/>
    <a:srgbClr val="979F07"/>
    <a:srgbClr val="DEDFE6"/>
    <a:srgbClr val="5F0E0B"/>
    <a:srgbClr val="9C9D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94673" autoAdjust="0"/>
  </p:normalViewPr>
  <p:slideViewPr>
    <p:cSldViewPr>
      <p:cViewPr>
        <p:scale>
          <a:sx n="75" d="100"/>
          <a:sy n="75" d="100"/>
        </p:scale>
        <p:origin x="-1602" y="-8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01" d="100"/>
          <a:sy n="101" d="100"/>
        </p:scale>
        <p:origin x="-357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2362A-F9F2-484E-8A14-2CEDCC2586A5}" type="doc">
      <dgm:prSet loTypeId="urn:microsoft.com/office/officeart/2005/8/layout/vList2" loCatId="list" qsTypeId="urn:microsoft.com/office/officeart/2005/8/quickstyle/3D1" qsCatId="3D" csTypeId="urn:microsoft.com/office/officeart/2005/8/colors/accent1_2#3" csCatId="accent1" phldr="1"/>
      <dgm:spPr/>
      <dgm:t>
        <a:bodyPr/>
        <a:lstStyle/>
        <a:p>
          <a:endParaRPr lang="es-ES"/>
        </a:p>
      </dgm:t>
    </dgm:pt>
    <dgm:pt modelId="{BCCF2C7C-E8F1-4BEA-8561-385C4A2CB6C3}">
      <dgm:prSet phldrT="[Texto]" custT="1"/>
      <dgm:spPr/>
      <dgm:t>
        <a:bodyPr/>
        <a:lstStyle/>
        <a:p>
          <a:r>
            <a:rPr lang="en-US" sz="3200" noProof="0" dirty="0" smtClean="0"/>
            <a:t>Spanish Accelerator Facilities and Groups </a:t>
          </a:r>
        </a:p>
      </dgm:t>
    </dgm:pt>
    <dgm:pt modelId="{BC40F0CC-073D-4F29-889E-4E404D8BC59B}" type="parTrans" cxnId="{08723B9D-8B7B-49D1-9C17-A44D976CCE59}">
      <dgm:prSet/>
      <dgm:spPr/>
      <dgm:t>
        <a:bodyPr/>
        <a:lstStyle/>
        <a:p>
          <a:endParaRPr lang="es-ES"/>
        </a:p>
      </dgm:t>
    </dgm:pt>
    <dgm:pt modelId="{BF5A9AF8-5D6A-4809-AB94-0525ECFECC72}" type="sibTrans" cxnId="{08723B9D-8B7B-49D1-9C17-A44D976CCE59}">
      <dgm:prSet/>
      <dgm:spPr/>
      <dgm:t>
        <a:bodyPr/>
        <a:lstStyle/>
        <a:p>
          <a:endParaRPr lang="es-ES"/>
        </a:p>
      </dgm:t>
    </dgm:pt>
    <dgm:pt modelId="{175FF738-C743-4B46-9B92-2B1D83541375}">
      <dgm:prSet phldrT="[Texto]" custT="1"/>
      <dgm:spPr/>
      <dgm:t>
        <a:bodyPr/>
        <a:lstStyle/>
        <a:p>
          <a:r>
            <a:rPr lang="en-GB" sz="2400" dirty="0" smtClean="0">
              <a:solidFill>
                <a:schemeClr val="accent1">
                  <a:lumMod val="75000"/>
                </a:schemeClr>
              </a:solidFill>
            </a:rPr>
            <a:t>IFIC Accelerator Group - CSIC-UV - Valencia</a:t>
          </a:r>
          <a:endParaRPr lang="en-GB" sz="2400" dirty="0">
            <a:solidFill>
              <a:schemeClr val="accent1">
                <a:lumMod val="75000"/>
              </a:schemeClr>
            </a:solidFill>
          </a:endParaRPr>
        </a:p>
      </dgm:t>
    </dgm:pt>
    <dgm:pt modelId="{58175824-4DEE-3349-AAE4-D4C21D722D7E}" type="sibTrans" cxnId="{0CC7ECC6-FE7F-894B-9817-C082550768F7}">
      <dgm:prSet/>
      <dgm:spPr/>
      <dgm:t>
        <a:bodyPr/>
        <a:lstStyle/>
        <a:p>
          <a:endParaRPr lang="es-ES_tradnl"/>
        </a:p>
      </dgm:t>
    </dgm:pt>
    <dgm:pt modelId="{D5B6640D-C637-8949-9FE6-5CC9C7770EE3}" type="parTrans" cxnId="{0CC7ECC6-FE7F-894B-9817-C082550768F7}">
      <dgm:prSet/>
      <dgm:spPr/>
      <dgm:t>
        <a:bodyPr/>
        <a:lstStyle/>
        <a:p>
          <a:endParaRPr lang="es-ES_tradnl"/>
        </a:p>
      </dgm:t>
    </dgm:pt>
    <dgm:pt modelId="{F096EBD3-5F0C-F545-A0B1-CC8A4CBE39DB}">
      <dgm:prSet phldrT="[Texto]" custT="1"/>
      <dgm:spPr/>
      <dgm:t>
        <a:bodyPr/>
        <a:lstStyle/>
        <a:p>
          <a:r>
            <a:rPr lang="en-GB" sz="2400" dirty="0" smtClean="0">
              <a:solidFill>
                <a:schemeClr val="accent1">
                  <a:lumMod val="75000"/>
                </a:schemeClr>
              </a:solidFill>
            </a:rPr>
            <a:t>CIEMAT Accelerator Group - Madrid</a:t>
          </a:r>
          <a:endParaRPr lang="en-GB" sz="2400" dirty="0">
            <a:solidFill>
              <a:schemeClr val="accent1">
                <a:lumMod val="75000"/>
              </a:schemeClr>
            </a:solidFill>
          </a:endParaRPr>
        </a:p>
      </dgm:t>
    </dgm:pt>
    <dgm:pt modelId="{B4B626BC-8927-E149-8200-61A2DA8330B7}" type="sibTrans" cxnId="{9B3FA241-39F1-CA45-979A-F1BBB45BD370}">
      <dgm:prSet/>
      <dgm:spPr/>
      <dgm:t>
        <a:bodyPr/>
        <a:lstStyle/>
        <a:p>
          <a:endParaRPr lang="es-ES_tradnl"/>
        </a:p>
      </dgm:t>
    </dgm:pt>
    <dgm:pt modelId="{B48976B4-254A-BB49-B8AD-775E64D0CA2D}" type="parTrans" cxnId="{9B3FA241-39F1-CA45-979A-F1BBB45BD370}">
      <dgm:prSet/>
      <dgm:spPr/>
      <dgm:t>
        <a:bodyPr/>
        <a:lstStyle/>
        <a:p>
          <a:endParaRPr lang="es-ES_tradnl"/>
        </a:p>
      </dgm:t>
    </dgm:pt>
    <dgm:pt modelId="{237F4F12-E16B-FF4A-8B62-588DADF273D7}">
      <dgm:prSet phldrT="[Texto]" custT="1"/>
      <dgm:spPr/>
      <dgm:t>
        <a:bodyPr/>
        <a:lstStyle/>
        <a:p>
          <a:r>
            <a:rPr lang="en-US" sz="2400" noProof="0" dirty="0" smtClean="0">
              <a:solidFill>
                <a:schemeClr val="accent1">
                  <a:lumMod val="75000"/>
                </a:schemeClr>
              </a:solidFill>
            </a:rPr>
            <a:t>ALBA - 3rd Generation Light Source - Barcelona</a:t>
          </a:r>
        </a:p>
      </dgm:t>
    </dgm:pt>
    <dgm:pt modelId="{424EF071-DCC3-FB4B-A4C5-7878548BF37F}" type="parTrans" cxnId="{4AB66278-0384-5A4D-86C0-DF0DBB73AE6B}">
      <dgm:prSet/>
      <dgm:spPr/>
      <dgm:t>
        <a:bodyPr/>
        <a:lstStyle/>
        <a:p>
          <a:endParaRPr lang="es-ES_tradnl"/>
        </a:p>
      </dgm:t>
    </dgm:pt>
    <dgm:pt modelId="{8C4C1886-5DBC-7843-BF09-7D56764A505A}" type="sibTrans" cxnId="{4AB66278-0384-5A4D-86C0-DF0DBB73AE6B}">
      <dgm:prSet/>
      <dgm:spPr/>
      <dgm:t>
        <a:bodyPr/>
        <a:lstStyle/>
        <a:p>
          <a:endParaRPr lang="es-ES_tradnl"/>
        </a:p>
      </dgm:t>
    </dgm:pt>
    <dgm:pt modelId="{7AF48B10-76BA-2444-8FDD-2EECDBC8DFBB}">
      <dgm:prSet phldrT="[Texto]" custT="1"/>
      <dgm:spPr/>
      <dgm:t>
        <a:bodyPr/>
        <a:lstStyle/>
        <a:p>
          <a:r>
            <a:rPr lang="en-GB" sz="2400" dirty="0" smtClean="0">
              <a:solidFill>
                <a:schemeClr val="accent1">
                  <a:lumMod val="75000"/>
                </a:schemeClr>
              </a:solidFill>
            </a:rPr>
            <a:t>CCTH - Centro </a:t>
          </a:r>
          <a:r>
            <a:rPr lang="en-GB" sz="2400" dirty="0" err="1" smtClean="0">
              <a:solidFill>
                <a:schemeClr val="accent1">
                  <a:lumMod val="75000"/>
                </a:schemeClr>
              </a:solidFill>
            </a:rPr>
            <a:t>Científico</a:t>
          </a:r>
          <a:r>
            <a:rPr lang="en-GB" sz="2400" dirty="0" smtClean="0">
              <a:solidFill>
                <a:schemeClr val="accent1">
                  <a:lumMod val="75000"/>
                </a:schemeClr>
              </a:solidFill>
            </a:rPr>
            <a:t> </a:t>
          </a:r>
          <a:r>
            <a:rPr lang="en-GB" sz="2400" dirty="0" err="1" smtClean="0">
              <a:solidFill>
                <a:schemeClr val="accent1">
                  <a:lumMod val="75000"/>
                </a:schemeClr>
              </a:solidFill>
            </a:rPr>
            <a:t>Tecnológico</a:t>
          </a:r>
          <a:r>
            <a:rPr lang="en-GB" sz="2400" dirty="0" smtClean="0">
              <a:solidFill>
                <a:schemeClr val="accent1">
                  <a:lumMod val="75000"/>
                </a:schemeClr>
              </a:solidFill>
            </a:rPr>
            <a:t> Huelva – UHU - Huelva</a:t>
          </a:r>
          <a:endParaRPr lang="en-GB" sz="2400" dirty="0">
            <a:solidFill>
              <a:schemeClr val="accent1">
                <a:lumMod val="75000"/>
              </a:schemeClr>
            </a:solidFill>
          </a:endParaRPr>
        </a:p>
      </dgm:t>
    </dgm:pt>
    <dgm:pt modelId="{7288A6C6-34DD-3841-93D6-51B50435C9F8}" type="parTrans" cxnId="{BC21CEEA-0F2E-144F-ABA9-9276543F9F43}">
      <dgm:prSet/>
      <dgm:spPr/>
      <dgm:t>
        <a:bodyPr/>
        <a:lstStyle/>
        <a:p>
          <a:endParaRPr lang="es-ES_tradnl"/>
        </a:p>
      </dgm:t>
    </dgm:pt>
    <dgm:pt modelId="{6DD69019-B0CF-0546-AEF3-BEA49CBCEA05}" type="sibTrans" cxnId="{BC21CEEA-0F2E-144F-ABA9-9276543F9F43}">
      <dgm:prSet/>
      <dgm:spPr/>
      <dgm:t>
        <a:bodyPr/>
        <a:lstStyle/>
        <a:p>
          <a:endParaRPr lang="es-ES_tradnl"/>
        </a:p>
      </dgm:t>
    </dgm:pt>
    <dgm:pt modelId="{6AA3AA1C-D666-CB4C-8674-0820CBD52B2A}">
      <dgm:prSet phldrT="[Texto]" custT="1"/>
      <dgm:spPr/>
      <dgm:t>
        <a:bodyPr/>
        <a:lstStyle/>
        <a:p>
          <a:r>
            <a:rPr lang="en-GB" sz="2400" dirty="0" smtClean="0">
              <a:solidFill>
                <a:schemeClr val="accent1">
                  <a:lumMod val="75000"/>
                </a:schemeClr>
              </a:solidFill>
            </a:rPr>
            <a:t>CNA - Centro </a:t>
          </a:r>
          <a:r>
            <a:rPr lang="en-GB" sz="2400" dirty="0" err="1" smtClean="0">
              <a:solidFill>
                <a:schemeClr val="accent1">
                  <a:lumMod val="75000"/>
                </a:schemeClr>
              </a:solidFill>
            </a:rPr>
            <a:t>Nacional</a:t>
          </a:r>
          <a:r>
            <a:rPr lang="en-GB" sz="2400" dirty="0" smtClean="0">
              <a:solidFill>
                <a:schemeClr val="accent1">
                  <a:lumMod val="75000"/>
                </a:schemeClr>
              </a:solidFill>
            </a:rPr>
            <a:t> de </a:t>
          </a:r>
          <a:r>
            <a:rPr lang="en-GB" sz="2400" dirty="0" err="1" smtClean="0">
              <a:solidFill>
                <a:schemeClr val="accent1">
                  <a:lumMod val="75000"/>
                </a:schemeClr>
              </a:solidFill>
            </a:rPr>
            <a:t>Aceleradores</a:t>
          </a:r>
          <a:r>
            <a:rPr lang="en-GB" sz="2400" dirty="0" smtClean="0">
              <a:solidFill>
                <a:schemeClr val="accent1">
                  <a:lumMod val="75000"/>
                </a:schemeClr>
              </a:solidFill>
            </a:rPr>
            <a:t> – US - </a:t>
          </a:r>
          <a:r>
            <a:rPr lang="en-GB" sz="2400" dirty="0" err="1" smtClean="0">
              <a:solidFill>
                <a:schemeClr val="accent1">
                  <a:lumMod val="75000"/>
                </a:schemeClr>
              </a:solidFill>
            </a:rPr>
            <a:t>Sevilla</a:t>
          </a:r>
          <a:endParaRPr lang="en-US" sz="2400" noProof="0" dirty="0" smtClean="0">
            <a:solidFill>
              <a:schemeClr val="accent1">
                <a:lumMod val="75000"/>
              </a:schemeClr>
            </a:solidFill>
          </a:endParaRPr>
        </a:p>
      </dgm:t>
    </dgm:pt>
    <dgm:pt modelId="{8FB7AC24-57A1-F743-A1FD-BBF3D12B79AE}" type="parTrans" cxnId="{4D9EF12D-57CD-5646-B000-A2E97018EF86}">
      <dgm:prSet/>
      <dgm:spPr/>
      <dgm:t>
        <a:bodyPr/>
        <a:lstStyle/>
        <a:p>
          <a:endParaRPr lang="es-ES_tradnl"/>
        </a:p>
      </dgm:t>
    </dgm:pt>
    <dgm:pt modelId="{CF263B0E-E855-7D42-95FB-FFDED1EDA7F1}" type="sibTrans" cxnId="{4D9EF12D-57CD-5646-B000-A2E97018EF86}">
      <dgm:prSet/>
      <dgm:spPr/>
      <dgm:t>
        <a:bodyPr/>
        <a:lstStyle/>
        <a:p>
          <a:endParaRPr lang="es-ES_tradnl"/>
        </a:p>
      </dgm:t>
    </dgm:pt>
    <dgm:pt modelId="{1AE6644B-EE1A-CB4E-8F9E-E2E50B100B66}">
      <dgm:prSet custT="1"/>
      <dgm:spPr/>
      <dgm:t>
        <a:bodyPr/>
        <a:lstStyle/>
        <a:p>
          <a:r>
            <a:rPr lang="en-GB" sz="2400" dirty="0" smtClean="0">
              <a:solidFill>
                <a:schemeClr val="accent1">
                  <a:lumMod val="75000"/>
                </a:schemeClr>
              </a:solidFill>
            </a:rPr>
            <a:t>CMAM - Centro de </a:t>
          </a:r>
          <a:r>
            <a:rPr lang="en-GB" sz="2400" dirty="0" err="1" smtClean="0">
              <a:solidFill>
                <a:schemeClr val="accent1">
                  <a:lumMod val="75000"/>
                </a:schemeClr>
              </a:solidFill>
            </a:rPr>
            <a:t>Microanálisis</a:t>
          </a:r>
          <a:r>
            <a:rPr lang="en-GB" sz="2400" dirty="0" smtClean="0">
              <a:solidFill>
                <a:schemeClr val="accent1">
                  <a:lumMod val="75000"/>
                </a:schemeClr>
              </a:solidFill>
            </a:rPr>
            <a:t> de </a:t>
          </a:r>
          <a:r>
            <a:rPr lang="en-GB" sz="2400" dirty="0" err="1" smtClean="0">
              <a:solidFill>
                <a:schemeClr val="accent1">
                  <a:lumMod val="75000"/>
                </a:schemeClr>
              </a:solidFill>
            </a:rPr>
            <a:t>Materiales</a:t>
          </a:r>
          <a:r>
            <a:rPr lang="en-GB" sz="2400" dirty="0" smtClean="0">
              <a:solidFill>
                <a:schemeClr val="accent1">
                  <a:lumMod val="75000"/>
                </a:schemeClr>
              </a:solidFill>
            </a:rPr>
            <a:t> – UAM - Madrid</a:t>
          </a:r>
          <a:endParaRPr lang="en-GB" sz="2400" dirty="0">
            <a:solidFill>
              <a:schemeClr val="accent1">
                <a:lumMod val="75000"/>
              </a:schemeClr>
            </a:solidFill>
          </a:endParaRPr>
        </a:p>
      </dgm:t>
    </dgm:pt>
    <dgm:pt modelId="{F050EC88-319C-5548-9F44-72DD2A3DCFE4}" type="parTrans" cxnId="{858848C9-3068-794D-AB45-5995834B6F84}">
      <dgm:prSet/>
      <dgm:spPr/>
      <dgm:t>
        <a:bodyPr/>
        <a:lstStyle/>
        <a:p>
          <a:endParaRPr lang="es-ES_tradnl"/>
        </a:p>
      </dgm:t>
    </dgm:pt>
    <dgm:pt modelId="{2B13C15B-CDC7-914E-9632-D912CFE09D33}" type="sibTrans" cxnId="{858848C9-3068-794D-AB45-5995834B6F84}">
      <dgm:prSet/>
      <dgm:spPr/>
      <dgm:t>
        <a:bodyPr/>
        <a:lstStyle/>
        <a:p>
          <a:endParaRPr lang="es-ES_tradnl"/>
        </a:p>
      </dgm:t>
    </dgm:pt>
    <dgm:pt modelId="{512F66FC-7052-EF48-A548-449699157E4F}">
      <dgm:prSet phldrT="[Texto]" custT="1"/>
      <dgm:spPr/>
      <dgm:t>
        <a:bodyPr/>
        <a:lstStyle/>
        <a:p>
          <a:r>
            <a:rPr lang="en-GB" sz="2400" dirty="0" smtClean="0">
              <a:solidFill>
                <a:schemeClr val="accent1">
                  <a:lumMod val="75000"/>
                </a:schemeClr>
              </a:solidFill>
            </a:rPr>
            <a:t>ESS Bilbao - Bilbao</a:t>
          </a:r>
          <a:endParaRPr lang="en-GB" sz="2400" dirty="0">
            <a:solidFill>
              <a:schemeClr val="accent1">
                <a:lumMod val="75000"/>
              </a:schemeClr>
            </a:solidFill>
          </a:endParaRPr>
        </a:p>
      </dgm:t>
    </dgm:pt>
    <dgm:pt modelId="{32E63CB3-410A-3045-8FC3-E9EF9736919A}" type="parTrans" cxnId="{AF4DDB59-B58A-D04B-9538-82734F52A454}">
      <dgm:prSet/>
      <dgm:spPr/>
      <dgm:t>
        <a:bodyPr/>
        <a:lstStyle/>
        <a:p>
          <a:endParaRPr lang="es-ES_tradnl"/>
        </a:p>
      </dgm:t>
    </dgm:pt>
    <dgm:pt modelId="{A7FDF63D-3A9C-4C48-B917-341D581AE9D3}" type="sibTrans" cxnId="{AF4DDB59-B58A-D04B-9538-82734F52A454}">
      <dgm:prSet/>
      <dgm:spPr/>
      <dgm:t>
        <a:bodyPr/>
        <a:lstStyle/>
        <a:p>
          <a:endParaRPr lang="es-ES_tradnl"/>
        </a:p>
      </dgm:t>
    </dgm:pt>
    <dgm:pt modelId="{70137CC5-E43E-3245-B432-EDD451C43784}">
      <dgm:prSet phldrT="[Texto]" custT="1"/>
      <dgm:spPr/>
      <dgm:t>
        <a:bodyPr/>
        <a:lstStyle/>
        <a:p>
          <a:r>
            <a:rPr lang="en-GB" sz="2400" dirty="0" smtClean="0">
              <a:solidFill>
                <a:schemeClr val="accent1">
                  <a:lumMod val="75000"/>
                </a:schemeClr>
              </a:solidFill>
            </a:rPr>
            <a:t>INTE - Institute of Energy Technologies – UPC - Barcelona</a:t>
          </a:r>
          <a:endParaRPr lang="en-GB" sz="2400" dirty="0">
            <a:solidFill>
              <a:schemeClr val="accent1">
                <a:lumMod val="75000"/>
              </a:schemeClr>
            </a:solidFill>
          </a:endParaRPr>
        </a:p>
      </dgm:t>
    </dgm:pt>
    <dgm:pt modelId="{F48E8726-6AB6-604E-AD3F-F87869FB84A8}" type="parTrans" cxnId="{A5AB055A-0009-EE4F-A338-91461D0FBF3A}">
      <dgm:prSet/>
      <dgm:spPr/>
      <dgm:t>
        <a:bodyPr/>
        <a:lstStyle/>
        <a:p>
          <a:endParaRPr lang="es-ES_tradnl"/>
        </a:p>
      </dgm:t>
    </dgm:pt>
    <dgm:pt modelId="{60E2C9F4-7336-504D-B37F-C6D23ED5DB23}" type="sibTrans" cxnId="{A5AB055A-0009-EE4F-A338-91461D0FBF3A}">
      <dgm:prSet/>
      <dgm:spPr/>
      <dgm:t>
        <a:bodyPr/>
        <a:lstStyle/>
        <a:p>
          <a:endParaRPr lang="es-ES_tradnl"/>
        </a:p>
      </dgm:t>
    </dgm:pt>
    <dgm:pt modelId="{575D15FB-7088-E845-BD0E-5FA5FAB34AE2}" type="pres">
      <dgm:prSet presAssocID="{E442362A-F9F2-484E-8A14-2CEDCC2586A5}" presName="linear" presStyleCnt="0">
        <dgm:presLayoutVars>
          <dgm:animLvl val="lvl"/>
          <dgm:resizeHandles val="exact"/>
        </dgm:presLayoutVars>
      </dgm:prSet>
      <dgm:spPr/>
      <dgm:t>
        <a:bodyPr/>
        <a:lstStyle/>
        <a:p>
          <a:endParaRPr lang="es-ES_tradnl"/>
        </a:p>
      </dgm:t>
    </dgm:pt>
    <dgm:pt modelId="{1A604FC8-BD0B-E145-85BB-E3E8CD4A8DDE}" type="pres">
      <dgm:prSet presAssocID="{BCCF2C7C-E8F1-4BEA-8561-385C4A2CB6C3}" presName="parentText" presStyleLbl="node1" presStyleIdx="0" presStyleCnt="1" custScaleX="45558" custLinFactNeighborX="-24568" custLinFactNeighborY="-2451">
        <dgm:presLayoutVars>
          <dgm:chMax val="0"/>
          <dgm:bulletEnabled val="1"/>
        </dgm:presLayoutVars>
      </dgm:prSet>
      <dgm:spPr/>
      <dgm:t>
        <a:bodyPr/>
        <a:lstStyle/>
        <a:p>
          <a:endParaRPr lang="es-ES_tradnl"/>
        </a:p>
      </dgm:t>
    </dgm:pt>
    <dgm:pt modelId="{2FC577A8-45EE-7744-9CC5-AE64F34A29FA}" type="pres">
      <dgm:prSet presAssocID="{BCCF2C7C-E8F1-4BEA-8561-385C4A2CB6C3}" presName="childText" presStyleLbl="revTx" presStyleIdx="0" presStyleCnt="1" custScaleY="99043" custLinFactNeighborY="1315">
        <dgm:presLayoutVars>
          <dgm:bulletEnabled val="1"/>
        </dgm:presLayoutVars>
      </dgm:prSet>
      <dgm:spPr/>
      <dgm:t>
        <a:bodyPr/>
        <a:lstStyle/>
        <a:p>
          <a:endParaRPr lang="es-ES_tradnl"/>
        </a:p>
      </dgm:t>
    </dgm:pt>
  </dgm:ptLst>
  <dgm:cxnLst>
    <dgm:cxn modelId="{2465D75C-4DD4-40EF-BB15-99A7498D2651}" type="presOf" srcId="{512F66FC-7052-EF48-A548-449699157E4F}" destId="{2FC577A8-45EE-7744-9CC5-AE64F34A29FA}" srcOrd="0" destOrd="6" presId="urn:microsoft.com/office/officeart/2005/8/layout/vList2"/>
    <dgm:cxn modelId="{08723B9D-8B7B-49D1-9C17-A44D976CCE59}" srcId="{E442362A-F9F2-484E-8A14-2CEDCC2586A5}" destId="{BCCF2C7C-E8F1-4BEA-8561-385C4A2CB6C3}" srcOrd="0" destOrd="0" parTransId="{BC40F0CC-073D-4F29-889E-4E404D8BC59B}" sibTransId="{BF5A9AF8-5D6A-4809-AB94-0525ECFECC72}"/>
    <dgm:cxn modelId="{0948A12D-3032-4175-85B8-E9B392122022}" type="presOf" srcId="{70137CC5-E43E-3245-B432-EDD451C43784}" destId="{2FC577A8-45EE-7744-9CC5-AE64F34A29FA}" srcOrd="0" destOrd="5" presId="urn:microsoft.com/office/officeart/2005/8/layout/vList2"/>
    <dgm:cxn modelId="{4AB66278-0384-5A4D-86C0-DF0DBB73AE6B}" srcId="{BCCF2C7C-E8F1-4BEA-8561-385C4A2CB6C3}" destId="{237F4F12-E16B-FF4A-8B62-588DADF273D7}" srcOrd="0" destOrd="0" parTransId="{424EF071-DCC3-FB4B-A4C5-7878548BF37F}" sibTransId="{8C4C1886-5DBC-7843-BF09-7D56764A505A}"/>
    <dgm:cxn modelId="{C5D37515-A40B-4D5B-8B4D-EE6B1D38636A}" type="presOf" srcId="{F096EBD3-5F0C-F545-A0B1-CC8A4CBE39DB}" destId="{2FC577A8-45EE-7744-9CC5-AE64F34A29FA}" srcOrd="0" destOrd="3" presId="urn:microsoft.com/office/officeart/2005/8/layout/vList2"/>
    <dgm:cxn modelId="{995EECD8-F9C1-437F-94D8-C6DC8D39A18B}" type="presOf" srcId="{175FF738-C743-4B46-9B92-2B1D83541375}" destId="{2FC577A8-45EE-7744-9CC5-AE64F34A29FA}" srcOrd="0" destOrd="4" presId="urn:microsoft.com/office/officeart/2005/8/layout/vList2"/>
    <dgm:cxn modelId="{4D9EF12D-57CD-5646-B000-A2E97018EF86}" srcId="{BCCF2C7C-E8F1-4BEA-8561-385C4A2CB6C3}" destId="{6AA3AA1C-D666-CB4C-8674-0820CBD52B2A}" srcOrd="1" destOrd="0" parTransId="{8FB7AC24-57A1-F743-A1FD-BBF3D12B79AE}" sibTransId="{CF263B0E-E855-7D42-95FB-FFDED1EDA7F1}"/>
    <dgm:cxn modelId="{C8E003A8-5B54-4823-91CA-44A21002A3E9}" type="presOf" srcId="{BCCF2C7C-E8F1-4BEA-8561-385C4A2CB6C3}" destId="{1A604FC8-BD0B-E145-85BB-E3E8CD4A8DDE}" srcOrd="0" destOrd="0" presId="urn:microsoft.com/office/officeart/2005/8/layout/vList2"/>
    <dgm:cxn modelId="{B3DCB9B3-A889-4B86-8670-C96588C01722}" type="presOf" srcId="{6AA3AA1C-D666-CB4C-8674-0820CBD52B2A}" destId="{2FC577A8-45EE-7744-9CC5-AE64F34A29FA}" srcOrd="0" destOrd="1" presId="urn:microsoft.com/office/officeart/2005/8/layout/vList2"/>
    <dgm:cxn modelId="{AF4DDB59-B58A-D04B-9538-82734F52A454}" srcId="{BCCF2C7C-E8F1-4BEA-8561-385C4A2CB6C3}" destId="{512F66FC-7052-EF48-A548-449699157E4F}" srcOrd="6" destOrd="0" parTransId="{32E63CB3-410A-3045-8FC3-E9EF9736919A}" sibTransId="{A7FDF63D-3A9C-4C48-B917-341D581AE9D3}"/>
    <dgm:cxn modelId="{A5AB055A-0009-EE4F-A338-91461D0FBF3A}" srcId="{BCCF2C7C-E8F1-4BEA-8561-385C4A2CB6C3}" destId="{70137CC5-E43E-3245-B432-EDD451C43784}" srcOrd="5" destOrd="0" parTransId="{F48E8726-6AB6-604E-AD3F-F87869FB84A8}" sibTransId="{60E2C9F4-7336-504D-B37F-C6D23ED5DB23}"/>
    <dgm:cxn modelId="{858848C9-3068-794D-AB45-5995834B6F84}" srcId="{BCCF2C7C-E8F1-4BEA-8561-385C4A2CB6C3}" destId="{1AE6644B-EE1A-CB4E-8F9E-E2E50B100B66}" srcOrd="2" destOrd="0" parTransId="{F050EC88-319C-5548-9F44-72DD2A3DCFE4}" sibTransId="{2B13C15B-CDC7-914E-9632-D912CFE09D33}"/>
    <dgm:cxn modelId="{9B3FA241-39F1-CA45-979A-F1BBB45BD370}" srcId="{BCCF2C7C-E8F1-4BEA-8561-385C4A2CB6C3}" destId="{F096EBD3-5F0C-F545-A0B1-CC8A4CBE39DB}" srcOrd="3" destOrd="0" parTransId="{B48976B4-254A-BB49-B8AD-775E64D0CA2D}" sibTransId="{B4B626BC-8927-E149-8200-61A2DA8330B7}"/>
    <dgm:cxn modelId="{73C5F363-D032-4A55-B8F3-A5FD1B997970}" type="presOf" srcId="{237F4F12-E16B-FF4A-8B62-588DADF273D7}" destId="{2FC577A8-45EE-7744-9CC5-AE64F34A29FA}" srcOrd="0" destOrd="0" presId="urn:microsoft.com/office/officeart/2005/8/layout/vList2"/>
    <dgm:cxn modelId="{BC21CEEA-0F2E-144F-ABA9-9276543F9F43}" srcId="{BCCF2C7C-E8F1-4BEA-8561-385C4A2CB6C3}" destId="{7AF48B10-76BA-2444-8FDD-2EECDBC8DFBB}" srcOrd="7" destOrd="0" parTransId="{7288A6C6-34DD-3841-93D6-51B50435C9F8}" sibTransId="{6DD69019-B0CF-0546-AEF3-BEA49CBCEA05}"/>
    <dgm:cxn modelId="{63DDDC38-25C8-4640-87A9-1C0BABE09B1C}" type="presOf" srcId="{7AF48B10-76BA-2444-8FDD-2EECDBC8DFBB}" destId="{2FC577A8-45EE-7744-9CC5-AE64F34A29FA}" srcOrd="0" destOrd="7" presId="urn:microsoft.com/office/officeart/2005/8/layout/vList2"/>
    <dgm:cxn modelId="{B2258B78-04D6-409D-BCB3-580C7812EB9D}" type="presOf" srcId="{1AE6644B-EE1A-CB4E-8F9E-E2E50B100B66}" destId="{2FC577A8-45EE-7744-9CC5-AE64F34A29FA}" srcOrd="0" destOrd="2" presId="urn:microsoft.com/office/officeart/2005/8/layout/vList2"/>
    <dgm:cxn modelId="{FAC17CA1-FB02-44E5-AD2B-26911B8F7DCD}" type="presOf" srcId="{E442362A-F9F2-484E-8A14-2CEDCC2586A5}" destId="{575D15FB-7088-E845-BD0E-5FA5FAB34AE2}" srcOrd="0" destOrd="0" presId="urn:microsoft.com/office/officeart/2005/8/layout/vList2"/>
    <dgm:cxn modelId="{0CC7ECC6-FE7F-894B-9817-C082550768F7}" srcId="{BCCF2C7C-E8F1-4BEA-8561-385C4A2CB6C3}" destId="{175FF738-C743-4B46-9B92-2B1D83541375}" srcOrd="4" destOrd="0" parTransId="{D5B6640D-C637-8949-9FE6-5CC9C7770EE3}" sibTransId="{58175824-4DEE-3349-AAE4-D4C21D722D7E}"/>
    <dgm:cxn modelId="{F6CC7750-3830-4D13-AABC-AB00B44FD3C6}" type="presParOf" srcId="{575D15FB-7088-E845-BD0E-5FA5FAB34AE2}" destId="{1A604FC8-BD0B-E145-85BB-E3E8CD4A8DDE}" srcOrd="0" destOrd="0" presId="urn:microsoft.com/office/officeart/2005/8/layout/vList2"/>
    <dgm:cxn modelId="{1E45924A-79E8-42D6-955A-008C0DF778D2}" type="presParOf" srcId="{575D15FB-7088-E845-BD0E-5FA5FAB34AE2}" destId="{2FC577A8-45EE-7744-9CC5-AE64F34A29FA}"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81C951-E3FE-A64A-88DF-B048780EE492}" type="doc">
      <dgm:prSet loTypeId="urn:microsoft.com/office/officeart/2005/8/layout/hList2#1" loCatId="list" qsTypeId="urn:microsoft.com/office/officeart/2005/8/quickstyle/simple4" qsCatId="simple" csTypeId="urn:microsoft.com/office/officeart/2005/8/colors/accent1_2" csCatId="accent1" phldr="1"/>
      <dgm:spPr/>
      <dgm:t>
        <a:bodyPr/>
        <a:lstStyle/>
        <a:p>
          <a:endParaRPr lang="es-ES_tradnl"/>
        </a:p>
      </dgm:t>
    </dgm:pt>
    <dgm:pt modelId="{8D2B6B60-E802-9341-8306-6FFC29F3AC25}">
      <dgm:prSet/>
      <dgm:spPr/>
      <dgm:t>
        <a:bodyPr/>
        <a:lstStyle/>
        <a:p>
          <a:pPr algn="ctr"/>
          <a:r>
            <a:rPr lang="en-US" b="1" u="none" dirty="0" smtClean="0"/>
            <a:t>Coordination of the activities </a:t>
          </a:r>
          <a:r>
            <a:rPr lang="en-US" u="none" dirty="0" smtClean="0"/>
            <a:t>of the Accelerator community in Spain</a:t>
          </a:r>
          <a:endParaRPr lang="es-ES_tradnl" u="none" dirty="0"/>
        </a:p>
      </dgm:t>
    </dgm:pt>
    <dgm:pt modelId="{45A7D89C-DC84-1841-95F6-79D7CBACE553}" type="parTrans" cxnId="{FC6A0C07-0C47-E24D-8BBA-891270F221EC}">
      <dgm:prSet/>
      <dgm:spPr/>
      <dgm:t>
        <a:bodyPr/>
        <a:lstStyle/>
        <a:p>
          <a:endParaRPr lang="es-ES_tradnl"/>
        </a:p>
      </dgm:t>
    </dgm:pt>
    <dgm:pt modelId="{77E14905-78B0-A94A-AE1D-FEB708731202}" type="sibTrans" cxnId="{FC6A0C07-0C47-E24D-8BBA-891270F221EC}">
      <dgm:prSet/>
      <dgm:spPr/>
      <dgm:t>
        <a:bodyPr/>
        <a:lstStyle/>
        <a:p>
          <a:endParaRPr lang="es-ES_tradnl"/>
        </a:p>
      </dgm:t>
    </dgm:pt>
    <dgm:pt modelId="{6DC5BCA8-3AFF-9541-8231-3D2896F9A4BF}">
      <dgm:prSet custT="1"/>
      <dgm:spPr/>
      <dgm:t>
        <a:bodyPr/>
        <a:lstStyle/>
        <a:p>
          <a:r>
            <a:rPr lang="en-US" sz="2400" b="0" u="none" dirty="0" smtClean="0"/>
            <a:t>Contribute to the </a:t>
          </a:r>
          <a:r>
            <a:rPr lang="en-US" sz="2400" b="1" u="none" dirty="0" smtClean="0">
              <a:solidFill>
                <a:srgbClr val="FFC000"/>
              </a:solidFill>
            </a:rPr>
            <a:t>implementation of R&amp;D Plans</a:t>
          </a:r>
          <a:endParaRPr lang="es-ES_tradnl" sz="2400" b="1" u="none" dirty="0">
            <a:solidFill>
              <a:srgbClr val="FFC000"/>
            </a:solidFill>
          </a:endParaRPr>
        </a:p>
      </dgm:t>
    </dgm:pt>
    <dgm:pt modelId="{DEC06838-6137-9048-A4D5-6C73D4320B37}" type="parTrans" cxnId="{A810F374-98D1-B742-B27B-6534BD345270}">
      <dgm:prSet/>
      <dgm:spPr/>
      <dgm:t>
        <a:bodyPr/>
        <a:lstStyle/>
        <a:p>
          <a:endParaRPr lang="es-ES_tradnl"/>
        </a:p>
      </dgm:t>
    </dgm:pt>
    <dgm:pt modelId="{5DF5FCD6-6187-514B-AE28-9D42612AF1FE}" type="sibTrans" cxnId="{A810F374-98D1-B742-B27B-6534BD345270}">
      <dgm:prSet/>
      <dgm:spPr/>
      <dgm:t>
        <a:bodyPr/>
        <a:lstStyle/>
        <a:p>
          <a:endParaRPr lang="es-ES_tradnl"/>
        </a:p>
      </dgm:t>
    </dgm:pt>
    <dgm:pt modelId="{549C5A4D-8A1B-5847-8C88-B57CC3B3F430}">
      <dgm:prSet custT="1"/>
      <dgm:spPr/>
      <dgm:t>
        <a:bodyPr/>
        <a:lstStyle/>
        <a:p>
          <a:r>
            <a:rPr lang="en-US" sz="2400" u="none" dirty="0" smtClean="0"/>
            <a:t>Provide technical consultancy</a:t>
          </a:r>
          <a:endParaRPr lang="es-ES_tradnl" sz="2400" u="none" dirty="0"/>
        </a:p>
      </dgm:t>
    </dgm:pt>
    <dgm:pt modelId="{29D08424-F0CC-EC48-BF41-78212A928DC3}" type="parTrans" cxnId="{873C85A2-4665-1B43-A01C-A71401F02FD0}">
      <dgm:prSet/>
      <dgm:spPr/>
      <dgm:t>
        <a:bodyPr/>
        <a:lstStyle/>
        <a:p>
          <a:endParaRPr lang="es-ES_tradnl"/>
        </a:p>
      </dgm:t>
    </dgm:pt>
    <dgm:pt modelId="{3D8E688D-650F-0B4D-AC9B-B694250DF081}" type="sibTrans" cxnId="{873C85A2-4665-1B43-A01C-A71401F02FD0}">
      <dgm:prSet/>
      <dgm:spPr/>
      <dgm:t>
        <a:bodyPr/>
        <a:lstStyle/>
        <a:p>
          <a:endParaRPr lang="es-ES_tradnl"/>
        </a:p>
      </dgm:t>
    </dgm:pt>
    <dgm:pt modelId="{C67C4F23-AD4F-A24F-9E7A-AB9619B892E7}">
      <dgm:prSet custT="1"/>
      <dgm:spPr/>
      <dgm:t>
        <a:bodyPr/>
        <a:lstStyle/>
        <a:p>
          <a:r>
            <a:rPr lang="en-US" sz="2400" u="none" dirty="0" smtClean="0"/>
            <a:t>Provide support to </a:t>
          </a:r>
          <a:r>
            <a:rPr lang="en-US" sz="2400" b="1" u="none" dirty="0" smtClean="0">
              <a:solidFill>
                <a:srgbClr val="FFC000"/>
              </a:solidFill>
            </a:rPr>
            <a:t>education and training</a:t>
          </a:r>
          <a:endParaRPr lang="es-ES_tradnl" sz="2400" b="1" u="none" dirty="0">
            <a:solidFill>
              <a:srgbClr val="FFC000"/>
            </a:solidFill>
          </a:endParaRPr>
        </a:p>
      </dgm:t>
    </dgm:pt>
    <dgm:pt modelId="{127BA32E-2AC0-2842-9DF7-184629A5BC52}" type="parTrans" cxnId="{13F83BA7-A958-0B4D-AB6C-455396DCE883}">
      <dgm:prSet/>
      <dgm:spPr/>
      <dgm:t>
        <a:bodyPr/>
        <a:lstStyle/>
        <a:p>
          <a:endParaRPr lang="es-ES_tradnl"/>
        </a:p>
      </dgm:t>
    </dgm:pt>
    <dgm:pt modelId="{1D1534A6-F985-5846-A9B4-01C02C58248C}" type="sibTrans" cxnId="{13F83BA7-A958-0B4D-AB6C-455396DCE883}">
      <dgm:prSet/>
      <dgm:spPr/>
      <dgm:t>
        <a:bodyPr/>
        <a:lstStyle/>
        <a:p>
          <a:endParaRPr lang="es-ES_tradnl"/>
        </a:p>
      </dgm:t>
    </dgm:pt>
    <dgm:pt modelId="{019C7280-B524-964D-A96C-43779734CAEE}">
      <dgm:prSet custT="1"/>
      <dgm:spPr/>
      <dgm:t>
        <a:bodyPr/>
        <a:lstStyle/>
        <a:p>
          <a:r>
            <a:rPr lang="en-US" sz="2400" u="none" dirty="0" smtClean="0"/>
            <a:t>Help to coordinate the rationalization of the available resources</a:t>
          </a:r>
          <a:endParaRPr lang="es-ES_tradnl" sz="2400" u="none" dirty="0"/>
        </a:p>
      </dgm:t>
    </dgm:pt>
    <dgm:pt modelId="{77342F6C-C8BA-EF4A-8180-81EF4AF55484}" type="parTrans" cxnId="{977426F7-E935-3D4C-9CD4-300DD5B9D331}">
      <dgm:prSet/>
      <dgm:spPr/>
      <dgm:t>
        <a:bodyPr/>
        <a:lstStyle/>
        <a:p>
          <a:endParaRPr lang="es-ES_tradnl"/>
        </a:p>
      </dgm:t>
    </dgm:pt>
    <dgm:pt modelId="{CFDBA647-50D6-774F-B1C8-E97F51BB5C6F}" type="sibTrans" cxnId="{977426F7-E935-3D4C-9CD4-300DD5B9D331}">
      <dgm:prSet/>
      <dgm:spPr/>
      <dgm:t>
        <a:bodyPr/>
        <a:lstStyle/>
        <a:p>
          <a:endParaRPr lang="es-ES_tradnl"/>
        </a:p>
      </dgm:t>
    </dgm:pt>
    <dgm:pt modelId="{BE669CD5-BCF3-D147-A3BE-F3D101F001B1}">
      <dgm:prSet custT="1"/>
      <dgm:spPr/>
      <dgm:t>
        <a:bodyPr/>
        <a:lstStyle/>
        <a:p>
          <a:r>
            <a:rPr lang="en-US" sz="2400" u="none" dirty="0" smtClean="0"/>
            <a:t>Help to consolidate and recognize professional careers</a:t>
          </a:r>
          <a:endParaRPr lang="es-ES_tradnl" sz="2400" u="none" dirty="0"/>
        </a:p>
      </dgm:t>
    </dgm:pt>
    <dgm:pt modelId="{3C8DA248-FE1C-1E44-AC29-74EAE83CE3B8}" type="parTrans" cxnId="{92DEB6A2-6467-9B49-B5EE-508C1E18F950}">
      <dgm:prSet/>
      <dgm:spPr/>
      <dgm:t>
        <a:bodyPr/>
        <a:lstStyle/>
        <a:p>
          <a:endParaRPr lang="es-ES_tradnl"/>
        </a:p>
      </dgm:t>
    </dgm:pt>
    <dgm:pt modelId="{E2433EB6-DA73-0C41-A710-14C34C01D43E}" type="sibTrans" cxnId="{92DEB6A2-6467-9B49-B5EE-508C1E18F950}">
      <dgm:prSet/>
      <dgm:spPr/>
      <dgm:t>
        <a:bodyPr/>
        <a:lstStyle/>
        <a:p>
          <a:endParaRPr lang="es-ES_tradnl"/>
        </a:p>
      </dgm:t>
    </dgm:pt>
    <dgm:pt modelId="{9B9049F1-8E04-3249-AECA-6BC3ACD67F79}">
      <dgm:prSet custT="1"/>
      <dgm:spPr/>
      <dgm:t>
        <a:bodyPr/>
        <a:lstStyle/>
        <a:p>
          <a:r>
            <a:rPr lang="en-US" sz="2400" u="none" dirty="0" smtClean="0"/>
            <a:t>Serve as consultant to the industry, in coordination with official bodies</a:t>
          </a:r>
          <a:endParaRPr lang="es-ES_tradnl" sz="2400" u="none" dirty="0"/>
        </a:p>
      </dgm:t>
    </dgm:pt>
    <dgm:pt modelId="{56812565-6C12-DA48-A746-A430C4B2381F}" type="parTrans" cxnId="{C8053FB8-9CBE-0D4B-9A05-EFD203D9D005}">
      <dgm:prSet/>
      <dgm:spPr/>
      <dgm:t>
        <a:bodyPr/>
        <a:lstStyle/>
        <a:p>
          <a:endParaRPr lang="es-ES_tradnl"/>
        </a:p>
      </dgm:t>
    </dgm:pt>
    <dgm:pt modelId="{7091E61B-AF12-004D-9B20-5C4EC1911A70}" type="sibTrans" cxnId="{C8053FB8-9CBE-0D4B-9A05-EFD203D9D005}">
      <dgm:prSet/>
      <dgm:spPr/>
      <dgm:t>
        <a:bodyPr/>
        <a:lstStyle/>
        <a:p>
          <a:endParaRPr lang="es-ES_tradnl"/>
        </a:p>
      </dgm:t>
    </dgm:pt>
    <dgm:pt modelId="{54CD3F78-7E38-8C4F-AE60-D08665185E59}">
      <dgm:prSet custT="1"/>
      <dgm:spPr/>
      <dgm:t>
        <a:bodyPr/>
        <a:lstStyle/>
        <a:p>
          <a:r>
            <a:rPr lang="en-US" sz="2400" u="none" dirty="0" smtClean="0"/>
            <a:t>Provide knowledge and support to the Spanish participation in </a:t>
          </a:r>
          <a:r>
            <a:rPr lang="en-US" sz="2400" b="1" u="none" dirty="0" smtClean="0">
              <a:solidFill>
                <a:srgbClr val="FFC000"/>
              </a:solidFill>
            </a:rPr>
            <a:t>international collaborations</a:t>
          </a:r>
          <a:endParaRPr lang="es-ES_tradnl" sz="2400" b="1" u="none" dirty="0">
            <a:solidFill>
              <a:srgbClr val="FFC000"/>
            </a:solidFill>
          </a:endParaRPr>
        </a:p>
      </dgm:t>
    </dgm:pt>
    <dgm:pt modelId="{618869B3-4067-4941-A00F-3792A625FC98}" type="parTrans" cxnId="{A870E7D9-559F-484D-AE97-FD7A6EED5046}">
      <dgm:prSet/>
      <dgm:spPr/>
      <dgm:t>
        <a:bodyPr/>
        <a:lstStyle/>
        <a:p>
          <a:endParaRPr lang="es-ES_tradnl"/>
        </a:p>
      </dgm:t>
    </dgm:pt>
    <dgm:pt modelId="{71FABB3B-4ED8-1B4A-8BB5-270A263F6EAC}" type="sibTrans" cxnId="{A870E7D9-559F-484D-AE97-FD7A6EED5046}">
      <dgm:prSet/>
      <dgm:spPr/>
      <dgm:t>
        <a:bodyPr/>
        <a:lstStyle/>
        <a:p>
          <a:endParaRPr lang="es-ES_tradnl"/>
        </a:p>
      </dgm:t>
    </dgm:pt>
    <dgm:pt modelId="{5CAA61A4-D1EC-A343-BE1E-81EBC6959C93}">
      <dgm:prSet custT="1"/>
      <dgm:spPr/>
      <dgm:t>
        <a:bodyPr/>
        <a:lstStyle/>
        <a:p>
          <a:r>
            <a:rPr lang="en-US" sz="2400" u="none" dirty="0" smtClean="0"/>
            <a:t>Gather the needs on accelerator technologies on different scientific fields</a:t>
          </a:r>
          <a:endParaRPr lang="es-ES_tradnl" sz="2400" u="none" dirty="0"/>
        </a:p>
      </dgm:t>
    </dgm:pt>
    <dgm:pt modelId="{F36732A3-9B02-9B4C-83E5-17E5C417BC89}" type="parTrans" cxnId="{9E082B3E-8B01-4F46-B184-D35AB6A6F1B4}">
      <dgm:prSet/>
      <dgm:spPr/>
      <dgm:t>
        <a:bodyPr/>
        <a:lstStyle/>
        <a:p>
          <a:endParaRPr lang="es-ES_tradnl"/>
        </a:p>
      </dgm:t>
    </dgm:pt>
    <dgm:pt modelId="{CE6102D5-9616-2E44-8605-631AD5606FD5}" type="sibTrans" cxnId="{9E082B3E-8B01-4F46-B184-D35AB6A6F1B4}">
      <dgm:prSet/>
      <dgm:spPr/>
      <dgm:t>
        <a:bodyPr/>
        <a:lstStyle/>
        <a:p>
          <a:endParaRPr lang="es-ES_tradnl"/>
        </a:p>
      </dgm:t>
    </dgm:pt>
    <dgm:pt modelId="{C6614ABF-0514-344D-93EF-3608DBFA87F5}" type="pres">
      <dgm:prSet presAssocID="{1E81C951-E3FE-A64A-88DF-B048780EE492}" presName="linearFlow" presStyleCnt="0">
        <dgm:presLayoutVars>
          <dgm:dir/>
          <dgm:animLvl val="lvl"/>
          <dgm:resizeHandles/>
        </dgm:presLayoutVars>
      </dgm:prSet>
      <dgm:spPr/>
      <dgm:t>
        <a:bodyPr/>
        <a:lstStyle/>
        <a:p>
          <a:endParaRPr lang="es-ES_tradnl"/>
        </a:p>
      </dgm:t>
    </dgm:pt>
    <dgm:pt modelId="{378C802C-4525-5A49-B48F-3E5A1ABA1769}" type="pres">
      <dgm:prSet presAssocID="{8D2B6B60-E802-9341-8306-6FFC29F3AC25}" presName="compositeNode" presStyleCnt="0">
        <dgm:presLayoutVars>
          <dgm:bulletEnabled val="1"/>
        </dgm:presLayoutVars>
      </dgm:prSet>
      <dgm:spPr/>
    </dgm:pt>
    <dgm:pt modelId="{19F1D9A7-406B-B444-BFCB-32C50EB4860E}" type="pres">
      <dgm:prSet presAssocID="{8D2B6B60-E802-9341-8306-6FFC29F3AC25}" presName="image" presStyleLbl="fgImgPlace1" presStyleIdx="0" presStyleCnt="1" custFlipVert="1" custFlipHor="0" custScaleX="16142" custScaleY="29328"/>
      <dgm:spPr/>
    </dgm:pt>
    <dgm:pt modelId="{9433342C-493F-A54E-AE74-579DFEE6BD53}" type="pres">
      <dgm:prSet presAssocID="{8D2B6B60-E802-9341-8306-6FFC29F3AC25}" presName="childNode" presStyleLbl="node1" presStyleIdx="0" presStyleCnt="1" custScaleX="109247" custScaleY="128205" custLinFactNeighborX="884" custLinFactNeighborY="0">
        <dgm:presLayoutVars>
          <dgm:bulletEnabled val="1"/>
        </dgm:presLayoutVars>
      </dgm:prSet>
      <dgm:spPr/>
      <dgm:t>
        <a:bodyPr/>
        <a:lstStyle/>
        <a:p>
          <a:endParaRPr lang="es-ES_tradnl"/>
        </a:p>
      </dgm:t>
    </dgm:pt>
    <dgm:pt modelId="{844262D0-FBCD-3240-B456-E839BB64DA87}" type="pres">
      <dgm:prSet presAssocID="{8D2B6B60-E802-9341-8306-6FFC29F3AC25}" presName="parentNode" presStyleLbl="revTx" presStyleIdx="0" presStyleCnt="1" custScaleY="128064" custLinFactNeighborX="-8894" custLinFactNeighborY="-1809">
        <dgm:presLayoutVars>
          <dgm:chMax val="0"/>
          <dgm:bulletEnabled val="1"/>
        </dgm:presLayoutVars>
      </dgm:prSet>
      <dgm:spPr/>
      <dgm:t>
        <a:bodyPr/>
        <a:lstStyle/>
        <a:p>
          <a:endParaRPr lang="es-ES_tradnl"/>
        </a:p>
      </dgm:t>
    </dgm:pt>
  </dgm:ptLst>
  <dgm:cxnLst>
    <dgm:cxn modelId="{873C85A2-4665-1B43-A01C-A71401F02FD0}" srcId="{8D2B6B60-E802-9341-8306-6FFC29F3AC25}" destId="{549C5A4D-8A1B-5847-8C88-B57CC3B3F430}" srcOrd="1" destOrd="0" parTransId="{29D08424-F0CC-EC48-BF41-78212A928DC3}" sibTransId="{3D8E688D-650F-0B4D-AC9B-B694250DF081}"/>
    <dgm:cxn modelId="{825A9D33-600E-421F-ABB9-AE9D92D405F6}" type="presOf" srcId="{5CAA61A4-D1EC-A343-BE1E-81EBC6959C93}" destId="{9433342C-493F-A54E-AE74-579DFEE6BD53}" srcOrd="0" destOrd="7" presId="urn:microsoft.com/office/officeart/2005/8/layout/hList2#1"/>
    <dgm:cxn modelId="{721DB938-B51C-4B7B-8DC0-B0C3DC860773}" type="presOf" srcId="{C67C4F23-AD4F-A24F-9E7A-AB9619B892E7}" destId="{9433342C-493F-A54E-AE74-579DFEE6BD53}" srcOrd="0" destOrd="2" presId="urn:microsoft.com/office/officeart/2005/8/layout/hList2#1"/>
    <dgm:cxn modelId="{98DF9575-7495-4CB1-AB31-16C513354D36}" type="presOf" srcId="{9B9049F1-8E04-3249-AECA-6BC3ACD67F79}" destId="{9433342C-493F-A54E-AE74-579DFEE6BD53}" srcOrd="0" destOrd="5" presId="urn:microsoft.com/office/officeart/2005/8/layout/hList2#1"/>
    <dgm:cxn modelId="{0883A25A-A165-43C4-9709-96611B2D586E}" type="presOf" srcId="{BE669CD5-BCF3-D147-A3BE-F3D101F001B1}" destId="{9433342C-493F-A54E-AE74-579DFEE6BD53}" srcOrd="0" destOrd="4" presId="urn:microsoft.com/office/officeart/2005/8/layout/hList2#1"/>
    <dgm:cxn modelId="{A870E7D9-559F-484D-AE97-FD7A6EED5046}" srcId="{8D2B6B60-E802-9341-8306-6FFC29F3AC25}" destId="{54CD3F78-7E38-8C4F-AE60-D08665185E59}" srcOrd="6" destOrd="0" parTransId="{618869B3-4067-4941-A00F-3792A625FC98}" sibTransId="{71FABB3B-4ED8-1B4A-8BB5-270A263F6EAC}"/>
    <dgm:cxn modelId="{1287BD04-2FAC-4AB4-8007-0680A4CF8085}" type="presOf" srcId="{1E81C951-E3FE-A64A-88DF-B048780EE492}" destId="{C6614ABF-0514-344D-93EF-3608DBFA87F5}" srcOrd="0" destOrd="0" presId="urn:microsoft.com/office/officeart/2005/8/layout/hList2#1"/>
    <dgm:cxn modelId="{FC6A0C07-0C47-E24D-8BBA-891270F221EC}" srcId="{1E81C951-E3FE-A64A-88DF-B048780EE492}" destId="{8D2B6B60-E802-9341-8306-6FFC29F3AC25}" srcOrd="0" destOrd="0" parTransId="{45A7D89C-DC84-1841-95F6-79D7CBACE553}" sibTransId="{77E14905-78B0-A94A-AE1D-FEB708731202}"/>
    <dgm:cxn modelId="{C8053FB8-9CBE-0D4B-9A05-EFD203D9D005}" srcId="{8D2B6B60-E802-9341-8306-6FFC29F3AC25}" destId="{9B9049F1-8E04-3249-AECA-6BC3ACD67F79}" srcOrd="5" destOrd="0" parTransId="{56812565-6C12-DA48-A746-A430C4B2381F}" sibTransId="{7091E61B-AF12-004D-9B20-5C4EC1911A70}"/>
    <dgm:cxn modelId="{A810F374-98D1-B742-B27B-6534BD345270}" srcId="{8D2B6B60-E802-9341-8306-6FFC29F3AC25}" destId="{6DC5BCA8-3AFF-9541-8231-3D2896F9A4BF}" srcOrd="0" destOrd="0" parTransId="{DEC06838-6137-9048-A4D5-6C73D4320B37}" sibTransId="{5DF5FCD6-6187-514B-AE28-9D42612AF1FE}"/>
    <dgm:cxn modelId="{4E6A3EB4-5FC4-46ED-AF00-AE76D9781913}" type="presOf" srcId="{6DC5BCA8-3AFF-9541-8231-3D2896F9A4BF}" destId="{9433342C-493F-A54E-AE74-579DFEE6BD53}" srcOrd="0" destOrd="0" presId="urn:microsoft.com/office/officeart/2005/8/layout/hList2#1"/>
    <dgm:cxn modelId="{977426F7-E935-3D4C-9CD4-300DD5B9D331}" srcId="{8D2B6B60-E802-9341-8306-6FFC29F3AC25}" destId="{019C7280-B524-964D-A96C-43779734CAEE}" srcOrd="3" destOrd="0" parTransId="{77342F6C-C8BA-EF4A-8180-81EF4AF55484}" sibTransId="{CFDBA647-50D6-774F-B1C8-E97F51BB5C6F}"/>
    <dgm:cxn modelId="{13F83BA7-A958-0B4D-AB6C-455396DCE883}" srcId="{8D2B6B60-E802-9341-8306-6FFC29F3AC25}" destId="{C67C4F23-AD4F-A24F-9E7A-AB9619B892E7}" srcOrd="2" destOrd="0" parTransId="{127BA32E-2AC0-2842-9DF7-184629A5BC52}" sibTransId="{1D1534A6-F985-5846-A9B4-01C02C58248C}"/>
    <dgm:cxn modelId="{F75B7FDA-4CE4-4C60-8378-F3B048B9ACBD}" type="presOf" srcId="{549C5A4D-8A1B-5847-8C88-B57CC3B3F430}" destId="{9433342C-493F-A54E-AE74-579DFEE6BD53}" srcOrd="0" destOrd="1" presId="urn:microsoft.com/office/officeart/2005/8/layout/hList2#1"/>
    <dgm:cxn modelId="{92DEB6A2-6467-9B49-B5EE-508C1E18F950}" srcId="{8D2B6B60-E802-9341-8306-6FFC29F3AC25}" destId="{BE669CD5-BCF3-D147-A3BE-F3D101F001B1}" srcOrd="4" destOrd="0" parTransId="{3C8DA248-FE1C-1E44-AC29-74EAE83CE3B8}" sibTransId="{E2433EB6-DA73-0C41-A710-14C34C01D43E}"/>
    <dgm:cxn modelId="{9E082B3E-8B01-4F46-B184-D35AB6A6F1B4}" srcId="{8D2B6B60-E802-9341-8306-6FFC29F3AC25}" destId="{5CAA61A4-D1EC-A343-BE1E-81EBC6959C93}" srcOrd="7" destOrd="0" parTransId="{F36732A3-9B02-9B4C-83E5-17E5C417BC89}" sibTransId="{CE6102D5-9616-2E44-8605-631AD5606FD5}"/>
    <dgm:cxn modelId="{31F1D513-2D0C-4B97-920A-9E7C15336505}" type="presOf" srcId="{8D2B6B60-E802-9341-8306-6FFC29F3AC25}" destId="{844262D0-FBCD-3240-B456-E839BB64DA87}" srcOrd="0" destOrd="0" presId="urn:microsoft.com/office/officeart/2005/8/layout/hList2#1"/>
    <dgm:cxn modelId="{22B7A09D-638F-4CB0-885B-7CAAD0740BB5}" type="presOf" srcId="{54CD3F78-7E38-8C4F-AE60-D08665185E59}" destId="{9433342C-493F-A54E-AE74-579DFEE6BD53}" srcOrd="0" destOrd="6" presId="urn:microsoft.com/office/officeart/2005/8/layout/hList2#1"/>
    <dgm:cxn modelId="{47AB44BD-42D5-42AB-A6FB-DD7C5C79831F}" type="presOf" srcId="{019C7280-B524-964D-A96C-43779734CAEE}" destId="{9433342C-493F-A54E-AE74-579DFEE6BD53}" srcOrd="0" destOrd="3" presId="urn:microsoft.com/office/officeart/2005/8/layout/hList2#1"/>
    <dgm:cxn modelId="{E932A80F-B448-4AFA-801D-B2A79111EB88}" type="presParOf" srcId="{C6614ABF-0514-344D-93EF-3608DBFA87F5}" destId="{378C802C-4525-5A49-B48F-3E5A1ABA1769}" srcOrd="0" destOrd="0" presId="urn:microsoft.com/office/officeart/2005/8/layout/hList2#1"/>
    <dgm:cxn modelId="{D37F280A-8094-48F6-B2FC-ECFD8654015B}" type="presParOf" srcId="{378C802C-4525-5A49-B48F-3E5A1ABA1769}" destId="{19F1D9A7-406B-B444-BFCB-32C50EB4860E}" srcOrd="0" destOrd="0" presId="urn:microsoft.com/office/officeart/2005/8/layout/hList2#1"/>
    <dgm:cxn modelId="{EC6EE165-F7DD-46B6-9307-9454963387FB}" type="presParOf" srcId="{378C802C-4525-5A49-B48F-3E5A1ABA1769}" destId="{9433342C-493F-A54E-AE74-579DFEE6BD53}" srcOrd="1" destOrd="0" presId="urn:microsoft.com/office/officeart/2005/8/layout/hList2#1"/>
    <dgm:cxn modelId="{2C231B10-896E-4E7C-9B26-842B5EB9254C}" type="presParOf" srcId="{378C802C-4525-5A49-B48F-3E5A1ABA1769}" destId="{844262D0-FBCD-3240-B456-E839BB64DA87}" srcOrd="2" destOrd="0" presId="urn:microsoft.com/office/officeart/2005/8/layout/h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04FC8-BD0B-E145-85BB-E3E8CD4A8DDE}">
      <dsp:nvSpPr>
        <dsp:cNvPr id="0" name=""/>
        <dsp:cNvSpPr/>
      </dsp:nvSpPr>
      <dsp:spPr>
        <a:xfrm>
          <a:off x="235010" y="89515"/>
          <a:ext cx="4035655" cy="129285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noProof="0" dirty="0" smtClean="0"/>
            <a:t>Spanish Accelerator Facilities and Groups </a:t>
          </a:r>
        </a:p>
      </dsp:txBody>
      <dsp:txXfrm>
        <a:off x="298122" y="152627"/>
        <a:ext cx="3909431" cy="1166626"/>
      </dsp:txXfrm>
    </dsp:sp>
    <dsp:sp modelId="{2FC577A8-45EE-7744-9CC5-AE64F34A29FA}">
      <dsp:nvSpPr>
        <dsp:cNvPr id="0" name=""/>
        <dsp:cNvSpPr/>
      </dsp:nvSpPr>
      <dsp:spPr>
        <a:xfrm>
          <a:off x="0" y="1480163"/>
          <a:ext cx="8858280" cy="32649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5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noProof="0" dirty="0" smtClean="0">
              <a:solidFill>
                <a:schemeClr val="accent1">
                  <a:lumMod val="75000"/>
                </a:schemeClr>
              </a:solidFill>
            </a:rPr>
            <a:t>ALBA - 3rd Generation Light Source - Barcelona</a:t>
          </a: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CNA - Centro </a:t>
          </a:r>
          <a:r>
            <a:rPr lang="en-GB" sz="2400" kern="1200" dirty="0" err="1" smtClean="0">
              <a:solidFill>
                <a:schemeClr val="accent1">
                  <a:lumMod val="75000"/>
                </a:schemeClr>
              </a:solidFill>
            </a:rPr>
            <a:t>Nacional</a:t>
          </a:r>
          <a:r>
            <a:rPr lang="en-GB" sz="2400" kern="1200" dirty="0" smtClean="0">
              <a:solidFill>
                <a:schemeClr val="accent1">
                  <a:lumMod val="75000"/>
                </a:schemeClr>
              </a:solidFill>
            </a:rPr>
            <a:t> de </a:t>
          </a:r>
          <a:r>
            <a:rPr lang="en-GB" sz="2400" kern="1200" dirty="0" err="1" smtClean="0">
              <a:solidFill>
                <a:schemeClr val="accent1">
                  <a:lumMod val="75000"/>
                </a:schemeClr>
              </a:solidFill>
            </a:rPr>
            <a:t>Aceleradores</a:t>
          </a:r>
          <a:r>
            <a:rPr lang="en-GB" sz="2400" kern="1200" dirty="0" smtClean="0">
              <a:solidFill>
                <a:schemeClr val="accent1">
                  <a:lumMod val="75000"/>
                </a:schemeClr>
              </a:solidFill>
            </a:rPr>
            <a:t> – US - </a:t>
          </a:r>
          <a:r>
            <a:rPr lang="en-GB" sz="2400" kern="1200" dirty="0" err="1" smtClean="0">
              <a:solidFill>
                <a:schemeClr val="accent1">
                  <a:lumMod val="75000"/>
                </a:schemeClr>
              </a:solidFill>
            </a:rPr>
            <a:t>Sevilla</a:t>
          </a:r>
          <a:endParaRPr lang="en-US" sz="2400" kern="1200" noProof="0" dirty="0" smtClean="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CMAM - Centro de </a:t>
          </a:r>
          <a:r>
            <a:rPr lang="en-GB" sz="2400" kern="1200" dirty="0" err="1" smtClean="0">
              <a:solidFill>
                <a:schemeClr val="accent1">
                  <a:lumMod val="75000"/>
                </a:schemeClr>
              </a:solidFill>
            </a:rPr>
            <a:t>Microanálisis</a:t>
          </a:r>
          <a:r>
            <a:rPr lang="en-GB" sz="2400" kern="1200" dirty="0" smtClean="0">
              <a:solidFill>
                <a:schemeClr val="accent1">
                  <a:lumMod val="75000"/>
                </a:schemeClr>
              </a:solidFill>
            </a:rPr>
            <a:t> de </a:t>
          </a:r>
          <a:r>
            <a:rPr lang="en-GB" sz="2400" kern="1200" dirty="0" err="1" smtClean="0">
              <a:solidFill>
                <a:schemeClr val="accent1">
                  <a:lumMod val="75000"/>
                </a:schemeClr>
              </a:solidFill>
            </a:rPr>
            <a:t>Materiales</a:t>
          </a:r>
          <a:r>
            <a:rPr lang="en-GB" sz="2400" kern="1200" dirty="0" smtClean="0">
              <a:solidFill>
                <a:schemeClr val="accent1">
                  <a:lumMod val="75000"/>
                </a:schemeClr>
              </a:solidFill>
            </a:rPr>
            <a:t> – UAM - Madrid</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CIEMAT Accelerator Group - Madrid</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IFIC Accelerator Group - CSIC-UV - Valencia</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INTE - Institute of Energy Technologies – UPC - Barcelona</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ESS Bilbao - Bilbao</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CCTH - Centro </a:t>
          </a:r>
          <a:r>
            <a:rPr lang="en-GB" sz="2400" kern="1200" dirty="0" err="1" smtClean="0">
              <a:solidFill>
                <a:schemeClr val="accent1">
                  <a:lumMod val="75000"/>
                </a:schemeClr>
              </a:solidFill>
            </a:rPr>
            <a:t>Científico</a:t>
          </a:r>
          <a:r>
            <a:rPr lang="en-GB" sz="2400" kern="1200" dirty="0" smtClean="0">
              <a:solidFill>
                <a:schemeClr val="accent1">
                  <a:lumMod val="75000"/>
                </a:schemeClr>
              </a:solidFill>
            </a:rPr>
            <a:t> </a:t>
          </a:r>
          <a:r>
            <a:rPr lang="en-GB" sz="2400" kern="1200" dirty="0" err="1" smtClean="0">
              <a:solidFill>
                <a:schemeClr val="accent1">
                  <a:lumMod val="75000"/>
                </a:schemeClr>
              </a:solidFill>
            </a:rPr>
            <a:t>Tecnológico</a:t>
          </a:r>
          <a:r>
            <a:rPr lang="en-GB" sz="2400" kern="1200" dirty="0" smtClean="0">
              <a:solidFill>
                <a:schemeClr val="accent1">
                  <a:lumMod val="75000"/>
                </a:schemeClr>
              </a:solidFill>
            </a:rPr>
            <a:t> Huelva – UHU - Huelva</a:t>
          </a:r>
          <a:endParaRPr lang="en-GB" sz="2400" kern="1200" dirty="0">
            <a:solidFill>
              <a:schemeClr val="accent1">
                <a:lumMod val="75000"/>
              </a:schemeClr>
            </a:solidFill>
          </a:endParaRPr>
        </a:p>
      </dsp:txBody>
      <dsp:txXfrm>
        <a:off x="0" y="1480163"/>
        <a:ext cx="8858280" cy="32649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4262D0-FBCD-3240-B456-E839BB64DA87}">
      <dsp:nvSpPr>
        <dsp:cNvPr id="0" name=""/>
        <dsp:cNvSpPr/>
      </dsp:nvSpPr>
      <dsp:spPr>
        <a:xfrm rot="16200000">
          <a:off x="-2283484" y="2342976"/>
          <a:ext cx="5613142" cy="927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817729" bIns="0" numCol="1" spcCol="1270" anchor="t" anchorCtr="0">
          <a:noAutofit/>
        </a:bodyPr>
        <a:lstStyle/>
        <a:p>
          <a:pPr lvl="0" algn="ctr" defTabSz="1111250">
            <a:lnSpc>
              <a:spcPct val="90000"/>
            </a:lnSpc>
            <a:spcBef>
              <a:spcPct val="0"/>
            </a:spcBef>
            <a:spcAft>
              <a:spcPct val="35000"/>
            </a:spcAft>
          </a:pPr>
          <a:r>
            <a:rPr lang="en-US" sz="2500" b="1" u="none" kern="1200" dirty="0" smtClean="0"/>
            <a:t>Coordination of the activities </a:t>
          </a:r>
          <a:r>
            <a:rPr lang="en-US" sz="2500" u="none" kern="1200" dirty="0" smtClean="0"/>
            <a:t>of the Accelerator community in Spain</a:t>
          </a:r>
          <a:endParaRPr lang="es-ES_tradnl" sz="2500" u="none" kern="1200" dirty="0"/>
        </a:p>
      </dsp:txBody>
      <dsp:txXfrm>
        <a:off x="-2283484" y="2342976"/>
        <a:ext cx="5613142" cy="927189"/>
      </dsp:txXfrm>
    </dsp:sp>
    <dsp:sp modelId="{9433342C-493F-A54E-AE74-579DFEE6BD53}">
      <dsp:nvSpPr>
        <dsp:cNvPr id="0" name=""/>
        <dsp:cNvSpPr/>
      </dsp:nvSpPr>
      <dsp:spPr>
        <a:xfrm>
          <a:off x="816382" y="2"/>
          <a:ext cx="7384293" cy="561932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817729" rIns="170688" bIns="170688" numCol="1" spcCol="1270" anchor="t" anchorCtr="0">
          <a:noAutofit/>
        </a:bodyPr>
        <a:lstStyle/>
        <a:p>
          <a:pPr marL="228600" lvl="1" indent="-228600" algn="l" defTabSz="1066800">
            <a:lnSpc>
              <a:spcPct val="90000"/>
            </a:lnSpc>
            <a:spcBef>
              <a:spcPct val="0"/>
            </a:spcBef>
            <a:spcAft>
              <a:spcPct val="15000"/>
            </a:spcAft>
            <a:buChar char="••"/>
          </a:pPr>
          <a:r>
            <a:rPr lang="en-US" sz="2400" b="0" u="none" kern="1200" dirty="0" smtClean="0"/>
            <a:t>Contribute to the </a:t>
          </a:r>
          <a:r>
            <a:rPr lang="en-US" sz="2400" b="1" u="none" kern="1200" dirty="0" smtClean="0">
              <a:solidFill>
                <a:srgbClr val="FFC000"/>
              </a:solidFill>
            </a:rPr>
            <a:t>implementation of R&amp;D Plans</a:t>
          </a:r>
          <a:endParaRPr lang="es-ES_tradnl" sz="2400" b="1" u="none" kern="1200" dirty="0">
            <a:solidFill>
              <a:srgbClr val="FFC000"/>
            </a:solidFill>
          </a:endParaRPr>
        </a:p>
        <a:p>
          <a:pPr marL="228600" lvl="1" indent="-228600" algn="l" defTabSz="1066800">
            <a:lnSpc>
              <a:spcPct val="90000"/>
            </a:lnSpc>
            <a:spcBef>
              <a:spcPct val="0"/>
            </a:spcBef>
            <a:spcAft>
              <a:spcPct val="15000"/>
            </a:spcAft>
            <a:buChar char="••"/>
          </a:pPr>
          <a:r>
            <a:rPr lang="en-US" sz="2400" u="none" kern="1200" dirty="0" smtClean="0"/>
            <a:t>Provide technical consultancy</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Provide support to </a:t>
          </a:r>
          <a:r>
            <a:rPr lang="en-US" sz="2400" b="1" u="none" kern="1200" dirty="0" smtClean="0">
              <a:solidFill>
                <a:srgbClr val="FFC000"/>
              </a:solidFill>
            </a:rPr>
            <a:t>education and training</a:t>
          </a:r>
          <a:endParaRPr lang="es-ES_tradnl" sz="2400" b="1" u="none" kern="1200" dirty="0">
            <a:solidFill>
              <a:srgbClr val="FFC000"/>
            </a:solidFill>
          </a:endParaRPr>
        </a:p>
        <a:p>
          <a:pPr marL="228600" lvl="1" indent="-228600" algn="l" defTabSz="1066800">
            <a:lnSpc>
              <a:spcPct val="90000"/>
            </a:lnSpc>
            <a:spcBef>
              <a:spcPct val="0"/>
            </a:spcBef>
            <a:spcAft>
              <a:spcPct val="15000"/>
            </a:spcAft>
            <a:buChar char="••"/>
          </a:pPr>
          <a:r>
            <a:rPr lang="en-US" sz="2400" u="none" kern="1200" dirty="0" smtClean="0"/>
            <a:t>Help to coordinate the rationalization of the available resources</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Help to consolidate and recognize professional careers</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Serve as consultant to the industry, in coordination with official bodies</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Provide knowledge and support to the Spanish participation in </a:t>
          </a:r>
          <a:r>
            <a:rPr lang="en-US" sz="2400" b="1" u="none" kern="1200" dirty="0" smtClean="0">
              <a:solidFill>
                <a:srgbClr val="FFC000"/>
              </a:solidFill>
            </a:rPr>
            <a:t>international collaborations</a:t>
          </a:r>
          <a:endParaRPr lang="es-ES_tradnl" sz="2400" b="1" u="none" kern="1200" dirty="0">
            <a:solidFill>
              <a:srgbClr val="FFC000"/>
            </a:solidFill>
          </a:endParaRPr>
        </a:p>
        <a:p>
          <a:pPr marL="228600" lvl="1" indent="-228600" algn="l" defTabSz="1066800">
            <a:lnSpc>
              <a:spcPct val="90000"/>
            </a:lnSpc>
            <a:spcBef>
              <a:spcPct val="0"/>
            </a:spcBef>
            <a:spcAft>
              <a:spcPct val="15000"/>
            </a:spcAft>
            <a:buChar char="••"/>
          </a:pPr>
          <a:r>
            <a:rPr lang="en-US" sz="2400" u="none" kern="1200" dirty="0" smtClean="0"/>
            <a:t>Gather the needs on accelerator technologies on different scientific fields</a:t>
          </a:r>
          <a:endParaRPr lang="es-ES_tradnl" sz="2400" u="none" kern="1200" dirty="0"/>
        </a:p>
      </dsp:txBody>
      <dsp:txXfrm>
        <a:off x="816382" y="2"/>
        <a:ext cx="7384293" cy="5619322"/>
      </dsp:txXfrm>
    </dsp:sp>
    <dsp:sp modelId="{19F1D9A7-406B-B444-BFCB-32C50EB4860E}">
      <dsp:nvSpPr>
        <dsp:cNvPr id="0" name=""/>
        <dsp:cNvSpPr/>
      </dsp:nvSpPr>
      <dsp:spPr>
        <a:xfrm flipV="1">
          <a:off x="919478" y="49499"/>
          <a:ext cx="299333" cy="543852"/>
        </a:xfrm>
        <a:prstGeom prst="rect">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8BD02A-659A-4BD1-8867-123BE9625D58}" type="datetimeFigureOut">
              <a:rPr lang="en-US" smtClean="0"/>
              <a:t>7/19/2018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96BDD0-B58C-4867-AEFE-A74914E55733}" type="slidenum">
              <a:rPr lang="en-US" smtClean="0"/>
              <a:t>‹#›</a:t>
            </a:fld>
            <a:endParaRPr lang="en-US"/>
          </a:p>
        </p:txBody>
      </p:sp>
    </p:spTree>
    <p:extLst>
      <p:ext uri="{BB962C8B-B14F-4D97-AF65-F5344CB8AC3E}">
        <p14:creationId xmlns:p14="http://schemas.microsoft.com/office/powerpoint/2010/main" val="3720494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2710A5-AAF5-4646-B3F4-B8B6E5726253}" type="datetimeFigureOut">
              <a:rPr lang="en-US" smtClean="0"/>
              <a:t>7/19/2018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F4D05F-0845-432B-BBD0-32E47074A612}" type="slidenum">
              <a:rPr lang="en-US" smtClean="0"/>
              <a:t>‹#›</a:t>
            </a:fld>
            <a:endParaRPr lang="en-US"/>
          </a:p>
        </p:txBody>
      </p:sp>
    </p:spTree>
    <p:extLst>
      <p:ext uri="{BB962C8B-B14F-4D97-AF65-F5344CB8AC3E}">
        <p14:creationId xmlns:p14="http://schemas.microsoft.com/office/powerpoint/2010/main" val="2460165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4563"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4563"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4563"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4563"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D48A6AB7-BC31-40BA-8F08-AA4718C52D3B}" type="slidenum">
              <a:rPr lang="en-US" altLang="en-US" smtClean="0"/>
              <a:pPr eaLnBrk="1" hangingPunct="1">
                <a:spcBef>
                  <a:spcPct val="0"/>
                </a:spcBef>
              </a:pPr>
              <a:t>1</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n-US"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B2EE1231-F666-4EF2-9266-069AD5694DB7}" type="slidenum">
              <a:rPr lang="en-GB" altLang="en-US" smtClean="0"/>
              <a:pPr eaLnBrk="1" hangingPunct="1">
                <a:spcBef>
                  <a:spcPct val="0"/>
                </a:spcBef>
              </a:pPr>
              <a:t>17</a:t>
            </a:fld>
            <a:endParaRPr lang="en-GB" altLang="en-US" smtClean="0"/>
          </a:p>
        </p:txBody>
      </p:sp>
      <p:sp>
        <p:nvSpPr>
          <p:cNvPr id="52227" name="Rectangle 2"/>
          <p:cNvSpPr>
            <a:spLocks noGrp="1" noRot="1" noChangeAspect="1" noChangeArrowheads="1" noTextEdit="1"/>
          </p:cNvSpPr>
          <p:nvPr>
            <p:ph type="sldImg"/>
          </p:nvPr>
        </p:nvSpPr>
        <p:spPr>
          <a:xfrm>
            <a:off x="1141413" y="685800"/>
            <a:ext cx="4575175" cy="3430588"/>
          </a:xfrm>
          <a:ln/>
        </p:spPr>
      </p:sp>
      <p:sp>
        <p:nvSpPr>
          <p:cNvPr id="52228" name="Rectangle 3"/>
          <p:cNvSpPr>
            <a:spLocks noGrp="1" noChangeArrowheads="1"/>
          </p:cNvSpPr>
          <p:nvPr>
            <p:ph type="body" idx="1"/>
          </p:nvPr>
        </p:nvSpPr>
        <p:spPr>
          <a:xfrm>
            <a:off x="685800" y="4341046"/>
            <a:ext cx="5486400" cy="41168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B2EE1231-F666-4EF2-9266-069AD5694DB7}" type="slidenum">
              <a:rPr lang="en-GB" altLang="en-US" smtClean="0"/>
              <a:pPr eaLnBrk="1" hangingPunct="1">
                <a:spcBef>
                  <a:spcPct val="0"/>
                </a:spcBef>
              </a:pPr>
              <a:t>18</a:t>
            </a:fld>
            <a:endParaRPr lang="en-GB" altLang="en-US" smtClean="0"/>
          </a:p>
        </p:txBody>
      </p:sp>
      <p:sp>
        <p:nvSpPr>
          <p:cNvPr id="52227" name="Rectangle 2"/>
          <p:cNvSpPr>
            <a:spLocks noGrp="1" noRot="1" noChangeAspect="1" noChangeArrowheads="1" noTextEdit="1"/>
          </p:cNvSpPr>
          <p:nvPr>
            <p:ph type="sldImg"/>
          </p:nvPr>
        </p:nvSpPr>
        <p:spPr>
          <a:xfrm>
            <a:off x="1141413" y="685800"/>
            <a:ext cx="4575175" cy="3430588"/>
          </a:xfrm>
          <a:ln/>
        </p:spPr>
      </p:sp>
      <p:sp>
        <p:nvSpPr>
          <p:cNvPr id="52228" name="Rectangle 3"/>
          <p:cNvSpPr>
            <a:spLocks noGrp="1" noChangeArrowheads="1"/>
          </p:cNvSpPr>
          <p:nvPr>
            <p:ph type="body" idx="1"/>
          </p:nvPr>
        </p:nvSpPr>
        <p:spPr>
          <a:xfrm>
            <a:off x="685800" y="4341046"/>
            <a:ext cx="5486400" cy="41168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B2EE1231-F666-4EF2-9266-069AD5694DB7}" type="slidenum">
              <a:rPr lang="en-GB" altLang="en-US" smtClean="0"/>
              <a:pPr eaLnBrk="1" hangingPunct="1">
                <a:spcBef>
                  <a:spcPct val="0"/>
                </a:spcBef>
              </a:pPr>
              <a:t>19</a:t>
            </a:fld>
            <a:endParaRPr lang="en-GB" altLang="en-US" smtClean="0"/>
          </a:p>
        </p:txBody>
      </p:sp>
      <p:sp>
        <p:nvSpPr>
          <p:cNvPr id="52227" name="Rectangle 2"/>
          <p:cNvSpPr>
            <a:spLocks noGrp="1" noRot="1" noChangeAspect="1" noChangeArrowheads="1" noTextEdit="1"/>
          </p:cNvSpPr>
          <p:nvPr>
            <p:ph type="sldImg"/>
          </p:nvPr>
        </p:nvSpPr>
        <p:spPr>
          <a:xfrm>
            <a:off x="1141413" y="685800"/>
            <a:ext cx="4575175" cy="3430588"/>
          </a:xfrm>
          <a:ln/>
        </p:spPr>
      </p:sp>
      <p:sp>
        <p:nvSpPr>
          <p:cNvPr id="52228" name="Rectangle 3"/>
          <p:cNvSpPr>
            <a:spLocks noGrp="1" noChangeArrowheads="1"/>
          </p:cNvSpPr>
          <p:nvPr>
            <p:ph type="body" idx="1"/>
          </p:nvPr>
        </p:nvSpPr>
        <p:spPr>
          <a:xfrm>
            <a:off x="685800" y="4341046"/>
            <a:ext cx="5486400" cy="41168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B2EE1231-F666-4EF2-9266-069AD5694DB7}" type="slidenum">
              <a:rPr lang="en-GB" altLang="en-US" smtClean="0"/>
              <a:pPr eaLnBrk="1" hangingPunct="1">
                <a:spcBef>
                  <a:spcPct val="0"/>
                </a:spcBef>
              </a:pPr>
              <a:t>20</a:t>
            </a:fld>
            <a:endParaRPr lang="en-GB" altLang="en-US" smtClean="0"/>
          </a:p>
        </p:txBody>
      </p:sp>
      <p:sp>
        <p:nvSpPr>
          <p:cNvPr id="52227" name="Rectangle 2"/>
          <p:cNvSpPr>
            <a:spLocks noGrp="1" noRot="1" noChangeAspect="1" noChangeArrowheads="1" noTextEdit="1"/>
          </p:cNvSpPr>
          <p:nvPr>
            <p:ph type="sldImg"/>
          </p:nvPr>
        </p:nvSpPr>
        <p:spPr>
          <a:xfrm>
            <a:off x="1141413" y="685800"/>
            <a:ext cx="4575175" cy="3430588"/>
          </a:xfrm>
          <a:ln/>
        </p:spPr>
      </p:sp>
      <p:sp>
        <p:nvSpPr>
          <p:cNvPr id="52228" name="Rectangle 3"/>
          <p:cNvSpPr>
            <a:spLocks noGrp="1" noChangeArrowheads="1"/>
          </p:cNvSpPr>
          <p:nvPr>
            <p:ph type="body" idx="1"/>
          </p:nvPr>
        </p:nvSpPr>
        <p:spPr>
          <a:xfrm>
            <a:off x="685800" y="4341046"/>
            <a:ext cx="5486400" cy="41168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sz="700" dirty="0"/>
          </a:p>
        </p:txBody>
      </p:sp>
      <p:sp>
        <p:nvSpPr>
          <p:cNvPr id="4" name="Marcador de número de diapositiva 3"/>
          <p:cNvSpPr>
            <a:spLocks noGrp="1"/>
          </p:cNvSpPr>
          <p:nvPr>
            <p:ph type="sldNum" sz="quarter" idx="10"/>
          </p:nvPr>
        </p:nvSpPr>
        <p:spPr/>
        <p:txBody>
          <a:bodyPr/>
          <a:lstStyle/>
          <a:p>
            <a:fld id="{A339579B-D3D6-984E-A36D-FF01E4F2FED9}" type="slidenum">
              <a:rPr lang="es-ES" smtClean="0"/>
              <a:t>21</a:t>
            </a:fld>
            <a:endParaRPr lang="es-ES"/>
          </a:p>
        </p:txBody>
      </p:sp>
    </p:spTree>
    <p:extLst>
      <p:ext uri="{BB962C8B-B14F-4D97-AF65-F5344CB8AC3E}">
        <p14:creationId xmlns:p14="http://schemas.microsoft.com/office/powerpoint/2010/main" val="42081523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539" name="Rectangle 3"/>
          <p:cNvSpPr>
            <a:spLocks noGrp="1" noChangeArrowheads="1"/>
          </p:cNvSpPr>
          <p:nvPr>
            <p:ph type="body" idx="1"/>
          </p:nvPr>
        </p:nvSpPr>
        <p:spPr>
          <a:xfrm>
            <a:off x="503134" y="4316216"/>
            <a:ext cx="5856540" cy="40589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9F157E-5471-406B-85DF-F21227DB6BF6}" type="slidenum">
              <a:rPr lang="en-US" smtClean="0"/>
              <a:t>33</a:t>
            </a:fld>
            <a:endParaRPr lang="en-US"/>
          </a:p>
        </p:txBody>
      </p:sp>
    </p:spTree>
    <p:extLst>
      <p:ext uri="{BB962C8B-B14F-4D97-AF65-F5344CB8AC3E}">
        <p14:creationId xmlns:p14="http://schemas.microsoft.com/office/powerpoint/2010/main" val="2476138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F4D05F-0845-432B-BBD0-32E47074A612}" type="slidenum">
              <a:rPr lang="en-US" smtClean="0"/>
              <a:t>37</a:t>
            </a:fld>
            <a:endParaRPr lang="en-US"/>
          </a:p>
        </p:txBody>
      </p:sp>
    </p:spTree>
    <p:extLst>
      <p:ext uri="{BB962C8B-B14F-4D97-AF65-F5344CB8AC3E}">
        <p14:creationId xmlns:p14="http://schemas.microsoft.com/office/powerpoint/2010/main" val="2169278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9F157E-5471-406B-85DF-F21227DB6BF6}" type="slidenum">
              <a:rPr lang="en-US" smtClean="0"/>
              <a:t>38</a:t>
            </a:fld>
            <a:endParaRPr lang="en-US"/>
          </a:p>
        </p:txBody>
      </p:sp>
    </p:spTree>
    <p:extLst>
      <p:ext uri="{BB962C8B-B14F-4D97-AF65-F5344CB8AC3E}">
        <p14:creationId xmlns:p14="http://schemas.microsoft.com/office/powerpoint/2010/main" val="24761387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Marcador de imagen de diapositiva 1"/>
          <p:cNvSpPr>
            <a:spLocks noGrp="1" noRot="1" noChangeAspect="1" noTextEdit="1"/>
          </p:cNvSpPr>
          <p:nvPr>
            <p:ph type="sldImg"/>
          </p:nvPr>
        </p:nvSpPr>
        <p:spPr>
          <a:ln/>
        </p:spPr>
      </p:sp>
      <p:sp>
        <p:nvSpPr>
          <p:cNvPr id="46083" name="Marcador de nota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n-US" smtClean="0">
              <a:ea typeface="ＭＳ Ｐゴシック" pitchFamily="34" charset="-128"/>
            </a:endParaRPr>
          </a:p>
        </p:txBody>
      </p:sp>
      <p:sp>
        <p:nvSpPr>
          <p:cNvPr id="46084" name="Marcador de número de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EA9BBC0B-FF61-4DDB-A21C-AA2EE95B9929}" type="slidenum">
              <a:rPr lang="en-US" altLang="en-US" smtClean="0"/>
              <a:pPr eaLnBrk="1" hangingPunct="1">
                <a:spcBef>
                  <a:spcPct val="0"/>
                </a:spcBef>
              </a:pPr>
              <a:t>41</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4563"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4563"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4563"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4563"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73127E8B-6484-49F1-8B2E-41813B2BAE15}" type="slidenum">
              <a:rPr lang="en-US" altLang="en-US" smtClean="0"/>
              <a:pPr eaLnBrk="1" hangingPunct="1">
                <a:spcBef>
                  <a:spcPct val="0"/>
                </a:spcBef>
              </a:pPr>
              <a:t>2</a:t>
            </a:fld>
            <a:endParaRPr lang="en-US" alt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n-US" smtClean="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4563"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4563"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4563"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4563"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8D7D0FEA-940E-4464-AB49-00C87A6CD581}" type="slidenum">
              <a:rPr lang="en-US" altLang="en-US" smtClean="0"/>
              <a:pPr eaLnBrk="1" hangingPunct="1">
                <a:spcBef>
                  <a:spcPct val="0"/>
                </a:spcBef>
              </a:pPr>
              <a:t>42</a:t>
            </a:fld>
            <a:endParaRPr lang="en-US" alt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Marcador de imagen de diapositiva 1"/>
          <p:cNvSpPr>
            <a:spLocks noGrp="1" noRot="1" noChangeAspect="1" noTextEdit="1"/>
          </p:cNvSpPr>
          <p:nvPr>
            <p:ph type="sldImg"/>
          </p:nvPr>
        </p:nvSpPr>
        <p:spPr>
          <a:ln/>
        </p:spPr>
      </p:sp>
      <p:sp>
        <p:nvSpPr>
          <p:cNvPr id="49155" name="Marcador de nota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a:lnSpc>
                <a:spcPct val="90000"/>
              </a:lnSpc>
              <a:buClr>
                <a:schemeClr val="tx1"/>
              </a:buClr>
            </a:pPr>
            <a:r>
              <a:rPr lang="es-ES" altLang="en-US" smtClean="0">
                <a:solidFill>
                  <a:srgbClr val="FF3300"/>
                </a:solidFill>
                <a:ea typeface="ＭＳ Ｐゴシック" pitchFamily="34" charset="-128"/>
              </a:rPr>
              <a:t>Centro mixto</a:t>
            </a:r>
            <a:r>
              <a:rPr lang="es-ES" altLang="en-US" smtClean="0">
                <a:ea typeface="ＭＳ Ｐゴシック" pitchFamily="34" charset="-128"/>
              </a:rPr>
              <a:t> U.Sevilla-J.Andalucia-CSIC</a:t>
            </a:r>
          </a:p>
          <a:p>
            <a:pPr marL="609600" indent="-609600">
              <a:lnSpc>
                <a:spcPct val="90000"/>
              </a:lnSpc>
              <a:buClr>
                <a:schemeClr val="tx1"/>
              </a:buClr>
            </a:pPr>
            <a:r>
              <a:rPr lang="es-ES" altLang="en-US" smtClean="0">
                <a:solidFill>
                  <a:srgbClr val="FF3300"/>
                </a:solidFill>
                <a:ea typeface="ＭＳ Ｐゴシック" pitchFamily="34" charset="-128"/>
              </a:rPr>
              <a:t>Instalaciones principales:</a:t>
            </a:r>
            <a:r>
              <a:rPr lang="es-ES" altLang="en-US" smtClean="0">
                <a:ea typeface="ＭＳ Ｐゴシック" pitchFamily="34" charset="-128"/>
              </a:rPr>
              <a:t> 4 aceleradores, 1 irradiador, 1 Tomógrafo PET-CT.</a:t>
            </a:r>
          </a:p>
          <a:p>
            <a:pPr marL="609600" indent="-609600">
              <a:lnSpc>
                <a:spcPct val="90000"/>
              </a:lnSpc>
              <a:buClr>
                <a:schemeClr val="tx1"/>
              </a:buClr>
            </a:pPr>
            <a:r>
              <a:rPr lang="es-ES" altLang="en-US" smtClean="0">
                <a:solidFill>
                  <a:srgbClr val="FF3300"/>
                </a:solidFill>
                <a:ea typeface="ＭＳ Ｐゴシック" pitchFamily="34" charset="-128"/>
              </a:rPr>
              <a:t>ICTS:</a:t>
            </a:r>
            <a:r>
              <a:rPr lang="es-ES" altLang="en-US" smtClean="0">
                <a:ea typeface="ＭＳ Ｐゴシック" pitchFamily="34" charset="-128"/>
              </a:rPr>
              <a:t> Instalación orientada a usuarios. Más de 100 solicitudes de uso al año. Comité científico regula el acceso al centro.</a:t>
            </a:r>
          </a:p>
          <a:p>
            <a:pPr marL="609600" indent="-609600">
              <a:lnSpc>
                <a:spcPct val="90000"/>
              </a:lnSpc>
              <a:buClr>
                <a:schemeClr val="tx1"/>
              </a:buClr>
            </a:pPr>
            <a:r>
              <a:rPr lang="es-ES" altLang="en-US" smtClean="0">
                <a:solidFill>
                  <a:srgbClr val="FF3300"/>
                </a:solidFill>
                <a:ea typeface="ＭＳ Ｐゴシック" pitchFamily="34" charset="-128"/>
              </a:rPr>
              <a:t>Personal:</a:t>
            </a:r>
            <a:r>
              <a:rPr lang="es-ES" altLang="en-US" smtClean="0">
                <a:ea typeface="ＭＳ Ｐゴシック" pitchFamily="34" charset="-128"/>
              </a:rPr>
              <a:t> 48 trabajadores. </a:t>
            </a:r>
          </a:p>
          <a:p>
            <a:pPr marL="609600" indent="-609600">
              <a:lnSpc>
                <a:spcPct val="90000"/>
              </a:lnSpc>
              <a:buClr>
                <a:schemeClr val="tx1"/>
              </a:buClr>
            </a:pPr>
            <a:r>
              <a:rPr lang="es-ES" altLang="en-US" smtClean="0">
                <a:ea typeface="ＭＳ Ｐゴシック" pitchFamily="34" charset="-128"/>
              </a:rPr>
              <a:t>	19 fijos. 20 temporales. 9 en formación.</a:t>
            </a:r>
          </a:p>
          <a:p>
            <a:pPr marL="609600" indent="-609600">
              <a:lnSpc>
                <a:spcPct val="90000"/>
              </a:lnSpc>
              <a:buClr>
                <a:schemeClr val="tx1"/>
              </a:buClr>
            </a:pPr>
            <a:r>
              <a:rPr lang="es-ES" altLang="en-US" smtClean="0">
                <a:ea typeface="ＭＳ Ｐゴシック" pitchFamily="34" charset="-128"/>
              </a:rPr>
              <a:t>	13 doctores de plantilla (12 US, 1 CSIC), </a:t>
            </a:r>
          </a:p>
          <a:p>
            <a:pPr marL="609600" indent="-609600">
              <a:lnSpc>
                <a:spcPct val="90000"/>
              </a:lnSpc>
              <a:buClr>
                <a:schemeClr val="tx1"/>
              </a:buClr>
            </a:pPr>
            <a:r>
              <a:rPr lang="es-ES" altLang="en-US" smtClean="0">
                <a:ea typeface="ＭＳ Ｐゴシック" pitchFamily="34" charset="-128"/>
              </a:rPr>
              <a:t>	10 doctores contratados (2 R&amp;C, 8 postdocs).</a:t>
            </a:r>
          </a:p>
          <a:p>
            <a:pPr marL="609600" indent="-609600">
              <a:lnSpc>
                <a:spcPct val="90000"/>
              </a:lnSpc>
              <a:buClr>
                <a:schemeClr val="tx1"/>
              </a:buClr>
            </a:pPr>
            <a:r>
              <a:rPr lang="es-ES" altLang="en-US" smtClean="0">
                <a:solidFill>
                  <a:srgbClr val="FF3300"/>
                </a:solidFill>
                <a:ea typeface="ＭＳ Ｐゴシック" pitchFamily="34" charset="-128"/>
              </a:rPr>
              <a:t>Financiación externa por empresas:</a:t>
            </a:r>
            <a:r>
              <a:rPr lang="es-ES" altLang="en-US" smtClean="0">
                <a:ea typeface="ＭＳ Ｐゴシック" pitchFamily="34" charset="-128"/>
              </a:rPr>
              <a:t> SAS, IBA, ALTER, ENRESA …además de proyectos autonómicos, nacionales y europeos, y facturación por el uso de las instalaciones.</a:t>
            </a:r>
          </a:p>
          <a:p>
            <a:pPr marL="609600" indent="-609600"/>
            <a:endParaRPr lang="es-ES_tradnl" altLang="en-US" smtClean="0">
              <a:ea typeface="ＭＳ Ｐゴシック" pitchFamily="34" charset="-128"/>
            </a:endParaRPr>
          </a:p>
        </p:txBody>
      </p:sp>
      <p:sp>
        <p:nvSpPr>
          <p:cNvPr id="49156" name="Marcador de número de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3FFD1171-136D-46F9-B29F-3CC490268938}"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ln/>
        </p:spPr>
      </p:sp>
      <p:sp>
        <p:nvSpPr>
          <p:cNvPr id="5017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n-US" smtClean="0">
              <a:ea typeface="ＭＳ Ｐゴシック" pitchFamily="34" charset="-128"/>
            </a:endParaRPr>
          </a:p>
        </p:txBody>
      </p:sp>
      <p:sp>
        <p:nvSpPr>
          <p:cNvPr id="5018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0546FFF9-CF65-4FC0-B3F8-5CB8277D3AA3}"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CD2AAB54-0BA9-456B-B475-C3C128CA125C}" type="slidenum">
              <a:rPr lang="en-US" altLang="en-US" smtClean="0">
                <a:solidFill>
                  <a:srgbClr val="000000"/>
                </a:solidFill>
                <a:latin typeface="Arial" pitchFamily="34" charset="0"/>
              </a:rPr>
              <a:pPr eaLnBrk="1" hangingPunct="1">
                <a:spcBef>
                  <a:spcPct val="0"/>
                </a:spcBef>
              </a:pPr>
              <a:t>11</a:t>
            </a:fld>
            <a:endParaRPr lang="en-US" altLang="en-US" smtClean="0">
              <a:solidFill>
                <a:srgbClr val="000000"/>
              </a:solidFill>
              <a:latin typeface="Arial" pitchFamily="34" charset="0"/>
            </a:endParaRPr>
          </a:p>
        </p:txBody>
      </p:sp>
      <p:sp>
        <p:nvSpPr>
          <p:cNvPr id="55299" name="Rectangle 7"/>
          <p:cNvSpPr txBox="1">
            <a:spLocks noGrp="1" noChangeArrowheads="1"/>
          </p:cNvSpPr>
          <p:nvPr/>
        </p:nvSpPr>
        <p:spPr bwMode="auto">
          <a:xfrm>
            <a:off x="3884614" y="8686577"/>
            <a:ext cx="2971800" cy="455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400" tIns="42200" rIns="84400" bIns="42200" anchor="b"/>
          <a:lstStyle>
            <a:lvl1pPr defTabSz="779463"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779463"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779463"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779463"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779463"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a:spcBef>
                <a:spcPct val="0"/>
              </a:spcBef>
            </a:pPr>
            <a:fld id="{C8C5141C-89DF-4C07-8620-43D2DD427D50}" type="slidenum">
              <a:rPr lang="en-GB" altLang="en-US" sz="1100">
                <a:solidFill>
                  <a:srgbClr val="000000"/>
                </a:solidFill>
                <a:latin typeface="Arial" pitchFamily="34" charset="0"/>
              </a:rPr>
              <a:pPr>
                <a:spcBef>
                  <a:spcPct val="0"/>
                </a:spcBef>
              </a:pPr>
              <a:t>11</a:t>
            </a:fld>
            <a:endParaRPr lang="en-GB" altLang="en-US" sz="1100">
              <a:solidFill>
                <a:srgbClr val="000000"/>
              </a:solidFill>
              <a:latin typeface="Arial" pitchFamily="34" charset="0"/>
            </a:endParaRPr>
          </a:p>
        </p:txBody>
      </p:sp>
      <p:sp>
        <p:nvSpPr>
          <p:cNvPr id="55300" name="Rectangle 2"/>
          <p:cNvSpPr>
            <a:spLocks noGrp="1" noRot="1" noChangeAspect="1" noChangeArrowheads="1" noTextEdit="1"/>
          </p:cNvSpPr>
          <p:nvPr>
            <p:ph type="sldImg"/>
          </p:nvPr>
        </p:nvSpPr>
        <p:spPr>
          <a:ln/>
        </p:spPr>
      </p:sp>
      <p:sp>
        <p:nvSpPr>
          <p:cNvPr id="55301" name="Rectangle 3"/>
          <p:cNvSpPr>
            <a:spLocks noGrp="1" noChangeArrowheads="1"/>
          </p:cNvSpPr>
          <p:nvPr>
            <p:ph type="body" idx="1"/>
          </p:nvPr>
        </p:nvSpPr>
        <p:spPr>
          <a:xfrm>
            <a:off x="685800" y="4341046"/>
            <a:ext cx="5486400" cy="41168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400" tIns="42200" rIns="84400" bIns="42200"/>
          <a:lstStyle/>
          <a:p>
            <a:pPr eaLnBrk="1" hangingPunct="1">
              <a:lnSpc>
                <a:spcPct val="80000"/>
              </a:lnSpc>
            </a:pPr>
            <a:r>
              <a:rPr lang="es-ES" altLang="en-US" sz="900" smtClean="0">
                <a:ea typeface="ＭＳ Ｐゴシック" pitchFamily="34" charset="-128"/>
              </a:rPr>
              <a:t>The Accelerator group at IFIC</a:t>
            </a:r>
          </a:p>
          <a:p>
            <a:pPr eaLnBrk="1" hangingPunct="1">
              <a:lnSpc>
                <a:spcPct val="80000"/>
              </a:lnSpc>
            </a:pPr>
            <a:r>
              <a:rPr lang="es-ES" altLang="en-US" sz="900" smtClean="0">
                <a:ea typeface="ＭＳ Ｐゴシック" pitchFamily="34" charset="-128"/>
              </a:rPr>
              <a:t> </a:t>
            </a:r>
          </a:p>
          <a:p>
            <a:pPr>
              <a:lnSpc>
                <a:spcPct val="80000"/>
              </a:lnSpc>
            </a:pPr>
            <a:r>
              <a:rPr lang="en-GB" altLang="en-US" sz="900" smtClean="0">
                <a:ea typeface="ＭＳ Ｐゴシック" pitchFamily="34" charset="-128"/>
              </a:rPr>
              <a:t>IFIC participation in CLIC starts in 2002 with the collimation studies for the BDS; in 2004 the group initiates the collaboration with the CTF3 facility. In 2006 IFIC in collaboration with the Universitat Politecnica de Catalunya (UPC) and CERN, undertook the design, construction and performance tests of a series of 16 Beam Inductive Position Monitors  (BPM) for the CTF3. The BPMs are installed in the TBL of CTF3 and working successfully since October 2009 .</a:t>
            </a:r>
          </a:p>
          <a:p>
            <a:pPr>
              <a:lnSpc>
                <a:spcPct val="80000"/>
              </a:lnSpc>
            </a:pPr>
            <a:r>
              <a:rPr lang="en-GB" altLang="en-US" sz="900" smtClean="0">
                <a:ea typeface="ＭＳ Ｐゴシック" pitchFamily="34" charset="-128"/>
              </a:rPr>
              <a:t>These studies have been extended with the BPMs studies for the Drive Beam of CTF3, and are being made under the Spanish Programme of European Large Infrastructures. The work started in June 2011 and it is being made in collaboration with the Beam Instrumentation Group of CERN. The first prototype of a stripline BPM has been designed constructed and tested at the CERN labs. </a:t>
            </a:r>
            <a:endParaRPr lang="es-ES_tradnl" altLang="en-US" sz="900" smtClean="0">
              <a:ea typeface="ＭＳ Ｐゴシック" pitchFamily="34" charset="-128"/>
            </a:endParaRPr>
          </a:p>
          <a:p>
            <a:pPr>
              <a:lnSpc>
                <a:spcPct val="80000"/>
              </a:lnSpc>
            </a:pPr>
            <a:r>
              <a:rPr lang="en-GB" altLang="en-US" sz="900" smtClean="0">
                <a:ea typeface="ＭＳ Ｐゴシック" pitchFamily="34" charset="-128"/>
              </a:rPr>
              <a:t>Since October 2010 in the framework of the DR Working Group of CLIC, the IFIC and CIEMAT groups are developing a first prototype of a stripline kicker for the DR kickers in close collaboration with CLIC group at CERN, under the Spanish Research Programme of the Centro de Desarrollo Tecnologico e Industrial (CDTI) in collaboration with the company G&amp;P Vacuum projects. The first prototype is being designed and constructed and it will be tested at CERN labs at the beginning of 2014. This prototype will also be tested with beam and with the corresponding power supply, an inductive Adder type being constructed by CERN, in ATF2 test facility.  Yesterday the prototype has arrived at CERN!!!!!</a:t>
            </a:r>
          </a:p>
          <a:p>
            <a:pPr>
              <a:lnSpc>
                <a:spcPct val="80000"/>
              </a:lnSpc>
            </a:pPr>
            <a:endParaRPr lang="es-ES_tradnl" altLang="en-US" sz="900" smtClean="0">
              <a:ea typeface="ＭＳ Ｐゴシック" pitchFamily="34" charset="-128"/>
            </a:endParaRPr>
          </a:p>
          <a:p>
            <a:pPr eaLnBrk="1" hangingPunct="1">
              <a:lnSpc>
                <a:spcPct val="80000"/>
              </a:lnSpc>
            </a:pPr>
            <a:r>
              <a:rPr lang="en-GB" altLang="en-US" sz="900" smtClean="0">
                <a:ea typeface="ＭＳ Ｐゴシック" pitchFamily="34" charset="-128"/>
              </a:rPr>
              <a:t>The measured vertical emittance in the EXT of ATF was larger than expected . This motivated the study of the possible sources of emittance growth; IFIC started a collaboration with KEK in 2007, jointly with Laboratoire de l</a:t>
            </a:r>
            <a:r>
              <a:rPr lang="en-GB" altLang="es-ES" sz="900" smtClean="0">
                <a:ea typeface="ＭＳ Ｐゴシック" pitchFamily="34" charset="-128"/>
              </a:rPr>
              <a:t>’</a:t>
            </a:r>
            <a:r>
              <a:rPr lang="en-GB" altLang="en-US" sz="900" smtClean="0">
                <a:ea typeface="ＭＳ Ｐゴシック" pitchFamily="34" charset="-128"/>
              </a:rPr>
              <a:t>Accelerateur Lineaire (LAL), the Science &amp; Technology Facilities Council (STFC), in order to carry out this study. </a:t>
            </a:r>
          </a:p>
          <a:p>
            <a:pPr eaLnBrk="1" hangingPunct="1">
              <a:lnSpc>
                <a:spcPct val="80000"/>
              </a:lnSpc>
            </a:pPr>
            <a:endParaRPr lang="en-GB" altLang="en-US" sz="900" smtClean="0">
              <a:ea typeface="ＭＳ Ｐゴシック" pitchFamily="34" charset="-128"/>
            </a:endParaRPr>
          </a:p>
          <a:p>
            <a:pPr eaLnBrk="1" hangingPunct="1">
              <a:lnSpc>
                <a:spcPct val="80000"/>
              </a:lnSpc>
            </a:pPr>
            <a:r>
              <a:rPr lang="en-GB" altLang="en-US" sz="900" smtClean="0">
                <a:ea typeface="ＭＳ Ｐゴシック" pitchFamily="34" charset="-128"/>
              </a:rPr>
              <a:t>This study has permitted the presentation of a proposal in combination with the accelerator group of SLAC in June 2009 for constructing a </a:t>
            </a:r>
            <a:r>
              <a:rPr lang="en-US" altLang="en-US" sz="900" smtClean="0">
                <a:ea typeface="ＭＳ Ｐゴシック" pitchFamily="34" charset="-128"/>
              </a:rPr>
              <a:t>multi-Optical Transition Radiation (mOTR) system, consisting of four monitors,</a:t>
            </a:r>
            <a:r>
              <a:rPr lang="en-GB" altLang="en-US" sz="900" smtClean="0">
                <a:ea typeface="ＭＳ Ｐゴシック" pitchFamily="34" charset="-128"/>
              </a:rPr>
              <a:t> in the EXT line of ATF2</a:t>
            </a:r>
            <a:r>
              <a:rPr lang="en-US" altLang="en-US" sz="900" smtClean="0">
                <a:ea typeface="ＭＳ Ｐゴシック" pitchFamily="34" charset="-128"/>
              </a:rPr>
              <a:t>. This system is being used routinely since 2011 and has demonstrated to be a reliable and stable diagnostic tool for fast beam size measurement and emittance reconstruction. </a:t>
            </a:r>
            <a:r>
              <a:rPr lang="en-GB" altLang="en-US" sz="900" smtClean="0">
                <a:ea typeface="ＭＳ Ｐゴシック" pitchFamily="34" charset="-128"/>
              </a:rPr>
              <a:t> </a:t>
            </a:r>
            <a:r>
              <a:rPr lang="en-US" altLang="en-US" sz="900" smtClean="0">
                <a:ea typeface="ＭＳ Ｐゴシック" pitchFamily="34" charset="-128"/>
              </a:rPr>
              <a:t>Similar mOTR system can be deployed at FLC and linac-based synchrotron light sources. For instance, we have studied the feasibility of using mOTR systems in diagnostic sections of the Ring to Main Linac (RTML) of FLC. </a:t>
            </a:r>
          </a:p>
          <a:p>
            <a:pPr eaLnBrk="1" hangingPunct="1">
              <a:lnSpc>
                <a:spcPct val="80000"/>
              </a:lnSpc>
            </a:pPr>
            <a:endParaRPr lang="en-US" altLang="en-US" sz="900" smtClean="0">
              <a:ea typeface="ＭＳ Ｐゴシック" pitchFamily="34" charset="-128"/>
            </a:endParaRPr>
          </a:p>
          <a:p>
            <a:pPr eaLnBrk="1" hangingPunct="1">
              <a:lnSpc>
                <a:spcPct val="80000"/>
              </a:lnSpc>
            </a:pPr>
            <a:r>
              <a:rPr lang="en-GB" altLang="en-US" sz="900" smtClean="0">
                <a:ea typeface="ＭＳ Ｐゴシック" pitchFamily="34" charset="-128"/>
              </a:rPr>
              <a:t>In April 2013 jointly with LAL, we have started the study of the halo collimation in ATF2. Preliminary studies has been made in collaboration with LAL and this studies will be the starting point for making a proposal in collaboration with LAL, for the design, construction and implementation of a retracting halo collimator system in ATF2.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171958-91CB-FF48-B195-558DB0632634}" type="slidenum">
              <a:rPr lang="es-ES"/>
              <a:pPr>
                <a:defRPr/>
              </a:pPr>
              <a:t>13</a:t>
            </a:fld>
            <a:endParaRPr lang="es-ES"/>
          </a:p>
        </p:txBody>
      </p:sp>
      <p:sp>
        <p:nvSpPr>
          <p:cNvPr id="17408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7408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268808B-EDE5-1D48-BE44-8AEFD64FE7A2}" type="slidenum">
              <a:rPr lang="es-ES"/>
              <a:pPr>
                <a:defRPr/>
              </a:pPr>
              <a:t>14</a:t>
            </a:fld>
            <a:endParaRPr lang="es-ES"/>
          </a:p>
        </p:txBody>
      </p:sp>
      <p:sp>
        <p:nvSpPr>
          <p:cNvPr id="2805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8057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B2EE1231-F666-4EF2-9266-069AD5694DB7}" type="slidenum">
              <a:rPr lang="en-GB" altLang="en-US" smtClean="0"/>
              <a:pPr eaLnBrk="1" hangingPunct="1">
                <a:spcBef>
                  <a:spcPct val="0"/>
                </a:spcBef>
              </a:pPr>
              <a:t>15</a:t>
            </a:fld>
            <a:endParaRPr lang="en-GB" altLang="en-US" smtClean="0"/>
          </a:p>
        </p:txBody>
      </p:sp>
      <p:sp>
        <p:nvSpPr>
          <p:cNvPr id="52227" name="Rectangle 2"/>
          <p:cNvSpPr>
            <a:spLocks noGrp="1" noRot="1" noChangeAspect="1" noChangeArrowheads="1" noTextEdit="1"/>
          </p:cNvSpPr>
          <p:nvPr>
            <p:ph type="sldImg"/>
          </p:nvPr>
        </p:nvSpPr>
        <p:spPr>
          <a:xfrm>
            <a:off x="1141413" y="685800"/>
            <a:ext cx="4575175" cy="3430588"/>
          </a:xfrm>
          <a:ln/>
        </p:spPr>
      </p:sp>
      <p:sp>
        <p:nvSpPr>
          <p:cNvPr id="52228" name="Rectangle 3"/>
          <p:cNvSpPr>
            <a:spLocks noGrp="1" noChangeArrowheads="1"/>
          </p:cNvSpPr>
          <p:nvPr>
            <p:ph type="body" idx="1"/>
          </p:nvPr>
        </p:nvSpPr>
        <p:spPr>
          <a:xfrm>
            <a:off x="685800" y="4341046"/>
            <a:ext cx="5486400" cy="41168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B2EE1231-F666-4EF2-9266-069AD5694DB7}" type="slidenum">
              <a:rPr lang="en-GB" altLang="en-US" smtClean="0"/>
              <a:pPr eaLnBrk="1" hangingPunct="1">
                <a:spcBef>
                  <a:spcPct val="0"/>
                </a:spcBef>
              </a:pPr>
              <a:t>16</a:t>
            </a:fld>
            <a:endParaRPr lang="en-GB" altLang="en-US" smtClean="0"/>
          </a:p>
        </p:txBody>
      </p:sp>
      <p:sp>
        <p:nvSpPr>
          <p:cNvPr id="52227" name="Rectangle 2"/>
          <p:cNvSpPr>
            <a:spLocks noGrp="1" noRot="1" noChangeAspect="1" noChangeArrowheads="1" noTextEdit="1"/>
          </p:cNvSpPr>
          <p:nvPr>
            <p:ph type="sldImg"/>
          </p:nvPr>
        </p:nvSpPr>
        <p:spPr>
          <a:xfrm>
            <a:off x="1141413" y="685800"/>
            <a:ext cx="4575175" cy="3430588"/>
          </a:xfrm>
          <a:ln/>
        </p:spPr>
      </p:sp>
      <p:sp>
        <p:nvSpPr>
          <p:cNvPr id="52228" name="Rectangle 3"/>
          <p:cNvSpPr>
            <a:spLocks noGrp="1" noChangeArrowheads="1"/>
          </p:cNvSpPr>
          <p:nvPr>
            <p:ph type="body" idx="1"/>
          </p:nvPr>
        </p:nvSpPr>
        <p:spPr>
          <a:xfrm>
            <a:off x="685800" y="4341046"/>
            <a:ext cx="5486400" cy="41168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4"/>
          </p:nvPr>
        </p:nvSpPr>
        <p:spPr>
          <a:xfrm>
            <a:off x="8534400" y="304800"/>
            <a:ext cx="4572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pPr algn="r"/>
              <a:t>‹#›</a:t>
            </a:fld>
            <a:endParaRPr lang="es-ES" dirty="0"/>
          </a:p>
        </p:txBody>
      </p:sp>
    </p:spTree>
    <p:extLst>
      <p:ext uri="{BB962C8B-B14F-4D97-AF65-F5344CB8AC3E}">
        <p14:creationId xmlns:p14="http://schemas.microsoft.com/office/powerpoint/2010/main" val="81040408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323" name="PlaceHolder 1"/>
          <p:cNvSpPr>
            <a:spLocks noGrp="1"/>
          </p:cNvSpPr>
          <p:nvPr>
            <p:ph type="title"/>
          </p:nvPr>
        </p:nvSpPr>
        <p:spPr>
          <a:xfrm>
            <a:off x="685758" y="745325"/>
            <a:ext cx="7771918" cy="870563"/>
          </a:xfrm>
          <a:prstGeom prst="rect">
            <a:avLst/>
          </a:prstGeom>
        </p:spPr>
        <p:txBody>
          <a:bodyPr lIns="81639" tIns="42452" rIns="81639" bIns="42452" anchor="ctr"/>
          <a:lstStyle/>
          <a:p>
            <a:pPr algn="ctr"/>
            <a:endParaRPr lang="en-IN" sz="5100" b="0" strike="noStrike" spc="-1">
              <a:solidFill>
                <a:srgbClr val="000000"/>
              </a:solidFill>
              <a:uFill>
                <a:solidFill>
                  <a:srgbClr val="FFFFFF"/>
                </a:solidFill>
              </a:uFill>
              <a:latin typeface="Times New Roman"/>
            </a:endParaRPr>
          </a:p>
        </p:txBody>
      </p:sp>
      <p:sp>
        <p:nvSpPr>
          <p:cNvPr id="324" name="PlaceHolder 2"/>
          <p:cNvSpPr>
            <a:spLocks noGrp="1"/>
          </p:cNvSpPr>
          <p:nvPr>
            <p:ph type="subTitle"/>
          </p:nvPr>
        </p:nvSpPr>
        <p:spPr>
          <a:xfrm>
            <a:off x="685758" y="1981067"/>
            <a:ext cx="7771918" cy="4114977"/>
          </a:xfrm>
          <a:prstGeom prst="rect">
            <a:avLst/>
          </a:prstGeom>
        </p:spPr>
        <p:txBody>
          <a:bodyPr lIns="0" tIns="0" rIns="0" bIns="0" anchor="ctr"/>
          <a:lstStyle/>
          <a:p>
            <a:pPr algn="ctr"/>
            <a:endParaRPr lang="en-IN" sz="29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597638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609600" y="1295400"/>
            <a:ext cx="4076818" cy="2215662"/>
          </a:xfrm>
          <a:solidFill>
            <a:srgbClr val="DEDFE6"/>
          </a:solidFill>
        </p:spPr>
        <p:txBody>
          <a:bodyPr/>
          <a:lstStyle>
            <a:lvl1pPr marL="0" indent="0">
              <a:buFont typeface="+mj-lt"/>
              <a:buNone/>
              <a:defRPr>
                <a:solidFill>
                  <a:srgbClr val="112E50"/>
                </a:solidFill>
              </a:defRPr>
            </a:lvl1pPr>
          </a:lstStyle>
          <a:p>
            <a:pPr lvl="0"/>
            <a:r>
              <a:rPr lang="en-US" smtClean="0"/>
              <a:t>Click to edit Master text styles</a:t>
            </a:r>
          </a:p>
        </p:txBody>
      </p:sp>
      <p:sp>
        <p:nvSpPr>
          <p:cNvPr id="5" name="Content Placeholder 2"/>
          <p:cNvSpPr>
            <a:spLocks noGrp="1"/>
          </p:cNvSpPr>
          <p:nvPr>
            <p:ph idx="13"/>
          </p:nvPr>
        </p:nvSpPr>
        <p:spPr>
          <a:xfrm>
            <a:off x="609600" y="3505200"/>
            <a:ext cx="4076818" cy="2215662"/>
          </a:xfrm>
          <a:solidFill>
            <a:srgbClr val="979F07"/>
          </a:solidFill>
        </p:spPr>
        <p:txBody>
          <a:bodyPr/>
          <a:lstStyle>
            <a:lvl1pPr marL="0" indent="0">
              <a:buFont typeface="+mj-lt"/>
              <a:buNone/>
              <a:defRPr>
                <a:solidFill>
                  <a:schemeClr val="bg1"/>
                </a:solidFill>
              </a:defRPr>
            </a:lvl1pPr>
          </a:lstStyle>
          <a:p>
            <a:pPr lvl="0"/>
            <a:r>
              <a:rPr lang="en-US" smtClean="0"/>
              <a:t>Click to edit Master text styles</a:t>
            </a:r>
          </a:p>
        </p:txBody>
      </p:sp>
      <p:sp>
        <p:nvSpPr>
          <p:cNvPr id="7" name="Content Placeholder 2"/>
          <p:cNvSpPr>
            <a:spLocks noGrp="1"/>
          </p:cNvSpPr>
          <p:nvPr>
            <p:ph idx="14"/>
          </p:nvPr>
        </p:nvSpPr>
        <p:spPr>
          <a:xfrm>
            <a:off x="4686182" y="1295400"/>
            <a:ext cx="4076818" cy="2215662"/>
          </a:xfrm>
          <a:solidFill>
            <a:srgbClr val="88A0B8"/>
          </a:solidFill>
        </p:spPr>
        <p:txBody>
          <a:bodyPr/>
          <a:lstStyle>
            <a:lvl1pPr marL="0" indent="0">
              <a:buFont typeface="+mj-lt"/>
              <a:buNone/>
              <a:defRPr>
                <a:solidFill>
                  <a:schemeClr val="bg1"/>
                </a:solidFill>
              </a:defRPr>
            </a:lvl1pPr>
          </a:lstStyle>
          <a:p>
            <a:pPr lvl="0"/>
            <a:r>
              <a:rPr lang="en-US" smtClean="0"/>
              <a:t>Click to edit Master text styles</a:t>
            </a:r>
          </a:p>
        </p:txBody>
      </p:sp>
      <p:sp>
        <p:nvSpPr>
          <p:cNvPr id="8" name="Content Placeholder 2"/>
          <p:cNvSpPr>
            <a:spLocks noGrp="1"/>
          </p:cNvSpPr>
          <p:nvPr>
            <p:ph idx="15"/>
          </p:nvPr>
        </p:nvSpPr>
        <p:spPr>
          <a:xfrm>
            <a:off x="4686182" y="3505200"/>
            <a:ext cx="4076818" cy="2215662"/>
          </a:xfrm>
          <a:solidFill>
            <a:srgbClr val="125E9F"/>
          </a:solidFill>
        </p:spPr>
        <p:txBody>
          <a:bodyPr/>
          <a:lstStyle>
            <a:lvl1pPr marL="0" indent="0">
              <a:buFont typeface="+mj-lt"/>
              <a:buNone/>
              <a:defRPr>
                <a:solidFill>
                  <a:schemeClr val="bg1"/>
                </a:solidFill>
              </a:defRPr>
            </a:lvl1pPr>
          </a:lstStyle>
          <a:p>
            <a:pPr lvl="0"/>
            <a:r>
              <a:rPr lang="en-US" smtClean="0"/>
              <a:t>Click to edit Master text styles</a:t>
            </a:r>
          </a:p>
        </p:txBody>
      </p:sp>
      <p:sp>
        <p:nvSpPr>
          <p:cNvPr id="9" name="Slide Number Placeholder 5"/>
          <p:cNvSpPr>
            <a:spLocks noGrp="1"/>
          </p:cNvSpPr>
          <p:nvPr>
            <p:ph type="sldNum" sz="quarter" idx="4"/>
          </p:nvPr>
        </p:nvSpPr>
        <p:spPr>
          <a:xfrm>
            <a:off x="8534400" y="304800"/>
            <a:ext cx="4572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pPr algn="r"/>
              <a:t>‹#›</a:t>
            </a:fld>
            <a:endParaRPr lang="es-ES" dirty="0"/>
          </a:p>
        </p:txBody>
      </p:sp>
    </p:spTree>
    <p:extLst>
      <p:ext uri="{BB962C8B-B14F-4D97-AF65-F5344CB8AC3E}">
        <p14:creationId xmlns:p14="http://schemas.microsoft.com/office/powerpoint/2010/main" val="3881882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0510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6"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7"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28805348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Marcador de contenido 1"/>
          <p:cNvSpPr>
            <a:spLocks noGrp="1"/>
          </p:cNvSpPr>
          <p:nvPr>
            <p:ph/>
          </p:nvPr>
        </p:nvSpPr>
        <p:spPr>
          <a:xfrm>
            <a:off x="442913" y="103188"/>
            <a:ext cx="8243887" cy="5953125"/>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7"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2785056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Rectangle 4"/>
          <p:cNvSpPr>
            <a:spLocks noGrp="1" noChangeArrowheads="1"/>
          </p:cNvSpPr>
          <p:nvPr>
            <p:ph type="dt" sz="half" idx="10"/>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9"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96511201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extLst>
      <p:ext uri="{BB962C8B-B14F-4D97-AF65-F5344CB8AC3E}">
        <p14:creationId xmlns:p14="http://schemas.microsoft.com/office/powerpoint/2010/main" val="293914661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060161"/>
            <a:ext cx="44958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457200" y="1143000"/>
            <a:ext cx="4495800" cy="1728446"/>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5181600" y="1149172"/>
            <a:ext cx="3581400" cy="4718228"/>
          </a:xfrm>
        </p:spPr>
        <p:txBody>
          <a:bodyPr rtlCol="0">
            <a:normAutofit/>
          </a:bodyPr>
          <a:lstStyle>
            <a:lvl1pPr marL="0" indent="0">
              <a:buNone/>
              <a:defRPr/>
            </a:lvl1pPr>
          </a:lstStyle>
          <a:p>
            <a:pPr lvl="0"/>
            <a:r>
              <a:rPr lang="en-US" noProof="0" smtClean="0"/>
              <a:t>Click icon to add picture</a:t>
            </a:r>
            <a:endParaRPr lang="en-US" noProof="0"/>
          </a:p>
        </p:txBody>
      </p:sp>
      <p:sp>
        <p:nvSpPr>
          <p:cNvPr id="5" name="Slide Number Placeholder 5"/>
          <p:cNvSpPr>
            <a:spLocks noGrp="1"/>
          </p:cNvSpPr>
          <p:nvPr>
            <p:ph type="sldNum" sz="quarter" idx="13"/>
          </p:nvPr>
        </p:nvSpPr>
        <p:spPr>
          <a:xfrm>
            <a:off x="8534400" y="304800"/>
            <a:ext cx="457200" cy="304800"/>
          </a:xfrm>
          <a:prstGeom prst="rect">
            <a:avLst/>
          </a:prstGeom>
        </p:spPr>
        <p:txBody>
          <a:bodyPr/>
          <a:lstStyle>
            <a:lvl1pPr>
              <a:defRPr>
                <a:solidFill>
                  <a:schemeClr val="bg1"/>
                </a:solidFill>
                <a:latin typeface="Arial" charset="0"/>
                <a:cs typeface="Arial" charset="0"/>
              </a:defRPr>
            </a:lvl1pPr>
          </a:lstStyle>
          <a:p>
            <a:pPr>
              <a:defRPr/>
            </a:pPr>
            <a:fld id="{28881C13-BA3B-4C09-B443-B31EF99B0D59}" type="slidenum">
              <a:rPr lang="es-ES"/>
              <a:pPr>
                <a:defRPr/>
              </a:pPr>
              <a:t>‹#›</a:t>
            </a:fld>
            <a:endParaRPr lang="es-ES"/>
          </a:p>
        </p:txBody>
      </p:sp>
      <p:sp>
        <p:nvSpPr>
          <p:cNvPr id="6"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7"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2638066328"/>
      </p:ext>
    </p:extLst>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8964613" cy="549275"/>
          </a:xfrm>
        </p:spPr>
        <p:txBody>
          <a:bodyPr/>
          <a:lstStyle/>
          <a:p>
            <a:r>
              <a:rPr lang="es-ES_tradnl" smtClean="0"/>
              <a:t>Clic para editar título</a:t>
            </a:r>
            <a:endParaRPr lang="es-ES"/>
          </a:p>
        </p:txBody>
      </p:sp>
      <p:sp>
        <p:nvSpPr>
          <p:cNvPr id="3" name="Marcador de tabla 2"/>
          <p:cNvSpPr>
            <a:spLocks noGrp="1"/>
          </p:cNvSpPr>
          <p:nvPr>
            <p:ph type="tbl" idx="1"/>
          </p:nvPr>
        </p:nvSpPr>
        <p:spPr>
          <a:xfrm>
            <a:off x="838200" y="1447800"/>
            <a:ext cx="7772400" cy="4114800"/>
          </a:xfrm>
        </p:spPr>
        <p:txBody>
          <a:bodyPr/>
          <a:lstStyle/>
          <a:p>
            <a:pPr lvl="0"/>
            <a:endParaRPr lang="es-ES" noProof="0" smtClean="0"/>
          </a:p>
        </p:txBody>
      </p:sp>
    </p:spTree>
    <p:extLst>
      <p:ext uri="{BB962C8B-B14F-4D97-AF65-F5344CB8AC3E}">
        <p14:creationId xmlns:p14="http://schemas.microsoft.com/office/powerpoint/2010/main" val="183184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8"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1925433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2997591" cy="457200"/>
          </a:xfrm>
          <a:prstGeom prst="rect">
            <a:avLst/>
          </a:prstGeom>
          <a:solidFill>
            <a:srgbClr val="DED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angle 12"/>
          <p:cNvSpPr/>
          <p:nvPr/>
        </p:nvSpPr>
        <p:spPr>
          <a:xfrm>
            <a:off x="2997591" y="6400800"/>
            <a:ext cx="3200400" cy="457200"/>
          </a:xfrm>
          <a:prstGeom prst="rect">
            <a:avLst/>
          </a:prstGeom>
          <a:solidFill>
            <a:srgbClr val="979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angle 13"/>
          <p:cNvSpPr/>
          <p:nvPr/>
        </p:nvSpPr>
        <p:spPr>
          <a:xfrm>
            <a:off x="6172200" y="6400800"/>
            <a:ext cx="2971800" cy="457200"/>
          </a:xfrm>
          <a:prstGeom prst="rect">
            <a:avLst/>
          </a:prstGeom>
          <a:solidFill>
            <a:srgbClr val="88A0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itle Placeholder 1"/>
          <p:cNvSpPr>
            <a:spLocks noGrp="1"/>
          </p:cNvSpPr>
          <p:nvPr>
            <p:ph type="title"/>
          </p:nvPr>
        </p:nvSpPr>
        <p:spPr>
          <a:xfrm>
            <a:off x="1828800" y="304800"/>
            <a:ext cx="6553200" cy="630942"/>
          </a:xfrm>
          <a:prstGeom prst="rect">
            <a:avLst/>
          </a:prstGeom>
          <a:noFill/>
          <a:ln>
            <a:noFill/>
          </a:ln>
        </p:spPr>
        <p:txBody>
          <a:bodyPr wrap="square" rtlCol="0">
            <a:spAutoFit/>
          </a:bodyPr>
          <a:lstStyle/>
          <a:p>
            <a:pPr marL="0" lvl="0" algn="l"/>
            <a:r>
              <a:rPr lang="en-US" smtClean="0"/>
              <a:t>Click to edit Master title style</a:t>
            </a:r>
            <a:endParaRPr lang="en-US" dirty="0"/>
          </a:p>
        </p:txBody>
      </p:sp>
      <p:sp>
        <p:nvSpPr>
          <p:cNvPr id="3" name="Text Placeholder 2"/>
          <p:cNvSpPr>
            <a:spLocks noGrp="1"/>
          </p:cNvSpPr>
          <p:nvPr>
            <p:ph type="body" idx="1"/>
          </p:nvPr>
        </p:nvSpPr>
        <p:spPr>
          <a:xfrm>
            <a:off x="457200" y="1143001"/>
            <a:ext cx="8229600" cy="4724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534400" y="304800"/>
            <a:ext cx="4572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pPr algn="r"/>
            <a:fld id="{393CF724-F9E0-44B8-95BD-D38D8B22F53D}" type="slidenum">
              <a:rPr lang="es-ES" smtClean="0"/>
              <a:pPr algn="r"/>
              <a:t>‹#›</a:t>
            </a:fld>
            <a:endParaRPr lang="es-ES" dirty="0"/>
          </a:p>
        </p:txBody>
      </p:sp>
      <p:sp>
        <p:nvSpPr>
          <p:cNvPr id="24" name="Footer Placeholder 4"/>
          <p:cNvSpPr txBox="1">
            <a:spLocks/>
          </p:cNvSpPr>
          <p:nvPr/>
        </p:nvSpPr>
        <p:spPr>
          <a:xfrm>
            <a:off x="914400" y="6492369"/>
            <a:ext cx="1981200" cy="307777"/>
          </a:xfrm>
          <a:prstGeom prst="rect">
            <a:avLst/>
          </a:prstGeom>
          <a:noFill/>
          <a:ln>
            <a:noFill/>
          </a:ln>
        </p:spPr>
        <p:txBody>
          <a:bodyPr wrap="square" rtlCol="0">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smtClean="0">
                <a:solidFill>
                  <a:srgbClr val="112E50"/>
                </a:solidFill>
              </a:rPr>
              <a:t>Francis Perez</a:t>
            </a:r>
            <a:endParaRPr lang="es-ES" dirty="0">
              <a:solidFill>
                <a:srgbClr val="112E50"/>
              </a:solidFill>
            </a:endParaRPr>
          </a:p>
        </p:txBody>
      </p:sp>
      <p:sp>
        <p:nvSpPr>
          <p:cNvPr id="15" name="Footer Placeholder 4"/>
          <p:cNvSpPr txBox="1">
            <a:spLocks/>
          </p:cNvSpPr>
          <p:nvPr/>
        </p:nvSpPr>
        <p:spPr>
          <a:xfrm>
            <a:off x="6152271" y="6492369"/>
            <a:ext cx="2971800" cy="307777"/>
          </a:xfrm>
          <a:prstGeom prst="rect">
            <a:avLst/>
          </a:prstGeom>
          <a:noFill/>
          <a:ln>
            <a:noFill/>
          </a:ln>
        </p:spPr>
        <p:txBody>
          <a:bodyPr wrap="square" rtlCol="0">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smtClean="0">
                <a:solidFill>
                  <a:schemeClr val="bg1"/>
                </a:solidFill>
              </a:rPr>
              <a:t>ALBA, </a:t>
            </a:r>
            <a:r>
              <a:rPr lang="es-ES" dirty="0" err="1" smtClean="0">
                <a:solidFill>
                  <a:schemeClr val="bg1"/>
                </a:solidFill>
              </a:rPr>
              <a:t>July</a:t>
            </a:r>
            <a:r>
              <a:rPr lang="es-ES" dirty="0" smtClean="0">
                <a:solidFill>
                  <a:schemeClr val="bg1"/>
                </a:solidFill>
              </a:rPr>
              <a:t> 19</a:t>
            </a:r>
            <a:r>
              <a:rPr lang="es-ES" baseline="30000" dirty="0" smtClean="0">
                <a:solidFill>
                  <a:schemeClr val="bg1"/>
                </a:solidFill>
              </a:rPr>
              <a:t>th</a:t>
            </a:r>
            <a:r>
              <a:rPr lang="es-ES" dirty="0" smtClean="0">
                <a:solidFill>
                  <a:schemeClr val="bg1"/>
                </a:solidFill>
              </a:rPr>
              <a:t>, 2018</a:t>
            </a:r>
            <a:endParaRPr lang="es-ES" dirty="0">
              <a:solidFill>
                <a:schemeClr val="bg1"/>
              </a:solidFill>
            </a:endParaRPr>
          </a:p>
        </p:txBody>
      </p:sp>
      <p:sp>
        <p:nvSpPr>
          <p:cNvPr id="16" name="Footer Placeholder 4"/>
          <p:cNvSpPr txBox="1">
            <a:spLocks/>
          </p:cNvSpPr>
          <p:nvPr userDrawn="1"/>
        </p:nvSpPr>
        <p:spPr>
          <a:xfrm>
            <a:off x="2997591" y="6475511"/>
            <a:ext cx="3154680" cy="307777"/>
          </a:xfrm>
          <a:prstGeom prst="rect">
            <a:avLst/>
          </a:prstGeom>
          <a:noFill/>
          <a:ln>
            <a:noFill/>
          </a:ln>
        </p:spPr>
        <p:txBody>
          <a:bodyPr wrap="square" rtlCol="0">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smtClean="0">
                <a:solidFill>
                  <a:schemeClr val="bg1"/>
                </a:solidFill>
              </a:rPr>
              <a:t>102</a:t>
            </a:r>
            <a:r>
              <a:rPr lang="es-ES" baseline="30000" dirty="0" smtClean="0">
                <a:solidFill>
                  <a:schemeClr val="bg1"/>
                </a:solidFill>
              </a:rPr>
              <a:t>nd</a:t>
            </a:r>
            <a:r>
              <a:rPr lang="es-ES" baseline="0" dirty="0" smtClean="0">
                <a:solidFill>
                  <a:schemeClr val="bg1"/>
                </a:solidFill>
              </a:rPr>
              <a:t> </a:t>
            </a:r>
            <a:r>
              <a:rPr lang="es-ES" dirty="0" err="1" smtClean="0">
                <a:solidFill>
                  <a:schemeClr val="bg1"/>
                </a:solidFill>
              </a:rPr>
              <a:t>Plenary</a:t>
            </a:r>
            <a:r>
              <a:rPr lang="es-ES" dirty="0" smtClean="0">
                <a:solidFill>
                  <a:schemeClr val="bg1"/>
                </a:solidFill>
              </a:rPr>
              <a:t> ECFA Meeting</a:t>
            </a:r>
            <a:endParaRPr lang="es-ES" dirty="0">
              <a:solidFill>
                <a:schemeClr val="bg1"/>
              </a:solidFill>
            </a:endParaRPr>
          </a:p>
        </p:txBody>
      </p:sp>
      <p:pic>
        <p:nvPicPr>
          <p:cNvPr id="12" name="Picture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396709"/>
            <a:ext cx="838200" cy="461291"/>
          </a:xfrm>
          <a:prstGeom prst="rect">
            <a:avLst/>
          </a:prstGeom>
        </p:spPr>
      </p:pic>
    </p:spTree>
    <p:extLst>
      <p:ext uri="{BB962C8B-B14F-4D97-AF65-F5344CB8AC3E}">
        <p14:creationId xmlns:p14="http://schemas.microsoft.com/office/powerpoint/2010/main" val="4110430541"/>
      </p:ext>
    </p:extLst>
  </p:cSld>
  <p:clrMap bg1="lt1" tx1="dk1" bg2="lt2" tx2="dk2" accent1="accent1" accent2="accent2" accent3="accent3" accent4="accent4" accent5="accent5" accent6="accent6" hlink="hlink" folHlink="folHlink"/>
  <p:sldLayoutIdLst>
    <p:sldLayoutId id="2147483660" r:id="rId1"/>
    <p:sldLayoutId id="2147483664" r:id="rId2"/>
    <p:sldLayoutId id="2147483665" r:id="rId3"/>
    <p:sldLayoutId id="2147483666" r:id="rId4"/>
    <p:sldLayoutId id="2147483667" r:id="rId5"/>
    <p:sldLayoutId id="2147483669" r:id="rId6"/>
    <p:sldLayoutId id="2147483673" r:id="rId7"/>
    <p:sldLayoutId id="2147483674" r:id="rId8"/>
    <p:sldLayoutId id="2147483675" r:id="rId9"/>
    <p:sldLayoutId id="2147483676" r:id="rId10"/>
    <p:sldLayoutId id="2147483677" r:id="rId11"/>
  </p:sldLayoutIdLst>
  <p:timing>
    <p:tnLst>
      <p:par>
        <p:cTn id="1" dur="indefinite" restart="never" nodeType="tmRoot"/>
      </p:par>
    </p:tnLst>
  </p:timing>
  <p:txStyles>
    <p:titleStyle>
      <a:lvl1pPr algn="ctr" defTabSz="914400" rtl="0" eaLnBrk="1" latinLnBrk="0" hangingPunct="1">
        <a:spcBef>
          <a:spcPct val="0"/>
        </a:spcBef>
        <a:buNone/>
        <a:defRPr lang="en-US" sz="3500" b="1" kern="1200" smtClean="0">
          <a:solidFill>
            <a:srgbClr val="112E50"/>
          </a:solidFill>
          <a:latin typeface="Arial" pitchFamily="34" charset="0"/>
          <a:ea typeface="+mn-ea"/>
          <a:cs typeface="Arial" pitchFamily="34" charset="0"/>
        </a:defRPr>
      </a:lvl1pPr>
    </p:titleStyle>
    <p:bodyStyle>
      <a:lvl1pPr marL="342900" indent="-342900" algn="l" defTabSz="914400" rtl="0" eaLnBrk="1" latinLnBrk="0" hangingPunct="1">
        <a:spcBef>
          <a:spcPct val="20000"/>
        </a:spcBef>
        <a:buClr>
          <a:srgbClr val="959F38"/>
        </a:buClr>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112E50"/>
        </a:buClr>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959F38"/>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112E5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88A0B8"/>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tiff"/><Relationship Id="rId1" Type="http://schemas.openxmlformats.org/officeDocument/2006/relationships/slideLayout" Target="../slideLayouts/slideLayout3.xml"/><Relationship Id="rId5" Type="http://schemas.openxmlformats.org/officeDocument/2006/relationships/image" Target="../media/image40.png"/><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1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53.jpe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notesSlide" Target="../notesSlides/notesSlide9.xml"/><Relationship Id="rId7" Type="http://schemas.openxmlformats.org/officeDocument/2006/relationships/image" Target="../media/image54.emf"/><Relationship Id="rId12" Type="http://schemas.openxmlformats.org/officeDocument/2006/relationships/image" Target="../media/image60.jpeg"/><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59.wmf"/><Relationship Id="rId5" Type="http://schemas.openxmlformats.org/officeDocument/2006/relationships/image" Target="../media/image55.jpeg"/><Relationship Id="rId10" Type="http://schemas.openxmlformats.org/officeDocument/2006/relationships/image" Target="../media/image58.png"/><Relationship Id="rId4" Type="http://schemas.openxmlformats.org/officeDocument/2006/relationships/image" Target="../media/image45.png"/><Relationship Id="rId9" Type="http://schemas.openxmlformats.org/officeDocument/2006/relationships/image" Target="../media/image57.png"/></Relationships>
</file>

<file path=ppt/slides/_rels/slide17.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45.png"/><Relationship Id="rId7" Type="http://schemas.openxmlformats.org/officeDocument/2006/relationships/image" Target="../media/image64.jpe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66.jpeg"/></Relationships>
</file>

<file path=ppt/slides/_rels/slide18.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45.png"/><Relationship Id="rId7" Type="http://schemas.openxmlformats.org/officeDocument/2006/relationships/image" Target="../media/image70.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jpeg"/><Relationship Id="rId9" Type="http://schemas.openxmlformats.org/officeDocument/2006/relationships/image" Target="../media/image72.jpeg"/></Relationships>
</file>

<file path=ppt/slides/_rels/slide19.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45.png"/><Relationship Id="rId7" Type="http://schemas.openxmlformats.org/officeDocument/2006/relationships/image" Target="../media/image76.jpe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jpe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79.jpeg"/><Relationship Id="rId4" Type="http://schemas.openxmlformats.org/officeDocument/2006/relationships/image" Target="../media/image78.jpeg"/></Relationships>
</file>

<file path=ppt/slides/_rels/slide21.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image" Target="../media/image90.jpeg"/><Relationship Id="rId3" Type="http://schemas.openxmlformats.org/officeDocument/2006/relationships/image" Target="../media/image80.jpeg"/><Relationship Id="rId7" Type="http://schemas.openxmlformats.org/officeDocument/2006/relationships/image" Target="../media/image84.png"/><Relationship Id="rId12" Type="http://schemas.openxmlformats.org/officeDocument/2006/relationships/image" Target="../media/image89.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83.png"/><Relationship Id="rId11" Type="http://schemas.openxmlformats.org/officeDocument/2006/relationships/image" Target="../media/image88.jpeg"/><Relationship Id="rId5" Type="http://schemas.openxmlformats.org/officeDocument/2006/relationships/image" Target="../media/image82.png"/><Relationship Id="rId10" Type="http://schemas.openxmlformats.org/officeDocument/2006/relationships/image" Target="../media/image87.jpeg"/><Relationship Id="rId4" Type="http://schemas.openxmlformats.org/officeDocument/2006/relationships/image" Target="../media/image81.png"/><Relationship Id="rId9" Type="http://schemas.openxmlformats.org/officeDocument/2006/relationships/image" Target="../media/image86.png"/><Relationship Id="rId14" Type="http://schemas.openxmlformats.org/officeDocument/2006/relationships/image" Target="../media/image91.png"/></Relationships>
</file>

<file path=ppt/slides/_rels/slide22.xml.rels><?xml version="1.0" encoding="UTF-8" standalone="yes"?>
<Relationships xmlns="http://schemas.openxmlformats.org/package/2006/relationships"><Relationship Id="rId8" Type="http://schemas.openxmlformats.org/officeDocument/2006/relationships/image" Target="../media/image98.emf"/><Relationship Id="rId13" Type="http://schemas.openxmlformats.org/officeDocument/2006/relationships/image" Target="../media/image81.png"/><Relationship Id="rId3" Type="http://schemas.openxmlformats.org/officeDocument/2006/relationships/image" Target="../media/image93.png"/><Relationship Id="rId7" Type="http://schemas.openxmlformats.org/officeDocument/2006/relationships/image" Target="../media/image97.jpeg"/><Relationship Id="rId12" Type="http://schemas.openxmlformats.org/officeDocument/2006/relationships/image" Target="../media/image80.jpeg"/><Relationship Id="rId2" Type="http://schemas.openxmlformats.org/officeDocument/2006/relationships/image" Target="../media/image92.png"/><Relationship Id="rId1" Type="http://schemas.openxmlformats.org/officeDocument/2006/relationships/slideLayout" Target="../slideLayouts/slideLayout6.xml"/><Relationship Id="rId6" Type="http://schemas.openxmlformats.org/officeDocument/2006/relationships/image" Target="../media/image96.png"/><Relationship Id="rId11" Type="http://schemas.openxmlformats.org/officeDocument/2006/relationships/image" Target="../media/image101.jpeg"/><Relationship Id="rId5" Type="http://schemas.openxmlformats.org/officeDocument/2006/relationships/image" Target="../media/image95.jpeg"/><Relationship Id="rId15" Type="http://schemas.openxmlformats.org/officeDocument/2006/relationships/image" Target="../media/image91.png"/><Relationship Id="rId10" Type="http://schemas.openxmlformats.org/officeDocument/2006/relationships/image" Target="../media/image100.jpeg"/><Relationship Id="rId4" Type="http://schemas.openxmlformats.org/officeDocument/2006/relationships/image" Target="../media/image94.png"/><Relationship Id="rId9" Type="http://schemas.openxmlformats.org/officeDocument/2006/relationships/image" Target="../media/image99.png"/><Relationship Id="rId14" Type="http://schemas.openxmlformats.org/officeDocument/2006/relationships/image" Target="../media/image102.jpeg"/></Relationships>
</file>

<file path=ppt/slides/_rels/slide2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80.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109.emf"/><Relationship Id="rId3" Type="http://schemas.openxmlformats.org/officeDocument/2006/relationships/image" Target="../media/image104.emf"/><Relationship Id="rId7" Type="http://schemas.openxmlformats.org/officeDocument/2006/relationships/image" Target="../media/image108.png"/><Relationship Id="rId2" Type="http://schemas.openxmlformats.org/officeDocument/2006/relationships/image" Target="../media/image80.jpeg"/><Relationship Id="rId1" Type="http://schemas.openxmlformats.org/officeDocument/2006/relationships/slideLayout" Target="../slideLayouts/slideLayout1.xml"/><Relationship Id="rId6" Type="http://schemas.openxmlformats.org/officeDocument/2006/relationships/image" Target="../media/image107.jpeg"/><Relationship Id="rId5" Type="http://schemas.openxmlformats.org/officeDocument/2006/relationships/image" Target="../media/image106.png"/><Relationship Id="rId4" Type="http://schemas.openxmlformats.org/officeDocument/2006/relationships/image" Target="../media/image105.jpeg"/></Relationships>
</file>

<file path=ppt/slides/_rels/slide25.xml.rels><?xml version="1.0" encoding="UTF-8" standalone="yes"?>
<Relationships xmlns="http://schemas.openxmlformats.org/package/2006/relationships"><Relationship Id="rId8" Type="http://schemas.openxmlformats.org/officeDocument/2006/relationships/image" Target="../media/image114.jpeg"/><Relationship Id="rId3" Type="http://schemas.openxmlformats.org/officeDocument/2006/relationships/image" Target="../media/image81.png"/><Relationship Id="rId7" Type="http://schemas.openxmlformats.org/officeDocument/2006/relationships/image" Target="../media/image113.jpeg"/><Relationship Id="rId2" Type="http://schemas.openxmlformats.org/officeDocument/2006/relationships/image" Target="../media/image80.jpeg"/><Relationship Id="rId1" Type="http://schemas.openxmlformats.org/officeDocument/2006/relationships/slideLayout" Target="../slideLayouts/slideLayout1.xml"/><Relationship Id="rId6" Type="http://schemas.openxmlformats.org/officeDocument/2006/relationships/image" Target="../media/image112.jpeg"/><Relationship Id="rId5" Type="http://schemas.openxmlformats.org/officeDocument/2006/relationships/image" Target="../media/image111.jpeg"/><Relationship Id="rId10" Type="http://schemas.openxmlformats.org/officeDocument/2006/relationships/image" Target="../media/image116.png"/><Relationship Id="rId4" Type="http://schemas.openxmlformats.org/officeDocument/2006/relationships/image" Target="../media/image110.jpeg"/><Relationship Id="rId9" Type="http://schemas.openxmlformats.org/officeDocument/2006/relationships/image" Target="../media/image115.jpeg"/></Relationships>
</file>

<file path=ppt/slides/_rels/slide2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7.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27.xml.rels><?xml version="1.0" encoding="UTF-8" standalone="yes"?>
<Relationships xmlns="http://schemas.openxmlformats.org/package/2006/relationships"><Relationship Id="rId3" Type="http://schemas.openxmlformats.org/officeDocument/2006/relationships/image" Target="../media/image122.emf"/><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123.png"/><Relationship Id="rId4" Type="http://schemas.openxmlformats.org/officeDocument/2006/relationships/image" Target="../media/image118.png"/></Relationships>
</file>

<file path=ppt/slides/_rels/slide2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24.jpeg"/><Relationship Id="rId1" Type="http://schemas.openxmlformats.org/officeDocument/2006/relationships/slideLayout" Target="../slideLayouts/slideLayout7.xml"/><Relationship Id="rId5" Type="http://schemas.openxmlformats.org/officeDocument/2006/relationships/image" Target="../media/image126.png"/><Relationship Id="rId4" Type="http://schemas.openxmlformats.org/officeDocument/2006/relationships/image" Target="../media/image125.png"/></Relationships>
</file>

<file path=ppt/slides/_rels/slide29.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4.xml"/><Relationship Id="rId4" Type="http://schemas.openxmlformats.org/officeDocument/2006/relationships/image" Target="../media/image118.png"/></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2.xml"/><Relationship Id="rId6" Type="http://schemas.openxmlformats.org/officeDocument/2006/relationships/image" Target="../media/image118.png"/><Relationship Id="rId5" Type="http://schemas.openxmlformats.org/officeDocument/2006/relationships/image" Target="../media/image132.png"/><Relationship Id="rId4" Type="http://schemas.openxmlformats.org/officeDocument/2006/relationships/image" Target="../media/image131.png"/></Relationships>
</file>

<file path=ppt/slides/_rels/slide31.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jpeg"/><Relationship Id="rId1" Type="http://schemas.openxmlformats.org/officeDocument/2006/relationships/slideLayout" Target="../slideLayouts/slideLayout2.xml"/><Relationship Id="rId6" Type="http://schemas.openxmlformats.org/officeDocument/2006/relationships/image" Target="../media/image118.png"/><Relationship Id="rId5" Type="http://schemas.openxmlformats.org/officeDocument/2006/relationships/image" Target="../media/image136.png"/><Relationship Id="rId4" Type="http://schemas.openxmlformats.org/officeDocument/2006/relationships/image" Target="../media/image135.png"/></Relationships>
</file>

<file path=ppt/slides/_rels/slide32.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18.png"/><Relationship Id="rId1" Type="http://schemas.openxmlformats.org/officeDocument/2006/relationships/slideLayout" Target="../slideLayouts/slideLayout7.xml"/><Relationship Id="rId4" Type="http://schemas.openxmlformats.org/officeDocument/2006/relationships/image" Target="../media/image138.png"/></Relationships>
</file>

<file path=ppt/slides/_rels/slide33.xml.rels><?xml version="1.0" encoding="UTF-8" standalone="yes"?>
<Relationships xmlns="http://schemas.openxmlformats.org/package/2006/relationships"><Relationship Id="rId8" Type="http://schemas.openxmlformats.org/officeDocument/2006/relationships/image" Target="../media/image144.png"/><Relationship Id="rId3" Type="http://schemas.openxmlformats.org/officeDocument/2006/relationships/image" Target="../media/image139.png"/><Relationship Id="rId7" Type="http://schemas.openxmlformats.org/officeDocument/2006/relationships/image" Target="../media/image14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2.png"/><Relationship Id="rId5" Type="http://schemas.openxmlformats.org/officeDocument/2006/relationships/image" Target="../media/image141.png"/><Relationship Id="rId10" Type="http://schemas.openxmlformats.org/officeDocument/2006/relationships/image" Target="../media/image118.png"/><Relationship Id="rId4" Type="http://schemas.openxmlformats.org/officeDocument/2006/relationships/image" Target="../media/image140.png"/><Relationship Id="rId9" Type="http://schemas.openxmlformats.org/officeDocument/2006/relationships/image" Target="../media/image145.jpeg"/></Relationships>
</file>

<file path=ppt/slides/_rels/slide34.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11.xml"/><Relationship Id="rId6" Type="http://schemas.openxmlformats.org/officeDocument/2006/relationships/image" Target="../media/image118.png"/><Relationship Id="rId5" Type="http://schemas.openxmlformats.org/officeDocument/2006/relationships/image" Target="../media/image139.png"/><Relationship Id="rId4" Type="http://schemas.openxmlformats.org/officeDocument/2006/relationships/image" Target="../media/image148.png"/></Relationships>
</file>

<file path=ppt/slides/_rels/slide3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49.png"/><Relationship Id="rId1" Type="http://schemas.openxmlformats.org/officeDocument/2006/relationships/slideLayout" Target="../slideLayouts/slideLayout11.xml"/><Relationship Id="rId5" Type="http://schemas.openxmlformats.org/officeDocument/2006/relationships/image" Target="../media/image150.png"/><Relationship Id="rId4" Type="http://schemas.openxmlformats.org/officeDocument/2006/relationships/image" Target="../media/image118.png"/></Relationships>
</file>

<file path=ppt/slides/_rels/slide36.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1.xml"/><Relationship Id="rId6" Type="http://schemas.openxmlformats.org/officeDocument/2006/relationships/image" Target="../media/image154.png"/><Relationship Id="rId5" Type="http://schemas.openxmlformats.org/officeDocument/2006/relationships/image" Target="../media/image145.jpeg"/><Relationship Id="rId4" Type="http://schemas.openxmlformats.org/officeDocument/2006/relationships/image" Target="../media/image153.png"/></Relationships>
</file>

<file path=ppt/slides/_rels/slide37.xml.rels><?xml version="1.0" encoding="UTF-8" standalone="yes"?>
<Relationships xmlns="http://schemas.openxmlformats.org/package/2006/relationships"><Relationship Id="rId8" Type="http://schemas.openxmlformats.org/officeDocument/2006/relationships/image" Target="../media/image157.png"/><Relationship Id="rId3" Type="http://schemas.openxmlformats.org/officeDocument/2006/relationships/image" Target="../media/image152.png"/><Relationship Id="rId7" Type="http://schemas.openxmlformats.org/officeDocument/2006/relationships/image" Target="../media/image156.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55.png"/><Relationship Id="rId5" Type="http://schemas.openxmlformats.org/officeDocument/2006/relationships/image" Target="../media/image145.jpeg"/><Relationship Id="rId4" Type="http://schemas.openxmlformats.org/officeDocument/2006/relationships/image" Target="../media/image153.png"/></Relationships>
</file>

<file path=ppt/slides/_rels/slide38.xml.rels><?xml version="1.0" encoding="UTF-8" standalone="yes"?>
<Relationships xmlns="http://schemas.openxmlformats.org/package/2006/relationships"><Relationship Id="rId3" Type="http://schemas.openxmlformats.org/officeDocument/2006/relationships/image" Target="../media/image158.png"/><Relationship Id="rId7" Type="http://schemas.openxmlformats.org/officeDocument/2006/relationships/image" Target="../media/image118.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61.png"/><Relationship Id="rId5" Type="http://schemas.openxmlformats.org/officeDocument/2006/relationships/image" Target="../media/image160.jpeg"/><Relationship Id="rId4" Type="http://schemas.openxmlformats.org/officeDocument/2006/relationships/image" Target="../media/image159.png"/></Relationships>
</file>

<file path=ppt/slides/_rels/slide39.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18.png"/><Relationship Id="rId1" Type="http://schemas.openxmlformats.org/officeDocument/2006/relationships/slideLayout" Target="../slideLayouts/slideLayout2.xml"/><Relationship Id="rId4" Type="http://schemas.openxmlformats.org/officeDocument/2006/relationships/image" Target="../media/image163.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jpeg"/></Relationships>
</file>

<file path=ppt/slides/_rels/slide40.xml.rels><?xml version="1.0" encoding="UTF-8" standalone="yes"?>
<Relationships xmlns="http://schemas.openxmlformats.org/package/2006/relationships"><Relationship Id="rId3" Type="http://schemas.openxmlformats.org/officeDocument/2006/relationships/image" Target="../media/image165.jpeg"/><Relationship Id="rId2" Type="http://schemas.openxmlformats.org/officeDocument/2006/relationships/image" Target="../media/image164.jpeg"/><Relationship Id="rId1" Type="http://schemas.openxmlformats.org/officeDocument/2006/relationships/slideLayout" Target="../slideLayouts/slideLayout2.xml"/><Relationship Id="rId6" Type="http://schemas.openxmlformats.org/officeDocument/2006/relationships/image" Target="../media/image167.png"/><Relationship Id="rId5" Type="http://schemas.openxmlformats.org/officeDocument/2006/relationships/image" Target="../media/image118.png"/><Relationship Id="rId4" Type="http://schemas.openxmlformats.org/officeDocument/2006/relationships/image" Target="../media/image166.jpe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69.png"/><Relationship Id="rId4" Type="http://schemas.openxmlformats.org/officeDocument/2006/relationships/image" Target="../media/image168.png"/></Relationships>
</file>

<file path=ppt/slides/_rels/slide42.xml.rels><?xml version="1.0" encoding="UTF-8" standalone="yes"?>
<Relationships xmlns="http://schemas.openxmlformats.org/package/2006/relationships"><Relationship Id="rId3" Type="http://schemas.openxmlformats.org/officeDocument/2006/relationships/image" Target="../media/image170.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18.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Rectángulo 8"/>
          <p:cNvSpPr>
            <a:spLocks noChangeArrowheads="1"/>
          </p:cNvSpPr>
          <p:nvPr/>
        </p:nvSpPr>
        <p:spPr bwMode="auto">
          <a:xfrm>
            <a:off x="2133600" y="2895600"/>
            <a:ext cx="45720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dirty="0" smtClean="0">
                <a:solidFill>
                  <a:srgbClr val="376092"/>
                </a:solidFill>
                <a:latin typeface="Arial" pitchFamily="34" charset="0"/>
              </a:rPr>
              <a:t>Francis Perez</a:t>
            </a:r>
          </a:p>
          <a:p>
            <a:pPr algn="ctr">
              <a:spcBef>
                <a:spcPct val="0"/>
              </a:spcBef>
              <a:buFontTx/>
              <a:buNone/>
            </a:pPr>
            <a:r>
              <a:rPr lang="en-GB" altLang="en-US" sz="2400" b="1" dirty="0" smtClean="0">
                <a:solidFill>
                  <a:srgbClr val="376092"/>
                </a:solidFill>
                <a:latin typeface="Arial" pitchFamily="34" charset="0"/>
              </a:rPr>
              <a:t>ALBA Accelerator’s Head</a:t>
            </a:r>
          </a:p>
          <a:p>
            <a:pPr algn="ctr">
              <a:spcBef>
                <a:spcPct val="0"/>
              </a:spcBef>
              <a:buFontTx/>
              <a:buNone/>
            </a:pPr>
            <a:endParaRPr lang="en-GB" altLang="en-US" sz="2400" b="1" dirty="0" smtClean="0">
              <a:solidFill>
                <a:srgbClr val="376092"/>
              </a:solidFill>
              <a:latin typeface="Arial" pitchFamily="34" charset="0"/>
            </a:endParaRPr>
          </a:p>
          <a:p>
            <a:pPr algn="ctr">
              <a:spcBef>
                <a:spcPct val="0"/>
              </a:spcBef>
              <a:buFontTx/>
              <a:buNone/>
            </a:pPr>
            <a:r>
              <a:rPr lang="en-GB" altLang="en-US" sz="1800" dirty="0">
                <a:solidFill>
                  <a:srgbClr val="376092"/>
                </a:solidFill>
                <a:latin typeface="Arial" pitchFamily="34" charset="0"/>
              </a:rPr>
              <a:t>o</a:t>
            </a:r>
            <a:r>
              <a:rPr lang="en-GB" altLang="en-US" sz="1800" dirty="0" smtClean="0">
                <a:solidFill>
                  <a:srgbClr val="376092"/>
                </a:solidFill>
                <a:latin typeface="Arial" pitchFamily="34" charset="0"/>
              </a:rPr>
              <a:t>n behalf of</a:t>
            </a:r>
            <a:endParaRPr lang="en-GB" altLang="en-US" sz="1600" dirty="0">
              <a:solidFill>
                <a:srgbClr val="376092"/>
              </a:solidFill>
              <a:latin typeface="Arial" pitchFamily="34" charset="0"/>
            </a:endParaRPr>
          </a:p>
        </p:txBody>
      </p:sp>
      <p:sp>
        <p:nvSpPr>
          <p:cNvPr id="7" name="Rectangle 3"/>
          <p:cNvSpPr txBox="1">
            <a:spLocks noChangeArrowheads="1"/>
          </p:cNvSpPr>
          <p:nvPr/>
        </p:nvSpPr>
        <p:spPr bwMode="auto">
          <a:xfrm>
            <a:off x="539552" y="1371600"/>
            <a:ext cx="8147248" cy="1143000"/>
          </a:xfrm>
          <a:prstGeom prst="rect">
            <a:avLst/>
          </a:prstGeom>
          <a:solidFill>
            <a:schemeClr val="accent1">
              <a:lumMod val="75000"/>
            </a:schemeClr>
          </a:solid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defRPr/>
            </a:pPr>
            <a:r>
              <a:rPr lang="en-US" sz="3600" b="1" dirty="0">
                <a:solidFill>
                  <a:schemeClr val="bg1"/>
                </a:solidFill>
              </a:rPr>
              <a:t>Activities on accelerators in </a:t>
            </a:r>
            <a:r>
              <a:rPr lang="en-US" sz="3600" b="1" dirty="0" smtClean="0">
                <a:solidFill>
                  <a:schemeClr val="bg1"/>
                </a:solidFill>
              </a:rPr>
              <a:t>Spain</a:t>
            </a:r>
            <a:r>
              <a:rPr lang="en-US" sz="3600" kern="0" dirty="0" smtClean="0">
                <a:solidFill>
                  <a:schemeClr val="bg1"/>
                </a:solidFill>
                <a:effectLst>
                  <a:outerShdw blurRad="38100" dist="38100" dir="2700000" algn="tl">
                    <a:srgbClr val="C0C0C0"/>
                  </a:outerShdw>
                </a:effectLst>
                <a:latin typeface="Arial" charset="0"/>
              </a:rPr>
              <a:t> </a:t>
            </a:r>
            <a:endParaRPr lang="es-ES" sz="4800" b="1" kern="0" dirty="0" smtClean="0">
              <a:solidFill>
                <a:schemeClr val="bg1"/>
              </a:solidFill>
            </a:endParaRPr>
          </a:p>
        </p:txBody>
      </p:sp>
      <p:sp>
        <p:nvSpPr>
          <p:cNvPr id="4" name="Rectangle 3"/>
          <p:cNvSpPr txBox="1">
            <a:spLocks noChangeArrowheads="1"/>
          </p:cNvSpPr>
          <p:nvPr/>
        </p:nvSpPr>
        <p:spPr bwMode="auto">
          <a:xfrm>
            <a:off x="501452" y="4343400"/>
            <a:ext cx="8147248" cy="1143000"/>
          </a:xfrm>
          <a:prstGeom prst="rect">
            <a:avLst/>
          </a:prstGeom>
          <a:solidFill>
            <a:schemeClr val="bg1">
              <a:lumMod val="95000"/>
            </a:schemeClr>
          </a:solid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defRPr/>
            </a:pPr>
            <a:r>
              <a:rPr lang="en-US" sz="3600" kern="0" dirty="0" smtClean="0">
                <a:effectLst>
                  <a:outerShdw blurRad="38100" dist="38100" dir="2700000" algn="tl">
                    <a:srgbClr val="C0C0C0"/>
                  </a:outerShdw>
                </a:effectLst>
                <a:latin typeface="Arial" charset="0"/>
              </a:rPr>
              <a:t>CONECTA: </a:t>
            </a:r>
            <a:r>
              <a:rPr lang="en-US" sz="2800" b="1" kern="0" dirty="0" smtClean="0"/>
              <a:t>Spanish Coordination on Accelerator’s Science and Technology </a:t>
            </a:r>
            <a:endParaRPr lang="en-US" sz="4800" b="1" kern="0" dirty="0" smtClean="0"/>
          </a:p>
        </p:txBody>
      </p:sp>
    </p:spTree>
    <p:extLst>
      <p:ext uri="{BB962C8B-B14F-4D97-AF65-F5344CB8AC3E}">
        <p14:creationId xmlns:p14="http://schemas.microsoft.com/office/powerpoint/2010/main" val="1441023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xmlns="" id="{7DE742C2-82DA-6D40-8C2E-B60DC5379C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19855" y="2722833"/>
            <a:ext cx="1990278" cy="1756637"/>
          </a:xfrm>
          <a:prstGeom prst="rect">
            <a:avLst/>
          </a:prstGeom>
        </p:spPr>
      </p:pic>
      <p:pic>
        <p:nvPicPr>
          <p:cNvPr id="24" name="Picture 23">
            <a:extLst>
              <a:ext uri="{FF2B5EF4-FFF2-40B4-BE49-F238E27FC236}">
                <a16:creationId xmlns:a16="http://schemas.microsoft.com/office/drawing/2014/main" xmlns="" id="{2C3DA4CC-B24F-2C4C-A9FC-2ECDE46631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3055" y="2560934"/>
            <a:ext cx="2202283" cy="1999936"/>
          </a:xfrm>
          <a:prstGeom prst="rect">
            <a:avLst/>
          </a:prstGeom>
        </p:spPr>
      </p:pic>
      <p:pic>
        <p:nvPicPr>
          <p:cNvPr id="9" name="Picture 8">
            <a:extLst>
              <a:ext uri="{FF2B5EF4-FFF2-40B4-BE49-F238E27FC236}">
                <a16:creationId xmlns:a16="http://schemas.microsoft.com/office/drawing/2014/main" xmlns="" id="{5EFE22CC-2E22-AF4E-98DE-3FF5E57A53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352825"/>
            <a:ext cx="4191000" cy="1661725"/>
          </a:xfrm>
          <a:prstGeom prst="rect">
            <a:avLst/>
          </a:prstGeom>
        </p:spPr>
      </p:pic>
      <p:grpSp>
        <p:nvGrpSpPr>
          <p:cNvPr id="16" name="Group 15">
            <a:extLst>
              <a:ext uri="{FF2B5EF4-FFF2-40B4-BE49-F238E27FC236}">
                <a16:creationId xmlns:a16="http://schemas.microsoft.com/office/drawing/2014/main" xmlns="" id="{1B2D028C-820D-3043-A79C-27A146042395}"/>
              </a:ext>
            </a:extLst>
          </p:cNvPr>
          <p:cNvGrpSpPr/>
          <p:nvPr/>
        </p:nvGrpSpPr>
        <p:grpSpPr>
          <a:xfrm>
            <a:off x="159171" y="4005064"/>
            <a:ext cx="2324854" cy="1863392"/>
            <a:chOff x="236945" y="4146952"/>
            <a:chExt cx="2324854" cy="1863392"/>
          </a:xfrm>
        </p:grpSpPr>
        <p:pic>
          <p:nvPicPr>
            <p:cNvPr id="11" name="Picture 8" descr="Descripción: Sala2">
              <a:extLst>
                <a:ext uri="{FF2B5EF4-FFF2-40B4-BE49-F238E27FC236}">
                  <a16:creationId xmlns:a16="http://schemas.microsoft.com/office/drawing/2014/main" xmlns="" id="{A015D6FF-E9FD-244C-8F50-8809B6B08B8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6945" y="4146952"/>
              <a:ext cx="1186930" cy="632996"/>
            </a:xfrm>
            <a:prstGeom prst="rect">
              <a:avLst/>
            </a:prstGeom>
            <a:noFill/>
            <a:ln>
              <a:noFill/>
            </a:ln>
          </p:spPr>
        </p:pic>
        <p:pic>
          <p:nvPicPr>
            <p:cNvPr id="12" name="Picture 9" descr="Descripción: sala3">
              <a:extLst>
                <a:ext uri="{FF2B5EF4-FFF2-40B4-BE49-F238E27FC236}">
                  <a16:creationId xmlns:a16="http://schemas.microsoft.com/office/drawing/2014/main" xmlns="" id="{5BF13B19-9CB5-4F49-A7DC-A5103585C82F}"/>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48503" y="4146952"/>
              <a:ext cx="1013295" cy="632996"/>
            </a:xfrm>
            <a:prstGeom prst="rect">
              <a:avLst/>
            </a:prstGeom>
            <a:noFill/>
            <a:ln>
              <a:noFill/>
            </a:ln>
          </p:spPr>
        </p:pic>
        <p:pic>
          <p:nvPicPr>
            <p:cNvPr id="13" name="Picture 10" descr="Descripción: Planos sala">
              <a:extLst>
                <a:ext uri="{FF2B5EF4-FFF2-40B4-BE49-F238E27FC236}">
                  <a16:creationId xmlns:a16="http://schemas.microsoft.com/office/drawing/2014/main" xmlns="" id="{58DA4FE1-FF86-5C40-95EF-259C869DD453}"/>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6947" y="4898585"/>
              <a:ext cx="2324852" cy="1111759"/>
            </a:xfrm>
            <a:prstGeom prst="rect">
              <a:avLst/>
            </a:prstGeom>
            <a:noFill/>
            <a:ln>
              <a:noFill/>
            </a:ln>
          </p:spPr>
        </p:pic>
      </p:grpSp>
      <p:pic>
        <p:nvPicPr>
          <p:cNvPr id="17" name="Picture 16">
            <a:extLst>
              <a:ext uri="{FF2B5EF4-FFF2-40B4-BE49-F238E27FC236}">
                <a16:creationId xmlns:a16="http://schemas.microsoft.com/office/drawing/2014/main" xmlns="" id="{61B7280E-8098-A048-8DBC-009731F8D78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70104" y="4518786"/>
            <a:ext cx="1816046" cy="1474588"/>
          </a:xfrm>
          <a:prstGeom prst="rect">
            <a:avLst/>
          </a:prstGeom>
        </p:spPr>
      </p:pic>
      <p:sp>
        <p:nvSpPr>
          <p:cNvPr id="18" name="Rectangle 17">
            <a:extLst>
              <a:ext uri="{FF2B5EF4-FFF2-40B4-BE49-F238E27FC236}">
                <a16:creationId xmlns:a16="http://schemas.microsoft.com/office/drawing/2014/main" xmlns="" id="{5E136A5B-E3BC-2641-9CAE-89F294CFA71E}"/>
              </a:ext>
            </a:extLst>
          </p:cNvPr>
          <p:cNvSpPr/>
          <p:nvPr/>
        </p:nvSpPr>
        <p:spPr>
          <a:xfrm>
            <a:off x="2885643" y="6006408"/>
            <a:ext cx="1845377" cy="307777"/>
          </a:xfrm>
          <a:prstGeom prst="rect">
            <a:avLst/>
          </a:prstGeom>
        </p:spPr>
        <p:txBody>
          <a:bodyPr wrap="none">
            <a:spAutoFit/>
          </a:bodyPr>
          <a:lstStyle/>
          <a:p>
            <a:pPr lvl="0"/>
            <a:r>
              <a:rPr lang="en-GB" sz="1400" dirty="0">
                <a:solidFill>
                  <a:prstClr val="black"/>
                </a:solidFill>
              </a:rPr>
              <a:t>70 MeV radiotherapy</a:t>
            </a:r>
          </a:p>
        </p:txBody>
      </p:sp>
      <p:sp>
        <p:nvSpPr>
          <p:cNvPr id="20" name="Rectangle 19">
            <a:extLst>
              <a:ext uri="{FF2B5EF4-FFF2-40B4-BE49-F238E27FC236}">
                <a16:creationId xmlns:a16="http://schemas.microsoft.com/office/drawing/2014/main" xmlns="" id="{B0957364-4AC5-8849-A616-A1774945E6D0}"/>
              </a:ext>
            </a:extLst>
          </p:cNvPr>
          <p:cNvSpPr/>
          <p:nvPr/>
        </p:nvSpPr>
        <p:spPr>
          <a:xfrm>
            <a:off x="310560" y="5867400"/>
            <a:ext cx="2244525" cy="523220"/>
          </a:xfrm>
          <a:prstGeom prst="rect">
            <a:avLst/>
          </a:prstGeom>
        </p:spPr>
        <p:txBody>
          <a:bodyPr wrap="none">
            <a:spAutoFit/>
          </a:bodyPr>
          <a:lstStyle/>
          <a:p>
            <a:pPr lvl="0"/>
            <a:r>
              <a:rPr lang="en-GB" sz="1400" dirty="0">
                <a:solidFill>
                  <a:prstClr val="black"/>
                </a:solidFill>
              </a:rPr>
              <a:t>30 &amp; 70 MeV radioisotope</a:t>
            </a:r>
          </a:p>
          <a:p>
            <a:pPr lvl="0"/>
            <a:r>
              <a:rPr lang="en-GB" sz="1400" dirty="0">
                <a:solidFill>
                  <a:prstClr val="black"/>
                </a:solidFill>
              </a:rPr>
              <a:t>production</a:t>
            </a:r>
          </a:p>
        </p:txBody>
      </p:sp>
      <p:sp>
        <p:nvSpPr>
          <p:cNvPr id="21" name="Rectangle 20">
            <a:extLst>
              <a:ext uri="{FF2B5EF4-FFF2-40B4-BE49-F238E27FC236}">
                <a16:creationId xmlns:a16="http://schemas.microsoft.com/office/drawing/2014/main" xmlns="" id="{5685C9B2-054F-E944-A5DD-00633AD7065B}"/>
              </a:ext>
            </a:extLst>
          </p:cNvPr>
          <p:cNvSpPr/>
          <p:nvPr/>
        </p:nvSpPr>
        <p:spPr>
          <a:xfrm>
            <a:off x="4731020" y="4080111"/>
            <a:ext cx="841897" cy="307777"/>
          </a:xfrm>
          <a:prstGeom prst="rect">
            <a:avLst/>
          </a:prstGeom>
          <a:solidFill>
            <a:srgbClr val="FFC000"/>
          </a:solidFill>
        </p:spPr>
        <p:txBody>
          <a:bodyPr wrap="none">
            <a:spAutoFit/>
          </a:bodyPr>
          <a:lstStyle/>
          <a:p>
            <a:pPr lvl="0"/>
            <a:r>
              <a:rPr lang="en-GB" sz="1400" dirty="0">
                <a:solidFill>
                  <a:prstClr val="black"/>
                </a:solidFill>
              </a:rPr>
              <a:t>IH </a:t>
            </a:r>
            <a:r>
              <a:rPr lang="en-GB" sz="1400" dirty="0" err="1">
                <a:solidFill>
                  <a:prstClr val="black"/>
                </a:solidFill>
              </a:rPr>
              <a:t>Linac</a:t>
            </a:r>
            <a:endParaRPr lang="en-GB" sz="1400" dirty="0">
              <a:solidFill>
                <a:prstClr val="black"/>
              </a:solidFill>
            </a:endParaRPr>
          </a:p>
        </p:txBody>
      </p:sp>
      <p:sp>
        <p:nvSpPr>
          <p:cNvPr id="22" name="Rectangle 21">
            <a:extLst>
              <a:ext uri="{FF2B5EF4-FFF2-40B4-BE49-F238E27FC236}">
                <a16:creationId xmlns:a16="http://schemas.microsoft.com/office/drawing/2014/main" xmlns="" id="{05C27356-4650-0148-9B7B-CE8394240A2B}"/>
              </a:ext>
            </a:extLst>
          </p:cNvPr>
          <p:cNvSpPr/>
          <p:nvPr/>
        </p:nvSpPr>
        <p:spPr>
          <a:xfrm>
            <a:off x="5024191" y="6064492"/>
            <a:ext cx="3967409" cy="307777"/>
          </a:xfrm>
          <a:prstGeom prst="rect">
            <a:avLst/>
          </a:prstGeom>
        </p:spPr>
        <p:txBody>
          <a:bodyPr wrap="square">
            <a:spAutoFit/>
          </a:bodyPr>
          <a:lstStyle/>
          <a:p>
            <a:pPr lvl="0"/>
            <a:r>
              <a:rPr lang="en-GB" sz="1400" b="1" dirty="0">
                <a:solidFill>
                  <a:prstClr val="black"/>
                </a:solidFill>
              </a:rPr>
              <a:t>RFQ &amp; IH prototypes being tested at CCTH – Huelva</a:t>
            </a:r>
          </a:p>
        </p:txBody>
      </p:sp>
      <p:sp>
        <p:nvSpPr>
          <p:cNvPr id="23" name="Rectangle 22">
            <a:extLst>
              <a:ext uri="{FF2B5EF4-FFF2-40B4-BE49-F238E27FC236}">
                <a16:creationId xmlns:a16="http://schemas.microsoft.com/office/drawing/2014/main" xmlns="" id="{144904B3-0DE8-2B4B-A4B6-F532D9700DF2}"/>
              </a:ext>
            </a:extLst>
          </p:cNvPr>
          <p:cNvSpPr/>
          <p:nvPr/>
        </p:nvSpPr>
        <p:spPr>
          <a:xfrm>
            <a:off x="4191000" y="1381508"/>
            <a:ext cx="4953000" cy="1200329"/>
          </a:xfrm>
          <a:prstGeom prst="rect">
            <a:avLst/>
          </a:prstGeom>
        </p:spPr>
        <p:txBody>
          <a:bodyPr wrap="square">
            <a:spAutoFit/>
          </a:bodyPr>
          <a:lstStyle/>
          <a:p>
            <a:r>
              <a:rPr lang="en-GB" sz="1400" b="1" dirty="0"/>
              <a:t>Proyecto ICH15 (</a:t>
            </a:r>
            <a:r>
              <a:rPr lang="en-GB" sz="1400" dirty="0"/>
              <a:t>CDTI, ITC-20151186)</a:t>
            </a:r>
            <a:r>
              <a:rPr lang="en-GB" dirty="0"/>
              <a:t/>
            </a:r>
            <a:br>
              <a:rPr lang="en-GB" dirty="0"/>
            </a:br>
            <a:r>
              <a:rPr lang="en-GB" sz="1400" dirty="0"/>
              <a:t>Design of a 70 MeV IH+CH CW </a:t>
            </a:r>
            <a:r>
              <a:rPr lang="en-GB" sz="1600" b="1" dirty="0"/>
              <a:t>proton </a:t>
            </a:r>
            <a:r>
              <a:rPr lang="en-GB" sz="1600" b="1" dirty="0" err="1"/>
              <a:t>linac</a:t>
            </a:r>
            <a:r>
              <a:rPr lang="en-GB" sz="1600" b="1" dirty="0"/>
              <a:t> for radioisotope </a:t>
            </a:r>
            <a:r>
              <a:rPr lang="en-GB" sz="1400" b="1" dirty="0"/>
              <a:t>production and therapy </a:t>
            </a:r>
            <a:r>
              <a:rPr lang="en-GB" sz="1400" dirty="0"/>
              <a:t>(uveal tumour). Freq.= 200 </a:t>
            </a:r>
            <a:r>
              <a:rPr lang="en-GB" sz="1400" dirty="0" err="1"/>
              <a:t>MHz.</a:t>
            </a:r>
            <a:endParaRPr lang="en-GB" sz="1400" dirty="0"/>
          </a:p>
          <a:p>
            <a:r>
              <a:rPr lang="en-GB" sz="1400" dirty="0"/>
              <a:t>I= 5 mA , E= 30 MeV &amp; 70 MeV production beam lines </a:t>
            </a:r>
          </a:p>
          <a:p>
            <a:r>
              <a:rPr lang="en-GB" sz="1400" dirty="0"/>
              <a:t>I = 1 </a:t>
            </a:r>
            <a:r>
              <a:rPr lang="en-GB" sz="1400" dirty="0" err="1"/>
              <a:t>uA</a:t>
            </a:r>
            <a:r>
              <a:rPr lang="en-GB" sz="1400" dirty="0"/>
              <a:t>, E= 70 MeV radiotherapy beam line</a:t>
            </a:r>
          </a:p>
        </p:txBody>
      </p:sp>
      <p:sp>
        <p:nvSpPr>
          <p:cNvPr id="26" name="Rectangle 25">
            <a:extLst>
              <a:ext uri="{FF2B5EF4-FFF2-40B4-BE49-F238E27FC236}">
                <a16:creationId xmlns:a16="http://schemas.microsoft.com/office/drawing/2014/main" xmlns="" id="{D228D7A1-55D5-724E-A3C2-674185DE45CE}"/>
              </a:ext>
            </a:extLst>
          </p:cNvPr>
          <p:cNvSpPr/>
          <p:nvPr/>
        </p:nvSpPr>
        <p:spPr>
          <a:xfrm>
            <a:off x="7598055" y="4197636"/>
            <a:ext cx="1079142" cy="307777"/>
          </a:xfrm>
          <a:prstGeom prst="rect">
            <a:avLst/>
          </a:prstGeom>
          <a:solidFill>
            <a:srgbClr val="FFC000"/>
          </a:solidFill>
        </p:spPr>
        <p:txBody>
          <a:bodyPr wrap="none">
            <a:spAutoFit/>
          </a:bodyPr>
          <a:lstStyle/>
          <a:p>
            <a:pPr lvl="0"/>
            <a:r>
              <a:rPr lang="en-GB" sz="1400" dirty="0">
                <a:solidFill>
                  <a:prstClr val="black"/>
                </a:solidFill>
              </a:rPr>
              <a:t>4-rod  RFQ</a:t>
            </a:r>
          </a:p>
        </p:txBody>
      </p:sp>
      <p:pic>
        <p:nvPicPr>
          <p:cNvPr id="31" name="Picture 30">
            <a:extLst>
              <a:ext uri="{FF2B5EF4-FFF2-40B4-BE49-F238E27FC236}">
                <a16:creationId xmlns:a16="http://schemas.microsoft.com/office/drawing/2014/main" xmlns="" id="{2581D72B-C8A9-A142-B0A0-9668752FC7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73756"/>
            <a:ext cx="9144000" cy="1299411"/>
          </a:xfrm>
          <a:prstGeom prst="rect">
            <a:avLst/>
          </a:prstGeom>
        </p:spPr>
      </p:pic>
      <p:pic>
        <p:nvPicPr>
          <p:cNvPr id="32" name="Picture 31">
            <a:extLst>
              <a:ext uri="{FF2B5EF4-FFF2-40B4-BE49-F238E27FC236}">
                <a16:creationId xmlns:a16="http://schemas.microsoft.com/office/drawing/2014/main" xmlns="" id="{4C88F1F4-4297-CA4D-B510-A5C01D4797A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76256" y="4518785"/>
            <a:ext cx="1839093" cy="1485421"/>
          </a:xfrm>
          <a:prstGeom prst="rect">
            <a:avLst/>
          </a:prstGeom>
        </p:spPr>
      </p:pic>
      <p:pic>
        <p:nvPicPr>
          <p:cNvPr id="33" name="Picture 32">
            <a:extLst>
              <a:ext uri="{FF2B5EF4-FFF2-40B4-BE49-F238E27FC236}">
                <a16:creationId xmlns:a16="http://schemas.microsoft.com/office/drawing/2014/main" xmlns="" id="{5309B2B7-5122-8449-A412-C5751602274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41410" y="4445972"/>
            <a:ext cx="1246454" cy="1629667"/>
          </a:xfrm>
          <a:prstGeom prst="rect">
            <a:avLst/>
          </a:prstGeom>
        </p:spPr>
      </p:pic>
      <p:sp>
        <p:nvSpPr>
          <p:cNvPr id="35" name="Rectangle 34">
            <a:extLst>
              <a:ext uri="{FF2B5EF4-FFF2-40B4-BE49-F238E27FC236}">
                <a16:creationId xmlns:a16="http://schemas.microsoft.com/office/drawing/2014/main" xmlns="" id="{2F653579-8E1C-6646-B20B-3EAABEEF2C6E}"/>
              </a:ext>
            </a:extLst>
          </p:cNvPr>
          <p:cNvSpPr/>
          <p:nvPr/>
        </p:nvSpPr>
        <p:spPr>
          <a:xfrm>
            <a:off x="1187624" y="3370127"/>
            <a:ext cx="1976823" cy="307777"/>
          </a:xfrm>
          <a:prstGeom prst="rect">
            <a:avLst/>
          </a:prstGeom>
        </p:spPr>
        <p:txBody>
          <a:bodyPr wrap="none">
            <a:spAutoFit/>
          </a:bodyPr>
          <a:lstStyle/>
          <a:p>
            <a:pPr lvl="0"/>
            <a:r>
              <a:rPr lang="en-GB" sz="1400" dirty="0">
                <a:solidFill>
                  <a:prstClr val="black"/>
                </a:solidFill>
              </a:rPr>
              <a:t>ICH15 – Facility layout</a:t>
            </a:r>
          </a:p>
        </p:txBody>
      </p:sp>
      <p:sp>
        <p:nvSpPr>
          <p:cNvPr id="2" name="TextBox 1"/>
          <p:cNvSpPr txBox="1"/>
          <p:nvPr/>
        </p:nvSpPr>
        <p:spPr>
          <a:xfrm>
            <a:off x="7360205" y="849868"/>
            <a:ext cx="1482201" cy="369332"/>
          </a:xfrm>
          <a:prstGeom prst="rect">
            <a:avLst/>
          </a:prstGeom>
          <a:noFill/>
          <a:ln>
            <a:noFill/>
          </a:ln>
        </p:spPr>
        <p:txBody>
          <a:bodyPr wrap="none" rtlCol="0">
            <a:spAutoFit/>
          </a:bodyPr>
          <a:lstStyle/>
          <a:p>
            <a:r>
              <a:rPr lang="es-ES" i="1" dirty="0" smtClean="0"/>
              <a:t>Ismael Martel</a:t>
            </a:r>
            <a:endParaRPr lang="en-US" i="1" dirty="0" smtClean="0"/>
          </a:p>
        </p:txBody>
      </p:sp>
    </p:spTree>
    <p:extLst>
      <p:ext uri="{BB962C8B-B14F-4D97-AF65-F5344CB8AC3E}">
        <p14:creationId xmlns:p14="http://schemas.microsoft.com/office/powerpoint/2010/main" val="10213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13" name="Picture 2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4740" b="50000"/>
          <a:stretch/>
        </p:blipFill>
        <p:spPr bwMode="auto">
          <a:xfrm>
            <a:off x="1084359" y="839639"/>
            <a:ext cx="3609084" cy="2738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2" name="Rectangle 2"/>
          <p:cNvSpPr>
            <a:spLocks noGrp="1" noChangeArrowheads="1"/>
          </p:cNvSpPr>
          <p:nvPr>
            <p:ph type="title" idx="4294967295"/>
          </p:nvPr>
        </p:nvSpPr>
        <p:spPr>
          <a:xfrm>
            <a:off x="1692275" y="115888"/>
            <a:ext cx="5545138" cy="612775"/>
          </a:xfrm>
        </p:spPr>
        <p:txBody>
          <a:bodyPr/>
          <a:lstStyle/>
          <a:p>
            <a:pPr eaLnBrk="1" hangingPunct="1"/>
            <a:r>
              <a:rPr lang="en-US" altLang="en-US" sz="2400" smtClean="0">
                <a:solidFill>
                  <a:schemeClr val="tx1"/>
                </a:solidFill>
                <a:ea typeface="ＭＳ Ｐゴシック" pitchFamily="34" charset="-128"/>
              </a:rPr>
              <a:t>Accelerator R&amp;D, IFIC</a:t>
            </a:r>
          </a:p>
        </p:txBody>
      </p:sp>
      <p:sp>
        <p:nvSpPr>
          <p:cNvPr id="37893" name="Line 3"/>
          <p:cNvSpPr>
            <a:spLocks noChangeShapeType="1"/>
          </p:cNvSpPr>
          <p:nvPr/>
        </p:nvSpPr>
        <p:spPr bwMode="auto">
          <a:xfrm>
            <a:off x="280987" y="765175"/>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37895"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67544" y="143086"/>
            <a:ext cx="675455" cy="44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Picture 7" descr="Accelerator Physics Group"/>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243465" y="152400"/>
            <a:ext cx="1225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9" name="6 CuadroTexto"/>
          <p:cNvSpPr txBox="1">
            <a:spLocks noChangeArrowheads="1"/>
          </p:cNvSpPr>
          <p:nvPr/>
        </p:nvSpPr>
        <p:spPr bwMode="auto">
          <a:xfrm>
            <a:off x="646931" y="3851437"/>
            <a:ext cx="2016125" cy="276999"/>
          </a:xfrm>
          <a:prstGeom prst="rect">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s-ES" altLang="en-US" sz="1200" b="1" dirty="0" smtClean="0">
                <a:solidFill>
                  <a:srgbClr val="FFFFFF"/>
                </a:solidFill>
                <a:latin typeface="Arial" pitchFamily="34" charset="0"/>
              </a:rPr>
              <a:t>COLLABORATIONS</a:t>
            </a:r>
            <a:endParaRPr lang="es-ES" altLang="en-US" sz="1200" b="1" dirty="0">
              <a:solidFill>
                <a:srgbClr val="FFFFFF"/>
              </a:solidFill>
              <a:latin typeface="Arial" pitchFamily="34" charset="0"/>
            </a:endParaRPr>
          </a:p>
        </p:txBody>
      </p:sp>
      <p:sp>
        <p:nvSpPr>
          <p:cNvPr id="37908" name="Rectángulo 22"/>
          <p:cNvSpPr>
            <a:spLocks noChangeArrowheads="1"/>
          </p:cNvSpPr>
          <p:nvPr/>
        </p:nvSpPr>
        <p:spPr bwMode="auto">
          <a:xfrm>
            <a:off x="6248400" y="228600"/>
            <a:ext cx="2171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s-ES_tradnl" altLang="en-US" sz="1800">
                <a:solidFill>
                  <a:srgbClr val="000000"/>
                </a:solidFill>
                <a:latin typeface="Arial" pitchFamily="34" charset="0"/>
              </a:rPr>
              <a:t>http://gap.ific.uv.es/</a:t>
            </a:r>
            <a:endParaRPr lang="en-GB" altLang="en-US" sz="1800">
              <a:solidFill>
                <a:srgbClr val="000000"/>
              </a:solidFill>
              <a:latin typeface="Arial" pitchFamily="34" charset="0"/>
            </a:endParaRPr>
          </a:p>
        </p:txBody>
      </p:sp>
      <p:sp>
        <p:nvSpPr>
          <p:cNvPr id="2" name="Rectangle 1"/>
          <p:cNvSpPr/>
          <p:nvPr/>
        </p:nvSpPr>
        <p:spPr>
          <a:xfrm>
            <a:off x="76201" y="4267200"/>
            <a:ext cx="8763000" cy="2031325"/>
          </a:xfrm>
          <a:prstGeom prst="rect">
            <a:avLst/>
          </a:prstGeom>
        </p:spPr>
        <p:txBody>
          <a:bodyPr wrap="square">
            <a:spAutoFit/>
          </a:bodyPr>
          <a:lstStyle/>
          <a:p>
            <a:pPr marL="742950" lvl="1" indent="-285750">
              <a:lnSpc>
                <a:spcPct val="150000"/>
              </a:lnSpc>
              <a:buFont typeface="Arial" panose="020B0604020202020204" pitchFamily="34" charset="0"/>
              <a:buChar char="•"/>
            </a:pPr>
            <a:r>
              <a:rPr lang="en-US" sz="1400" b="1" dirty="0" smtClean="0">
                <a:latin typeface="Arial" panose="020B0604020202020204" pitchFamily="34" charset="0"/>
                <a:cs typeface="Arial" panose="020B0604020202020204" pitchFamily="34" charset="0"/>
              </a:rPr>
              <a:t>ERDF </a:t>
            </a:r>
            <a:r>
              <a:rPr lang="en-US" sz="1400" b="1" dirty="0">
                <a:latin typeface="Arial" panose="020B0604020202020204" pitchFamily="34" charset="0"/>
                <a:cs typeface="Arial" panose="020B0604020202020204" pitchFamily="34" charset="0"/>
              </a:rPr>
              <a:t>funds </a:t>
            </a:r>
            <a:r>
              <a:rPr lang="en-US" sz="1400" dirty="0">
                <a:latin typeface="Arial" panose="020B0604020202020204" pitchFamily="34" charset="0"/>
                <a:cs typeface="Arial" panose="020B0604020202020204" pitchFamily="34" charset="0"/>
              </a:rPr>
              <a:t>to construct </a:t>
            </a:r>
            <a:r>
              <a:rPr lang="en-US" sz="1400" dirty="0" smtClean="0">
                <a:latin typeface="Arial" panose="020B0604020202020204" pitchFamily="34" charset="0"/>
                <a:cs typeface="Arial" panose="020B0604020202020204" pitchFamily="34" charset="0"/>
              </a:rPr>
              <a:t>HG-RF </a:t>
            </a:r>
            <a:r>
              <a:rPr lang="en-US" sz="1400" dirty="0">
                <a:latin typeface="Arial" panose="020B0604020202020204" pitchFamily="34" charset="0"/>
                <a:cs typeface="Arial" panose="020B0604020202020204" pitchFamily="34" charset="0"/>
              </a:rPr>
              <a:t>laboratory and purchase equipment.</a:t>
            </a:r>
          </a:p>
          <a:p>
            <a:pPr marL="742950" lvl="1" indent="-285750">
              <a:lnSpc>
                <a:spcPct val="150000"/>
              </a:lnSpc>
              <a:buFont typeface="Arial" panose="020B0604020202020204" pitchFamily="34" charset="0"/>
              <a:buChar char="•"/>
            </a:pPr>
            <a:r>
              <a:rPr lang="en-US" sz="1400" b="1" dirty="0">
                <a:latin typeface="Arial" panose="020B0604020202020204" pitchFamily="34" charset="0"/>
                <a:cs typeface="Arial" panose="020B0604020202020204" pitchFamily="34" charset="0"/>
              </a:rPr>
              <a:t>Marie Curie – IF (H2020) : </a:t>
            </a:r>
            <a:r>
              <a:rPr lang="en-US" sz="1400" dirty="0">
                <a:latin typeface="Arial" panose="020B0604020202020204" pitchFamily="34" charset="0"/>
                <a:cs typeface="Arial" panose="020B0604020202020204" pitchFamily="34" charset="0"/>
              </a:rPr>
              <a:t>D. </a:t>
            </a:r>
            <a:r>
              <a:rPr lang="en-US" sz="1400" dirty="0" err="1">
                <a:latin typeface="Arial" panose="020B0604020202020204" pitchFamily="34" charset="0"/>
                <a:cs typeface="Arial" panose="020B0604020202020204" pitchFamily="34" charset="0"/>
              </a:rPr>
              <a:t>Esperante</a:t>
            </a:r>
            <a:r>
              <a:rPr lang="en-US" sz="1400" dirty="0">
                <a:latin typeface="Arial" panose="020B0604020202020204" pitchFamily="34" charset="0"/>
                <a:cs typeface="Arial" panose="020B0604020202020204" pitchFamily="34" charset="0"/>
              </a:rPr>
              <a:t>, grant to develop the system and upgrade it.</a:t>
            </a:r>
          </a:p>
          <a:p>
            <a:pPr marL="742950" lvl="1" indent="-285750">
              <a:lnSpc>
                <a:spcPct val="150000"/>
              </a:lnSpc>
              <a:buFont typeface="Arial" panose="020B0604020202020204" pitchFamily="34" charset="0"/>
              <a:buChar char="•"/>
            </a:pPr>
            <a:r>
              <a:rPr lang="en-US" sz="1400" b="1" dirty="0">
                <a:latin typeface="Arial" panose="020B0604020202020204" pitchFamily="34" charset="0"/>
                <a:cs typeface="Arial" panose="020B0604020202020204" pitchFamily="34" charset="0"/>
              </a:rPr>
              <a:t>Marie Curie – ITN-OMA (H2020) </a:t>
            </a:r>
            <a:r>
              <a:rPr lang="en-US" sz="1400" dirty="0">
                <a:latin typeface="Arial" panose="020B0604020202020204" pitchFamily="34" charset="0"/>
                <a:cs typeface="Arial" panose="020B0604020202020204" pitchFamily="34" charset="0"/>
              </a:rPr>
              <a:t>: A. </a:t>
            </a:r>
            <a:r>
              <a:rPr lang="en-US" sz="1400" dirty="0" err="1">
                <a:latin typeface="Arial" panose="020B0604020202020204" pitchFamily="34" charset="0"/>
                <a:cs typeface="Arial" panose="020B0604020202020204" pitchFamily="34" charset="0"/>
              </a:rPr>
              <a:t>Vnuchenko</a:t>
            </a:r>
            <a:r>
              <a:rPr lang="en-US" sz="1400" dirty="0">
                <a:latin typeface="Arial" panose="020B0604020202020204" pitchFamily="34" charset="0"/>
                <a:cs typeface="Arial" panose="020B0604020202020204" pitchFamily="34" charset="0"/>
              </a:rPr>
              <a:t>. Optimization of Medical Accelerators.</a:t>
            </a:r>
          </a:p>
          <a:p>
            <a:pPr marL="742950" lvl="1" indent="-285750">
              <a:lnSpc>
                <a:spcPct val="150000"/>
              </a:lnSpc>
              <a:buFont typeface="Arial" panose="020B0604020202020204" pitchFamily="34" charset="0"/>
              <a:buChar char="•"/>
            </a:pPr>
            <a:r>
              <a:rPr lang="en-US" sz="1400" b="1" dirty="0">
                <a:latin typeface="Arial" panose="020B0604020202020204" pitchFamily="34" charset="0"/>
                <a:cs typeface="Arial" panose="020B0604020202020204" pitchFamily="34" charset="0"/>
              </a:rPr>
              <a:t>CompactLight-XLS INFRADEV (H2020): </a:t>
            </a:r>
            <a:r>
              <a:rPr lang="en-US" sz="1400" dirty="0">
                <a:latin typeface="Arial" panose="020B0604020202020204" pitchFamily="34" charset="0"/>
                <a:cs typeface="Arial" panose="020B0604020202020204" pitchFamily="34" charset="0"/>
              </a:rPr>
              <a:t>Use of high-gradient for “Free Electron Laser” facilities </a:t>
            </a:r>
          </a:p>
          <a:p>
            <a:pPr marL="742950" lvl="1" indent="-285750">
              <a:lnSpc>
                <a:spcPct val="150000"/>
              </a:lnSpc>
              <a:buFont typeface="Arial" panose="020B0604020202020204" pitchFamily="34" charset="0"/>
              <a:buChar char="•"/>
            </a:pPr>
            <a:r>
              <a:rPr lang="en-US" sz="1400" b="1" dirty="0">
                <a:latin typeface="Arial" panose="020B0604020202020204" pitchFamily="34" charset="0"/>
                <a:cs typeface="Arial" panose="020B0604020202020204" pitchFamily="34" charset="0"/>
              </a:rPr>
              <a:t>New CLIC-KE contract:</a:t>
            </a:r>
            <a:r>
              <a:rPr lang="en-US" sz="1400" dirty="0">
                <a:latin typeface="Arial" panose="020B0604020202020204" pitchFamily="34" charset="0"/>
                <a:cs typeface="Arial" panose="020B0604020202020204" pitchFamily="34" charset="0"/>
              </a:rPr>
              <a:t> Val HG-RF lab power upgrade, commissioning, first operations and XBOXs support. </a:t>
            </a:r>
            <a:endParaRPr lang="en-US" sz="1400" b="1" dirty="0">
              <a:solidFill>
                <a:srgbClr val="009051"/>
              </a:solidFill>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4800600" y="839638"/>
            <a:ext cx="3619500" cy="33960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1338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76"/>
          <p:cNvSpPr txBox="1"/>
          <p:nvPr/>
        </p:nvSpPr>
        <p:spPr>
          <a:xfrm>
            <a:off x="914400" y="3366018"/>
            <a:ext cx="2598234" cy="331693"/>
          </a:xfrm>
          <a:prstGeom prst="rect">
            <a:avLst/>
          </a:prstGeom>
        </p:spPr>
        <p:txBody>
          <a:bodyPr vert="horz" lIns="91440" tIns="45720" rIns="91440" bIns="45720" rtlCol="0">
            <a:noAutofit/>
          </a:bodyPr>
          <a:lstStyle>
            <a:defPPr>
              <a:defRPr lang="es-ES"/>
            </a:defPPr>
            <a:lvl1pPr marL="342900" indent="-342900">
              <a:spcBef>
                <a:spcPct val="20000"/>
              </a:spcBef>
              <a:buFont typeface="Arial" panose="020B0604020202020204" pitchFamily="34" charset="0"/>
              <a:buChar char="•"/>
              <a:defRPr sz="2400"/>
            </a:lvl1pPr>
            <a:lvl2pPr marL="742950" lvl="1" indent="-285750">
              <a:spcBef>
                <a:spcPct val="20000"/>
              </a:spcBef>
              <a:buFont typeface="Arial" panose="020B0604020202020204" pitchFamily="34" charset="0"/>
              <a:buChar char="–"/>
              <a:defRPr sz="2000">
                <a:solidFill>
                  <a:schemeClr val="tx2"/>
                </a:solidFill>
              </a:defRPr>
            </a:lvl2pPr>
            <a:lvl3pPr marL="1143000" lvl="2" indent="-228600">
              <a:spcBef>
                <a:spcPct val="20000"/>
              </a:spcBef>
              <a:buFont typeface="Arial" panose="020B0604020202020204" pitchFamily="34" charset="0"/>
              <a:buChar char="•"/>
              <a:defRPr sz="2000">
                <a:solidFill>
                  <a:schemeClr val="accent1"/>
                </a:solidFill>
              </a:defRPr>
            </a:lvl3pPr>
            <a:lvl4pPr marL="1600200" indent="-228600">
              <a:spcBef>
                <a:spcPct val="20000"/>
              </a:spcBef>
              <a:buFont typeface="Arial" panose="020B0604020202020204" pitchFamily="34" charset="0"/>
              <a:buChar char="–"/>
              <a:defRPr>
                <a:solidFill>
                  <a:schemeClr val="accent2"/>
                </a:solidFill>
              </a:defRPr>
            </a:lvl4pPr>
            <a:lvl5pPr marL="2057400" indent="-228600">
              <a:spcBef>
                <a:spcPct val="20000"/>
              </a:spcBef>
              <a:buFont typeface="Arial" panose="020B0604020202020204" pitchFamily="34" charset="0"/>
              <a:buChar char="»"/>
              <a:defRPr>
                <a:solidFill>
                  <a:schemeClr val="accent3"/>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400" b="1" dirty="0">
                <a:solidFill>
                  <a:srgbClr val="00B050"/>
                </a:solidFill>
                <a:latin typeface="Arial" charset="0"/>
                <a:ea typeface="Arial" charset="0"/>
                <a:cs typeface="Arial" charset="0"/>
              </a:rPr>
              <a:t>High-power S-Band (3 GHz</a:t>
            </a:r>
            <a:r>
              <a:rPr lang="en-GB" sz="1400" b="1" dirty="0" smtClean="0">
                <a:solidFill>
                  <a:srgbClr val="00B050"/>
                </a:solidFill>
                <a:latin typeface="Arial" charset="0"/>
                <a:ea typeface="Arial" charset="0"/>
                <a:cs typeface="Arial" charset="0"/>
              </a:rPr>
              <a:t>)</a:t>
            </a:r>
            <a:endParaRPr lang="en-GB" sz="1200" b="1" dirty="0">
              <a:solidFill>
                <a:srgbClr val="00B050"/>
              </a:solidFill>
              <a:latin typeface="Arial" charset="0"/>
              <a:ea typeface="Arial" charset="0"/>
              <a:cs typeface="Arial" charset="0"/>
            </a:endParaRPr>
          </a:p>
        </p:txBody>
      </p:sp>
      <p:sp>
        <p:nvSpPr>
          <p:cNvPr id="16" name="Marcador de contenido 2"/>
          <p:cNvSpPr txBox="1">
            <a:spLocks/>
          </p:cNvSpPr>
          <p:nvPr/>
        </p:nvSpPr>
        <p:spPr>
          <a:xfrm>
            <a:off x="435938" y="4264581"/>
            <a:ext cx="8507875" cy="257480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1400" dirty="0"/>
          </a:p>
        </p:txBody>
      </p:sp>
      <p:sp>
        <p:nvSpPr>
          <p:cNvPr id="17" name="Rectángulo redondeado 16"/>
          <p:cNvSpPr/>
          <p:nvPr/>
        </p:nvSpPr>
        <p:spPr>
          <a:xfrm>
            <a:off x="78059" y="3961284"/>
            <a:ext cx="8898673" cy="2134716"/>
          </a:xfrm>
          <a:prstGeom prst="roundRect">
            <a:avLst>
              <a:gd name="adj" fmla="val 10412"/>
            </a:avLst>
          </a:prstGeom>
          <a:solidFill>
            <a:srgbClr val="0070C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u="sng" dirty="0">
                <a:latin typeface="Arial" charset="0"/>
                <a:ea typeface="Arial" charset="0"/>
                <a:cs typeface="Arial" charset="0"/>
              </a:rPr>
              <a:t>Aim: High-gradient research topics at 3 GHz =&gt;</a:t>
            </a:r>
            <a:r>
              <a:rPr lang="en-US" sz="1200" b="1" dirty="0">
                <a:latin typeface="Arial" charset="0"/>
                <a:ea typeface="Arial" charset="0"/>
                <a:cs typeface="Arial" charset="0"/>
              </a:rPr>
              <a:t> </a:t>
            </a:r>
            <a:r>
              <a:rPr lang="en-US" sz="1200" dirty="0">
                <a:latin typeface="Arial" charset="0"/>
                <a:ea typeface="Arial" charset="0"/>
                <a:cs typeface="Arial" charset="0"/>
              </a:rPr>
              <a:t>RF testing, breakdown studies and dependencies, structures RF conditioning, studies of High-Power performance, Surface field emission, development of alternative diagnostics and analysis </a:t>
            </a:r>
            <a:r>
              <a:rPr lang="en-US" sz="1200" dirty="0" err="1">
                <a:latin typeface="Arial" charset="0"/>
                <a:ea typeface="Arial" charset="0"/>
                <a:cs typeface="Arial" charset="0"/>
              </a:rPr>
              <a:t>techniquesDesign</a:t>
            </a:r>
            <a:r>
              <a:rPr lang="en-US" sz="1200" dirty="0">
                <a:latin typeface="Arial" charset="0"/>
                <a:ea typeface="Arial" charset="0"/>
                <a:cs typeface="Arial" charset="0"/>
              </a:rPr>
              <a:t> and development of RF components and technology</a:t>
            </a:r>
          </a:p>
          <a:p>
            <a:endParaRPr lang="en-US" sz="1400" b="1" u="sng" dirty="0">
              <a:latin typeface="Arial" charset="0"/>
              <a:ea typeface="Arial" charset="0"/>
              <a:cs typeface="Arial" charset="0"/>
            </a:endParaRPr>
          </a:p>
          <a:p>
            <a:r>
              <a:rPr lang="en-US" sz="1400" b="1" u="sng" dirty="0">
                <a:latin typeface="Arial" charset="0"/>
                <a:ea typeface="Arial" charset="0"/>
                <a:cs typeface="Arial" charset="0"/>
              </a:rPr>
              <a:t>Prospects for Val HG-RF facility:</a:t>
            </a:r>
          </a:p>
          <a:p>
            <a:pPr marL="285750" indent="-285750">
              <a:buFontTx/>
              <a:buChar char="-"/>
            </a:pPr>
            <a:r>
              <a:rPr lang="en-US" sz="1200" dirty="0">
                <a:latin typeface="Arial" charset="0"/>
                <a:ea typeface="Arial" charset="0"/>
                <a:cs typeface="Arial" charset="0"/>
              </a:rPr>
              <a:t>R&amp;D High-gradient accelerators for </a:t>
            </a:r>
            <a:r>
              <a:rPr lang="en-US" sz="1200" dirty="0" err="1">
                <a:latin typeface="Arial" charset="0"/>
                <a:ea typeface="Arial" charset="0"/>
                <a:cs typeface="Arial" charset="0"/>
              </a:rPr>
              <a:t>hadrontherapy</a:t>
            </a:r>
            <a:r>
              <a:rPr lang="en-US" sz="1200" dirty="0">
                <a:latin typeface="Arial" charset="0"/>
                <a:ea typeface="Arial" charset="0"/>
                <a:cs typeface="Arial" charset="0"/>
              </a:rPr>
              <a:t> applications: </a:t>
            </a:r>
          </a:p>
          <a:p>
            <a:pPr marL="742950" lvl="1" indent="-285750">
              <a:buFontTx/>
              <a:buChar char="-"/>
            </a:pPr>
            <a:r>
              <a:rPr lang="en-US" sz="1200" dirty="0">
                <a:latin typeface="Arial" charset="0"/>
                <a:ea typeface="Arial" charset="0"/>
                <a:cs typeface="Arial" charset="0"/>
              </a:rPr>
              <a:t>Testing and conditioning of HG cavities and high-gradient phenomena studies</a:t>
            </a:r>
          </a:p>
          <a:p>
            <a:pPr marL="742950" lvl="1" indent="-285750">
              <a:buFontTx/>
              <a:buChar char="-"/>
            </a:pPr>
            <a:r>
              <a:rPr lang="en-US" sz="1200" dirty="0">
                <a:latin typeface="Arial" charset="0"/>
                <a:ea typeface="Arial" charset="0"/>
                <a:cs typeface="Arial" charset="0"/>
              </a:rPr>
              <a:t>Design and development of HG cavities for </a:t>
            </a:r>
            <a:r>
              <a:rPr lang="en-US" sz="1200" dirty="0" err="1">
                <a:latin typeface="Arial" charset="0"/>
                <a:ea typeface="Arial" charset="0"/>
                <a:cs typeface="Arial" charset="0"/>
              </a:rPr>
              <a:t>hadrontherapy</a:t>
            </a:r>
            <a:r>
              <a:rPr lang="en-US" sz="1200" dirty="0">
                <a:latin typeface="Arial" charset="0"/>
                <a:ea typeface="Arial" charset="0"/>
                <a:cs typeface="Arial" charset="0"/>
              </a:rPr>
              <a:t> </a:t>
            </a:r>
            <a:r>
              <a:rPr lang="en-US" sz="1200" dirty="0" err="1">
                <a:latin typeface="Arial" charset="0"/>
                <a:ea typeface="Arial" charset="0"/>
                <a:cs typeface="Arial" charset="0"/>
              </a:rPr>
              <a:t>linacs</a:t>
            </a:r>
            <a:endParaRPr lang="en-US" sz="1200" dirty="0">
              <a:latin typeface="Arial" charset="0"/>
              <a:ea typeface="Arial" charset="0"/>
              <a:cs typeface="Arial" charset="0"/>
            </a:endParaRPr>
          </a:p>
          <a:p>
            <a:pPr marL="742950" lvl="1" indent="-285750">
              <a:buFontTx/>
              <a:buChar char="-"/>
            </a:pPr>
            <a:r>
              <a:rPr lang="en-US" sz="1200" dirty="0">
                <a:latin typeface="Arial" charset="0"/>
                <a:ea typeface="Arial" charset="0"/>
                <a:cs typeface="Arial" charset="0"/>
              </a:rPr>
              <a:t>High-energy proton imaging in hadron-therapy</a:t>
            </a:r>
          </a:p>
          <a:p>
            <a:pPr marL="285750" indent="-285750">
              <a:buFontTx/>
              <a:buChar char="-"/>
            </a:pPr>
            <a:r>
              <a:rPr lang="en-US" sz="1200" dirty="0">
                <a:latin typeface="Arial" charset="0"/>
                <a:ea typeface="Arial" charset="0"/>
                <a:cs typeface="Arial" charset="0"/>
              </a:rPr>
              <a:t>Other applications: Very High Energy Electron (VHEE) </a:t>
            </a:r>
            <a:r>
              <a:rPr lang="en-US" sz="1200" dirty="0" err="1">
                <a:latin typeface="Arial" charset="0"/>
                <a:ea typeface="Arial" charset="0"/>
                <a:cs typeface="Arial" charset="0"/>
              </a:rPr>
              <a:t>linacs</a:t>
            </a:r>
            <a:r>
              <a:rPr lang="en-US" sz="1200" dirty="0">
                <a:latin typeface="Arial" charset="0"/>
                <a:ea typeface="Arial" charset="0"/>
                <a:cs typeface="Arial" charset="0"/>
              </a:rPr>
              <a:t> for radiotherapy, cargo-scanning, FELs, </a:t>
            </a:r>
            <a:r>
              <a:rPr lang="en-US" sz="1200" dirty="0" err="1">
                <a:latin typeface="Arial" charset="0"/>
                <a:ea typeface="Arial" charset="0"/>
                <a:cs typeface="Arial" charset="0"/>
              </a:rPr>
              <a:t>compton</a:t>
            </a:r>
            <a:r>
              <a:rPr lang="en-US" sz="1200" dirty="0">
                <a:latin typeface="Arial" charset="0"/>
                <a:ea typeface="Arial" charset="0"/>
                <a:cs typeface="Arial" charset="0"/>
              </a:rPr>
              <a:t> sources</a:t>
            </a:r>
            <a:r>
              <a:rPr lang="is-IS" sz="1200" dirty="0">
                <a:latin typeface="Arial" charset="0"/>
                <a:ea typeface="Arial" charset="0"/>
                <a:cs typeface="Arial" charset="0"/>
              </a:rPr>
              <a:t>…</a:t>
            </a:r>
            <a:r>
              <a:rPr lang="en-US" sz="1200" dirty="0">
                <a:latin typeface="Arial" charset="0"/>
                <a:ea typeface="Arial" charset="0"/>
                <a:cs typeface="Arial" charset="0"/>
              </a:rPr>
              <a:t> </a:t>
            </a:r>
          </a:p>
        </p:txBody>
      </p:sp>
      <p:sp>
        <p:nvSpPr>
          <p:cNvPr id="65" name="Title 1"/>
          <p:cNvSpPr txBox="1">
            <a:spLocks/>
          </p:cNvSpPr>
          <p:nvPr/>
        </p:nvSpPr>
        <p:spPr>
          <a:xfrm>
            <a:off x="78059" y="72028"/>
            <a:ext cx="8978813" cy="576064"/>
          </a:xfrm>
          <a:prstGeom prst="rect">
            <a:avLst/>
          </a:prstGeom>
          <a:solidFill>
            <a:srgbClr val="005493"/>
          </a:solidFill>
        </p:spPr>
        <p:txBody>
          <a:bodyPr vert="horz" lIns="91440" tIns="45720" rIns="91440" bIns="45720" rtlCol="0" anchor="ctr">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400" b="1" dirty="0">
                <a:solidFill>
                  <a:schemeClr val="bg1"/>
                </a:solidFill>
                <a:latin typeface="Arial" charset="0"/>
                <a:ea typeface="Arial" charset="0"/>
                <a:cs typeface="Arial" charset="0"/>
              </a:rPr>
              <a:t>High-Gradient RF laboratory</a:t>
            </a:r>
          </a:p>
        </p:txBody>
      </p:sp>
      <p:grpSp>
        <p:nvGrpSpPr>
          <p:cNvPr id="30" name="Agrupar 5"/>
          <p:cNvGrpSpPr>
            <a:grpSpLocks noChangeAspect="1"/>
          </p:cNvGrpSpPr>
          <p:nvPr/>
        </p:nvGrpSpPr>
        <p:grpSpPr>
          <a:xfrm>
            <a:off x="4610029" y="810912"/>
            <a:ext cx="3897179" cy="2886799"/>
            <a:chOff x="467544" y="1052736"/>
            <a:chExt cx="5486400" cy="4064000"/>
          </a:xfrm>
        </p:grpSpPr>
        <p:pic>
          <p:nvPicPr>
            <p:cNvPr id="32" name="Imagen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7544" y="1052736"/>
              <a:ext cx="5486400" cy="4064000"/>
            </a:xfrm>
            <a:prstGeom prst="rect">
              <a:avLst/>
            </a:prstGeom>
          </p:spPr>
        </p:pic>
        <p:sp>
          <p:nvSpPr>
            <p:cNvPr id="33" name="CuadroTexto 10"/>
            <p:cNvSpPr txBox="1"/>
            <p:nvPr/>
          </p:nvSpPr>
          <p:spPr>
            <a:xfrm>
              <a:off x="545793" y="3604752"/>
              <a:ext cx="375287" cy="394942"/>
            </a:xfrm>
            <a:prstGeom prst="rect">
              <a:avLst/>
            </a:prstGeom>
            <a:solidFill>
              <a:srgbClr val="FFFFFF"/>
            </a:solidFill>
          </p:spPr>
          <p:txBody>
            <a:bodyPr wrap="none" rtlCol="0">
              <a:spAutoFit/>
            </a:bodyPr>
            <a:lstStyle/>
            <a:p>
              <a:r>
                <a:rPr lang="en-US" sz="1200" b="1" dirty="0"/>
                <a:t>1</a:t>
              </a:r>
            </a:p>
          </p:txBody>
        </p:sp>
        <p:sp>
          <p:nvSpPr>
            <p:cNvPr id="34" name="CuadroTexto 11"/>
            <p:cNvSpPr txBox="1"/>
            <p:nvPr/>
          </p:nvSpPr>
          <p:spPr>
            <a:xfrm>
              <a:off x="559301" y="1655769"/>
              <a:ext cx="375287" cy="394942"/>
            </a:xfrm>
            <a:prstGeom prst="rect">
              <a:avLst/>
            </a:prstGeom>
            <a:solidFill>
              <a:srgbClr val="FFFFFF"/>
            </a:solidFill>
          </p:spPr>
          <p:txBody>
            <a:bodyPr wrap="none" rtlCol="0">
              <a:spAutoFit/>
            </a:bodyPr>
            <a:lstStyle/>
            <a:p>
              <a:r>
                <a:rPr lang="en-US" sz="1200" b="1" dirty="0"/>
                <a:t>2</a:t>
              </a:r>
            </a:p>
          </p:txBody>
        </p:sp>
        <p:sp>
          <p:nvSpPr>
            <p:cNvPr id="35" name="CuadroTexto 12"/>
            <p:cNvSpPr txBox="1"/>
            <p:nvPr/>
          </p:nvSpPr>
          <p:spPr>
            <a:xfrm>
              <a:off x="1998707" y="1963887"/>
              <a:ext cx="375287" cy="394942"/>
            </a:xfrm>
            <a:prstGeom prst="rect">
              <a:avLst/>
            </a:prstGeom>
            <a:solidFill>
              <a:srgbClr val="FFFFFF"/>
            </a:solidFill>
          </p:spPr>
          <p:txBody>
            <a:bodyPr wrap="none" rtlCol="0">
              <a:spAutoFit/>
            </a:bodyPr>
            <a:lstStyle/>
            <a:p>
              <a:r>
                <a:rPr lang="en-US" sz="1200" b="1" dirty="0"/>
                <a:t>3</a:t>
              </a:r>
            </a:p>
          </p:txBody>
        </p:sp>
        <p:sp>
          <p:nvSpPr>
            <p:cNvPr id="36" name="CuadroTexto 13"/>
            <p:cNvSpPr txBox="1"/>
            <p:nvPr/>
          </p:nvSpPr>
          <p:spPr>
            <a:xfrm>
              <a:off x="3131839" y="2817573"/>
              <a:ext cx="375287" cy="394942"/>
            </a:xfrm>
            <a:prstGeom prst="rect">
              <a:avLst/>
            </a:prstGeom>
            <a:solidFill>
              <a:srgbClr val="FFFFFF"/>
            </a:solidFill>
          </p:spPr>
          <p:txBody>
            <a:bodyPr wrap="none" rtlCol="0">
              <a:spAutoFit/>
            </a:bodyPr>
            <a:lstStyle/>
            <a:p>
              <a:r>
                <a:rPr lang="en-US" sz="1200" b="1" dirty="0"/>
                <a:t>4</a:t>
              </a:r>
            </a:p>
          </p:txBody>
        </p:sp>
        <p:sp>
          <p:nvSpPr>
            <p:cNvPr id="43" name="CuadroTexto 14"/>
            <p:cNvSpPr txBox="1"/>
            <p:nvPr/>
          </p:nvSpPr>
          <p:spPr>
            <a:xfrm>
              <a:off x="1547664" y="3338990"/>
              <a:ext cx="375287" cy="394942"/>
            </a:xfrm>
            <a:prstGeom prst="rect">
              <a:avLst/>
            </a:prstGeom>
            <a:solidFill>
              <a:srgbClr val="FFFFFF"/>
            </a:solidFill>
          </p:spPr>
          <p:txBody>
            <a:bodyPr wrap="none" rtlCol="0">
              <a:spAutoFit/>
            </a:bodyPr>
            <a:lstStyle/>
            <a:p>
              <a:r>
                <a:rPr lang="en-US" sz="1200" b="1" dirty="0"/>
                <a:t>5</a:t>
              </a:r>
            </a:p>
          </p:txBody>
        </p:sp>
        <p:sp>
          <p:nvSpPr>
            <p:cNvPr id="44" name="CuadroTexto 15"/>
            <p:cNvSpPr txBox="1"/>
            <p:nvPr/>
          </p:nvSpPr>
          <p:spPr>
            <a:xfrm>
              <a:off x="4283969" y="3843046"/>
              <a:ext cx="375287" cy="394942"/>
            </a:xfrm>
            <a:prstGeom prst="rect">
              <a:avLst/>
            </a:prstGeom>
            <a:solidFill>
              <a:srgbClr val="FFFFFF"/>
            </a:solidFill>
          </p:spPr>
          <p:txBody>
            <a:bodyPr wrap="none" rtlCol="0">
              <a:spAutoFit/>
            </a:bodyPr>
            <a:lstStyle/>
            <a:p>
              <a:r>
                <a:rPr lang="en-US" sz="1200" b="1" dirty="0"/>
                <a:t>6</a:t>
              </a:r>
            </a:p>
          </p:txBody>
        </p:sp>
      </p:grpSp>
      <p:sp>
        <p:nvSpPr>
          <p:cNvPr id="46" name="Rectángulo 1">
            <a:extLst>
              <a:ext uri="{FF2B5EF4-FFF2-40B4-BE49-F238E27FC236}">
                <a16:creationId xmlns:a16="http://schemas.microsoft.com/office/drawing/2014/main" xmlns="" id="{CD4E6A08-1959-4A46-B702-1BEB9589BE4E}"/>
              </a:ext>
            </a:extLst>
          </p:cNvPr>
          <p:cNvSpPr/>
          <p:nvPr/>
        </p:nvSpPr>
        <p:spPr>
          <a:xfrm>
            <a:off x="6501192" y="839761"/>
            <a:ext cx="1960940" cy="954107"/>
          </a:xfrm>
          <a:prstGeom prst="rect">
            <a:avLst/>
          </a:prstGeom>
          <a:solidFill>
            <a:srgbClr val="E7E6E6">
              <a:alpha val="76078"/>
            </a:srgbClr>
          </a:solidFill>
        </p:spPr>
        <p:txBody>
          <a:bodyPr wrap="square">
            <a:spAutoFit/>
          </a:bodyPr>
          <a:lstStyle/>
          <a:p>
            <a:r>
              <a:rPr lang="en-GB" sz="800" b="1" dirty="0">
                <a:latin typeface="Arial" charset="0"/>
                <a:ea typeface="Arial" charset="0"/>
                <a:cs typeface="Arial" charset="0"/>
              </a:rPr>
              <a:t>Lab main elements:</a:t>
            </a:r>
          </a:p>
          <a:p>
            <a:pPr marL="171450" indent="-171450">
              <a:buFont typeface="Arial" panose="020B0604020202020204" pitchFamily="34" charset="0"/>
              <a:buChar char="•"/>
            </a:pPr>
            <a:r>
              <a:rPr lang="en-GB" sz="800" dirty="0">
                <a:latin typeface="Arial" charset="0"/>
                <a:ea typeface="Arial" charset="0"/>
                <a:cs typeface="Arial" charset="0"/>
              </a:rPr>
              <a:t>The bunker (1)</a:t>
            </a:r>
          </a:p>
          <a:p>
            <a:pPr marL="171450" indent="-171450">
              <a:buFont typeface="Arial" panose="020B0604020202020204" pitchFamily="34" charset="0"/>
              <a:buChar char="•"/>
            </a:pPr>
            <a:r>
              <a:rPr lang="en-GB" sz="800" dirty="0">
                <a:latin typeface="Arial" charset="0"/>
                <a:ea typeface="Arial" charset="0"/>
                <a:cs typeface="Arial" charset="0"/>
              </a:rPr>
              <a:t>the crane (2) and the </a:t>
            </a:r>
          </a:p>
          <a:p>
            <a:pPr marL="171450" indent="-171450">
              <a:buFont typeface="Arial" panose="020B0604020202020204" pitchFamily="34" charset="0"/>
              <a:buChar char="•"/>
            </a:pPr>
            <a:r>
              <a:rPr lang="en-GB" sz="800" dirty="0">
                <a:latin typeface="Arial" charset="0"/>
                <a:ea typeface="Arial" charset="0"/>
                <a:cs typeface="Arial" charset="0"/>
              </a:rPr>
              <a:t>Supporting structure (3)</a:t>
            </a:r>
          </a:p>
          <a:p>
            <a:pPr marL="171450" indent="-171450">
              <a:buFont typeface="Arial" panose="020B0604020202020204" pitchFamily="34" charset="0"/>
              <a:buChar char="•"/>
            </a:pPr>
            <a:r>
              <a:rPr lang="en-GB" sz="800" dirty="0">
                <a:latin typeface="Arial" charset="0"/>
                <a:ea typeface="Arial" charset="0"/>
                <a:cs typeface="Arial" charset="0"/>
              </a:rPr>
              <a:t>Waveguides (4)</a:t>
            </a:r>
          </a:p>
          <a:p>
            <a:pPr marL="171450" indent="-171450">
              <a:buFont typeface="Arial" panose="020B0604020202020204" pitchFamily="34" charset="0"/>
              <a:buChar char="•"/>
            </a:pPr>
            <a:r>
              <a:rPr lang="en-GB" sz="800" dirty="0">
                <a:latin typeface="Arial" charset="0"/>
                <a:ea typeface="Arial" charset="0"/>
                <a:cs typeface="Arial" charset="0"/>
              </a:rPr>
              <a:t>Rack vacuum components (5)</a:t>
            </a:r>
          </a:p>
          <a:p>
            <a:pPr marL="171450" indent="-171450">
              <a:buFont typeface="Arial" panose="020B0604020202020204" pitchFamily="34" charset="0"/>
              <a:buChar char="•"/>
            </a:pPr>
            <a:r>
              <a:rPr lang="en-GB" sz="800" dirty="0">
                <a:latin typeface="Arial" charset="0"/>
                <a:ea typeface="Arial" charset="0"/>
                <a:cs typeface="Arial" charset="0"/>
              </a:rPr>
              <a:t>Modulator + Klystron connected (6)</a:t>
            </a:r>
            <a:endParaRPr lang="en-GB" sz="800" dirty="0">
              <a:solidFill>
                <a:srgbClr val="FF0000"/>
              </a:solidFill>
              <a:latin typeface="Arial" charset="0"/>
              <a:ea typeface="Arial" charset="0"/>
              <a:cs typeface="Arial" charset="0"/>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5938" y="872847"/>
            <a:ext cx="3920106" cy="2383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5125" y="152400"/>
            <a:ext cx="661194"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7" descr="Accelerator Physics Group"/>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35272" y="152400"/>
            <a:ext cx="1225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2761290"/>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228600" y="960438"/>
            <a:ext cx="8229600" cy="715962"/>
          </a:xfrm>
        </p:spPr>
        <p:txBody>
          <a:bodyPr>
            <a:normAutofit/>
          </a:bodyPr>
          <a:lstStyle/>
          <a:p>
            <a:pPr eaLnBrk="1" hangingPunct="1">
              <a:defRPr/>
            </a:pPr>
            <a:r>
              <a:rPr lang="en-US" sz="2400" b="1" dirty="0" smtClean="0">
                <a:latin typeface="Calisto MT"/>
                <a:cs typeface="Calisto MT"/>
              </a:rPr>
              <a:t>The Electrical Engineering Division at CIEMAT</a:t>
            </a:r>
          </a:p>
        </p:txBody>
      </p:sp>
      <p:sp>
        <p:nvSpPr>
          <p:cNvPr id="173067" name="Text Box 11"/>
          <p:cNvSpPr txBox="1">
            <a:spLocks noChangeArrowheads="1"/>
          </p:cNvSpPr>
          <p:nvPr/>
        </p:nvSpPr>
        <p:spPr bwMode="auto">
          <a:xfrm>
            <a:off x="1258888" y="3657600"/>
            <a:ext cx="669766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s-ES" sz="2200" b="1" dirty="0">
                <a:solidFill>
                  <a:schemeClr val="accent2"/>
                </a:solidFill>
                <a:cs typeface="+mn-cs"/>
              </a:rPr>
              <a:t>FACILITIES</a:t>
            </a:r>
          </a:p>
        </p:txBody>
      </p:sp>
      <p:grpSp>
        <p:nvGrpSpPr>
          <p:cNvPr id="5" name="Agrupar 4"/>
          <p:cNvGrpSpPr/>
          <p:nvPr/>
        </p:nvGrpSpPr>
        <p:grpSpPr>
          <a:xfrm>
            <a:off x="755650" y="1401762"/>
            <a:ext cx="7943850" cy="2255838"/>
            <a:chOff x="755650" y="1076325"/>
            <a:chExt cx="7943850" cy="2255838"/>
          </a:xfrm>
        </p:grpSpPr>
        <p:sp>
          <p:nvSpPr>
            <p:cNvPr id="173059" name="Text Box 3"/>
            <p:cNvSpPr txBox="1">
              <a:spLocks noChangeArrowheads="1"/>
            </p:cNvSpPr>
            <p:nvPr/>
          </p:nvSpPr>
          <p:spPr bwMode="auto">
            <a:xfrm>
              <a:off x="1455737" y="1076325"/>
              <a:ext cx="669766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s-ES" sz="2200" b="1" dirty="0">
                  <a:solidFill>
                    <a:schemeClr val="accent2"/>
                  </a:solidFill>
                  <a:cs typeface="+mn-cs"/>
                </a:rPr>
                <a:t>STRUCTURE</a:t>
              </a:r>
            </a:p>
          </p:txBody>
        </p:sp>
        <p:grpSp>
          <p:nvGrpSpPr>
            <p:cNvPr id="2" name="Agrupar 1"/>
            <p:cNvGrpSpPr/>
            <p:nvPr/>
          </p:nvGrpSpPr>
          <p:grpSpPr>
            <a:xfrm>
              <a:off x="755650" y="1524000"/>
              <a:ext cx="7943850" cy="1808163"/>
              <a:chOff x="755650" y="981075"/>
              <a:chExt cx="7943850" cy="1808163"/>
            </a:xfrm>
          </p:grpSpPr>
          <p:sp>
            <p:nvSpPr>
              <p:cNvPr id="3" name="CuadroTexto 2"/>
              <p:cNvSpPr txBox="1"/>
              <p:nvPr/>
            </p:nvSpPr>
            <p:spPr>
              <a:xfrm>
                <a:off x="755650" y="981075"/>
                <a:ext cx="7920038" cy="522288"/>
              </a:xfrm>
              <a:prstGeom prst="rect">
                <a:avLst/>
              </a:prstGeom>
              <a:solidFill>
                <a:schemeClr val="accent4">
                  <a:lumMod val="20000"/>
                  <a:lumOff val="80000"/>
                </a:schemeClr>
              </a:solidFill>
              <a:ln w="12700">
                <a:solidFill>
                  <a:schemeClr val="tx1"/>
                </a:solidFill>
              </a:ln>
            </p:spPr>
            <p:txBody>
              <a:bodyPr>
                <a:spAutoFit/>
              </a:bodyPr>
              <a:lstStyle/>
              <a:p>
                <a:pPr algn="ctr">
                  <a:defRPr/>
                </a:pPr>
                <a:r>
                  <a:rPr lang="es-ES" sz="2000" dirty="0"/>
                  <a:t>ELECTRIC ENGINEERING </a:t>
                </a:r>
                <a:r>
                  <a:rPr lang="es-ES" sz="2000" dirty="0" smtClean="0"/>
                  <a:t>DIVISION </a:t>
                </a:r>
                <a:r>
                  <a:rPr lang="es-ES" sz="1600" dirty="0" smtClean="0"/>
                  <a:t>(33 </a:t>
                </a:r>
                <a:r>
                  <a:rPr lang="es-ES" sz="1600" dirty="0" err="1" smtClean="0"/>
                  <a:t>people</a:t>
                </a:r>
                <a:r>
                  <a:rPr lang="es-ES" sz="1600" dirty="0" smtClean="0"/>
                  <a:t>)</a:t>
                </a:r>
                <a:endParaRPr lang="es-ES" sz="1600" dirty="0"/>
              </a:p>
              <a:p>
                <a:pPr algn="ctr">
                  <a:defRPr/>
                </a:pPr>
                <a:endParaRPr lang="es-ES" sz="800" dirty="0"/>
              </a:p>
            </p:txBody>
          </p:sp>
          <p:sp>
            <p:nvSpPr>
              <p:cNvPr id="4" name="CuadroTexto 3"/>
              <p:cNvSpPr txBox="1"/>
              <p:nvPr/>
            </p:nvSpPr>
            <p:spPr>
              <a:xfrm>
                <a:off x="777875" y="1765300"/>
                <a:ext cx="2087563" cy="1016000"/>
              </a:xfrm>
              <a:prstGeom prst="rect">
                <a:avLst/>
              </a:prstGeom>
              <a:solidFill>
                <a:schemeClr val="accent4">
                  <a:lumMod val="40000"/>
                  <a:lumOff val="60000"/>
                </a:schemeClr>
              </a:solidFill>
              <a:ln w="12700">
                <a:solidFill>
                  <a:schemeClr val="tx1"/>
                </a:solidFill>
              </a:ln>
            </p:spPr>
            <p:txBody>
              <a:bodyPr>
                <a:spAutoFit/>
              </a:bodyPr>
              <a:lstStyle/>
              <a:p>
                <a:pPr algn="ctr">
                  <a:defRPr/>
                </a:pPr>
                <a:r>
                  <a:rPr lang="es-ES" sz="2000" dirty="0"/>
                  <a:t>ACCELERATOR</a:t>
                </a:r>
              </a:p>
              <a:p>
                <a:pPr algn="ctr">
                  <a:defRPr/>
                </a:pPr>
                <a:r>
                  <a:rPr lang="es-ES" sz="2000" dirty="0"/>
                  <a:t>TECHNOLOGY </a:t>
                </a:r>
                <a:r>
                  <a:rPr lang="es-ES" sz="2000" dirty="0" smtClean="0"/>
                  <a:t>UNIT </a:t>
                </a:r>
                <a:r>
                  <a:rPr lang="es-ES" sz="1600" dirty="0" smtClean="0"/>
                  <a:t>(16 </a:t>
                </a:r>
                <a:r>
                  <a:rPr lang="es-ES" sz="1600" dirty="0" err="1" smtClean="0"/>
                  <a:t>people</a:t>
                </a:r>
                <a:r>
                  <a:rPr lang="es-ES" sz="1600" dirty="0" smtClean="0"/>
                  <a:t>)</a:t>
                </a:r>
                <a:endParaRPr lang="es-ES" sz="1600" dirty="0"/>
              </a:p>
            </p:txBody>
          </p:sp>
          <p:sp>
            <p:nvSpPr>
              <p:cNvPr id="15" name="CuadroTexto 14"/>
              <p:cNvSpPr txBox="1"/>
              <p:nvPr/>
            </p:nvSpPr>
            <p:spPr>
              <a:xfrm>
                <a:off x="6626225" y="1773238"/>
                <a:ext cx="2073275" cy="707886"/>
              </a:xfrm>
              <a:prstGeom prst="rect">
                <a:avLst/>
              </a:prstGeom>
              <a:solidFill>
                <a:schemeClr val="accent4">
                  <a:lumMod val="40000"/>
                  <a:lumOff val="60000"/>
                </a:schemeClr>
              </a:solidFill>
              <a:ln w="12700">
                <a:solidFill>
                  <a:schemeClr val="tx1"/>
                </a:solidFill>
              </a:ln>
            </p:spPr>
            <p:txBody>
              <a:bodyPr>
                <a:spAutoFit/>
              </a:bodyPr>
              <a:lstStyle/>
              <a:p>
                <a:pPr algn="ctr">
                  <a:defRPr/>
                </a:pPr>
                <a:r>
                  <a:rPr lang="es-ES" sz="2000" dirty="0"/>
                  <a:t>POWER SYSTEMS</a:t>
                </a:r>
              </a:p>
              <a:p>
                <a:pPr algn="ctr">
                  <a:defRPr/>
                </a:pPr>
                <a:r>
                  <a:rPr lang="es-ES" sz="2000" dirty="0"/>
                  <a:t> </a:t>
                </a:r>
                <a:r>
                  <a:rPr lang="es-ES" sz="2000" dirty="0" smtClean="0"/>
                  <a:t>UNIT </a:t>
                </a:r>
                <a:r>
                  <a:rPr lang="es-ES" sz="1600" dirty="0" smtClean="0"/>
                  <a:t>(6 </a:t>
                </a:r>
                <a:r>
                  <a:rPr lang="es-ES" sz="1600" dirty="0" err="1" smtClean="0"/>
                  <a:t>people</a:t>
                </a:r>
                <a:r>
                  <a:rPr lang="es-ES" sz="1600" dirty="0" smtClean="0"/>
                  <a:t>)</a:t>
                </a:r>
                <a:endParaRPr lang="es-ES" sz="1600" dirty="0"/>
              </a:p>
            </p:txBody>
          </p:sp>
          <p:sp>
            <p:nvSpPr>
              <p:cNvPr id="16" name="CuadroTexto 15"/>
              <p:cNvSpPr txBox="1"/>
              <p:nvPr/>
            </p:nvSpPr>
            <p:spPr>
              <a:xfrm>
                <a:off x="3343275" y="1773238"/>
                <a:ext cx="2808288" cy="1016000"/>
              </a:xfrm>
              <a:prstGeom prst="rect">
                <a:avLst/>
              </a:prstGeom>
              <a:solidFill>
                <a:schemeClr val="accent4">
                  <a:lumMod val="40000"/>
                  <a:lumOff val="60000"/>
                </a:schemeClr>
              </a:solidFill>
              <a:ln w="12700">
                <a:solidFill>
                  <a:schemeClr val="tx1"/>
                </a:solidFill>
              </a:ln>
            </p:spPr>
            <p:txBody>
              <a:bodyPr>
                <a:spAutoFit/>
              </a:bodyPr>
              <a:lstStyle/>
              <a:p>
                <a:pPr algn="ctr">
                  <a:defRPr/>
                </a:pPr>
                <a:r>
                  <a:rPr lang="es-ES" sz="2000" dirty="0"/>
                  <a:t>ELECTROMECHANICAL TECHNOLOGY</a:t>
                </a:r>
              </a:p>
              <a:p>
                <a:pPr algn="ctr">
                  <a:defRPr/>
                </a:pPr>
                <a:r>
                  <a:rPr lang="es-ES" sz="2000" dirty="0"/>
                  <a:t> </a:t>
                </a:r>
                <a:r>
                  <a:rPr lang="es-ES" sz="2000" dirty="0" smtClean="0"/>
                  <a:t>UNIT </a:t>
                </a:r>
                <a:r>
                  <a:rPr lang="es-ES" sz="1600" dirty="0" smtClean="0"/>
                  <a:t>(9 </a:t>
                </a:r>
                <a:r>
                  <a:rPr lang="es-ES" sz="1600" dirty="0" err="1" smtClean="0"/>
                  <a:t>people</a:t>
                </a:r>
                <a:r>
                  <a:rPr lang="es-ES" sz="1600" dirty="0" smtClean="0"/>
                  <a:t>)</a:t>
                </a:r>
                <a:endParaRPr lang="es-ES" sz="1600" dirty="0"/>
              </a:p>
            </p:txBody>
          </p:sp>
          <p:sp>
            <p:nvSpPr>
              <p:cNvPr id="6152" name="Flecha abajo 4"/>
              <p:cNvSpPr>
                <a:spLocks noChangeArrowheads="1"/>
              </p:cNvSpPr>
              <p:nvPr/>
            </p:nvSpPr>
            <p:spPr bwMode="auto">
              <a:xfrm>
                <a:off x="1619250" y="1401763"/>
                <a:ext cx="288925" cy="360362"/>
              </a:xfrm>
              <a:prstGeom prst="downArrow">
                <a:avLst>
                  <a:gd name="adj1" fmla="val 50000"/>
                  <a:gd name="adj2" fmla="val 49890"/>
                </a:avLst>
              </a:prstGeom>
              <a:solidFill>
                <a:srgbClr val="FFFF00"/>
              </a:solidFill>
              <a:ln w="9525">
                <a:solidFill>
                  <a:schemeClr val="tx1"/>
                </a:solidFill>
                <a:round/>
                <a:headEnd/>
                <a:tailEnd type="triangle" w="med" len="med"/>
              </a:ln>
            </p:spPr>
            <p:txBody>
              <a:bodyPr anchor="b"/>
              <a:lstStyle/>
              <a:p>
                <a:pPr algn="ctr"/>
                <a:endParaRPr lang="en-GB"/>
              </a:p>
            </p:txBody>
          </p:sp>
          <p:sp>
            <p:nvSpPr>
              <p:cNvPr id="6153" name="Flecha abajo 17"/>
              <p:cNvSpPr>
                <a:spLocks noChangeArrowheads="1"/>
              </p:cNvSpPr>
              <p:nvPr/>
            </p:nvSpPr>
            <p:spPr bwMode="auto">
              <a:xfrm>
                <a:off x="7524750" y="1404938"/>
                <a:ext cx="287338" cy="358775"/>
              </a:xfrm>
              <a:prstGeom prst="downArrow">
                <a:avLst>
                  <a:gd name="adj1" fmla="val 50000"/>
                  <a:gd name="adj2" fmla="val 49945"/>
                </a:avLst>
              </a:prstGeom>
              <a:solidFill>
                <a:srgbClr val="FFFF00"/>
              </a:solidFill>
              <a:ln w="9525">
                <a:solidFill>
                  <a:schemeClr val="tx1"/>
                </a:solidFill>
                <a:round/>
                <a:headEnd/>
                <a:tailEnd type="triangle" w="med" len="med"/>
              </a:ln>
            </p:spPr>
            <p:txBody>
              <a:bodyPr anchor="b"/>
              <a:lstStyle/>
              <a:p>
                <a:pPr algn="ctr"/>
                <a:endParaRPr lang="en-GB"/>
              </a:p>
            </p:txBody>
          </p:sp>
          <p:sp>
            <p:nvSpPr>
              <p:cNvPr id="6154" name="Flecha abajo 18"/>
              <p:cNvSpPr>
                <a:spLocks noChangeArrowheads="1"/>
              </p:cNvSpPr>
              <p:nvPr/>
            </p:nvSpPr>
            <p:spPr bwMode="auto">
              <a:xfrm>
                <a:off x="4545013" y="1420813"/>
                <a:ext cx="288925" cy="360362"/>
              </a:xfrm>
              <a:prstGeom prst="downArrow">
                <a:avLst>
                  <a:gd name="adj1" fmla="val 50000"/>
                  <a:gd name="adj2" fmla="val 49890"/>
                </a:avLst>
              </a:prstGeom>
              <a:solidFill>
                <a:srgbClr val="FFFF00"/>
              </a:solidFill>
              <a:ln w="9525">
                <a:solidFill>
                  <a:schemeClr val="tx1"/>
                </a:solidFill>
                <a:round/>
                <a:headEnd/>
                <a:tailEnd type="triangle" w="med" len="med"/>
              </a:ln>
            </p:spPr>
            <p:txBody>
              <a:bodyPr anchor="b"/>
              <a:lstStyle/>
              <a:p>
                <a:pPr algn="ctr"/>
                <a:endParaRPr lang="en-GB"/>
              </a:p>
            </p:txBody>
          </p:sp>
          <p:sp>
            <p:nvSpPr>
              <p:cNvPr id="6155" name="Flecha izquierda y derecha 5"/>
              <p:cNvSpPr>
                <a:spLocks noChangeArrowheads="1"/>
              </p:cNvSpPr>
              <p:nvPr/>
            </p:nvSpPr>
            <p:spPr bwMode="auto">
              <a:xfrm>
                <a:off x="2843213" y="2138363"/>
                <a:ext cx="504825" cy="287337"/>
              </a:xfrm>
              <a:prstGeom prst="leftRightArrow">
                <a:avLst>
                  <a:gd name="adj1" fmla="val 50000"/>
                  <a:gd name="adj2" fmla="val 50194"/>
                </a:avLst>
              </a:prstGeom>
              <a:solidFill>
                <a:srgbClr val="FFFF00"/>
              </a:solidFill>
              <a:ln w="9525">
                <a:solidFill>
                  <a:schemeClr val="tx1"/>
                </a:solidFill>
                <a:round/>
                <a:headEnd/>
                <a:tailEnd type="triangle" w="med" len="med"/>
              </a:ln>
            </p:spPr>
            <p:txBody>
              <a:bodyPr anchor="b"/>
              <a:lstStyle/>
              <a:p>
                <a:pPr algn="ctr"/>
                <a:endParaRPr lang="en-GB"/>
              </a:p>
            </p:txBody>
          </p:sp>
          <p:sp>
            <p:nvSpPr>
              <p:cNvPr id="6156" name="Flecha izquierda y derecha 20"/>
              <p:cNvSpPr>
                <a:spLocks noChangeArrowheads="1"/>
              </p:cNvSpPr>
              <p:nvPr/>
            </p:nvSpPr>
            <p:spPr bwMode="auto">
              <a:xfrm>
                <a:off x="6134100" y="2133600"/>
                <a:ext cx="504825" cy="287338"/>
              </a:xfrm>
              <a:prstGeom prst="leftRightArrow">
                <a:avLst>
                  <a:gd name="adj1" fmla="val 50000"/>
                  <a:gd name="adj2" fmla="val 50194"/>
                </a:avLst>
              </a:prstGeom>
              <a:solidFill>
                <a:srgbClr val="FFFF00"/>
              </a:solidFill>
              <a:ln w="9525">
                <a:solidFill>
                  <a:schemeClr val="tx1"/>
                </a:solidFill>
                <a:round/>
                <a:headEnd/>
                <a:tailEnd type="triangle" w="med" len="med"/>
              </a:ln>
            </p:spPr>
            <p:txBody>
              <a:bodyPr anchor="b"/>
              <a:lstStyle/>
              <a:p>
                <a:pPr algn="ctr"/>
                <a:endParaRPr lang="en-GB"/>
              </a:p>
            </p:txBody>
          </p:sp>
        </p:grpSp>
      </p:grpSp>
      <p:grpSp>
        <p:nvGrpSpPr>
          <p:cNvPr id="21" name="Agrupar 20"/>
          <p:cNvGrpSpPr/>
          <p:nvPr/>
        </p:nvGrpSpPr>
        <p:grpSpPr>
          <a:xfrm>
            <a:off x="101600" y="112736"/>
            <a:ext cx="9042400" cy="877840"/>
            <a:chOff x="101600" y="188913"/>
            <a:chExt cx="8863013" cy="725487"/>
          </a:xfrm>
        </p:grpSpPr>
        <p:sp>
          <p:nvSpPr>
            <p:cNvPr id="22" name="Line 3"/>
            <p:cNvSpPr>
              <a:spLocks noChangeShapeType="1"/>
            </p:cNvSpPr>
            <p:nvPr/>
          </p:nvSpPr>
          <p:spPr bwMode="auto">
            <a:xfrm>
              <a:off x="101600" y="914400"/>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23" name="Imagen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Elipse 6"/>
          <p:cNvSpPr/>
          <p:nvPr/>
        </p:nvSpPr>
        <p:spPr>
          <a:xfrm>
            <a:off x="533400" y="2399118"/>
            <a:ext cx="2514600" cy="1447800"/>
          </a:xfrm>
          <a:prstGeom prst="ellipse">
            <a:avLst/>
          </a:prstGeom>
          <a:noFill/>
          <a:ln w="15875">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7" name="Rectangle 2"/>
          <p:cNvSpPr txBox="1">
            <a:spLocks noChangeArrowheads="1"/>
          </p:cNvSpPr>
          <p:nvPr/>
        </p:nvSpPr>
        <p:spPr>
          <a:xfrm>
            <a:off x="3492500" y="115888"/>
            <a:ext cx="5183188" cy="6127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2400" dirty="0" smtClean="0">
                <a:ea typeface="ＭＳ Ｐゴシック" pitchFamily="34" charset="-128"/>
              </a:rPr>
              <a:t>Accelerator R&amp;D activities: CIEMAT</a:t>
            </a:r>
          </a:p>
        </p:txBody>
      </p:sp>
      <p:grpSp>
        <p:nvGrpSpPr>
          <p:cNvPr id="9" name="Agrupar 8"/>
          <p:cNvGrpSpPr/>
          <p:nvPr/>
        </p:nvGrpSpPr>
        <p:grpSpPr>
          <a:xfrm>
            <a:off x="0" y="3840162"/>
            <a:ext cx="9144000" cy="2493964"/>
            <a:chOff x="0" y="3840162"/>
            <a:chExt cx="9144000" cy="2493964"/>
          </a:xfrm>
        </p:grpSpPr>
        <p:pic>
          <p:nvPicPr>
            <p:cNvPr id="6160" name="Picture 7" descr="DSC00728"/>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79388" y="4227513"/>
              <a:ext cx="2808288"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Picture 8" descr="DSC0047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190876" y="4210051"/>
              <a:ext cx="2808288"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068" name="Text Box 12"/>
            <p:cNvSpPr txBox="1">
              <a:spLocks noChangeArrowheads="1"/>
            </p:cNvSpPr>
            <p:nvPr/>
          </p:nvSpPr>
          <p:spPr bwMode="auto">
            <a:xfrm>
              <a:off x="0" y="3840162"/>
              <a:ext cx="91440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s-ES" sz="2200" dirty="0">
                  <a:solidFill>
                    <a:schemeClr val="tx1"/>
                  </a:solidFill>
                  <a:cs typeface="+mn-cs"/>
                </a:rPr>
                <a:t>     </a:t>
              </a:r>
              <a:r>
                <a:rPr lang="es-ES" sz="2200" dirty="0" smtClean="0">
                  <a:solidFill>
                    <a:schemeClr val="tx1"/>
                  </a:solidFill>
                  <a:cs typeface="+mn-cs"/>
                </a:rPr>
                <a:t>           </a:t>
              </a:r>
              <a:r>
                <a:rPr lang="en-US" sz="1400" dirty="0" smtClean="0">
                  <a:solidFill>
                    <a:schemeClr val="tx1"/>
                  </a:solidFill>
                  <a:cs typeface="+mn-cs"/>
                </a:rPr>
                <a:t>Main </a:t>
              </a:r>
              <a:r>
                <a:rPr lang="en-US" sz="1400" dirty="0">
                  <a:solidFill>
                    <a:schemeClr val="tx1"/>
                  </a:solidFill>
                  <a:cs typeface="+mn-cs"/>
                </a:rPr>
                <a:t>Offices </a:t>
              </a:r>
              <a:r>
                <a:rPr lang="en-US" sz="1400" dirty="0" smtClean="0">
                  <a:solidFill>
                    <a:schemeClr val="tx1"/>
                  </a:solidFill>
                  <a:cs typeface="+mn-cs"/>
                </a:rPr>
                <a:t>                                         Energy </a:t>
              </a:r>
              <a:r>
                <a:rPr lang="en-US" sz="1400" dirty="0">
                  <a:solidFill>
                    <a:schemeClr val="tx1"/>
                  </a:solidFill>
                  <a:cs typeface="+mn-cs"/>
                </a:rPr>
                <a:t>&amp; Superconductivity </a:t>
              </a:r>
              <a:r>
                <a:rPr lang="en-US" sz="1400" dirty="0" smtClean="0">
                  <a:solidFill>
                    <a:schemeClr val="tx1"/>
                  </a:solidFill>
                  <a:cs typeface="+mn-cs"/>
                </a:rPr>
                <a:t>                              Assembly Hall</a:t>
              </a:r>
              <a:endParaRPr lang="en-US" sz="1400" dirty="0">
                <a:solidFill>
                  <a:schemeClr val="tx1"/>
                </a:solidFill>
                <a:cs typeface="+mn-cs"/>
              </a:endParaRPr>
            </a:p>
          </p:txBody>
        </p:sp>
        <p:pic>
          <p:nvPicPr>
            <p:cNvPr id="8" name="Imagen 7" descr="IMG_3830.JP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211479" y="4199612"/>
              <a:ext cx="2817600" cy="2113200"/>
            </a:xfrm>
            <a:prstGeom prst="rect">
              <a:avLst/>
            </a:prstGeom>
          </p:spPr>
        </p:pic>
      </p:grpSp>
      <p:sp>
        <p:nvSpPr>
          <p:cNvPr id="26" name="TextBox 25"/>
          <p:cNvSpPr txBox="1"/>
          <p:nvPr/>
        </p:nvSpPr>
        <p:spPr>
          <a:xfrm>
            <a:off x="6119325" y="621244"/>
            <a:ext cx="2895280" cy="369332"/>
          </a:xfrm>
          <a:prstGeom prst="rect">
            <a:avLst/>
          </a:prstGeom>
          <a:noFill/>
          <a:ln>
            <a:noFill/>
          </a:ln>
        </p:spPr>
        <p:txBody>
          <a:bodyPr wrap="none" rtlCol="0">
            <a:spAutoFit/>
          </a:bodyPr>
          <a:lstStyle/>
          <a:p>
            <a:r>
              <a:rPr lang="es-ES" i="1" dirty="0" smtClean="0">
                <a:solidFill>
                  <a:schemeClr val="tx2"/>
                </a:solidFill>
              </a:rPr>
              <a:t>Luis García-</a:t>
            </a:r>
            <a:r>
              <a:rPr lang="es-ES" i="1" dirty="0" err="1" smtClean="0">
                <a:solidFill>
                  <a:schemeClr val="tx2"/>
                </a:solidFill>
              </a:rPr>
              <a:t>Tabarés</a:t>
            </a:r>
            <a:r>
              <a:rPr lang="es-ES" i="1" dirty="0" smtClean="0">
                <a:solidFill>
                  <a:schemeClr val="tx2"/>
                </a:solidFill>
              </a:rPr>
              <a:t> - CIEMAT</a:t>
            </a:r>
            <a:endParaRPr lang="en-US" i="1" dirty="0" smtClean="0">
              <a:solidFill>
                <a:schemeClr val="tx2"/>
              </a:solidFill>
            </a:endParaRPr>
          </a:p>
        </p:txBody>
      </p:sp>
    </p:spTree>
    <p:extLst>
      <p:ext uri="{BB962C8B-B14F-4D97-AF65-F5344CB8AC3E}">
        <p14:creationId xmlns:p14="http://schemas.microsoft.com/office/powerpoint/2010/main" val="546691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xfrm>
            <a:off x="0" y="1035050"/>
            <a:ext cx="9144000" cy="549275"/>
          </a:xfrm>
        </p:spPr>
        <p:txBody>
          <a:bodyPr lIns="0" rIns="0">
            <a:noAutofit/>
          </a:bodyPr>
          <a:lstStyle/>
          <a:p>
            <a:pPr eaLnBrk="1" hangingPunct="1">
              <a:defRPr/>
            </a:pPr>
            <a:r>
              <a:rPr lang="en-US" sz="2400" b="1" dirty="0" smtClean="0">
                <a:latin typeface="Calisto MT"/>
                <a:cs typeface="Calisto MT"/>
              </a:rPr>
              <a:t>Electrical Engineering Division: Areas, Projects and Collaborations</a:t>
            </a:r>
          </a:p>
        </p:txBody>
      </p:sp>
      <p:graphicFrame>
        <p:nvGraphicFramePr>
          <p:cNvPr id="279611" name="Group 59"/>
          <p:cNvGraphicFramePr>
            <a:graphicFrameLocks noGrp="1"/>
          </p:cNvGraphicFramePr>
          <p:nvPr>
            <p:ph idx="1"/>
            <p:extLst>
              <p:ext uri="{D42A27DB-BD31-4B8C-83A1-F6EECF244321}">
                <p14:modId xmlns:p14="http://schemas.microsoft.com/office/powerpoint/2010/main" val="942584651"/>
              </p:ext>
            </p:extLst>
          </p:nvPr>
        </p:nvGraphicFramePr>
        <p:xfrm>
          <a:off x="531042" y="1553520"/>
          <a:ext cx="5412558" cy="4694880"/>
        </p:xfrm>
        <a:graphic>
          <a:graphicData uri="http://schemas.openxmlformats.org/drawingml/2006/table">
            <a:tbl>
              <a:tblPr/>
              <a:tblGrid>
                <a:gridCol w="2706279"/>
                <a:gridCol w="2706279"/>
              </a:tblGrid>
              <a:tr h="37853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2200" b="1" i="0" u="none" strike="noStrike" cap="none" normalizeH="0" baseline="0" dirty="0">
                          <a:ln>
                            <a:noFill/>
                          </a:ln>
                          <a:solidFill>
                            <a:schemeClr val="tx1"/>
                          </a:solidFill>
                          <a:effectLst/>
                          <a:latin typeface="Calibri" charset="0"/>
                          <a:ea typeface="ＭＳ Ｐゴシック" charset="0"/>
                        </a:rPr>
                        <a:t>ACCELERATORS</a:t>
                      </a: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2200" b="1" i="0" u="none" strike="noStrike" cap="none" normalizeH="0" baseline="0" dirty="0">
                          <a:ln>
                            <a:noFill/>
                          </a:ln>
                          <a:solidFill>
                            <a:schemeClr val="tx1"/>
                          </a:solidFill>
                          <a:effectLst/>
                          <a:latin typeface="Calibri" charset="0"/>
                          <a:ea typeface="ＭＳ Ｐゴシック" charset="0"/>
                        </a:rPr>
                        <a:t>POWER SYSTEMS</a:t>
                      </a: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FFFF00"/>
                    </a:solidFill>
                  </a:tcPr>
                </a:tc>
              </a:tr>
              <a:tr h="32356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1" i="0" u="none" strike="noStrike" cap="none" normalizeH="0" baseline="0" dirty="0">
                          <a:ln>
                            <a:noFill/>
                          </a:ln>
                          <a:solidFill>
                            <a:schemeClr val="tx1"/>
                          </a:solidFill>
                          <a:effectLst/>
                          <a:latin typeface="Calibri" charset="0"/>
                          <a:ea typeface="ＭＳ Ｐゴシック" charset="0"/>
                        </a:rPr>
                        <a:t>Large Facilities </a:t>
                      </a:r>
                      <a:r>
                        <a:rPr kumimoji="0" lang="en-US" sz="2000" b="1" i="0" u="none" strike="noStrike" cap="none" normalizeH="0" baseline="0" dirty="0">
                          <a:ln>
                            <a:noFill/>
                          </a:ln>
                          <a:solidFill>
                            <a:schemeClr val="tx1"/>
                          </a:solidFill>
                          <a:effectLst/>
                          <a:latin typeface="Calibri" charset="0"/>
                          <a:ea typeface="ＭＳ Ｐゴシック" charset="0"/>
                          <a:sym typeface="Symbol" charset="0"/>
                        </a:rPr>
                        <a:t></a:t>
                      </a: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2000" b="1" i="0" u="none" strike="noStrike" cap="none" normalizeH="0" baseline="0" dirty="0">
                          <a:ln>
                            <a:noFill/>
                          </a:ln>
                          <a:solidFill>
                            <a:schemeClr val="tx1"/>
                          </a:solidFill>
                          <a:effectLst/>
                          <a:latin typeface="Calibri" charset="0"/>
                          <a:ea typeface="ＭＳ Ｐゴシック" charset="0"/>
                        </a:rPr>
                        <a:t>Storage  </a:t>
                      </a:r>
                      <a:r>
                        <a:rPr kumimoji="0" lang="es-ES" sz="2000" b="1" i="0" u="none" strike="noStrike" cap="none" normalizeH="0" baseline="0" dirty="0">
                          <a:ln>
                            <a:noFill/>
                          </a:ln>
                          <a:solidFill>
                            <a:schemeClr val="tx1"/>
                          </a:solidFill>
                          <a:effectLst/>
                          <a:latin typeface="Calibri" charset="0"/>
                          <a:ea typeface="ＭＳ Ｐゴシック" charset="0"/>
                          <a:sym typeface="Symbol" charset="0"/>
                        </a:rPr>
                        <a:t></a:t>
                      </a: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0" i="0" u="none" strike="noStrike" cap="none" normalizeH="0" baseline="0" dirty="0" smtClean="0">
                          <a:ln>
                            <a:noFill/>
                          </a:ln>
                          <a:solidFill>
                            <a:schemeClr val="tx1"/>
                          </a:solidFill>
                          <a:effectLst/>
                          <a:latin typeface="Calibri" charset="0"/>
                          <a:ea typeface="ＭＳ Ｐゴシック" charset="0"/>
                        </a:rPr>
                        <a:t>E-XFEL</a:t>
                      </a:r>
                      <a:endParaRPr kumimoji="0" lang="en-U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defRPr/>
                      </a:pPr>
                      <a:r>
                        <a:rPr kumimoji="0" lang="es-ES" sz="2000" b="0" i="0" u="none" strike="noStrike" cap="none" normalizeH="0" baseline="0" dirty="0" smtClean="0">
                          <a:ln>
                            <a:noFill/>
                          </a:ln>
                          <a:solidFill>
                            <a:schemeClr val="tx1"/>
                          </a:solidFill>
                          <a:effectLst/>
                          <a:latin typeface="Calibri" charset="0"/>
                          <a:ea typeface="ＭＳ Ｐゴシック" charset="0"/>
                        </a:rPr>
                        <a:t>SH2</a:t>
                      </a: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0" i="0" u="none" strike="noStrike" cap="none" normalizeH="0" baseline="0" dirty="0" smtClean="0">
                          <a:ln>
                            <a:noFill/>
                          </a:ln>
                          <a:solidFill>
                            <a:schemeClr val="tx1"/>
                          </a:solidFill>
                          <a:effectLst/>
                          <a:latin typeface="Calibri" charset="0"/>
                          <a:ea typeface="ＭＳ Ｐゴシック" charset="0"/>
                        </a:rPr>
                        <a:t>FAIR</a:t>
                      </a:r>
                      <a:endParaRPr kumimoji="0" lang="en-U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s-E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0" i="0" u="none" strike="noStrike" cap="none" normalizeH="0" baseline="0" dirty="0" smtClean="0">
                          <a:ln>
                            <a:noFill/>
                          </a:ln>
                          <a:solidFill>
                            <a:schemeClr val="tx1"/>
                          </a:solidFill>
                          <a:effectLst/>
                          <a:latin typeface="Calibri" charset="0"/>
                          <a:ea typeface="ＭＳ Ｐゴシック" charset="0"/>
                        </a:rPr>
                        <a:t>LHC Hi-</a:t>
                      </a:r>
                      <a:r>
                        <a:rPr kumimoji="0" lang="en-US" sz="2000" b="0" i="0" u="none" strike="noStrike" cap="none" normalizeH="0" baseline="0" dirty="0" err="1" smtClean="0">
                          <a:ln>
                            <a:noFill/>
                          </a:ln>
                          <a:solidFill>
                            <a:schemeClr val="tx1"/>
                          </a:solidFill>
                          <a:effectLst/>
                          <a:latin typeface="Calibri" charset="0"/>
                          <a:ea typeface="ＭＳ Ｐゴシック" charset="0"/>
                        </a:rPr>
                        <a:t>Lumi</a:t>
                      </a:r>
                      <a:r>
                        <a:rPr kumimoji="0" lang="en-US" sz="2000" b="0" i="0" u="none" strike="noStrike" cap="none" normalizeH="0" baseline="0" dirty="0" smtClean="0">
                          <a:ln>
                            <a:noFill/>
                          </a:ln>
                          <a:solidFill>
                            <a:schemeClr val="tx1"/>
                          </a:solidFill>
                          <a:effectLst/>
                          <a:latin typeface="Calibri" charset="0"/>
                          <a:ea typeface="ＭＳ Ｐゴシック" charset="0"/>
                        </a:rPr>
                        <a:t> (CERN)</a:t>
                      </a:r>
                      <a:endParaRPr kumimoji="0" lang="en-U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s-E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0" i="0" u="none" strike="noStrike" cap="none" normalizeH="0" baseline="0" dirty="0">
                          <a:ln>
                            <a:noFill/>
                          </a:ln>
                          <a:solidFill>
                            <a:schemeClr val="tx1"/>
                          </a:solidFill>
                          <a:effectLst/>
                          <a:latin typeface="Calibri" charset="0"/>
                          <a:ea typeface="ＭＳ Ｐゴシック" charset="0"/>
                        </a:rPr>
                        <a:t>CTF3/</a:t>
                      </a:r>
                      <a:r>
                        <a:rPr kumimoji="0" lang="en-US" sz="2000" b="0" i="0" u="none" strike="noStrike" cap="none" normalizeH="0" baseline="0" dirty="0" smtClean="0">
                          <a:ln>
                            <a:noFill/>
                          </a:ln>
                          <a:solidFill>
                            <a:schemeClr val="tx1"/>
                          </a:solidFill>
                          <a:effectLst/>
                          <a:latin typeface="Calibri" charset="0"/>
                          <a:ea typeface="ＭＳ Ｐゴシック" charset="0"/>
                        </a:rPr>
                        <a:t>CLIC (CERN)</a:t>
                      </a:r>
                      <a:endParaRPr kumimoji="0" lang="en-U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s-E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0" i="0" u="none" strike="noStrike" cap="none" normalizeH="0" baseline="0" dirty="0" smtClean="0">
                          <a:ln>
                            <a:noFill/>
                          </a:ln>
                          <a:solidFill>
                            <a:schemeClr val="tx1"/>
                          </a:solidFill>
                          <a:effectLst/>
                          <a:latin typeface="Calibri" charset="0"/>
                          <a:ea typeface="ＭＳ Ｐゴシック" charset="0"/>
                        </a:rPr>
                        <a:t>FCC (CERN) &amp; </a:t>
                      </a:r>
                      <a:r>
                        <a:rPr kumimoji="0" lang="en-US" sz="2000" b="0" i="0" u="none" strike="noStrike" cap="none" normalizeH="0" baseline="0" dirty="0" err="1" smtClean="0">
                          <a:ln>
                            <a:noFill/>
                          </a:ln>
                          <a:solidFill>
                            <a:schemeClr val="tx1"/>
                          </a:solidFill>
                          <a:effectLst/>
                          <a:latin typeface="Calibri" charset="0"/>
                          <a:ea typeface="ＭＳ Ｐゴシック" charset="0"/>
                        </a:rPr>
                        <a:t>EuroCirCol</a:t>
                      </a:r>
                      <a:endParaRPr kumimoji="0" lang="en-U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s-E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0" i="0" u="none" strike="noStrike" cap="none" normalizeH="0" baseline="0" dirty="0">
                          <a:ln>
                            <a:noFill/>
                          </a:ln>
                          <a:solidFill>
                            <a:schemeClr val="tx1"/>
                          </a:solidFill>
                          <a:effectLst/>
                          <a:latin typeface="Calibri" charset="0"/>
                          <a:ea typeface="ＭＳ Ｐゴシック" charset="0"/>
                        </a:rPr>
                        <a:t>ILC</a:t>
                      </a: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2000" b="0" i="0" u="none" strike="noStrike" cap="none" normalizeH="0" baseline="0" dirty="0">
                          <a:ln>
                            <a:noFill/>
                          </a:ln>
                          <a:solidFill>
                            <a:schemeClr val="tx1"/>
                          </a:solidFill>
                          <a:effectLst/>
                          <a:latin typeface="Calibri" charset="0"/>
                          <a:ea typeface="ＭＳ Ｐゴシック" charset="0"/>
                        </a:rPr>
                        <a:t> </a:t>
                      </a:r>
                      <a:endParaRPr kumimoji="0" lang="es-ES" sz="2000" b="1" i="0" u="none" strike="noStrike" cap="none" normalizeH="0" baseline="0" dirty="0">
                        <a:ln>
                          <a:noFill/>
                        </a:ln>
                        <a:solidFill>
                          <a:schemeClr val="tx1"/>
                        </a:solidFill>
                        <a:effectLst/>
                        <a:latin typeface="Calibri" charset="0"/>
                        <a:ea typeface="ＭＳ Ｐゴシック" charset="0"/>
                        <a:sym typeface="Symbol" charset="0"/>
                      </a:endParaRP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0" i="0" u="none" strike="noStrike" cap="none" normalizeH="0" baseline="0" dirty="0">
                          <a:ln>
                            <a:noFill/>
                          </a:ln>
                          <a:solidFill>
                            <a:schemeClr val="tx1"/>
                          </a:solidFill>
                          <a:effectLst/>
                          <a:latin typeface="Calibri" charset="0"/>
                          <a:ea typeface="ＭＳ Ｐゴシック" charset="0"/>
                        </a:rPr>
                        <a:t>IFMIF</a:t>
                      </a: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2000" b="1" i="0" u="none" strike="noStrike" cap="none" normalizeH="0" baseline="0" dirty="0" err="1">
                          <a:ln>
                            <a:noFill/>
                          </a:ln>
                          <a:solidFill>
                            <a:schemeClr val="tx1"/>
                          </a:solidFill>
                          <a:effectLst/>
                          <a:latin typeface="Calibri" charset="0"/>
                          <a:ea typeface="ＭＳ Ｐゴシック" charset="0"/>
                        </a:rPr>
                        <a:t>Generation</a:t>
                      </a:r>
                      <a:r>
                        <a:rPr kumimoji="0" lang="es-ES" sz="2000" b="1" i="0" u="none" strike="noStrike" cap="none" normalizeH="0" baseline="0" dirty="0">
                          <a:ln>
                            <a:noFill/>
                          </a:ln>
                          <a:solidFill>
                            <a:schemeClr val="tx1"/>
                          </a:solidFill>
                          <a:effectLst/>
                          <a:latin typeface="Calibri" charset="0"/>
                          <a:ea typeface="ＭＳ Ｐゴシック" charset="0"/>
                        </a:rPr>
                        <a:t>   </a:t>
                      </a:r>
                      <a:r>
                        <a:rPr kumimoji="0" lang="es-ES" sz="2000" b="1" i="0" u="none" strike="noStrike" cap="none" normalizeH="0" baseline="0" dirty="0">
                          <a:ln>
                            <a:noFill/>
                          </a:ln>
                          <a:solidFill>
                            <a:schemeClr val="tx1"/>
                          </a:solidFill>
                          <a:effectLst/>
                          <a:latin typeface="Calibri" charset="0"/>
                          <a:ea typeface="ＭＳ Ｐゴシック" charset="0"/>
                          <a:sym typeface="Symbol" charset="0"/>
                        </a:rPr>
                        <a:t></a:t>
                      </a: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0" i="0" u="none" strike="noStrike" cap="none" normalizeH="0" baseline="0" dirty="0">
                          <a:ln>
                            <a:noFill/>
                          </a:ln>
                          <a:solidFill>
                            <a:schemeClr val="accent2"/>
                          </a:solidFill>
                          <a:effectLst/>
                          <a:latin typeface="Calibri" charset="0"/>
                          <a:ea typeface="ＭＳ Ｐゴシック" charset="0"/>
                        </a:rPr>
                        <a:t>TIARA</a:t>
                      </a: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2000" b="0" i="0" u="none" strike="noStrike" cap="none" normalizeH="0" baseline="0" dirty="0" smtClean="0">
                          <a:ln>
                            <a:noFill/>
                          </a:ln>
                          <a:solidFill>
                            <a:schemeClr val="tx1"/>
                          </a:solidFill>
                          <a:effectLst/>
                          <a:latin typeface="Calibri" charset="0"/>
                          <a:ea typeface="ＭＳ Ｐゴシック" charset="0"/>
                        </a:rPr>
                        <a:t>UNDIGEN+</a:t>
                      </a:r>
                      <a:endParaRPr kumimoji="0" lang="es-E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1" i="0" u="none" strike="noStrike" cap="none" normalizeH="0" baseline="0" dirty="0">
                          <a:ln>
                            <a:noFill/>
                          </a:ln>
                          <a:solidFill>
                            <a:schemeClr val="tx1"/>
                          </a:solidFill>
                          <a:effectLst/>
                          <a:latin typeface="Calibri" charset="0"/>
                          <a:ea typeface="ＭＳ Ｐゴシック" charset="0"/>
                        </a:rPr>
                        <a:t>Small Accelerators </a:t>
                      </a:r>
                      <a:r>
                        <a:rPr kumimoji="0" lang="en-US" sz="2000" b="1" i="0" u="none" strike="noStrike" cap="none" normalizeH="0" baseline="0" dirty="0">
                          <a:ln>
                            <a:noFill/>
                          </a:ln>
                          <a:solidFill>
                            <a:schemeClr val="tx1"/>
                          </a:solidFill>
                          <a:effectLst/>
                          <a:latin typeface="Calibri" charset="0"/>
                          <a:ea typeface="ＭＳ Ｐゴシック" charset="0"/>
                          <a:sym typeface="Symbol" charset="0"/>
                        </a:rPr>
                        <a:t></a:t>
                      </a: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2000" b="0" i="0" u="none" strike="noStrike" cap="none" normalizeH="0" baseline="0" dirty="0" smtClean="0">
                          <a:ln>
                            <a:noFill/>
                          </a:ln>
                          <a:solidFill>
                            <a:schemeClr val="tx1"/>
                          </a:solidFill>
                          <a:effectLst/>
                          <a:latin typeface="Calibri" charset="0"/>
                          <a:ea typeface="ＭＳ Ｐゴシック" charset="0"/>
                        </a:rPr>
                        <a:t>SEA-TITAN</a:t>
                      </a:r>
                      <a:endParaRPr kumimoji="0" lang="es-E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2000" b="0" i="0" u="none" strike="noStrike" cap="none" normalizeH="0" baseline="0" dirty="0">
                          <a:ln>
                            <a:noFill/>
                          </a:ln>
                          <a:solidFill>
                            <a:schemeClr val="tx1"/>
                          </a:solidFill>
                          <a:effectLst/>
                          <a:latin typeface="Calibri" charset="0"/>
                          <a:ea typeface="ＭＳ Ｐゴシック" charset="0"/>
                        </a:rPr>
                        <a:t> </a:t>
                      </a:r>
                      <a:r>
                        <a:rPr kumimoji="0" lang="en-US" sz="2000" b="0" i="0" u="none" strike="noStrike" cap="none" normalizeH="0" baseline="0" dirty="0" smtClean="0">
                          <a:ln>
                            <a:noFill/>
                          </a:ln>
                          <a:solidFill>
                            <a:schemeClr val="tx1"/>
                          </a:solidFill>
                          <a:effectLst/>
                          <a:latin typeface="Calibri" charset="0"/>
                          <a:ea typeface="ＭＳ Ｐゴシック" charset="0"/>
                        </a:rPr>
                        <a:t>AMIT CYCLOTRON</a:t>
                      </a:r>
                      <a:endParaRPr kumimoji="0" lang="en-U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s-E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r>
              <a:tr h="3510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U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s-ES" sz="2000" b="0" i="0" u="none" strike="noStrike" cap="none" normalizeH="0" baseline="0" dirty="0">
                        <a:ln>
                          <a:noFill/>
                        </a:ln>
                        <a:solidFill>
                          <a:schemeClr val="tx1"/>
                        </a:solidFill>
                        <a:effectLst/>
                        <a:latin typeface="Calibri" charset="0"/>
                        <a:ea typeface="ＭＳ Ｐゴシック" charset="0"/>
                      </a:endParaRPr>
                    </a:p>
                  </a:txBody>
                  <a:tcPr marL="18000" marR="18000" marT="18000" marB="36000"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pic>
        <p:nvPicPr>
          <p:cNvPr id="8" name="Picture 11" descr="foto_grup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46014" y="1878812"/>
            <a:ext cx="288073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Agrupar 8"/>
          <p:cNvGrpSpPr/>
          <p:nvPr/>
        </p:nvGrpSpPr>
        <p:grpSpPr>
          <a:xfrm>
            <a:off x="101600" y="112736"/>
            <a:ext cx="9042400" cy="877840"/>
            <a:chOff x="101600" y="188913"/>
            <a:chExt cx="8863013" cy="725487"/>
          </a:xfrm>
        </p:grpSpPr>
        <p:sp>
          <p:nvSpPr>
            <p:cNvPr id="10" name="Line 3"/>
            <p:cNvSpPr>
              <a:spLocks noChangeShapeType="1"/>
            </p:cNvSpPr>
            <p:nvPr/>
          </p:nvSpPr>
          <p:spPr bwMode="auto">
            <a:xfrm>
              <a:off x="101600" y="914400"/>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1" name="Imagen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Rectangle 2"/>
          <p:cNvSpPr txBox="1">
            <a:spLocks noChangeArrowheads="1"/>
          </p:cNvSpPr>
          <p:nvPr/>
        </p:nvSpPr>
        <p:spPr>
          <a:xfrm>
            <a:off x="3492500" y="115888"/>
            <a:ext cx="5183188" cy="6127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2400" dirty="0" smtClean="0">
                <a:ea typeface="ＭＳ Ｐゴシック" pitchFamily="34" charset="-128"/>
              </a:rPr>
              <a:t>Accelerator R&amp;D activities: CIEMAT</a:t>
            </a:r>
          </a:p>
        </p:txBody>
      </p:sp>
    </p:spTree>
    <p:extLst>
      <p:ext uri="{BB962C8B-B14F-4D97-AF65-F5344CB8AC3E}">
        <p14:creationId xmlns:p14="http://schemas.microsoft.com/office/powerpoint/2010/main" val="31800415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1600" y="76200"/>
            <a:ext cx="1882775"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34818"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4819" name="Line 3"/>
          <p:cNvSpPr>
            <a:spLocks noChangeShapeType="1"/>
          </p:cNvSpPr>
          <p:nvPr/>
        </p:nvSpPr>
        <p:spPr bwMode="auto">
          <a:xfrm>
            <a:off x="101600" y="914400"/>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0" name="Text Box 7"/>
          <p:cNvSpPr txBox="1">
            <a:spLocks noChangeArrowheads="1"/>
          </p:cNvSpPr>
          <p:nvPr/>
        </p:nvSpPr>
        <p:spPr bwMode="auto">
          <a:xfrm>
            <a:off x="4840288" y="1924050"/>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4821" name="Imagen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3"/>
          <p:cNvSpPr txBox="1">
            <a:spLocks noChangeArrowheads="1"/>
          </p:cNvSpPr>
          <p:nvPr/>
        </p:nvSpPr>
        <p:spPr bwMode="auto">
          <a:xfrm>
            <a:off x="611188" y="909638"/>
            <a:ext cx="78120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dirty="0" smtClean="0">
                <a:solidFill>
                  <a:schemeClr val="tx2"/>
                </a:solidFill>
              </a:rPr>
              <a:t>Accelerator Technology Unit: Activities &amp; Capabilities </a:t>
            </a:r>
            <a:endParaRPr lang="en-GB" altLang="en-US" sz="2400" b="1" dirty="0">
              <a:solidFill>
                <a:schemeClr val="tx2"/>
              </a:solidFill>
            </a:endParaRPr>
          </a:p>
        </p:txBody>
      </p:sp>
      <p:sp>
        <p:nvSpPr>
          <p:cNvPr id="34823" name="Text Box 19"/>
          <p:cNvSpPr txBox="1">
            <a:spLocks noChangeArrowheads="1"/>
          </p:cNvSpPr>
          <p:nvPr/>
        </p:nvSpPr>
        <p:spPr bwMode="auto">
          <a:xfrm>
            <a:off x="152400" y="1371600"/>
            <a:ext cx="7239000" cy="2831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7325" indent="-187325"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just">
              <a:spcBef>
                <a:spcPct val="0"/>
              </a:spcBef>
              <a:buClr>
                <a:schemeClr val="hlink"/>
              </a:buClr>
              <a:buFontTx/>
              <a:buChar char="o"/>
            </a:pPr>
            <a:r>
              <a:rPr lang="en-US" altLang="en-US" sz="1800" b="1" dirty="0">
                <a:solidFill>
                  <a:schemeClr val="tx2"/>
                </a:solidFill>
                <a:latin typeface="Arial" pitchFamily="34" charset="0"/>
              </a:rPr>
              <a:t>Calculations</a:t>
            </a:r>
            <a:r>
              <a:rPr lang="en-US" altLang="en-US" sz="1800" dirty="0">
                <a:solidFill>
                  <a:schemeClr val="tx2"/>
                </a:solidFill>
                <a:latin typeface="Arial" pitchFamily="34" charset="0"/>
              </a:rPr>
              <a:t>: E</a:t>
            </a:r>
            <a:r>
              <a:rPr lang="en-US" altLang="en-US" sz="1800" dirty="0" smtClean="0">
                <a:solidFill>
                  <a:schemeClr val="tx2"/>
                </a:solidFill>
                <a:latin typeface="Arial" pitchFamily="34" charset="0"/>
              </a:rPr>
              <a:t>lectromagnetic</a:t>
            </a:r>
            <a:r>
              <a:rPr lang="en-US" altLang="en-US" sz="1800" dirty="0">
                <a:solidFill>
                  <a:schemeClr val="tx2"/>
                </a:solidFill>
                <a:latin typeface="Arial" pitchFamily="34" charset="0"/>
              </a:rPr>
              <a:t>, thermal and mechanical </a:t>
            </a:r>
            <a:r>
              <a:rPr lang="en-US" altLang="en-US" sz="1800" dirty="0" smtClean="0">
                <a:solidFill>
                  <a:schemeClr val="tx2"/>
                </a:solidFill>
                <a:latin typeface="Arial" pitchFamily="34" charset="0"/>
              </a:rPr>
              <a:t>analysis and </a:t>
            </a:r>
            <a:r>
              <a:rPr lang="en-US" altLang="en-US" sz="1800" dirty="0">
                <a:solidFill>
                  <a:schemeClr val="tx2"/>
                </a:solidFill>
                <a:latin typeface="Arial" pitchFamily="34" charset="0"/>
              </a:rPr>
              <a:t>beam dynamics </a:t>
            </a:r>
            <a:r>
              <a:rPr lang="en-US" altLang="en-US" sz="1800" dirty="0" smtClean="0">
                <a:solidFill>
                  <a:schemeClr val="tx2"/>
                </a:solidFill>
                <a:latin typeface="Arial" pitchFamily="34" charset="0"/>
              </a:rPr>
              <a:t>simulations.</a:t>
            </a:r>
            <a:endParaRPr lang="en-US" altLang="en-US" sz="1800" dirty="0">
              <a:solidFill>
                <a:schemeClr val="tx2"/>
              </a:solidFill>
              <a:latin typeface="Arial" pitchFamily="34" charset="0"/>
            </a:endParaRPr>
          </a:p>
          <a:p>
            <a:pPr algn="just">
              <a:spcBef>
                <a:spcPct val="0"/>
              </a:spcBef>
              <a:buClr>
                <a:schemeClr val="hlink"/>
              </a:buClr>
              <a:buFontTx/>
              <a:buChar char="o"/>
            </a:pPr>
            <a:r>
              <a:rPr lang="en-US" altLang="en-US" sz="1800" b="1" dirty="0">
                <a:solidFill>
                  <a:schemeClr val="tx2"/>
                </a:solidFill>
                <a:latin typeface="Arial" pitchFamily="34" charset="0"/>
              </a:rPr>
              <a:t>Engineering design:</a:t>
            </a:r>
            <a:r>
              <a:rPr lang="en-US" altLang="en-US" sz="1800" dirty="0">
                <a:solidFill>
                  <a:schemeClr val="tx2"/>
                </a:solidFill>
                <a:latin typeface="Arial" pitchFamily="34" charset="0"/>
              </a:rPr>
              <a:t> 3-D </a:t>
            </a:r>
            <a:r>
              <a:rPr lang="en-US" altLang="en-US" sz="1800" dirty="0" smtClean="0">
                <a:solidFill>
                  <a:schemeClr val="tx2"/>
                </a:solidFill>
                <a:latin typeface="Arial" pitchFamily="34" charset="0"/>
              </a:rPr>
              <a:t>modeling, </a:t>
            </a:r>
            <a:r>
              <a:rPr lang="en-US" altLang="en-US" sz="1800" dirty="0">
                <a:solidFill>
                  <a:schemeClr val="tx2"/>
                </a:solidFill>
                <a:latin typeface="Arial" pitchFamily="34" charset="0"/>
              </a:rPr>
              <a:t>fabrication techniques, </a:t>
            </a:r>
            <a:r>
              <a:rPr lang="en-US" altLang="en-US" sz="1800" dirty="0" smtClean="0">
                <a:solidFill>
                  <a:schemeClr val="tx2"/>
                </a:solidFill>
                <a:latin typeface="Arial" pitchFamily="34" charset="0"/>
              </a:rPr>
              <a:t>drawings.</a:t>
            </a:r>
            <a:endParaRPr lang="en-US" altLang="en-US" sz="1800" b="1" dirty="0">
              <a:solidFill>
                <a:schemeClr val="tx2"/>
              </a:solidFill>
              <a:latin typeface="Arial" pitchFamily="34" charset="0"/>
            </a:endParaRPr>
          </a:p>
          <a:p>
            <a:pPr algn="just">
              <a:spcBef>
                <a:spcPct val="0"/>
              </a:spcBef>
              <a:buClr>
                <a:schemeClr val="hlink"/>
              </a:buClr>
              <a:buFontTx/>
              <a:buChar char="o"/>
            </a:pPr>
            <a:r>
              <a:rPr lang="en-US" altLang="en-US" sz="1800" b="1" dirty="0">
                <a:solidFill>
                  <a:schemeClr val="tx2"/>
                </a:solidFill>
                <a:latin typeface="Arial" pitchFamily="34" charset="0"/>
              </a:rPr>
              <a:t>Prototyping</a:t>
            </a:r>
            <a:r>
              <a:rPr lang="en-US" altLang="en-US" sz="1800" dirty="0">
                <a:solidFill>
                  <a:schemeClr val="tx2"/>
                </a:solidFill>
                <a:latin typeface="Arial" pitchFamily="34" charset="0"/>
              </a:rPr>
              <a:t>: </a:t>
            </a:r>
            <a:r>
              <a:rPr lang="en-US" altLang="en-US" sz="1800" dirty="0" smtClean="0">
                <a:solidFill>
                  <a:schemeClr val="tx2"/>
                </a:solidFill>
                <a:latin typeface="Arial" pitchFamily="34" charset="0"/>
              </a:rPr>
              <a:t>Fabrication </a:t>
            </a:r>
            <a:r>
              <a:rPr lang="en-US" altLang="en-US" sz="1800" dirty="0">
                <a:solidFill>
                  <a:schemeClr val="tx2"/>
                </a:solidFill>
                <a:latin typeface="Arial" pitchFamily="34" charset="0"/>
              </a:rPr>
              <a:t>and assembly of magnets, RF structures and other accelerator </a:t>
            </a:r>
            <a:r>
              <a:rPr lang="en-US" altLang="en-US" sz="1800" dirty="0" smtClean="0">
                <a:solidFill>
                  <a:schemeClr val="tx2"/>
                </a:solidFill>
                <a:latin typeface="Arial" pitchFamily="34" charset="0"/>
              </a:rPr>
              <a:t>components, including complete compact accelerators.</a:t>
            </a:r>
            <a:endParaRPr lang="en-US" altLang="en-US" sz="1800" dirty="0">
              <a:solidFill>
                <a:schemeClr val="tx2"/>
              </a:solidFill>
              <a:latin typeface="Arial" pitchFamily="34" charset="0"/>
            </a:endParaRPr>
          </a:p>
          <a:p>
            <a:pPr algn="just">
              <a:spcBef>
                <a:spcPct val="0"/>
              </a:spcBef>
              <a:buClr>
                <a:schemeClr val="hlink"/>
              </a:buClr>
              <a:buFontTx/>
              <a:buChar char="o"/>
            </a:pPr>
            <a:r>
              <a:rPr lang="en-US" altLang="en-US" sz="1800" b="1" dirty="0" smtClean="0">
                <a:solidFill>
                  <a:schemeClr val="tx2"/>
                </a:solidFill>
                <a:latin typeface="Arial" pitchFamily="34" charset="0"/>
              </a:rPr>
              <a:t>Testing</a:t>
            </a:r>
            <a:r>
              <a:rPr lang="en-US" altLang="en-US" sz="1800" dirty="0" smtClean="0">
                <a:solidFill>
                  <a:schemeClr val="tx2"/>
                </a:solidFill>
                <a:latin typeface="Arial" pitchFamily="34" charset="0"/>
              </a:rPr>
              <a:t>: Two </a:t>
            </a:r>
            <a:r>
              <a:rPr lang="en-US" altLang="en-US" sz="1800" dirty="0">
                <a:solidFill>
                  <a:schemeClr val="tx2"/>
                </a:solidFill>
                <a:latin typeface="Arial" pitchFamily="34" charset="0"/>
              </a:rPr>
              <a:t>vertical cryostats, one </a:t>
            </a:r>
            <a:r>
              <a:rPr lang="en-US" altLang="en-US" sz="1800" dirty="0" err="1">
                <a:solidFill>
                  <a:schemeClr val="tx2"/>
                </a:solidFill>
                <a:latin typeface="Arial" pitchFamily="34" charset="0"/>
              </a:rPr>
              <a:t>cryocooler</a:t>
            </a:r>
            <a:r>
              <a:rPr lang="en-US" altLang="en-US" sz="1800" dirty="0">
                <a:solidFill>
                  <a:schemeClr val="tx2"/>
                </a:solidFill>
                <a:latin typeface="Arial" pitchFamily="34" charset="0"/>
              </a:rPr>
              <a:t> and low power RF </a:t>
            </a:r>
            <a:r>
              <a:rPr lang="en-US" altLang="en-US" sz="1800" dirty="0" smtClean="0">
                <a:solidFill>
                  <a:schemeClr val="tx2"/>
                </a:solidFill>
                <a:latin typeface="Arial" pitchFamily="34" charset="0"/>
              </a:rPr>
              <a:t>measurements.</a:t>
            </a:r>
            <a:endParaRPr lang="en-US" altLang="en-US" sz="1800" dirty="0">
              <a:solidFill>
                <a:schemeClr val="tx2"/>
              </a:solidFill>
              <a:latin typeface="Arial" pitchFamily="34" charset="0"/>
            </a:endParaRPr>
          </a:p>
          <a:p>
            <a:pPr algn="just">
              <a:spcBef>
                <a:spcPct val="0"/>
              </a:spcBef>
              <a:buClr>
                <a:schemeClr val="hlink"/>
              </a:buClr>
              <a:buFontTx/>
              <a:buChar char="o"/>
            </a:pPr>
            <a:endParaRPr lang="en-US" altLang="en-US" sz="1600" dirty="0">
              <a:solidFill>
                <a:schemeClr val="tx2"/>
              </a:solidFill>
              <a:latin typeface="Arial" pitchFamily="34" charset="0"/>
            </a:endParaRPr>
          </a:p>
        </p:txBody>
      </p:sp>
      <p:pic>
        <p:nvPicPr>
          <p:cNvPr id="34825"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6200" y="4437063"/>
            <a:ext cx="2016125"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7" name="Picture 14" descr="IMG_126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33600" y="4149725"/>
            <a:ext cx="2160000"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8" name="132 Imagen" descr="IMG_1165.jp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543800" y="3276600"/>
            <a:ext cx="1147105" cy="30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descr="C:\Users\Administrador\AppData\Local\Microsoft\Windows\Temporary Internet Files\Content.Outlook\L4C1HFY0\IMG_20151211_171040.jp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438651" y="4151900"/>
            <a:ext cx="2880831"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350908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1600" y="76200"/>
            <a:ext cx="1882775"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34818"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4819" name="Line 3"/>
          <p:cNvSpPr>
            <a:spLocks noChangeShapeType="1"/>
          </p:cNvSpPr>
          <p:nvPr/>
        </p:nvSpPr>
        <p:spPr bwMode="auto">
          <a:xfrm>
            <a:off x="101600" y="914400"/>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0" name="Text Box 7"/>
          <p:cNvSpPr txBox="1">
            <a:spLocks noChangeArrowheads="1"/>
          </p:cNvSpPr>
          <p:nvPr/>
        </p:nvSpPr>
        <p:spPr bwMode="auto">
          <a:xfrm>
            <a:off x="4840288" y="1466850"/>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4821" name="Imagen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3"/>
          <p:cNvSpPr txBox="1">
            <a:spLocks noChangeArrowheads="1"/>
          </p:cNvSpPr>
          <p:nvPr/>
        </p:nvSpPr>
        <p:spPr bwMode="auto">
          <a:xfrm>
            <a:off x="611188" y="909638"/>
            <a:ext cx="78120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dirty="0" smtClean="0">
                <a:solidFill>
                  <a:schemeClr val="tx2"/>
                </a:solidFill>
              </a:rPr>
              <a:t>Accelerator Technology Unit: Relevant Projects (I) </a:t>
            </a:r>
            <a:endParaRPr lang="en-GB" altLang="en-US" sz="2400" b="1" dirty="0">
              <a:solidFill>
                <a:schemeClr val="tx2"/>
              </a:solidFill>
            </a:endParaRPr>
          </a:p>
        </p:txBody>
      </p:sp>
      <p:sp>
        <p:nvSpPr>
          <p:cNvPr id="2" name="CuadroTexto 1"/>
          <p:cNvSpPr txBox="1"/>
          <p:nvPr/>
        </p:nvSpPr>
        <p:spPr>
          <a:xfrm>
            <a:off x="0" y="1447800"/>
            <a:ext cx="9144000" cy="646331"/>
          </a:xfrm>
          <a:prstGeom prst="rect">
            <a:avLst/>
          </a:prstGeom>
          <a:noFill/>
        </p:spPr>
        <p:txBody>
          <a:bodyPr wrap="square" rtlCol="0">
            <a:spAutoFit/>
          </a:bodyPr>
          <a:lstStyle/>
          <a:p>
            <a:r>
              <a:rPr lang="en-GB" sz="2000" b="1" dirty="0" smtClean="0"/>
              <a:t>CONTRIBUTION TO THE E-XFEL PROJECT (European Free Electron Laser):</a:t>
            </a:r>
            <a:r>
              <a:rPr lang="en-GB" b="1" dirty="0" smtClean="0"/>
              <a:t> </a:t>
            </a:r>
          </a:p>
          <a:p>
            <a:r>
              <a:rPr lang="en-GB" sz="1600" dirty="0" smtClean="0"/>
              <a:t> </a:t>
            </a:r>
            <a:endParaRPr lang="en-GB" sz="1600" dirty="0"/>
          </a:p>
        </p:txBody>
      </p:sp>
      <p:grpSp>
        <p:nvGrpSpPr>
          <p:cNvPr id="4" name="Agrupar 3"/>
          <p:cNvGrpSpPr/>
          <p:nvPr/>
        </p:nvGrpSpPr>
        <p:grpSpPr>
          <a:xfrm>
            <a:off x="76200" y="1828800"/>
            <a:ext cx="2432425" cy="3546026"/>
            <a:chOff x="76200" y="2846400"/>
            <a:chExt cx="2432425" cy="3546026"/>
          </a:xfrm>
        </p:grpSpPr>
        <p:pic>
          <p:nvPicPr>
            <p:cNvPr id="16" name="Picture 10" descr="Nueva image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28605" y="4677001"/>
              <a:ext cx="2196000" cy="17154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7" name="Object 3"/>
            <p:cNvGraphicFramePr>
              <a:graphicFrameLocks noChangeAspect="1"/>
            </p:cNvGraphicFramePr>
            <p:nvPr>
              <p:extLst>
                <p:ext uri="{D42A27DB-BD31-4B8C-83A1-F6EECF244321}">
                  <p14:modId xmlns:p14="http://schemas.microsoft.com/office/powerpoint/2010/main" val="2588366002"/>
                </p:ext>
              </p:extLst>
            </p:nvPr>
          </p:nvGraphicFramePr>
          <p:xfrm>
            <a:off x="76200" y="2846400"/>
            <a:ext cx="2432425" cy="1573200"/>
          </p:xfrm>
          <a:graphic>
            <a:graphicData uri="http://schemas.openxmlformats.org/presentationml/2006/ole">
              <mc:AlternateContent xmlns:mc="http://schemas.openxmlformats.org/markup-compatibility/2006">
                <mc:Choice xmlns:v="urn:schemas-microsoft-com:vml" Requires="v">
                  <p:oleObj spid="_x0000_s2147" name="CorelDRAW" r:id="rId6" imgW="7683500" imgH="4940300" progId="CorelDRAW.Graphic.11">
                    <p:embed/>
                  </p:oleObj>
                </mc:Choice>
                <mc:Fallback>
                  <p:oleObj name="CorelDRAW" r:id="rId6" imgW="7683500" imgH="4940300" progId="CorelDRAW.Graphic.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 y="2846400"/>
                          <a:ext cx="2432425" cy="1573200"/>
                        </a:xfrm>
                        <a:prstGeom prst="rect">
                          <a:avLst/>
                        </a:prstGeom>
                        <a:noFill/>
                        <a:ln>
                          <a:noFill/>
                        </a:ln>
                        <a:effectLst/>
                      </p:spPr>
                    </p:pic>
                  </p:oleObj>
                </mc:Fallback>
              </mc:AlternateContent>
            </a:graphicData>
          </a:graphic>
        </p:graphicFrame>
      </p:grpSp>
      <p:grpSp>
        <p:nvGrpSpPr>
          <p:cNvPr id="3" name="Agrupar 2"/>
          <p:cNvGrpSpPr/>
          <p:nvPr/>
        </p:nvGrpSpPr>
        <p:grpSpPr>
          <a:xfrm>
            <a:off x="2813592" y="1777519"/>
            <a:ext cx="2291808" cy="3619587"/>
            <a:chOff x="2832100" y="2772000"/>
            <a:chExt cx="2291808" cy="3619587"/>
          </a:xfrm>
        </p:grpSpPr>
        <p:pic>
          <p:nvPicPr>
            <p:cNvPr id="18" name="Picture 15" descr="conjunto mesa tbl (2º prototipo)_04"/>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075592" y="2772000"/>
              <a:ext cx="1877408"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Imagen 1"/>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832100" y="4674387"/>
              <a:ext cx="2291808" cy="171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Imagen 9"/>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5181600" y="1828800"/>
            <a:ext cx="2625059"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Agrupar 5"/>
          <p:cNvGrpSpPr/>
          <p:nvPr/>
        </p:nvGrpSpPr>
        <p:grpSpPr>
          <a:xfrm>
            <a:off x="5725303" y="3657600"/>
            <a:ext cx="2961497" cy="2667000"/>
            <a:chOff x="5725303" y="4114800"/>
            <a:chExt cx="2961497" cy="2667000"/>
          </a:xfrm>
        </p:grpSpPr>
        <p:grpSp>
          <p:nvGrpSpPr>
            <p:cNvPr id="21" name="Group 10"/>
            <p:cNvGrpSpPr>
              <a:grpSpLocks noChangeAspect="1"/>
            </p:cNvGrpSpPr>
            <p:nvPr/>
          </p:nvGrpSpPr>
          <p:grpSpPr bwMode="auto">
            <a:xfrm>
              <a:off x="5725303" y="4350000"/>
              <a:ext cx="1589897" cy="2203200"/>
              <a:chOff x="1973" y="1979"/>
              <a:chExt cx="1361" cy="1886"/>
            </a:xfrm>
          </p:grpSpPr>
          <p:pic>
            <p:nvPicPr>
              <p:cNvPr id="22" name="Picture 11"/>
              <p:cNvPicPr>
                <a:picLocks noChangeAspect="1" noChangeArrowheads="1"/>
              </p:cNvPicPr>
              <p:nvPr/>
            </p:nvPicPr>
            <p:blipFill>
              <a:blip r:embed="rId11" cstate="print">
                <a:extLst>
                  <a:ext uri="{28A0092B-C50C-407E-A947-70E740481C1C}">
                    <a14:useLocalDpi xmlns:a14="http://schemas.microsoft.com/office/drawing/2010/main" val="0"/>
                  </a:ext>
                </a:extLst>
              </a:blip>
              <a:srcRect l="13705"/>
              <a:stretch>
                <a:fillRect/>
              </a:stretch>
            </p:blipFill>
            <p:spPr bwMode="auto">
              <a:xfrm>
                <a:off x="2018" y="1979"/>
                <a:ext cx="1316" cy="1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3" name="Rectangle 12"/>
              <p:cNvSpPr>
                <a:spLocks noChangeArrowheads="1"/>
              </p:cNvSpPr>
              <p:nvPr/>
            </p:nvSpPr>
            <p:spPr bwMode="auto">
              <a:xfrm>
                <a:off x="1973" y="2024"/>
                <a:ext cx="136" cy="1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s-ES">
                  <a:cs typeface="+mn-cs"/>
                </a:endParaRPr>
              </a:p>
            </p:txBody>
          </p:sp>
        </p:grpSp>
        <p:pic>
          <p:nvPicPr>
            <p:cNvPr id="24" name="Picture 15" descr="IMG_0527"/>
            <p:cNvPicPr>
              <a:picLocks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7419975" y="4114800"/>
              <a:ext cx="1266825" cy="26670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sp>
        <p:nvSpPr>
          <p:cNvPr id="5" name="CuadroTexto 4"/>
          <p:cNvSpPr txBox="1"/>
          <p:nvPr/>
        </p:nvSpPr>
        <p:spPr>
          <a:xfrm>
            <a:off x="228600" y="5562600"/>
            <a:ext cx="2209800" cy="523220"/>
          </a:xfrm>
          <a:prstGeom prst="rect">
            <a:avLst/>
          </a:prstGeom>
          <a:noFill/>
        </p:spPr>
        <p:txBody>
          <a:bodyPr wrap="square" rtlCol="0">
            <a:spAutoFit/>
          </a:bodyPr>
          <a:lstStyle/>
          <a:p>
            <a:r>
              <a:rPr lang="en-GB" sz="1400" b="1" dirty="0" smtClean="0"/>
              <a:t>103 Combined Superconducting Magnets</a:t>
            </a:r>
            <a:endParaRPr lang="en-GB" sz="1400" b="1" dirty="0"/>
          </a:p>
        </p:txBody>
      </p:sp>
      <p:sp>
        <p:nvSpPr>
          <p:cNvPr id="27" name="CuadroTexto 26"/>
          <p:cNvSpPr txBox="1"/>
          <p:nvPr/>
        </p:nvSpPr>
        <p:spPr>
          <a:xfrm>
            <a:off x="2819400" y="5562600"/>
            <a:ext cx="2209800" cy="307777"/>
          </a:xfrm>
          <a:prstGeom prst="rect">
            <a:avLst/>
          </a:prstGeom>
          <a:noFill/>
        </p:spPr>
        <p:txBody>
          <a:bodyPr wrap="square" rtlCol="0">
            <a:spAutoFit/>
          </a:bodyPr>
          <a:lstStyle/>
          <a:p>
            <a:r>
              <a:rPr lang="en-GB" sz="1400" b="1" dirty="0" smtClean="0"/>
              <a:t>101  Moving Tables</a:t>
            </a:r>
            <a:endParaRPr lang="en-GB" sz="1400" b="1" dirty="0"/>
          </a:p>
        </p:txBody>
      </p:sp>
      <p:sp>
        <p:nvSpPr>
          <p:cNvPr id="28" name="CuadroTexto 27"/>
          <p:cNvSpPr txBox="1"/>
          <p:nvPr/>
        </p:nvSpPr>
        <p:spPr>
          <a:xfrm>
            <a:off x="5715000" y="6016823"/>
            <a:ext cx="1371600" cy="307777"/>
          </a:xfrm>
          <a:prstGeom prst="rect">
            <a:avLst/>
          </a:prstGeom>
          <a:noFill/>
        </p:spPr>
        <p:txBody>
          <a:bodyPr wrap="square" rtlCol="0">
            <a:spAutoFit/>
          </a:bodyPr>
          <a:lstStyle/>
          <a:p>
            <a:r>
              <a:rPr lang="en-GB" sz="1400" b="1" dirty="0" smtClean="0"/>
              <a:t>3 Phase Shifters</a:t>
            </a:r>
            <a:endParaRPr lang="en-GB" sz="1400" b="1" dirty="0"/>
          </a:p>
        </p:txBody>
      </p:sp>
      <p:sp>
        <p:nvSpPr>
          <p:cNvPr id="29" name="CuadroTexto 28"/>
          <p:cNvSpPr txBox="1"/>
          <p:nvPr/>
        </p:nvSpPr>
        <p:spPr>
          <a:xfrm>
            <a:off x="7801737" y="1752600"/>
            <a:ext cx="1371600" cy="523220"/>
          </a:xfrm>
          <a:prstGeom prst="rect">
            <a:avLst/>
          </a:prstGeom>
          <a:noFill/>
        </p:spPr>
        <p:txBody>
          <a:bodyPr wrap="square" rtlCol="0">
            <a:spAutoFit/>
          </a:bodyPr>
          <a:lstStyle/>
          <a:p>
            <a:r>
              <a:rPr lang="en-GB" sz="1400" b="1" dirty="0" smtClean="0"/>
              <a:t>101 Electronic Control Racks</a:t>
            </a:r>
            <a:endParaRPr lang="en-GB" sz="1400" b="1" dirty="0"/>
          </a:p>
        </p:txBody>
      </p:sp>
    </p:spTree>
    <p:extLst>
      <p:ext uri="{BB962C8B-B14F-4D97-AF65-F5344CB8AC3E}">
        <p14:creationId xmlns:p14="http://schemas.microsoft.com/office/powerpoint/2010/main" val="304835234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1600" y="76200"/>
            <a:ext cx="1882775"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34818"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4819" name="Line 3"/>
          <p:cNvSpPr>
            <a:spLocks noChangeShapeType="1"/>
          </p:cNvSpPr>
          <p:nvPr/>
        </p:nvSpPr>
        <p:spPr bwMode="auto">
          <a:xfrm>
            <a:off x="101600" y="914400"/>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0" name="Text Box 7"/>
          <p:cNvSpPr txBox="1">
            <a:spLocks noChangeArrowheads="1"/>
          </p:cNvSpPr>
          <p:nvPr/>
        </p:nvSpPr>
        <p:spPr bwMode="auto">
          <a:xfrm>
            <a:off x="4840288" y="1676400"/>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4821" name="Imagen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3"/>
          <p:cNvSpPr txBox="1">
            <a:spLocks noChangeArrowheads="1"/>
          </p:cNvSpPr>
          <p:nvPr/>
        </p:nvSpPr>
        <p:spPr bwMode="auto">
          <a:xfrm>
            <a:off x="611188" y="909638"/>
            <a:ext cx="78120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dirty="0" smtClean="0">
                <a:solidFill>
                  <a:schemeClr val="tx2"/>
                </a:solidFill>
              </a:rPr>
              <a:t>Accelerator Technology Unit: Relevant Projects (II) </a:t>
            </a:r>
            <a:endParaRPr lang="en-GB" altLang="en-US" sz="2400" b="1" dirty="0">
              <a:solidFill>
                <a:schemeClr val="tx2"/>
              </a:solidFill>
            </a:endParaRPr>
          </a:p>
        </p:txBody>
      </p:sp>
      <p:sp>
        <p:nvSpPr>
          <p:cNvPr id="2" name="CuadroTexto 1"/>
          <p:cNvSpPr txBox="1"/>
          <p:nvPr/>
        </p:nvSpPr>
        <p:spPr>
          <a:xfrm>
            <a:off x="0" y="1447800"/>
            <a:ext cx="9144000" cy="646331"/>
          </a:xfrm>
          <a:prstGeom prst="rect">
            <a:avLst/>
          </a:prstGeom>
          <a:noFill/>
        </p:spPr>
        <p:txBody>
          <a:bodyPr wrap="square" rtlCol="0">
            <a:spAutoFit/>
          </a:bodyPr>
          <a:lstStyle/>
          <a:p>
            <a:r>
              <a:rPr lang="en-GB" sz="2000" b="1" dirty="0" smtClean="0"/>
              <a:t>CONTRIBUTION TO THE CLIC PROJECT (Compact </a:t>
            </a:r>
            <a:r>
              <a:rPr lang="en-GB" sz="2000" b="1" dirty="0" err="1" smtClean="0"/>
              <a:t>LInear</a:t>
            </a:r>
            <a:r>
              <a:rPr lang="en-GB" sz="2000" b="1" dirty="0" smtClean="0"/>
              <a:t> Collider): </a:t>
            </a:r>
          </a:p>
          <a:p>
            <a:r>
              <a:rPr lang="en-GB" sz="1600" dirty="0" smtClean="0"/>
              <a:t> </a:t>
            </a:r>
            <a:endParaRPr lang="en-GB" sz="1600" dirty="0"/>
          </a:p>
        </p:txBody>
      </p:sp>
      <p:grpSp>
        <p:nvGrpSpPr>
          <p:cNvPr id="9" name="Agrupar 8"/>
          <p:cNvGrpSpPr/>
          <p:nvPr/>
        </p:nvGrpSpPr>
        <p:grpSpPr>
          <a:xfrm>
            <a:off x="304800" y="1914750"/>
            <a:ext cx="2498684" cy="4519864"/>
            <a:chOff x="304800" y="2162400"/>
            <a:chExt cx="2498684" cy="4519864"/>
          </a:xfrm>
        </p:grpSpPr>
        <p:sp>
          <p:nvSpPr>
            <p:cNvPr id="5" name="CuadroTexto 4"/>
            <p:cNvSpPr txBox="1"/>
            <p:nvPr/>
          </p:nvSpPr>
          <p:spPr>
            <a:xfrm>
              <a:off x="533400" y="5943600"/>
              <a:ext cx="1752600" cy="738664"/>
            </a:xfrm>
            <a:prstGeom prst="rect">
              <a:avLst/>
            </a:prstGeom>
            <a:noFill/>
          </p:spPr>
          <p:txBody>
            <a:bodyPr wrap="square" rtlCol="0">
              <a:spAutoFit/>
            </a:bodyPr>
            <a:lstStyle/>
            <a:p>
              <a:r>
                <a:rPr lang="en-GB" sz="1400" b="1" dirty="0" smtClean="0"/>
                <a:t>12 Power Extraction  Transfer Structures for CTF3</a:t>
              </a:r>
              <a:endParaRPr lang="en-GB" sz="1400" b="1" dirty="0"/>
            </a:p>
          </p:txBody>
        </p:sp>
        <p:grpSp>
          <p:nvGrpSpPr>
            <p:cNvPr id="25" name="Group 24"/>
            <p:cNvGrpSpPr>
              <a:grpSpLocks noChangeAspect="1"/>
            </p:cNvGrpSpPr>
            <p:nvPr/>
          </p:nvGrpSpPr>
          <p:grpSpPr bwMode="auto">
            <a:xfrm>
              <a:off x="328623" y="2162400"/>
              <a:ext cx="2474861" cy="1800000"/>
              <a:chOff x="1447" y="1071"/>
              <a:chExt cx="3157" cy="2412"/>
            </a:xfrm>
          </p:grpSpPr>
          <p:pic>
            <p:nvPicPr>
              <p:cNvPr id="26" name="Picture 7" descr="Figure 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47" y="1071"/>
                <a:ext cx="2866" cy="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Line 9"/>
              <p:cNvSpPr>
                <a:spLocks noChangeShapeType="1"/>
              </p:cNvSpPr>
              <p:nvPr/>
            </p:nvSpPr>
            <p:spPr bwMode="auto">
              <a:xfrm flipH="1">
                <a:off x="3878" y="1351"/>
                <a:ext cx="726" cy="408"/>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sp>
            <p:nvSpPr>
              <p:cNvPr id="31" name="Line 10"/>
              <p:cNvSpPr>
                <a:spLocks noChangeShapeType="1"/>
              </p:cNvSpPr>
              <p:nvPr/>
            </p:nvSpPr>
            <p:spPr bwMode="auto">
              <a:xfrm flipH="1">
                <a:off x="3424" y="1850"/>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sp>
            <p:nvSpPr>
              <p:cNvPr id="32" name="Line 11"/>
              <p:cNvSpPr>
                <a:spLocks noChangeShapeType="1"/>
              </p:cNvSpPr>
              <p:nvPr/>
            </p:nvSpPr>
            <p:spPr bwMode="auto">
              <a:xfrm flipH="1">
                <a:off x="2925" y="2123"/>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sp>
            <p:nvSpPr>
              <p:cNvPr id="33" name="Line 12"/>
              <p:cNvSpPr>
                <a:spLocks noChangeShapeType="1"/>
              </p:cNvSpPr>
              <p:nvPr/>
            </p:nvSpPr>
            <p:spPr bwMode="auto">
              <a:xfrm flipH="1">
                <a:off x="2381" y="2440"/>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sp>
            <p:nvSpPr>
              <p:cNvPr id="34" name="Line 13"/>
              <p:cNvSpPr>
                <a:spLocks noChangeShapeType="1"/>
              </p:cNvSpPr>
              <p:nvPr/>
            </p:nvSpPr>
            <p:spPr bwMode="auto">
              <a:xfrm>
                <a:off x="2336" y="2795"/>
                <a:ext cx="862" cy="499"/>
              </a:xfrm>
              <a:prstGeom prst="line">
                <a:avLst/>
              </a:prstGeom>
              <a:noFill/>
              <a:ln w="38100">
                <a:solidFill>
                  <a:srgbClr val="00CCFF"/>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sp>
            <p:nvSpPr>
              <p:cNvPr id="35" name="Line 14"/>
              <p:cNvSpPr>
                <a:spLocks noChangeShapeType="1"/>
              </p:cNvSpPr>
              <p:nvPr/>
            </p:nvSpPr>
            <p:spPr bwMode="auto">
              <a:xfrm flipH="1">
                <a:off x="1973" y="2659"/>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sp>
            <p:nvSpPr>
              <p:cNvPr id="36" name="Line 15"/>
              <p:cNvSpPr>
                <a:spLocks noChangeShapeType="1"/>
              </p:cNvSpPr>
              <p:nvPr/>
            </p:nvSpPr>
            <p:spPr bwMode="auto">
              <a:xfrm flipH="1">
                <a:off x="1519" y="2931"/>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sp>
            <p:nvSpPr>
              <p:cNvPr id="37" name="Line 16"/>
              <p:cNvSpPr>
                <a:spLocks noChangeShapeType="1"/>
              </p:cNvSpPr>
              <p:nvPr/>
            </p:nvSpPr>
            <p:spPr bwMode="auto">
              <a:xfrm flipH="1">
                <a:off x="3560" y="1933"/>
                <a:ext cx="136" cy="90"/>
              </a:xfrm>
              <a:prstGeom prst="line">
                <a:avLst/>
              </a:prstGeom>
              <a:noFill/>
              <a:ln w="38100">
                <a:solidFill>
                  <a:srgbClr val="00CCFF"/>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sp>
            <p:nvSpPr>
              <p:cNvPr id="38" name="Line 17"/>
              <p:cNvSpPr>
                <a:spLocks noChangeShapeType="1"/>
              </p:cNvSpPr>
              <p:nvPr/>
            </p:nvSpPr>
            <p:spPr bwMode="auto">
              <a:xfrm flipH="1">
                <a:off x="4014" y="1661"/>
                <a:ext cx="136" cy="90"/>
              </a:xfrm>
              <a:prstGeom prst="line">
                <a:avLst/>
              </a:prstGeom>
              <a:noFill/>
              <a:ln w="38100">
                <a:solidFill>
                  <a:srgbClr val="00CCFF"/>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sp>
            <p:nvSpPr>
              <p:cNvPr id="39" name="Line 18"/>
              <p:cNvSpPr>
                <a:spLocks noChangeShapeType="1"/>
              </p:cNvSpPr>
              <p:nvPr/>
            </p:nvSpPr>
            <p:spPr bwMode="auto">
              <a:xfrm flipH="1">
                <a:off x="2608" y="2296"/>
                <a:ext cx="476" cy="272"/>
              </a:xfrm>
              <a:prstGeom prst="line">
                <a:avLst/>
              </a:prstGeom>
              <a:noFill/>
              <a:ln w="38100">
                <a:solidFill>
                  <a:srgbClr val="00CCFF"/>
                </a:solidFill>
                <a:round/>
                <a:headEnd/>
                <a:tailEnd type="triangle" w="med" len="med"/>
              </a:ln>
              <a:extLst>
                <a:ext uri="{909E8E84-426E-40DD-AFC4-6F175D3DCCD1}">
                  <a14:hiddenFill xmlns:a14="http://schemas.microsoft.com/office/drawing/2010/main">
                    <a:noFill/>
                  </a14:hiddenFill>
                </a:ext>
              </a:extLst>
            </p:spPr>
            <p:txBody>
              <a:bodyPr anchor="b"/>
              <a:lstStyle/>
              <a:p>
                <a:endParaRPr lang="en-GB"/>
              </a:p>
            </p:txBody>
          </p:sp>
        </p:grpSp>
        <p:pic>
          <p:nvPicPr>
            <p:cNvPr id="43" name="Imagen 1"/>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04800" y="3962400"/>
              <a:ext cx="2345889"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Agrupar 6"/>
          <p:cNvGrpSpPr/>
          <p:nvPr/>
        </p:nvGrpSpPr>
        <p:grpSpPr>
          <a:xfrm>
            <a:off x="6810600" y="1447800"/>
            <a:ext cx="1952400" cy="2286000"/>
            <a:chOff x="6658200" y="1897075"/>
            <a:chExt cx="1952400" cy="2286000"/>
          </a:xfrm>
        </p:grpSpPr>
        <p:sp>
          <p:nvSpPr>
            <p:cNvPr id="29" name="CuadroTexto 28"/>
            <p:cNvSpPr txBox="1"/>
            <p:nvPr/>
          </p:nvSpPr>
          <p:spPr>
            <a:xfrm>
              <a:off x="7239000" y="3659855"/>
              <a:ext cx="1371600" cy="523220"/>
            </a:xfrm>
            <a:prstGeom prst="rect">
              <a:avLst/>
            </a:prstGeom>
            <a:noFill/>
          </p:spPr>
          <p:txBody>
            <a:bodyPr wrap="square" rtlCol="0">
              <a:spAutoFit/>
            </a:bodyPr>
            <a:lstStyle/>
            <a:p>
              <a:r>
                <a:rPr lang="en-GB" sz="1400" b="1" dirty="0" smtClean="0"/>
                <a:t>1 Accelerating </a:t>
              </a:r>
              <a:r>
                <a:rPr lang="en-GB" sz="1400" b="1" dirty="0" err="1" smtClean="0"/>
                <a:t>Sructure</a:t>
              </a:r>
              <a:endParaRPr lang="en-GB" sz="1400" b="1" dirty="0"/>
            </a:p>
          </p:txBody>
        </p:sp>
        <p:pic>
          <p:nvPicPr>
            <p:cNvPr id="44"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658200" y="1897075"/>
              <a:ext cx="1800000" cy="176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8" name="Agrupar 7"/>
          <p:cNvGrpSpPr/>
          <p:nvPr/>
        </p:nvGrpSpPr>
        <p:grpSpPr>
          <a:xfrm>
            <a:off x="6575400" y="4044951"/>
            <a:ext cx="2340000" cy="2098019"/>
            <a:chOff x="6346800" y="4292601"/>
            <a:chExt cx="2340000" cy="2098019"/>
          </a:xfrm>
        </p:grpSpPr>
        <p:sp>
          <p:nvSpPr>
            <p:cNvPr id="28" name="CuadroTexto 27"/>
            <p:cNvSpPr txBox="1"/>
            <p:nvPr/>
          </p:nvSpPr>
          <p:spPr>
            <a:xfrm>
              <a:off x="6858000" y="5867400"/>
              <a:ext cx="1371600" cy="523220"/>
            </a:xfrm>
            <a:prstGeom prst="rect">
              <a:avLst/>
            </a:prstGeom>
            <a:noFill/>
          </p:spPr>
          <p:txBody>
            <a:bodyPr wrap="square" rtlCol="0">
              <a:spAutoFit/>
            </a:bodyPr>
            <a:lstStyle/>
            <a:p>
              <a:r>
                <a:rPr lang="en-GB" sz="1400" b="1" dirty="0" smtClean="0"/>
                <a:t>1 Damping Ring Gradient Dipole</a:t>
              </a:r>
              <a:endParaRPr lang="en-GB" sz="1400" b="1" dirty="0"/>
            </a:p>
          </p:txBody>
        </p:sp>
        <p:pic>
          <p:nvPicPr>
            <p:cNvPr id="45" name="3 Imagen"/>
            <p:cNvPicPr>
              <a:picLocks noChangeAspect="1"/>
            </p:cNvPicPr>
            <p:nvPr/>
          </p:nvPicPr>
          <p:blipFill rotWithShape="1">
            <a:blip r:embed="rId7" cstate="email">
              <a:extLst>
                <a:ext uri="{28A0092B-C50C-407E-A947-70E740481C1C}">
                  <a14:useLocalDpi xmlns:a14="http://schemas.microsoft.com/office/drawing/2010/main" val="0"/>
                </a:ext>
              </a:extLst>
            </a:blip>
            <a:srcRect/>
            <a:stretch/>
          </p:blipFill>
          <p:spPr>
            <a:xfrm>
              <a:off x="6346800" y="4292601"/>
              <a:ext cx="2340000" cy="1345238"/>
            </a:xfrm>
            <a:prstGeom prst="rect">
              <a:avLst/>
            </a:prstGeom>
            <a:ln>
              <a:noFill/>
            </a:ln>
            <a:effectLst>
              <a:outerShdw blurRad="190500" algn="tl" rotWithShape="0">
                <a:srgbClr val="000000">
                  <a:alpha val="70000"/>
                </a:srgbClr>
              </a:outerShdw>
            </a:effectLst>
          </p:spPr>
        </p:pic>
      </p:grpSp>
      <p:grpSp>
        <p:nvGrpSpPr>
          <p:cNvPr id="4" name="Agrupar 3"/>
          <p:cNvGrpSpPr/>
          <p:nvPr/>
        </p:nvGrpSpPr>
        <p:grpSpPr>
          <a:xfrm>
            <a:off x="3318958" y="1885950"/>
            <a:ext cx="2700842" cy="4495800"/>
            <a:chOff x="2937958" y="2133600"/>
            <a:chExt cx="2700842" cy="4495800"/>
          </a:xfrm>
        </p:grpSpPr>
        <p:sp>
          <p:nvSpPr>
            <p:cNvPr id="27" name="CuadroTexto 26"/>
            <p:cNvSpPr txBox="1"/>
            <p:nvPr/>
          </p:nvSpPr>
          <p:spPr>
            <a:xfrm>
              <a:off x="3124200" y="5890736"/>
              <a:ext cx="2209800" cy="738664"/>
            </a:xfrm>
            <a:prstGeom prst="rect">
              <a:avLst/>
            </a:prstGeom>
            <a:noFill/>
          </p:spPr>
          <p:txBody>
            <a:bodyPr wrap="square" rtlCol="0">
              <a:spAutoFit/>
            </a:bodyPr>
            <a:lstStyle/>
            <a:p>
              <a:r>
                <a:rPr lang="en-GB" sz="1400" b="1" dirty="0" smtClean="0"/>
                <a:t>1 Double Length Power Extraction Transfer Structure</a:t>
              </a:r>
              <a:endParaRPr lang="en-GB" sz="1400" b="1" dirty="0"/>
            </a:p>
          </p:txBody>
        </p:sp>
        <p:pic>
          <p:nvPicPr>
            <p:cNvPr id="41" name="Picture 7" descr="Conjunto PETS EuCARD"/>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048000" y="2133600"/>
              <a:ext cx="2353048"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2" descr="PETS_04.JPG"/>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2937958" y="3991200"/>
              <a:ext cx="2700842" cy="1800000"/>
            </a:xfrm>
            <a:prstGeom prst="rect">
              <a:avLst/>
            </a:prstGeom>
          </p:spPr>
        </p:pic>
      </p:grpSp>
    </p:spTree>
    <p:extLst>
      <p:ext uri="{BB962C8B-B14F-4D97-AF65-F5344CB8AC3E}">
        <p14:creationId xmlns:p14="http://schemas.microsoft.com/office/powerpoint/2010/main" val="32549519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1600" y="76200"/>
            <a:ext cx="1882775"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34818"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4819" name="Line 3"/>
          <p:cNvSpPr>
            <a:spLocks noChangeShapeType="1"/>
          </p:cNvSpPr>
          <p:nvPr/>
        </p:nvSpPr>
        <p:spPr bwMode="auto">
          <a:xfrm>
            <a:off x="101600" y="914400"/>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0" name="Text Box 7"/>
          <p:cNvSpPr txBox="1">
            <a:spLocks noChangeArrowheads="1"/>
          </p:cNvSpPr>
          <p:nvPr/>
        </p:nvSpPr>
        <p:spPr bwMode="auto">
          <a:xfrm>
            <a:off x="4840288" y="1847850"/>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4821" name="Imagen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3"/>
          <p:cNvSpPr txBox="1">
            <a:spLocks noChangeArrowheads="1"/>
          </p:cNvSpPr>
          <p:nvPr/>
        </p:nvSpPr>
        <p:spPr bwMode="auto">
          <a:xfrm>
            <a:off x="611188" y="909638"/>
            <a:ext cx="78120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dirty="0" smtClean="0">
                <a:solidFill>
                  <a:schemeClr val="tx2"/>
                </a:solidFill>
              </a:rPr>
              <a:t>Accelerator Technology Unit: Relevant Projects (III) </a:t>
            </a:r>
            <a:endParaRPr lang="en-GB" altLang="en-US" sz="2400" b="1" dirty="0">
              <a:solidFill>
                <a:schemeClr val="tx2"/>
              </a:solidFill>
            </a:endParaRPr>
          </a:p>
        </p:txBody>
      </p:sp>
      <p:sp>
        <p:nvSpPr>
          <p:cNvPr id="2" name="CuadroTexto 1"/>
          <p:cNvSpPr txBox="1"/>
          <p:nvPr/>
        </p:nvSpPr>
        <p:spPr>
          <a:xfrm>
            <a:off x="0" y="1447800"/>
            <a:ext cx="9144000" cy="646331"/>
          </a:xfrm>
          <a:prstGeom prst="rect">
            <a:avLst/>
          </a:prstGeom>
          <a:noFill/>
        </p:spPr>
        <p:txBody>
          <a:bodyPr wrap="square" rtlCol="0">
            <a:spAutoFit/>
          </a:bodyPr>
          <a:lstStyle/>
          <a:p>
            <a:r>
              <a:rPr lang="en-GB" sz="2000" b="1" dirty="0" smtClean="0"/>
              <a:t>CONTRIBUTION TO THE LHC-</a:t>
            </a:r>
            <a:r>
              <a:rPr lang="en-GB" sz="2000" b="1" dirty="0" err="1" smtClean="0"/>
              <a:t>HiLumi</a:t>
            </a:r>
            <a:r>
              <a:rPr lang="en-GB" sz="2000" b="1" dirty="0" smtClean="0"/>
              <a:t>  &amp; FCC (Future Circular Collider) PROJECTS:</a:t>
            </a:r>
            <a:r>
              <a:rPr lang="en-GB" b="1" dirty="0" smtClean="0"/>
              <a:t> </a:t>
            </a:r>
          </a:p>
          <a:p>
            <a:r>
              <a:rPr lang="en-GB" sz="1600" dirty="0" smtClean="0"/>
              <a:t> </a:t>
            </a:r>
            <a:endParaRPr lang="en-GB" sz="1600" dirty="0"/>
          </a:p>
        </p:txBody>
      </p:sp>
      <p:pic>
        <p:nvPicPr>
          <p:cNvPr id="40" name="11 Imagen" descr="sextupolo slhc 011.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95321" y="1905000"/>
            <a:ext cx="1852525"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Imagen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52800" y="4343400"/>
            <a:ext cx="2160000" cy="152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Imagen 19" descr="C:\JAVIER\FCC\COMSOL\simulations\report\photos_orig\stress3_orig.pn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734400" y="1828800"/>
            <a:ext cx="1800000" cy="1614966"/>
          </a:xfrm>
          <a:prstGeom prst="rect">
            <a:avLst/>
          </a:prstGeom>
          <a:noFill/>
          <a:ln w="9525">
            <a:solidFill>
              <a:srgbClr val="0D0D0D"/>
            </a:solidFill>
            <a:round/>
            <a:headEnd/>
            <a:tailEnd/>
          </a:ln>
          <a:extLst>
            <a:ext uri="{909E8E84-426E-40DD-AFC4-6F175D3DCCD1}">
              <a14:hiddenFill xmlns:a14="http://schemas.microsoft.com/office/drawing/2010/main">
                <a:solidFill>
                  <a:srgbClr val="FFFFFF"/>
                </a:solidFill>
              </a14:hiddenFill>
            </a:ext>
          </a:extLst>
        </p:spPr>
      </p:pic>
      <p:grpSp>
        <p:nvGrpSpPr>
          <p:cNvPr id="54" name="Agrupar 53"/>
          <p:cNvGrpSpPr>
            <a:grpSpLocks noChangeAspect="1"/>
          </p:cNvGrpSpPr>
          <p:nvPr/>
        </p:nvGrpSpPr>
        <p:grpSpPr>
          <a:xfrm>
            <a:off x="6400800" y="4057890"/>
            <a:ext cx="1654814" cy="2086835"/>
            <a:chOff x="5160963" y="1125538"/>
            <a:chExt cx="3514725" cy="4432300"/>
          </a:xfrm>
        </p:grpSpPr>
        <p:pic>
          <p:nvPicPr>
            <p:cNvPr id="55"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160963" y="1125538"/>
              <a:ext cx="3514725" cy="443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6" name="12 Elipse"/>
            <p:cNvSpPr/>
            <p:nvPr/>
          </p:nvSpPr>
          <p:spPr bwMode="auto">
            <a:xfrm>
              <a:off x="5675313" y="2570163"/>
              <a:ext cx="320675" cy="2968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57" name="13 Elipse"/>
            <p:cNvSpPr/>
            <p:nvPr/>
          </p:nvSpPr>
          <p:spPr bwMode="auto">
            <a:xfrm>
              <a:off x="5684838" y="4521200"/>
              <a:ext cx="320675" cy="2968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grpSp>
      <p:sp>
        <p:nvSpPr>
          <p:cNvPr id="58" name="CuadroTexto 57"/>
          <p:cNvSpPr txBox="1"/>
          <p:nvPr/>
        </p:nvSpPr>
        <p:spPr>
          <a:xfrm>
            <a:off x="533400" y="3733800"/>
            <a:ext cx="1981200" cy="523220"/>
          </a:xfrm>
          <a:prstGeom prst="rect">
            <a:avLst/>
          </a:prstGeom>
          <a:noFill/>
        </p:spPr>
        <p:txBody>
          <a:bodyPr wrap="square" rtlCol="0">
            <a:spAutoFit/>
          </a:bodyPr>
          <a:lstStyle/>
          <a:p>
            <a:r>
              <a:rPr lang="en-GB" sz="1400" b="1" dirty="0" smtClean="0"/>
              <a:t>Radiation resistant high aperture SC </a:t>
            </a:r>
            <a:r>
              <a:rPr lang="en-GB" sz="1400" b="1" dirty="0" err="1"/>
              <a:t>S</a:t>
            </a:r>
            <a:r>
              <a:rPr lang="en-GB" sz="1400" b="1" dirty="0" err="1" smtClean="0"/>
              <a:t>extupole</a:t>
            </a:r>
            <a:endParaRPr lang="en-GB" sz="1400" b="1" dirty="0"/>
          </a:p>
        </p:txBody>
      </p:sp>
      <p:pic>
        <p:nvPicPr>
          <p:cNvPr id="6" name="Imagen 5" descr="IMAN HL_01.jp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84400" y="4400700"/>
            <a:ext cx="1854000" cy="1390500"/>
          </a:xfrm>
          <a:prstGeom prst="rect">
            <a:avLst/>
          </a:prstGeom>
        </p:spPr>
      </p:pic>
      <p:sp>
        <p:nvSpPr>
          <p:cNvPr id="59" name="CuadroTexto 58"/>
          <p:cNvSpPr txBox="1"/>
          <p:nvPr/>
        </p:nvSpPr>
        <p:spPr>
          <a:xfrm>
            <a:off x="533400" y="5877580"/>
            <a:ext cx="1981200" cy="523220"/>
          </a:xfrm>
          <a:prstGeom prst="rect">
            <a:avLst/>
          </a:prstGeom>
          <a:noFill/>
        </p:spPr>
        <p:txBody>
          <a:bodyPr wrap="square" rtlCol="0">
            <a:spAutoFit/>
          </a:bodyPr>
          <a:lstStyle/>
          <a:p>
            <a:r>
              <a:rPr lang="en-GB" sz="1400" b="1" dirty="0" smtClean="0"/>
              <a:t>Radiation resistant high aperture SC </a:t>
            </a:r>
            <a:r>
              <a:rPr lang="en-GB" sz="1400" b="1" dirty="0" err="1" smtClean="0"/>
              <a:t>Octupole</a:t>
            </a:r>
            <a:endParaRPr lang="en-GB" sz="1400" b="1" dirty="0"/>
          </a:p>
        </p:txBody>
      </p:sp>
      <p:sp>
        <p:nvSpPr>
          <p:cNvPr id="60" name="CuadroTexto 59"/>
          <p:cNvSpPr txBox="1"/>
          <p:nvPr/>
        </p:nvSpPr>
        <p:spPr>
          <a:xfrm>
            <a:off x="3657600" y="3733800"/>
            <a:ext cx="1752600" cy="523220"/>
          </a:xfrm>
          <a:prstGeom prst="rect">
            <a:avLst/>
          </a:prstGeom>
          <a:noFill/>
        </p:spPr>
        <p:txBody>
          <a:bodyPr wrap="square" rtlCol="0">
            <a:spAutoFit/>
          </a:bodyPr>
          <a:lstStyle/>
          <a:p>
            <a:pPr algn="just"/>
            <a:r>
              <a:rPr lang="en-GB" sz="1400" b="1" dirty="0" smtClean="0"/>
              <a:t>Combined Corrector Dipole for LHC-HL </a:t>
            </a:r>
            <a:endParaRPr lang="en-GB" sz="1400" b="1" dirty="0"/>
          </a:p>
        </p:txBody>
      </p:sp>
      <p:sp>
        <p:nvSpPr>
          <p:cNvPr id="61" name="CuadroTexto 60"/>
          <p:cNvSpPr txBox="1"/>
          <p:nvPr/>
        </p:nvSpPr>
        <p:spPr>
          <a:xfrm>
            <a:off x="3200400" y="5867400"/>
            <a:ext cx="2895600" cy="523220"/>
          </a:xfrm>
          <a:prstGeom prst="rect">
            <a:avLst/>
          </a:prstGeom>
          <a:noFill/>
        </p:spPr>
        <p:txBody>
          <a:bodyPr wrap="square" rtlCol="0">
            <a:spAutoFit/>
          </a:bodyPr>
          <a:lstStyle/>
          <a:p>
            <a:r>
              <a:rPr lang="en-GB" sz="1400" b="1" dirty="0" smtClean="0"/>
              <a:t>Participation in the development of 2 </a:t>
            </a:r>
            <a:r>
              <a:rPr lang="en-GB" sz="1400" b="1" dirty="0" err="1" smtClean="0"/>
              <a:t>Quadrupoles</a:t>
            </a:r>
            <a:r>
              <a:rPr lang="en-GB" sz="1400" b="1" dirty="0" smtClean="0"/>
              <a:t> for LHC-HL</a:t>
            </a:r>
            <a:endParaRPr lang="en-GB" sz="1400" b="1" dirty="0"/>
          </a:p>
        </p:txBody>
      </p:sp>
      <p:sp>
        <p:nvSpPr>
          <p:cNvPr id="62" name="CuadroTexto 61"/>
          <p:cNvSpPr txBox="1"/>
          <p:nvPr/>
        </p:nvSpPr>
        <p:spPr>
          <a:xfrm>
            <a:off x="6400800" y="3505200"/>
            <a:ext cx="2438400" cy="523220"/>
          </a:xfrm>
          <a:prstGeom prst="rect">
            <a:avLst/>
          </a:prstGeom>
          <a:noFill/>
        </p:spPr>
        <p:txBody>
          <a:bodyPr wrap="square" rtlCol="0">
            <a:spAutoFit/>
          </a:bodyPr>
          <a:lstStyle/>
          <a:p>
            <a:pPr algn="just"/>
            <a:r>
              <a:rPr lang="en-GB" sz="1400" b="1" dirty="0" smtClean="0"/>
              <a:t>Participation in the FCC Vacuum Beam Screen Design </a:t>
            </a:r>
            <a:endParaRPr lang="en-GB" sz="1400" b="1" dirty="0"/>
          </a:p>
        </p:txBody>
      </p:sp>
      <p:sp>
        <p:nvSpPr>
          <p:cNvPr id="63" name="CuadroTexto 62"/>
          <p:cNvSpPr txBox="1"/>
          <p:nvPr/>
        </p:nvSpPr>
        <p:spPr>
          <a:xfrm>
            <a:off x="7120050" y="5433536"/>
            <a:ext cx="1981200" cy="738664"/>
          </a:xfrm>
          <a:prstGeom prst="rect">
            <a:avLst/>
          </a:prstGeom>
          <a:noFill/>
        </p:spPr>
        <p:txBody>
          <a:bodyPr wrap="square" rtlCol="0">
            <a:spAutoFit/>
          </a:bodyPr>
          <a:lstStyle/>
          <a:p>
            <a:r>
              <a:rPr lang="en-GB" sz="1400" b="1" dirty="0" smtClean="0"/>
              <a:t>Analysis of the Common-Coil option for the FCC main Dipoles</a:t>
            </a:r>
            <a:endParaRPr lang="en-GB" sz="1400" b="1" dirty="0"/>
          </a:p>
        </p:txBody>
      </p:sp>
      <p:pic>
        <p:nvPicPr>
          <p:cNvPr id="3" name="Imagen 2" descr="IMG_3068.JPG"/>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352800" y="1905000"/>
            <a:ext cx="2438400" cy="1828800"/>
          </a:xfrm>
          <a:prstGeom prst="rect">
            <a:avLst/>
          </a:prstGeom>
        </p:spPr>
      </p:pic>
    </p:spTree>
    <p:extLst>
      <p:ext uri="{BB962C8B-B14F-4D97-AF65-F5344CB8AC3E}">
        <p14:creationId xmlns:p14="http://schemas.microsoft.com/office/powerpoint/2010/main" val="405817249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1600" y="76200"/>
            <a:ext cx="1882775"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34818"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4819" name="Line 3"/>
          <p:cNvSpPr>
            <a:spLocks noChangeShapeType="1"/>
          </p:cNvSpPr>
          <p:nvPr/>
        </p:nvSpPr>
        <p:spPr bwMode="auto">
          <a:xfrm>
            <a:off x="101600" y="914400"/>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0" name="Text Box 7"/>
          <p:cNvSpPr txBox="1">
            <a:spLocks noChangeArrowheads="1"/>
          </p:cNvSpPr>
          <p:nvPr/>
        </p:nvSpPr>
        <p:spPr bwMode="auto">
          <a:xfrm>
            <a:off x="4840288" y="1695450"/>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4821" name="Imagen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3"/>
          <p:cNvSpPr txBox="1">
            <a:spLocks noChangeArrowheads="1"/>
          </p:cNvSpPr>
          <p:nvPr/>
        </p:nvSpPr>
        <p:spPr bwMode="auto">
          <a:xfrm>
            <a:off x="611188" y="909638"/>
            <a:ext cx="78120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dirty="0" smtClean="0">
                <a:solidFill>
                  <a:schemeClr val="tx2"/>
                </a:solidFill>
              </a:rPr>
              <a:t>Accelerator Technology Unit: Relevant Projects (IV) </a:t>
            </a:r>
            <a:endParaRPr lang="en-GB" altLang="en-US" sz="2400" b="1" dirty="0">
              <a:solidFill>
                <a:schemeClr val="tx2"/>
              </a:solidFill>
            </a:endParaRPr>
          </a:p>
        </p:txBody>
      </p:sp>
      <p:sp>
        <p:nvSpPr>
          <p:cNvPr id="2" name="CuadroTexto 1"/>
          <p:cNvSpPr txBox="1"/>
          <p:nvPr/>
        </p:nvSpPr>
        <p:spPr>
          <a:xfrm>
            <a:off x="0" y="1295400"/>
            <a:ext cx="9144000" cy="646331"/>
          </a:xfrm>
          <a:prstGeom prst="rect">
            <a:avLst/>
          </a:prstGeom>
          <a:noFill/>
        </p:spPr>
        <p:txBody>
          <a:bodyPr wrap="square" rtlCol="0">
            <a:spAutoFit/>
          </a:bodyPr>
          <a:lstStyle/>
          <a:p>
            <a:r>
              <a:rPr lang="en-GB" sz="2000" b="1" dirty="0" smtClean="0"/>
              <a:t>CONTRIBUTION TO THE IFMIF (International Fusion Irradiation Facility) PROJECT: </a:t>
            </a:r>
          </a:p>
          <a:p>
            <a:r>
              <a:rPr lang="en-GB" sz="1600" dirty="0" smtClean="0"/>
              <a:t> </a:t>
            </a:r>
            <a:endParaRPr lang="en-GB" sz="1600" dirty="0"/>
          </a:p>
        </p:txBody>
      </p:sp>
      <p:sp>
        <p:nvSpPr>
          <p:cNvPr id="59" name="CuadroTexto 58"/>
          <p:cNvSpPr txBox="1"/>
          <p:nvPr/>
        </p:nvSpPr>
        <p:spPr>
          <a:xfrm>
            <a:off x="609600" y="3352800"/>
            <a:ext cx="1981200" cy="307777"/>
          </a:xfrm>
          <a:prstGeom prst="rect">
            <a:avLst/>
          </a:prstGeom>
          <a:noFill/>
        </p:spPr>
        <p:txBody>
          <a:bodyPr wrap="square" rtlCol="0">
            <a:spAutoFit/>
          </a:bodyPr>
          <a:lstStyle/>
          <a:p>
            <a:r>
              <a:rPr lang="en-GB" sz="1400" b="1" dirty="0" smtClean="0"/>
              <a:t>2 RF </a:t>
            </a:r>
            <a:r>
              <a:rPr lang="en-GB" sz="1400" b="1" dirty="0" err="1" smtClean="0"/>
              <a:t>Buncher</a:t>
            </a:r>
            <a:r>
              <a:rPr lang="en-GB" sz="1400" b="1" dirty="0" smtClean="0"/>
              <a:t> Cavities</a:t>
            </a:r>
            <a:endParaRPr lang="en-GB" sz="1400" b="1" dirty="0"/>
          </a:p>
        </p:txBody>
      </p:sp>
      <p:pic>
        <p:nvPicPr>
          <p:cNvPr id="24" name="Imagen 6"/>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9600" y="1905000"/>
            <a:ext cx="1801813" cy="135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n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819400" y="1905000"/>
            <a:ext cx="18002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9 Imagen"/>
          <p:cNvPicPr>
            <a:picLocks/>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38172" y="4191000"/>
            <a:ext cx="1801185" cy="1512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Imagen 13"/>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965434" y="4459602"/>
            <a:ext cx="1811338" cy="1243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3" descr="C:\Users\Administrador\AppData\Local\Microsoft\Windows\Temporary Internet Files\Content.Outlook\L4C1HFY0\IMG_20151211_171040.jp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5089525" y="2198688"/>
            <a:ext cx="3673475"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CuadroTexto 28"/>
          <p:cNvSpPr txBox="1"/>
          <p:nvPr/>
        </p:nvSpPr>
        <p:spPr>
          <a:xfrm>
            <a:off x="236522" y="5776439"/>
            <a:ext cx="2659078" cy="307777"/>
          </a:xfrm>
          <a:prstGeom prst="rect">
            <a:avLst/>
          </a:prstGeom>
          <a:noFill/>
        </p:spPr>
        <p:txBody>
          <a:bodyPr wrap="square" rtlCol="0">
            <a:spAutoFit/>
          </a:bodyPr>
          <a:lstStyle/>
          <a:p>
            <a:pPr algn="ctr"/>
            <a:r>
              <a:rPr lang="en-GB" sz="1400" b="1" dirty="0" smtClean="0"/>
              <a:t>13 Combined Resistive Magnets</a:t>
            </a:r>
            <a:endParaRPr lang="en-GB" sz="1400" b="1" dirty="0"/>
          </a:p>
        </p:txBody>
      </p:sp>
      <p:sp>
        <p:nvSpPr>
          <p:cNvPr id="30" name="CuadroTexto 29"/>
          <p:cNvSpPr txBox="1"/>
          <p:nvPr/>
        </p:nvSpPr>
        <p:spPr>
          <a:xfrm>
            <a:off x="2819400" y="3810000"/>
            <a:ext cx="1981200" cy="307777"/>
          </a:xfrm>
          <a:prstGeom prst="rect">
            <a:avLst/>
          </a:prstGeom>
          <a:noFill/>
        </p:spPr>
        <p:txBody>
          <a:bodyPr wrap="square" rtlCol="0">
            <a:spAutoFit/>
          </a:bodyPr>
          <a:lstStyle/>
          <a:p>
            <a:r>
              <a:rPr lang="en-GB" sz="1400" b="1" dirty="0" smtClean="0"/>
              <a:t>2 Collimation Scrapers</a:t>
            </a:r>
            <a:endParaRPr lang="en-GB" sz="1400" b="1" dirty="0"/>
          </a:p>
        </p:txBody>
      </p:sp>
      <p:sp>
        <p:nvSpPr>
          <p:cNvPr id="31" name="CuadroTexto 30"/>
          <p:cNvSpPr txBox="1"/>
          <p:nvPr/>
        </p:nvSpPr>
        <p:spPr>
          <a:xfrm>
            <a:off x="2895600" y="5776439"/>
            <a:ext cx="1981200" cy="307777"/>
          </a:xfrm>
          <a:prstGeom prst="rect">
            <a:avLst/>
          </a:prstGeom>
          <a:noFill/>
        </p:spPr>
        <p:txBody>
          <a:bodyPr wrap="square" rtlCol="0">
            <a:spAutoFit/>
          </a:bodyPr>
          <a:lstStyle/>
          <a:p>
            <a:r>
              <a:rPr lang="en-GB" sz="1400" b="1" dirty="0" smtClean="0"/>
              <a:t>Beam Position Monitors</a:t>
            </a:r>
            <a:endParaRPr lang="en-GB" sz="1400" b="1" dirty="0"/>
          </a:p>
        </p:txBody>
      </p:sp>
      <p:sp>
        <p:nvSpPr>
          <p:cNvPr id="32" name="CuadroTexto 31"/>
          <p:cNvSpPr txBox="1"/>
          <p:nvPr/>
        </p:nvSpPr>
        <p:spPr>
          <a:xfrm>
            <a:off x="5562600" y="5178623"/>
            <a:ext cx="3048000" cy="307777"/>
          </a:xfrm>
          <a:prstGeom prst="rect">
            <a:avLst/>
          </a:prstGeom>
          <a:noFill/>
        </p:spPr>
        <p:txBody>
          <a:bodyPr wrap="square" rtlCol="0">
            <a:spAutoFit/>
          </a:bodyPr>
          <a:lstStyle/>
          <a:p>
            <a:r>
              <a:rPr lang="en-GB" sz="1400" b="1" dirty="0" smtClean="0"/>
              <a:t>Integration activities in the MEBT</a:t>
            </a:r>
            <a:endParaRPr lang="en-GB" sz="1400" b="1" dirty="0"/>
          </a:p>
        </p:txBody>
      </p:sp>
    </p:spTree>
    <p:extLst>
      <p:ext uri="{BB962C8B-B14F-4D97-AF65-F5344CB8AC3E}">
        <p14:creationId xmlns:p14="http://schemas.microsoft.com/office/powerpoint/2010/main" val="201939792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Diagrama"/>
          <p:cNvGraphicFramePr/>
          <p:nvPr>
            <p:extLst>
              <p:ext uri="{D42A27DB-BD31-4B8C-83A1-F6EECF244321}">
                <p14:modId xmlns:p14="http://schemas.microsoft.com/office/powerpoint/2010/main" val="4173794890"/>
              </p:ext>
            </p:extLst>
          </p:nvPr>
        </p:nvGraphicFramePr>
        <p:xfrm>
          <a:off x="106208" y="1143000"/>
          <a:ext cx="8858280" cy="4898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3556" name="Agrupar 10"/>
          <p:cNvGrpSpPr>
            <a:grpSpLocks/>
          </p:cNvGrpSpPr>
          <p:nvPr/>
        </p:nvGrpSpPr>
        <p:grpSpPr bwMode="auto">
          <a:xfrm>
            <a:off x="76200" y="76200"/>
            <a:ext cx="2983632" cy="781050"/>
            <a:chOff x="76200" y="76200"/>
            <a:chExt cx="3124200" cy="914400"/>
          </a:xfrm>
        </p:grpSpPr>
        <p:pic>
          <p:nvPicPr>
            <p:cNvPr id="23560" name="Imagen 9" descr="Overlay-Standard300.pn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6200" y="76200"/>
              <a:ext cx="312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1" name="Rectangle 5"/>
            <p:cNvSpPr>
              <a:spLocks noChangeArrowheads="1"/>
            </p:cNvSpPr>
            <p:nvPr/>
          </p:nvSpPr>
          <p:spPr bwMode="auto">
            <a:xfrm>
              <a:off x="76200" y="112151"/>
              <a:ext cx="2971800" cy="68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0"/>
                </a:spcBef>
                <a:buFontTx/>
                <a:buNone/>
              </a:pPr>
              <a:r>
                <a:rPr lang="es-ES" altLang="en-US" b="1" dirty="0">
                  <a:solidFill>
                    <a:srgbClr val="FFFFFF"/>
                  </a:solidFill>
                  <a:latin typeface="Arial" pitchFamily="34" charset="0"/>
                  <a:cs typeface="Arial" pitchFamily="34" charset="0"/>
                </a:rPr>
                <a:t>CONECTA</a:t>
              </a:r>
            </a:p>
          </p:txBody>
        </p:sp>
      </p:grpSp>
      <p:pic>
        <p:nvPicPr>
          <p:cNvPr id="307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41850" y="76200"/>
            <a:ext cx="4425950" cy="2481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6341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1600" y="76200"/>
            <a:ext cx="1882775"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34818"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4819" name="Line 3"/>
          <p:cNvSpPr>
            <a:spLocks noChangeShapeType="1"/>
          </p:cNvSpPr>
          <p:nvPr/>
        </p:nvSpPr>
        <p:spPr bwMode="auto">
          <a:xfrm>
            <a:off x="101600" y="914400"/>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0" name="Text Box 7"/>
          <p:cNvSpPr txBox="1">
            <a:spLocks noChangeArrowheads="1"/>
          </p:cNvSpPr>
          <p:nvPr/>
        </p:nvSpPr>
        <p:spPr bwMode="auto">
          <a:xfrm>
            <a:off x="4840288" y="1924050"/>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4821" name="Imagen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3"/>
          <p:cNvSpPr txBox="1">
            <a:spLocks noChangeArrowheads="1"/>
          </p:cNvSpPr>
          <p:nvPr/>
        </p:nvSpPr>
        <p:spPr bwMode="auto">
          <a:xfrm>
            <a:off x="611188" y="909638"/>
            <a:ext cx="78120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dirty="0" smtClean="0">
                <a:solidFill>
                  <a:schemeClr val="tx2"/>
                </a:solidFill>
              </a:rPr>
              <a:t>Accelerator Technology Unit: Relevant Projects (V) </a:t>
            </a:r>
            <a:endParaRPr lang="en-GB" altLang="en-US" sz="2400" b="1" dirty="0">
              <a:solidFill>
                <a:schemeClr val="tx2"/>
              </a:solidFill>
            </a:endParaRPr>
          </a:p>
        </p:txBody>
      </p:sp>
      <p:sp>
        <p:nvSpPr>
          <p:cNvPr id="2" name="CuadroTexto 1"/>
          <p:cNvSpPr txBox="1"/>
          <p:nvPr/>
        </p:nvSpPr>
        <p:spPr>
          <a:xfrm>
            <a:off x="0" y="1365647"/>
            <a:ext cx="9144000" cy="646331"/>
          </a:xfrm>
          <a:prstGeom prst="rect">
            <a:avLst/>
          </a:prstGeom>
          <a:noFill/>
        </p:spPr>
        <p:txBody>
          <a:bodyPr wrap="square" lIns="0" rIns="0" rtlCol="0">
            <a:spAutoFit/>
          </a:bodyPr>
          <a:lstStyle/>
          <a:p>
            <a:r>
              <a:rPr lang="en-GB" sz="1900" b="1" dirty="0" smtClean="0"/>
              <a:t> THE AMIT PROJECT: A Compact Superconducting Cyclotron for Radioisotope Production </a:t>
            </a:r>
          </a:p>
          <a:p>
            <a:r>
              <a:rPr lang="en-GB" sz="1600" dirty="0" smtClean="0"/>
              <a:t> </a:t>
            </a:r>
            <a:endParaRPr lang="en-GB" sz="1600" dirty="0"/>
          </a:p>
        </p:txBody>
      </p:sp>
      <p:sp>
        <p:nvSpPr>
          <p:cNvPr id="59" name="CuadroTexto 58"/>
          <p:cNvSpPr txBox="1"/>
          <p:nvPr/>
        </p:nvSpPr>
        <p:spPr>
          <a:xfrm>
            <a:off x="5181600" y="3962400"/>
            <a:ext cx="3505200" cy="523220"/>
          </a:xfrm>
          <a:prstGeom prst="rect">
            <a:avLst/>
          </a:prstGeom>
          <a:noFill/>
        </p:spPr>
        <p:txBody>
          <a:bodyPr wrap="square" rtlCol="0">
            <a:spAutoFit/>
          </a:bodyPr>
          <a:lstStyle/>
          <a:p>
            <a:r>
              <a:rPr lang="en-GB" sz="1400" b="1" dirty="0" smtClean="0"/>
              <a:t>General lay out of the accelerator (up) and complete  superconducting magnet (down)</a:t>
            </a:r>
            <a:endParaRPr lang="en-GB" sz="1400" b="1" dirty="0"/>
          </a:p>
        </p:txBody>
      </p:sp>
      <p:grpSp>
        <p:nvGrpSpPr>
          <p:cNvPr id="24" name="Agrupar 18"/>
          <p:cNvGrpSpPr>
            <a:grpSpLocks noChangeAspect="1"/>
          </p:cNvGrpSpPr>
          <p:nvPr/>
        </p:nvGrpSpPr>
        <p:grpSpPr bwMode="auto">
          <a:xfrm>
            <a:off x="5334000" y="1869330"/>
            <a:ext cx="3240000" cy="2120615"/>
            <a:chOff x="3689790" y="2700968"/>
            <a:chExt cx="4675026" cy="3192463"/>
          </a:xfrm>
        </p:grpSpPr>
        <p:pic>
          <p:nvPicPr>
            <p:cNvPr id="25" name="Imagen 3" descr="cyclotron_september_2015_4.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89790" y="2700968"/>
              <a:ext cx="4675026" cy="319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CuadroTexto 2"/>
            <p:cNvSpPr txBox="1">
              <a:spLocks noChangeArrowheads="1"/>
            </p:cNvSpPr>
            <p:nvPr/>
          </p:nvSpPr>
          <p:spPr bwMode="auto">
            <a:xfrm>
              <a:off x="4393642" y="3582251"/>
              <a:ext cx="1584325" cy="34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2"/>
                  </a:solidFill>
                  <a:latin typeface="Tahoma" charset="0"/>
                  <a:ea typeface="ＭＳ Ｐゴシック" charset="0"/>
                  <a:cs typeface="ＭＳ Ｐゴシック" charset="0"/>
                </a:defRPr>
              </a:lvl1pPr>
              <a:lvl2pPr marL="742950" indent="-285750" eaLnBrk="0" hangingPunct="0">
                <a:defRPr sz="3000">
                  <a:solidFill>
                    <a:schemeClr val="tx2"/>
                  </a:solidFill>
                  <a:latin typeface="Tahoma" charset="0"/>
                  <a:ea typeface="ＭＳ Ｐゴシック" charset="0"/>
                </a:defRPr>
              </a:lvl2pPr>
              <a:lvl3pPr marL="1143000" indent="-228600" eaLnBrk="0" hangingPunct="0">
                <a:defRPr sz="3000">
                  <a:solidFill>
                    <a:schemeClr val="tx2"/>
                  </a:solidFill>
                  <a:latin typeface="Tahoma" charset="0"/>
                  <a:ea typeface="ＭＳ Ｐゴシック" charset="0"/>
                </a:defRPr>
              </a:lvl3pPr>
              <a:lvl4pPr marL="1600200" indent="-228600" eaLnBrk="0" hangingPunct="0">
                <a:defRPr sz="3000">
                  <a:solidFill>
                    <a:schemeClr val="tx2"/>
                  </a:solidFill>
                  <a:latin typeface="Tahoma" charset="0"/>
                  <a:ea typeface="ＭＳ Ｐゴシック" charset="0"/>
                </a:defRPr>
              </a:lvl4pPr>
              <a:lvl5pPr marL="2057400" indent="-228600" eaLnBrk="0" hangingPunct="0">
                <a:defRPr sz="3000">
                  <a:solidFill>
                    <a:schemeClr val="tx2"/>
                  </a:solidFill>
                  <a:latin typeface="Tahoma" charset="0"/>
                  <a:ea typeface="ＭＳ Ｐゴシック" charset="0"/>
                </a:defRPr>
              </a:lvl5pPr>
              <a:lvl6pPr marL="2514600" indent="-228600" eaLnBrk="0" fontAlgn="base" hangingPunct="0">
                <a:spcBef>
                  <a:spcPct val="0"/>
                </a:spcBef>
                <a:spcAft>
                  <a:spcPct val="0"/>
                </a:spcAft>
                <a:defRPr sz="3000">
                  <a:solidFill>
                    <a:schemeClr val="tx2"/>
                  </a:solidFill>
                  <a:latin typeface="Tahoma" charset="0"/>
                  <a:ea typeface="ＭＳ Ｐゴシック" charset="0"/>
                </a:defRPr>
              </a:lvl6pPr>
              <a:lvl7pPr marL="2971800" indent="-228600" eaLnBrk="0" fontAlgn="base" hangingPunct="0">
                <a:spcBef>
                  <a:spcPct val="0"/>
                </a:spcBef>
                <a:spcAft>
                  <a:spcPct val="0"/>
                </a:spcAft>
                <a:defRPr sz="3000">
                  <a:solidFill>
                    <a:schemeClr val="tx2"/>
                  </a:solidFill>
                  <a:latin typeface="Tahoma" charset="0"/>
                  <a:ea typeface="ＭＳ Ｐゴシック" charset="0"/>
                </a:defRPr>
              </a:lvl7pPr>
              <a:lvl8pPr marL="3429000" indent="-228600" eaLnBrk="0" fontAlgn="base" hangingPunct="0">
                <a:spcBef>
                  <a:spcPct val="0"/>
                </a:spcBef>
                <a:spcAft>
                  <a:spcPct val="0"/>
                </a:spcAft>
                <a:defRPr sz="3000">
                  <a:solidFill>
                    <a:schemeClr val="tx2"/>
                  </a:solidFill>
                  <a:latin typeface="Tahoma" charset="0"/>
                  <a:ea typeface="ＭＳ Ｐゴシック" charset="0"/>
                </a:defRPr>
              </a:lvl8pPr>
              <a:lvl9pPr marL="3886200" indent="-228600" eaLnBrk="0" fontAlgn="base" hangingPunct="0">
                <a:spcBef>
                  <a:spcPct val="0"/>
                </a:spcBef>
                <a:spcAft>
                  <a:spcPct val="0"/>
                </a:spcAft>
                <a:defRPr sz="3000">
                  <a:solidFill>
                    <a:schemeClr val="tx2"/>
                  </a:solidFill>
                  <a:latin typeface="Tahoma" charset="0"/>
                  <a:ea typeface="ＭＳ Ｐゴシック" charset="0"/>
                </a:defRPr>
              </a:lvl9pPr>
            </a:lstStyle>
            <a:p>
              <a:pPr eaLnBrk="1" hangingPunct="1"/>
              <a:r>
                <a:rPr lang="es-ES" sz="1200" b="1">
                  <a:solidFill>
                    <a:srgbClr val="FF0000"/>
                  </a:solidFill>
                </a:rPr>
                <a:t>MAGNET</a:t>
              </a:r>
            </a:p>
          </p:txBody>
        </p:sp>
        <p:sp>
          <p:nvSpPr>
            <p:cNvPr id="27" name="CuadroTexto 5"/>
            <p:cNvSpPr txBox="1">
              <a:spLocks noChangeArrowheads="1"/>
            </p:cNvSpPr>
            <p:nvPr/>
          </p:nvSpPr>
          <p:spPr bwMode="auto">
            <a:xfrm>
              <a:off x="5906529" y="4177343"/>
              <a:ext cx="1800225" cy="568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2"/>
                  </a:solidFill>
                  <a:latin typeface="Tahoma" charset="0"/>
                  <a:ea typeface="ＭＳ Ｐゴシック" charset="0"/>
                  <a:cs typeface="ＭＳ Ｐゴシック" charset="0"/>
                </a:defRPr>
              </a:lvl1pPr>
              <a:lvl2pPr marL="742950" indent="-285750" eaLnBrk="0" hangingPunct="0">
                <a:defRPr sz="3000">
                  <a:solidFill>
                    <a:schemeClr val="tx2"/>
                  </a:solidFill>
                  <a:latin typeface="Tahoma" charset="0"/>
                  <a:ea typeface="ＭＳ Ｐゴシック" charset="0"/>
                </a:defRPr>
              </a:lvl2pPr>
              <a:lvl3pPr marL="1143000" indent="-228600" eaLnBrk="0" hangingPunct="0">
                <a:defRPr sz="3000">
                  <a:solidFill>
                    <a:schemeClr val="tx2"/>
                  </a:solidFill>
                  <a:latin typeface="Tahoma" charset="0"/>
                  <a:ea typeface="ＭＳ Ｐゴシック" charset="0"/>
                </a:defRPr>
              </a:lvl3pPr>
              <a:lvl4pPr marL="1600200" indent="-228600" eaLnBrk="0" hangingPunct="0">
                <a:defRPr sz="3000">
                  <a:solidFill>
                    <a:schemeClr val="tx2"/>
                  </a:solidFill>
                  <a:latin typeface="Tahoma" charset="0"/>
                  <a:ea typeface="ＭＳ Ｐゴシック" charset="0"/>
                </a:defRPr>
              </a:lvl4pPr>
              <a:lvl5pPr marL="2057400" indent="-228600" eaLnBrk="0" hangingPunct="0">
                <a:defRPr sz="3000">
                  <a:solidFill>
                    <a:schemeClr val="tx2"/>
                  </a:solidFill>
                  <a:latin typeface="Tahoma" charset="0"/>
                  <a:ea typeface="ＭＳ Ｐゴシック" charset="0"/>
                </a:defRPr>
              </a:lvl5pPr>
              <a:lvl6pPr marL="2514600" indent="-228600" eaLnBrk="0" fontAlgn="base" hangingPunct="0">
                <a:spcBef>
                  <a:spcPct val="0"/>
                </a:spcBef>
                <a:spcAft>
                  <a:spcPct val="0"/>
                </a:spcAft>
                <a:defRPr sz="3000">
                  <a:solidFill>
                    <a:schemeClr val="tx2"/>
                  </a:solidFill>
                  <a:latin typeface="Tahoma" charset="0"/>
                  <a:ea typeface="ＭＳ Ｐゴシック" charset="0"/>
                </a:defRPr>
              </a:lvl6pPr>
              <a:lvl7pPr marL="2971800" indent="-228600" eaLnBrk="0" fontAlgn="base" hangingPunct="0">
                <a:spcBef>
                  <a:spcPct val="0"/>
                </a:spcBef>
                <a:spcAft>
                  <a:spcPct val="0"/>
                </a:spcAft>
                <a:defRPr sz="3000">
                  <a:solidFill>
                    <a:schemeClr val="tx2"/>
                  </a:solidFill>
                  <a:latin typeface="Tahoma" charset="0"/>
                  <a:ea typeface="ＭＳ Ｐゴシック" charset="0"/>
                </a:defRPr>
              </a:lvl7pPr>
              <a:lvl8pPr marL="3429000" indent="-228600" eaLnBrk="0" fontAlgn="base" hangingPunct="0">
                <a:spcBef>
                  <a:spcPct val="0"/>
                </a:spcBef>
                <a:spcAft>
                  <a:spcPct val="0"/>
                </a:spcAft>
                <a:defRPr sz="3000">
                  <a:solidFill>
                    <a:schemeClr val="tx2"/>
                  </a:solidFill>
                  <a:latin typeface="Tahoma" charset="0"/>
                  <a:ea typeface="ＭＳ Ｐゴシック" charset="0"/>
                </a:defRPr>
              </a:lvl8pPr>
              <a:lvl9pPr marL="3886200" indent="-228600" eaLnBrk="0" fontAlgn="base" hangingPunct="0">
                <a:spcBef>
                  <a:spcPct val="0"/>
                </a:spcBef>
                <a:spcAft>
                  <a:spcPct val="0"/>
                </a:spcAft>
                <a:defRPr sz="3000">
                  <a:solidFill>
                    <a:schemeClr val="tx2"/>
                  </a:solidFill>
                  <a:latin typeface="Tahoma" charset="0"/>
                  <a:ea typeface="ＭＳ Ｐゴシック" charset="0"/>
                </a:defRPr>
              </a:lvl9pPr>
            </a:lstStyle>
            <a:p>
              <a:pPr eaLnBrk="1" hangingPunct="1"/>
              <a:r>
                <a:rPr lang="es-ES" sz="1200" b="1">
                  <a:solidFill>
                    <a:srgbClr val="FF0000"/>
                  </a:solidFill>
                </a:rPr>
                <a:t>RF </a:t>
              </a:r>
            </a:p>
            <a:p>
              <a:pPr eaLnBrk="1" hangingPunct="1"/>
              <a:r>
                <a:rPr lang="es-ES" sz="1200" b="1">
                  <a:solidFill>
                    <a:srgbClr val="FF0000"/>
                  </a:solidFill>
                </a:rPr>
                <a:t>RESONATOR</a:t>
              </a:r>
            </a:p>
          </p:txBody>
        </p:sp>
        <p:sp>
          <p:nvSpPr>
            <p:cNvPr id="28" name="CuadroTexto 6"/>
            <p:cNvSpPr txBox="1">
              <a:spLocks noChangeArrowheads="1"/>
            </p:cNvSpPr>
            <p:nvPr/>
          </p:nvSpPr>
          <p:spPr bwMode="auto">
            <a:xfrm>
              <a:off x="5730159" y="3312155"/>
              <a:ext cx="1976596" cy="568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a:solidFill>
                    <a:schemeClr val="tx2"/>
                  </a:solidFill>
                  <a:latin typeface="Tahoma" charset="0"/>
                  <a:ea typeface="ＭＳ Ｐゴシック" charset="0"/>
                  <a:cs typeface="ＭＳ Ｐゴシック" charset="0"/>
                </a:defRPr>
              </a:lvl1pPr>
              <a:lvl2pPr marL="742950" indent="-285750" eaLnBrk="0" hangingPunct="0">
                <a:defRPr sz="3000">
                  <a:solidFill>
                    <a:schemeClr val="tx2"/>
                  </a:solidFill>
                  <a:latin typeface="Tahoma" charset="0"/>
                  <a:ea typeface="ＭＳ Ｐゴシック" charset="0"/>
                </a:defRPr>
              </a:lvl2pPr>
              <a:lvl3pPr marL="1143000" indent="-228600" eaLnBrk="0" hangingPunct="0">
                <a:defRPr sz="3000">
                  <a:solidFill>
                    <a:schemeClr val="tx2"/>
                  </a:solidFill>
                  <a:latin typeface="Tahoma" charset="0"/>
                  <a:ea typeface="ＭＳ Ｐゴシック" charset="0"/>
                </a:defRPr>
              </a:lvl3pPr>
              <a:lvl4pPr marL="1600200" indent="-228600" eaLnBrk="0" hangingPunct="0">
                <a:defRPr sz="3000">
                  <a:solidFill>
                    <a:schemeClr val="tx2"/>
                  </a:solidFill>
                  <a:latin typeface="Tahoma" charset="0"/>
                  <a:ea typeface="ＭＳ Ｐゴシック" charset="0"/>
                </a:defRPr>
              </a:lvl4pPr>
              <a:lvl5pPr marL="2057400" indent="-228600" eaLnBrk="0" hangingPunct="0">
                <a:defRPr sz="3000">
                  <a:solidFill>
                    <a:schemeClr val="tx2"/>
                  </a:solidFill>
                  <a:latin typeface="Tahoma" charset="0"/>
                  <a:ea typeface="ＭＳ Ｐゴシック" charset="0"/>
                </a:defRPr>
              </a:lvl5pPr>
              <a:lvl6pPr marL="2514600" indent="-228600" eaLnBrk="0" fontAlgn="base" hangingPunct="0">
                <a:spcBef>
                  <a:spcPct val="0"/>
                </a:spcBef>
                <a:spcAft>
                  <a:spcPct val="0"/>
                </a:spcAft>
                <a:defRPr sz="3000">
                  <a:solidFill>
                    <a:schemeClr val="tx2"/>
                  </a:solidFill>
                  <a:latin typeface="Tahoma" charset="0"/>
                  <a:ea typeface="ＭＳ Ｐゴシック" charset="0"/>
                </a:defRPr>
              </a:lvl6pPr>
              <a:lvl7pPr marL="2971800" indent="-228600" eaLnBrk="0" fontAlgn="base" hangingPunct="0">
                <a:spcBef>
                  <a:spcPct val="0"/>
                </a:spcBef>
                <a:spcAft>
                  <a:spcPct val="0"/>
                </a:spcAft>
                <a:defRPr sz="3000">
                  <a:solidFill>
                    <a:schemeClr val="tx2"/>
                  </a:solidFill>
                  <a:latin typeface="Tahoma" charset="0"/>
                  <a:ea typeface="ＭＳ Ｐゴシック" charset="0"/>
                </a:defRPr>
              </a:lvl7pPr>
              <a:lvl8pPr marL="3429000" indent="-228600" eaLnBrk="0" fontAlgn="base" hangingPunct="0">
                <a:spcBef>
                  <a:spcPct val="0"/>
                </a:spcBef>
                <a:spcAft>
                  <a:spcPct val="0"/>
                </a:spcAft>
                <a:defRPr sz="3000">
                  <a:solidFill>
                    <a:schemeClr val="tx2"/>
                  </a:solidFill>
                  <a:latin typeface="Tahoma" charset="0"/>
                  <a:ea typeface="ＭＳ Ｐゴシック" charset="0"/>
                </a:defRPr>
              </a:lvl8pPr>
              <a:lvl9pPr marL="3886200" indent="-228600" eaLnBrk="0" fontAlgn="base" hangingPunct="0">
                <a:spcBef>
                  <a:spcPct val="0"/>
                </a:spcBef>
                <a:spcAft>
                  <a:spcPct val="0"/>
                </a:spcAft>
                <a:defRPr sz="3000">
                  <a:solidFill>
                    <a:schemeClr val="tx2"/>
                  </a:solidFill>
                  <a:latin typeface="Tahoma" charset="0"/>
                  <a:ea typeface="ＭＳ Ｐゴシック" charset="0"/>
                </a:defRPr>
              </a:lvl9pPr>
            </a:lstStyle>
            <a:p>
              <a:pPr algn="r" eaLnBrk="1" hangingPunct="1"/>
              <a:r>
                <a:rPr lang="es-ES" sz="1200" b="1" dirty="0">
                  <a:solidFill>
                    <a:srgbClr val="FF0000"/>
                  </a:solidFill>
                </a:rPr>
                <a:t>He </a:t>
              </a:r>
            </a:p>
            <a:p>
              <a:pPr algn="r" eaLnBrk="1" hangingPunct="1"/>
              <a:r>
                <a:rPr lang="es-ES" sz="1200" b="1" dirty="0">
                  <a:solidFill>
                    <a:srgbClr val="FF0000"/>
                  </a:solidFill>
                </a:rPr>
                <a:t>RECONDENSER</a:t>
              </a:r>
            </a:p>
          </p:txBody>
        </p:sp>
      </p:grpSp>
      <p:pic>
        <p:nvPicPr>
          <p:cNvPr id="29" name="Imagen 2" descr="IMG_4109.JP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788500" y="4485620"/>
            <a:ext cx="2291400" cy="171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1" name="Group 380"/>
          <p:cNvGraphicFramePr>
            <a:graphicFrameLocks noGrp="1"/>
          </p:cNvGraphicFramePr>
          <p:nvPr>
            <p:extLst>
              <p:ext uri="{D42A27DB-BD31-4B8C-83A1-F6EECF244321}">
                <p14:modId xmlns:p14="http://schemas.microsoft.com/office/powerpoint/2010/main" val="776365670"/>
              </p:ext>
            </p:extLst>
          </p:nvPr>
        </p:nvGraphicFramePr>
        <p:xfrm>
          <a:off x="304800" y="1905000"/>
          <a:ext cx="4320480" cy="4366200"/>
        </p:xfrm>
        <a:graphic>
          <a:graphicData uri="http://schemas.openxmlformats.org/drawingml/2006/table">
            <a:tbl>
              <a:tblPr firstRow="1"/>
              <a:tblGrid>
                <a:gridCol w="1289509"/>
                <a:gridCol w="3030971"/>
              </a:tblGrid>
              <a:tr h="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ＭＳ 明朝" pitchFamily="49" charset="-128"/>
                          <a:cs typeface="Arial" charset="0"/>
                        </a:rPr>
                        <a:t>GENERAL</a:t>
                      </a:r>
                      <a:endParaRPr kumimoji="0" lang="en-GB" sz="1200" b="1"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Cyclotron Type</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0000">
                        <a:alpha val="4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Classical</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0000">
                        <a:alpha val="40000"/>
                      </a:srgbClr>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Energy</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0000">
                        <a:alpha val="4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&gt;8.5 MeV</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0000">
                        <a:alpha val="40000"/>
                      </a:srgbClr>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Current</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0000">
                        <a:alpha val="4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&gt;10 </a:t>
                      </a:r>
                      <a:r>
                        <a:rPr kumimoji="0" lang="en-GB" sz="1200" b="0" i="0" u="none" strike="noStrike" cap="none" normalizeH="0" baseline="0" dirty="0" err="1" smtClean="0">
                          <a:ln>
                            <a:noFill/>
                          </a:ln>
                          <a:solidFill>
                            <a:srgbClr val="000000"/>
                          </a:solidFill>
                          <a:effectLst/>
                          <a:latin typeface="Arial" charset="0"/>
                          <a:ea typeface="ＭＳ 明朝" pitchFamily="49" charset="-128"/>
                          <a:cs typeface="Arial" charset="0"/>
                        </a:rPr>
                        <a:t>μA</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0000">
                        <a:alpha val="40000"/>
                      </a:srgbClr>
                    </a:solidFill>
                  </a:tcPr>
                </a:tc>
              </a:tr>
              <a:tr h="20916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ＭＳ 明朝" pitchFamily="49" charset="-128"/>
                          <a:cs typeface="Arial" charset="0"/>
                        </a:rPr>
                        <a:t>MAGNET</a:t>
                      </a:r>
                      <a:endParaRPr kumimoji="0" lang="en-GB" sz="1200" b="1"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Type</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Low </a:t>
                      </a:r>
                      <a:r>
                        <a:rPr kumimoji="0" lang="en-GB" sz="1200" b="0" i="0" u="none" strike="noStrike" cap="none" normalizeH="0" baseline="0" dirty="0" err="1" smtClean="0">
                          <a:ln>
                            <a:noFill/>
                          </a:ln>
                          <a:solidFill>
                            <a:srgbClr val="000000"/>
                          </a:solidFill>
                          <a:effectLst/>
                          <a:latin typeface="Arial" charset="0"/>
                          <a:ea typeface="ＭＳ 明朝" pitchFamily="49" charset="-128"/>
                          <a:cs typeface="Arial" charset="0"/>
                        </a:rPr>
                        <a:t>Tc</a:t>
                      </a: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 Superconductor</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Configuration</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Warm Iron</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Superconductor</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err="1" smtClean="0">
                          <a:ln>
                            <a:noFill/>
                          </a:ln>
                          <a:solidFill>
                            <a:srgbClr val="000000"/>
                          </a:solidFill>
                          <a:effectLst/>
                          <a:latin typeface="Arial" charset="0"/>
                          <a:ea typeface="ＭＳ 明朝" pitchFamily="49" charset="-128"/>
                          <a:cs typeface="Arial" charset="0"/>
                        </a:rPr>
                        <a:t>NbTi</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Central Field</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4 T</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rPr>
                        <a:t>Focusing type</a:t>
                      </a: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smtClean="0">
                          <a:ln>
                            <a:noFill/>
                          </a:ln>
                          <a:solidFill>
                            <a:srgbClr val="000000"/>
                          </a:solidFill>
                          <a:effectLst/>
                          <a:latin typeface="Tahoma" pitchFamily="34" charset="0"/>
                          <a:ea typeface="ＭＳ 明朝" pitchFamily="49" charset="-128"/>
                          <a:cs typeface="Arial" charset="0"/>
                        </a:rPr>
                        <a:t>Radially decreasing (1.5%@extraction radius)</a:t>
                      </a: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solidFill>
                  </a:tcPr>
                </a:tc>
              </a:tr>
              <a:tr h="20916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ＭＳ 明朝" pitchFamily="49" charset="-128"/>
                          <a:cs typeface="Arial" charset="0"/>
                        </a:rPr>
                        <a:t>RF SYSTEM</a:t>
                      </a:r>
                      <a:endParaRPr kumimoji="0" lang="en-GB" sz="1200" b="1"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Configuration</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One 180</a:t>
                      </a:r>
                      <a:r>
                        <a:rPr kumimoji="0" lang="en-GB" sz="1200" b="0" i="0" u="none" strike="noStrike" cap="none" normalizeH="0" baseline="0" dirty="0" smtClean="0">
                          <a:ln>
                            <a:noFill/>
                          </a:ln>
                          <a:solidFill>
                            <a:srgbClr val="000000"/>
                          </a:solidFill>
                          <a:effectLst/>
                          <a:latin typeface="Tahoma"/>
                          <a:ea typeface="ＭＳ 明朝" pitchFamily="49" charset="-128"/>
                          <a:cs typeface="Arial" charset="0"/>
                        </a:rPr>
                        <a:t>º</a:t>
                      </a: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 Dee</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Peak Voltage</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 60 kV</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rPr>
                        <a:t>RF frequency</a:t>
                      </a: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sym typeface="Symbol"/>
                        </a:rPr>
                        <a:t> 60 MHz</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solidFill>
                  </a:tcPr>
                </a:tc>
              </a:tr>
              <a:tr h="20916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ＭＳ 明朝" pitchFamily="49" charset="-128"/>
                          <a:cs typeface="Arial" charset="0"/>
                        </a:rPr>
                        <a:t>ION SOURCE</a:t>
                      </a:r>
                      <a:endParaRPr kumimoji="0" lang="en-GB" sz="1200" b="1"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Type</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Internal</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Ions</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H</a:t>
                      </a:r>
                      <a:r>
                        <a:rPr kumimoji="0" lang="en-GB" sz="1200" b="0" i="0" u="none" strike="noStrike" cap="none" normalizeH="0" baseline="30000" dirty="0" smtClean="0">
                          <a:ln>
                            <a:noFill/>
                          </a:ln>
                          <a:solidFill>
                            <a:srgbClr val="000000"/>
                          </a:solidFill>
                          <a:effectLst/>
                          <a:latin typeface="Arial" charset="0"/>
                          <a:ea typeface="ＭＳ 明朝" pitchFamily="49" charset="-128"/>
                          <a:cs typeface="Arial" charset="0"/>
                        </a:rPr>
                        <a:t>-</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solidFill>
                  </a:tcPr>
                </a:tc>
              </a:tr>
              <a:tr h="20916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ＭＳ 明朝" pitchFamily="49" charset="-128"/>
                          <a:cs typeface="Arial" charset="0"/>
                        </a:rPr>
                        <a:t>EXTRACTION</a:t>
                      </a:r>
                      <a:endParaRPr kumimoji="0" lang="en-GB" sz="1200" b="1"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rPr>
                        <a:t>Extraction</a:t>
                      </a: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rPr>
                        <a:t>Stripping foil at 110 mm</a:t>
                      </a: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Target</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smtClean="0">
                          <a:ln>
                            <a:noFill/>
                          </a:ln>
                          <a:solidFill>
                            <a:srgbClr val="000000"/>
                          </a:solidFill>
                          <a:effectLst/>
                          <a:latin typeface="Arial" charset="0"/>
                          <a:ea typeface="ＭＳ 明朝" pitchFamily="49" charset="-128"/>
                          <a:cs typeface="Arial" charset="0"/>
                        </a:rPr>
                        <a:t>Nitrogen gas (</a:t>
                      </a:r>
                      <a:r>
                        <a:rPr kumimoji="0" lang="en-GB" sz="1100" b="0" i="0" u="none" strike="noStrike" cap="none" normalizeH="0" baseline="30000" dirty="0" smtClean="0">
                          <a:ln>
                            <a:noFill/>
                          </a:ln>
                          <a:solidFill>
                            <a:srgbClr val="000000"/>
                          </a:solidFill>
                          <a:effectLst/>
                          <a:latin typeface="Arial" charset="0"/>
                          <a:ea typeface="ＭＳ 明朝" pitchFamily="49" charset="-128"/>
                          <a:cs typeface="Arial" charset="0"/>
                        </a:rPr>
                        <a:t>11</a:t>
                      </a:r>
                      <a:r>
                        <a:rPr kumimoji="0" lang="en-GB" sz="1100" b="0" i="0" u="none" strike="noStrike" cap="none" normalizeH="0" baseline="0" dirty="0" smtClean="0">
                          <a:ln>
                            <a:noFill/>
                          </a:ln>
                          <a:solidFill>
                            <a:srgbClr val="000000"/>
                          </a:solidFill>
                          <a:effectLst/>
                          <a:latin typeface="Arial" charset="0"/>
                          <a:ea typeface="ＭＳ 明朝" pitchFamily="49" charset="-128"/>
                          <a:cs typeface="Arial" charset="0"/>
                        </a:rPr>
                        <a:t>C) , </a:t>
                      </a:r>
                      <a:r>
                        <a:rPr kumimoji="0" lang="en-GB" sz="1100" b="0" i="0" u="none" strike="noStrike" cap="none" normalizeH="0" baseline="30000" dirty="0" smtClean="0">
                          <a:ln>
                            <a:noFill/>
                          </a:ln>
                          <a:solidFill>
                            <a:srgbClr val="000000"/>
                          </a:solidFill>
                          <a:effectLst/>
                          <a:latin typeface="Arial" charset="0"/>
                          <a:ea typeface="ＭＳ 明朝" pitchFamily="49" charset="-128"/>
                          <a:cs typeface="Arial" charset="0"/>
                        </a:rPr>
                        <a:t>18</a:t>
                      </a:r>
                      <a:r>
                        <a:rPr kumimoji="0" lang="en-GB" sz="1100" b="0" i="0" u="none" strike="noStrike" cap="none" normalizeH="0" baseline="0" dirty="0" smtClean="0">
                          <a:ln>
                            <a:noFill/>
                          </a:ln>
                          <a:solidFill>
                            <a:srgbClr val="000000"/>
                          </a:solidFill>
                          <a:effectLst/>
                          <a:latin typeface="Arial" charset="0"/>
                          <a:ea typeface="ＭＳ 明朝" pitchFamily="49" charset="-128"/>
                          <a:cs typeface="Arial" charset="0"/>
                        </a:rPr>
                        <a:t>O enriched water (</a:t>
                      </a:r>
                      <a:r>
                        <a:rPr kumimoji="0" lang="en-GB" sz="1100" b="0" i="0" u="none" strike="noStrike" cap="none" normalizeH="0" baseline="30000" dirty="0" smtClean="0">
                          <a:ln>
                            <a:noFill/>
                          </a:ln>
                          <a:solidFill>
                            <a:srgbClr val="000000"/>
                          </a:solidFill>
                          <a:effectLst/>
                          <a:latin typeface="Arial" charset="0"/>
                          <a:ea typeface="ＭＳ 明朝" pitchFamily="49" charset="-128"/>
                          <a:cs typeface="Arial" charset="0"/>
                        </a:rPr>
                        <a:t>18</a:t>
                      </a:r>
                      <a:r>
                        <a:rPr kumimoji="0" lang="en-GB" sz="1100" b="0" i="0" u="none" strike="noStrike" cap="none" normalizeH="0" baseline="0" dirty="0" smtClean="0">
                          <a:ln>
                            <a:noFill/>
                          </a:ln>
                          <a:solidFill>
                            <a:srgbClr val="000000"/>
                          </a:solidFill>
                          <a:effectLst/>
                          <a:latin typeface="Arial" charset="0"/>
                          <a:ea typeface="ＭＳ 明朝" pitchFamily="49" charset="-128"/>
                          <a:cs typeface="Arial" charset="0"/>
                        </a:rPr>
                        <a:t>F)</a:t>
                      </a:r>
                      <a:endParaRPr kumimoji="0" lang="en-GB" sz="11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solidFill>
                  </a:tcPr>
                </a:tc>
              </a:tr>
              <a:tr h="2091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ＭＳ 明朝" pitchFamily="49" charset="-128"/>
                          <a:cs typeface="Arial" charset="0"/>
                        </a:rPr>
                        <a:t>Position</a:t>
                      </a:r>
                      <a:endParaRPr kumimoji="0" lang="en-GB" sz="1200" b="0" i="0" u="none" strike="noStrike" cap="none" normalizeH="0" baseline="0" dirty="0" smtClean="0">
                        <a:ln>
                          <a:noFill/>
                        </a:ln>
                        <a:solidFill>
                          <a:srgbClr val="000000"/>
                        </a:solidFill>
                        <a:effectLst/>
                        <a:latin typeface="Tahoma" pitchFamily="34" charset="0"/>
                        <a:ea typeface="ＭＳ 明朝" pitchFamily="49" charset="-128"/>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kern="1200" cap="none" normalizeH="0" baseline="0" dirty="0" smtClean="0">
                          <a:ln>
                            <a:noFill/>
                          </a:ln>
                          <a:solidFill>
                            <a:srgbClr val="000000"/>
                          </a:solidFill>
                          <a:effectLst/>
                          <a:latin typeface="Tahoma" pitchFamily="34" charset="0"/>
                          <a:ea typeface="ＭＳ 明朝" pitchFamily="49" charset="-128"/>
                          <a:cs typeface="Arial" charset="0"/>
                        </a:rPr>
                        <a:t>External</a:t>
                      </a: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solidFill>
                  </a:tcPr>
                </a:tc>
              </a:tr>
            </a:tbl>
          </a:graphicData>
        </a:graphic>
      </p:graphicFrame>
    </p:spTree>
    <p:extLst>
      <p:ext uri="{BB962C8B-B14F-4D97-AF65-F5344CB8AC3E}">
        <p14:creationId xmlns:p14="http://schemas.microsoft.com/office/powerpoint/2010/main" val="54303571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 name="CustomShape 3"/>
          <p:cNvSpPr/>
          <p:nvPr/>
        </p:nvSpPr>
        <p:spPr>
          <a:xfrm>
            <a:off x="2086009" y="389617"/>
            <a:ext cx="4968150" cy="1036582"/>
          </a:xfrm>
          <a:prstGeom prst="rect">
            <a:avLst/>
          </a:prstGeom>
          <a:noFill/>
          <a:ln>
            <a:noFill/>
          </a:ln>
        </p:spPr>
        <p:style>
          <a:lnRef idx="0">
            <a:scrgbClr r="0" g="0" b="0"/>
          </a:lnRef>
          <a:fillRef idx="0">
            <a:scrgbClr r="0" g="0" b="0"/>
          </a:fillRef>
          <a:effectRef idx="0">
            <a:scrgbClr r="0" g="0" b="0"/>
          </a:effectRef>
          <a:fontRef idx="minor"/>
        </p:style>
      </p:sp>
      <p:pic>
        <p:nvPicPr>
          <p:cNvPr id="51" name="Imagen 50">
            <a:extLst>
              <a:ext uri="{FF2B5EF4-FFF2-40B4-BE49-F238E27FC236}">
                <a16:creationId xmlns="" xmlns:a16="http://schemas.microsoft.com/office/drawing/2014/main" id="{190C93EA-06B8-46C5-B80D-A69D48DA532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319550" y="207702"/>
            <a:ext cx="984646" cy="645787"/>
          </a:xfrm>
          <a:prstGeom prst="rect">
            <a:avLst/>
          </a:prstGeom>
        </p:spPr>
      </p:pic>
      <p:pic>
        <p:nvPicPr>
          <p:cNvPr id="5" name="Imagen 4">
            <a:extLst>
              <a:ext uri="{FF2B5EF4-FFF2-40B4-BE49-F238E27FC236}">
                <a16:creationId xmlns="" xmlns:a16="http://schemas.microsoft.com/office/drawing/2014/main" id="{6734EDC5-C072-413D-9DA3-1BE58F4EC148}"/>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7830384" y="357387"/>
            <a:ext cx="1161216" cy="328482"/>
          </a:xfrm>
          <a:prstGeom prst="rect">
            <a:avLst/>
          </a:prstGeom>
        </p:spPr>
      </p:pic>
      <p:pic>
        <p:nvPicPr>
          <p:cNvPr id="59" name="Imagen 58" descr="rueda-essbilbao-3.png">
            <a:extLst>
              <a:ext uri="{FF2B5EF4-FFF2-40B4-BE49-F238E27FC236}">
                <a16:creationId xmlns="" xmlns:a16="http://schemas.microsoft.com/office/drawing/2014/main" id="{849689B0-A347-45D8-85AA-6049DCD54B01}"/>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27375" y="2209800"/>
            <a:ext cx="2417371" cy="2417624"/>
          </a:xfrm>
          <a:prstGeom prst="rect">
            <a:avLst/>
          </a:prstGeom>
        </p:spPr>
      </p:pic>
      <p:pic>
        <p:nvPicPr>
          <p:cNvPr id="60" name="Imagen 59" descr="equipo.png">
            <a:extLst>
              <a:ext uri="{FF2B5EF4-FFF2-40B4-BE49-F238E27FC236}">
                <a16:creationId xmlns="" xmlns:a16="http://schemas.microsoft.com/office/drawing/2014/main" id="{FA34A7D7-2CAA-4B21-A673-31547473819F}"/>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078470" y="2641298"/>
            <a:ext cx="982600" cy="655135"/>
          </a:xfrm>
          <a:prstGeom prst="rect">
            <a:avLst/>
          </a:prstGeom>
        </p:spPr>
      </p:pic>
      <p:sp>
        <p:nvSpPr>
          <p:cNvPr id="61" name="Rectángulo 60">
            <a:extLst>
              <a:ext uri="{FF2B5EF4-FFF2-40B4-BE49-F238E27FC236}">
                <a16:creationId xmlns="" xmlns:a16="http://schemas.microsoft.com/office/drawing/2014/main" id="{7238C49B-ECEB-4753-8252-0409B1A30225}"/>
              </a:ext>
            </a:extLst>
          </p:cNvPr>
          <p:cNvSpPr/>
          <p:nvPr/>
        </p:nvSpPr>
        <p:spPr>
          <a:xfrm>
            <a:off x="4191000" y="2703378"/>
            <a:ext cx="1519098" cy="299200"/>
          </a:xfrm>
          <a:prstGeom prst="rect">
            <a:avLst/>
          </a:prstGeom>
        </p:spPr>
        <p:txBody>
          <a:bodyPr wrap="none" lIns="82945" tIns="41473" rIns="82945" bIns="41473">
            <a:spAutoFit/>
          </a:bodyPr>
          <a:lstStyle/>
          <a:p>
            <a:r>
              <a:rPr lang="es-ES" sz="1400" dirty="0">
                <a:solidFill>
                  <a:schemeClr val="tx2">
                    <a:lumMod val="75000"/>
                  </a:schemeClr>
                </a:solidFill>
                <a:latin typeface="Arial Black" panose="020B0A04020102020204" pitchFamily="34" charset="0"/>
                <a:cs typeface="Helvetica Neue Bold Condensed"/>
              </a:rPr>
              <a:t>52 </a:t>
            </a:r>
            <a:r>
              <a:rPr lang="es-ES" sz="1400" dirty="0" err="1">
                <a:solidFill>
                  <a:schemeClr val="tx2">
                    <a:lumMod val="75000"/>
                  </a:schemeClr>
                </a:solidFill>
                <a:latin typeface="Arial Black" panose="020B0A04020102020204" pitchFamily="34" charset="0"/>
                <a:cs typeface="Helvetica Neue Bold Condensed"/>
              </a:rPr>
              <a:t>employees</a:t>
            </a:r>
            <a:endParaRPr lang="es-ES" sz="1400" dirty="0">
              <a:solidFill>
                <a:schemeClr val="tx2">
                  <a:lumMod val="75000"/>
                </a:schemeClr>
              </a:solidFill>
              <a:latin typeface="Arial Black" panose="020B0A04020102020204" pitchFamily="34" charset="0"/>
              <a:cs typeface="Helvetica Neue Bold Condensed"/>
            </a:endParaRPr>
          </a:p>
        </p:txBody>
      </p:sp>
      <p:sp>
        <p:nvSpPr>
          <p:cNvPr id="62" name="Rectángulo 61">
            <a:extLst>
              <a:ext uri="{FF2B5EF4-FFF2-40B4-BE49-F238E27FC236}">
                <a16:creationId xmlns="" xmlns:a16="http://schemas.microsoft.com/office/drawing/2014/main" id="{D5422742-3126-4183-86FF-1DDC1C6C2E17}"/>
              </a:ext>
            </a:extLst>
          </p:cNvPr>
          <p:cNvSpPr/>
          <p:nvPr/>
        </p:nvSpPr>
        <p:spPr>
          <a:xfrm>
            <a:off x="4351300" y="2946304"/>
            <a:ext cx="1329305" cy="237328"/>
          </a:xfrm>
          <a:prstGeom prst="rect">
            <a:avLst/>
          </a:prstGeom>
        </p:spPr>
        <p:txBody>
          <a:bodyPr wrap="none" lIns="82945" tIns="41473" rIns="82945" bIns="41473">
            <a:spAutoFit/>
          </a:bodyPr>
          <a:lstStyle/>
          <a:p>
            <a:r>
              <a:rPr lang="es-ES" sz="1000" dirty="0" err="1">
                <a:solidFill>
                  <a:schemeClr val="tx2">
                    <a:lumMod val="75000"/>
                  </a:schemeClr>
                </a:solidFill>
                <a:latin typeface="Arial Black" panose="020B0A04020102020204" pitchFamily="34" charset="0"/>
                <a:cs typeface="Helvetica Neue Bold Condensed"/>
              </a:rPr>
              <a:t>age</a:t>
            </a:r>
            <a:r>
              <a:rPr lang="es-ES" sz="1000" dirty="0">
                <a:solidFill>
                  <a:schemeClr val="tx2">
                    <a:lumMod val="75000"/>
                  </a:schemeClr>
                </a:solidFill>
                <a:latin typeface="Arial Black" panose="020B0A04020102020204" pitchFamily="34" charset="0"/>
                <a:cs typeface="Helvetica Neue Bold Condensed"/>
              </a:rPr>
              <a:t> </a:t>
            </a:r>
            <a:r>
              <a:rPr lang="es-ES" sz="1000" dirty="0" err="1">
                <a:solidFill>
                  <a:schemeClr val="tx2">
                    <a:lumMod val="75000"/>
                  </a:schemeClr>
                </a:solidFill>
                <a:latin typeface="Arial Black" panose="020B0A04020102020204" pitchFamily="34" charset="0"/>
                <a:cs typeface="Helvetica Neue Bold Condensed"/>
              </a:rPr>
              <a:t>average</a:t>
            </a:r>
            <a:r>
              <a:rPr lang="es-ES" sz="1000" dirty="0">
                <a:solidFill>
                  <a:schemeClr val="tx2">
                    <a:lumMod val="75000"/>
                  </a:schemeClr>
                </a:solidFill>
                <a:latin typeface="Arial Black" panose="020B0A04020102020204" pitchFamily="34" charset="0"/>
                <a:cs typeface="Helvetica Neue Bold Condensed"/>
              </a:rPr>
              <a:t>: 40 </a:t>
            </a:r>
          </a:p>
        </p:txBody>
      </p:sp>
      <p:cxnSp>
        <p:nvCxnSpPr>
          <p:cNvPr id="63" name="Conector recto 62">
            <a:extLst>
              <a:ext uri="{FF2B5EF4-FFF2-40B4-BE49-F238E27FC236}">
                <a16:creationId xmlns="" xmlns:a16="http://schemas.microsoft.com/office/drawing/2014/main" id="{EDFAFF75-AE23-41AF-80C2-953EDC5C49F2}"/>
              </a:ext>
            </a:extLst>
          </p:cNvPr>
          <p:cNvCxnSpPr/>
          <p:nvPr/>
        </p:nvCxnSpPr>
        <p:spPr>
          <a:xfrm>
            <a:off x="4040905" y="3214375"/>
            <a:ext cx="1356044" cy="0"/>
          </a:xfrm>
          <a:prstGeom prst="line">
            <a:avLst/>
          </a:prstGeom>
          <a:ln w="25400">
            <a:solidFill>
              <a:srgbClr val="C92B2B"/>
            </a:solidFill>
          </a:ln>
          <a:effectLst/>
        </p:spPr>
        <p:style>
          <a:lnRef idx="2">
            <a:schemeClr val="accent1"/>
          </a:lnRef>
          <a:fillRef idx="0">
            <a:schemeClr val="accent1"/>
          </a:fillRef>
          <a:effectRef idx="1">
            <a:schemeClr val="accent1"/>
          </a:effectRef>
          <a:fontRef idx="minor">
            <a:schemeClr val="tx1"/>
          </a:fontRef>
        </p:style>
      </p:cxnSp>
      <p:pic>
        <p:nvPicPr>
          <p:cNvPr id="64" name="Imagen 63" descr="user.png">
            <a:extLst>
              <a:ext uri="{FF2B5EF4-FFF2-40B4-BE49-F238E27FC236}">
                <a16:creationId xmlns="" xmlns:a16="http://schemas.microsoft.com/office/drawing/2014/main" id="{03A61A9A-B087-434C-8BAA-D7275C3A8E1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358749" y="3309024"/>
            <a:ext cx="299854" cy="299885"/>
          </a:xfrm>
          <a:prstGeom prst="rect">
            <a:avLst/>
          </a:prstGeom>
        </p:spPr>
      </p:pic>
      <p:pic>
        <p:nvPicPr>
          <p:cNvPr id="65" name="Imagen 64" descr="user (2).png">
            <a:extLst>
              <a:ext uri="{FF2B5EF4-FFF2-40B4-BE49-F238E27FC236}">
                <a16:creationId xmlns="" xmlns:a16="http://schemas.microsoft.com/office/drawing/2014/main" id="{B14A3CE7-F581-4944-B516-AFA793EF8945}"/>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12649" y="3309025"/>
            <a:ext cx="299854" cy="299885"/>
          </a:xfrm>
          <a:prstGeom prst="rect">
            <a:avLst/>
          </a:prstGeom>
        </p:spPr>
      </p:pic>
      <p:sp>
        <p:nvSpPr>
          <p:cNvPr id="66" name="Rectángulo 65">
            <a:extLst>
              <a:ext uri="{FF2B5EF4-FFF2-40B4-BE49-F238E27FC236}">
                <a16:creationId xmlns="" xmlns:a16="http://schemas.microsoft.com/office/drawing/2014/main" id="{FC037C01-A13E-4764-8B5F-635809C8D797}"/>
              </a:ext>
            </a:extLst>
          </p:cNvPr>
          <p:cNvSpPr/>
          <p:nvPr/>
        </p:nvSpPr>
        <p:spPr>
          <a:xfrm>
            <a:off x="3647493" y="3338620"/>
            <a:ext cx="935253" cy="223367"/>
          </a:xfrm>
          <a:prstGeom prst="rect">
            <a:avLst/>
          </a:prstGeom>
        </p:spPr>
        <p:txBody>
          <a:bodyPr wrap="none" lIns="82945" tIns="41473" rIns="82945" bIns="41473">
            <a:spAutoFit/>
          </a:bodyPr>
          <a:lstStyle/>
          <a:p>
            <a:r>
              <a:rPr lang="es-ES" sz="900" dirty="0">
                <a:solidFill>
                  <a:schemeClr val="tx2">
                    <a:lumMod val="75000"/>
                  </a:schemeClr>
                </a:solidFill>
                <a:latin typeface="Arial Black" panose="020B0A04020102020204" pitchFamily="34" charset="0"/>
                <a:cs typeface="Helvetica Neue Bold Condensed"/>
              </a:rPr>
              <a:t>29% </a:t>
            </a:r>
            <a:r>
              <a:rPr lang="es-ES" sz="900" dirty="0" err="1">
                <a:solidFill>
                  <a:schemeClr val="tx2">
                    <a:lumMod val="75000"/>
                  </a:schemeClr>
                </a:solidFill>
                <a:latin typeface="Arial Black" panose="020B0A04020102020204" pitchFamily="34" charset="0"/>
                <a:cs typeface="Helvetica Neue Bold Condensed"/>
              </a:rPr>
              <a:t>women</a:t>
            </a:r>
            <a:endParaRPr lang="es-ES" sz="900" dirty="0">
              <a:solidFill>
                <a:schemeClr val="tx2">
                  <a:lumMod val="75000"/>
                </a:schemeClr>
              </a:solidFill>
              <a:latin typeface="Arial Black" panose="020B0A04020102020204" pitchFamily="34" charset="0"/>
              <a:cs typeface="Helvetica Neue Bold Condensed"/>
            </a:endParaRPr>
          </a:p>
        </p:txBody>
      </p:sp>
      <p:sp>
        <p:nvSpPr>
          <p:cNvPr id="67" name="Rectángulo 66">
            <a:extLst>
              <a:ext uri="{FF2B5EF4-FFF2-40B4-BE49-F238E27FC236}">
                <a16:creationId xmlns="" xmlns:a16="http://schemas.microsoft.com/office/drawing/2014/main" id="{E8824AA7-7511-4180-8769-A32356E520AB}"/>
              </a:ext>
            </a:extLst>
          </p:cNvPr>
          <p:cNvSpPr/>
          <p:nvPr/>
        </p:nvSpPr>
        <p:spPr>
          <a:xfrm>
            <a:off x="4793719" y="3338620"/>
            <a:ext cx="747680" cy="223367"/>
          </a:xfrm>
          <a:prstGeom prst="rect">
            <a:avLst/>
          </a:prstGeom>
        </p:spPr>
        <p:txBody>
          <a:bodyPr wrap="none" lIns="82945" tIns="41473" rIns="82945" bIns="41473">
            <a:spAutoFit/>
          </a:bodyPr>
          <a:lstStyle/>
          <a:p>
            <a:r>
              <a:rPr lang="es-ES" sz="900" dirty="0">
                <a:solidFill>
                  <a:schemeClr val="tx2">
                    <a:lumMod val="75000"/>
                  </a:schemeClr>
                </a:solidFill>
                <a:latin typeface="Arial Black" panose="020B0A04020102020204" pitchFamily="34" charset="0"/>
                <a:cs typeface="Helvetica Neue Bold Condensed"/>
              </a:rPr>
              <a:t>71% </a:t>
            </a:r>
            <a:r>
              <a:rPr lang="es-ES" sz="900" dirty="0" err="1">
                <a:solidFill>
                  <a:schemeClr val="tx2">
                    <a:lumMod val="75000"/>
                  </a:schemeClr>
                </a:solidFill>
                <a:latin typeface="Arial Black" panose="020B0A04020102020204" pitchFamily="34" charset="0"/>
                <a:cs typeface="Helvetica Neue Bold Condensed"/>
              </a:rPr>
              <a:t>men</a:t>
            </a:r>
            <a:endParaRPr lang="es-ES" sz="900" dirty="0">
              <a:solidFill>
                <a:schemeClr val="tx2">
                  <a:lumMod val="75000"/>
                </a:schemeClr>
              </a:solidFill>
              <a:latin typeface="Arial Black" panose="020B0A04020102020204" pitchFamily="34" charset="0"/>
              <a:cs typeface="Helvetica Neue Bold Condensed"/>
            </a:endParaRPr>
          </a:p>
        </p:txBody>
      </p:sp>
      <p:sp>
        <p:nvSpPr>
          <p:cNvPr id="68" name="CuadroTexto 67">
            <a:extLst>
              <a:ext uri="{FF2B5EF4-FFF2-40B4-BE49-F238E27FC236}">
                <a16:creationId xmlns="" xmlns:a16="http://schemas.microsoft.com/office/drawing/2014/main" id="{6E0DAB7E-97ED-464C-8225-A5689B01B061}"/>
              </a:ext>
            </a:extLst>
          </p:cNvPr>
          <p:cNvSpPr txBox="1"/>
          <p:nvPr/>
        </p:nvSpPr>
        <p:spPr>
          <a:xfrm>
            <a:off x="6236831" y="2792948"/>
            <a:ext cx="1510763" cy="314588"/>
          </a:xfrm>
          <a:prstGeom prst="rect">
            <a:avLst/>
          </a:prstGeom>
          <a:noFill/>
        </p:spPr>
        <p:txBody>
          <a:bodyPr wrap="none" lIns="82945" tIns="41473" rIns="82945" bIns="41473" rtlCol="0">
            <a:spAutoFit/>
          </a:bodyPr>
          <a:lstStyle/>
          <a:p>
            <a:r>
              <a:rPr lang="es-ES" sz="1500" dirty="0" err="1">
                <a:solidFill>
                  <a:schemeClr val="tx1">
                    <a:lumMod val="65000"/>
                    <a:lumOff val="35000"/>
                  </a:schemeClr>
                </a:solidFill>
                <a:latin typeface="Arial Black" panose="020B0A04020102020204" pitchFamily="34" charset="0"/>
                <a:cs typeface="Helvetica Neue Bold Condensed"/>
              </a:rPr>
              <a:t>Qualification</a:t>
            </a:r>
            <a:endParaRPr lang="es-ES" sz="1500" dirty="0">
              <a:solidFill>
                <a:schemeClr val="tx1">
                  <a:lumMod val="65000"/>
                  <a:lumOff val="35000"/>
                </a:schemeClr>
              </a:solidFill>
              <a:latin typeface="Arial Black" panose="020B0A04020102020204" pitchFamily="34" charset="0"/>
              <a:cs typeface="Helvetica Neue Bold Condensed"/>
            </a:endParaRPr>
          </a:p>
        </p:txBody>
      </p:sp>
      <p:pic>
        <p:nvPicPr>
          <p:cNvPr id="69" name="Imagen 68" descr="graduation-hat.png">
            <a:extLst>
              <a:ext uri="{FF2B5EF4-FFF2-40B4-BE49-F238E27FC236}">
                <a16:creationId xmlns="" xmlns:a16="http://schemas.microsoft.com/office/drawing/2014/main" id="{30539792-26FA-40D5-B431-961A8352325E}"/>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918026" y="2773419"/>
            <a:ext cx="357856" cy="357893"/>
          </a:xfrm>
          <a:prstGeom prst="rect">
            <a:avLst/>
          </a:prstGeom>
        </p:spPr>
      </p:pic>
      <p:sp>
        <p:nvSpPr>
          <p:cNvPr id="70" name="Rectángulo 69">
            <a:extLst>
              <a:ext uri="{FF2B5EF4-FFF2-40B4-BE49-F238E27FC236}">
                <a16:creationId xmlns="" xmlns:a16="http://schemas.microsoft.com/office/drawing/2014/main" id="{C64466F1-7A69-4E9A-946D-C8A1D87427E2}"/>
              </a:ext>
            </a:extLst>
          </p:cNvPr>
          <p:cNvSpPr/>
          <p:nvPr/>
        </p:nvSpPr>
        <p:spPr>
          <a:xfrm>
            <a:off x="5948022" y="3204460"/>
            <a:ext cx="1254740" cy="202429"/>
          </a:xfrm>
          <a:prstGeom prst="rect">
            <a:avLst/>
          </a:prstGeom>
          <a:solidFill>
            <a:srgbClr val="C92B2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lIns="82945" tIns="41473" rIns="82945" bIns="41473" rtlCol="0" anchor="ctr"/>
          <a:lstStyle/>
          <a:p>
            <a:pPr algn="ctr"/>
            <a:endParaRPr lang="es-ES">
              <a:solidFill>
                <a:schemeClr val="bg1">
                  <a:lumMod val="50000"/>
                </a:schemeClr>
              </a:solidFill>
            </a:endParaRPr>
          </a:p>
        </p:txBody>
      </p:sp>
      <p:sp>
        <p:nvSpPr>
          <p:cNvPr id="71" name="Rectángulo 70">
            <a:extLst>
              <a:ext uri="{FF2B5EF4-FFF2-40B4-BE49-F238E27FC236}">
                <a16:creationId xmlns="" xmlns:a16="http://schemas.microsoft.com/office/drawing/2014/main" id="{5A271D99-4F97-4020-AA59-97FE757D1FE1}"/>
              </a:ext>
            </a:extLst>
          </p:cNvPr>
          <p:cNvSpPr/>
          <p:nvPr/>
        </p:nvSpPr>
        <p:spPr>
          <a:xfrm>
            <a:off x="5948022" y="3444791"/>
            <a:ext cx="917935" cy="202429"/>
          </a:xfrm>
          <a:prstGeom prst="rect">
            <a:avLst/>
          </a:prstGeom>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lIns="82945" tIns="41473" rIns="82945" bIns="41473" rtlCol="0" anchor="ctr"/>
          <a:lstStyle/>
          <a:p>
            <a:pPr algn="ctr"/>
            <a:endParaRPr lang="es-ES"/>
          </a:p>
        </p:txBody>
      </p:sp>
      <p:sp>
        <p:nvSpPr>
          <p:cNvPr id="72" name="Rectángulo 71">
            <a:extLst>
              <a:ext uri="{FF2B5EF4-FFF2-40B4-BE49-F238E27FC236}">
                <a16:creationId xmlns="" xmlns:a16="http://schemas.microsoft.com/office/drawing/2014/main" id="{E0E59964-EFF7-4F7C-A11D-06432E212333}"/>
              </a:ext>
            </a:extLst>
          </p:cNvPr>
          <p:cNvSpPr/>
          <p:nvPr/>
        </p:nvSpPr>
        <p:spPr>
          <a:xfrm>
            <a:off x="5939558" y="3689270"/>
            <a:ext cx="1687060" cy="202429"/>
          </a:xfrm>
          <a:prstGeom prst="rect">
            <a:avLst/>
          </a:prstGeom>
          <a:solidFill>
            <a:srgbClr val="C92B2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lIns="82945" tIns="41473" rIns="82945" bIns="41473" rtlCol="0" anchor="ctr"/>
          <a:lstStyle/>
          <a:p>
            <a:pPr algn="ctr"/>
            <a:endParaRPr lang="es-ES">
              <a:solidFill>
                <a:schemeClr val="bg1">
                  <a:lumMod val="50000"/>
                </a:schemeClr>
              </a:solidFill>
            </a:endParaRPr>
          </a:p>
        </p:txBody>
      </p:sp>
      <p:sp>
        <p:nvSpPr>
          <p:cNvPr id="73" name="Rectángulo 72">
            <a:extLst>
              <a:ext uri="{FF2B5EF4-FFF2-40B4-BE49-F238E27FC236}">
                <a16:creationId xmlns="" xmlns:a16="http://schemas.microsoft.com/office/drawing/2014/main" id="{C5B8CC85-5025-4BD6-AF1A-3B0BB889EBD5}"/>
              </a:ext>
            </a:extLst>
          </p:cNvPr>
          <p:cNvSpPr/>
          <p:nvPr/>
        </p:nvSpPr>
        <p:spPr>
          <a:xfrm>
            <a:off x="5948022" y="3936484"/>
            <a:ext cx="506787" cy="202429"/>
          </a:xfrm>
          <a:prstGeom prst="rect">
            <a:avLst/>
          </a:prstGeom>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lIns="82945" tIns="41473" rIns="82945" bIns="41473" rtlCol="0" anchor="ctr"/>
          <a:lstStyle/>
          <a:p>
            <a:pPr algn="ctr"/>
            <a:endParaRPr lang="es-ES"/>
          </a:p>
        </p:txBody>
      </p:sp>
      <p:sp>
        <p:nvSpPr>
          <p:cNvPr id="74" name="Rectángulo 73">
            <a:extLst>
              <a:ext uri="{FF2B5EF4-FFF2-40B4-BE49-F238E27FC236}">
                <a16:creationId xmlns="" xmlns:a16="http://schemas.microsoft.com/office/drawing/2014/main" id="{4F3EEB83-3126-4B3A-888E-493E561BB1BC}"/>
              </a:ext>
            </a:extLst>
          </p:cNvPr>
          <p:cNvSpPr/>
          <p:nvPr/>
        </p:nvSpPr>
        <p:spPr>
          <a:xfrm>
            <a:off x="5948022" y="4184395"/>
            <a:ext cx="506787" cy="202429"/>
          </a:xfrm>
          <a:prstGeom prst="rect">
            <a:avLst/>
          </a:prstGeom>
          <a:solidFill>
            <a:srgbClr val="C92B2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lIns="82945" tIns="41473" rIns="82945" bIns="41473" rtlCol="0" anchor="ctr"/>
          <a:lstStyle/>
          <a:p>
            <a:pPr algn="ctr"/>
            <a:endParaRPr lang="es-ES">
              <a:solidFill>
                <a:schemeClr val="bg1">
                  <a:lumMod val="50000"/>
                </a:schemeClr>
              </a:solidFill>
            </a:endParaRPr>
          </a:p>
        </p:txBody>
      </p:sp>
      <p:sp>
        <p:nvSpPr>
          <p:cNvPr id="75" name="Rectángulo 74">
            <a:extLst>
              <a:ext uri="{FF2B5EF4-FFF2-40B4-BE49-F238E27FC236}">
                <a16:creationId xmlns="" xmlns:a16="http://schemas.microsoft.com/office/drawing/2014/main" id="{61F48971-A10A-4D0E-983A-B0A5FCCA01C1}"/>
              </a:ext>
            </a:extLst>
          </p:cNvPr>
          <p:cNvSpPr/>
          <p:nvPr/>
        </p:nvSpPr>
        <p:spPr>
          <a:xfrm>
            <a:off x="7202763" y="3187594"/>
            <a:ext cx="728776" cy="223367"/>
          </a:xfrm>
          <a:prstGeom prst="rect">
            <a:avLst/>
          </a:prstGeom>
        </p:spPr>
        <p:txBody>
          <a:bodyPr wrap="none" lIns="82945" tIns="41473" rIns="82945" bIns="41473">
            <a:spAutoFit/>
          </a:bodyPr>
          <a:lstStyle/>
          <a:p>
            <a:r>
              <a:rPr lang="es-ES" sz="900" dirty="0">
                <a:solidFill>
                  <a:schemeClr val="tx2">
                    <a:lumMod val="75000"/>
                  </a:schemeClr>
                </a:solidFill>
                <a:latin typeface="Arial Black" panose="020B0A04020102020204" pitchFamily="34" charset="0"/>
                <a:cs typeface="Helvetica Neue Bold Condensed"/>
              </a:rPr>
              <a:t>27% PhD</a:t>
            </a:r>
            <a:endParaRPr lang="es-ES" sz="900" dirty="0">
              <a:solidFill>
                <a:schemeClr val="tx2">
                  <a:lumMod val="75000"/>
                </a:schemeClr>
              </a:solidFill>
              <a:latin typeface="Arial Black" panose="020B0A04020102020204" pitchFamily="34" charset="0"/>
            </a:endParaRPr>
          </a:p>
        </p:txBody>
      </p:sp>
      <p:sp>
        <p:nvSpPr>
          <p:cNvPr id="76" name="Rectángulo 75">
            <a:extLst>
              <a:ext uri="{FF2B5EF4-FFF2-40B4-BE49-F238E27FC236}">
                <a16:creationId xmlns="" xmlns:a16="http://schemas.microsoft.com/office/drawing/2014/main" id="{1EAEC4CC-3720-43D5-A8F6-E30B7566F3CF}"/>
              </a:ext>
            </a:extLst>
          </p:cNvPr>
          <p:cNvSpPr/>
          <p:nvPr/>
        </p:nvSpPr>
        <p:spPr>
          <a:xfrm>
            <a:off x="6873817" y="3445557"/>
            <a:ext cx="1918199" cy="223367"/>
          </a:xfrm>
          <a:prstGeom prst="rect">
            <a:avLst/>
          </a:prstGeom>
        </p:spPr>
        <p:txBody>
          <a:bodyPr wrap="none" lIns="82945" tIns="41473" rIns="82945" bIns="41473">
            <a:spAutoFit/>
          </a:bodyPr>
          <a:lstStyle/>
          <a:p>
            <a:r>
              <a:rPr lang="es-ES" sz="900" dirty="0">
                <a:solidFill>
                  <a:schemeClr val="tx2">
                    <a:lumMod val="75000"/>
                  </a:schemeClr>
                </a:solidFill>
                <a:latin typeface="Arial Black" panose="020B0A04020102020204" pitchFamily="34" charset="0"/>
                <a:cs typeface="Helvetica Neue Bold Condensed"/>
              </a:rPr>
              <a:t>13% Post </a:t>
            </a:r>
            <a:r>
              <a:rPr lang="es-ES" sz="900" dirty="0" err="1">
                <a:solidFill>
                  <a:schemeClr val="tx2">
                    <a:lumMod val="75000"/>
                  </a:schemeClr>
                </a:solidFill>
                <a:latin typeface="Arial Black" panose="020B0A04020102020204" pitchFamily="34" charset="0"/>
                <a:cs typeface="Helvetica Neue Bold Condensed"/>
              </a:rPr>
              <a:t>Graduate</a:t>
            </a:r>
            <a:r>
              <a:rPr lang="es-ES" sz="900" dirty="0">
                <a:solidFill>
                  <a:schemeClr val="tx2">
                    <a:lumMod val="75000"/>
                  </a:schemeClr>
                </a:solidFill>
                <a:latin typeface="Arial Black" panose="020B0A04020102020204" pitchFamily="34" charset="0"/>
                <a:cs typeface="Helvetica Neue Bold Condensed"/>
              </a:rPr>
              <a:t> </a:t>
            </a:r>
            <a:r>
              <a:rPr lang="es-ES" sz="900" dirty="0" err="1">
                <a:solidFill>
                  <a:schemeClr val="tx2">
                    <a:lumMod val="75000"/>
                  </a:schemeClr>
                </a:solidFill>
                <a:latin typeface="Arial Black" panose="020B0A04020102020204" pitchFamily="34" charset="0"/>
                <a:cs typeface="Helvetica Neue Bold Condensed"/>
              </a:rPr>
              <a:t>Degree</a:t>
            </a:r>
            <a:r>
              <a:rPr lang="es-ES" sz="900" dirty="0">
                <a:solidFill>
                  <a:schemeClr val="tx2">
                    <a:lumMod val="75000"/>
                  </a:schemeClr>
                </a:solidFill>
                <a:latin typeface="Arial Black" panose="020B0A04020102020204" pitchFamily="34" charset="0"/>
                <a:cs typeface="Helvetica Neue Bold Condensed"/>
              </a:rPr>
              <a:t> </a:t>
            </a:r>
          </a:p>
        </p:txBody>
      </p:sp>
      <p:sp>
        <p:nvSpPr>
          <p:cNvPr id="77" name="Rectángulo 76">
            <a:extLst>
              <a:ext uri="{FF2B5EF4-FFF2-40B4-BE49-F238E27FC236}">
                <a16:creationId xmlns="" xmlns:a16="http://schemas.microsoft.com/office/drawing/2014/main" id="{338EA291-9A88-4AAD-A182-50209973C739}"/>
              </a:ext>
            </a:extLst>
          </p:cNvPr>
          <p:cNvSpPr/>
          <p:nvPr/>
        </p:nvSpPr>
        <p:spPr>
          <a:xfrm>
            <a:off x="7640714" y="3691952"/>
            <a:ext cx="1511062" cy="223367"/>
          </a:xfrm>
          <a:prstGeom prst="rect">
            <a:avLst/>
          </a:prstGeom>
        </p:spPr>
        <p:txBody>
          <a:bodyPr wrap="none" lIns="82945" tIns="41473" rIns="82945" bIns="41473">
            <a:spAutoFit/>
          </a:bodyPr>
          <a:lstStyle/>
          <a:p>
            <a:r>
              <a:rPr lang="es-ES" sz="900" dirty="0">
                <a:solidFill>
                  <a:schemeClr val="tx2">
                    <a:lumMod val="75000"/>
                  </a:schemeClr>
                </a:solidFill>
                <a:latin typeface="Arial Black" panose="020B0A04020102020204" pitchFamily="34" charset="0"/>
                <a:cs typeface="Helvetica Neue Bold Condensed"/>
              </a:rPr>
              <a:t>44% </a:t>
            </a:r>
            <a:r>
              <a:rPr lang="es-ES" sz="900" dirty="0" err="1">
                <a:solidFill>
                  <a:schemeClr val="tx2">
                    <a:lumMod val="75000"/>
                  </a:schemeClr>
                </a:solidFill>
                <a:latin typeface="Arial Black" panose="020B0A04020102020204" pitchFamily="34" charset="0"/>
                <a:cs typeface="Helvetica Neue Bold Condensed"/>
              </a:rPr>
              <a:t>Master’s</a:t>
            </a:r>
            <a:r>
              <a:rPr lang="es-ES" sz="900" dirty="0">
                <a:solidFill>
                  <a:schemeClr val="tx2">
                    <a:lumMod val="75000"/>
                  </a:schemeClr>
                </a:solidFill>
                <a:latin typeface="Arial Black" panose="020B0A04020102020204" pitchFamily="34" charset="0"/>
                <a:cs typeface="Helvetica Neue Bold Condensed"/>
              </a:rPr>
              <a:t> </a:t>
            </a:r>
            <a:r>
              <a:rPr lang="es-ES" sz="900" dirty="0" err="1">
                <a:solidFill>
                  <a:schemeClr val="tx2">
                    <a:lumMod val="75000"/>
                  </a:schemeClr>
                </a:solidFill>
                <a:latin typeface="Arial Black" panose="020B0A04020102020204" pitchFamily="34" charset="0"/>
                <a:cs typeface="Helvetica Neue Bold Condensed"/>
              </a:rPr>
              <a:t>Degree</a:t>
            </a:r>
            <a:endParaRPr lang="es-ES" sz="900" dirty="0">
              <a:solidFill>
                <a:schemeClr val="tx2">
                  <a:lumMod val="75000"/>
                </a:schemeClr>
              </a:solidFill>
              <a:latin typeface="Arial Black" panose="020B0A04020102020204" pitchFamily="34" charset="0"/>
            </a:endParaRPr>
          </a:p>
        </p:txBody>
      </p:sp>
      <p:sp>
        <p:nvSpPr>
          <p:cNvPr id="78" name="Rectángulo 77">
            <a:extLst>
              <a:ext uri="{FF2B5EF4-FFF2-40B4-BE49-F238E27FC236}">
                <a16:creationId xmlns="" xmlns:a16="http://schemas.microsoft.com/office/drawing/2014/main" id="{B0BA368A-3E26-48EB-8570-A7C182B13790}"/>
              </a:ext>
            </a:extLst>
          </p:cNvPr>
          <p:cNvSpPr/>
          <p:nvPr/>
        </p:nvSpPr>
        <p:spPr>
          <a:xfrm>
            <a:off x="6463977" y="3963455"/>
            <a:ext cx="1006502" cy="223367"/>
          </a:xfrm>
          <a:prstGeom prst="rect">
            <a:avLst/>
          </a:prstGeom>
        </p:spPr>
        <p:txBody>
          <a:bodyPr wrap="none" lIns="82945" tIns="41473" rIns="82945" bIns="41473">
            <a:spAutoFit/>
          </a:bodyPr>
          <a:lstStyle/>
          <a:p>
            <a:r>
              <a:rPr lang="es-ES" sz="900" dirty="0">
                <a:solidFill>
                  <a:schemeClr val="tx2">
                    <a:lumMod val="75000"/>
                  </a:schemeClr>
                </a:solidFill>
                <a:latin typeface="Arial Black" panose="020B0A04020102020204" pitchFamily="34" charset="0"/>
                <a:cs typeface="Helvetica Neue Bold Condensed"/>
              </a:rPr>
              <a:t>8% </a:t>
            </a:r>
            <a:r>
              <a:rPr lang="es-ES" sz="900" dirty="0" err="1">
                <a:solidFill>
                  <a:schemeClr val="tx2">
                    <a:lumMod val="75000"/>
                  </a:schemeClr>
                </a:solidFill>
                <a:latin typeface="Arial Black" panose="020B0A04020102020204" pitchFamily="34" charset="0"/>
                <a:cs typeface="Helvetica Neue Bold Condensed"/>
              </a:rPr>
              <a:t>Bachellor</a:t>
            </a:r>
            <a:endParaRPr lang="es-ES" sz="900" dirty="0">
              <a:solidFill>
                <a:schemeClr val="tx2">
                  <a:lumMod val="75000"/>
                </a:schemeClr>
              </a:solidFill>
              <a:latin typeface="Arial Black" panose="020B0A04020102020204" pitchFamily="34" charset="0"/>
            </a:endParaRPr>
          </a:p>
        </p:txBody>
      </p:sp>
      <p:sp>
        <p:nvSpPr>
          <p:cNvPr id="79" name="Rectángulo 78">
            <a:extLst>
              <a:ext uri="{FF2B5EF4-FFF2-40B4-BE49-F238E27FC236}">
                <a16:creationId xmlns="" xmlns:a16="http://schemas.microsoft.com/office/drawing/2014/main" id="{0430F8A6-799A-42CD-830D-841C8ACA5E94}"/>
              </a:ext>
            </a:extLst>
          </p:cNvPr>
          <p:cNvSpPr/>
          <p:nvPr/>
        </p:nvSpPr>
        <p:spPr>
          <a:xfrm>
            <a:off x="6466585" y="4184088"/>
            <a:ext cx="1102470" cy="223367"/>
          </a:xfrm>
          <a:prstGeom prst="rect">
            <a:avLst/>
          </a:prstGeom>
        </p:spPr>
        <p:txBody>
          <a:bodyPr wrap="none" lIns="82945" tIns="41473" rIns="82945" bIns="41473">
            <a:spAutoFit/>
          </a:bodyPr>
          <a:lstStyle/>
          <a:p>
            <a:r>
              <a:rPr lang="es-ES" sz="900" dirty="0">
                <a:solidFill>
                  <a:schemeClr val="tx2">
                    <a:lumMod val="75000"/>
                  </a:schemeClr>
                </a:solidFill>
                <a:latin typeface="Arial Black" panose="020B0A04020102020204" pitchFamily="34" charset="0"/>
                <a:cs typeface="Helvetica Neue Bold Condensed"/>
              </a:rPr>
              <a:t>8% </a:t>
            </a:r>
            <a:r>
              <a:rPr lang="es-ES" sz="900" dirty="0" err="1">
                <a:solidFill>
                  <a:schemeClr val="tx2">
                    <a:lumMod val="75000"/>
                  </a:schemeClr>
                </a:solidFill>
                <a:latin typeface="Arial Black" panose="020B0A04020102020204" pitchFamily="34" charset="0"/>
                <a:cs typeface="Helvetica Neue Bold Condensed"/>
              </a:rPr>
              <a:t>Technician</a:t>
            </a:r>
            <a:endParaRPr lang="es-ES" sz="900" dirty="0">
              <a:solidFill>
                <a:schemeClr val="tx2">
                  <a:lumMod val="75000"/>
                </a:schemeClr>
              </a:solidFill>
              <a:latin typeface="Arial Black" panose="020B0A04020102020204" pitchFamily="34" charset="0"/>
            </a:endParaRPr>
          </a:p>
        </p:txBody>
      </p:sp>
      <p:cxnSp>
        <p:nvCxnSpPr>
          <p:cNvPr id="80" name="Conector recto 79">
            <a:extLst>
              <a:ext uri="{FF2B5EF4-FFF2-40B4-BE49-F238E27FC236}">
                <a16:creationId xmlns="" xmlns:a16="http://schemas.microsoft.com/office/drawing/2014/main" id="{60B03AB7-E55C-40EE-9010-CDFD04AA0B45}"/>
              </a:ext>
            </a:extLst>
          </p:cNvPr>
          <p:cNvCxnSpPr/>
          <p:nvPr/>
        </p:nvCxnSpPr>
        <p:spPr>
          <a:xfrm>
            <a:off x="3078471" y="3711727"/>
            <a:ext cx="2315998" cy="0"/>
          </a:xfrm>
          <a:prstGeom prst="line">
            <a:avLst/>
          </a:prstGeom>
          <a:ln w="1270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pic>
        <p:nvPicPr>
          <p:cNvPr id="83" name="Imagen 5" descr="Imagen que contiene cielo, exterior, edificio, texto&#10;&#10;Descripción generada con confianza muy alta">
            <a:extLst>
              <a:ext uri="{FF2B5EF4-FFF2-40B4-BE49-F238E27FC236}">
                <a16:creationId xmlns="" xmlns:a16="http://schemas.microsoft.com/office/drawing/2014/main" id="{2B23EAEF-76DA-4ABA-97EE-3B6623CB9FC1}"/>
              </a:ext>
            </a:extLst>
          </p:cNvPr>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2620209" y="4841660"/>
            <a:ext cx="1620692" cy="1080261"/>
          </a:xfrm>
          <a:prstGeom prst="rect">
            <a:avLst/>
          </a:prstGeom>
          <a:ln w="12700">
            <a:solidFill>
              <a:srgbClr val="FF0000"/>
            </a:solidFill>
            <a:miter lim="800000"/>
            <a:headEnd/>
            <a:tailEnd/>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84" name="Imagen 7" descr="Imagen que contiene cielo, edificio, aire acondicionado, exterior&#10;&#10;Descripción generada con confianza muy alta">
            <a:extLst>
              <a:ext uri="{FF2B5EF4-FFF2-40B4-BE49-F238E27FC236}">
                <a16:creationId xmlns="" xmlns:a16="http://schemas.microsoft.com/office/drawing/2014/main" id="{23B0679E-1AAE-4B05-BA54-F90137008E0C}"/>
              </a:ext>
            </a:extLst>
          </p:cNvPr>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712016" y="4833195"/>
            <a:ext cx="1642085" cy="1095490"/>
          </a:xfrm>
          <a:prstGeom prst="rect">
            <a:avLst/>
          </a:prstGeom>
          <a:ln w="12700">
            <a:solidFill>
              <a:srgbClr val="FF0000"/>
            </a:solidFill>
            <a:miter lim="800000"/>
            <a:headEnd/>
            <a:tailEnd/>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2465" name="Imagen 2464">
            <a:extLst>
              <a:ext uri="{FF2B5EF4-FFF2-40B4-BE49-F238E27FC236}">
                <a16:creationId xmlns="" xmlns:a16="http://schemas.microsoft.com/office/drawing/2014/main" id="{65F23B91-858A-476A-9FDF-59312E7B9A42}"/>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551010" y="4833195"/>
            <a:ext cx="1643062" cy="1095490"/>
          </a:xfrm>
          <a:prstGeom prst="rect">
            <a:avLst/>
          </a:prstGeom>
          <a:ln w="12700">
            <a:solidFill>
              <a:srgbClr val="FF0000"/>
            </a:solidFill>
            <a:miter lim="800000"/>
            <a:headEnd/>
            <a:tailEnd/>
          </a:ln>
          <a:effectLst>
            <a:outerShdw blurRad="190500" algn="tl" rotWithShape="0">
              <a:srgbClr val="000000">
                <a:alpha val="70000"/>
              </a:srgbClr>
            </a:outerShdw>
          </a:effectLst>
        </p:spPr>
      </p:pic>
      <p:pic>
        <p:nvPicPr>
          <p:cNvPr id="2471" name="Imagen 2470">
            <a:extLst>
              <a:ext uri="{FF2B5EF4-FFF2-40B4-BE49-F238E27FC236}">
                <a16:creationId xmlns="" xmlns:a16="http://schemas.microsoft.com/office/drawing/2014/main" id="{69CE6892-0A66-441D-99E5-C015D1A28470}"/>
              </a:ext>
            </a:extLst>
          </p:cNvPr>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6455062" y="4833196"/>
            <a:ext cx="1632918" cy="1088726"/>
          </a:xfrm>
          <a:prstGeom prst="rect">
            <a:avLst/>
          </a:prstGeom>
          <a:ln w="12700">
            <a:solidFill>
              <a:srgbClr val="FF0000"/>
            </a:solidFill>
            <a:miter lim="800000"/>
            <a:headEnd/>
            <a:tailEnd/>
          </a:ln>
          <a:effectLst>
            <a:outerShdw blurRad="190500" algn="tl" rotWithShape="0">
              <a:srgbClr val="000000">
                <a:alpha val="70000"/>
              </a:srgbClr>
            </a:outerShdw>
          </a:effectLst>
        </p:spPr>
      </p:pic>
      <p:sp>
        <p:nvSpPr>
          <p:cNvPr id="2472" name="CuadroTexto 2471">
            <a:extLst>
              <a:ext uri="{FF2B5EF4-FFF2-40B4-BE49-F238E27FC236}">
                <a16:creationId xmlns="" xmlns:a16="http://schemas.microsoft.com/office/drawing/2014/main" id="{7CCAF57B-039E-4920-B82F-12CB7F6968F9}"/>
              </a:ext>
            </a:extLst>
          </p:cNvPr>
          <p:cNvSpPr txBox="1"/>
          <p:nvPr/>
        </p:nvSpPr>
        <p:spPr>
          <a:xfrm>
            <a:off x="627375" y="4572000"/>
            <a:ext cx="1620967" cy="237328"/>
          </a:xfrm>
          <a:prstGeom prst="rect">
            <a:avLst/>
          </a:prstGeom>
          <a:noFill/>
        </p:spPr>
        <p:txBody>
          <a:bodyPr wrap="square" lIns="82945" tIns="41473" rIns="82945" bIns="41473" rtlCol="0">
            <a:spAutoFit/>
          </a:bodyPr>
          <a:lstStyle/>
          <a:p>
            <a:r>
              <a:rPr lang="en-US" sz="1000" dirty="0">
                <a:solidFill>
                  <a:schemeClr val="tx2">
                    <a:lumMod val="75000"/>
                  </a:schemeClr>
                </a:solidFill>
                <a:latin typeface="Arial Black" panose="020B0A04020102020204" pitchFamily="34" charset="0"/>
              </a:rPr>
              <a:t>Headquarters</a:t>
            </a:r>
          </a:p>
        </p:txBody>
      </p:sp>
      <p:sp>
        <p:nvSpPr>
          <p:cNvPr id="90" name="CuadroTexto 89">
            <a:extLst>
              <a:ext uri="{FF2B5EF4-FFF2-40B4-BE49-F238E27FC236}">
                <a16:creationId xmlns="" xmlns:a16="http://schemas.microsoft.com/office/drawing/2014/main" id="{C3189AA4-FD79-4D15-A856-4DDD9930CB1A}"/>
              </a:ext>
            </a:extLst>
          </p:cNvPr>
          <p:cNvSpPr txBox="1"/>
          <p:nvPr/>
        </p:nvSpPr>
        <p:spPr>
          <a:xfrm>
            <a:off x="2570540" y="4581099"/>
            <a:ext cx="1620967" cy="237328"/>
          </a:xfrm>
          <a:prstGeom prst="rect">
            <a:avLst/>
          </a:prstGeom>
          <a:noFill/>
        </p:spPr>
        <p:txBody>
          <a:bodyPr wrap="square" lIns="82945" tIns="41473" rIns="82945" bIns="41473" rtlCol="0">
            <a:spAutoFit/>
          </a:bodyPr>
          <a:lstStyle/>
          <a:p>
            <a:r>
              <a:rPr lang="en-US" sz="1000" dirty="0">
                <a:solidFill>
                  <a:schemeClr val="tx2">
                    <a:lumMod val="75000"/>
                  </a:schemeClr>
                </a:solidFill>
                <a:latin typeface="Arial Black" panose="020B0A04020102020204" pitchFamily="34" charset="0"/>
              </a:rPr>
              <a:t>R&amp;D Center </a:t>
            </a:r>
          </a:p>
        </p:txBody>
      </p:sp>
      <p:sp>
        <p:nvSpPr>
          <p:cNvPr id="91" name="CuadroTexto 90">
            <a:extLst>
              <a:ext uri="{FF2B5EF4-FFF2-40B4-BE49-F238E27FC236}">
                <a16:creationId xmlns="" xmlns:a16="http://schemas.microsoft.com/office/drawing/2014/main" id="{BDBF302B-F425-4092-A593-96849BD0A925}"/>
              </a:ext>
            </a:extLst>
          </p:cNvPr>
          <p:cNvSpPr txBox="1"/>
          <p:nvPr/>
        </p:nvSpPr>
        <p:spPr>
          <a:xfrm>
            <a:off x="4506312" y="4581099"/>
            <a:ext cx="1853643" cy="237328"/>
          </a:xfrm>
          <a:prstGeom prst="rect">
            <a:avLst/>
          </a:prstGeom>
          <a:noFill/>
        </p:spPr>
        <p:txBody>
          <a:bodyPr wrap="square" lIns="82945" tIns="41473" rIns="82945" bIns="41473" rtlCol="0">
            <a:spAutoFit/>
          </a:bodyPr>
          <a:lstStyle/>
          <a:p>
            <a:r>
              <a:rPr lang="en-US" sz="1000" dirty="0">
                <a:solidFill>
                  <a:schemeClr val="tx2">
                    <a:lumMod val="75000"/>
                  </a:schemeClr>
                </a:solidFill>
                <a:latin typeface="Arial Black" panose="020B0A04020102020204" pitchFamily="34" charset="0"/>
              </a:rPr>
              <a:t>AWF</a:t>
            </a:r>
          </a:p>
        </p:txBody>
      </p:sp>
      <p:sp>
        <p:nvSpPr>
          <p:cNvPr id="92" name="CuadroTexto 91">
            <a:extLst>
              <a:ext uri="{FF2B5EF4-FFF2-40B4-BE49-F238E27FC236}">
                <a16:creationId xmlns="" xmlns:a16="http://schemas.microsoft.com/office/drawing/2014/main" id="{1A2FBF11-C214-488F-8336-521FD19B74D3}"/>
              </a:ext>
            </a:extLst>
          </p:cNvPr>
          <p:cNvSpPr txBox="1"/>
          <p:nvPr/>
        </p:nvSpPr>
        <p:spPr>
          <a:xfrm>
            <a:off x="6365071" y="4597879"/>
            <a:ext cx="1620967" cy="237328"/>
          </a:xfrm>
          <a:prstGeom prst="rect">
            <a:avLst/>
          </a:prstGeom>
          <a:noFill/>
        </p:spPr>
        <p:txBody>
          <a:bodyPr wrap="square" lIns="82945" tIns="41473" rIns="82945" bIns="41473" rtlCol="0">
            <a:spAutoFit/>
          </a:bodyPr>
          <a:lstStyle/>
          <a:p>
            <a:r>
              <a:rPr lang="en-US" sz="1000" dirty="0">
                <a:solidFill>
                  <a:schemeClr val="tx2">
                    <a:lumMod val="75000"/>
                  </a:schemeClr>
                </a:solidFill>
                <a:latin typeface="Arial Black" panose="020B0A04020102020204" pitchFamily="34" charset="0"/>
              </a:rPr>
              <a:t>Madrid Satellite</a:t>
            </a:r>
          </a:p>
        </p:txBody>
      </p:sp>
      <p:sp>
        <p:nvSpPr>
          <p:cNvPr id="93" name="CuadroTexto 92">
            <a:extLst>
              <a:ext uri="{FF2B5EF4-FFF2-40B4-BE49-F238E27FC236}">
                <a16:creationId xmlns="" xmlns:a16="http://schemas.microsoft.com/office/drawing/2014/main" id="{0AE9223C-0294-4937-8C62-ABC25CCD3A0A}"/>
              </a:ext>
            </a:extLst>
          </p:cNvPr>
          <p:cNvSpPr txBox="1"/>
          <p:nvPr/>
        </p:nvSpPr>
        <p:spPr>
          <a:xfrm>
            <a:off x="663650" y="5978185"/>
            <a:ext cx="1690451" cy="406921"/>
          </a:xfrm>
          <a:prstGeom prst="rect">
            <a:avLst/>
          </a:prstGeom>
          <a:noFill/>
        </p:spPr>
        <p:txBody>
          <a:bodyPr wrap="square" lIns="82945" tIns="41473" rIns="82945" bIns="41473" rtlCol="0">
            <a:spAutoFit/>
          </a:bodyPr>
          <a:lstStyle/>
          <a:p>
            <a:pPr>
              <a:lnSpc>
                <a:spcPct val="150000"/>
              </a:lnSpc>
            </a:pPr>
            <a:r>
              <a:rPr lang="en-US" sz="700" dirty="0" err="1">
                <a:solidFill>
                  <a:schemeClr val="tx1">
                    <a:lumMod val="50000"/>
                    <a:lumOff val="50000"/>
                  </a:schemeClr>
                </a:solidFill>
                <a:latin typeface="Arial Black" panose="020B0A04020102020204" pitchFamily="34" charset="0"/>
              </a:rPr>
              <a:t>Poligono</a:t>
            </a:r>
            <a:r>
              <a:rPr lang="en-US" sz="700" dirty="0">
                <a:solidFill>
                  <a:schemeClr val="tx1">
                    <a:lumMod val="50000"/>
                    <a:lumOff val="50000"/>
                  </a:schemeClr>
                </a:solidFill>
                <a:latin typeface="Arial Black" panose="020B0A04020102020204" pitchFamily="34" charset="0"/>
              </a:rPr>
              <a:t> </a:t>
            </a:r>
            <a:r>
              <a:rPr lang="en-US" sz="700" dirty="0" err="1">
                <a:solidFill>
                  <a:schemeClr val="tx1">
                    <a:lumMod val="50000"/>
                    <a:lumOff val="50000"/>
                  </a:schemeClr>
                </a:solidFill>
                <a:latin typeface="Arial Black" panose="020B0A04020102020204" pitchFamily="34" charset="0"/>
              </a:rPr>
              <a:t>Ugaldeguren</a:t>
            </a:r>
            <a:r>
              <a:rPr lang="en-US" sz="700" dirty="0">
                <a:solidFill>
                  <a:schemeClr val="tx1">
                    <a:lumMod val="50000"/>
                    <a:lumOff val="50000"/>
                  </a:schemeClr>
                </a:solidFill>
                <a:latin typeface="Arial Black" panose="020B0A04020102020204" pitchFamily="34" charset="0"/>
              </a:rPr>
              <a:t> III </a:t>
            </a:r>
            <a:br>
              <a:rPr lang="en-US" sz="700" dirty="0">
                <a:solidFill>
                  <a:schemeClr val="tx1">
                    <a:lumMod val="50000"/>
                    <a:lumOff val="50000"/>
                  </a:schemeClr>
                </a:solidFill>
                <a:latin typeface="Arial Black" panose="020B0A04020102020204" pitchFamily="34" charset="0"/>
              </a:rPr>
            </a:br>
            <a:r>
              <a:rPr lang="en-US" sz="700" dirty="0">
                <a:solidFill>
                  <a:schemeClr val="tx1">
                    <a:lumMod val="50000"/>
                    <a:lumOff val="50000"/>
                  </a:schemeClr>
                </a:solidFill>
                <a:latin typeface="Arial Black" panose="020B0A04020102020204" pitchFamily="34" charset="0"/>
              </a:rPr>
              <a:t>Zamudio (Bilbao)</a:t>
            </a:r>
          </a:p>
        </p:txBody>
      </p:sp>
      <p:sp>
        <p:nvSpPr>
          <p:cNvPr id="94" name="CuadroTexto 93">
            <a:extLst>
              <a:ext uri="{FF2B5EF4-FFF2-40B4-BE49-F238E27FC236}">
                <a16:creationId xmlns="" xmlns:a16="http://schemas.microsoft.com/office/drawing/2014/main" id="{839A947A-0B1F-49A8-9E0A-E2C0D3A93F4D}"/>
              </a:ext>
            </a:extLst>
          </p:cNvPr>
          <p:cNvSpPr txBox="1"/>
          <p:nvPr/>
        </p:nvSpPr>
        <p:spPr>
          <a:xfrm>
            <a:off x="2579787" y="5970787"/>
            <a:ext cx="1690451" cy="453088"/>
          </a:xfrm>
          <a:prstGeom prst="rect">
            <a:avLst/>
          </a:prstGeom>
          <a:noFill/>
        </p:spPr>
        <p:txBody>
          <a:bodyPr wrap="square" lIns="82945" tIns="41473" rIns="82945" bIns="41473" rtlCol="0">
            <a:spAutoFit/>
          </a:bodyPr>
          <a:lstStyle>
            <a:defPPr>
              <a:defRPr lang="es-ES"/>
            </a:defPPr>
            <a:lvl1pPr>
              <a:lnSpc>
                <a:spcPct val="150000"/>
              </a:lnSpc>
              <a:defRPr sz="800">
                <a:solidFill>
                  <a:schemeClr val="tx1">
                    <a:lumMod val="50000"/>
                    <a:lumOff val="50000"/>
                  </a:schemeClr>
                </a:solidFill>
              </a:defRPr>
            </a:lvl1pPr>
          </a:lstStyle>
          <a:p>
            <a:r>
              <a:rPr lang="en-US" dirty="0">
                <a:latin typeface="Arial Black" panose="020B0A04020102020204" pitchFamily="34" charset="0"/>
              </a:rPr>
              <a:t>Parque </a:t>
            </a:r>
            <a:r>
              <a:rPr lang="en-US" dirty="0" err="1">
                <a:latin typeface="Arial Black" panose="020B0A04020102020204" pitchFamily="34" charset="0"/>
              </a:rPr>
              <a:t>Tecnológico</a:t>
            </a:r>
            <a:r>
              <a:rPr lang="en-US" dirty="0">
                <a:latin typeface="Arial Black" panose="020B0A04020102020204" pitchFamily="34" charset="0"/>
              </a:rPr>
              <a:t/>
            </a:r>
            <a:br>
              <a:rPr lang="en-US" dirty="0">
                <a:latin typeface="Arial Black" panose="020B0A04020102020204" pitchFamily="34" charset="0"/>
              </a:rPr>
            </a:br>
            <a:r>
              <a:rPr lang="en-US" dirty="0">
                <a:latin typeface="Arial Black" panose="020B0A04020102020204" pitchFamily="34" charset="0"/>
              </a:rPr>
              <a:t>Zamudio (Bilbao)</a:t>
            </a:r>
          </a:p>
        </p:txBody>
      </p:sp>
      <p:sp>
        <p:nvSpPr>
          <p:cNvPr id="95" name="CuadroTexto 94">
            <a:extLst>
              <a:ext uri="{FF2B5EF4-FFF2-40B4-BE49-F238E27FC236}">
                <a16:creationId xmlns="" xmlns:a16="http://schemas.microsoft.com/office/drawing/2014/main" id="{FB02CD94-AE42-4F87-A56E-D408E6ED0416}"/>
              </a:ext>
            </a:extLst>
          </p:cNvPr>
          <p:cNvSpPr txBox="1"/>
          <p:nvPr/>
        </p:nvSpPr>
        <p:spPr>
          <a:xfrm>
            <a:off x="4503621" y="5984881"/>
            <a:ext cx="1690451" cy="453088"/>
          </a:xfrm>
          <a:prstGeom prst="rect">
            <a:avLst/>
          </a:prstGeom>
          <a:noFill/>
        </p:spPr>
        <p:txBody>
          <a:bodyPr wrap="square" lIns="82945" tIns="41473" rIns="82945" bIns="41473" rtlCol="0">
            <a:spAutoFit/>
          </a:bodyPr>
          <a:lstStyle>
            <a:defPPr>
              <a:defRPr lang="es-ES"/>
            </a:defPPr>
            <a:lvl1pPr>
              <a:lnSpc>
                <a:spcPct val="150000"/>
              </a:lnSpc>
              <a:defRPr sz="800">
                <a:solidFill>
                  <a:schemeClr val="tx1">
                    <a:lumMod val="50000"/>
                    <a:lumOff val="50000"/>
                  </a:schemeClr>
                </a:solidFill>
              </a:defRPr>
            </a:lvl1pPr>
          </a:lstStyle>
          <a:p>
            <a:r>
              <a:rPr lang="es-ES" dirty="0">
                <a:latin typeface="Arial Black" panose="020B0A04020102020204" pitchFamily="34" charset="0"/>
              </a:rPr>
              <a:t>Polígono Industrial </a:t>
            </a:r>
            <a:r>
              <a:rPr lang="es-ES" dirty="0" err="1">
                <a:latin typeface="Arial Black" panose="020B0A04020102020204" pitchFamily="34" charset="0"/>
              </a:rPr>
              <a:t>Júndiz</a:t>
            </a:r>
            <a:r>
              <a:rPr lang="es-ES" dirty="0">
                <a:latin typeface="Arial Black" panose="020B0A04020102020204" pitchFamily="34" charset="0"/>
              </a:rPr>
              <a:t/>
            </a:r>
            <a:br>
              <a:rPr lang="es-ES" dirty="0">
                <a:latin typeface="Arial Black" panose="020B0A04020102020204" pitchFamily="34" charset="0"/>
              </a:rPr>
            </a:br>
            <a:r>
              <a:rPr lang="es-ES" dirty="0">
                <a:latin typeface="Arial Black" panose="020B0A04020102020204" pitchFamily="34" charset="0"/>
              </a:rPr>
              <a:t>Vitoria-Gasteiz</a:t>
            </a:r>
            <a:endParaRPr lang="en-US" dirty="0">
              <a:latin typeface="Arial Black" panose="020B0A04020102020204" pitchFamily="34" charset="0"/>
            </a:endParaRPr>
          </a:p>
        </p:txBody>
      </p:sp>
      <p:sp>
        <p:nvSpPr>
          <p:cNvPr id="96" name="CuadroTexto 95">
            <a:extLst>
              <a:ext uri="{FF2B5EF4-FFF2-40B4-BE49-F238E27FC236}">
                <a16:creationId xmlns="" xmlns:a16="http://schemas.microsoft.com/office/drawing/2014/main" id="{CDF87443-FE36-4F25-9D39-19D4940DDC18}"/>
              </a:ext>
            </a:extLst>
          </p:cNvPr>
          <p:cNvSpPr txBox="1"/>
          <p:nvPr/>
        </p:nvSpPr>
        <p:spPr>
          <a:xfrm>
            <a:off x="6426295" y="5978185"/>
            <a:ext cx="1690451" cy="453088"/>
          </a:xfrm>
          <a:prstGeom prst="rect">
            <a:avLst/>
          </a:prstGeom>
          <a:noFill/>
        </p:spPr>
        <p:txBody>
          <a:bodyPr wrap="square" lIns="82945" tIns="41473" rIns="82945" bIns="41473" rtlCol="0">
            <a:spAutoFit/>
          </a:bodyPr>
          <a:lstStyle>
            <a:defPPr>
              <a:defRPr lang="es-ES"/>
            </a:defPPr>
            <a:lvl1pPr>
              <a:lnSpc>
                <a:spcPct val="150000"/>
              </a:lnSpc>
              <a:defRPr sz="800">
                <a:solidFill>
                  <a:schemeClr val="tx1">
                    <a:lumMod val="50000"/>
                    <a:lumOff val="50000"/>
                  </a:schemeClr>
                </a:solidFill>
              </a:defRPr>
            </a:lvl1pPr>
          </a:lstStyle>
          <a:p>
            <a:r>
              <a:rPr lang="es-ES" dirty="0">
                <a:latin typeface="Arial Black" panose="020B0A04020102020204" pitchFamily="34" charset="0"/>
              </a:rPr>
              <a:t>Instituto de Fusión Nuclear</a:t>
            </a:r>
            <a:br>
              <a:rPr lang="es-ES" dirty="0">
                <a:latin typeface="Arial Black" panose="020B0A04020102020204" pitchFamily="34" charset="0"/>
              </a:rPr>
            </a:br>
            <a:r>
              <a:rPr lang="es-ES" dirty="0">
                <a:latin typeface="Arial Black" panose="020B0A04020102020204" pitchFamily="34" charset="0"/>
              </a:rPr>
              <a:t>Madrid</a:t>
            </a:r>
            <a:endParaRPr lang="en-US" dirty="0">
              <a:latin typeface="Arial Black" panose="020B0A04020102020204" pitchFamily="34" charset="0"/>
            </a:endParaRPr>
          </a:p>
        </p:txBody>
      </p:sp>
      <p:sp>
        <p:nvSpPr>
          <p:cNvPr id="41" name="CuadroTexto 40">
            <a:extLst>
              <a:ext uri="{FF2B5EF4-FFF2-40B4-BE49-F238E27FC236}">
                <a16:creationId xmlns="" xmlns:a16="http://schemas.microsoft.com/office/drawing/2014/main" id="{C290501E-D45B-40FE-A431-744C5DB2133B}"/>
              </a:ext>
            </a:extLst>
          </p:cNvPr>
          <p:cNvSpPr txBox="1"/>
          <p:nvPr/>
        </p:nvSpPr>
        <p:spPr>
          <a:xfrm>
            <a:off x="548942" y="1219200"/>
            <a:ext cx="8445054" cy="945530"/>
          </a:xfrm>
          <a:prstGeom prst="rect">
            <a:avLst/>
          </a:prstGeom>
          <a:noFill/>
        </p:spPr>
        <p:txBody>
          <a:bodyPr wrap="square" lIns="82945" tIns="41473" rIns="82945" bIns="41473" rtlCol="0">
            <a:spAutoFit/>
          </a:bodyPr>
          <a:lstStyle/>
          <a:p>
            <a:pPr algn="ctr">
              <a:spcBef>
                <a:spcPts val="544"/>
              </a:spcBef>
            </a:pPr>
            <a:r>
              <a:rPr lang="es-ES" sz="1400" spc="-1" dirty="0" err="1">
                <a:solidFill>
                  <a:srgbClr val="999999"/>
                </a:solidFill>
                <a:uFill>
                  <a:solidFill>
                    <a:srgbClr val="FFFFFF"/>
                  </a:solidFill>
                </a:uFill>
                <a:latin typeface="Arial Black"/>
              </a:rPr>
              <a:t>Public</a:t>
            </a:r>
            <a:r>
              <a:rPr lang="es-ES" sz="1400" spc="-1" dirty="0">
                <a:solidFill>
                  <a:srgbClr val="999999"/>
                </a:solidFill>
                <a:uFill>
                  <a:solidFill>
                    <a:srgbClr val="FFFFFF"/>
                  </a:solidFill>
                </a:uFill>
                <a:latin typeface="Arial Black"/>
              </a:rPr>
              <a:t> </a:t>
            </a:r>
            <a:r>
              <a:rPr lang="es-ES" sz="1400" spc="-1" dirty="0" err="1">
                <a:solidFill>
                  <a:srgbClr val="999999"/>
                </a:solidFill>
                <a:uFill>
                  <a:solidFill>
                    <a:srgbClr val="FFFFFF"/>
                  </a:solidFill>
                </a:uFill>
                <a:latin typeface="Arial Black"/>
              </a:rPr>
              <a:t>consortium</a:t>
            </a:r>
            <a:r>
              <a:rPr lang="es-ES" sz="1400" spc="-1" dirty="0">
                <a:solidFill>
                  <a:srgbClr val="999999"/>
                </a:solidFill>
                <a:uFill>
                  <a:solidFill>
                    <a:srgbClr val="FFFFFF"/>
                  </a:solidFill>
                </a:uFill>
                <a:latin typeface="Arial Black"/>
              </a:rPr>
              <a:t> of Central and </a:t>
            </a:r>
            <a:r>
              <a:rPr lang="es-ES" sz="1400" spc="-1" dirty="0" err="1">
                <a:solidFill>
                  <a:srgbClr val="999999"/>
                </a:solidFill>
                <a:uFill>
                  <a:solidFill>
                    <a:srgbClr val="FFFFFF"/>
                  </a:solidFill>
                </a:uFill>
                <a:latin typeface="Arial Black"/>
              </a:rPr>
              <a:t>Basque</a:t>
            </a:r>
            <a:r>
              <a:rPr lang="es-ES" sz="1400" spc="-1" dirty="0">
                <a:solidFill>
                  <a:srgbClr val="999999"/>
                </a:solidFill>
                <a:uFill>
                  <a:solidFill>
                    <a:srgbClr val="FFFFFF"/>
                  </a:solidFill>
                </a:uFill>
                <a:latin typeface="Arial Black"/>
              </a:rPr>
              <a:t> </a:t>
            </a:r>
            <a:r>
              <a:rPr lang="es-ES" sz="1400" spc="-1" dirty="0" err="1">
                <a:solidFill>
                  <a:srgbClr val="999999"/>
                </a:solidFill>
                <a:uFill>
                  <a:solidFill>
                    <a:srgbClr val="FFFFFF"/>
                  </a:solidFill>
                </a:uFill>
                <a:latin typeface="Arial Black"/>
              </a:rPr>
              <a:t>Governments</a:t>
            </a:r>
            <a:r>
              <a:rPr lang="es-ES" sz="1400" spc="-1" dirty="0">
                <a:solidFill>
                  <a:srgbClr val="999999"/>
                </a:solidFill>
                <a:uFill>
                  <a:solidFill>
                    <a:srgbClr val="FFFFFF"/>
                  </a:solidFill>
                </a:uFill>
                <a:latin typeface="Arial Black"/>
              </a:rPr>
              <a:t>; </a:t>
            </a:r>
            <a:r>
              <a:rPr lang="es-ES" sz="1400" spc="-1" dirty="0" err="1">
                <a:solidFill>
                  <a:srgbClr val="999999"/>
                </a:solidFill>
                <a:uFill>
                  <a:solidFill>
                    <a:srgbClr val="FFFFFF"/>
                  </a:solidFill>
                </a:uFill>
                <a:latin typeface="Arial Black"/>
              </a:rPr>
              <a:t>bringing</a:t>
            </a:r>
            <a:r>
              <a:rPr lang="es-ES" sz="1400" spc="-1" dirty="0">
                <a:solidFill>
                  <a:srgbClr val="999999"/>
                </a:solidFill>
                <a:uFill>
                  <a:solidFill>
                    <a:srgbClr val="FFFFFF"/>
                  </a:solidFill>
                </a:uFill>
                <a:latin typeface="Arial Black"/>
              </a:rPr>
              <a:t> </a:t>
            </a:r>
            <a:r>
              <a:rPr lang="es-ES" sz="1400" spc="-1" dirty="0" err="1">
                <a:solidFill>
                  <a:srgbClr val="999999"/>
                </a:solidFill>
                <a:uFill>
                  <a:solidFill>
                    <a:srgbClr val="FFFFFF"/>
                  </a:solidFill>
                </a:uFill>
                <a:latin typeface="Arial Black"/>
              </a:rPr>
              <a:t>knowledge</a:t>
            </a:r>
            <a:r>
              <a:rPr lang="es-ES" sz="1400" spc="-1" dirty="0">
                <a:solidFill>
                  <a:srgbClr val="999999"/>
                </a:solidFill>
                <a:uFill>
                  <a:solidFill>
                    <a:srgbClr val="FFFFFF"/>
                  </a:solidFill>
                </a:uFill>
                <a:latin typeface="Arial Black"/>
              </a:rPr>
              <a:t> and </a:t>
            </a:r>
            <a:r>
              <a:rPr lang="es-ES" sz="1400" spc="-1" dirty="0" err="1">
                <a:solidFill>
                  <a:srgbClr val="999999"/>
                </a:solidFill>
                <a:uFill>
                  <a:solidFill>
                    <a:srgbClr val="FFFFFF"/>
                  </a:solidFill>
                </a:uFill>
                <a:latin typeface="Arial Black"/>
              </a:rPr>
              <a:t>added</a:t>
            </a:r>
            <a:r>
              <a:rPr lang="es-ES" sz="1400" spc="-1" dirty="0">
                <a:solidFill>
                  <a:srgbClr val="999999"/>
                </a:solidFill>
                <a:uFill>
                  <a:solidFill>
                    <a:srgbClr val="FFFFFF"/>
                  </a:solidFill>
                </a:uFill>
                <a:latin typeface="Arial Black"/>
              </a:rPr>
              <a:t> </a:t>
            </a:r>
            <a:r>
              <a:rPr lang="es-ES" sz="1400" spc="-1" dirty="0" err="1">
                <a:solidFill>
                  <a:srgbClr val="999999"/>
                </a:solidFill>
                <a:uFill>
                  <a:solidFill>
                    <a:srgbClr val="FFFFFF"/>
                  </a:solidFill>
                </a:uFill>
                <a:latin typeface="Arial Black"/>
              </a:rPr>
              <a:t>value</a:t>
            </a:r>
            <a:r>
              <a:rPr lang="es-ES" sz="1400" spc="-1" dirty="0">
                <a:solidFill>
                  <a:srgbClr val="999999"/>
                </a:solidFill>
                <a:uFill>
                  <a:solidFill>
                    <a:srgbClr val="FFFFFF"/>
                  </a:solidFill>
                </a:uFill>
                <a:latin typeface="Arial Black"/>
              </a:rPr>
              <a:t> in </a:t>
            </a:r>
            <a:r>
              <a:rPr lang="es-ES" sz="1400" spc="-1" dirty="0" err="1">
                <a:solidFill>
                  <a:srgbClr val="999999"/>
                </a:solidFill>
                <a:uFill>
                  <a:solidFill>
                    <a:srgbClr val="FFFFFF"/>
                  </a:solidFill>
                </a:uFill>
                <a:latin typeface="Arial Black"/>
              </a:rPr>
              <a:t>particle</a:t>
            </a:r>
            <a:r>
              <a:rPr lang="es-ES" sz="1400" spc="-1" dirty="0">
                <a:solidFill>
                  <a:srgbClr val="999999"/>
                </a:solidFill>
                <a:uFill>
                  <a:solidFill>
                    <a:srgbClr val="FFFFFF"/>
                  </a:solidFill>
                </a:uFill>
                <a:latin typeface="Arial Black"/>
              </a:rPr>
              <a:t> </a:t>
            </a:r>
            <a:r>
              <a:rPr lang="es-ES" sz="1400" spc="-1" dirty="0" err="1">
                <a:solidFill>
                  <a:srgbClr val="999999"/>
                </a:solidFill>
                <a:uFill>
                  <a:solidFill>
                    <a:srgbClr val="FFFFFF"/>
                  </a:solidFill>
                </a:uFill>
                <a:latin typeface="Arial Black"/>
              </a:rPr>
              <a:t>accelerators</a:t>
            </a:r>
            <a:r>
              <a:rPr lang="es-ES" sz="1400" spc="-1" dirty="0">
                <a:solidFill>
                  <a:srgbClr val="999999"/>
                </a:solidFill>
                <a:uFill>
                  <a:solidFill>
                    <a:srgbClr val="FFFFFF"/>
                  </a:solidFill>
                </a:uFill>
                <a:latin typeface="Arial Black"/>
              </a:rPr>
              <a:t> and </a:t>
            </a:r>
            <a:r>
              <a:rPr lang="es-ES" sz="1400" spc="-1" dirty="0" err="1">
                <a:solidFill>
                  <a:srgbClr val="999999"/>
                </a:solidFill>
                <a:uFill>
                  <a:solidFill>
                    <a:srgbClr val="FFFFFF"/>
                  </a:solidFill>
                </a:uFill>
                <a:latin typeface="Arial Black"/>
              </a:rPr>
              <a:t>neutron</a:t>
            </a:r>
            <a:r>
              <a:rPr lang="es-ES" sz="1400" spc="-1" dirty="0">
                <a:solidFill>
                  <a:srgbClr val="999999"/>
                </a:solidFill>
                <a:uFill>
                  <a:solidFill>
                    <a:srgbClr val="FFFFFF"/>
                  </a:solidFill>
                </a:uFill>
                <a:latin typeface="Arial Black"/>
              </a:rPr>
              <a:t> </a:t>
            </a:r>
            <a:r>
              <a:rPr lang="es-ES" sz="1400" spc="-1" dirty="0" err="1">
                <a:solidFill>
                  <a:srgbClr val="999999"/>
                </a:solidFill>
                <a:uFill>
                  <a:solidFill>
                    <a:srgbClr val="FFFFFF"/>
                  </a:solidFill>
                </a:uFill>
                <a:latin typeface="Arial Black"/>
              </a:rPr>
              <a:t>scattering</a:t>
            </a:r>
            <a:r>
              <a:rPr lang="es-ES" sz="1400" spc="-1" dirty="0">
                <a:solidFill>
                  <a:srgbClr val="999999"/>
                </a:solidFill>
                <a:uFill>
                  <a:solidFill>
                    <a:srgbClr val="FFFFFF"/>
                  </a:solidFill>
                </a:uFill>
                <a:latin typeface="Arial Black"/>
              </a:rPr>
              <a:t> </a:t>
            </a:r>
            <a:r>
              <a:rPr lang="es-ES" sz="1400" spc="-1" dirty="0" err="1">
                <a:solidFill>
                  <a:srgbClr val="999999"/>
                </a:solidFill>
                <a:uFill>
                  <a:solidFill>
                    <a:srgbClr val="FFFFFF"/>
                  </a:solidFill>
                </a:uFill>
                <a:latin typeface="Arial Black"/>
              </a:rPr>
              <a:t>science</a:t>
            </a:r>
            <a:r>
              <a:rPr lang="es-ES" sz="1400" spc="-1" dirty="0">
                <a:solidFill>
                  <a:srgbClr val="999999"/>
                </a:solidFill>
                <a:uFill>
                  <a:solidFill>
                    <a:srgbClr val="FFFFFF"/>
                  </a:solidFill>
                </a:uFill>
                <a:latin typeface="Arial Black"/>
              </a:rPr>
              <a:t> and </a:t>
            </a:r>
            <a:r>
              <a:rPr lang="es-ES" sz="1400" spc="-1" dirty="0" err="1">
                <a:solidFill>
                  <a:srgbClr val="999999"/>
                </a:solidFill>
                <a:uFill>
                  <a:solidFill>
                    <a:srgbClr val="FFFFFF"/>
                  </a:solidFill>
                </a:uFill>
                <a:latin typeface="Arial Black"/>
              </a:rPr>
              <a:t>technologies</a:t>
            </a:r>
            <a:r>
              <a:rPr lang="es-ES" sz="1400" spc="-1" dirty="0">
                <a:solidFill>
                  <a:srgbClr val="999999"/>
                </a:solidFill>
                <a:uFill>
                  <a:solidFill>
                    <a:srgbClr val="FFFFFF"/>
                  </a:solidFill>
                </a:uFill>
                <a:latin typeface="Arial Black"/>
              </a:rPr>
              <a:t>; </a:t>
            </a:r>
            <a:r>
              <a:rPr lang="en-US" sz="1400" spc="-1" dirty="0">
                <a:solidFill>
                  <a:srgbClr val="999999"/>
                </a:solidFill>
                <a:uFill>
                  <a:solidFill>
                    <a:srgbClr val="FFFFFF"/>
                  </a:solidFill>
                </a:uFill>
                <a:latin typeface="Arial Black"/>
              </a:rPr>
              <a:t>by leveraging its in-kind contribution to the European Spallation Neutron Source, in Lund (Sweden).</a:t>
            </a:r>
            <a:r>
              <a:rPr lang="es-ES" sz="1400" spc="-1" dirty="0">
                <a:solidFill>
                  <a:srgbClr val="999999"/>
                </a:solidFill>
                <a:uFill>
                  <a:solidFill>
                    <a:srgbClr val="FFFFFF"/>
                  </a:solidFill>
                </a:uFill>
                <a:latin typeface="Arial Black"/>
              </a:rPr>
              <a:t> </a:t>
            </a:r>
          </a:p>
        </p:txBody>
      </p:sp>
      <p:pic>
        <p:nvPicPr>
          <p:cNvPr id="1026" name="Imagen 1" descr="Ministerio de Ciencia, InnovaciÃ³n y Universidades  - Gobierno de EspaÃ±a">
            <a:extLst>
              <a:ext uri="{FF2B5EF4-FFF2-40B4-BE49-F238E27FC236}">
                <a16:creationId xmlns="" xmlns:a16="http://schemas.microsoft.com/office/drawing/2014/main" id="{A61DE4AA-3186-4CB7-8C39-0AF0F60A2846}"/>
              </a:ext>
            </a:extLst>
          </p:cNvPr>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6604938" y="374141"/>
            <a:ext cx="1161216" cy="29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TextShape 1"/>
          <p:cNvSpPr txBox="1"/>
          <p:nvPr/>
        </p:nvSpPr>
        <p:spPr>
          <a:xfrm>
            <a:off x="136605" y="-1"/>
            <a:ext cx="8870789" cy="1295401"/>
          </a:xfrm>
          <a:prstGeom prst="rect">
            <a:avLst/>
          </a:prstGeom>
          <a:noFill/>
          <a:ln>
            <a:noFill/>
          </a:ln>
        </p:spPr>
        <p:txBody>
          <a:bodyPr lIns="81639" tIns="42452" rIns="81639" bIns="42452" anchor="ctr"/>
          <a:lstStyle/>
          <a:p>
            <a:pPr algn="ctr">
              <a:lnSpc>
                <a:spcPct val="98000"/>
              </a:lnSpc>
              <a:spcAft>
                <a:spcPts val="1089"/>
              </a:spcAft>
            </a:pPr>
            <a:r>
              <a:rPr lang="en-IN" sz="4000" spc="-1" dirty="0">
                <a:solidFill>
                  <a:srgbClr val="999999"/>
                </a:solidFill>
                <a:uFill>
                  <a:solidFill>
                    <a:srgbClr val="FFFFFF"/>
                  </a:solidFill>
                </a:uFill>
                <a:latin typeface="Arial Black"/>
              </a:rPr>
              <a:t>ESS-Bilbao</a:t>
            </a:r>
          </a:p>
          <a:p>
            <a:pPr algn="ctr">
              <a:lnSpc>
                <a:spcPct val="98000"/>
              </a:lnSpc>
            </a:pPr>
            <a:r>
              <a:rPr lang="en-IN" sz="2500" spc="-1" dirty="0">
                <a:solidFill>
                  <a:srgbClr val="999999"/>
                </a:solidFill>
                <a:uFill>
                  <a:solidFill>
                    <a:srgbClr val="FFFFFF"/>
                  </a:solidFill>
                </a:uFill>
                <a:latin typeface="Arial Black"/>
              </a:rPr>
              <a:t>The Spanish Contribution to the </a:t>
            </a:r>
            <a:r>
              <a:rPr lang="en-IN" sz="2500" spc="-1" dirty="0" smtClean="0">
                <a:solidFill>
                  <a:srgbClr val="999999"/>
                </a:solidFill>
                <a:uFill>
                  <a:solidFill>
                    <a:srgbClr val="FFFFFF"/>
                  </a:solidFill>
                </a:uFill>
                <a:latin typeface="Arial Black"/>
              </a:rPr>
              <a:t>ESS</a:t>
            </a:r>
            <a:endParaRPr lang="en-IN" sz="5100" spc="-1" dirty="0">
              <a:solidFill>
                <a:srgbClr val="000000"/>
              </a:solidFill>
              <a:uFill>
                <a:solidFill>
                  <a:srgbClr val="FFFFFF"/>
                </a:solidFill>
              </a:uFill>
              <a:latin typeface="Times New Roman"/>
            </a:endParaRPr>
          </a:p>
        </p:txBody>
      </p:sp>
      <p:sp>
        <p:nvSpPr>
          <p:cNvPr id="43" name="TextShape 2"/>
          <p:cNvSpPr txBox="1"/>
          <p:nvPr/>
        </p:nvSpPr>
        <p:spPr>
          <a:xfrm>
            <a:off x="5090990" y="2167066"/>
            <a:ext cx="3900610" cy="269036"/>
          </a:xfrm>
          <a:prstGeom prst="rect">
            <a:avLst/>
          </a:prstGeom>
          <a:noFill/>
          <a:ln>
            <a:noFill/>
          </a:ln>
        </p:spPr>
        <p:txBody>
          <a:bodyPr lIns="81639" tIns="40820" rIns="81639" bIns="40820"/>
          <a:lstStyle/>
          <a:p>
            <a:pPr algn="r"/>
            <a:r>
              <a:rPr lang="en-IN" sz="1300" spc="-1" dirty="0">
                <a:solidFill>
                  <a:schemeClr val="bg1">
                    <a:lumMod val="65000"/>
                  </a:schemeClr>
                </a:solidFill>
                <a:uFill>
                  <a:solidFill>
                    <a:srgbClr val="FFFFFF"/>
                  </a:solidFill>
                </a:uFill>
                <a:latin typeface="Arial Black" panose="020B0A04020102020204" pitchFamily="34" charset="0"/>
              </a:rPr>
              <a:t>Mario Pérez, ESS-Bilbao</a:t>
            </a:r>
          </a:p>
        </p:txBody>
      </p:sp>
    </p:spTree>
    <p:extLst>
      <p:ext uri="{BB962C8B-B14F-4D97-AF65-F5344CB8AC3E}">
        <p14:creationId xmlns:p14="http://schemas.microsoft.com/office/powerpoint/2010/main" val="358194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Imagen 1">
            <a:extLst>
              <a:ext uri="{FF2B5EF4-FFF2-40B4-BE49-F238E27FC236}">
                <a16:creationId xmlns="" xmlns:a16="http://schemas.microsoft.com/office/drawing/2014/main" id="{C5F510CD-D8DA-4B2F-8F38-4776199B2DC7}"/>
              </a:ext>
            </a:extLst>
          </p:cNvPr>
          <p:cNvPicPr/>
          <p:nvPr/>
        </p:nvPicPr>
        <p:blipFill>
          <a:blip r:embed="rId2" cstate="email">
            <a:extLst>
              <a:ext uri="{28A0092B-C50C-407E-A947-70E740481C1C}">
                <a14:useLocalDpi xmlns:a14="http://schemas.microsoft.com/office/drawing/2010/main" val="0"/>
              </a:ext>
            </a:extLst>
          </a:blip>
          <a:stretch/>
        </p:blipFill>
        <p:spPr>
          <a:xfrm>
            <a:off x="592708" y="1365395"/>
            <a:ext cx="8032996" cy="4515044"/>
          </a:xfrm>
          <a:prstGeom prst="rect">
            <a:avLst/>
          </a:prstGeom>
          <a:ln>
            <a:noFill/>
          </a:ln>
        </p:spPr>
      </p:pic>
      <p:sp>
        <p:nvSpPr>
          <p:cNvPr id="34" name="3 Rectángulo redondeado">
            <a:extLst>
              <a:ext uri="{FF2B5EF4-FFF2-40B4-BE49-F238E27FC236}">
                <a16:creationId xmlns="" xmlns:a16="http://schemas.microsoft.com/office/drawing/2014/main" id="{1F02298F-3627-AA44-876F-92A66675DDB5}"/>
              </a:ext>
            </a:extLst>
          </p:cNvPr>
          <p:cNvSpPr/>
          <p:nvPr/>
        </p:nvSpPr>
        <p:spPr>
          <a:xfrm>
            <a:off x="2748574" y="4160981"/>
            <a:ext cx="4503023" cy="208742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es-ES" dirty="0">
              <a:solidFill>
                <a:srgbClr val="FF0000"/>
              </a:solidFill>
            </a:endParaRPr>
          </a:p>
        </p:txBody>
      </p:sp>
      <p:sp>
        <p:nvSpPr>
          <p:cNvPr id="36" name="7 Rectángulo redondeado">
            <a:extLst>
              <a:ext uri="{FF2B5EF4-FFF2-40B4-BE49-F238E27FC236}">
                <a16:creationId xmlns="" xmlns:a16="http://schemas.microsoft.com/office/drawing/2014/main" id="{E5E2EDC7-0A3A-7543-8724-4DA79FBF6441}"/>
              </a:ext>
            </a:extLst>
          </p:cNvPr>
          <p:cNvSpPr/>
          <p:nvPr/>
        </p:nvSpPr>
        <p:spPr>
          <a:xfrm>
            <a:off x="7433513" y="354364"/>
            <a:ext cx="1606815" cy="4611589"/>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es-ES" sz="1100">
              <a:solidFill>
                <a:srgbClr val="FF0000"/>
              </a:solidFill>
            </a:endParaRPr>
          </a:p>
        </p:txBody>
      </p:sp>
      <p:sp>
        <p:nvSpPr>
          <p:cNvPr id="37" name="8 Rectángulo redondeado">
            <a:extLst>
              <a:ext uri="{FF2B5EF4-FFF2-40B4-BE49-F238E27FC236}">
                <a16:creationId xmlns="" xmlns:a16="http://schemas.microsoft.com/office/drawing/2014/main" id="{F20633E0-D90F-C24F-B388-3071C1B825F0}"/>
              </a:ext>
            </a:extLst>
          </p:cNvPr>
          <p:cNvSpPr/>
          <p:nvPr/>
        </p:nvSpPr>
        <p:spPr>
          <a:xfrm>
            <a:off x="3822500" y="833917"/>
            <a:ext cx="2636560" cy="1933794"/>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es-ES">
              <a:solidFill>
                <a:srgbClr val="FF0000"/>
              </a:solidFill>
            </a:endParaRPr>
          </a:p>
        </p:txBody>
      </p:sp>
      <p:sp>
        <p:nvSpPr>
          <p:cNvPr id="40" name="10 Rectángulo redondeado">
            <a:extLst>
              <a:ext uri="{FF2B5EF4-FFF2-40B4-BE49-F238E27FC236}">
                <a16:creationId xmlns="" xmlns:a16="http://schemas.microsoft.com/office/drawing/2014/main" id="{7FD4BA73-6774-0445-AA67-18533A6E6D20}"/>
              </a:ext>
            </a:extLst>
          </p:cNvPr>
          <p:cNvSpPr/>
          <p:nvPr/>
        </p:nvSpPr>
        <p:spPr>
          <a:xfrm>
            <a:off x="324295" y="1039813"/>
            <a:ext cx="3117522" cy="231775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es-ES">
              <a:solidFill>
                <a:srgbClr val="FF0000"/>
              </a:solidFill>
            </a:endParaRPr>
          </a:p>
        </p:txBody>
      </p:sp>
      <p:pic>
        <p:nvPicPr>
          <p:cNvPr id="41" name="Picture 2">
            <a:extLst>
              <a:ext uri="{FF2B5EF4-FFF2-40B4-BE49-F238E27FC236}">
                <a16:creationId xmlns="" xmlns:a16="http://schemas.microsoft.com/office/drawing/2014/main" id="{0EF7DBAB-BC6A-EB44-810B-8AD164EA7C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707" y="5341220"/>
            <a:ext cx="1133356"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 name="5 Rectángulo">
            <a:extLst>
              <a:ext uri="{FF2B5EF4-FFF2-40B4-BE49-F238E27FC236}">
                <a16:creationId xmlns="" xmlns:a16="http://schemas.microsoft.com/office/drawing/2014/main" id="{D3C67209-1225-B94A-B8F1-0EF985304B24}"/>
              </a:ext>
            </a:extLst>
          </p:cNvPr>
          <p:cNvSpPr/>
          <p:nvPr/>
        </p:nvSpPr>
        <p:spPr>
          <a:xfrm>
            <a:off x="3880919" y="2199948"/>
            <a:ext cx="2498463" cy="502577"/>
          </a:xfrm>
          <a:prstGeom prst="rect">
            <a:avLst/>
          </a:prstGeom>
        </p:spPr>
        <p:txBody>
          <a:bodyPr wrap="square" lIns="82945" tIns="41473" rIns="82945" bIns="41473">
            <a:spAutoFit/>
          </a:bodyPr>
          <a:lstStyle/>
          <a:p>
            <a:pPr>
              <a:defRPr/>
            </a:pPr>
            <a:r>
              <a:rPr lang="en-US" sz="900" dirty="0">
                <a:solidFill>
                  <a:prstClr val="black"/>
                </a:solidFill>
                <a:ea typeface="Gill Sans Light" charset="0"/>
                <a:cs typeface="Gill Sans Light" charset="0"/>
              </a:rPr>
              <a:t>RF chains: 1 for RFQ and 5 for DTL. Composed by klystrons, modulators, loads, waveguides, interlocks and LLRF</a:t>
            </a:r>
            <a:endParaRPr lang="es-ES" sz="900" dirty="0">
              <a:solidFill>
                <a:prstClr val="black"/>
              </a:solidFill>
              <a:ea typeface="Gill Sans Light" charset="0"/>
              <a:cs typeface="Gill Sans Light" charset="0"/>
            </a:endParaRPr>
          </a:p>
        </p:txBody>
      </p:sp>
      <p:sp>
        <p:nvSpPr>
          <p:cNvPr id="45" name="2 Rectángulo">
            <a:extLst>
              <a:ext uri="{FF2B5EF4-FFF2-40B4-BE49-F238E27FC236}">
                <a16:creationId xmlns="" xmlns:a16="http://schemas.microsoft.com/office/drawing/2014/main" id="{28EFC604-EE57-3D40-8FD7-AD1A332F0922}"/>
              </a:ext>
            </a:extLst>
          </p:cNvPr>
          <p:cNvSpPr/>
          <p:nvPr/>
        </p:nvSpPr>
        <p:spPr>
          <a:xfrm>
            <a:off x="3823043" y="950960"/>
            <a:ext cx="1115557" cy="251288"/>
          </a:xfrm>
          <a:prstGeom prst="rect">
            <a:avLst/>
          </a:prstGeom>
        </p:spPr>
        <p:txBody>
          <a:bodyPr wrap="none" lIns="82945" tIns="41473" rIns="82945" bIns="41473">
            <a:spAutoFit/>
          </a:bodyPr>
          <a:lstStyle/>
          <a:p>
            <a:pPr>
              <a:defRPr/>
            </a:pPr>
            <a:r>
              <a:rPr lang="es-ES" sz="1100" b="1" dirty="0">
                <a:solidFill>
                  <a:srgbClr val="FF0000"/>
                </a:solidFill>
                <a:latin typeface="Arial Black" panose="020B0A04020102020204" pitchFamily="34" charset="0"/>
                <a:ea typeface="Gill Sans Light" charset="0"/>
                <a:cs typeface="Gill Sans Light" charset="0"/>
              </a:rPr>
              <a:t>RF </a:t>
            </a:r>
            <a:r>
              <a:rPr lang="es-ES" sz="1100" b="1" dirty="0" err="1">
                <a:solidFill>
                  <a:srgbClr val="FF0000"/>
                </a:solidFill>
                <a:latin typeface="Arial Black" panose="020B0A04020102020204" pitchFamily="34" charset="0"/>
                <a:ea typeface="Gill Sans Light" charset="0"/>
                <a:cs typeface="Gill Sans Light" charset="0"/>
              </a:rPr>
              <a:t>Systems</a:t>
            </a:r>
            <a:r>
              <a:rPr lang="es-ES" sz="1100" b="1" dirty="0">
                <a:solidFill>
                  <a:srgbClr val="FF0000"/>
                </a:solidFill>
                <a:latin typeface="Arial Black" panose="020B0A04020102020204" pitchFamily="34" charset="0"/>
                <a:ea typeface="Gill Sans Light" charset="0"/>
                <a:cs typeface="Gill Sans Light" charset="0"/>
              </a:rPr>
              <a:t> </a:t>
            </a:r>
          </a:p>
        </p:txBody>
      </p:sp>
      <p:sp>
        <p:nvSpPr>
          <p:cNvPr id="46" name="6 Rectángulo">
            <a:extLst>
              <a:ext uri="{FF2B5EF4-FFF2-40B4-BE49-F238E27FC236}">
                <a16:creationId xmlns="" xmlns:a16="http://schemas.microsoft.com/office/drawing/2014/main" id="{FEEB2ACC-3FD2-4043-A5B8-62D813A6D0A3}"/>
              </a:ext>
            </a:extLst>
          </p:cNvPr>
          <p:cNvSpPr/>
          <p:nvPr/>
        </p:nvSpPr>
        <p:spPr>
          <a:xfrm>
            <a:off x="7456170" y="393700"/>
            <a:ext cx="810315" cy="253033"/>
          </a:xfrm>
          <a:prstGeom prst="rect">
            <a:avLst/>
          </a:prstGeom>
        </p:spPr>
        <p:txBody>
          <a:bodyPr wrap="none" lIns="82945" tIns="41473" rIns="82945" bIns="41473">
            <a:spAutoFit/>
          </a:bodyPr>
          <a:lstStyle/>
          <a:p>
            <a:pPr>
              <a:defRPr/>
            </a:pPr>
            <a:r>
              <a:rPr lang="es-ES" sz="1100" dirty="0">
                <a:solidFill>
                  <a:srgbClr val="FF0000"/>
                </a:solidFill>
                <a:latin typeface="Arial Black" panose="020B0A04020102020204" pitchFamily="34" charset="0"/>
                <a:ea typeface="Gill Sans Light" charset="0"/>
                <a:cs typeface="Gill Sans Light" charset="0"/>
              </a:rPr>
              <a:t>TARGET</a:t>
            </a:r>
          </a:p>
        </p:txBody>
      </p:sp>
      <p:sp>
        <p:nvSpPr>
          <p:cNvPr id="47" name="11 Rectángulo">
            <a:extLst>
              <a:ext uri="{FF2B5EF4-FFF2-40B4-BE49-F238E27FC236}">
                <a16:creationId xmlns="" xmlns:a16="http://schemas.microsoft.com/office/drawing/2014/main" id="{C27F4D4E-2B0E-3547-9702-600C0D597A5C}"/>
              </a:ext>
            </a:extLst>
          </p:cNvPr>
          <p:cNvSpPr/>
          <p:nvPr/>
        </p:nvSpPr>
        <p:spPr>
          <a:xfrm>
            <a:off x="7497440" y="3545385"/>
            <a:ext cx="1542889" cy="1191752"/>
          </a:xfrm>
          <a:prstGeom prst="rect">
            <a:avLst/>
          </a:prstGeom>
        </p:spPr>
        <p:txBody>
          <a:bodyPr wrap="square" lIns="82945" tIns="41473" rIns="82945" bIns="41473">
            <a:spAutoFit/>
          </a:bodyPr>
          <a:lstStyle/>
          <a:p>
            <a:r>
              <a:rPr lang="en-GB" sz="900" dirty="0">
                <a:solidFill>
                  <a:prstClr val="black"/>
                </a:solidFill>
              </a:rPr>
              <a:t>The spallation process takes place when the accelerated proton beam hits the Tungsten bricks of the 11-tonne target wheel. This will produce neutron brightness for scientific experiments across multiple disciplines.</a:t>
            </a:r>
            <a:endParaRPr lang="es-ES" sz="900" dirty="0">
              <a:solidFill>
                <a:prstClr val="black"/>
              </a:solidFill>
            </a:endParaRPr>
          </a:p>
        </p:txBody>
      </p:sp>
      <p:sp>
        <p:nvSpPr>
          <p:cNvPr id="48" name="12 Rectángulo">
            <a:extLst>
              <a:ext uri="{FF2B5EF4-FFF2-40B4-BE49-F238E27FC236}">
                <a16:creationId xmlns="" xmlns:a16="http://schemas.microsoft.com/office/drawing/2014/main" id="{E5859F82-B508-8841-8A1C-919BCC8C84DA}"/>
              </a:ext>
            </a:extLst>
          </p:cNvPr>
          <p:cNvSpPr/>
          <p:nvPr/>
        </p:nvSpPr>
        <p:spPr>
          <a:xfrm>
            <a:off x="468744" y="1086373"/>
            <a:ext cx="609543" cy="251288"/>
          </a:xfrm>
          <a:prstGeom prst="rect">
            <a:avLst/>
          </a:prstGeom>
        </p:spPr>
        <p:txBody>
          <a:bodyPr wrap="none" lIns="82945" tIns="41473" rIns="82945" bIns="41473">
            <a:spAutoFit/>
          </a:bodyPr>
          <a:lstStyle/>
          <a:p>
            <a:pPr>
              <a:defRPr/>
            </a:pPr>
            <a:r>
              <a:rPr lang="es-ES" sz="1100" b="1" dirty="0">
                <a:solidFill>
                  <a:srgbClr val="FF0000"/>
                </a:solidFill>
                <a:latin typeface="Arial Black" panose="020B0A04020102020204" pitchFamily="34" charset="0"/>
                <a:ea typeface="Gill Sans Light" charset="0"/>
                <a:cs typeface="Gill Sans Light" charset="0"/>
              </a:rPr>
              <a:t>MEBT</a:t>
            </a:r>
          </a:p>
        </p:txBody>
      </p:sp>
      <p:pic>
        <p:nvPicPr>
          <p:cNvPr id="49" name="Picture 5">
            <a:extLst>
              <a:ext uri="{FF2B5EF4-FFF2-40B4-BE49-F238E27FC236}">
                <a16:creationId xmlns="" xmlns:a16="http://schemas.microsoft.com/office/drawing/2014/main" id="{942B4627-5873-6744-9CF9-35AE255D20A8}"/>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397314" y="1412876"/>
            <a:ext cx="913355" cy="859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13 Rectángulo">
            <a:extLst>
              <a:ext uri="{FF2B5EF4-FFF2-40B4-BE49-F238E27FC236}">
                <a16:creationId xmlns="" xmlns:a16="http://schemas.microsoft.com/office/drawing/2014/main" id="{E1E7B141-6B87-1F45-B31F-62BFCC5A9A59}"/>
              </a:ext>
            </a:extLst>
          </p:cNvPr>
          <p:cNvSpPr/>
          <p:nvPr/>
        </p:nvSpPr>
        <p:spPr>
          <a:xfrm>
            <a:off x="1388748" y="2371902"/>
            <a:ext cx="2041007" cy="781786"/>
          </a:xfrm>
          <a:prstGeom prst="rect">
            <a:avLst/>
          </a:prstGeom>
        </p:spPr>
        <p:txBody>
          <a:bodyPr wrap="square" lIns="82945" tIns="41473" rIns="82945" bIns="41473">
            <a:spAutoFit/>
          </a:bodyPr>
          <a:lstStyle/>
          <a:p>
            <a:pPr>
              <a:defRPr/>
            </a:pPr>
            <a:r>
              <a:rPr lang="en-US" sz="900" dirty="0">
                <a:solidFill>
                  <a:prstClr val="black"/>
                </a:solidFill>
                <a:ea typeface="Gill Sans Light" charset="0"/>
                <a:cs typeface="Gill Sans Light" charset="0"/>
              </a:rPr>
              <a:t>Accelerating element: complete subsystem that goes after the RFQ and integrates: design, manufacturing, diagnostics, control, assembly and testing</a:t>
            </a:r>
            <a:r>
              <a:rPr lang="en-US" sz="900" dirty="0">
                <a:solidFill>
                  <a:prstClr val="black"/>
                </a:solidFill>
              </a:rPr>
              <a:t>.</a:t>
            </a:r>
            <a:endParaRPr lang="es-ES" sz="900" dirty="0">
              <a:solidFill>
                <a:prstClr val="black"/>
              </a:solidFill>
            </a:endParaRPr>
          </a:p>
        </p:txBody>
      </p:sp>
      <p:sp>
        <p:nvSpPr>
          <p:cNvPr id="52" name="17 Rectángulo">
            <a:extLst>
              <a:ext uri="{FF2B5EF4-FFF2-40B4-BE49-F238E27FC236}">
                <a16:creationId xmlns="" xmlns:a16="http://schemas.microsoft.com/office/drawing/2014/main" id="{0C8BAF0F-BE24-DB4C-99AE-9D28FF4CB336}"/>
              </a:ext>
            </a:extLst>
          </p:cNvPr>
          <p:cNvSpPr/>
          <p:nvPr/>
        </p:nvSpPr>
        <p:spPr>
          <a:xfrm>
            <a:off x="2866695" y="4275175"/>
            <a:ext cx="2086305" cy="253033"/>
          </a:xfrm>
          <a:prstGeom prst="rect">
            <a:avLst/>
          </a:prstGeom>
        </p:spPr>
        <p:txBody>
          <a:bodyPr wrap="none" lIns="82945" tIns="41473" rIns="82945" bIns="41473">
            <a:spAutoFit/>
          </a:bodyPr>
          <a:lstStyle/>
          <a:p>
            <a:pPr>
              <a:defRPr/>
            </a:pPr>
            <a:r>
              <a:rPr lang="es-ES" sz="1100" dirty="0">
                <a:solidFill>
                  <a:srgbClr val="FF0000"/>
                </a:solidFill>
                <a:latin typeface="Arial Black" panose="020B0A04020102020204" pitchFamily="34" charset="0"/>
                <a:ea typeface="Gill Sans Light" charset="0"/>
                <a:cs typeface="Gill Sans Light" charset="0"/>
              </a:rPr>
              <a:t>MIRACLES INSTRUMENT</a:t>
            </a:r>
          </a:p>
        </p:txBody>
      </p:sp>
      <p:pic>
        <p:nvPicPr>
          <p:cNvPr id="55" name="24 Imagen">
            <a:extLst>
              <a:ext uri="{FF2B5EF4-FFF2-40B4-BE49-F238E27FC236}">
                <a16:creationId xmlns="" xmlns:a16="http://schemas.microsoft.com/office/drawing/2014/main" id="{D1766EE6-0FEC-5D4F-8F98-CE374232A305}"/>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636744" y="740692"/>
            <a:ext cx="1167870" cy="27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Imagen 29">
            <a:extLst>
              <a:ext uri="{FF2B5EF4-FFF2-40B4-BE49-F238E27FC236}">
                <a16:creationId xmlns="" xmlns:a16="http://schemas.microsoft.com/office/drawing/2014/main" id="{2819033C-C27D-1249-BB69-ADD51E1362CF}"/>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877202" y="4563132"/>
            <a:ext cx="2263578" cy="10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Imagen 18">
            <a:extLst>
              <a:ext uri="{FF2B5EF4-FFF2-40B4-BE49-F238E27FC236}">
                <a16:creationId xmlns="" xmlns:a16="http://schemas.microsoft.com/office/drawing/2014/main" id="{05DA2F11-E757-C648-B313-6DA968095D3C}"/>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431"/>
          <a:stretch/>
        </p:blipFill>
        <p:spPr bwMode="auto">
          <a:xfrm>
            <a:off x="1461233" y="1111805"/>
            <a:ext cx="1819698" cy="133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Diagrama de flujo: conector 27">
            <a:extLst>
              <a:ext uri="{FF2B5EF4-FFF2-40B4-BE49-F238E27FC236}">
                <a16:creationId xmlns="" xmlns:a16="http://schemas.microsoft.com/office/drawing/2014/main" id="{A5414198-0B0F-C243-8D0D-1B8BAC7901E1}"/>
              </a:ext>
            </a:extLst>
          </p:cNvPr>
          <p:cNvSpPr/>
          <p:nvPr/>
        </p:nvSpPr>
        <p:spPr>
          <a:xfrm>
            <a:off x="2170853" y="4345343"/>
            <a:ext cx="238100" cy="23177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es-ES" dirty="0">
              <a:solidFill>
                <a:srgbClr val="FF0000"/>
              </a:solidFill>
              <a:latin typeface="Gill Sans Light" charset="0"/>
              <a:ea typeface="Gill Sans Light" charset="0"/>
              <a:cs typeface="Gill Sans Light" charset="0"/>
            </a:endParaRPr>
          </a:p>
        </p:txBody>
      </p:sp>
      <p:sp>
        <p:nvSpPr>
          <p:cNvPr id="61" name="Diagrama de flujo: conector 28">
            <a:extLst>
              <a:ext uri="{FF2B5EF4-FFF2-40B4-BE49-F238E27FC236}">
                <a16:creationId xmlns="" xmlns:a16="http://schemas.microsoft.com/office/drawing/2014/main" id="{BD9758FB-01CB-0C48-BF78-BE4FA2D88E73}"/>
              </a:ext>
            </a:extLst>
          </p:cNvPr>
          <p:cNvSpPr/>
          <p:nvPr/>
        </p:nvSpPr>
        <p:spPr>
          <a:xfrm>
            <a:off x="3984950" y="3624129"/>
            <a:ext cx="238100" cy="230188"/>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r>
              <a:rPr lang="es-ES" dirty="0">
                <a:solidFill>
                  <a:srgbClr val="FF0000"/>
                </a:solidFill>
                <a:latin typeface="Gill Sans Light" charset="0"/>
                <a:ea typeface="Gill Sans Light" charset="0"/>
                <a:cs typeface="Gill Sans Light" charset="0"/>
              </a:rPr>
              <a:t>3</a:t>
            </a:r>
          </a:p>
        </p:txBody>
      </p:sp>
      <p:sp>
        <p:nvSpPr>
          <p:cNvPr id="62" name="Diagrama de flujo: conector 30">
            <a:extLst>
              <a:ext uri="{FF2B5EF4-FFF2-40B4-BE49-F238E27FC236}">
                <a16:creationId xmlns="" xmlns:a16="http://schemas.microsoft.com/office/drawing/2014/main" id="{34F3048B-74B4-E542-BDFB-68832D46FA54}"/>
              </a:ext>
            </a:extLst>
          </p:cNvPr>
          <p:cNvSpPr/>
          <p:nvPr/>
        </p:nvSpPr>
        <p:spPr>
          <a:xfrm>
            <a:off x="5415378" y="2913531"/>
            <a:ext cx="238100" cy="230188"/>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r>
              <a:rPr lang="es-ES" dirty="0">
                <a:solidFill>
                  <a:srgbClr val="FF0000"/>
                </a:solidFill>
                <a:latin typeface="Gill Sans Light" charset="0"/>
                <a:ea typeface="Gill Sans Light" charset="0"/>
                <a:cs typeface="Gill Sans Light" charset="0"/>
              </a:rPr>
              <a:t>4</a:t>
            </a:r>
          </a:p>
        </p:txBody>
      </p:sp>
      <p:sp>
        <p:nvSpPr>
          <p:cNvPr id="63" name="Diagrama de flujo: conector 31">
            <a:extLst>
              <a:ext uri="{FF2B5EF4-FFF2-40B4-BE49-F238E27FC236}">
                <a16:creationId xmlns="" xmlns:a16="http://schemas.microsoft.com/office/drawing/2014/main" id="{F416666F-3773-2042-B03A-062007A15825}"/>
              </a:ext>
            </a:extLst>
          </p:cNvPr>
          <p:cNvSpPr/>
          <p:nvPr/>
        </p:nvSpPr>
        <p:spPr>
          <a:xfrm>
            <a:off x="6424445" y="3122432"/>
            <a:ext cx="238100" cy="23177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r>
              <a:rPr lang="es-ES" dirty="0">
                <a:solidFill>
                  <a:srgbClr val="FF0000"/>
                </a:solidFill>
                <a:latin typeface="Gill Sans Light" charset="0"/>
                <a:ea typeface="Gill Sans Light" charset="0"/>
                <a:cs typeface="Gill Sans Light" charset="0"/>
              </a:rPr>
              <a:t>5</a:t>
            </a:r>
          </a:p>
        </p:txBody>
      </p:sp>
      <p:cxnSp>
        <p:nvCxnSpPr>
          <p:cNvPr id="64" name="Conector recto 63">
            <a:extLst>
              <a:ext uri="{FF2B5EF4-FFF2-40B4-BE49-F238E27FC236}">
                <a16:creationId xmlns="" xmlns:a16="http://schemas.microsoft.com/office/drawing/2014/main" id="{37E21C29-22A0-D744-91DF-A0CDE28CFD6E}"/>
              </a:ext>
            </a:extLst>
          </p:cNvPr>
          <p:cNvCxnSpPr>
            <a:cxnSpLocks/>
            <a:stCxn id="60" idx="1"/>
            <a:endCxn id="40" idx="2"/>
          </p:cNvCxnSpPr>
          <p:nvPr/>
        </p:nvCxnSpPr>
        <p:spPr>
          <a:xfrm flipH="1" flipV="1">
            <a:off x="1883057" y="3357562"/>
            <a:ext cx="322665" cy="10217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Conector recto 64">
            <a:extLst>
              <a:ext uri="{FF2B5EF4-FFF2-40B4-BE49-F238E27FC236}">
                <a16:creationId xmlns="" xmlns:a16="http://schemas.microsoft.com/office/drawing/2014/main" id="{AF754E10-7CB2-6246-8712-BEA30538C068}"/>
              </a:ext>
            </a:extLst>
          </p:cNvPr>
          <p:cNvCxnSpPr>
            <a:cxnSpLocks/>
            <a:stCxn id="61" idx="7"/>
            <a:endCxn id="37" idx="2"/>
          </p:cNvCxnSpPr>
          <p:nvPr/>
        </p:nvCxnSpPr>
        <p:spPr>
          <a:xfrm flipV="1">
            <a:off x="4188181" y="2767711"/>
            <a:ext cx="952600" cy="89012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Conector recto 65">
            <a:extLst>
              <a:ext uri="{FF2B5EF4-FFF2-40B4-BE49-F238E27FC236}">
                <a16:creationId xmlns="" xmlns:a16="http://schemas.microsoft.com/office/drawing/2014/main" id="{4DEA887C-44EF-704C-BA1D-74B5A36C7AF8}"/>
              </a:ext>
            </a:extLst>
          </p:cNvPr>
          <p:cNvCxnSpPr>
            <a:cxnSpLocks/>
            <a:stCxn id="62" idx="6"/>
          </p:cNvCxnSpPr>
          <p:nvPr/>
        </p:nvCxnSpPr>
        <p:spPr>
          <a:xfrm flipV="1">
            <a:off x="5653477" y="2778569"/>
            <a:ext cx="1732847" cy="25005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Conector recto 66">
            <a:extLst>
              <a:ext uri="{FF2B5EF4-FFF2-40B4-BE49-F238E27FC236}">
                <a16:creationId xmlns="" xmlns:a16="http://schemas.microsoft.com/office/drawing/2014/main" id="{216E7982-BD53-554E-8AA5-28B483EBA9CC}"/>
              </a:ext>
            </a:extLst>
          </p:cNvPr>
          <p:cNvCxnSpPr>
            <a:cxnSpLocks/>
            <a:stCxn id="34" idx="0"/>
            <a:endCxn id="63" idx="3"/>
          </p:cNvCxnSpPr>
          <p:nvPr/>
        </p:nvCxnSpPr>
        <p:spPr>
          <a:xfrm flipV="1">
            <a:off x="5000086" y="3320264"/>
            <a:ext cx="1459228" cy="84071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8" name="11 Rectángulo">
            <a:extLst>
              <a:ext uri="{FF2B5EF4-FFF2-40B4-BE49-F238E27FC236}">
                <a16:creationId xmlns="" xmlns:a16="http://schemas.microsoft.com/office/drawing/2014/main" id="{CE21A13E-C9D1-5340-8D31-2A2D37B0FED0}"/>
              </a:ext>
            </a:extLst>
          </p:cNvPr>
          <p:cNvSpPr/>
          <p:nvPr/>
        </p:nvSpPr>
        <p:spPr>
          <a:xfrm>
            <a:off x="3048000" y="5745824"/>
            <a:ext cx="3863173" cy="502577"/>
          </a:xfrm>
          <a:prstGeom prst="rect">
            <a:avLst/>
          </a:prstGeom>
        </p:spPr>
        <p:txBody>
          <a:bodyPr wrap="square" lIns="82945" tIns="41473" rIns="82945" bIns="41473">
            <a:spAutoFit/>
          </a:bodyPr>
          <a:lstStyle/>
          <a:p>
            <a:pPr>
              <a:defRPr/>
            </a:pPr>
            <a:r>
              <a:rPr lang="en-US" sz="900" dirty="0">
                <a:solidFill>
                  <a:prstClr val="black"/>
                </a:solidFill>
                <a:ea typeface="Gill Sans Light" charset="0"/>
                <a:cs typeface="Gill Sans Light" charset="0"/>
              </a:rPr>
              <a:t>Time-of-Flight backscattering instrument for polymer science, energy materials, and magnetism studies. </a:t>
            </a:r>
          </a:p>
          <a:p>
            <a:pPr>
              <a:defRPr/>
            </a:pPr>
            <a:r>
              <a:rPr lang="en-US" sz="900" dirty="0">
                <a:solidFill>
                  <a:prstClr val="black"/>
                </a:solidFill>
                <a:ea typeface="Gill Sans Light" charset="0"/>
                <a:cs typeface="Gill Sans Light" charset="0"/>
              </a:rPr>
              <a:t>Prime contractors: design, manufacturing, assembly  &amp;cold commissioning </a:t>
            </a:r>
            <a:endParaRPr lang="es-ES" sz="900" dirty="0">
              <a:solidFill>
                <a:prstClr val="black"/>
              </a:solidFill>
              <a:ea typeface="Gill Sans Light" charset="0"/>
              <a:cs typeface="Gill Sans Light" charset="0"/>
            </a:endParaRPr>
          </a:p>
        </p:txBody>
      </p:sp>
      <p:pic>
        <p:nvPicPr>
          <p:cNvPr id="72" name="Imagen 38">
            <a:extLst>
              <a:ext uri="{FF2B5EF4-FFF2-40B4-BE49-F238E27FC236}">
                <a16:creationId xmlns="" xmlns:a16="http://schemas.microsoft.com/office/drawing/2014/main" id="{724776BC-2F08-4590-8A08-8497A630603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6655" y="2360143"/>
            <a:ext cx="880131" cy="856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 name="Imagen 33">
            <a:extLst>
              <a:ext uri="{FF2B5EF4-FFF2-40B4-BE49-F238E27FC236}">
                <a16:creationId xmlns="" xmlns:a16="http://schemas.microsoft.com/office/drawing/2014/main" id="{E783CDC1-C1CA-4EBF-87D2-D6CCCF453D9A}"/>
              </a:ext>
            </a:extLst>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5350213" y="4531314"/>
            <a:ext cx="1560960" cy="1212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2">
            <a:extLst>
              <a:ext uri="{FF2B5EF4-FFF2-40B4-BE49-F238E27FC236}">
                <a16:creationId xmlns="" xmlns:a16="http://schemas.microsoft.com/office/drawing/2014/main" id="{522ABDCE-4E41-4536-96D5-3E96D872D2E8}"/>
              </a:ext>
            </a:extLst>
          </p:cNvPr>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5122142" y="1239389"/>
            <a:ext cx="1110094" cy="934460"/>
          </a:xfrm>
          <a:prstGeom prst="rect">
            <a:avLst/>
          </a:prstGeom>
          <a:noFill/>
          <a:ln w="9525">
            <a:noFill/>
            <a:round/>
            <a:headEnd/>
            <a:tailEnd/>
          </a:ln>
        </p:spPr>
      </p:pic>
      <p:pic>
        <p:nvPicPr>
          <p:cNvPr id="80" name="Picture 3">
            <a:extLst>
              <a:ext uri="{FF2B5EF4-FFF2-40B4-BE49-F238E27FC236}">
                <a16:creationId xmlns="" xmlns:a16="http://schemas.microsoft.com/office/drawing/2014/main" id="{E743EF76-7239-4BE1-98D6-A0F4D63A799C}"/>
              </a:ext>
            </a:extLst>
          </p:cNvPr>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3906099" y="1224381"/>
            <a:ext cx="1165577" cy="94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1" name="Imagen 80">
            <a:extLst>
              <a:ext uri="{FF2B5EF4-FFF2-40B4-BE49-F238E27FC236}">
                <a16:creationId xmlns="" xmlns:a16="http://schemas.microsoft.com/office/drawing/2014/main" id="{13281862-9297-4DA9-8A4A-5835813D3302}"/>
              </a:ext>
            </a:extLst>
          </p:cNvPr>
          <p:cNvPicPr>
            <a:picLocks noChangeAspect="1"/>
          </p:cNvPicPr>
          <p:nvPr/>
        </p:nvPicPr>
        <p:blipFill rotWithShape="1">
          <a:blip r:embed="rId12" cstate="email">
            <a:extLst>
              <a:ext uri="{28A0092B-C50C-407E-A947-70E740481C1C}">
                <a14:useLocalDpi xmlns:a14="http://schemas.microsoft.com/office/drawing/2010/main" val="0"/>
              </a:ext>
            </a:extLst>
          </a:blip>
          <a:srcRect/>
          <a:stretch/>
        </p:blipFill>
        <p:spPr>
          <a:xfrm>
            <a:off x="252297" y="106811"/>
            <a:ext cx="984646" cy="645787"/>
          </a:xfrm>
          <a:prstGeom prst="rect">
            <a:avLst/>
          </a:prstGeom>
        </p:spPr>
      </p:pic>
      <p:pic>
        <p:nvPicPr>
          <p:cNvPr id="82" name="Imagen 81">
            <a:extLst>
              <a:ext uri="{FF2B5EF4-FFF2-40B4-BE49-F238E27FC236}">
                <a16:creationId xmlns="" xmlns:a16="http://schemas.microsoft.com/office/drawing/2014/main" id="{C427D7BC-96C6-44C7-A66D-1188DDE26773}"/>
              </a:ext>
            </a:extLst>
          </p:cNvPr>
          <p:cNvPicPr>
            <a:picLocks noChangeAspect="1"/>
          </p:cNvPicPr>
          <p:nvPr/>
        </p:nvPicPr>
        <p:blipFill rotWithShape="1">
          <a:blip r:embed="rId13" cstate="email">
            <a:extLst>
              <a:ext uri="{28A0092B-C50C-407E-A947-70E740481C1C}">
                <a14:useLocalDpi xmlns:a14="http://schemas.microsoft.com/office/drawing/2010/main" val="0"/>
              </a:ext>
            </a:extLst>
          </a:blip>
          <a:srcRect/>
          <a:stretch/>
        </p:blipFill>
        <p:spPr>
          <a:xfrm>
            <a:off x="1303647" y="5943600"/>
            <a:ext cx="1161216" cy="328482"/>
          </a:xfrm>
          <a:prstGeom prst="rect">
            <a:avLst/>
          </a:prstGeom>
        </p:spPr>
      </p:pic>
      <p:sp>
        <p:nvSpPr>
          <p:cNvPr id="84" name="CuadroTexto 83">
            <a:extLst>
              <a:ext uri="{FF2B5EF4-FFF2-40B4-BE49-F238E27FC236}">
                <a16:creationId xmlns="" xmlns:a16="http://schemas.microsoft.com/office/drawing/2014/main" id="{BF879525-4DD9-421E-95A2-2446460A04AA}"/>
              </a:ext>
            </a:extLst>
          </p:cNvPr>
          <p:cNvSpPr txBox="1"/>
          <p:nvPr/>
        </p:nvSpPr>
        <p:spPr>
          <a:xfrm>
            <a:off x="1400924" y="188779"/>
            <a:ext cx="5862103" cy="530497"/>
          </a:xfrm>
          <a:prstGeom prst="rect">
            <a:avLst/>
          </a:prstGeom>
          <a:noFill/>
        </p:spPr>
        <p:txBody>
          <a:bodyPr wrap="square" lIns="82945" tIns="41473" rIns="82945" bIns="41473" rtlCol="0">
            <a:spAutoFit/>
          </a:bodyPr>
          <a:lstStyle/>
          <a:p>
            <a:r>
              <a:rPr lang="es-ES" sz="2900" spc="-1" dirty="0">
                <a:solidFill>
                  <a:srgbClr val="999999"/>
                </a:solidFill>
                <a:uFill>
                  <a:solidFill>
                    <a:srgbClr val="FFFFFF"/>
                  </a:solidFill>
                </a:uFill>
                <a:latin typeface="Arial Black"/>
              </a:rPr>
              <a:t>In-</a:t>
            </a:r>
            <a:r>
              <a:rPr lang="es-ES" sz="2900" spc="-1" dirty="0" err="1">
                <a:solidFill>
                  <a:srgbClr val="999999"/>
                </a:solidFill>
                <a:uFill>
                  <a:solidFill>
                    <a:srgbClr val="FFFFFF"/>
                  </a:solidFill>
                </a:uFill>
                <a:latin typeface="Arial Black"/>
              </a:rPr>
              <a:t>Kind</a:t>
            </a:r>
            <a:r>
              <a:rPr lang="es-ES" sz="2900" b="1" dirty="0">
                <a:solidFill>
                  <a:schemeClr val="tx1">
                    <a:lumMod val="65000"/>
                    <a:lumOff val="35000"/>
                  </a:schemeClr>
                </a:solidFill>
                <a:latin typeface="Helvetica Neue Bold Condensed"/>
                <a:cs typeface="Helvetica Neue Bold Condensed"/>
              </a:rPr>
              <a:t> </a:t>
            </a:r>
            <a:r>
              <a:rPr lang="es-ES" sz="2900" spc="-1" dirty="0" err="1">
                <a:solidFill>
                  <a:srgbClr val="999999"/>
                </a:solidFill>
                <a:uFill>
                  <a:solidFill>
                    <a:srgbClr val="FFFFFF"/>
                  </a:solidFill>
                </a:uFill>
                <a:latin typeface="Arial Black"/>
              </a:rPr>
              <a:t>Contributions</a:t>
            </a:r>
            <a:r>
              <a:rPr lang="es-ES" sz="2900" b="1" dirty="0">
                <a:solidFill>
                  <a:schemeClr val="tx1">
                    <a:lumMod val="65000"/>
                    <a:lumOff val="35000"/>
                  </a:schemeClr>
                </a:solidFill>
                <a:latin typeface="Helvetica Neue Bold Condensed"/>
                <a:cs typeface="Helvetica Neue Bold Condensed"/>
              </a:rPr>
              <a:t> </a:t>
            </a:r>
            <a:r>
              <a:rPr lang="es-ES" sz="2900" spc="-1" dirty="0" err="1">
                <a:solidFill>
                  <a:srgbClr val="999999"/>
                </a:solidFill>
                <a:uFill>
                  <a:solidFill>
                    <a:srgbClr val="FFFFFF"/>
                  </a:solidFill>
                </a:uFill>
                <a:latin typeface="Arial Black"/>
              </a:rPr>
              <a:t>to</a:t>
            </a:r>
            <a:r>
              <a:rPr lang="es-ES" sz="2900" spc="-1" dirty="0">
                <a:solidFill>
                  <a:srgbClr val="999999"/>
                </a:solidFill>
                <a:uFill>
                  <a:solidFill>
                    <a:srgbClr val="FFFFFF"/>
                  </a:solidFill>
                </a:uFill>
                <a:latin typeface="Arial Black"/>
              </a:rPr>
              <a:t> ESS</a:t>
            </a:r>
          </a:p>
        </p:txBody>
      </p:sp>
      <p:pic>
        <p:nvPicPr>
          <p:cNvPr id="38" name="Picture 2" descr="b88aa5f0-0d29-4e72-a36e-880698ff9f11@eurprd01">
            <a:extLst>
              <a:ext uri="{FF2B5EF4-FFF2-40B4-BE49-F238E27FC236}">
                <a16:creationId xmlns="" xmlns:a16="http://schemas.microsoft.com/office/drawing/2014/main" id="{276C0397-96D9-4731-8CC4-F3E487389B52}"/>
              </a:ext>
            </a:extLst>
          </p:cNvPr>
          <p:cNvPicPr>
            <a:picLocks noChangeAspect="1" noChangeArrowheads="1"/>
          </p:cNvPicPr>
          <p:nvPr/>
        </p:nvPicPr>
        <p:blipFill rotWithShape="1">
          <a:blip r:embed="rId14" cstate="email">
            <a:extLst>
              <a:ext uri="{28A0092B-C50C-407E-A947-70E740481C1C}">
                <a14:useLocalDpi xmlns:a14="http://schemas.microsoft.com/office/drawing/2010/main" val="0"/>
              </a:ext>
            </a:extLst>
          </a:blip>
          <a:srcRect/>
          <a:stretch/>
        </p:blipFill>
        <p:spPr bwMode="auto">
          <a:xfrm>
            <a:off x="7584076" y="613871"/>
            <a:ext cx="1305689" cy="1574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a:extLst>
              <a:ext uri="{FF2B5EF4-FFF2-40B4-BE49-F238E27FC236}">
                <a16:creationId xmlns="" xmlns:a16="http://schemas.microsoft.com/office/drawing/2014/main" id="{00CA63DC-AC97-42CE-B24D-2D379BBFC038}"/>
              </a:ext>
            </a:extLst>
          </p:cNvPr>
          <p:cNvSpPr/>
          <p:nvPr/>
        </p:nvSpPr>
        <p:spPr>
          <a:xfrm>
            <a:off x="7682768" y="2199948"/>
            <a:ext cx="263442" cy="7135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rtlCol="0" anchor="ctr"/>
          <a:lstStyle/>
          <a:p>
            <a:pPr algn="ctr"/>
            <a:endParaRPr lang="en-US"/>
          </a:p>
        </p:txBody>
      </p:sp>
      <p:pic>
        <p:nvPicPr>
          <p:cNvPr id="39" name="Imagen 1" descr="Ministerio de Ciencia, InnovaciÃ³n y Universidades  - Gobierno de EspaÃ±a">
            <a:extLst>
              <a:ext uri="{FF2B5EF4-FFF2-40B4-BE49-F238E27FC236}">
                <a16:creationId xmlns="" xmlns:a16="http://schemas.microsoft.com/office/drawing/2014/main" id="{0BF8957A-D8F9-4792-AFED-587137690578}"/>
              </a:ext>
            </a:extLst>
          </p:cNvPr>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74972" y="5945166"/>
            <a:ext cx="1161216" cy="29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9744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 name="CustomShape 3"/>
          <p:cNvSpPr/>
          <p:nvPr/>
        </p:nvSpPr>
        <p:spPr>
          <a:xfrm>
            <a:off x="2086009" y="389617"/>
            <a:ext cx="4968150" cy="1036582"/>
          </a:xfrm>
          <a:prstGeom prst="rect">
            <a:avLst/>
          </a:prstGeom>
          <a:noFill/>
          <a:ln>
            <a:noFill/>
          </a:ln>
        </p:spPr>
        <p:style>
          <a:lnRef idx="0">
            <a:scrgbClr r="0" g="0" b="0"/>
          </a:lnRef>
          <a:fillRef idx="0">
            <a:scrgbClr r="0" g="0" b="0"/>
          </a:fillRef>
          <a:effectRef idx="0">
            <a:scrgbClr r="0" g="0" b="0"/>
          </a:effectRef>
          <a:fontRef idx="minor"/>
        </p:style>
      </p:sp>
      <p:pic>
        <p:nvPicPr>
          <p:cNvPr id="51" name="Imagen 50">
            <a:extLst>
              <a:ext uri="{FF2B5EF4-FFF2-40B4-BE49-F238E27FC236}">
                <a16:creationId xmlns="" xmlns:a16="http://schemas.microsoft.com/office/drawing/2014/main" id="{190C93EA-06B8-46C5-B80D-A69D48DA5327}"/>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319550" y="207702"/>
            <a:ext cx="984646" cy="645787"/>
          </a:xfrm>
          <a:prstGeom prst="rect">
            <a:avLst/>
          </a:prstGeom>
        </p:spPr>
      </p:pic>
      <p:sp>
        <p:nvSpPr>
          <p:cNvPr id="29" name="CuadroTexto 28">
            <a:extLst>
              <a:ext uri="{FF2B5EF4-FFF2-40B4-BE49-F238E27FC236}">
                <a16:creationId xmlns="" xmlns:a16="http://schemas.microsoft.com/office/drawing/2014/main" id="{5DF72EE6-E38A-4DF0-9DFE-DD740888EE1D}"/>
              </a:ext>
            </a:extLst>
          </p:cNvPr>
          <p:cNvSpPr txBox="1"/>
          <p:nvPr/>
        </p:nvSpPr>
        <p:spPr>
          <a:xfrm>
            <a:off x="1696952" y="327645"/>
            <a:ext cx="6837448" cy="514643"/>
          </a:xfrm>
          <a:prstGeom prst="rect">
            <a:avLst/>
          </a:prstGeom>
          <a:noFill/>
        </p:spPr>
        <p:txBody>
          <a:bodyPr wrap="square" lIns="82945" tIns="41473" rIns="82945" bIns="41473" rtlCol="0">
            <a:spAutoFit/>
          </a:bodyPr>
          <a:lstStyle>
            <a:defPPr>
              <a:defRPr lang="es-ES"/>
            </a:defPPr>
            <a:lvl1pPr>
              <a:defRPr sz="3200" spc="-1">
                <a:solidFill>
                  <a:srgbClr val="999999"/>
                </a:solidFill>
                <a:uFill>
                  <a:solidFill>
                    <a:srgbClr val="FFFFFF"/>
                  </a:solidFill>
                </a:uFill>
                <a:latin typeface="Arial Black"/>
              </a:defRPr>
            </a:lvl1pPr>
          </a:lstStyle>
          <a:p>
            <a:r>
              <a:rPr lang="es-ES" sz="2800" dirty="0"/>
              <a:t>In-</a:t>
            </a:r>
            <a:r>
              <a:rPr lang="es-ES" sz="2800" dirty="0" err="1"/>
              <a:t>Kind</a:t>
            </a:r>
            <a:r>
              <a:rPr lang="es-ES" sz="2800" dirty="0"/>
              <a:t> </a:t>
            </a:r>
            <a:r>
              <a:rPr lang="es-ES" sz="2800" dirty="0" err="1"/>
              <a:t>Contribution</a:t>
            </a:r>
            <a:r>
              <a:rPr lang="es-ES" sz="2800" dirty="0"/>
              <a:t> - MEBT</a:t>
            </a:r>
          </a:p>
        </p:txBody>
      </p:sp>
      <p:pic>
        <p:nvPicPr>
          <p:cNvPr id="21" name="Imagen 20">
            <a:extLst>
              <a:ext uri="{FF2B5EF4-FFF2-40B4-BE49-F238E27FC236}">
                <a16:creationId xmlns="" xmlns:a16="http://schemas.microsoft.com/office/drawing/2014/main" id="{9C27B4FE-CA55-4E16-986D-48CCEF744871}"/>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1066800" y="915462"/>
            <a:ext cx="7018144" cy="5280700"/>
          </a:xfrm>
          <a:prstGeom prst="rect">
            <a:avLst/>
          </a:prstGeom>
        </p:spPr>
      </p:pic>
    </p:spTree>
    <p:extLst>
      <p:ext uri="{BB962C8B-B14F-4D97-AF65-F5344CB8AC3E}">
        <p14:creationId xmlns:p14="http://schemas.microsoft.com/office/powerpoint/2010/main" val="3280317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 name="CustomShape 3"/>
          <p:cNvSpPr/>
          <p:nvPr/>
        </p:nvSpPr>
        <p:spPr>
          <a:xfrm>
            <a:off x="2086009" y="389617"/>
            <a:ext cx="4968150" cy="1036582"/>
          </a:xfrm>
          <a:prstGeom prst="rect">
            <a:avLst/>
          </a:prstGeom>
          <a:noFill/>
          <a:ln>
            <a:noFill/>
          </a:ln>
        </p:spPr>
        <p:style>
          <a:lnRef idx="0">
            <a:scrgbClr r="0" g="0" b="0"/>
          </a:lnRef>
          <a:fillRef idx="0">
            <a:scrgbClr r="0" g="0" b="0"/>
          </a:fillRef>
          <a:effectRef idx="0">
            <a:scrgbClr r="0" g="0" b="0"/>
          </a:effectRef>
          <a:fontRef idx="minor"/>
        </p:style>
      </p:sp>
      <p:pic>
        <p:nvPicPr>
          <p:cNvPr id="51" name="Imagen 50">
            <a:extLst>
              <a:ext uri="{FF2B5EF4-FFF2-40B4-BE49-F238E27FC236}">
                <a16:creationId xmlns="" xmlns:a16="http://schemas.microsoft.com/office/drawing/2014/main" id="{190C93EA-06B8-46C5-B80D-A69D48DA5327}"/>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319550" y="207702"/>
            <a:ext cx="984646" cy="645787"/>
          </a:xfrm>
          <a:prstGeom prst="rect">
            <a:avLst/>
          </a:prstGeom>
        </p:spPr>
      </p:pic>
      <p:sp>
        <p:nvSpPr>
          <p:cNvPr id="29" name="CuadroTexto 28">
            <a:extLst>
              <a:ext uri="{FF2B5EF4-FFF2-40B4-BE49-F238E27FC236}">
                <a16:creationId xmlns="" xmlns:a16="http://schemas.microsoft.com/office/drawing/2014/main" id="{5DF72EE6-E38A-4DF0-9DFE-DD740888EE1D}"/>
              </a:ext>
            </a:extLst>
          </p:cNvPr>
          <p:cNvSpPr txBox="1"/>
          <p:nvPr/>
        </p:nvSpPr>
        <p:spPr>
          <a:xfrm>
            <a:off x="1489606" y="327645"/>
            <a:ext cx="7483744" cy="514643"/>
          </a:xfrm>
          <a:prstGeom prst="rect">
            <a:avLst/>
          </a:prstGeom>
          <a:noFill/>
        </p:spPr>
        <p:txBody>
          <a:bodyPr wrap="square" lIns="82945" tIns="41473" rIns="82945" bIns="41473" rtlCol="0">
            <a:spAutoFit/>
          </a:bodyPr>
          <a:lstStyle>
            <a:defPPr>
              <a:defRPr lang="es-ES"/>
            </a:defPPr>
            <a:lvl1pPr>
              <a:defRPr sz="3200" spc="-1">
                <a:solidFill>
                  <a:srgbClr val="999999"/>
                </a:solidFill>
                <a:uFill>
                  <a:solidFill>
                    <a:srgbClr val="FFFFFF"/>
                  </a:solidFill>
                </a:uFill>
                <a:latin typeface="Arial Black"/>
              </a:defRPr>
            </a:lvl1pPr>
          </a:lstStyle>
          <a:p>
            <a:r>
              <a:rPr lang="es-ES" sz="2800" dirty="0"/>
              <a:t>In-</a:t>
            </a:r>
            <a:r>
              <a:rPr lang="es-ES" sz="2800" dirty="0" err="1"/>
              <a:t>Kind</a:t>
            </a:r>
            <a:r>
              <a:rPr lang="es-ES" sz="2800" dirty="0"/>
              <a:t> </a:t>
            </a:r>
            <a:r>
              <a:rPr lang="es-ES" sz="2800" dirty="0" err="1"/>
              <a:t>Contribution</a:t>
            </a:r>
            <a:r>
              <a:rPr lang="es-ES" sz="2800" dirty="0"/>
              <a:t> – RF </a:t>
            </a:r>
            <a:r>
              <a:rPr lang="es-ES" sz="2800" dirty="0" err="1"/>
              <a:t>Systems</a:t>
            </a:r>
            <a:endParaRPr lang="es-ES" sz="2800" dirty="0"/>
          </a:p>
        </p:txBody>
      </p:sp>
      <p:pic>
        <p:nvPicPr>
          <p:cNvPr id="2" name="Imagen 1">
            <a:extLst>
              <a:ext uri="{FF2B5EF4-FFF2-40B4-BE49-F238E27FC236}">
                <a16:creationId xmlns="" xmlns:a16="http://schemas.microsoft.com/office/drawing/2014/main" id="{51344E95-E200-41F1-8F80-9315262D7FD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33472"/>
          <a:stretch/>
        </p:blipFill>
        <p:spPr>
          <a:xfrm>
            <a:off x="2743200" y="838200"/>
            <a:ext cx="6382011" cy="2176710"/>
          </a:xfrm>
          <a:prstGeom prst="rect">
            <a:avLst/>
          </a:prstGeom>
        </p:spPr>
      </p:pic>
      <p:pic>
        <p:nvPicPr>
          <p:cNvPr id="13" name="Imagen 8" descr="C:\Users\usuario\Dropbox\ESS Bilbao\RF Generation\Klystron\Klystron\Instalacion Klystron Nave FEDER\P2090552.JPG">
            <a:extLst>
              <a:ext uri="{FF2B5EF4-FFF2-40B4-BE49-F238E27FC236}">
                <a16:creationId xmlns="" xmlns:a16="http://schemas.microsoft.com/office/drawing/2014/main" id="{1F8BE713-6A28-4A19-93A4-EFE91EE6481A}"/>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85474" y="3048809"/>
            <a:ext cx="2344173" cy="1518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13">
            <a:extLst>
              <a:ext uri="{FF2B5EF4-FFF2-40B4-BE49-F238E27FC236}">
                <a16:creationId xmlns="" xmlns:a16="http://schemas.microsoft.com/office/drawing/2014/main" id="{95D555D2-8E62-46F8-9786-DE7CE308FBD2}"/>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41211" y="3052061"/>
            <a:ext cx="2256956" cy="1515529"/>
          </a:xfrm>
          <a:prstGeom prst="rect">
            <a:avLst/>
          </a:prstGeom>
          <a:ln>
            <a:solidFill>
              <a:schemeClr val="tx1"/>
            </a:solidFill>
          </a:ln>
        </p:spPr>
      </p:pic>
      <p:pic>
        <p:nvPicPr>
          <p:cNvPr id="15" name="Picture 2">
            <a:extLst>
              <a:ext uri="{FF2B5EF4-FFF2-40B4-BE49-F238E27FC236}">
                <a16:creationId xmlns="" xmlns:a16="http://schemas.microsoft.com/office/drawing/2014/main" id="{2544EED1-29D1-4438-AB42-A412019971B5}"/>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648851" y="4749236"/>
            <a:ext cx="2324499" cy="151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a:extLst>
              <a:ext uri="{FF2B5EF4-FFF2-40B4-BE49-F238E27FC236}">
                <a16:creationId xmlns="" xmlns:a16="http://schemas.microsoft.com/office/drawing/2014/main" id="{0651501B-4084-434C-9D59-4E525A51222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318801" y="4749236"/>
            <a:ext cx="2249960" cy="1518780"/>
          </a:xfrm>
          <a:prstGeom prst="rect">
            <a:avLst/>
          </a:prstGeom>
          <a:ln>
            <a:solidFill>
              <a:schemeClr val="tx1"/>
            </a:solidFill>
          </a:ln>
        </p:spPr>
      </p:pic>
      <p:pic>
        <p:nvPicPr>
          <p:cNvPr id="9" name="Imagen 8">
            <a:extLst>
              <a:ext uri="{FF2B5EF4-FFF2-40B4-BE49-F238E27FC236}">
                <a16:creationId xmlns="" xmlns:a16="http://schemas.microsoft.com/office/drawing/2014/main" id="{A7EBCFE7-C8B8-46B0-A5A8-FB5D3DE9B11D}"/>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841598" y="1505043"/>
            <a:ext cx="1743876" cy="1086421"/>
          </a:xfrm>
          <a:prstGeom prst="rect">
            <a:avLst/>
          </a:prstGeom>
        </p:spPr>
      </p:pic>
      <p:sp>
        <p:nvSpPr>
          <p:cNvPr id="20" name="CuadroTexto 19">
            <a:extLst>
              <a:ext uri="{FF2B5EF4-FFF2-40B4-BE49-F238E27FC236}">
                <a16:creationId xmlns="" xmlns:a16="http://schemas.microsoft.com/office/drawing/2014/main" id="{F26CC7AC-602D-4325-B7D4-FD7B758FEB51}"/>
              </a:ext>
            </a:extLst>
          </p:cNvPr>
          <p:cNvSpPr txBox="1"/>
          <p:nvPr/>
        </p:nvSpPr>
        <p:spPr>
          <a:xfrm>
            <a:off x="5008577" y="3084448"/>
            <a:ext cx="3939640" cy="321091"/>
          </a:xfrm>
          <a:prstGeom prst="rect">
            <a:avLst/>
          </a:prstGeom>
          <a:noFill/>
        </p:spPr>
        <p:txBody>
          <a:bodyPr wrap="square" lIns="82945" tIns="41473" rIns="82945" bIns="41473" rtlCol="0">
            <a:spAutoFit/>
          </a:bodyPr>
          <a:lstStyle/>
          <a:p>
            <a:pPr>
              <a:spcBef>
                <a:spcPts val="544"/>
              </a:spcBef>
            </a:pPr>
            <a:r>
              <a:rPr lang="es-ES" sz="1500" spc="-1" dirty="0" err="1">
                <a:solidFill>
                  <a:srgbClr val="999999"/>
                </a:solidFill>
                <a:uFill>
                  <a:solidFill>
                    <a:srgbClr val="FFFFFF"/>
                  </a:solidFill>
                </a:uFill>
                <a:latin typeface="Arial Black"/>
              </a:rPr>
              <a:t>Klystrons</a:t>
            </a:r>
            <a:r>
              <a:rPr lang="es-ES" sz="1500" spc="-1" dirty="0">
                <a:solidFill>
                  <a:srgbClr val="999999"/>
                </a:solidFill>
                <a:uFill>
                  <a:solidFill>
                    <a:srgbClr val="FFFFFF"/>
                  </a:solidFill>
                </a:uFill>
                <a:latin typeface="Arial Black"/>
              </a:rPr>
              <a:t>  </a:t>
            </a:r>
          </a:p>
        </p:txBody>
      </p:sp>
      <p:sp>
        <p:nvSpPr>
          <p:cNvPr id="22" name="CuadroTexto 21">
            <a:extLst>
              <a:ext uri="{FF2B5EF4-FFF2-40B4-BE49-F238E27FC236}">
                <a16:creationId xmlns="" xmlns:a16="http://schemas.microsoft.com/office/drawing/2014/main" id="{B0ACD284-6B22-4D70-A7F9-71753BDC073B}"/>
              </a:ext>
            </a:extLst>
          </p:cNvPr>
          <p:cNvSpPr txBox="1"/>
          <p:nvPr/>
        </p:nvSpPr>
        <p:spPr>
          <a:xfrm>
            <a:off x="253489" y="4816128"/>
            <a:ext cx="3939640" cy="1228521"/>
          </a:xfrm>
          <a:prstGeom prst="rect">
            <a:avLst/>
          </a:prstGeom>
          <a:noFill/>
        </p:spPr>
        <p:txBody>
          <a:bodyPr wrap="square" lIns="82945" tIns="41473" rIns="82945" bIns="41473" rtlCol="0">
            <a:spAutoFit/>
          </a:bodyPr>
          <a:lstStyle/>
          <a:p>
            <a:pPr algn="r">
              <a:spcBef>
                <a:spcPts val="544"/>
              </a:spcBef>
            </a:pPr>
            <a:r>
              <a:rPr lang="es-ES" sz="1500" spc="-1" dirty="0" err="1">
                <a:solidFill>
                  <a:srgbClr val="999999"/>
                </a:solidFill>
                <a:uFill>
                  <a:solidFill>
                    <a:srgbClr val="FFFFFF"/>
                  </a:solidFill>
                </a:uFill>
                <a:latin typeface="Arial Black"/>
              </a:rPr>
              <a:t>Modulators</a:t>
            </a:r>
            <a:endParaRPr lang="en-US" sz="1000" spc="-1" dirty="0">
              <a:solidFill>
                <a:srgbClr val="999999"/>
              </a:solidFill>
              <a:uFill>
                <a:solidFill>
                  <a:srgbClr val="FFFFFF"/>
                </a:solidFill>
              </a:uFill>
              <a:latin typeface="Arial Black"/>
            </a:endParaRPr>
          </a:p>
          <a:p>
            <a:pPr algn="r">
              <a:spcBef>
                <a:spcPts val="544"/>
              </a:spcBef>
              <a:tabLst>
                <a:tab pos="1773054" algn="l"/>
              </a:tabLst>
              <a:defRPr/>
            </a:pPr>
            <a:r>
              <a:rPr lang="en-US" sz="1000" spc="-1" dirty="0">
                <a:solidFill>
                  <a:srgbClr val="999999"/>
                </a:solidFill>
                <a:uFill>
                  <a:solidFill>
                    <a:srgbClr val="FFFFFF"/>
                  </a:solidFill>
                </a:uFill>
                <a:latin typeface="Arial Black"/>
              </a:rPr>
              <a:t>Marx Generator – Direct Modulator mixed topology </a:t>
            </a:r>
          </a:p>
          <a:p>
            <a:pPr algn="r">
              <a:spcBef>
                <a:spcPts val="544"/>
              </a:spcBef>
              <a:tabLst>
                <a:tab pos="1773054" algn="l"/>
              </a:tabLst>
              <a:defRPr/>
            </a:pPr>
            <a:r>
              <a:rPr lang="en-US" sz="1000" spc="-1" dirty="0">
                <a:solidFill>
                  <a:srgbClr val="999999"/>
                </a:solidFill>
                <a:uFill>
                  <a:solidFill>
                    <a:srgbClr val="FFFFFF"/>
                  </a:solidFill>
                </a:uFill>
                <a:latin typeface="Arial Black"/>
              </a:rPr>
              <a:t>Pulses feature outstanding rise/fall time and flatness characteristics</a:t>
            </a:r>
          </a:p>
          <a:p>
            <a:pPr algn="r">
              <a:spcBef>
                <a:spcPts val="544"/>
              </a:spcBef>
            </a:pPr>
            <a:endParaRPr lang="es-ES" sz="1500" spc="-1" dirty="0">
              <a:solidFill>
                <a:srgbClr val="999999"/>
              </a:solidFill>
              <a:uFill>
                <a:solidFill>
                  <a:srgbClr val="FFFFFF"/>
                </a:solidFill>
              </a:uFill>
              <a:latin typeface="Arial Black"/>
            </a:endParaRPr>
          </a:p>
        </p:txBody>
      </p:sp>
    </p:spTree>
    <p:extLst>
      <p:ext uri="{BB962C8B-B14F-4D97-AF65-F5344CB8AC3E}">
        <p14:creationId xmlns:p14="http://schemas.microsoft.com/office/powerpoint/2010/main" val="2612796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 name="CustomShape 3"/>
          <p:cNvSpPr/>
          <p:nvPr/>
        </p:nvSpPr>
        <p:spPr>
          <a:xfrm>
            <a:off x="2086009" y="389617"/>
            <a:ext cx="4968150" cy="1036582"/>
          </a:xfrm>
          <a:prstGeom prst="rect">
            <a:avLst/>
          </a:prstGeom>
          <a:noFill/>
          <a:ln>
            <a:noFill/>
          </a:ln>
        </p:spPr>
        <p:style>
          <a:lnRef idx="0">
            <a:scrgbClr r="0" g="0" b="0"/>
          </a:lnRef>
          <a:fillRef idx="0">
            <a:scrgbClr r="0" g="0" b="0"/>
          </a:fillRef>
          <a:effectRef idx="0">
            <a:scrgbClr r="0" g="0" b="0"/>
          </a:effectRef>
          <a:fontRef idx="minor"/>
        </p:style>
      </p:sp>
      <p:pic>
        <p:nvPicPr>
          <p:cNvPr id="51" name="Imagen 50">
            <a:extLst>
              <a:ext uri="{FF2B5EF4-FFF2-40B4-BE49-F238E27FC236}">
                <a16:creationId xmlns="" xmlns:a16="http://schemas.microsoft.com/office/drawing/2014/main" id="{190C93EA-06B8-46C5-B80D-A69D48DA5327}"/>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319550" y="207702"/>
            <a:ext cx="984646" cy="645787"/>
          </a:xfrm>
          <a:prstGeom prst="rect">
            <a:avLst/>
          </a:prstGeom>
        </p:spPr>
      </p:pic>
      <p:pic>
        <p:nvPicPr>
          <p:cNvPr id="5" name="Imagen 4">
            <a:extLst>
              <a:ext uri="{FF2B5EF4-FFF2-40B4-BE49-F238E27FC236}">
                <a16:creationId xmlns="" xmlns:a16="http://schemas.microsoft.com/office/drawing/2014/main" id="{6734EDC5-C072-413D-9DA3-1BE58F4EC148}"/>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1344070" y="6083963"/>
            <a:ext cx="1161216" cy="328482"/>
          </a:xfrm>
          <a:prstGeom prst="rect">
            <a:avLst/>
          </a:prstGeom>
        </p:spPr>
      </p:pic>
      <p:pic>
        <p:nvPicPr>
          <p:cNvPr id="58" name="Imagen 57">
            <a:extLst>
              <a:ext uri="{FF2B5EF4-FFF2-40B4-BE49-F238E27FC236}">
                <a16:creationId xmlns="" xmlns:a16="http://schemas.microsoft.com/office/drawing/2014/main" id="{6D1C5CC5-E72A-46A0-9001-D027AFBDD074}"/>
              </a:ext>
            </a:extLst>
          </p:cNvPr>
          <p:cNvPicPr preferRelativeResize="0">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5394" y="6089402"/>
            <a:ext cx="1161216" cy="289161"/>
          </a:xfrm>
          <a:prstGeom prst="rect">
            <a:avLst/>
          </a:prstGeom>
        </p:spPr>
      </p:pic>
      <p:sp>
        <p:nvSpPr>
          <p:cNvPr id="29" name="CuadroTexto 28">
            <a:extLst>
              <a:ext uri="{FF2B5EF4-FFF2-40B4-BE49-F238E27FC236}">
                <a16:creationId xmlns="" xmlns:a16="http://schemas.microsoft.com/office/drawing/2014/main" id="{5DF72EE6-E38A-4DF0-9DFE-DD740888EE1D}"/>
              </a:ext>
            </a:extLst>
          </p:cNvPr>
          <p:cNvSpPr txBox="1"/>
          <p:nvPr/>
        </p:nvSpPr>
        <p:spPr>
          <a:xfrm>
            <a:off x="1489607" y="327645"/>
            <a:ext cx="6837448" cy="530497"/>
          </a:xfrm>
          <a:prstGeom prst="rect">
            <a:avLst/>
          </a:prstGeom>
          <a:noFill/>
        </p:spPr>
        <p:txBody>
          <a:bodyPr wrap="square" lIns="82945" tIns="41473" rIns="82945" bIns="41473" rtlCol="0">
            <a:spAutoFit/>
          </a:bodyPr>
          <a:lstStyle/>
          <a:p>
            <a:r>
              <a:rPr lang="es-ES" sz="2900" spc="-1" dirty="0">
                <a:solidFill>
                  <a:srgbClr val="999999"/>
                </a:solidFill>
                <a:uFill>
                  <a:solidFill>
                    <a:srgbClr val="FFFFFF"/>
                  </a:solidFill>
                </a:uFill>
                <a:latin typeface="Arial Black"/>
              </a:rPr>
              <a:t>ESS-Bilbao In-House </a:t>
            </a:r>
            <a:r>
              <a:rPr lang="es-ES" sz="2900" spc="-1" dirty="0" err="1">
                <a:solidFill>
                  <a:srgbClr val="999999"/>
                </a:solidFill>
                <a:uFill>
                  <a:solidFill>
                    <a:srgbClr val="FFFFFF"/>
                  </a:solidFill>
                </a:uFill>
                <a:latin typeface="Arial Black"/>
              </a:rPr>
              <a:t>Projects</a:t>
            </a:r>
            <a:endParaRPr lang="es-ES" sz="2900" spc="-1" dirty="0">
              <a:solidFill>
                <a:srgbClr val="999999"/>
              </a:solidFill>
              <a:uFill>
                <a:solidFill>
                  <a:srgbClr val="FFFFFF"/>
                </a:solidFill>
              </a:uFill>
              <a:latin typeface="Arial Black"/>
            </a:endParaRPr>
          </a:p>
        </p:txBody>
      </p:sp>
      <p:pic>
        <p:nvPicPr>
          <p:cNvPr id="7" name="Imagen 6" descr="Imagen que contiene interior, pared, cocina, silla&#10;&#10;Descripción generada con confianza muy alta">
            <a:extLst>
              <a:ext uri="{FF2B5EF4-FFF2-40B4-BE49-F238E27FC236}">
                <a16:creationId xmlns="" xmlns:a16="http://schemas.microsoft.com/office/drawing/2014/main" id="{71CBE491-3254-49AF-BE54-DC4AD6355EE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841299" y="861945"/>
            <a:ext cx="3333776" cy="1907912"/>
          </a:xfrm>
          <a:prstGeom prst="rect">
            <a:avLst/>
          </a:prstGeom>
          <a:ln w="12700">
            <a:solidFill>
              <a:srgbClr val="FF0000"/>
            </a:solidFill>
          </a:ln>
        </p:spPr>
        <p:style>
          <a:lnRef idx="2">
            <a:schemeClr val="accent2"/>
          </a:lnRef>
          <a:fillRef idx="1">
            <a:schemeClr val="lt1"/>
          </a:fillRef>
          <a:effectRef idx="0">
            <a:schemeClr val="accent2"/>
          </a:effectRef>
          <a:fontRef idx="minor">
            <a:schemeClr val="dk1"/>
          </a:fontRef>
        </p:style>
      </p:pic>
      <p:pic>
        <p:nvPicPr>
          <p:cNvPr id="8" name="Imagen 7">
            <a:extLst>
              <a:ext uri="{FF2B5EF4-FFF2-40B4-BE49-F238E27FC236}">
                <a16:creationId xmlns="" xmlns:a16="http://schemas.microsoft.com/office/drawing/2014/main" id="{29D0CE7D-29E3-42E3-9830-6C3A0CD85DE9}"/>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799618" y="838200"/>
            <a:ext cx="3317760" cy="1898746"/>
          </a:xfrm>
          <a:prstGeom prst="rect">
            <a:avLst/>
          </a:prstGeom>
          <a:ln w="12700">
            <a:solidFill>
              <a:srgbClr val="FF0000"/>
            </a:solidFill>
          </a:ln>
        </p:spPr>
        <p:style>
          <a:lnRef idx="2">
            <a:schemeClr val="accent2"/>
          </a:lnRef>
          <a:fillRef idx="1">
            <a:schemeClr val="lt1"/>
          </a:fillRef>
          <a:effectRef idx="0">
            <a:schemeClr val="accent2"/>
          </a:effectRef>
          <a:fontRef idx="minor">
            <a:schemeClr val="dk1"/>
          </a:fontRef>
        </p:style>
      </p:pic>
      <p:pic>
        <p:nvPicPr>
          <p:cNvPr id="9" name="Imagen 8" descr="Imagen que contiene tarta, música, mesa, interior&#10;&#10;Descripción generada con confianza alta">
            <a:extLst>
              <a:ext uri="{FF2B5EF4-FFF2-40B4-BE49-F238E27FC236}">
                <a16:creationId xmlns="" xmlns:a16="http://schemas.microsoft.com/office/drawing/2014/main" id="{1012C292-CED6-4E3B-A577-8AF017DCC28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 r="-40"/>
          <a:stretch/>
        </p:blipFill>
        <p:spPr>
          <a:xfrm>
            <a:off x="1009772" y="4643813"/>
            <a:ext cx="1534967" cy="797133"/>
          </a:xfrm>
          <a:prstGeom prst="rect">
            <a:avLst/>
          </a:prstGeom>
        </p:spPr>
        <p:style>
          <a:lnRef idx="2">
            <a:schemeClr val="accent2"/>
          </a:lnRef>
          <a:fillRef idx="1">
            <a:schemeClr val="lt1"/>
          </a:fillRef>
          <a:effectRef idx="0">
            <a:schemeClr val="accent2"/>
          </a:effectRef>
          <a:fontRef idx="minor">
            <a:schemeClr val="dk1"/>
          </a:fontRef>
        </p:style>
      </p:pic>
      <p:pic>
        <p:nvPicPr>
          <p:cNvPr id="10" name="Imagen 9">
            <a:extLst>
              <a:ext uri="{FF2B5EF4-FFF2-40B4-BE49-F238E27FC236}">
                <a16:creationId xmlns="" xmlns:a16="http://schemas.microsoft.com/office/drawing/2014/main" id="{E61E4176-ECFA-486E-970E-860EEF7583B6}"/>
              </a:ext>
            </a:extLst>
          </p:cNvPr>
          <p:cNvPicPr>
            <a:picLocks noChangeAspect="1"/>
          </p:cNvPicPr>
          <p:nvPr/>
        </p:nvPicPr>
        <p:blipFill rotWithShape="1">
          <a:blip r:embed="rId8" cstate="email">
            <a:extLst>
              <a:ext uri="{28A0092B-C50C-407E-A947-70E740481C1C}">
                <a14:useLocalDpi xmlns:a14="http://schemas.microsoft.com/office/drawing/2010/main" val="0"/>
              </a:ext>
            </a:extLst>
          </a:blip>
          <a:srcRect/>
          <a:stretch/>
        </p:blipFill>
        <p:spPr>
          <a:xfrm>
            <a:off x="4843855" y="3614589"/>
            <a:ext cx="3371098" cy="2143545"/>
          </a:xfrm>
          <a:prstGeom prst="rect">
            <a:avLst/>
          </a:prstGeom>
          <a:ln w="12700">
            <a:solidFill>
              <a:srgbClr val="FF0000"/>
            </a:solidFill>
          </a:ln>
        </p:spPr>
        <p:style>
          <a:lnRef idx="2">
            <a:schemeClr val="accent2"/>
          </a:lnRef>
          <a:fillRef idx="1">
            <a:schemeClr val="lt1"/>
          </a:fillRef>
          <a:effectRef idx="0">
            <a:schemeClr val="accent2"/>
          </a:effectRef>
          <a:fontRef idx="minor">
            <a:schemeClr val="dk1"/>
          </a:fontRef>
        </p:style>
      </p:pic>
      <p:sp>
        <p:nvSpPr>
          <p:cNvPr id="2" name="CuadroTexto 1">
            <a:extLst>
              <a:ext uri="{FF2B5EF4-FFF2-40B4-BE49-F238E27FC236}">
                <a16:creationId xmlns="" xmlns:a16="http://schemas.microsoft.com/office/drawing/2014/main" id="{0C9B7FA1-19EC-4510-9E4B-304083F386E8}"/>
              </a:ext>
            </a:extLst>
          </p:cNvPr>
          <p:cNvSpPr txBox="1"/>
          <p:nvPr/>
        </p:nvSpPr>
        <p:spPr>
          <a:xfrm>
            <a:off x="807835" y="2813099"/>
            <a:ext cx="3400704" cy="279210"/>
          </a:xfrm>
          <a:prstGeom prst="rect">
            <a:avLst/>
          </a:prstGeom>
          <a:noFill/>
          <a:ln>
            <a:noFill/>
          </a:ln>
        </p:spPr>
        <p:txBody>
          <a:bodyPr lIns="81639" tIns="40820" rIns="81639" bIns="40820"/>
          <a:lstStyle>
            <a:defPPr>
              <a:defRPr lang="es-ES"/>
            </a:defPPr>
            <a:lvl1pPr algn="ctr">
              <a:defRPr sz="1400" b="0" strike="noStrike" spc="-1">
                <a:solidFill>
                  <a:schemeClr val="bg1">
                    <a:lumMod val="65000"/>
                  </a:schemeClr>
                </a:solidFill>
                <a:uFill>
                  <a:solidFill>
                    <a:srgbClr val="FFFFFF"/>
                  </a:solidFill>
                </a:uFill>
                <a:latin typeface="Arial Black" panose="020B0A04020102020204" pitchFamily="34" charset="0"/>
              </a:defRPr>
            </a:lvl1pPr>
          </a:lstStyle>
          <a:p>
            <a:r>
              <a:rPr lang="en-US" dirty="0"/>
              <a:t>ECR: H+ source; 45 </a:t>
            </a:r>
            <a:r>
              <a:rPr lang="en-US" dirty="0" err="1"/>
              <a:t>KeV</a:t>
            </a:r>
            <a:r>
              <a:rPr lang="en-US" dirty="0"/>
              <a:t>; 50 mA</a:t>
            </a:r>
          </a:p>
        </p:txBody>
      </p:sp>
      <p:sp>
        <p:nvSpPr>
          <p:cNvPr id="12" name="CuadroTexto 11">
            <a:extLst>
              <a:ext uri="{FF2B5EF4-FFF2-40B4-BE49-F238E27FC236}">
                <a16:creationId xmlns="" xmlns:a16="http://schemas.microsoft.com/office/drawing/2014/main" id="{856926AD-F494-473A-AB7B-51B5979B8DFA}"/>
              </a:ext>
            </a:extLst>
          </p:cNvPr>
          <p:cNvSpPr txBox="1"/>
          <p:nvPr/>
        </p:nvSpPr>
        <p:spPr>
          <a:xfrm>
            <a:off x="4799618" y="2785827"/>
            <a:ext cx="3400704" cy="279210"/>
          </a:xfrm>
          <a:prstGeom prst="rect">
            <a:avLst/>
          </a:prstGeom>
          <a:noFill/>
          <a:ln>
            <a:noFill/>
          </a:ln>
        </p:spPr>
        <p:txBody>
          <a:bodyPr lIns="81639" tIns="40820" rIns="81639" bIns="40820"/>
          <a:lstStyle>
            <a:defPPr>
              <a:defRPr lang="es-ES"/>
            </a:defPPr>
            <a:lvl1pPr algn="ctr">
              <a:defRPr sz="1400" b="0" strike="noStrike" spc="-1">
                <a:solidFill>
                  <a:schemeClr val="bg1">
                    <a:lumMod val="65000"/>
                  </a:schemeClr>
                </a:solidFill>
                <a:uFill>
                  <a:solidFill>
                    <a:srgbClr val="FFFFFF"/>
                  </a:solidFill>
                </a:uFill>
                <a:latin typeface="Arial Black" panose="020B0A04020102020204" pitchFamily="34" charset="0"/>
              </a:defRPr>
            </a:lvl1pPr>
          </a:lstStyle>
          <a:p>
            <a:r>
              <a:rPr lang="en-US" dirty="0"/>
              <a:t>LEBT: Low Energy Beam Transport</a:t>
            </a:r>
          </a:p>
          <a:p>
            <a:r>
              <a:rPr lang="es-ES" altLang="en-US" b="1" dirty="0" err="1">
                <a:cs typeface="Arial" pitchFamily="34" charset="0"/>
              </a:rPr>
              <a:t>Focusing</a:t>
            </a:r>
            <a:r>
              <a:rPr lang="es-ES" altLang="en-US" b="1" dirty="0">
                <a:cs typeface="Arial" pitchFamily="34" charset="0"/>
              </a:rPr>
              <a:t> and </a:t>
            </a:r>
            <a:r>
              <a:rPr lang="es-ES" altLang="en-US" b="1" dirty="0" err="1">
                <a:cs typeface="Arial" pitchFamily="34" charset="0"/>
              </a:rPr>
              <a:t>beam</a:t>
            </a:r>
            <a:r>
              <a:rPr lang="es-ES" altLang="en-US" b="1" dirty="0">
                <a:cs typeface="Arial" pitchFamily="34" charset="0"/>
              </a:rPr>
              <a:t> </a:t>
            </a:r>
            <a:r>
              <a:rPr lang="es-ES" altLang="en-US" b="1" dirty="0" err="1">
                <a:cs typeface="Arial" pitchFamily="34" charset="0"/>
              </a:rPr>
              <a:t>diagnostics</a:t>
            </a:r>
            <a:endParaRPr lang="es-ES" altLang="en-US" b="1" dirty="0">
              <a:cs typeface="Arial" pitchFamily="34" charset="0"/>
            </a:endParaRPr>
          </a:p>
          <a:p>
            <a:endParaRPr lang="en-US" dirty="0"/>
          </a:p>
        </p:txBody>
      </p:sp>
      <p:sp>
        <p:nvSpPr>
          <p:cNvPr id="13" name="CuadroTexto 12">
            <a:extLst>
              <a:ext uri="{FF2B5EF4-FFF2-40B4-BE49-F238E27FC236}">
                <a16:creationId xmlns="" xmlns:a16="http://schemas.microsoft.com/office/drawing/2014/main" id="{06FD7650-95EE-40F9-ADE8-01766009D5D0}"/>
              </a:ext>
            </a:extLst>
          </p:cNvPr>
          <p:cNvSpPr txBox="1"/>
          <p:nvPr/>
        </p:nvSpPr>
        <p:spPr>
          <a:xfrm>
            <a:off x="500455" y="5553151"/>
            <a:ext cx="4299163" cy="279210"/>
          </a:xfrm>
          <a:prstGeom prst="rect">
            <a:avLst/>
          </a:prstGeom>
          <a:noFill/>
          <a:ln>
            <a:noFill/>
          </a:ln>
        </p:spPr>
        <p:txBody>
          <a:bodyPr lIns="81639" tIns="40820" rIns="81639" bIns="40820"/>
          <a:lstStyle>
            <a:defPPr>
              <a:defRPr lang="es-ES"/>
            </a:defPPr>
            <a:lvl1pPr algn="ctr">
              <a:defRPr sz="1400" b="0" strike="noStrike" spc="-1">
                <a:solidFill>
                  <a:schemeClr val="bg1">
                    <a:lumMod val="65000"/>
                  </a:schemeClr>
                </a:solidFill>
                <a:uFill>
                  <a:solidFill>
                    <a:srgbClr val="FFFFFF"/>
                  </a:solidFill>
                </a:uFill>
                <a:latin typeface="Arial Black" panose="020B0A04020102020204" pitchFamily="34" charset="0"/>
              </a:defRPr>
            </a:lvl1pPr>
          </a:lstStyle>
          <a:p>
            <a:r>
              <a:rPr lang="en-US" dirty="0"/>
              <a:t>RFQ: Radio Frequency Quadrupole</a:t>
            </a:r>
          </a:p>
          <a:p>
            <a:r>
              <a:rPr lang="en-US" altLang="en-US" b="1" dirty="0">
                <a:cs typeface="Arial" pitchFamily="34" charset="0"/>
              </a:rPr>
              <a:t>Four-vane, 3 MeV, </a:t>
            </a:r>
            <a:r>
              <a:rPr lang="es-ES" altLang="en-US" b="1" dirty="0">
                <a:cs typeface="Arial" pitchFamily="34" charset="0"/>
              </a:rPr>
              <a:t>3.2 m </a:t>
            </a:r>
            <a:r>
              <a:rPr lang="es-ES" altLang="en-US" b="1" dirty="0" err="1">
                <a:cs typeface="Arial" pitchFamily="34" charset="0"/>
              </a:rPr>
              <a:t>long</a:t>
            </a:r>
            <a:r>
              <a:rPr lang="es-ES" altLang="en-US" b="1" dirty="0">
                <a:cs typeface="Arial" pitchFamily="34" charset="0"/>
              </a:rPr>
              <a:t>, at 352 MHz </a:t>
            </a:r>
          </a:p>
          <a:p>
            <a:endParaRPr lang="en-US" dirty="0"/>
          </a:p>
        </p:txBody>
      </p:sp>
      <p:sp>
        <p:nvSpPr>
          <p:cNvPr id="14" name="CuadroTexto 13">
            <a:extLst>
              <a:ext uri="{FF2B5EF4-FFF2-40B4-BE49-F238E27FC236}">
                <a16:creationId xmlns="" xmlns:a16="http://schemas.microsoft.com/office/drawing/2014/main" id="{59E9A4DB-AC57-44BE-BB40-5786545789A5}"/>
              </a:ext>
            </a:extLst>
          </p:cNvPr>
          <p:cNvSpPr txBox="1"/>
          <p:nvPr/>
        </p:nvSpPr>
        <p:spPr>
          <a:xfrm>
            <a:off x="4843855" y="5810192"/>
            <a:ext cx="3461945" cy="279210"/>
          </a:xfrm>
          <a:prstGeom prst="rect">
            <a:avLst/>
          </a:prstGeom>
          <a:noFill/>
          <a:ln>
            <a:noFill/>
          </a:ln>
        </p:spPr>
        <p:txBody>
          <a:bodyPr lIns="81639" tIns="40820" rIns="81639" bIns="40820"/>
          <a:lstStyle>
            <a:defPPr>
              <a:defRPr lang="es-ES"/>
            </a:defPPr>
            <a:lvl1pPr algn="ctr">
              <a:defRPr sz="1400" b="0" strike="noStrike" spc="-1">
                <a:solidFill>
                  <a:schemeClr val="bg1">
                    <a:lumMod val="65000"/>
                  </a:schemeClr>
                </a:solidFill>
                <a:uFill>
                  <a:solidFill>
                    <a:srgbClr val="FFFFFF"/>
                  </a:solidFill>
                </a:uFill>
                <a:latin typeface="Arial Black" panose="020B0A04020102020204" pitchFamily="34" charset="0"/>
              </a:defRPr>
            </a:lvl1pPr>
          </a:lstStyle>
          <a:p>
            <a:r>
              <a:rPr lang="en-US" dirty="0"/>
              <a:t>RFTX: RF Test Stand</a:t>
            </a:r>
          </a:p>
        </p:txBody>
      </p:sp>
      <p:pic>
        <p:nvPicPr>
          <p:cNvPr id="15" name="Imagen 14">
            <a:extLst>
              <a:ext uri="{FF2B5EF4-FFF2-40B4-BE49-F238E27FC236}">
                <a16:creationId xmlns="" xmlns:a16="http://schemas.microsoft.com/office/drawing/2014/main" id="{18C635B0-EC25-47B9-A20D-696010EF8988}"/>
              </a:ext>
            </a:extLst>
          </p:cNvPr>
          <p:cNvPicPr/>
          <p:nvPr/>
        </p:nvPicPr>
        <p:blipFill rotWithShape="1">
          <a:blip r:embed="rId9" cstate="email">
            <a:extLst>
              <a:ext uri="{28A0092B-C50C-407E-A947-70E740481C1C}">
                <a14:useLocalDpi xmlns:a14="http://schemas.microsoft.com/office/drawing/2010/main" val="0"/>
              </a:ext>
            </a:extLst>
          </a:blip>
          <a:srcRect/>
          <a:stretch/>
        </p:blipFill>
        <p:spPr>
          <a:xfrm>
            <a:off x="2713212" y="4637667"/>
            <a:ext cx="1380078" cy="808300"/>
          </a:xfrm>
          <a:prstGeom prst="rect">
            <a:avLst/>
          </a:prstGeom>
          <a:ln w="28575">
            <a:solidFill>
              <a:srgbClr val="FF0000"/>
            </a:solidFill>
          </a:ln>
        </p:spPr>
      </p:pic>
      <p:pic>
        <p:nvPicPr>
          <p:cNvPr id="16" name="Imagen 15">
            <a:extLst>
              <a:ext uri="{FF2B5EF4-FFF2-40B4-BE49-F238E27FC236}">
                <a16:creationId xmlns="" xmlns:a16="http://schemas.microsoft.com/office/drawing/2014/main" id="{5039DDED-CE17-4C5A-9D92-894636DE5384}"/>
              </a:ext>
            </a:extLst>
          </p:cNvPr>
          <p:cNvPicPr/>
          <p:nvPr/>
        </p:nvPicPr>
        <p:blipFill rotWithShape="1">
          <a:blip r:embed="rId10" cstate="email">
            <a:extLst>
              <a:ext uri="{28A0092B-C50C-407E-A947-70E740481C1C}">
                <a14:useLocalDpi xmlns:a14="http://schemas.microsoft.com/office/drawing/2010/main" val="0"/>
              </a:ext>
            </a:extLst>
          </a:blip>
          <a:srcRect/>
          <a:stretch/>
        </p:blipFill>
        <p:spPr>
          <a:xfrm>
            <a:off x="1276610" y="3436226"/>
            <a:ext cx="2530081" cy="1106369"/>
          </a:xfrm>
          <a:prstGeom prst="rect">
            <a:avLst/>
          </a:prstGeom>
          <a:ln w="3175">
            <a:solidFill>
              <a:srgbClr val="FF0000"/>
            </a:solidFill>
          </a:ln>
        </p:spPr>
      </p:pic>
      <p:sp>
        <p:nvSpPr>
          <p:cNvPr id="3" name="Rectángulo 2">
            <a:extLst>
              <a:ext uri="{FF2B5EF4-FFF2-40B4-BE49-F238E27FC236}">
                <a16:creationId xmlns="" xmlns:a16="http://schemas.microsoft.com/office/drawing/2014/main" id="{44A02A8B-F6A6-4839-88A5-44B5989401E0}"/>
              </a:ext>
            </a:extLst>
          </p:cNvPr>
          <p:cNvSpPr/>
          <p:nvPr/>
        </p:nvSpPr>
        <p:spPr>
          <a:xfrm>
            <a:off x="841299" y="3353776"/>
            <a:ext cx="3400704" cy="217188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rtlCol="0" anchor="ctr"/>
          <a:lstStyle/>
          <a:p>
            <a:pPr algn="ctr"/>
            <a:endParaRPr lang="en-US"/>
          </a:p>
        </p:txBody>
      </p:sp>
    </p:spTree>
    <p:extLst>
      <p:ext uri="{BB962C8B-B14F-4D97-AF65-F5344CB8AC3E}">
        <p14:creationId xmlns:p14="http://schemas.microsoft.com/office/powerpoint/2010/main" val="40510226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70265" y="5788099"/>
            <a:ext cx="2673735" cy="390525"/>
          </a:xfrm>
        </p:spPr>
        <p:txBody>
          <a:bodyPr rtlCol="0">
            <a:normAutofit/>
          </a:bodyPr>
          <a:lstStyle/>
          <a:p>
            <a:pPr eaLnBrk="1" fontAlgn="auto" hangingPunct="1">
              <a:spcAft>
                <a:spcPts val="0"/>
              </a:spcAft>
              <a:buFont typeface="Arial" pitchFamily="34" charset="0"/>
              <a:buNone/>
              <a:defRPr/>
            </a:pPr>
            <a:r>
              <a:rPr lang="es-ES" sz="1600" dirty="0" smtClean="0"/>
              <a:t>Francis Perez - ALBA</a:t>
            </a:r>
            <a:endParaRPr lang="en-US" sz="1600" dirty="0"/>
          </a:p>
        </p:txBody>
      </p:sp>
      <p:sp>
        <p:nvSpPr>
          <p:cNvPr id="10242" name="Title 3"/>
          <p:cNvSpPr>
            <a:spLocks noGrp="1"/>
          </p:cNvSpPr>
          <p:nvPr>
            <p:ph type="title"/>
          </p:nvPr>
        </p:nvSpPr>
        <p:spPr>
          <a:xfrm>
            <a:off x="228600" y="1371600"/>
            <a:ext cx="4705672" cy="1000274"/>
          </a:xfrm>
        </p:spPr>
        <p:txBody>
          <a:bodyPr/>
          <a:lstStyle/>
          <a:p>
            <a:pPr eaLnBrk="1" hangingPunct="1"/>
            <a:r>
              <a:rPr dirty="0" smtClean="0">
                <a:latin typeface="Arial" charset="0"/>
                <a:cs typeface="Arial" charset="0"/>
              </a:rPr>
              <a:t>ALBA, </a:t>
            </a:r>
            <a:br>
              <a:rPr dirty="0" smtClean="0">
                <a:latin typeface="Arial" charset="0"/>
                <a:cs typeface="Arial" charset="0"/>
              </a:rPr>
            </a:br>
            <a:r>
              <a:rPr lang="en-US" sz="2800" dirty="0" smtClean="0">
                <a:latin typeface="Arial" charset="0"/>
                <a:cs typeface="Arial" charset="0"/>
              </a:rPr>
              <a:t>Synchrotron Light Source</a:t>
            </a:r>
            <a:endParaRPr sz="2800" dirty="0" smtClean="0">
              <a:latin typeface="Arial" charset="0"/>
              <a:cs typeface="Arial" charset="0"/>
            </a:endParaRPr>
          </a:p>
        </p:txBody>
      </p:sp>
      <p:pic>
        <p:nvPicPr>
          <p:cNvPr id="5"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042283" y="2768674"/>
            <a:ext cx="3866895" cy="2533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ChangeArrowheads="1"/>
          </p:cNvSpPr>
          <p:nvPr/>
        </p:nvSpPr>
        <p:spPr bwMode="auto">
          <a:xfrm>
            <a:off x="5486399" y="2925150"/>
            <a:ext cx="3241675" cy="884238"/>
          </a:xfrm>
          <a:prstGeom prst="rect">
            <a:avLst/>
          </a:prstGeom>
          <a:solidFill>
            <a:schemeClr val="tx2">
              <a:lumMod val="60000"/>
              <a:lumOff val="40000"/>
              <a:alpha val="50000"/>
            </a:schemeClr>
          </a:solidFill>
          <a:ln>
            <a:noFill/>
          </a:ln>
          <a:effectLst/>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0" hangingPunct="0">
              <a:defRPr/>
            </a:pPr>
            <a:r>
              <a:rPr lang="en-GB" sz="2800" b="1" dirty="0" smtClean="0">
                <a:solidFill>
                  <a:srgbClr val="FFFFFF"/>
                </a:solidFill>
                <a:latin typeface="Calibri" charset="0"/>
              </a:rPr>
              <a:t>The ALBA Team</a:t>
            </a:r>
          </a:p>
          <a:p>
            <a:pPr algn="ctr" eaLnBrk="0" hangingPunct="0">
              <a:defRPr/>
            </a:pPr>
            <a:r>
              <a:rPr lang="en-GB" b="1" dirty="0" smtClean="0">
                <a:solidFill>
                  <a:srgbClr val="FFFFFF"/>
                </a:solidFill>
                <a:latin typeface="Calibri" charset="0"/>
              </a:rPr>
              <a:t>We are today  </a:t>
            </a:r>
            <a:r>
              <a:rPr lang="en-US" sz="2000" b="1" dirty="0" smtClean="0">
                <a:solidFill>
                  <a:srgbClr val="FFFFFF"/>
                </a:solidFill>
                <a:latin typeface="Calibri" charset="0"/>
                <a:cs typeface="Arial" charset="0"/>
              </a:rPr>
              <a:t>~</a:t>
            </a:r>
            <a:r>
              <a:rPr lang="en-GB" b="1" dirty="0" smtClean="0">
                <a:solidFill>
                  <a:srgbClr val="FFFFFF"/>
                </a:solidFill>
                <a:latin typeface="Calibri" charset="0"/>
                <a:ea typeface="Arial" charset="0"/>
                <a:cs typeface="Arial" charset="0"/>
              </a:rPr>
              <a:t>200</a:t>
            </a:r>
            <a:endParaRPr lang="en-GB" sz="2800" b="1" dirty="0" smtClean="0">
              <a:solidFill>
                <a:srgbClr val="FFFFFF"/>
              </a:solidFill>
              <a:latin typeface="Calibri" charset="0"/>
              <a:ea typeface="Arial" charset="0"/>
              <a:cs typeface="Arial" charset="0"/>
            </a:endParaRPr>
          </a:p>
        </p:txBody>
      </p:sp>
      <p:pic>
        <p:nvPicPr>
          <p:cNvPr id="819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360907"/>
            <a:ext cx="1666875" cy="43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26" name="Picture 6" descr="http://www.cells.es/shared/images/logo-gene.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94846" y="404664"/>
            <a:ext cx="1413394" cy="3613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a:grpSpLocks noChangeAspect="1"/>
          </p:cNvGrpSpPr>
          <p:nvPr/>
        </p:nvGrpSpPr>
        <p:grpSpPr>
          <a:xfrm>
            <a:off x="152400" y="2652301"/>
            <a:ext cx="4762338" cy="2681699"/>
            <a:chOff x="1895791" y="152400"/>
            <a:chExt cx="7172009" cy="4038600"/>
          </a:xfrm>
        </p:grpSpPr>
        <p:pic>
          <p:nvPicPr>
            <p:cNvPr id="11" name="Picture 2" descr="Resultado de imaxes para x rays synchrotron"/>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a:stretch/>
          </p:blipFill>
          <p:spPr bwMode="auto">
            <a:xfrm>
              <a:off x="1895791" y="152400"/>
              <a:ext cx="7172009" cy="39624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5977932" y="3929389"/>
              <a:ext cx="1741181" cy="261611"/>
            </a:xfrm>
            <a:prstGeom prst="rect">
              <a:avLst/>
            </a:prstGeom>
          </p:spPr>
          <p:txBody>
            <a:bodyPr wrap="none">
              <a:spAutoFit/>
            </a:bodyPr>
            <a:lstStyle/>
            <a:p>
              <a:r>
                <a:rPr lang="en-US" sz="1100" i="1" dirty="0" smtClean="0"/>
                <a:t>Source: Javier </a:t>
              </a:r>
              <a:r>
                <a:rPr lang="en-US" sz="1100" i="1" dirty="0"/>
                <a:t>Sanchez Rios</a:t>
              </a:r>
            </a:p>
          </p:txBody>
        </p:sp>
      </p:grpSp>
    </p:spTree>
    <p:extLst>
      <p:ext uri="{BB962C8B-B14F-4D97-AF65-F5344CB8AC3E}">
        <p14:creationId xmlns:p14="http://schemas.microsoft.com/office/powerpoint/2010/main" val="35105666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57955" y="1295400"/>
            <a:ext cx="5149787" cy="4764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4846210" y="2454270"/>
            <a:ext cx="2545190" cy="24150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516" name="Text Box 4"/>
          <p:cNvSpPr txBox="1">
            <a:spLocks noChangeArrowheads="1"/>
          </p:cNvSpPr>
          <p:nvPr/>
        </p:nvSpPr>
        <p:spPr bwMode="auto">
          <a:xfrm>
            <a:off x="4648201" y="3458059"/>
            <a:ext cx="2205760" cy="677108"/>
          </a:xfrm>
          <a:prstGeom prst="rect">
            <a:avLst/>
          </a:prstGeom>
          <a:solidFill>
            <a:srgbClr val="8EB4E3"/>
          </a:solidFill>
          <a:ln>
            <a:noFill/>
          </a:ln>
          <a:effectLst/>
          <a:extLst/>
        </p:spPr>
        <p:txBody>
          <a:bodyPr wrap="square">
            <a:spAutoFit/>
          </a:bodyPr>
          <a:lstStyle/>
          <a:p>
            <a:pPr algn="ctr" fontAlgn="base">
              <a:spcBef>
                <a:spcPct val="0"/>
              </a:spcBef>
              <a:spcAft>
                <a:spcPct val="0"/>
              </a:spcAft>
            </a:pPr>
            <a:r>
              <a:rPr lang="es-ES" sz="2000" b="1" dirty="0" smtClean="0">
                <a:latin typeface="Calibri" pitchFamily="34" charset="0"/>
              </a:rPr>
              <a:t>BOOSTER</a:t>
            </a:r>
            <a:endParaRPr lang="es-ES" sz="2000" b="1" dirty="0">
              <a:latin typeface="Calibri" pitchFamily="34" charset="0"/>
            </a:endParaRPr>
          </a:p>
          <a:p>
            <a:pPr algn="ctr" fontAlgn="base">
              <a:spcBef>
                <a:spcPct val="0"/>
              </a:spcBef>
              <a:spcAft>
                <a:spcPct val="0"/>
              </a:spcAft>
            </a:pPr>
            <a:r>
              <a:rPr lang="es-ES" b="1" dirty="0">
                <a:latin typeface="Calibri" pitchFamily="34" charset="0"/>
              </a:rPr>
              <a:t>100 </a:t>
            </a:r>
            <a:r>
              <a:rPr lang="es-ES" b="1" dirty="0" err="1">
                <a:latin typeface="Calibri" pitchFamily="34" charset="0"/>
              </a:rPr>
              <a:t>MeV</a:t>
            </a:r>
            <a:r>
              <a:rPr lang="es-ES" b="1" dirty="0">
                <a:latin typeface="Calibri" pitchFamily="34" charset="0"/>
              </a:rPr>
              <a:t> </a:t>
            </a:r>
            <a:r>
              <a:rPr lang="es-ES" b="1" dirty="0" smtClean="0">
                <a:latin typeface="Calibri" pitchFamily="34" charset="0"/>
              </a:rPr>
              <a:t>-&gt; 3 GeV</a:t>
            </a:r>
            <a:endParaRPr lang="es-ES" b="1" dirty="0">
              <a:latin typeface="Calibri" pitchFamily="34" charset="0"/>
            </a:endParaRPr>
          </a:p>
        </p:txBody>
      </p:sp>
      <p:sp>
        <p:nvSpPr>
          <p:cNvPr id="64519" name="Line 7"/>
          <p:cNvSpPr>
            <a:spLocks noChangeShapeType="1"/>
          </p:cNvSpPr>
          <p:nvPr/>
        </p:nvSpPr>
        <p:spPr bwMode="auto">
          <a:xfrm flipV="1">
            <a:off x="4297790" y="4869365"/>
            <a:ext cx="0" cy="543081"/>
          </a:xfrm>
          <a:prstGeom prst="line">
            <a:avLst/>
          </a:prstGeom>
          <a:noFill/>
          <a:ln w="57150">
            <a:solidFill>
              <a:schemeClr val="tx2">
                <a:lumMod val="60000"/>
                <a:lumOff val="4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endParaRPr lang="en-US" b="1">
              <a:solidFill>
                <a:srgbClr val="000000"/>
              </a:solidFill>
              <a:latin typeface="Calibri" pitchFamily="34" charset="0"/>
            </a:endParaRPr>
          </a:p>
        </p:txBody>
      </p:sp>
      <p:sp>
        <p:nvSpPr>
          <p:cNvPr id="4" name="Rettangolo 3"/>
          <p:cNvSpPr/>
          <p:nvPr/>
        </p:nvSpPr>
        <p:spPr>
          <a:xfrm>
            <a:off x="5557130" y="2454270"/>
            <a:ext cx="1453270" cy="646331"/>
          </a:xfrm>
          <a:prstGeom prst="rect">
            <a:avLst/>
          </a:prstGeom>
          <a:solidFill>
            <a:srgbClr val="8EB4E3"/>
          </a:solidFill>
          <a:ln>
            <a:noFill/>
          </a:ln>
        </p:spPr>
        <p:txBody>
          <a:bodyPr wrap="square">
            <a:spAutoFit/>
          </a:bodyPr>
          <a:lstStyle/>
          <a:p>
            <a:r>
              <a:rPr lang="en-US" b="1" dirty="0"/>
              <a:t>LINAC</a:t>
            </a:r>
          </a:p>
          <a:p>
            <a:r>
              <a:rPr lang="en-US" b="1" dirty="0"/>
              <a:t>100 MeV</a:t>
            </a:r>
          </a:p>
        </p:txBody>
      </p:sp>
      <p:sp>
        <p:nvSpPr>
          <p:cNvPr id="5" name="Rettangolo 4"/>
          <p:cNvSpPr/>
          <p:nvPr/>
        </p:nvSpPr>
        <p:spPr>
          <a:xfrm>
            <a:off x="2057400" y="5412447"/>
            <a:ext cx="2305492" cy="646331"/>
          </a:xfrm>
          <a:prstGeom prst="rect">
            <a:avLst/>
          </a:prstGeom>
          <a:solidFill>
            <a:schemeClr val="tx2">
              <a:lumMod val="40000"/>
              <a:lumOff val="60000"/>
            </a:schemeClr>
          </a:solidFill>
        </p:spPr>
        <p:txBody>
          <a:bodyPr wrap="square">
            <a:spAutoFit/>
          </a:bodyPr>
          <a:lstStyle/>
          <a:p>
            <a:pPr algn="ctr"/>
            <a:r>
              <a:rPr lang="en-US" b="1" dirty="0"/>
              <a:t>STORAGE RING</a:t>
            </a:r>
          </a:p>
          <a:p>
            <a:pPr algn="ctr"/>
            <a:r>
              <a:rPr lang="en-US" b="1" dirty="0"/>
              <a:t>3 GeV</a:t>
            </a:r>
          </a:p>
        </p:txBody>
      </p:sp>
      <p:graphicFrame>
        <p:nvGraphicFramePr>
          <p:cNvPr id="6" name="Tabella 5"/>
          <p:cNvGraphicFramePr>
            <a:graphicFrameLocks noGrp="1"/>
          </p:cNvGraphicFramePr>
          <p:nvPr>
            <p:extLst>
              <p:ext uri="{D42A27DB-BD31-4B8C-83A1-F6EECF244321}">
                <p14:modId xmlns:p14="http://schemas.microsoft.com/office/powerpoint/2010/main" val="3513446615"/>
              </p:ext>
            </p:extLst>
          </p:nvPr>
        </p:nvGraphicFramePr>
        <p:xfrm>
          <a:off x="457200" y="1683834"/>
          <a:ext cx="3096344" cy="3324924"/>
        </p:xfrm>
        <a:graphic>
          <a:graphicData uri="http://schemas.openxmlformats.org/drawingml/2006/table">
            <a:tbl>
              <a:tblPr firstRow="1" bandRow="1">
                <a:tableStyleId>{5C22544A-7EE6-4342-B048-85BDC9FD1C3A}</a:tableStyleId>
              </a:tblPr>
              <a:tblGrid>
                <a:gridCol w="1872208"/>
                <a:gridCol w="1224136"/>
              </a:tblGrid>
              <a:tr h="369436">
                <a:tc>
                  <a:txBody>
                    <a:bodyPr/>
                    <a:lstStyle/>
                    <a:p>
                      <a:r>
                        <a:rPr lang="en-US" noProof="0" dirty="0" smtClean="0"/>
                        <a:t>Parameter</a:t>
                      </a:r>
                      <a:endParaRPr lang="en-US" noProof="0" dirty="0"/>
                    </a:p>
                  </a:txBody>
                  <a:tcPr/>
                </a:tc>
                <a:tc>
                  <a:txBody>
                    <a:bodyPr/>
                    <a:lstStyle/>
                    <a:p>
                      <a:r>
                        <a:rPr lang="en-US" noProof="0" dirty="0" smtClean="0"/>
                        <a:t>Value</a:t>
                      </a:r>
                      <a:endParaRPr lang="en-US" noProof="0" dirty="0"/>
                    </a:p>
                  </a:txBody>
                  <a:tcPr/>
                </a:tc>
              </a:tr>
              <a:tr h="369436">
                <a:tc>
                  <a:txBody>
                    <a:bodyPr/>
                    <a:lstStyle/>
                    <a:p>
                      <a:r>
                        <a:rPr lang="en-US" noProof="0" dirty="0" smtClean="0"/>
                        <a:t>Energy</a:t>
                      </a:r>
                      <a:endParaRPr lang="en-US" noProof="0" dirty="0"/>
                    </a:p>
                  </a:txBody>
                  <a:tcPr/>
                </a:tc>
                <a:tc>
                  <a:txBody>
                    <a:bodyPr/>
                    <a:lstStyle/>
                    <a:p>
                      <a:r>
                        <a:rPr lang="en-US" noProof="0" dirty="0" smtClean="0"/>
                        <a:t>3 GeV</a:t>
                      </a:r>
                      <a:endParaRPr lang="en-US" noProof="0" dirty="0"/>
                    </a:p>
                  </a:txBody>
                  <a:tcPr/>
                </a:tc>
              </a:tr>
              <a:tr h="369436">
                <a:tc>
                  <a:txBody>
                    <a:bodyPr/>
                    <a:lstStyle/>
                    <a:p>
                      <a:r>
                        <a:rPr lang="en-US" noProof="0" dirty="0" smtClean="0"/>
                        <a:t>Circumference</a:t>
                      </a:r>
                      <a:endParaRPr lang="en-US" noProof="0" dirty="0"/>
                    </a:p>
                  </a:txBody>
                  <a:tcPr/>
                </a:tc>
                <a:tc>
                  <a:txBody>
                    <a:bodyPr/>
                    <a:lstStyle/>
                    <a:p>
                      <a:r>
                        <a:rPr lang="en-US" noProof="0" dirty="0" smtClean="0"/>
                        <a:t>268.8 m</a:t>
                      </a:r>
                      <a:endParaRPr lang="en-US" noProof="0" dirty="0"/>
                    </a:p>
                  </a:txBody>
                  <a:tcPr/>
                </a:tc>
              </a:tr>
              <a:tr h="369436">
                <a:tc>
                  <a:txBody>
                    <a:bodyPr/>
                    <a:lstStyle/>
                    <a:p>
                      <a:r>
                        <a:rPr lang="en-US" noProof="0" dirty="0" smtClean="0"/>
                        <a:t>Emittance </a:t>
                      </a:r>
                      <a:endParaRPr lang="en-US" noProof="0" dirty="0"/>
                    </a:p>
                  </a:txBody>
                  <a:tcPr/>
                </a:tc>
                <a:tc>
                  <a:txBody>
                    <a:bodyPr/>
                    <a:lstStyle/>
                    <a:p>
                      <a:r>
                        <a:rPr lang="en-US" noProof="0" dirty="0" smtClean="0"/>
                        <a:t>4.5 </a:t>
                      </a:r>
                      <a:r>
                        <a:rPr lang="en-US" noProof="0" dirty="0" err="1" smtClean="0"/>
                        <a:t>nm·rad</a:t>
                      </a:r>
                      <a:endParaRPr lang="en-US" noProof="0" dirty="0"/>
                    </a:p>
                  </a:txBody>
                  <a:tcPr/>
                </a:tc>
              </a:tr>
              <a:tr h="369436">
                <a:tc>
                  <a:txBody>
                    <a:bodyPr/>
                    <a:lstStyle/>
                    <a:p>
                      <a:r>
                        <a:rPr lang="en-US" noProof="0" dirty="0" smtClean="0"/>
                        <a:t>Current</a:t>
                      </a:r>
                      <a:endParaRPr lang="en-US" noProof="0" dirty="0"/>
                    </a:p>
                  </a:txBody>
                  <a:tcPr/>
                </a:tc>
                <a:tc>
                  <a:txBody>
                    <a:bodyPr/>
                    <a:lstStyle/>
                    <a:p>
                      <a:r>
                        <a:rPr lang="en-US" noProof="0" dirty="0" smtClean="0"/>
                        <a:t>250</a:t>
                      </a:r>
                      <a:r>
                        <a:rPr lang="en-US" baseline="0" noProof="0" dirty="0" smtClean="0"/>
                        <a:t> mA</a:t>
                      </a:r>
                      <a:endParaRPr lang="en-US" noProof="0" dirty="0"/>
                    </a:p>
                  </a:txBody>
                  <a:tcPr/>
                </a:tc>
              </a:tr>
              <a:tr h="369436">
                <a:tc>
                  <a:txBody>
                    <a:bodyPr/>
                    <a:lstStyle/>
                    <a:p>
                      <a:r>
                        <a:rPr lang="en-US" noProof="0" dirty="0" smtClean="0"/>
                        <a:t>RF frequency</a:t>
                      </a:r>
                      <a:endParaRPr lang="en-US" noProof="0" dirty="0"/>
                    </a:p>
                  </a:txBody>
                  <a:tcPr/>
                </a:tc>
                <a:tc>
                  <a:txBody>
                    <a:bodyPr/>
                    <a:lstStyle/>
                    <a:p>
                      <a:r>
                        <a:rPr lang="en-US" noProof="0" dirty="0" smtClean="0"/>
                        <a:t>500 MHz </a:t>
                      </a:r>
                      <a:endParaRPr lang="en-US" noProof="0" dirty="0"/>
                    </a:p>
                  </a:txBody>
                  <a:tcPr/>
                </a:tc>
              </a:tr>
              <a:tr h="369436">
                <a:tc>
                  <a:txBody>
                    <a:bodyPr/>
                    <a:lstStyle/>
                    <a:p>
                      <a:r>
                        <a:rPr lang="en-US" noProof="0" dirty="0" smtClean="0"/>
                        <a:t># cavities</a:t>
                      </a:r>
                      <a:endParaRPr lang="en-US" noProof="0" dirty="0"/>
                    </a:p>
                  </a:txBody>
                  <a:tcPr/>
                </a:tc>
                <a:tc>
                  <a:txBody>
                    <a:bodyPr/>
                    <a:lstStyle/>
                    <a:p>
                      <a:r>
                        <a:rPr lang="en-US" noProof="0" dirty="0" smtClean="0"/>
                        <a:t>6</a:t>
                      </a:r>
                      <a:endParaRPr lang="en-US" noProof="0" dirty="0"/>
                    </a:p>
                  </a:txBody>
                  <a:tcPr/>
                </a:tc>
              </a:tr>
              <a:tr h="369436">
                <a:tc>
                  <a:txBody>
                    <a:bodyPr/>
                    <a:lstStyle/>
                    <a:p>
                      <a:r>
                        <a:rPr lang="en-US" noProof="0" dirty="0" smtClean="0"/>
                        <a:t>Long straights</a:t>
                      </a:r>
                      <a:endParaRPr lang="en-US" noProof="0" dirty="0"/>
                    </a:p>
                  </a:txBody>
                  <a:tcPr/>
                </a:tc>
                <a:tc>
                  <a:txBody>
                    <a:bodyPr/>
                    <a:lstStyle/>
                    <a:p>
                      <a:r>
                        <a:rPr lang="en-US" noProof="0" dirty="0" smtClean="0"/>
                        <a:t>4    (8 m) </a:t>
                      </a:r>
                      <a:endParaRPr lang="en-US" noProof="0" dirty="0"/>
                    </a:p>
                  </a:txBody>
                  <a:tcPr/>
                </a:tc>
              </a:tr>
              <a:tr h="369436">
                <a:tc>
                  <a:txBody>
                    <a:bodyPr/>
                    <a:lstStyle/>
                    <a:p>
                      <a:r>
                        <a:rPr lang="en-US" noProof="0" dirty="0" smtClean="0"/>
                        <a:t>Medium straights</a:t>
                      </a:r>
                      <a:endParaRPr lang="en-US" noProof="0" dirty="0"/>
                    </a:p>
                  </a:txBody>
                  <a:tcPr/>
                </a:tc>
                <a:tc>
                  <a:txBody>
                    <a:bodyPr/>
                    <a:lstStyle/>
                    <a:p>
                      <a:r>
                        <a:rPr lang="en-US" noProof="0" dirty="0" smtClean="0"/>
                        <a:t>12 (4 m)</a:t>
                      </a:r>
                      <a:endParaRPr lang="en-US" noProof="0" dirty="0"/>
                    </a:p>
                  </a:txBody>
                  <a:tcPr/>
                </a:tc>
              </a:tr>
            </a:tbl>
          </a:graphicData>
        </a:graphic>
      </p:graphicFrame>
      <p:sp>
        <p:nvSpPr>
          <p:cNvPr id="14" name="Line 7"/>
          <p:cNvSpPr>
            <a:spLocks noChangeShapeType="1"/>
          </p:cNvSpPr>
          <p:nvPr/>
        </p:nvSpPr>
        <p:spPr bwMode="auto">
          <a:xfrm flipH="1" flipV="1">
            <a:off x="5105400" y="2209801"/>
            <a:ext cx="451731" cy="244470"/>
          </a:xfrm>
          <a:prstGeom prst="line">
            <a:avLst/>
          </a:prstGeom>
          <a:noFill/>
          <a:ln w="57150">
            <a:solidFill>
              <a:schemeClr val="tx2">
                <a:lumMod val="60000"/>
                <a:lumOff val="4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endParaRPr lang="en-US" b="1">
              <a:solidFill>
                <a:srgbClr val="000000"/>
              </a:solidFill>
              <a:latin typeface="Calibri" pitchFamily="34" charset="0"/>
            </a:endParaRPr>
          </a:p>
        </p:txBody>
      </p:sp>
      <p:sp>
        <p:nvSpPr>
          <p:cNvPr id="15" name="Line 7"/>
          <p:cNvSpPr>
            <a:spLocks noChangeShapeType="1"/>
          </p:cNvSpPr>
          <p:nvPr/>
        </p:nvSpPr>
        <p:spPr bwMode="auto">
          <a:xfrm flipV="1">
            <a:off x="6796653" y="3458059"/>
            <a:ext cx="1051947" cy="477053"/>
          </a:xfrm>
          <a:prstGeom prst="line">
            <a:avLst/>
          </a:prstGeom>
          <a:noFill/>
          <a:ln w="57150">
            <a:solidFill>
              <a:schemeClr val="tx2">
                <a:lumMod val="60000"/>
                <a:lumOff val="4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endParaRPr lang="en-US" b="1">
              <a:solidFill>
                <a:srgbClr val="000000"/>
              </a:solidFill>
              <a:latin typeface="Calibri" pitchFamily="34" charset="0"/>
            </a:endParaRPr>
          </a:p>
        </p:txBody>
      </p:sp>
      <p:pic>
        <p:nvPicPr>
          <p:cNvPr id="12"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56595" y="76200"/>
            <a:ext cx="1811205"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itle 1"/>
          <p:cNvSpPr txBox="1">
            <a:spLocks/>
          </p:cNvSpPr>
          <p:nvPr/>
        </p:nvSpPr>
        <p:spPr bwMode="auto">
          <a:xfrm>
            <a:off x="3931778" y="95071"/>
            <a:ext cx="2956843" cy="1200329"/>
          </a:xfrm>
          <a:prstGeom prst="rect">
            <a:avLst/>
          </a:prstGeom>
          <a:noFill/>
          <a:ln w="9525">
            <a:noFill/>
            <a:miter lim="800000"/>
            <a:headEnd/>
            <a:tailEnd/>
          </a:ln>
        </p:spPr>
        <p:txBody>
          <a:bodyPr wrap="square">
            <a:spAutoFit/>
          </a:bodyPr>
          <a:lstStyle/>
          <a:p>
            <a:pPr algn="r"/>
            <a:r>
              <a:rPr lang="es-ES" sz="3600" b="1" dirty="0" smtClean="0">
                <a:solidFill>
                  <a:srgbClr val="112E50"/>
                </a:solidFill>
                <a:cs typeface="Arial" charset="0"/>
              </a:rPr>
              <a:t>ALBA</a:t>
            </a:r>
          </a:p>
          <a:p>
            <a:pPr algn="r"/>
            <a:r>
              <a:rPr lang="es-ES" sz="3600" b="1" dirty="0" err="1" smtClean="0">
                <a:solidFill>
                  <a:srgbClr val="112E50"/>
                </a:solidFill>
                <a:cs typeface="Arial" charset="0"/>
              </a:rPr>
              <a:t>Accelerators</a:t>
            </a:r>
            <a:endParaRPr lang="es-ES" sz="3600" b="1" dirty="0">
              <a:solidFill>
                <a:srgbClr val="112E50"/>
              </a:solidFill>
              <a:cs typeface="Arial" charset="0"/>
            </a:endParaRPr>
          </a:p>
        </p:txBody>
      </p:sp>
    </p:spTree>
    <p:extLst>
      <p:ext uri="{BB962C8B-B14F-4D97-AF65-F5344CB8AC3E}">
        <p14:creationId xmlns:p14="http://schemas.microsoft.com/office/powerpoint/2010/main" val="25920816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3347864" y="1"/>
            <a:ext cx="5832648" cy="2629914"/>
          </a:xfrm>
          <a:prstGeom prst="rect">
            <a:avLst/>
          </a:prstGeom>
          <a:noFill/>
          <a:ln w="9525">
            <a:noFill/>
            <a:miter lim="800000"/>
            <a:headEnd/>
            <a:tailEnd/>
          </a:ln>
        </p:spPr>
      </p:pic>
      <p:sp>
        <p:nvSpPr>
          <p:cNvPr id="30722" name="Text Box 3"/>
          <p:cNvSpPr txBox="1">
            <a:spLocks noChangeArrowheads="1"/>
          </p:cNvSpPr>
          <p:nvPr/>
        </p:nvSpPr>
        <p:spPr bwMode="auto">
          <a:xfrm>
            <a:off x="5436096" y="1242684"/>
            <a:ext cx="3744416" cy="1394228"/>
          </a:xfrm>
          <a:prstGeom prst="rect">
            <a:avLst/>
          </a:prstGeom>
          <a:noFill/>
          <a:ln w="9525">
            <a:noFill/>
            <a:miter lim="800000"/>
            <a:headEnd/>
            <a:tailEnd/>
          </a:ln>
        </p:spPr>
        <p:txBody>
          <a:bodyPr wrap="square">
            <a:spAutoFit/>
          </a:bodyPr>
          <a:lstStyle/>
          <a:p>
            <a:pPr algn="ctr">
              <a:lnSpc>
                <a:spcPct val="150000"/>
              </a:lnSpc>
            </a:pPr>
            <a:r>
              <a:rPr lang="es-ES_tradnl" altLang="en-US" b="1" u="sng" dirty="0" err="1">
                <a:solidFill>
                  <a:schemeClr val="bg1"/>
                </a:solidFill>
                <a:latin typeface="Calibri" pitchFamily="34" charset="0"/>
              </a:rPr>
              <a:t>Linac</a:t>
            </a:r>
            <a:endParaRPr lang="es-ES_tradnl" altLang="en-US" b="1" u="sng" dirty="0">
              <a:solidFill>
                <a:schemeClr val="bg1"/>
              </a:solidFill>
              <a:latin typeface="Calibri" pitchFamily="34" charset="0"/>
            </a:endParaRPr>
          </a:p>
          <a:p>
            <a:pPr algn="ctr">
              <a:lnSpc>
                <a:spcPct val="120000"/>
              </a:lnSpc>
            </a:pPr>
            <a:r>
              <a:rPr lang="es-ES_tradnl" altLang="en-US" sz="1600" b="1" dirty="0" err="1">
                <a:solidFill>
                  <a:schemeClr val="bg1"/>
                </a:solidFill>
                <a:latin typeface="Calibri" pitchFamily="34" charset="0"/>
              </a:rPr>
              <a:t>Accelerate</a:t>
            </a:r>
            <a:r>
              <a:rPr lang="es-ES_tradnl" altLang="en-US" sz="1600" b="1" dirty="0">
                <a:solidFill>
                  <a:schemeClr val="bg1"/>
                </a:solidFill>
                <a:latin typeface="Calibri" pitchFamily="34" charset="0"/>
              </a:rPr>
              <a:t> </a:t>
            </a:r>
            <a:r>
              <a:rPr lang="es-ES_tradnl" altLang="en-US" sz="1600" b="1" dirty="0" err="1">
                <a:solidFill>
                  <a:schemeClr val="bg1"/>
                </a:solidFill>
                <a:latin typeface="Calibri" pitchFamily="34" charset="0"/>
              </a:rPr>
              <a:t>electrons</a:t>
            </a:r>
            <a:r>
              <a:rPr lang="es-ES_tradnl" altLang="en-US" sz="1600" b="1" dirty="0">
                <a:solidFill>
                  <a:schemeClr val="bg1"/>
                </a:solidFill>
                <a:latin typeface="Calibri" pitchFamily="34" charset="0"/>
              </a:rPr>
              <a:t> </a:t>
            </a:r>
            <a:r>
              <a:rPr lang="es-ES_tradnl" altLang="en-US" sz="1600" b="1" dirty="0" err="1">
                <a:solidFill>
                  <a:schemeClr val="bg1"/>
                </a:solidFill>
                <a:latin typeface="Calibri" pitchFamily="34" charset="0"/>
              </a:rPr>
              <a:t>from</a:t>
            </a:r>
            <a:r>
              <a:rPr lang="es-ES_tradnl" altLang="en-US" sz="1600" b="1" dirty="0">
                <a:solidFill>
                  <a:schemeClr val="bg1"/>
                </a:solidFill>
                <a:latin typeface="Calibri" pitchFamily="34" charset="0"/>
              </a:rPr>
              <a:t> </a:t>
            </a:r>
            <a:r>
              <a:rPr lang="es-ES_tradnl" altLang="en-US" sz="1600" b="1" dirty="0" err="1">
                <a:solidFill>
                  <a:schemeClr val="bg1"/>
                </a:solidFill>
                <a:latin typeface="Calibri" pitchFamily="34" charset="0"/>
              </a:rPr>
              <a:t>rest</a:t>
            </a:r>
            <a:r>
              <a:rPr lang="es-ES_tradnl" altLang="en-US" sz="1600" b="1" dirty="0">
                <a:solidFill>
                  <a:schemeClr val="bg1"/>
                </a:solidFill>
                <a:latin typeface="Calibri" pitchFamily="34" charset="0"/>
              </a:rPr>
              <a:t> </a:t>
            </a:r>
            <a:r>
              <a:rPr lang="es-ES_tradnl" altLang="en-US" sz="1600" b="1" dirty="0" err="1">
                <a:solidFill>
                  <a:schemeClr val="bg1"/>
                </a:solidFill>
                <a:latin typeface="Calibri" pitchFamily="34" charset="0"/>
              </a:rPr>
              <a:t>to</a:t>
            </a:r>
            <a:r>
              <a:rPr lang="es-ES_tradnl" altLang="en-US" sz="1600" b="1" dirty="0">
                <a:solidFill>
                  <a:schemeClr val="bg1"/>
                </a:solidFill>
                <a:latin typeface="Calibri" pitchFamily="34" charset="0"/>
              </a:rPr>
              <a:t> 100 </a:t>
            </a:r>
            <a:r>
              <a:rPr lang="es-ES_tradnl" altLang="en-US" sz="1600" b="1" dirty="0" err="1">
                <a:solidFill>
                  <a:schemeClr val="bg1"/>
                </a:solidFill>
                <a:latin typeface="Calibri" pitchFamily="34" charset="0"/>
              </a:rPr>
              <a:t>MeV</a:t>
            </a:r>
            <a:r>
              <a:rPr lang="es-ES_tradnl" altLang="en-US" sz="1600" b="1" dirty="0">
                <a:solidFill>
                  <a:schemeClr val="bg1"/>
                </a:solidFill>
                <a:latin typeface="Calibri" pitchFamily="34" charset="0"/>
              </a:rPr>
              <a:t> </a:t>
            </a:r>
            <a:r>
              <a:rPr lang="ca-ES" altLang="en-US" sz="1600" b="1" dirty="0" smtClean="0">
                <a:solidFill>
                  <a:schemeClr val="bg1"/>
                </a:solidFill>
                <a:latin typeface="Calibri" pitchFamily="34" charset="0"/>
              </a:rPr>
              <a:t>RF </a:t>
            </a:r>
            <a:r>
              <a:rPr lang="ca-ES" altLang="en-US" sz="1600" b="1" dirty="0" err="1">
                <a:solidFill>
                  <a:schemeClr val="bg1"/>
                </a:solidFill>
                <a:latin typeface="Calibri" pitchFamily="34" charset="0"/>
              </a:rPr>
              <a:t>cavities</a:t>
            </a:r>
            <a:r>
              <a:rPr lang="ca-ES" altLang="en-US" sz="1600" b="1" dirty="0">
                <a:solidFill>
                  <a:schemeClr val="bg1"/>
                </a:solidFill>
                <a:latin typeface="Calibri" pitchFamily="34" charset="0"/>
              </a:rPr>
              <a:t> 3 GHz</a:t>
            </a:r>
          </a:p>
          <a:p>
            <a:pPr algn="ctr">
              <a:lnSpc>
                <a:spcPct val="120000"/>
              </a:lnSpc>
            </a:pPr>
            <a:r>
              <a:rPr lang="ca-ES" altLang="en-US" sz="1600" b="1" dirty="0" err="1">
                <a:solidFill>
                  <a:schemeClr val="bg1"/>
                </a:solidFill>
                <a:latin typeface="Calibri" pitchFamily="34" charset="0"/>
              </a:rPr>
              <a:t>Repetition</a:t>
            </a:r>
            <a:r>
              <a:rPr lang="ca-ES" altLang="en-US" sz="1600" b="1" dirty="0">
                <a:solidFill>
                  <a:schemeClr val="bg1"/>
                </a:solidFill>
                <a:latin typeface="Calibri" pitchFamily="34" charset="0"/>
              </a:rPr>
              <a:t> </a:t>
            </a:r>
            <a:r>
              <a:rPr lang="ca-ES" altLang="en-US" sz="1600" b="1" dirty="0" err="1">
                <a:solidFill>
                  <a:schemeClr val="bg1"/>
                </a:solidFill>
                <a:latin typeface="Calibri" pitchFamily="34" charset="0"/>
              </a:rPr>
              <a:t>rate</a:t>
            </a:r>
            <a:r>
              <a:rPr lang="ca-ES" altLang="en-US" sz="1600" b="1" dirty="0">
                <a:solidFill>
                  <a:schemeClr val="bg1"/>
                </a:solidFill>
                <a:latin typeface="Calibri" pitchFamily="34" charset="0"/>
              </a:rPr>
              <a:t> of 3 Hz</a:t>
            </a:r>
            <a:endParaRPr lang="es-ES_tradnl" altLang="en-US" sz="1600" b="1" dirty="0">
              <a:solidFill>
                <a:schemeClr val="bg1"/>
              </a:solidFill>
              <a:latin typeface="Calibri" pitchFamily="34" charset="0"/>
            </a:endParaRPr>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753" y="1700808"/>
            <a:ext cx="5328902"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3"/>
          <p:cNvSpPr txBox="1">
            <a:spLocks noChangeArrowheads="1"/>
          </p:cNvSpPr>
          <p:nvPr/>
        </p:nvSpPr>
        <p:spPr bwMode="auto">
          <a:xfrm>
            <a:off x="5320149" y="2636912"/>
            <a:ext cx="3823851" cy="1246495"/>
          </a:xfrm>
          <a:prstGeom prst="rect">
            <a:avLst/>
          </a:prstGeom>
          <a:noFill/>
          <a:ln w="9525">
            <a:noFill/>
            <a:miter lim="800000"/>
            <a:headEnd/>
            <a:tailEnd/>
          </a:ln>
        </p:spPr>
        <p:txBody>
          <a:bodyPr wrap="square">
            <a:spAutoFit/>
          </a:bodyPr>
          <a:lstStyle/>
          <a:p>
            <a:pPr>
              <a:lnSpc>
                <a:spcPct val="150000"/>
              </a:lnSpc>
            </a:pPr>
            <a:r>
              <a:rPr lang="es-ES_tradnl" altLang="en-US" b="1" u="sng" dirty="0" err="1">
                <a:latin typeface="Calibri" pitchFamily="34" charset="0"/>
              </a:rPr>
              <a:t>Booster</a:t>
            </a:r>
            <a:endParaRPr lang="es-ES_tradnl" altLang="en-US" b="1" u="sng" dirty="0">
              <a:latin typeface="Calibri" pitchFamily="34" charset="0"/>
            </a:endParaRPr>
          </a:p>
          <a:p>
            <a:r>
              <a:rPr lang="es-ES_tradnl" altLang="en-US" sz="1600" b="1" dirty="0" err="1">
                <a:latin typeface="Calibri" pitchFamily="34" charset="0"/>
              </a:rPr>
              <a:t>Accelerate</a:t>
            </a:r>
            <a:r>
              <a:rPr lang="es-ES_tradnl" altLang="en-US" sz="1600" b="1" dirty="0">
                <a:latin typeface="Calibri" pitchFamily="34" charset="0"/>
              </a:rPr>
              <a:t> </a:t>
            </a:r>
            <a:r>
              <a:rPr lang="es-ES_tradnl" altLang="en-US" sz="1600" b="1" dirty="0" smtClean="0">
                <a:latin typeface="Calibri" pitchFamily="34" charset="0"/>
              </a:rPr>
              <a:t>e- </a:t>
            </a:r>
            <a:r>
              <a:rPr lang="es-ES_tradnl" altLang="en-US" sz="1600" b="1" dirty="0" err="1">
                <a:latin typeface="Calibri" pitchFamily="34" charset="0"/>
              </a:rPr>
              <a:t>from</a:t>
            </a:r>
            <a:r>
              <a:rPr lang="es-ES_tradnl" altLang="en-US" sz="1600" b="1" dirty="0">
                <a:latin typeface="Calibri" pitchFamily="34" charset="0"/>
              </a:rPr>
              <a:t> </a:t>
            </a:r>
            <a:r>
              <a:rPr lang="es-ES_tradnl" altLang="en-US" sz="1600" b="1" dirty="0" smtClean="0">
                <a:latin typeface="Calibri" pitchFamily="34" charset="0"/>
              </a:rPr>
              <a:t>100 </a:t>
            </a:r>
            <a:r>
              <a:rPr lang="es-ES_tradnl" altLang="en-US" sz="1600" b="1" dirty="0" err="1">
                <a:latin typeface="Calibri" pitchFamily="34" charset="0"/>
              </a:rPr>
              <a:t>MeV</a:t>
            </a:r>
            <a:r>
              <a:rPr lang="es-ES_tradnl" altLang="en-US" sz="1600" b="1" dirty="0">
                <a:latin typeface="Calibri" pitchFamily="34" charset="0"/>
              </a:rPr>
              <a:t> </a:t>
            </a:r>
            <a:r>
              <a:rPr lang="es-ES_tradnl" altLang="en-US" sz="1600" b="1" dirty="0" err="1">
                <a:latin typeface="Calibri" pitchFamily="34" charset="0"/>
              </a:rPr>
              <a:t>to</a:t>
            </a:r>
            <a:r>
              <a:rPr lang="es-ES_tradnl" altLang="en-US" sz="1600" b="1" dirty="0">
                <a:latin typeface="Calibri" pitchFamily="34" charset="0"/>
              </a:rPr>
              <a:t> 3 </a:t>
            </a:r>
            <a:r>
              <a:rPr lang="es-ES_tradnl" altLang="en-US" sz="1600" b="1" dirty="0" err="1">
                <a:latin typeface="Calibri" pitchFamily="34" charset="0"/>
              </a:rPr>
              <a:t>GeV</a:t>
            </a:r>
            <a:endParaRPr lang="es-ES_tradnl" altLang="en-US" sz="1600" b="1" dirty="0">
              <a:latin typeface="Calibri" pitchFamily="34" charset="0"/>
            </a:endParaRPr>
          </a:p>
          <a:p>
            <a:r>
              <a:rPr lang="ca-ES" altLang="en-US" sz="1600" b="1" dirty="0">
                <a:latin typeface="Calibri" pitchFamily="34" charset="0"/>
              </a:rPr>
              <a:t>1 x RF </a:t>
            </a:r>
            <a:r>
              <a:rPr lang="ca-ES" altLang="en-US" sz="1600" b="1" dirty="0" err="1">
                <a:latin typeface="Calibri" pitchFamily="34" charset="0"/>
              </a:rPr>
              <a:t>cavity</a:t>
            </a:r>
            <a:r>
              <a:rPr lang="ca-ES" altLang="en-US" sz="1600" b="1" dirty="0">
                <a:latin typeface="Calibri" pitchFamily="34" charset="0"/>
              </a:rPr>
              <a:t> </a:t>
            </a:r>
            <a:r>
              <a:rPr lang="ca-ES" altLang="en-US" sz="1600" b="1" dirty="0" err="1">
                <a:latin typeface="Calibri" pitchFamily="34" charset="0"/>
              </a:rPr>
              <a:t>at</a:t>
            </a:r>
            <a:r>
              <a:rPr lang="ca-ES" altLang="en-US" sz="1600" b="1" dirty="0">
                <a:latin typeface="Calibri" pitchFamily="34" charset="0"/>
              </a:rPr>
              <a:t> 500 MHz</a:t>
            </a:r>
          </a:p>
          <a:p>
            <a:r>
              <a:rPr lang="ca-ES" altLang="en-US" sz="1600" b="1" dirty="0" err="1">
                <a:latin typeface="Calibri" pitchFamily="34" charset="0"/>
              </a:rPr>
              <a:t>Repetition</a:t>
            </a:r>
            <a:r>
              <a:rPr lang="ca-ES" altLang="en-US" sz="1600" b="1" dirty="0">
                <a:latin typeface="Calibri" pitchFamily="34" charset="0"/>
              </a:rPr>
              <a:t> </a:t>
            </a:r>
            <a:r>
              <a:rPr lang="ca-ES" altLang="en-US" sz="1600" b="1" dirty="0" err="1">
                <a:latin typeface="Calibri" pitchFamily="34" charset="0"/>
              </a:rPr>
              <a:t>rate</a:t>
            </a:r>
            <a:r>
              <a:rPr lang="ca-ES" altLang="en-US" sz="1600" b="1" dirty="0">
                <a:latin typeface="Calibri" pitchFamily="34" charset="0"/>
              </a:rPr>
              <a:t> of 3 Hz</a:t>
            </a:r>
          </a:p>
        </p:txBody>
      </p:sp>
      <p:pic>
        <p:nvPicPr>
          <p:cNvPr id="1028" name="Picture 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3882160"/>
            <a:ext cx="5832648" cy="2337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3"/>
          <p:cNvSpPr txBox="1">
            <a:spLocks noChangeArrowheads="1"/>
          </p:cNvSpPr>
          <p:nvPr/>
        </p:nvSpPr>
        <p:spPr bwMode="auto">
          <a:xfrm>
            <a:off x="5832649" y="4156624"/>
            <a:ext cx="3347864" cy="2003625"/>
          </a:xfrm>
          <a:prstGeom prst="rect">
            <a:avLst/>
          </a:prstGeom>
          <a:noFill/>
          <a:ln w="9525">
            <a:noFill/>
            <a:miter lim="800000"/>
            <a:headEnd/>
            <a:tailEnd/>
          </a:ln>
        </p:spPr>
        <p:txBody>
          <a:bodyPr wrap="square">
            <a:spAutoFit/>
          </a:bodyPr>
          <a:lstStyle/>
          <a:p>
            <a:pPr>
              <a:lnSpc>
                <a:spcPct val="130000"/>
              </a:lnSpc>
            </a:pPr>
            <a:r>
              <a:rPr lang="es-ES_tradnl" altLang="en-US" b="1" u="sng" dirty="0">
                <a:latin typeface="Calibri" pitchFamily="34" charset="0"/>
              </a:rPr>
              <a:t>Storage Ring</a:t>
            </a:r>
          </a:p>
          <a:p>
            <a:pPr>
              <a:lnSpc>
                <a:spcPct val="130000"/>
              </a:lnSpc>
            </a:pPr>
            <a:r>
              <a:rPr lang="es-ES_tradnl" altLang="en-US" sz="1600" b="1" dirty="0" err="1">
                <a:latin typeface="Calibri" pitchFamily="34" charset="0"/>
              </a:rPr>
              <a:t>Keep</a:t>
            </a:r>
            <a:r>
              <a:rPr lang="es-ES_tradnl" altLang="en-US" sz="1600" b="1" dirty="0">
                <a:latin typeface="Calibri" pitchFamily="34" charset="0"/>
              </a:rPr>
              <a:t> </a:t>
            </a:r>
            <a:r>
              <a:rPr lang="es-ES_tradnl" altLang="en-US" sz="1600" b="1" dirty="0" err="1">
                <a:latin typeface="Calibri" pitchFamily="34" charset="0"/>
              </a:rPr>
              <a:t>electrons</a:t>
            </a:r>
            <a:r>
              <a:rPr lang="es-ES_tradnl" altLang="en-US" sz="1600" b="1" dirty="0">
                <a:latin typeface="Calibri" pitchFamily="34" charset="0"/>
              </a:rPr>
              <a:t> at 3.0 </a:t>
            </a:r>
            <a:r>
              <a:rPr lang="es-ES_tradnl" altLang="en-US" sz="1600" b="1" dirty="0" err="1">
                <a:latin typeface="Calibri" pitchFamily="34" charset="0"/>
              </a:rPr>
              <a:t>GeV</a:t>
            </a:r>
            <a:endParaRPr lang="es-ES_tradnl" altLang="en-US" sz="1600" b="1" dirty="0">
              <a:latin typeface="Calibri" pitchFamily="34" charset="0"/>
            </a:endParaRPr>
          </a:p>
          <a:p>
            <a:pPr>
              <a:buClr>
                <a:schemeClr val="bg2"/>
              </a:buClr>
              <a:buSzPct val="80000"/>
              <a:buFont typeface="Wingdings" pitchFamily="2" charset="2"/>
              <a:buNone/>
            </a:pPr>
            <a:r>
              <a:rPr lang="es-ES_tradnl" altLang="en-US" sz="1600" b="1" dirty="0" err="1">
                <a:latin typeface="Calibri" pitchFamily="34" charset="0"/>
              </a:rPr>
              <a:t>Magnets</a:t>
            </a:r>
            <a:r>
              <a:rPr lang="es-ES_tradnl" altLang="en-US" sz="1600" b="1" dirty="0">
                <a:latin typeface="Calibri" pitchFamily="34" charset="0"/>
              </a:rPr>
              <a:t> and </a:t>
            </a:r>
            <a:r>
              <a:rPr lang="es-ES_tradnl" altLang="en-US" sz="1600" b="1" dirty="0" err="1">
                <a:latin typeface="Calibri" pitchFamily="34" charset="0"/>
              </a:rPr>
              <a:t>correctors</a:t>
            </a:r>
            <a:r>
              <a:rPr lang="es-ES_tradnl" altLang="en-US" sz="1600" b="1" dirty="0">
                <a:latin typeface="Calibri" pitchFamily="34" charset="0"/>
              </a:rPr>
              <a:t> </a:t>
            </a:r>
            <a:r>
              <a:rPr lang="es-ES_tradnl" altLang="en-US" sz="1600" b="1" dirty="0" err="1">
                <a:latin typeface="Calibri" pitchFamily="34" charset="0"/>
              </a:rPr>
              <a:t>to</a:t>
            </a:r>
            <a:r>
              <a:rPr lang="es-ES_tradnl" altLang="en-US" sz="1600" b="1" dirty="0">
                <a:latin typeface="Calibri" pitchFamily="34" charset="0"/>
              </a:rPr>
              <a:t> </a:t>
            </a:r>
            <a:r>
              <a:rPr lang="es-ES_tradnl" altLang="en-US" sz="1600" b="1" dirty="0" err="1">
                <a:latin typeface="Calibri" pitchFamily="34" charset="0"/>
              </a:rPr>
              <a:t>keep</a:t>
            </a:r>
            <a:r>
              <a:rPr lang="es-ES_tradnl" altLang="en-US" sz="1600" b="1" dirty="0">
                <a:latin typeface="Calibri" pitchFamily="34" charset="0"/>
              </a:rPr>
              <a:t> </a:t>
            </a:r>
            <a:r>
              <a:rPr lang="es-ES_tradnl" altLang="en-US" sz="1600" b="1" dirty="0" err="1">
                <a:latin typeface="Calibri" pitchFamily="34" charset="0"/>
              </a:rPr>
              <a:t>the</a:t>
            </a:r>
            <a:r>
              <a:rPr lang="es-ES_tradnl" altLang="en-US" sz="1600" b="1" dirty="0">
                <a:latin typeface="Calibri" pitchFamily="34" charset="0"/>
              </a:rPr>
              <a:t> </a:t>
            </a:r>
            <a:r>
              <a:rPr lang="es-ES_tradnl" altLang="en-US" sz="1600" b="1" dirty="0" err="1">
                <a:latin typeface="Calibri" pitchFamily="34" charset="0"/>
              </a:rPr>
              <a:t>orbit</a:t>
            </a:r>
            <a:r>
              <a:rPr lang="es-ES_tradnl" altLang="en-US" sz="1600" b="1" dirty="0">
                <a:latin typeface="Calibri" pitchFamily="34" charset="0"/>
              </a:rPr>
              <a:t> (s</a:t>
            </a:r>
            <a:r>
              <a:rPr lang="en-US" altLang="en-US" sz="1600" b="1" dirty="0" err="1">
                <a:latin typeface="Calibri" pitchFamily="34" charset="0"/>
              </a:rPr>
              <a:t>ub</a:t>
            </a:r>
            <a:r>
              <a:rPr lang="en-US" altLang="en-US" sz="1600" b="1" dirty="0">
                <a:latin typeface="Calibri" pitchFamily="34" charset="0"/>
              </a:rPr>
              <a:t>-</a:t>
            </a:r>
            <a:r>
              <a:rPr lang="en-US" altLang="en-US" sz="1600" b="1" dirty="0">
                <a:latin typeface="Symbol" pitchFamily="18" charset="2"/>
              </a:rPr>
              <a:t>m</a:t>
            </a:r>
            <a:r>
              <a:rPr lang="en-US" altLang="en-US" sz="1600" b="1" dirty="0">
                <a:latin typeface="Calibri" pitchFamily="34" charset="0"/>
              </a:rPr>
              <a:t>m)</a:t>
            </a:r>
            <a:endParaRPr lang="es-ES_tradnl" altLang="en-US" sz="1600" b="1" dirty="0">
              <a:latin typeface="Calibri" pitchFamily="34" charset="0"/>
            </a:endParaRPr>
          </a:p>
          <a:p>
            <a:pPr>
              <a:buClr>
                <a:schemeClr val="bg2"/>
              </a:buClr>
              <a:buSzPct val="80000"/>
              <a:buFont typeface="Wingdings" pitchFamily="2" charset="2"/>
              <a:buNone/>
            </a:pPr>
            <a:r>
              <a:rPr lang="es-ES_tradnl" altLang="en-US" sz="1600" b="1" dirty="0" err="1">
                <a:latin typeface="Calibri" pitchFamily="34" charset="0"/>
              </a:rPr>
              <a:t>Vacuum</a:t>
            </a:r>
            <a:r>
              <a:rPr lang="es-ES_tradnl" altLang="en-US" sz="1600" b="1" dirty="0">
                <a:latin typeface="Calibri" pitchFamily="34" charset="0"/>
              </a:rPr>
              <a:t> </a:t>
            </a:r>
            <a:r>
              <a:rPr lang="es-ES_tradnl" altLang="en-US" sz="1600" b="1" dirty="0" err="1">
                <a:latin typeface="Calibri" pitchFamily="34" charset="0"/>
              </a:rPr>
              <a:t>Pumps</a:t>
            </a:r>
            <a:r>
              <a:rPr lang="es-ES_tradnl" altLang="en-US" sz="1600" b="1" dirty="0">
                <a:latin typeface="Calibri" pitchFamily="34" charset="0"/>
              </a:rPr>
              <a:t> (10</a:t>
            </a:r>
            <a:r>
              <a:rPr lang="es-ES_tradnl" altLang="en-US" sz="1600" b="1" baseline="30000" dirty="0">
                <a:latin typeface="Calibri" pitchFamily="34" charset="0"/>
              </a:rPr>
              <a:t>-10</a:t>
            </a:r>
            <a:r>
              <a:rPr lang="es-ES_tradnl" altLang="en-US" sz="1600" b="1" dirty="0">
                <a:latin typeface="Calibri" pitchFamily="34" charset="0"/>
              </a:rPr>
              <a:t> mbar)</a:t>
            </a:r>
          </a:p>
          <a:p>
            <a:pPr>
              <a:buClr>
                <a:schemeClr val="bg2"/>
              </a:buClr>
              <a:buSzPct val="80000"/>
              <a:buFont typeface="Wingdings" pitchFamily="2" charset="2"/>
              <a:buNone/>
            </a:pPr>
            <a:r>
              <a:rPr lang="es-ES_tradnl" altLang="en-US" sz="1600" b="1" dirty="0">
                <a:latin typeface="Calibri" pitchFamily="34" charset="0"/>
              </a:rPr>
              <a:t>6 x RF </a:t>
            </a:r>
            <a:r>
              <a:rPr lang="es-ES_tradnl" altLang="en-US" sz="1600" b="1" dirty="0" err="1">
                <a:latin typeface="Calibri" pitchFamily="34" charset="0"/>
              </a:rPr>
              <a:t>cavities</a:t>
            </a:r>
            <a:r>
              <a:rPr lang="es-ES_tradnl" altLang="en-US" sz="1600" b="1" dirty="0">
                <a:latin typeface="Calibri" pitchFamily="34" charset="0"/>
              </a:rPr>
              <a:t> at 500 MHz </a:t>
            </a:r>
            <a:endParaRPr lang="es-ES_tradnl" altLang="en-US" sz="1600" b="1" dirty="0" smtClean="0">
              <a:latin typeface="Calibri" pitchFamily="34" charset="0"/>
            </a:endParaRPr>
          </a:p>
          <a:p>
            <a:pPr>
              <a:buClr>
                <a:schemeClr val="bg2"/>
              </a:buClr>
              <a:buSzPct val="80000"/>
              <a:buFont typeface="Wingdings" pitchFamily="2" charset="2"/>
              <a:buNone/>
            </a:pPr>
            <a:r>
              <a:rPr lang="es-ES_tradnl" altLang="en-US" sz="1600" b="1" dirty="0" err="1" smtClean="0">
                <a:latin typeface="Calibri" pitchFamily="34" charset="0"/>
              </a:rPr>
              <a:t>Circulating</a:t>
            </a:r>
            <a:r>
              <a:rPr lang="es-ES_tradnl" altLang="en-US" sz="1600" b="1" dirty="0" smtClean="0">
                <a:latin typeface="Calibri" pitchFamily="34" charset="0"/>
              </a:rPr>
              <a:t> </a:t>
            </a:r>
            <a:r>
              <a:rPr lang="es-ES_tradnl" altLang="en-US" sz="1600" b="1" dirty="0" err="1" smtClean="0">
                <a:latin typeface="Calibri" pitchFamily="34" charset="0"/>
              </a:rPr>
              <a:t>current</a:t>
            </a:r>
            <a:r>
              <a:rPr lang="es-ES_tradnl" altLang="en-US" sz="1600" b="1" dirty="0" smtClean="0">
                <a:latin typeface="Calibri" pitchFamily="34" charset="0"/>
              </a:rPr>
              <a:t>: </a:t>
            </a:r>
            <a:r>
              <a:rPr lang="ca-ES" altLang="en-US" sz="1600" b="1" dirty="0" smtClean="0">
                <a:latin typeface="Calibri" pitchFamily="34" charset="0"/>
              </a:rPr>
              <a:t>250 </a:t>
            </a:r>
            <a:r>
              <a:rPr lang="ca-ES" altLang="en-US" sz="1600" b="1" dirty="0" err="1">
                <a:latin typeface="Calibri" pitchFamily="34" charset="0"/>
              </a:rPr>
              <a:t>mA</a:t>
            </a:r>
            <a:endParaRPr lang="ca-ES" altLang="en-US" sz="1600" b="1" dirty="0">
              <a:latin typeface="Calibri" pitchFamily="34" charset="0"/>
            </a:endParaRPr>
          </a:p>
        </p:txBody>
      </p:sp>
      <p:sp>
        <p:nvSpPr>
          <p:cNvPr id="11" name="Title 1"/>
          <p:cNvSpPr txBox="1">
            <a:spLocks/>
          </p:cNvSpPr>
          <p:nvPr/>
        </p:nvSpPr>
        <p:spPr bwMode="auto">
          <a:xfrm>
            <a:off x="325437" y="457200"/>
            <a:ext cx="2956843" cy="1200329"/>
          </a:xfrm>
          <a:prstGeom prst="rect">
            <a:avLst/>
          </a:prstGeom>
          <a:noFill/>
          <a:ln w="9525">
            <a:noFill/>
            <a:miter lim="800000"/>
            <a:headEnd/>
            <a:tailEnd/>
          </a:ln>
        </p:spPr>
        <p:txBody>
          <a:bodyPr wrap="square">
            <a:spAutoFit/>
          </a:bodyPr>
          <a:lstStyle/>
          <a:p>
            <a:pPr algn="r"/>
            <a:r>
              <a:rPr lang="es-ES" sz="3600" b="1" dirty="0" smtClean="0">
                <a:solidFill>
                  <a:srgbClr val="112E50"/>
                </a:solidFill>
                <a:cs typeface="Arial" charset="0"/>
              </a:rPr>
              <a:t>ALBA</a:t>
            </a:r>
          </a:p>
          <a:p>
            <a:pPr algn="r"/>
            <a:r>
              <a:rPr lang="es-ES" sz="3600" b="1" dirty="0" err="1" smtClean="0">
                <a:solidFill>
                  <a:srgbClr val="112E50"/>
                </a:solidFill>
                <a:cs typeface="Arial" charset="0"/>
              </a:rPr>
              <a:t>Accelerators</a:t>
            </a:r>
            <a:endParaRPr lang="es-ES" sz="3600" b="1" dirty="0">
              <a:solidFill>
                <a:srgbClr val="112E50"/>
              </a:solidFill>
              <a:cs typeface="Arial" charset="0"/>
            </a:endParaRPr>
          </a:p>
        </p:txBody>
      </p:sp>
    </p:spTree>
    <p:extLst>
      <p:ext uri="{BB962C8B-B14F-4D97-AF65-F5344CB8AC3E}">
        <p14:creationId xmlns:p14="http://schemas.microsoft.com/office/powerpoint/2010/main" val="25990080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Lay-out-beamlinescolor"/>
          <p:cNvPicPr>
            <a:picLocks noGrp="1" noChangeAspect="1" noChangeArrowheads="1"/>
          </p:cNvPicPr>
          <p:nvPr>
            <p:ph/>
          </p:nvPr>
        </p:nvPicPr>
        <p:blipFill>
          <a:blip r:embed="rId2" cstate="email">
            <a:extLst>
              <a:ext uri="{28A0092B-C50C-407E-A947-70E740481C1C}">
                <a14:useLocalDpi xmlns:a14="http://schemas.microsoft.com/office/drawing/2010/main" val="0"/>
              </a:ext>
            </a:extLst>
          </a:blip>
          <a:srcRect/>
          <a:stretch>
            <a:fillRect/>
          </a:stretch>
        </p:blipFill>
        <p:spPr bwMode="auto">
          <a:xfrm>
            <a:off x="1471613" y="716062"/>
            <a:ext cx="6130925" cy="5472112"/>
          </a:xfrm>
          <a:prstGeom prst="rect">
            <a:avLst/>
          </a:prstGeom>
          <a:noFill/>
          <a:ln>
            <a:miter lim="800000"/>
            <a:headEnd/>
            <a:tailEnd/>
          </a:ln>
        </p:spPr>
      </p:pic>
      <p:sp>
        <p:nvSpPr>
          <p:cNvPr id="14338" name="Text Box 3"/>
          <p:cNvSpPr txBox="1">
            <a:spLocks noChangeArrowheads="1"/>
          </p:cNvSpPr>
          <p:nvPr/>
        </p:nvSpPr>
        <p:spPr bwMode="auto">
          <a:xfrm>
            <a:off x="5508104" y="922437"/>
            <a:ext cx="2066608" cy="290512"/>
          </a:xfrm>
          <a:prstGeom prst="rect">
            <a:avLst/>
          </a:prstGeom>
          <a:solidFill>
            <a:schemeClr val="accent1">
              <a:lumMod val="20000"/>
              <a:lumOff val="80000"/>
            </a:schemeClr>
          </a:solidFill>
          <a:ln w="9525">
            <a:noFill/>
            <a:miter lim="800000"/>
            <a:headEnd/>
            <a:tailEnd/>
          </a:ln>
        </p:spPr>
        <p:txBody>
          <a:bodyPr wrap="square">
            <a:spAutoFit/>
          </a:bodyPr>
          <a:lstStyle/>
          <a:p>
            <a:pPr eaLnBrk="0" fontAlgn="base" hangingPunct="0">
              <a:spcBef>
                <a:spcPct val="0"/>
              </a:spcBef>
              <a:spcAft>
                <a:spcPct val="0"/>
              </a:spcAft>
            </a:pPr>
            <a:r>
              <a:rPr lang="es-ES_tradnl" sz="1300" dirty="0" err="1">
                <a:solidFill>
                  <a:srgbClr val="0000CC"/>
                </a:solidFill>
              </a:rPr>
              <a:t>Bending</a:t>
            </a:r>
            <a:r>
              <a:rPr lang="es-ES_tradnl" sz="1300" dirty="0">
                <a:solidFill>
                  <a:srgbClr val="0000CC"/>
                </a:solidFill>
              </a:rPr>
              <a:t>:</a:t>
            </a:r>
            <a:r>
              <a:rPr lang="es-ES_tradnl" sz="1300" dirty="0">
                <a:solidFill>
                  <a:srgbClr val="FF0000"/>
                </a:solidFill>
              </a:rPr>
              <a:t> </a:t>
            </a:r>
            <a:r>
              <a:rPr lang="es-ES_tradnl" sz="1300" dirty="0">
                <a:solidFill>
                  <a:srgbClr val="000000"/>
                </a:solidFill>
              </a:rPr>
              <a:t>e</a:t>
            </a:r>
            <a:r>
              <a:rPr lang="es-ES_tradnl" sz="1300" baseline="30000" dirty="0">
                <a:solidFill>
                  <a:srgbClr val="000000"/>
                </a:solidFill>
              </a:rPr>
              <a:t>-</a:t>
            </a:r>
            <a:r>
              <a:rPr lang="es-ES_tradnl" sz="1300" dirty="0">
                <a:solidFill>
                  <a:srgbClr val="000000"/>
                </a:solidFill>
              </a:rPr>
              <a:t> </a:t>
            </a:r>
            <a:r>
              <a:rPr lang="es-ES_tradnl" sz="1300" dirty="0" err="1">
                <a:solidFill>
                  <a:srgbClr val="000000"/>
                </a:solidFill>
              </a:rPr>
              <a:t>Diagnostics</a:t>
            </a:r>
            <a:endParaRPr lang="en-US" sz="1300" dirty="0">
              <a:solidFill>
                <a:srgbClr val="000000"/>
              </a:solidFill>
            </a:endParaRPr>
          </a:p>
        </p:txBody>
      </p:sp>
      <p:sp>
        <p:nvSpPr>
          <p:cNvPr id="14339" name="Text Box 4"/>
          <p:cNvSpPr txBox="1">
            <a:spLocks noChangeArrowheads="1"/>
          </p:cNvSpPr>
          <p:nvPr/>
        </p:nvSpPr>
        <p:spPr bwMode="auto">
          <a:xfrm>
            <a:off x="7308304" y="2300238"/>
            <a:ext cx="1524200" cy="892552"/>
          </a:xfrm>
          <a:prstGeom prst="rect">
            <a:avLst/>
          </a:prstGeom>
          <a:solidFill>
            <a:schemeClr val="accent1">
              <a:alpha val="32941"/>
            </a:schemeClr>
          </a:solidFill>
          <a:ln w="9525">
            <a:noFill/>
            <a:miter lim="800000"/>
            <a:headEnd/>
            <a:tailEnd/>
          </a:ln>
        </p:spPr>
        <p:txBody>
          <a:bodyPr wrap="none">
            <a:spAutoFit/>
          </a:bodyPr>
          <a:lstStyle/>
          <a:p>
            <a:pPr eaLnBrk="0" fontAlgn="base" hangingPunct="0">
              <a:spcBef>
                <a:spcPct val="0"/>
              </a:spcBef>
              <a:spcAft>
                <a:spcPct val="0"/>
              </a:spcAft>
            </a:pPr>
            <a:r>
              <a:rPr lang="es-ES_tradnl" sz="1300" dirty="0">
                <a:solidFill>
                  <a:srgbClr val="C00000"/>
                </a:solidFill>
              </a:rPr>
              <a:t>BL04: MSPD</a:t>
            </a:r>
          </a:p>
          <a:p>
            <a:pPr eaLnBrk="0" fontAlgn="base" hangingPunct="0">
              <a:spcBef>
                <a:spcPct val="0"/>
              </a:spcBef>
              <a:spcAft>
                <a:spcPct val="0"/>
              </a:spcAft>
            </a:pPr>
            <a:r>
              <a:rPr lang="es-ES_tradnl" sz="1300" dirty="0" smtClean="0">
                <a:solidFill>
                  <a:srgbClr val="0000CC"/>
                </a:solidFill>
              </a:rPr>
              <a:t>SCW31 </a:t>
            </a:r>
            <a:r>
              <a:rPr lang="es-ES_tradnl" sz="1300" dirty="0">
                <a:solidFill>
                  <a:srgbClr val="0000CC"/>
                </a:solidFill>
              </a:rPr>
              <a:t>– (8-50 keV)</a:t>
            </a:r>
          </a:p>
          <a:p>
            <a:pPr eaLnBrk="0" fontAlgn="base" hangingPunct="0">
              <a:spcBef>
                <a:spcPct val="0"/>
              </a:spcBef>
              <a:spcAft>
                <a:spcPct val="0"/>
              </a:spcAft>
            </a:pPr>
            <a:r>
              <a:rPr lang="es-ES_tradnl" sz="1300" dirty="0" smtClean="0">
                <a:solidFill>
                  <a:srgbClr val="000000"/>
                </a:solidFill>
              </a:rPr>
              <a:t>HP/HR</a:t>
            </a:r>
            <a:endParaRPr lang="es-ES_tradnl" sz="1300" dirty="0">
              <a:solidFill>
                <a:srgbClr val="000000"/>
              </a:solidFill>
            </a:endParaRPr>
          </a:p>
          <a:p>
            <a:pPr eaLnBrk="0" fontAlgn="base" hangingPunct="0">
              <a:spcBef>
                <a:spcPct val="0"/>
              </a:spcBef>
              <a:spcAft>
                <a:spcPct val="0"/>
              </a:spcAft>
            </a:pPr>
            <a:r>
              <a:rPr lang="es-ES_tradnl" sz="1300" dirty="0" err="1">
                <a:solidFill>
                  <a:srgbClr val="000000"/>
                </a:solidFill>
              </a:rPr>
              <a:t>Powder</a:t>
            </a:r>
            <a:r>
              <a:rPr lang="es-ES_tradnl" sz="1300" dirty="0">
                <a:solidFill>
                  <a:srgbClr val="000000"/>
                </a:solidFill>
              </a:rPr>
              <a:t> </a:t>
            </a:r>
            <a:r>
              <a:rPr lang="es-ES_tradnl" sz="1300" dirty="0" err="1">
                <a:solidFill>
                  <a:srgbClr val="000000"/>
                </a:solidFill>
              </a:rPr>
              <a:t>Diffraction</a:t>
            </a:r>
            <a:endParaRPr lang="en-US" sz="1300" dirty="0">
              <a:solidFill>
                <a:srgbClr val="000000"/>
              </a:solidFill>
            </a:endParaRPr>
          </a:p>
        </p:txBody>
      </p:sp>
      <p:sp>
        <p:nvSpPr>
          <p:cNvPr id="14340" name="Text Box 5"/>
          <p:cNvSpPr txBox="1">
            <a:spLocks noChangeArrowheads="1"/>
          </p:cNvSpPr>
          <p:nvPr/>
        </p:nvSpPr>
        <p:spPr bwMode="auto">
          <a:xfrm>
            <a:off x="6791325" y="4245074"/>
            <a:ext cx="1811137" cy="692497"/>
          </a:xfrm>
          <a:prstGeom prst="rect">
            <a:avLst/>
          </a:prstGeom>
          <a:solidFill>
            <a:schemeClr val="accent1">
              <a:alpha val="32941"/>
            </a:schemeClr>
          </a:solidFill>
          <a:ln w="9525">
            <a:noFill/>
            <a:miter lim="800000"/>
            <a:headEnd/>
            <a:tailEnd/>
          </a:ln>
        </p:spPr>
        <p:txBody>
          <a:bodyPr wrap="none">
            <a:spAutoFit/>
          </a:bodyPr>
          <a:lstStyle/>
          <a:p>
            <a:pPr eaLnBrk="0" fontAlgn="base" hangingPunct="0">
              <a:spcBef>
                <a:spcPct val="0"/>
              </a:spcBef>
              <a:spcAft>
                <a:spcPct val="0"/>
              </a:spcAft>
            </a:pPr>
            <a:r>
              <a:rPr lang="es-ES_tradnl" sz="1300" dirty="0">
                <a:solidFill>
                  <a:srgbClr val="C00000"/>
                </a:solidFill>
              </a:rPr>
              <a:t>BL09: MISTRAL </a:t>
            </a:r>
          </a:p>
          <a:p>
            <a:pPr eaLnBrk="0" fontAlgn="base" hangingPunct="0">
              <a:spcBef>
                <a:spcPct val="0"/>
              </a:spcBef>
              <a:spcAft>
                <a:spcPct val="0"/>
              </a:spcAft>
            </a:pPr>
            <a:r>
              <a:rPr lang="es-ES_tradnl" sz="1300" dirty="0" err="1" smtClean="0">
                <a:solidFill>
                  <a:srgbClr val="0000CC"/>
                </a:solidFill>
              </a:rPr>
              <a:t>Bending</a:t>
            </a:r>
            <a:r>
              <a:rPr lang="es-ES_tradnl" sz="1300" dirty="0">
                <a:solidFill>
                  <a:srgbClr val="0000CC"/>
                </a:solidFill>
              </a:rPr>
              <a:t>– (0.27-2.6 keV)</a:t>
            </a:r>
          </a:p>
          <a:p>
            <a:pPr eaLnBrk="0" fontAlgn="base" hangingPunct="0">
              <a:spcBef>
                <a:spcPct val="0"/>
              </a:spcBef>
              <a:spcAft>
                <a:spcPct val="0"/>
              </a:spcAft>
            </a:pPr>
            <a:r>
              <a:rPr lang="es-ES_tradnl" sz="1300" dirty="0" smtClean="0">
                <a:solidFill>
                  <a:srgbClr val="000000"/>
                </a:solidFill>
              </a:rPr>
              <a:t>X </a:t>
            </a:r>
            <a:r>
              <a:rPr lang="es-ES_tradnl" sz="1300" dirty="0" err="1">
                <a:solidFill>
                  <a:srgbClr val="000000"/>
                </a:solidFill>
              </a:rPr>
              <a:t>ray</a:t>
            </a:r>
            <a:r>
              <a:rPr lang="es-ES_tradnl" sz="1300" dirty="0">
                <a:solidFill>
                  <a:srgbClr val="000000"/>
                </a:solidFill>
              </a:rPr>
              <a:t> </a:t>
            </a:r>
            <a:r>
              <a:rPr lang="es-ES_tradnl" sz="1300" dirty="0" err="1">
                <a:solidFill>
                  <a:srgbClr val="000000"/>
                </a:solidFill>
              </a:rPr>
              <a:t>Microscopy</a:t>
            </a:r>
            <a:endParaRPr lang="en-US" sz="1300" dirty="0">
              <a:solidFill>
                <a:srgbClr val="000000"/>
              </a:solidFill>
            </a:endParaRPr>
          </a:p>
        </p:txBody>
      </p:sp>
      <p:sp>
        <p:nvSpPr>
          <p:cNvPr id="14341" name="Text Box 6"/>
          <p:cNvSpPr txBox="1">
            <a:spLocks noChangeArrowheads="1"/>
          </p:cNvSpPr>
          <p:nvPr/>
        </p:nvSpPr>
        <p:spPr bwMode="auto">
          <a:xfrm>
            <a:off x="6608390" y="5229324"/>
            <a:ext cx="1932645" cy="892552"/>
          </a:xfrm>
          <a:prstGeom prst="rect">
            <a:avLst/>
          </a:prstGeom>
          <a:solidFill>
            <a:schemeClr val="accent1">
              <a:alpha val="32941"/>
            </a:schemeClr>
          </a:solidFill>
          <a:ln w="9525">
            <a:noFill/>
            <a:miter lim="800000"/>
            <a:headEnd/>
            <a:tailEnd/>
          </a:ln>
        </p:spPr>
        <p:txBody>
          <a:bodyPr wrap="none">
            <a:spAutoFit/>
          </a:bodyPr>
          <a:lstStyle/>
          <a:p>
            <a:pPr eaLnBrk="0" fontAlgn="base" hangingPunct="0">
              <a:spcBef>
                <a:spcPct val="0"/>
              </a:spcBef>
              <a:spcAft>
                <a:spcPct val="0"/>
              </a:spcAft>
            </a:pPr>
            <a:r>
              <a:rPr lang="es-ES_tradnl" sz="1300" dirty="0">
                <a:solidFill>
                  <a:srgbClr val="C00000"/>
                </a:solidFill>
              </a:rPr>
              <a:t>BL11: NCD </a:t>
            </a:r>
          </a:p>
          <a:p>
            <a:pPr eaLnBrk="0" fontAlgn="base" hangingPunct="0">
              <a:spcBef>
                <a:spcPct val="0"/>
              </a:spcBef>
              <a:spcAft>
                <a:spcPct val="0"/>
              </a:spcAft>
            </a:pPr>
            <a:r>
              <a:rPr lang="es-ES_tradnl" sz="1300" dirty="0" smtClean="0">
                <a:solidFill>
                  <a:srgbClr val="0000CC"/>
                </a:solidFill>
              </a:rPr>
              <a:t>IVU21</a:t>
            </a:r>
            <a:r>
              <a:rPr lang="es-ES_tradnl" sz="1300" dirty="0">
                <a:solidFill>
                  <a:srgbClr val="0000CC"/>
                </a:solidFill>
              </a:rPr>
              <a:t>– (6-13 keV)</a:t>
            </a:r>
          </a:p>
          <a:p>
            <a:pPr eaLnBrk="0" fontAlgn="base" hangingPunct="0">
              <a:spcBef>
                <a:spcPct val="0"/>
              </a:spcBef>
              <a:spcAft>
                <a:spcPct val="0"/>
              </a:spcAft>
            </a:pPr>
            <a:r>
              <a:rPr lang="es-ES_tradnl" sz="1300" dirty="0" smtClean="0">
                <a:solidFill>
                  <a:srgbClr val="000000"/>
                </a:solidFill>
              </a:rPr>
              <a:t>Non </a:t>
            </a:r>
            <a:r>
              <a:rPr lang="es-ES_tradnl" sz="1300" dirty="0" err="1">
                <a:solidFill>
                  <a:srgbClr val="000000"/>
                </a:solidFill>
              </a:rPr>
              <a:t>Cristalline</a:t>
            </a:r>
            <a:r>
              <a:rPr lang="es-ES_tradnl" sz="1300" dirty="0">
                <a:solidFill>
                  <a:srgbClr val="000000"/>
                </a:solidFill>
              </a:rPr>
              <a:t> </a:t>
            </a:r>
            <a:r>
              <a:rPr lang="es-ES_tradnl" sz="1300" dirty="0" err="1">
                <a:solidFill>
                  <a:srgbClr val="000000"/>
                </a:solidFill>
              </a:rPr>
              <a:t>Diffraction</a:t>
            </a:r>
            <a:endParaRPr lang="es-ES_tradnl" sz="1300" dirty="0">
              <a:solidFill>
                <a:srgbClr val="000000"/>
              </a:solidFill>
            </a:endParaRPr>
          </a:p>
          <a:p>
            <a:pPr eaLnBrk="0" fontAlgn="base" hangingPunct="0">
              <a:spcBef>
                <a:spcPct val="0"/>
              </a:spcBef>
              <a:spcAft>
                <a:spcPct val="0"/>
              </a:spcAft>
            </a:pPr>
            <a:r>
              <a:rPr lang="es-ES_tradnl" sz="1300" dirty="0">
                <a:solidFill>
                  <a:srgbClr val="000000"/>
                </a:solidFill>
              </a:rPr>
              <a:t>SAXS/WAXS</a:t>
            </a:r>
          </a:p>
        </p:txBody>
      </p:sp>
      <p:sp>
        <p:nvSpPr>
          <p:cNvPr id="14342" name="Text Box 7"/>
          <p:cNvSpPr txBox="1">
            <a:spLocks noChangeArrowheads="1"/>
          </p:cNvSpPr>
          <p:nvPr/>
        </p:nvSpPr>
        <p:spPr bwMode="auto">
          <a:xfrm>
            <a:off x="4208463" y="5692874"/>
            <a:ext cx="2346861" cy="692497"/>
          </a:xfrm>
          <a:prstGeom prst="rect">
            <a:avLst/>
          </a:prstGeom>
          <a:solidFill>
            <a:schemeClr val="accent1">
              <a:alpha val="32941"/>
            </a:schemeClr>
          </a:solidFill>
          <a:ln w="9525">
            <a:noFill/>
            <a:miter lim="800000"/>
            <a:headEnd/>
            <a:tailEnd/>
          </a:ln>
        </p:spPr>
        <p:txBody>
          <a:bodyPr wrap="none">
            <a:spAutoFit/>
          </a:bodyPr>
          <a:lstStyle/>
          <a:p>
            <a:pPr eaLnBrk="0" fontAlgn="base" hangingPunct="0">
              <a:spcBef>
                <a:spcPct val="0"/>
              </a:spcBef>
              <a:spcAft>
                <a:spcPct val="0"/>
              </a:spcAft>
            </a:pPr>
            <a:r>
              <a:rPr lang="fr-FR" sz="1300" dirty="0">
                <a:solidFill>
                  <a:srgbClr val="C00000"/>
                </a:solidFill>
              </a:rPr>
              <a:t>BL13: XALOC</a:t>
            </a:r>
          </a:p>
          <a:p>
            <a:pPr eaLnBrk="0" fontAlgn="base" hangingPunct="0">
              <a:spcBef>
                <a:spcPct val="0"/>
              </a:spcBef>
              <a:spcAft>
                <a:spcPct val="0"/>
              </a:spcAft>
            </a:pPr>
            <a:r>
              <a:rPr lang="es-ES_tradnl" sz="1300" dirty="0" smtClean="0">
                <a:solidFill>
                  <a:srgbClr val="0000CC"/>
                </a:solidFill>
              </a:rPr>
              <a:t>IVU21 </a:t>
            </a:r>
            <a:r>
              <a:rPr lang="es-ES_tradnl" sz="1300" dirty="0">
                <a:solidFill>
                  <a:srgbClr val="0000CC"/>
                </a:solidFill>
              </a:rPr>
              <a:t>– (5-22 keV)</a:t>
            </a:r>
          </a:p>
          <a:p>
            <a:pPr eaLnBrk="0" fontAlgn="base" hangingPunct="0">
              <a:spcBef>
                <a:spcPct val="0"/>
              </a:spcBef>
              <a:spcAft>
                <a:spcPct val="0"/>
              </a:spcAft>
            </a:pPr>
            <a:r>
              <a:rPr lang="fr-FR" sz="1300" dirty="0" err="1" smtClean="0">
                <a:solidFill>
                  <a:srgbClr val="001746"/>
                </a:solidFill>
              </a:rPr>
              <a:t>Macromolecular</a:t>
            </a:r>
            <a:r>
              <a:rPr lang="fr-FR" sz="1300" dirty="0" smtClean="0">
                <a:solidFill>
                  <a:srgbClr val="001746"/>
                </a:solidFill>
              </a:rPr>
              <a:t> </a:t>
            </a:r>
            <a:r>
              <a:rPr lang="fr-FR" sz="1300" dirty="0" err="1">
                <a:solidFill>
                  <a:srgbClr val="001746"/>
                </a:solidFill>
              </a:rPr>
              <a:t>Cristallography</a:t>
            </a:r>
            <a:endParaRPr lang="fr-FR" sz="1300" dirty="0">
              <a:solidFill>
                <a:srgbClr val="001746"/>
              </a:solidFill>
            </a:endParaRPr>
          </a:p>
        </p:txBody>
      </p:sp>
      <p:sp>
        <p:nvSpPr>
          <p:cNvPr id="14343" name="Text Box 8"/>
          <p:cNvSpPr txBox="1">
            <a:spLocks noChangeArrowheads="1"/>
          </p:cNvSpPr>
          <p:nvPr/>
        </p:nvSpPr>
        <p:spPr bwMode="auto">
          <a:xfrm>
            <a:off x="395536" y="3884414"/>
            <a:ext cx="1839671" cy="892552"/>
          </a:xfrm>
          <a:prstGeom prst="rect">
            <a:avLst/>
          </a:prstGeom>
          <a:solidFill>
            <a:schemeClr val="accent1">
              <a:alpha val="32941"/>
            </a:schemeClr>
          </a:solidFill>
          <a:ln w="9525">
            <a:noFill/>
            <a:miter lim="800000"/>
            <a:headEnd/>
            <a:tailEnd/>
          </a:ln>
        </p:spPr>
        <p:txBody>
          <a:bodyPr wrap="none">
            <a:spAutoFit/>
          </a:bodyPr>
          <a:lstStyle/>
          <a:p>
            <a:pPr eaLnBrk="0" fontAlgn="base" hangingPunct="0">
              <a:spcBef>
                <a:spcPct val="0"/>
              </a:spcBef>
              <a:spcAft>
                <a:spcPct val="0"/>
              </a:spcAft>
            </a:pPr>
            <a:r>
              <a:rPr lang="es-ES_tradnl" sz="1300" dirty="0">
                <a:solidFill>
                  <a:srgbClr val="C00000"/>
                </a:solidFill>
              </a:rPr>
              <a:t>BL22: CLÆSS</a:t>
            </a:r>
          </a:p>
          <a:p>
            <a:pPr eaLnBrk="0" fontAlgn="base" hangingPunct="0">
              <a:spcBef>
                <a:spcPct val="0"/>
              </a:spcBef>
              <a:spcAft>
                <a:spcPct val="0"/>
              </a:spcAft>
            </a:pPr>
            <a:r>
              <a:rPr lang="es-ES_tradnl" sz="1300" dirty="0" smtClean="0">
                <a:solidFill>
                  <a:srgbClr val="0000CC"/>
                </a:solidFill>
              </a:rPr>
              <a:t>MPW80</a:t>
            </a:r>
            <a:r>
              <a:rPr lang="es-ES_tradnl" sz="1300" dirty="0">
                <a:solidFill>
                  <a:srgbClr val="0000CC"/>
                </a:solidFill>
              </a:rPr>
              <a:t>– (2-63 keV)</a:t>
            </a:r>
          </a:p>
          <a:p>
            <a:pPr eaLnBrk="0" fontAlgn="base" hangingPunct="0">
              <a:spcBef>
                <a:spcPct val="0"/>
              </a:spcBef>
              <a:spcAft>
                <a:spcPct val="0"/>
              </a:spcAft>
            </a:pPr>
            <a:r>
              <a:rPr lang="es-ES_tradnl" sz="1300" dirty="0" err="1" smtClean="0">
                <a:solidFill>
                  <a:srgbClr val="000000"/>
                </a:solidFill>
              </a:rPr>
              <a:t>Absorption</a:t>
            </a:r>
            <a:r>
              <a:rPr lang="es-ES_tradnl" sz="1300" dirty="0" smtClean="0">
                <a:solidFill>
                  <a:srgbClr val="000000"/>
                </a:solidFill>
              </a:rPr>
              <a:t> </a:t>
            </a:r>
            <a:r>
              <a:rPr lang="es-ES_tradnl" sz="1300" dirty="0">
                <a:solidFill>
                  <a:srgbClr val="000000"/>
                </a:solidFill>
              </a:rPr>
              <a:t>&amp; </a:t>
            </a:r>
          </a:p>
          <a:p>
            <a:pPr eaLnBrk="0" fontAlgn="base" hangingPunct="0">
              <a:spcBef>
                <a:spcPct val="0"/>
              </a:spcBef>
              <a:spcAft>
                <a:spcPct val="0"/>
              </a:spcAft>
            </a:pPr>
            <a:r>
              <a:rPr lang="es-ES_tradnl" sz="1300" dirty="0" err="1">
                <a:solidFill>
                  <a:srgbClr val="000000"/>
                </a:solidFill>
              </a:rPr>
              <a:t>Emission</a:t>
            </a:r>
            <a:r>
              <a:rPr lang="es-ES_tradnl" sz="1300" dirty="0">
                <a:solidFill>
                  <a:srgbClr val="000000"/>
                </a:solidFill>
              </a:rPr>
              <a:t> </a:t>
            </a:r>
            <a:r>
              <a:rPr lang="es-ES_tradnl" sz="1300" dirty="0" err="1">
                <a:solidFill>
                  <a:srgbClr val="000000"/>
                </a:solidFill>
              </a:rPr>
              <a:t>Spectroscopies</a:t>
            </a:r>
            <a:endParaRPr lang="en-US" sz="1300" dirty="0">
              <a:solidFill>
                <a:srgbClr val="000000"/>
              </a:solidFill>
            </a:endParaRPr>
          </a:p>
        </p:txBody>
      </p:sp>
      <p:sp>
        <p:nvSpPr>
          <p:cNvPr id="14344" name="Text Box 9"/>
          <p:cNvSpPr txBox="1">
            <a:spLocks noChangeArrowheads="1"/>
          </p:cNvSpPr>
          <p:nvPr/>
        </p:nvSpPr>
        <p:spPr bwMode="auto">
          <a:xfrm>
            <a:off x="395536" y="2290862"/>
            <a:ext cx="1402372" cy="892552"/>
          </a:xfrm>
          <a:prstGeom prst="rect">
            <a:avLst/>
          </a:prstGeom>
          <a:solidFill>
            <a:schemeClr val="accent1">
              <a:alpha val="32941"/>
            </a:schemeClr>
          </a:solidFill>
          <a:ln w="9525">
            <a:noFill/>
            <a:miter lim="800000"/>
            <a:headEnd/>
            <a:tailEnd/>
          </a:ln>
        </p:spPr>
        <p:txBody>
          <a:bodyPr wrap="none">
            <a:spAutoFit/>
          </a:bodyPr>
          <a:lstStyle/>
          <a:p>
            <a:pPr eaLnBrk="0" fontAlgn="base" hangingPunct="0">
              <a:spcBef>
                <a:spcPct val="0"/>
              </a:spcBef>
              <a:spcAft>
                <a:spcPct val="0"/>
              </a:spcAft>
            </a:pPr>
            <a:r>
              <a:rPr lang="es-ES_tradnl" sz="1300" dirty="0">
                <a:solidFill>
                  <a:srgbClr val="C00000"/>
                </a:solidFill>
              </a:rPr>
              <a:t>BL24: CIRCE</a:t>
            </a:r>
          </a:p>
          <a:p>
            <a:pPr eaLnBrk="0" fontAlgn="base" hangingPunct="0">
              <a:spcBef>
                <a:spcPct val="0"/>
              </a:spcBef>
              <a:spcAft>
                <a:spcPct val="0"/>
              </a:spcAft>
            </a:pPr>
            <a:r>
              <a:rPr lang="es-ES_tradnl" sz="1300" dirty="0" smtClean="0">
                <a:solidFill>
                  <a:srgbClr val="0000CC"/>
                </a:solidFill>
              </a:rPr>
              <a:t>EU62</a:t>
            </a:r>
            <a:r>
              <a:rPr lang="es-ES_tradnl" sz="1300" dirty="0">
                <a:solidFill>
                  <a:srgbClr val="0000CC"/>
                </a:solidFill>
              </a:rPr>
              <a:t>– (0.1-2 keV)</a:t>
            </a:r>
          </a:p>
          <a:p>
            <a:pPr eaLnBrk="0" fontAlgn="base" hangingPunct="0">
              <a:spcBef>
                <a:spcPct val="0"/>
              </a:spcBef>
              <a:spcAft>
                <a:spcPct val="0"/>
              </a:spcAft>
            </a:pPr>
            <a:r>
              <a:rPr lang="es-ES_tradnl" sz="1300" dirty="0" smtClean="0">
                <a:solidFill>
                  <a:srgbClr val="000000"/>
                </a:solidFill>
              </a:rPr>
              <a:t>Photoemission</a:t>
            </a:r>
            <a:endParaRPr lang="es-ES_tradnl" sz="1300" dirty="0">
              <a:solidFill>
                <a:srgbClr val="000000"/>
              </a:solidFill>
            </a:endParaRPr>
          </a:p>
          <a:p>
            <a:pPr eaLnBrk="0" fontAlgn="base" hangingPunct="0">
              <a:spcBef>
                <a:spcPct val="0"/>
              </a:spcBef>
              <a:spcAft>
                <a:spcPct val="0"/>
              </a:spcAft>
            </a:pPr>
            <a:r>
              <a:rPr lang="es-ES_tradnl" sz="1300" dirty="0" err="1">
                <a:solidFill>
                  <a:srgbClr val="000000"/>
                </a:solidFill>
              </a:rPr>
              <a:t>spectroscopies</a:t>
            </a:r>
            <a:endParaRPr lang="en-US" sz="1300" dirty="0">
              <a:solidFill>
                <a:srgbClr val="000000"/>
              </a:solidFill>
            </a:endParaRPr>
          </a:p>
        </p:txBody>
      </p:sp>
      <p:sp>
        <p:nvSpPr>
          <p:cNvPr id="14345" name="Text Box 10"/>
          <p:cNvSpPr txBox="1">
            <a:spLocks noChangeArrowheads="1"/>
          </p:cNvSpPr>
          <p:nvPr/>
        </p:nvSpPr>
        <p:spPr bwMode="auto">
          <a:xfrm>
            <a:off x="685800" y="967998"/>
            <a:ext cx="1613070" cy="892552"/>
          </a:xfrm>
          <a:prstGeom prst="rect">
            <a:avLst/>
          </a:prstGeom>
          <a:solidFill>
            <a:schemeClr val="accent1">
              <a:alpha val="32941"/>
            </a:schemeClr>
          </a:solidFill>
          <a:ln w="9525">
            <a:noFill/>
            <a:miter lim="800000"/>
            <a:headEnd/>
            <a:tailEnd/>
          </a:ln>
        </p:spPr>
        <p:txBody>
          <a:bodyPr wrap="none">
            <a:spAutoFit/>
          </a:bodyPr>
          <a:lstStyle/>
          <a:p>
            <a:pPr eaLnBrk="0" fontAlgn="base" hangingPunct="0">
              <a:spcBef>
                <a:spcPct val="0"/>
              </a:spcBef>
              <a:spcAft>
                <a:spcPct val="0"/>
              </a:spcAft>
            </a:pPr>
            <a:r>
              <a:rPr lang="es-ES_tradnl" sz="1300" dirty="0">
                <a:solidFill>
                  <a:srgbClr val="C00000"/>
                </a:solidFill>
              </a:rPr>
              <a:t>BL29: BOREAS</a:t>
            </a:r>
          </a:p>
          <a:p>
            <a:pPr eaLnBrk="0" fontAlgn="base" hangingPunct="0">
              <a:spcBef>
                <a:spcPct val="0"/>
              </a:spcBef>
              <a:spcAft>
                <a:spcPct val="0"/>
              </a:spcAft>
            </a:pPr>
            <a:r>
              <a:rPr lang="es-ES_tradnl" sz="1300" dirty="0" smtClean="0">
                <a:solidFill>
                  <a:srgbClr val="0000CC"/>
                </a:solidFill>
              </a:rPr>
              <a:t>EU71</a:t>
            </a:r>
            <a:r>
              <a:rPr lang="es-ES_tradnl" sz="1300" dirty="0">
                <a:solidFill>
                  <a:srgbClr val="0000CC"/>
                </a:solidFill>
              </a:rPr>
              <a:t>– (0.08-3 keV)</a:t>
            </a:r>
          </a:p>
          <a:p>
            <a:pPr eaLnBrk="0" fontAlgn="base" hangingPunct="0">
              <a:spcBef>
                <a:spcPct val="0"/>
              </a:spcBef>
              <a:spcAft>
                <a:spcPct val="0"/>
              </a:spcAft>
            </a:pPr>
            <a:r>
              <a:rPr lang="es-ES_tradnl" sz="1300" dirty="0" err="1" smtClean="0">
                <a:solidFill>
                  <a:srgbClr val="000000"/>
                </a:solidFill>
              </a:rPr>
              <a:t>REsonant</a:t>
            </a:r>
            <a:r>
              <a:rPr lang="es-ES_tradnl" sz="1300" dirty="0" smtClean="0">
                <a:solidFill>
                  <a:srgbClr val="000000"/>
                </a:solidFill>
              </a:rPr>
              <a:t> </a:t>
            </a:r>
            <a:r>
              <a:rPr lang="es-ES_tradnl" sz="1300" dirty="0" err="1">
                <a:solidFill>
                  <a:srgbClr val="000000"/>
                </a:solidFill>
              </a:rPr>
              <a:t>Absorption</a:t>
            </a:r>
            <a:endParaRPr lang="es-ES_tradnl" sz="1300" dirty="0">
              <a:solidFill>
                <a:srgbClr val="000000"/>
              </a:solidFill>
            </a:endParaRPr>
          </a:p>
          <a:p>
            <a:pPr eaLnBrk="0" fontAlgn="base" hangingPunct="0">
              <a:spcBef>
                <a:spcPct val="0"/>
              </a:spcBef>
              <a:spcAft>
                <a:spcPct val="0"/>
              </a:spcAft>
            </a:pPr>
            <a:r>
              <a:rPr lang="es-ES_tradnl" sz="1300" dirty="0">
                <a:solidFill>
                  <a:srgbClr val="000000"/>
                </a:solidFill>
              </a:rPr>
              <a:t>and </a:t>
            </a:r>
            <a:r>
              <a:rPr lang="es-ES_tradnl" sz="1300" dirty="0" err="1">
                <a:solidFill>
                  <a:srgbClr val="000000"/>
                </a:solidFill>
              </a:rPr>
              <a:t>Scattering</a:t>
            </a:r>
            <a:endParaRPr lang="en-US" sz="1300" dirty="0">
              <a:solidFill>
                <a:srgbClr val="000000"/>
              </a:solidFill>
            </a:endParaRPr>
          </a:p>
        </p:txBody>
      </p:sp>
      <p:sp>
        <p:nvSpPr>
          <p:cNvPr id="3" name="Trapezoid 2"/>
          <p:cNvSpPr/>
          <p:nvPr/>
        </p:nvSpPr>
        <p:spPr>
          <a:xfrm rot="17399270">
            <a:off x="5574013" y="1201391"/>
            <a:ext cx="297979" cy="570520"/>
          </a:xfrm>
          <a:prstGeom prst="trapezoid">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Text Box 4"/>
          <p:cNvSpPr txBox="1">
            <a:spLocks noChangeArrowheads="1"/>
          </p:cNvSpPr>
          <p:nvPr/>
        </p:nvSpPr>
        <p:spPr bwMode="auto">
          <a:xfrm>
            <a:off x="6151563" y="1370231"/>
            <a:ext cx="1842171" cy="707886"/>
          </a:xfrm>
          <a:prstGeom prst="rect">
            <a:avLst/>
          </a:prstGeom>
          <a:solidFill>
            <a:schemeClr val="accent1">
              <a:lumMod val="40000"/>
              <a:lumOff val="60000"/>
            </a:schemeClr>
          </a:solidFill>
          <a:ln w="9525">
            <a:noFill/>
            <a:miter lim="800000"/>
            <a:headEnd/>
            <a:tailEnd/>
          </a:ln>
        </p:spPr>
        <p:txBody>
          <a:bodyPr wrap="none">
            <a:spAutoFit/>
          </a:bodyPr>
          <a:lstStyle/>
          <a:p>
            <a:pPr eaLnBrk="0" fontAlgn="base" hangingPunct="0">
              <a:spcBef>
                <a:spcPct val="0"/>
              </a:spcBef>
              <a:spcAft>
                <a:spcPct val="0"/>
              </a:spcAft>
            </a:pPr>
            <a:r>
              <a:rPr lang="es-ES_tradnl" sz="1300" dirty="0">
                <a:solidFill>
                  <a:srgbClr val="C00000"/>
                </a:solidFill>
              </a:rPr>
              <a:t>BL01: MIRAS</a:t>
            </a:r>
          </a:p>
          <a:p>
            <a:pPr eaLnBrk="0" fontAlgn="base" hangingPunct="0">
              <a:spcBef>
                <a:spcPct val="0"/>
              </a:spcBef>
              <a:spcAft>
                <a:spcPct val="0"/>
              </a:spcAft>
            </a:pPr>
            <a:r>
              <a:rPr lang="es-ES_tradnl" sz="1300" dirty="0" err="1" smtClean="0">
                <a:solidFill>
                  <a:srgbClr val="0000CC"/>
                </a:solidFill>
              </a:rPr>
              <a:t>Bending</a:t>
            </a:r>
            <a:r>
              <a:rPr lang="es-ES_tradnl" sz="1300" dirty="0" smtClean="0">
                <a:solidFill>
                  <a:srgbClr val="0000CC"/>
                </a:solidFill>
              </a:rPr>
              <a:t> </a:t>
            </a:r>
            <a:r>
              <a:rPr lang="es-ES_tradnl" sz="1300" dirty="0">
                <a:solidFill>
                  <a:srgbClr val="0000CC"/>
                </a:solidFill>
              </a:rPr>
              <a:t>– </a:t>
            </a:r>
            <a:r>
              <a:rPr lang="es-ES_tradnl" sz="1300" dirty="0" smtClean="0">
                <a:solidFill>
                  <a:srgbClr val="0000CC"/>
                </a:solidFill>
              </a:rPr>
              <a:t>(</a:t>
            </a:r>
            <a:r>
              <a:rPr lang="es-ES_tradnl" sz="1400" dirty="0" smtClean="0">
                <a:solidFill>
                  <a:srgbClr val="0070C0"/>
                </a:solidFill>
              </a:rPr>
              <a:t>0.4-100 </a:t>
            </a:r>
            <a:r>
              <a:rPr lang="es-ES_tradnl" sz="1400" dirty="0">
                <a:solidFill>
                  <a:srgbClr val="0070C0"/>
                </a:solidFill>
              </a:rPr>
              <a:t>µm</a:t>
            </a:r>
            <a:r>
              <a:rPr lang="es-ES_tradnl" sz="1300" dirty="0" smtClean="0">
                <a:solidFill>
                  <a:srgbClr val="0000CC"/>
                </a:solidFill>
              </a:rPr>
              <a:t>)</a:t>
            </a:r>
            <a:endParaRPr lang="es-ES_tradnl" sz="1300" dirty="0">
              <a:solidFill>
                <a:srgbClr val="0000CC"/>
              </a:solidFill>
            </a:endParaRPr>
          </a:p>
          <a:p>
            <a:pPr eaLnBrk="0" fontAlgn="base" hangingPunct="0">
              <a:spcBef>
                <a:spcPct val="0"/>
              </a:spcBef>
              <a:spcAft>
                <a:spcPct val="0"/>
              </a:spcAft>
            </a:pPr>
            <a:r>
              <a:rPr lang="es-ES_tradnl" sz="1300" dirty="0" smtClean="0">
                <a:solidFill>
                  <a:srgbClr val="000000"/>
                </a:solidFill>
              </a:rPr>
              <a:t>IR </a:t>
            </a:r>
            <a:r>
              <a:rPr lang="es-ES_tradnl" sz="1300" dirty="0" err="1" smtClean="0">
                <a:solidFill>
                  <a:srgbClr val="000000"/>
                </a:solidFill>
              </a:rPr>
              <a:t>Spectroscopy</a:t>
            </a:r>
            <a:endParaRPr lang="en-US" sz="1300" dirty="0">
              <a:solidFill>
                <a:srgbClr val="000000"/>
              </a:solidFill>
            </a:endParaRPr>
          </a:p>
        </p:txBody>
      </p:sp>
      <p:sp>
        <p:nvSpPr>
          <p:cNvPr id="16" name="Text Box 4"/>
          <p:cNvSpPr txBox="1">
            <a:spLocks noChangeArrowheads="1"/>
          </p:cNvSpPr>
          <p:nvPr/>
        </p:nvSpPr>
        <p:spPr bwMode="auto">
          <a:xfrm>
            <a:off x="1235930" y="4964534"/>
            <a:ext cx="1463862" cy="692497"/>
          </a:xfrm>
          <a:prstGeom prst="rect">
            <a:avLst/>
          </a:prstGeom>
          <a:solidFill>
            <a:srgbClr val="FFA7FF"/>
          </a:solidFill>
          <a:ln w="9525">
            <a:noFill/>
            <a:miter lim="800000"/>
            <a:headEnd/>
            <a:tailEnd/>
          </a:ln>
        </p:spPr>
        <p:txBody>
          <a:bodyPr wrap="none">
            <a:spAutoFit/>
          </a:bodyPr>
          <a:lstStyle/>
          <a:p>
            <a:pPr eaLnBrk="0" fontAlgn="base" hangingPunct="0">
              <a:spcBef>
                <a:spcPct val="0"/>
              </a:spcBef>
              <a:spcAft>
                <a:spcPct val="0"/>
              </a:spcAft>
            </a:pPr>
            <a:r>
              <a:rPr lang="es-ES_tradnl" sz="1300" dirty="0" smtClean="0">
                <a:solidFill>
                  <a:srgbClr val="C00000"/>
                </a:solidFill>
              </a:rPr>
              <a:t>BL20: </a:t>
            </a:r>
            <a:r>
              <a:rPr lang="es-ES_tradnl" sz="1300" dirty="0">
                <a:solidFill>
                  <a:srgbClr val="C00000"/>
                </a:solidFill>
              </a:rPr>
              <a:t>LOREA</a:t>
            </a:r>
          </a:p>
          <a:p>
            <a:pPr eaLnBrk="0" fontAlgn="base" hangingPunct="0">
              <a:spcBef>
                <a:spcPct val="0"/>
              </a:spcBef>
              <a:spcAft>
                <a:spcPct val="0"/>
              </a:spcAft>
            </a:pPr>
            <a:r>
              <a:rPr lang="es-ES_tradnl" sz="1300" dirty="0" smtClean="0">
                <a:solidFill>
                  <a:srgbClr val="0000CC"/>
                </a:solidFill>
              </a:rPr>
              <a:t>EUXX– (10-450 eV</a:t>
            </a:r>
            <a:r>
              <a:rPr lang="es-ES_tradnl" sz="1300" dirty="0">
                <a:solidFill>
                  <a:srgbClr val="0000CC"/>
                </a:solidFill>
              </a:rPr>
              <a:t>)</a:t>
            </a:r>
          </a:p>
          <a:p>
            <a:pPr eaLnBrk="0" fontAlgn="base" hangingPunct="0">
              <a:spcBef>
                <a:spcPct val="0"/>
              </a:spcBef>
              <a:spcAft>
                <a:spcPct val="0"/>
              </a:spcAft>
            </a:pPr>
            <a:r>
              <a:rPr lang="en-US" sz="1300" dirty="0" smtClean="0">
                <a:solidFill>
                  <a:srgbClr val="000000"/>
                </a:solidFill>
              </a:rPr>
              <a:t>ARPES</a:t>
            </a:r>
            <a:endParaRPr lang="es-ES_tradnl" sz="1300" dirty="0">
              <a:solidFill>
                <a:srgbClr val="000000"/>
              </a:solidFill>
            </a:endParaRPr>
          </a:p>
        </p:txBody>
      </p:sp>
      <p:sp>
        <p:nvSpPr>
          <p:cNvPr id="17" name="Trapezoid 16"/>
          <p:cNvSpPr/>
          <p:nvPr/>
        </p:nvSpPr>
        <p:spPr>
          <a:xfrm rot="5598159">
            <a:off x="3102697" y="4989671"/>
            <a:ext cx="347801" cy="754058"/>
          </a:xfrm>
          <a:prstGeom prst="trapezoid">
            <a:avLst/>
          </a:prstGeom>
          <a:pattFill prst="dkHorz">
            <a:fgClr>
              <a:schemeClr val="accent1"/>
            </a:fgClr>
            <a:bgClr>
              <a:srgbClr val="FF11FF"/>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 name="TextBox 3"/>
          <p:cNvSpPr txBox="1"/>
          <p:nvPr/>
        </p:nvSpPr>
        <p:spPr>
          <a:xfrm>
            <a:off x="6553200" y="76200"/>
            <a:ext cx="2172390" cy="369332"/>
          </a:xfrm>
          <a:prstGeom prst="rect">
            <a:avLst/>
          </a:prstGeom>
          <a:solidFill>
            <a:schemeClr val="accent1">
              <a:lumMod val="20000"/>
              <a:lumOff val="80000"/>
            </a:schemeClr>
          </a:solidFill>
          <a:ln>
            <a:noFill/>
          </a:ln>
        </p:spPr>
        <p:txBody>
          <a:bodyPr wrap="none" rtlCol="0">
            <a:spAutoFit/>
          </a:bodyPr>
          <a:lstStyle/>
          <a:p>
            <a:r>
              <a:rPr lang="en-US" b="1" dirty="0" smtClean="0"/>
              <a:t>In operation (8)     </a:t>
            </a:r>
            <a:endParaRPr lang="es-ES_tradnl" b="1" dirty="0" smtClean="0"/>
          </a:p>
        </p:txBody>
      </p:sp>
      <p:sp>
        <p:nvSpPr>
          <p:cNvPr id="20" name="TextBox 19"/>
          <p:cNvSpPr txBox="1"/>
          <p:nvPr/>
        </p:nvSpPr>
        <p:spPr>
          <a:xfrm>
            <a:off x="6858000" y="449528"/>
            <a:ext cx="2198038" cy="369332"/>
          </a:xfrm>
          <a:prstGeom prst="rect">
            <a:avLst/>
          </a:prstGeom>
          <a:solidFill>
            <a:srgbClr val="FFA7FF"/>
          </a:solidFill>
          <a:ln>
            <a:noFill/>
          </a:ln>
        </p:spPr>
        <p:txBody>
          <a:bodyPr wrap="none" rtlCol="0">
            <a:spAutoFit/>
          </a:bodyPr>
          <a:lstStyle/>
          <a:p>
            <a:r>
              <a:rPr lang="en-US" b="1" dirty="0" smtClean="0"/>
              <a:t>In construction (3)</a:t>
            </a:r>
            <a:endParaRPr lang="es-ES_tradnl" b="1" dirty="0" smtClean="0"/>
          </a:p>
        </p:txBody>
      </p:sp>
      <p:sp>
        <p:nvSpPr>
          <p:cNvPr id="22" name="Text Box 4"/>
          <p:cNvSpPr txBox="1">
            <a:spLocks noChangeArrowheads="1"/>
          </p:cNvSpPr>
          <p:nvPr/>
        </p:nvSpPr>
        <p:spPr bwMode="auto">
          <a:xfrm>
            <a:off x="6596119" y="3384550"/>
            <a:ext cx="2528732" cy="692497"/>
          </a:xfrm>
          <a:prstGeom prst="rect">
            <a:avLst/>
          </a:prstGeom>
          <a:solidFill>
            <a:srgbClr val="FFA7FF"/>
          </a:solidFill>
          <a:ln w="9525">
            <a:noFill/>
            <a:miter lim="800000"/>
            <a:headEnd/>
            <a:tailEnd/>
          </a:ln>
        </p:spPr>
        <p:txBody>
          <a:bodyPr wrap="none">
            <a:spAutoFit/>
          </a:bodyPr>
          <a:lstStyle/>
          <a:p>
            <a:pPr eaLnBrk="0" fontAlgn="base" hangingPunct="0">
              <a:spcBef>
                <a:spcPct val="0"/>
              </a:spcBef>
              <a:spcAft>
                <a:spcPct val="0"/>
              </a:spcAft>
            </a:pPr>
            <a:r>
              <a:rPr lang="es-ES_tradnl" sz="1300" dirty="0" smtClean="0">
                <a:solidFill>
                  <a:srgbClr val="C00000"/>
                </a:solidFill>
              </a:rPr>
              <a:t>BL06: XAIRA</a:t>
            </a:r>
            <a:endParaRPr lang="es-ES_tradnl" sz="1300" dirty="0">
              <a:solidFill>
                <a:srgbClr val="C00000"/>
              </a:solidFill>
            </a:endParaRPr>
          </a:p>
          <a:p>
            <a:pPr eaLnBrk="0" fontAlgn="base" hangingPunct="0">
              <a:spcBef>
                <a:spcPct val="0"/>
              </a:spcBef>
              <a:spcAft>
                <a:spcPct val="0"/>
              </a:spcAft>
            </a:pPr>
            <a:r>
              <a:rPr lang="es-ES_tradnl" sz="1300" dirty="0">
                <a:solidFill>
                  <a:srgbClr val="0000CC"/>
                </a:solidFill>
              </a:rPr>
              <a:t>IVUXX  </a:t>
            </a:r>
            <a:r>
              <a:rPr lang="es-ES_tradnl" sz="1300" dirty="0" smtClean="0">
                <a:solidFill>
                  <a:srgbClr val="0000CC"/>
                </a:solidFill>
              </a:rPr>
              <a:t>(~5-25 </a:t>
            </a:r>
            <a:r>
              <a:rPr lang="es-ES_tradnl" sz="1300" dirty="0" err="1">
                <a:solidFill>
                  <a:srgbClr val="0000CC"/>
                </a:solidFill>
              </a:rPr>
              <a:t>keV</a:t>
            </a:r>
            <a:r>
              <a:rPr lang="es-ES_tradnl" sz="1300" dirty="0" smtClean="0">
                <a:solidFill>
                  <a:srgbClr val="0000CC"/>
                </a:solidFill>
              </a:rPr>
              <a:t>)</a:t>
            </a:r>
            <a:endParaRPr lang="es-ES_tradnl" sz="1300" dirty="0">
              <a:solidFill>
                <a:srgbClr val="0000CC"/>
              </a:solidFill>
            </a:endParaRPr>
          </a:p>
          <a:p>
            <a:pPr eaLnBrk="0" fontAlgn="base" hangingPunct="0">
              <a:spcBef>
                <a:spcPct val="0"/>
              </a:spcBef>
              <a:spcAft>
                <a:spcPct val="0"/>
              </a:spcAft>
            </a:pPr>
            <a:r>
              <a:rPr lang="fr-FR" sz="1300" dirty="0" err="1">
                <a:solidFill>
                  <a:srgbClr val="001746"/>
                </a:solidFill>
              </a:rPr>
              <a:t>Macromolecular</a:t>
            </a:r>
            <a:r>
              <a:rPr lang="fr-FR" sz="1300" dirty="0">
                <a:solidFill>
                  <a:srgbClr val="001746"/>
                </a:solidFill>
              </a:rPr>
              <a:t> </a:t>
            </a:r>
            <a:r>
              <a:rPr lang="fr-FR" sz="1300" dirty="0" err="1" smtClean="0">
                <a:solidFill>
                  <a:srgbClr val="001746"/>
                </a:solidFill>
              </a:rPr>
              <a:t>Cristallography</a:t>
            </a:r>
            <a:endParaRPr lang="fr-FR" sz="1300" dirty="0">
              <a:solidFill>
                <a:srgbClr val="001746"/>
              </a:solidFill>
            </a:endParaRPr>
          </a:p>
        </p:txBody>
      </p:sp>
      <p:sp>
        <p:nvSpPr>
          <p:cNvPr id="23" name="Trapezoid 22"/>
          <p:cNvSpPr/>
          <p:nvPr/>
        </p:nvSpPr>
        <p:spPr>
          <a:xfrm rot="4515279">
            <a:off x="3608963" y="5185004"/>
            <a:ext cx="252974" cy="754058"/>
          </a:xfrm>
          <a:prstGeom prst="trapezoid">
            <a:avLst/>
          </a:prstGeom>
          <a:pattFill prst="dkHorz">
            <a:fgClr>
              <a:schemeClr val="accent1"/>
            </a:fgClr>
            <a:bgClr>
              <a:srgbClr val="FF11FF"/>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4" name="Trapezoid 23"/>
          <p:cNvSpPr/>
          <p:nvPr/>
        </p:nvSpPr>
        <p:spPr>
          <a:xfrm rot="14607692">
            <a:off x="3935584" y="700725"/>
            <a:ext cx="292115" cy="789962"/>
          </a:xfrm>
          <a:prstGeom prst="trapezoid">
            <a:avLst/>
          </a:prstGeom>
          <a:pattFill prst="dkHorz">
            <a:fgClr>
              <a:schemeClr val="accent1"/>
            </a:fgClr>
            <a:bgClr>
              <a:srgbClr val="FF11FF"/>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5" name="Text Box 4"/>
          <p:cNvSpPr txBox="1">
            <a:spLocks noChangeArrowheads="1"/>
          </p:cNvSpPr>
          <p:nvPr/>
        </p:nvSpPr>
        <p:spPr bwMode="auto">
          <a:xfrm>
            <a:off x="2438400" y="5670550"/>
            <a:ext cx="1592848" cy="692497"/>
          </a:xfrm>
          <a:prstGeom prst="rect">
            <a:avLst/>
          </a:prstGeom>
          <a:solidFill>
            <a:srgbClr val="FFA7FF"/>
          </a:solidFill>
          <a:ln w="9525">
            <a:noFill/>
            <a:miter lim="800000"/>
            <a:headEnd/>
            <a:tailEnd/>
          </a:ln>
        </p:spPr>
        <p:txBody>
          <a:bodyPr wrap="none">
            <a:spAutoFit/>
          </a:bodyPr>
          <a:lstStyle/>
          <a:p>
            <a:pPr eaLnBrk="0" fontAlgn="base" hangingPunct="0">
              <a:spcBef>
                <a:spcPct val="0"/>
              </a:spcBef>
              <a:spcAft>
                <a:spcPct val="0"/>
              </a:spcAft>
            </a:pPr>
            <a:r>
              <a:rPr lang="es-ES_tradnl" sz="1300" dirty="0" smtClean="0">
                <a:solidFill>
                  <a:srgbClr val="C00000"/>
                </a:solidFill>
              </a:rPr>
              <a:t>BL16: NOTOS</a:t>
            </a:r>
            <a:endParaRPr lang="es-ES_tradnl" sz="1300" dirty="0">
              <a:solidFill>
                <a:srgbClr val="C00000"/>
              </a:solidFill>
            </a:endParaRPr>
          </a:p>
          <a:p>
            <a:pPr eaLnBrk="0" fontAlgn="base" hangingPunct="0">
              <a:spcBef>
                <a:spcPct val="0"/>
              </a:spcBef>
              <a:spcAft>
                <a:spcPct val="0"/>
              </a:spcAft>
            </a:pPr>
            <a:r>
              <a:rPr lang="es-ES_tradnl" sz="1300" dirty="0" err="1" smtClean="0">
                <a:solidFill>
                  <a:srgbClr val="0000CC"/>
                </a:solidFill>
              </a:rPr>
              <a:t>Bending</a:t>
            </a:r>
            <a:r>
              <a:rPr lang="es-ES_tradnl" sz="1300" dirty="0" smtClean="0">
                <a:solidFill>
                  <a:srgbClr val="0000CC"/>
                </a:solidFill>
              </a:rPr>
              <a:t>)</a:t>
            </a:r>
            <a:endParaRPr lang="es-ES_tradnl" sz="1300" dirty="0">
              <a:solidFill>
                <a:srgbClr val="0000CC"/>
              </a:solidFill>
            </a:endParaRPr>
          </a:p>
          <a:p>
            <a:pPr eaLnBrk="0" fontAlgn="base" hangingPunct="0">
              <a:spcBef>
                <a:spcPct val="0"/>
              </a:spcBef>
              <a:spcAft>
                <a:spcPct val="0"/>
              </a:spcAft>
            </a:pPr>
            <a:r>
              <a:rPr lang="en-US" sz="1300" dirty="0" smtClean="0">
                <a:solidFill>
                  <a:srgbClr val="000000"/>
                </a:solidFill>
              </a:rPr>
              <a:t>XAS-PD-Metrology</a:t>
            </a:r>
            <a:endParaRPr lang="es-ES_tradnl" sz="1300" dirty="0">
              <a:solidFill>
                <a:srgbClr val="000000"/>
              </a:solidFill>
            </a:endParaRPr>
          </a:p>
        </p:txBody>
      </p:sp>
      <p:pic>
        <p:nvPicPr>
          <p:cNvPr id="26" name="Picture 8" descr="Brilliances-of-ALBA-photon-sources"/>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77252" y="2286000"/>
            <a:ext cx="2061548" cy="1406526"/>
          </a:xfrm>
          <a:prstGeom prst="rect">
            <a:avLst/>
          </a:prstGeom>
          <a:solidFill>
            <a:schemeClr val="bg1">
              <a:lumMod val="95000"/>
            </a:schemeClr>
          </a:solidFill>
          <a:ln>
            <a:noFill/>
          </a:ln>
          <a:extLst/>
        </p:spPr>
      </p:pic>
      <p:pic>
        <p:nvPicPr>
          <p:cNvPr id="27"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Rectangle 1"/>
          <p:cNvSpPr>
            <a:spLocks noChangeArrowheads="1"/>
          </p:cNvSpPr>
          <p:nvPr/>
        </p:nvSpPr>
        <p:spPr bwMode="auto">
          <a:xfrm>
            <a:off x="2852423" y="3733800"/>
            <a:ext cx="3581400" cy="600164"/>
          </a:xfrm>
          <a:prstGeom prst="rect">
            <a:avLst/>
          </a:prstGeom>
          <a:solidFill>
            <a:schemeClr val="bg1">
              <a:lumMod val="95000"/>
            </a:schemeClr>
          </a:solidFill>
          <a:ln>
            <a:noFill/>
          </a:ln>
          <a:extLst/>
        </p:spPr>
        <p:txBody>
          <a:bodyPr wrap="squar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lnSpc>
                <a:spcPct val="150000"/>
              </a:lnSpc>
              <a:buClr>
                <a:srgbClr val="0066FF"/>
              </a:buClr>
              <a:buSzPct val="80000"/>
              <a:buFont typeface="Wingdings" pitchFamily="2" charset="2"/>
              <a:buChar char="q"/>
            </a:pPr>
            <a:r>
              <a:rPr lang="en-GB" altLang="en-US" sz="1100" dirty="0">
                <a:latin typeface="Calibri" pitchFamily="34" charset="0"/>
              </a:rPr>
              <a:t> Spectral range: from UV (</a:t>
            </a:r>
            <a:r>
              <a:rPr lang="en-GB" altLang="en-US" sz="1100" dirty="0">
                <a:solidFill>
                  <a:srgbClr val="0066FF"/>
                </a:solidFill>
                <a:latin typeface="Calibri" pitchFamily="34" charset="0"/>
              </a:rPr>
              <a:t>80 eV</a:t>
            </a:r>
            <a:r>
              <a:rPr lang="en-GB" altLang="en-US" sz="1100" dirty="0">
                <a:latin typeface="Calibri" pitchFamily="34" charset="0"/>
              </a:rPr>
              <a:t>) to hard x-rays (</a:t>
            </a:r>
            <a:r>
              <a:rPr lang="en-GB" altLang="en-US" sz="1100" dirty="0">
                <a:solidFill>
                  <a:srgbClr val="0066FF"/>
                </a:solidFill>
                <a:latin typeface="Calibri" pitchFamily="34" charset="0"/>
              </a:rPr>
              <a:t>50 </a:t>
            </a:r>
            <a:r>
              <a:rPr lang="en-GB" altLang="en-US" sz="1100" dirty="0" err="1">
                <a:solidFill>
                  <a:srgbClr val="0066FF"/>
                </a:solidFill>
                <a:latin typeface="Calibri" pitchFamily="34" charset="0"/>
              </a:rPr>
              <a:t>keV</a:t>
            </a:r>
            <a:r>
              <a:rPr lang="en-GB" altLang="en-US" sz="1100" dirty="0">
                <a:latin typeface="Calibri" pitchFamily="34" charset="0"/>
              </a:rPr>
              <a:t>)</a:t>
            </a:r>
          </a:p>
          <a:p>
            <a:pPr eaLnBrk="1" hangingPunct="1">
              <a:lnSpc>
                <a:spcPct val="150000"/>
              </a:lnSpc>
              <a:buClr>
                <a:srgbClr val="0066FF"/>
              </a:buClr>
              <a:buSzPct val="80000"/>
              <a:buFont typeface="Wingdings" pitchFamily="2" charset="2"/>
              <a:buChar char="q"/>
            </a:pPr>
            <a:r>
              <a:rPr lang="en-GB" altLang="en-US" sz="1100" dirty="0">
                <a:latin typeface="Calibri" pitchFamily="34" charset="0"/>
              </a:rPr>
              <a:t> High brilliance: 10</a:t>
            </a:r>
            <a:r>
              <a:rPr lang="en-GB" altLang="en-US" sz="1100" baseline="30000" dirty="0">
                <a:latin typeface="Calibri" pitchFamily="34" charset="0"/>
              </a:rPr>
              <a:t>20</a:t>
            </a:r>
            <a:r>
              <a:rPr lang="en-GB" altLang="en-US" sz="1100" dirty="0">
                <a:latin typeface="Calibri" pitchFamily="34" charset="0"/>
              </a:rPr>
              <a:t> at 2 </a:t>
            </a:r>
            <a:r>
              <a:rPr lang="en-GB" altLang="en-US" sz="1100" dirty="0" err="1">
                <a:latin typeface="Calibri" pitchFamily="34" charset="0"/>
              </a:rPr>
              <a:t>keV</a:t>
            </a:r>
            <a:endParaRPr lang="en-GB" altLang="en-US" sz="1100" dirty="0">
              <a:latin typeface="Calibri" pitchFamily="34" charset="0"/>
            </a:endParaRPr>
          </a:p>
        </p:txBody>
      </p:sp>
      <p:sp>
        <p:nvSpPr>
          <p:cNvPr id="29" name="Text Box 6"/>
          <p:cNvSpPr txBox="1">
            <a:spLocks noChangeArrowheads="1"/>
          </p:cNvSpPr>
          <p:nvPr/>
        </p:nvSpPr>
        <p:spPr bwMode="auto">
          <a:xfrm>
            <a:off x="2638570" y="76200"/>
            <a:ext cx="384028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200" b="1" dirty="0" smtClean="0">
                <a:solidFill>
                  <a:srgbClr val="112E50"/>
                </a:solidFill>
                <a:cs typeface="Arial" charset="0"/>
              </a:rPr>
              <a:t>ALBA BEAMLINES</a:t>
            </a:r>
          </a:p>
        </p:txBody>
      </p:sp>
    </p:spTree>
    <p:extLst>
      <p:ext uri="{BB962C8B-B14F-4D97-AF65-F5344CB8AC3E}">
        <p14:creationId xmlns:p14="http://schemas.microsoft.com/office/powerpoint/2010/main" val="1383679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645011153"/>
              </p:ext>
            </p:extLst>
          </p:nvPr>
        </p:nvGraphicFramePr>
        <p:xfrm>
          <a:off x="609600" y="762000"/>
          <a:ext cx="8282880" cy="5619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Agrupar 10"/>
          <p:cNvGrpSpPr>
            <a:grpSpLocks/>
          </p:cNvGrpSpPr>
          <p:nvPr/>
        </p:nvGrpSpPr>
        <p:grpSpPr bwMode="auto">
          <a:xfrm>
            <a:off x="76200" y="76200"/>
            <a:ext cx="2983632" cy="781050"/>
            <a:chOff x="76200" y="76200"/>
            <a:chExt cx="3124200" cy="914400"/>
          </a:xfrm>
        </p:grpSpPr>
        <p:pic>
          <p:nvPicPr>
            <p:cNvPr id="12" name="Imagen 9" descr="Overlay-Standard300.pn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6200" y="76200"/>
              <a:ext cx="312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5"/>
            <p:cNvSpPr>
              <a:spLocks noChangeArrowheads="1"/>
            </p:cNvSpPr>
            <p:nvPr/>
          </p:nvSpPr>
          <p:spPr bwMode="auto">
            <a:xfrm>
              <a:off x="76200" y="112151"/>
              <a:ext cx="2971800" cy="68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0"/>
                </a:spcBef>
                <a:buFontTx/>
                <a:buNone/>
              </a:pPr>
              <a:r>
                <a:rPr lang="es-ES" altLang="en-US" b="1" dirty="0">
                  <a:solidFill>
                    <a:srgbClr val="FFFFFF"/>
                  </a:solidFill>
                  <a:latin typeface="Arial" pitchFamily="34" charset="0"/>
                  <a:cs typeface="Arial" pitchFamily="34" charset="0"/>
                </a:rPr>
                <a:t>CONECTA</a:t>
              </a:r>
            </a:p>
          </p:txBody>
        </p:sp>
      </p:grpSp>
      <p:sp>
        <p:nvSpPr>
          <p:cNvPr id="2" name="TextBox 1"/>
          <p:cNvSpPr txBox="1"/>
          <p:nvPr/>
        </p:nvSpPr>
        <p:spPr>
          <a:xfrm>
            <a:off x="3995936" y="764704"/>
            <a:ext cx="1289327" cy="584775"/>
          </a:xfrm>
          <a:prstGeom prst="rect">
            <a:avLst/>
          </a:prstGeom>
          <a:noFill/>
        </p:spPr>
        <p:txBody>
          <a:bodyPr wrap="none" rtlCol="0">
            <a:spAutoFit/>
          </a:bodyPr>
          <a:lstStyle/>
          <a:p>
            <a:r>
              <a:rPr lang="es-ES" sz="3200" b="1" i="1" dirty="0" smtClean="0">
                <a:solidFill>
                  <a:schemeClr val="bg1"/>
                </a:solidFill>
                <a:latin typeface="Calibri" panose="020F0502020204030204" pitchFamily="34" charset="0"/>
              </a:rPr>
              <a:t>SCOPE</a:t>
            </a:r>
            <a:endParaRPr lang="en-US" sz="3200" b="1" i="1" dirty="0">
              <a:solidFill>
                <a:schemeClr val="bg1"/>
              </a:solidFill>
              <a:latin typeface="Calibri" panose="020F0502020204030204" pitchFamily="34" charset="0"/>
            </a:endParaRPr>
          </a:p>
        </p:txBody>
      </p:sp>
      <p:pic>
        <p:nvPicPr>
          <p:cNvPr id="1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23050" y="106908"/>
            <a:ext cx="2444750" cy="1370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1017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638570" y="76200"/>
            <a:ext cx="384028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200" b="1" dirty="0" smtClean="0">
                <a:solidFill>
                  <a:srgbClr val="112E50"/>
                </a:solidFill>
                <a:cs typeface="Arial" charset="0"/>
              </a:rPr>
              <a:t>ALBA BEAMLINES</a:t>
            </a:r>
          </a:p>
          <a:p>
            <a:pPr algn="ctr" eaLnBrk="1" hangingPunct="1"/>
            <a:r>
              <a:rPr lang="es-ES" sz="1600" b="1" dirty="0" err="1" smtClean="0"/>
              <a:t>Some</a:t>
            </a:r>
            <a:r>
              <a:rPr lang="es-ES" sz="1600" b="1" dirty="0" smtClean="0"/>
              <a:t> </a:t>
            </a:r>
            <a:r>
              <a:rPr lang="es-ES" sz="1600" b="1" dirty="0" err="1" smtClean="0"/>
              <a:t>pictures</a:t>
            </a:r>
            <a:endParaRPr lang="en-US" sz="2400" b="1" dirty="0"/>
          </a:p>
        </p:txBody>
      </p:sp>
      <p:grpSp>
        <p:nvGrpSpPr>
          <p:cNvPr id="4" name="Group 3"/>
          <p:cNvGrpSpPr/>
          <p:nvPr/>
        </p:nvGrpSpPr>
        <p:grpSpPr>
          <a:xfrm>
            <a:off x="235254" y="1067227"/>
            <a:ext cx="4716289" cy="2217757"/>
            <a:chOff x="395536" y="1067227"/>
            <a:chExt cx="4556007" cy="1857717"/>
          </a:xfrm>
        </p:grpSpPr>
        <p:pic>
          <p:nvPicPr>
            <p:cNvPr id="7680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95536" y="1067227"/>
              <a:ext cx="4556007" cy="1857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41901" y="1403484"/>
              <a:ext cx="761747" cy="369332"/>
            </a:xfrm>
            <a:prstGeom prst="rect">
              <a:avLst/>
            </a:prstGeom>
            <a:noFill/>
          </p:spPr>
          <p:txBody>
            <a:bodyPr wrap="none" rtlCol="0">
              <a:spAutoFit/>
            </a:bodyPr>
            <a:lstStyle/>
            <a:p>
              <a:r>
                <a:rPr lang="es-ES" dirty="0" err="1" smtClean="0">
                  <a:solidFill>
                    <a:schemeClr val="bg1"/>
                  </a:solidFill>
                </a:rPr>
                <a:t>Xaloc</a:t>
              </a:r>
              <a:endParaRPr lang="en-US" dirty="0">
                <a:solidFill>
                  <a:schemeClr val="bg1"/>
                </a:solidFill>
              </a:endParaRPr>
            </a:p>
          </p:txBody>
        </p:sp>
      </p:grpSp>
      <p:grpSp>
        <p:nvGrpSpPr>
          <p:cNvPr id="5" name="Group 4"/>
          <p:cNvGrpSpPr/>
          <p:nvPr/>
        </p:nvGrpSpPr>
        <p:grpSpPr>
          <a:xfrm>
            <a:off x="4427984" y="1551737"/>
            <a:ext cx="4408984" cy="2179811"/>
            <a:chOff x="4355976" y="1340768"/>
            <a:chExt cx="4408984" cy="2179811"/>
          </a:xfrm>
        </p:grpSpPr>
        <p:pic>
          <p:nvPicPr>
            <p:cNvPr id="7680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55976" y="1340768"/>
              <a:ext cx="4408984" cy="21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644008" y="1546502"/>
              <a:ext cx="864339" cy="369332"/>
            </a:xfrm>
            <a:prstGeom prst="rect">
              <a:avLst/>
            </a:prstGeom>
            <a:noFill/>
          </p:spPr>
          <p:txBody>
            <a:bodyPr wrap="none" rtlCol="0">
              <a:spAutoFit/>
            </a:bodyPr>
            <a:lstStyle/>
            <a:p>
              <a:r>
                <a:rPr lang="es-ES" dirty="0" smtClean="0">
                  <a:solidFill>
                    <a:schemeClr val="bg1"/>
                  </a:solidFill>
                </a:rPr>
                <a:t>Mistral</a:t>
              </a:r>
              <a:endParaRPr lang="en-US" dirty="0">
                <a:solidFill>
                  <a:schemeClr val="bg1"/>
                </a:solidFill>
              </a:endParaRPr>
            </a:p>
          </p:txBody>
        </p:sp>
      </p:grpSp>
      <p:grpSp>
        <p:nvGrpSpPr>
          <p:cNvPr id="6" name="Group 5"/>
          <p:cNvGrpSpPr/>
          <p:nvPr/>
        </p:nvGrpSpPr>
        <p:grpSpPr>
          <a:xfrm>
            <a:off x="235254" y="3573107"/>
            <a:ext cx="4323457" cy="2264654"/>
            <a:chOff x="827584" y="3212976"/>
            <a:chExt cx="4035425" cy="1764085"/>
          </a:xfrm>
        </p:grpSpPr>
        <p:pic>
          <p:nvPicPr>
            <p:cNvPr id="76805" name="Picture 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27584" y="3212976"/>
              <a:ext cx="4035425" cy="168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1649296" y="4607729"/>
              <a:ext cx="684803" cy="369332"/>
            </a:xfrm>
            <a:prstGeom prst="rect">
              <a:avLst/>
            </a:prstGeom>
            <a:noFill/>
          </p:spPr>
          <p:txBody>
            <a:bodyPr wrap="none" rtlCol="0">
              <a:spAutoFit/>
            </a:bodyPr>
            <a:lstStyle/>
            <a:p>
              <a:r>
                <a:rPr lang="es-ES" dirty="0" smtClean="0">
                  <a:solidFill>
                    <a:schemeClr val="bg1"/>
                  </a:solidFill>
                </a:rPr>
                <a:t>NCD</a:t>
              </a:r>
              <a:endParaRPr lang="en-US" dirty="0">
                <a:solidFill>
                  <a:schemeClr val="bg1"/>
                </a:solidFill>
              </a:endParaRPr>
            </a:p>
          </p:txBody>
        </p:sp>
      </p:grpSp>
      <p:grpSp>
        <p:nvGrpSpPr>
          <p:cNvPr id="7" name="Group 6"/>
          <p:cNvGrpSpPr/>
          <p:nvPr/>
        </p:nvGrpSpPr>
        <p:grpSpPr>
          <a:xfrm>
            <a:off x="4193401" y="3933056"/>
            <a:ext cx="4586139" cy="2266996"/>
            <a:chOff x="4355976" y="3610276"/>
            <a:chExt cx="4298107" cy="1941704"/>
          </a:xfrm>
        </p:grpSpPr>
        <p:pic>
          <p:nvPicPr>
            <p:cNvPr id="76806" name="Picture 6"/>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355976" y="3610276"/>
              <a:ext cx="4298107" cy="1941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7524328" y="5085184"/>
              <a:ext cx="1095172" cy="369332"/>
            </a:xfrm>
            <a:prstGeom prst="rect">
              <a:avLst/>
            </a:prstGeom>
            <a:noFill/>
          </p:spPr>
          <p:txBody>
            <a:bodyPr wrap="none" rtlCol="0">
              <a:spAutoFit/>
            </a:bodyPr>
            <a:lstStyle/>
            <a:p>
              <a:r>
                <a:rPr lang="es-ES" dirty="0" smtClean="0">
                  <a:solidFill>
                    <a:schemeClr val="bg1"/>
                  </a:solidFill>
                </a:rPr>
                <a:t>CLAESS</a:t>
              </a:r>
              <a:endParaRPr lang="en-US" dirty="0">
                <a:solidFill>
                  <a:schemeClr val="bg1"/>
                </a:solidFill>
              </a:endParaRPr>
            </a:p>
          </p:txBody>
        </p:sp>
      </p:grpSp>
      <p:pic>
        <p:nvPicPr>
          <p:cNvPr id="20"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761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638570" y="76200"/>
            <a:ext cx="384028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200" b="1" dirty="0" smtClean="0">
                <a:solidFill>
                  <a:srgbClr val="112E50"/>
                </a:solidFill>
                <a:cs typeface="Arial" charset="0"/>
              </a:rPr>
              <a:t>ALBA BEAMLINES</a:t>
            </a:r>
          </a:p>
          <a:p>
            <a:pPr algn="ctr" eaLnBrk="1" hangingPunct="1"/>
            <a:r>
              <a:rPr lang="es-ES" sz="1600" b="1" dirty="0" err="1" smtClean="0"/>
              <a:t>Some</a:t>
            </a:r>
            <a:r>
              <a:rPr lang="es-ES" sz="1600" b="1" dirty="0" smtClean="0"/>
              <a:t> </a:t>
            </a:r>
            <a:r>
              <a:rPr lang="es-ES" sz="1600" b="1" dirty="0" err="1" smtClean="0"/>
              <a:t>pictures</a:t>
            </a:r>
            <a:endParaRPr lang="en-US" sz="2400" b="1" dirty="0"/>
          </a:p>
        </p:txBody>
      </p:sp>
      <p:grpSp>
        <p:nvGrpSpPr>
          <p:cNvPr id="3" name="Group 2"/>
          <p:cNvGrpSpPr/>
          <p:nvPr/>
        </p:nvGrpSpPr>
        <p:grpSpPr>
          <a:xfrm>
            <a:off x="395536" y="1052736"/>
            <a:ext cx="4633484" cy="2605088"/>
            <a:chOff x="395536" y="1052736"/>
            <a:chExt cx="4633484" cy="2605088"/>
          </a:xfrm>
        </p:grpSpPr>
        <p:pic>
          <p:nvPicPr>
            <p:cNvPr id="19" name="Picture 2" descr="C:\ALBA\ALBA_comision_ejecutiva\2013_strategic_plan\MAGA_work\fotos_BLs\BL24_endstations.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95536" y="1052736"/>
              <a:ext cx="4633484" cy="260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1331640" y="1228110"/>
              <a:ext cx="902811" cy="369332"/>
            </a:xfrm>
            <a:prstGeom prst="rect">
              <a:avLst/>
            </a:prstGeom>
            <a:noFill/>
          </p:spPr>
          <p:txBody>
            <a:bodyPr wrap="none" rtlCol="0">
              <a:spAutoFit/>
            </a:bodyPr>
            <a:lstStyle/>
            <a:p>
              <a:r>
                <a:rPr lang="es-ES" dirty="0" smtClean="0">
                  <a:solidFill>
                    <a:schemeClr val="bg1"/>
                  </a:solidFill>
                </a:rPr>
                <a:t>CIRCE</a:t>
              </a:r>
              <a:endParaRPr lang="en-US" dirty="0">
                <a:solidFill>
                  <a:schemeClr val="bg1"/>
                </a:solidFill>
              </a:endParaRPr>
            </a:p>
          </p:txBody>
        </p:sp>
      </p:grpSp>
      <p:pic>
        <p:nvPicPr>
          <p:cNvPr id="788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88387" y="1412776"/>
            <a:ext cx="3980929" cy="257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4788024" y="3501008"/>
            <a:ext cx="1146468" cy="369332"/>
          </a:xfrm>
          <a:prstGeom prst="rect">
            <a:avLst/>
          </a:prstGeom>
          <a:noFill/>
        </p:spPr>
        <p:txBody>
          <a:bodyPr wrap="none" rtlCol="0">
            <a:spAutoFit/>
          </a:bodyPr>
          <a:lstStyle/>
          <a:p>
            <a:r>
              <a:rPr lang="es-ES" dirty="0" smtClean="0">
                <a:solidFill>
                  <a:schemeClr val="bg1"/>
                </a:solidFill>
              </a:rPr>
              <a:t>BOREAS</a:t>
            </a:r>
            <a:endParaRPr lang="en-US" dirty="0">
              <a:solidFill>
                <a:schemeClr val="bg1"/>
              </a:solidFill>
            </a:endParaRPr>
          </a:p>
        </p:txBody>
      </p:sp>
      <p:grpSp>
        <p:nvGrpSpPr>
          <p:cNvPr id="10" name="Group 9"/>
          <p:cNvGrpSpPr/>
          <p:nvPr/>
        </p:nvGrpSpPr>
        <p:grpSpPr>
          <a:xfrm>
            <a:off x="1115616" y="3870340"/>
            <a:ext cx="4105449" cy="2303015"/>
            <a:chOff x="1115616" y="3870340"/>
            <a:chExt cx="4105449" cy="2303015"/>
          </a:xfrm>
        </p:grpSpPr>
        <p:pic>
          <p:nvPicPr>
            <p:cNvPr id="788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15616" y="3870340"/>
              <a:ext cx="4105449" cy="2303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1496125" y="4149080"/>
              <a:ext cx="915635" cy="369332"/>
            </a:xfrm>
            <a:prstGeom prst="rect">
              <a:avLst/>
            </a:prstGeom>
            <a:noFill/>
          </p:spPr>
          <p:txBody>
            <a:bodyPr wrap="none" rtlCol="0">
              <a:spAutoFit/>
            </a:bodyPr>
            <a:lstStyle/>
            <a:p>
              <a:r>
                <a:rPr lang="es-ES" dirty="0" smtClean="0">
                  <a:solidFill>
                    <a:schemeClr val="bg1"/>
                  </a:solidFill>
                </a:rPr>
                <a:t>MIRAS</a:t>
              </a:r>
              <a:endParaRPr lang="en-US" dirty="0">
                <a:solidFill>
                  <a:schemeClr val="bg1"/>
                </a:solidFill>
              </a:endParaRPr>
            </a:p>
          </p:txBody>
        </p:sp>
      </p:grpSp>
      <p:grpSp>
        <p:nvGrpSpPr>
          <p:cNvPr id="26" name="Group 25"/>
          <p:cNvGrpSpPr/>
          <p:nvPr/>
        </p:nvGrpSpPr>
        <p:grpSpPr>
          <a:xfrm>
            <a:off x="5580112" y="3840283"/>
            <a:ext cx="3086591" cy="2333072"/>
            <a:chOff x="1403648" y="4226391"/>
            <a:chExt cx="2762739" cy="2086918"/>
          </a:xfrm>
        </p:grpSpPr>
        <p:pic>
          <p:nvPicPr>
            <p:cNvPr id="27" name="Picture 7"/>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03648" y="4226391"/>
              <a:ext cx="2762739" cy="2086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3216429" y="5867980"/>
              <a:ext cx="851515" cy="369332"/>
            </a:xfrm>
            <a:prstGeom prst="rect">
              <a:avLst/>
            </a:prstGeom>
            <a:noFill/>
          </p:spPr>
          <p:txBody>
            <a:bodyPr wrap="none" rtlCol="0">
              <a:spAutoFit/>
            </a:bodyPr>
            <a:lstStyle/>
            <a:p>
              <a:r>
                <a:rPr lang="es-ES" dirty="0" smtClean="0">
                  <a:solidFill>
                    <a:schemeClr val="bg1"/>
                  </a:solidFill>
                </a:rPr>
                <a:t>MSPD</a:t>
              </a:r>
              <a:endParaRPr lang="en-US" dirty="0">
                <a:solidFill>
                  <a:schemeClr val="bg1"/>
                </a:solidFill>
              </a:endParaRPr>
            </a:p>
          </p:txBody>
        </p:sp>
      </p:grpSp>
      <p:pic>
        <p:nvPicPr>
          <p:cNvPr id="29"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0729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3" name="Rectangle 29"/>
          <p:cNvSpPr>
            <a:spLocks noChangeArrowheads="1"/>
          </p:cNvSpPr>
          <p:nvPr/>
        </p:nvSpPr>
        <p:spPr bwMode="auto">
          <a:xfrm>
            <a:off x="0" y="2805113"/>
            <a:ext cx="9144000" cy="0"/>
          </a:xfrm>
          <a:prstGeom prst="rect">
            <a:avLst/>
          </a:prstGeom>
          <a:noFill/>
          <a:ln w="9525">
            <a:noFill/>
            <a:miter lim="800000"/>
            <a:headEnd/>
            <a:tailEnd/>
          </a:ln>
        </p:spPr>
        <p:txBody>
          <a:bodyPr wrap="none" anchor="ctr">
            <a:spAutoFit/>
          </a:bodyPr>
          <a:lstStyle/>
          <a:p>
            <a:pPr eaLnBrk="0" hangingPunct="0"/>
            <a:endParaRPr lang="en-GB"/>
          </a:p>
        </p:txBody>
      </p:sp>
      <p:sp>
        <p:nvSpPr>
          <p:cNvPr id="397314" name="Rectangle 4"/>
          <p:cNvSpPr txBox="1">
            <a:spLocks noChangeArrowheads="1"/>
          </p:cNvSpPr>
          <p:nvPr/>
        </p:nvSpPr>
        <p:spPr bwMode="auto">
          <a:xfrm>
            <a:off x="1676400" y="152400"/>
            <a:ext cx="5791200" cy="653752"/>
          </a:xfrm>
          <a:prstGeom prst="rect">
            <a:avLst/>
          </a:prstGeom>
          <a:solidFill>
            <a:srgbClr val="FFFFFF"/>
          </a:solidFill>
          <a:ln w="9525">
            <a:noFill/>
            <a:miter lim="800000"/>
            <a:headEnd/>
            <a:tailEnd/>
          </a:ln>
        </p:spPr>
        <p:txBody>
          <a:bodyPr anchor="ctr"/>
          <a:lstStyle/>
          <a:p>
            <a:pPr algn="ctr">
              <a:lnSpc>
                <a:spcPct val="150000"/>
              </a:lnSpc>
            </a:pPr>
            <a:r>
              <a:rPr lang="es-ES" sz="3500" b="1" dirty="0" smtClean="0">
                <a:solidFill>
                  <a:srgbClr val="112E50"/>
                </a:solidFill>
                <a:cs typeface="Arial" charset="0"/>
              </a:rPr>
              <a:t>ALBA </a:t>
            </a:r>
            <a:r>
              <a:rPr lang="es-ES" sz="3500" b="1" dirty="0" err="1" smtClean="0">
                <a:solidFill>
                  <a:srgbClr val="112E50"/>
                </a:solidFill>
                <a:cs typeface="Arial" charset="0"/>
              </a:rPr>
              <a:t>Operation</a:t>
            </a:r>
            <a:endParaRPr lang="es-ES" sz="3500" b="1" dirty="0" smtClean="0">
              <a:solidFill>
                <a:srgbClr val="112E50"/>
              </a:solidFill>
              <a:cs typeface="Arial" charset="0"/>
            </a:endParaRPr>
          </a:p>
        </p:txBody>
      </p:sp>
      <p:pic>
        <p:nvPicPr>
          <p:cNvPr id="7"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1634769" y="806152"/>
            <a:ext cx="5756631" cy="3103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55620" y="3421329"/>
            <a:ext cx="1746760" cy="464871"/>
          </a:xfrm>
          <a:prstGeom prst="rect">
            <a:avLst/>
          </a:prstGeom>
        </p:spPr>
        <p:txBody>
          <a:bodyPr wrap="none">
            <a:spAutoFit/>
          </a:bodyPr>
          <a:lstStyle/>
          <a:p>
            <a:pPr algn="ctr">
              <a:lnSpc>
                <a:spcPct val="150000"/>
              </a:lnSpc>
            </a:pPr>
            <a:r>
              <a:rPr lang="es-ES" dirty="0">
                <a:solidFill>
                  <a:schemeClr val="bg1"/>
                </a:solidFill>
                <a:cs typeface="Arial" charset="0"/>
              </a:rPr>
              <a:t>24/24h  7/7days</a:t>
            </a:r>
          </a:p>
        </p:txBody>
      </p:sp>
      <p:pic>
        <p:nvPicPr>
          <p:cNvPr id="4099"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817163" y="3962400"/>
            <a:ext cx="5443795" cy="2379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505200" y="5029200"/>
            <a:ext cx="2362199" cy="923330"/>
          </a:xfrm>
          <a:prstGeom prst="rect">
            <a:avLst/>
          </a:prstGeom>
          <a:solidFill>
            <a:schemeClr val="bg1">
              <a:lumMod val="95000"/>
            </a:schemeClr>
          </a:solidFill>
          <a:ln>
            <a:noFill/>
          </a:ln>
        </p:spPr>
        <p:txBody>
          <a:bodyPr wrap="square" rtlCol="0">
            <a:spAutoFit/>
          </a:bodyPr>
          <a:lstStyle/>
          <a:p>
            <a:pPr algn="ctr"/>
            <a:r>
              <a:rPr lang="es-ES" b="1" dirty="0" err="1" smtClean="0">
                <a:solidFill>
                  <a:schemeClr val="accent1"/>
                </a:solidFill>
              </a:rPr>
              <a:t>Average</a:t>
            </a:r>
            <a:r>
              <a:rPr lang="es-ES" b="1" dirty="0" smtClean="0">
                <a:solidFill>
                  <a:schemeClr val="accent1"/>
                </a:solidFill>
              </a:rPr>
              <a:t> </a:t>
            </a:r>
            <a:r>
              <a:rPr lang="es-ES" b="1" dirty="0" err="1" smtClean="0">
                <a:solidFill>
                  <a:schemeClr val="accent1"/>
                </a:solidFill>
              </a:rPr>
              <a:t>Availability</a:t>
            </a:r>
            <a:r>
              <a:rPr lang="es-ES" b="1" dirty="0" smtClean="0">
                <a:solidFill>
                  <a:schemeClr val="accent1"/>
                </a:solidFill>
              </a:rPr>
              <a:t> in the </a:t>
            </a:r>
            <a:r>
              <a:rPr lang="es-ES" b="1" dirty="0" err="1" smtClean="0">
                <a:solidFill>
                  <a:schemeClr val="accent1"/>
                </a:solidFill>
              </a:rPr>
              <a:t>last</a:t>
            </a:r>
            <a:r>
              <a:rPr lang="es-ES" b="1" dirty="0" smtClean="0">
                <a:solidFill>
                  <a:schemeClr val="accent1"/>
                </a:solidFill>
              </a:rPr>
              <a:t> 5 </a:t>
            </a:r>
            <a:r>
              <a:rPr lang="es-ES" b="1" dirty="0" err="1" smtClean="0">
                <a:solidFill>
                  <a:schemeClr val="accent1"/>
                </a:solidFill>
              </a:rPr>
              <a:t>years</a:t>
            </a:r>
            <a:r>
              <a:rPr lang="es-ES" b="1" dirty="0" smtClean="0">
                <a:solidFill>
                  <a:schemeClr val="accent1"/>
                </a:solidFill>
              </a:rPr>
              <a:t> = 97,5%</a:t>
            </a:r>
            <a:endParaRPr lang="en-US" b="1" dirty="0" smtClean="0">
              <a:solidFill>
                <a:schemeClr val="accent1"/>
              </a:solidFill>
            </a:endParaRPr>
          </a:p>
        </p:txBody>
      </p:sp>
    </p:spTree>
    <p:extLst>
      <p:ext uri="{BB962C8B-B14F-4D97-AF65-F5344CB8AC3E}">
        <p14:creationId xmlns:p14="http://schemas.microsoft.com/office/powerpoint/2010/main" val="33397171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04800"/>
            <a:ext cx="6232902" cy="954107"/>
          </a:xfrm>
        </p:spPr>
        <p:txBody>
          <a:bodyPr/>
          <a:lstStyle/>
          <a:p>
            <a:r>
              <a:rPr lang="es-ES" sz="2800" b="1" kern="1200" dirty="0" smtClean="0">
                <a:solidFill>
                  <a:srgbClr val="002060"/>
                </a:solidFill>
                <a:latin typeface="Arial" charset="0"/>
                <a:ea typeface="+mn-ea"/>
                <a:cs typeface="+mn-cs"/>
              </a:rPr>
              <a:t>Active International </a:t>
            </a:r>
            <a:r>
              <a:rPr lang="es-ES" sz="2800" b="1" kern="1200" dirty="0" err="1" smtClean="0">
                <a:solidFill>
                  <a:srgbClr val="002060"/>
                </a:solidFill>
                <a:latin typeface="Arial" charset="0"/>
                <a:ea typeface="+mn-ea"/>
                <a:cs typeface="+mn-cs"/>
              </a:rPr>
              <a:t>Collaborations</a:t>
            </a:r>
            <a:endParaRPr lang="en-US" sz="2800" b="1" kern="1200" dirty="0">
              <a:solidFill>
                <a:srgbClr val="002060"/>
              </a:solidFill>
              <a:latin typeface="Arial" charset="0"/>
              <a:ea typeface="+mn-ea"/>
              <a:cs typeface="+mn-cs"/>
            </a:endParaRPr>
          </a:p>
        </p:txBody>
      </p:sp>
      <p:sp>
        <p:nvSpPr>
          <p:cNvPr id="3" name="Content Placeholder 2"/>
          <p:cNvSpPr>
            <a:spLocks noGrp="1"/>
          </p:cNvSpPr>
          <p:nvPr>
            <p:ph idx="1"/>
          </p:nvPr>
        </p:nvSpPr>
        <p:spPr>
          <a:xfrm>
            <a:off x="457200" y="2899048"/>
            <a:ext cx="8229600" cy="1368152"/>
          </a:xfrm>
        </p:spPr>
        <p:txBody>
          <a:bodyPr>
            <a:normAutofit fontScale="92500" lnSpcReduction="10000"/>
          </a:bodyPr>
          <a:lstStyle/>
          <a:p>
            <a:pPr marL="457200" lvl="1" indent="0">
              <a:buNone/>
            </a:pPr>
            <a:endParaRPr lang="en-US" sz="1600" dirty="0">
              <a:latin typeface="+mj-lt"/>
            </a:endParaRPr>
          </a:p>
          <a:p>
            <a:pPr>
              <a:buClrTx/>
            </a:pPr>
            <a:r>
              <a:rPr lang="es-ES" sz="2600" dirty="0" smtClean="0">
                <a:latin typeface="+mj-lt"/>
              </a:rPr>
              <a:t>EU H2020 Project </a:t>
            </a:r>
            <a:r>
              <a:rPr lang="es-ES" sz="2600" dirty="0" err="1" smtClean="0">
                <a:latin typeface="+mj-lt"/>
              </a:rPr>
              <a:t>EuroCirCol</a:t>
            </a:r>
            <a:endParaRPr lang="es-ES" sz="2600" dirty="0" smtClean="0">
              <a:latin typeface="+mj-lt"/>
            </a:endParaRPr>
          </a:p>
          <a:p>
            <a:pPr>
              <a:buClrTx/>
              <a:buFont typeface="Wingdings"/>
              <a:buChar char="à"/>
            </a:pPr>
            <a:r>
              <a:rPr lang="es-ES" sz="1900" b="1" dirty="0" smtClean="0">
                <a:solidFill>
                  <a:schemeClr val="accent1"/>
                </a:solidFill>
                <a:latin typeface="+mj-lt"/>
                <a:sym typeface="Wingdings" panose="05000000000000000000" pitchFamily="2" charset="2"/>
              </a:rPr>
              <a:t>Leader WP4 – FCC </a:t>
            </a:r>
            <a:r>
              <a:rPr lang="es-ES" sz="1900" b="1" dirty="0" err="1" smtClean="0">
                <a:solidFill>
                  <a:schemeClr val="accent1"/>
                </a:solidFill>
                <a:latin typeface="+mj-lt"/>
                <a:sym typeface="Wingdings" panose="05000000000000000000" pitchFamily="2" charset="2"/>
              </a:rPr>
              <a:t>Vacuum</a:t>
            </a:r>
            <a:r>
              <a:rPr lang="es-ES" sz="1900" b="1" dirty="0" smtClean="0">
                <a:solidFill>
                  <a:schemeClr val="accent1"/>
                </a:solidFill>
                <a:latin typeface="+mj-lt"/>
                <a:sym typeface="Wingdings" panose="05000000000000000000" pitchFamily="2" charset="2"/>
              </a:rPr>
              <a:t> </a:t>
            </a:r>
            <a:r>
              <a:rPr lang="es-ES" sz="1900" b="1" dirty="0" err="1" smtClean="0">
                <a:solidFill>
                  <a:schemeClr val="accent1"/>
                </a:solidFill>
                <a:latin typeface="+mj-lt"/>
                <a:sym typeface="Wingdings" panose="05000000000000000000" pitchFamily="2" charset="2"/>
              </a:rPr>
              <a:t>chamber</a:t>
            </a:r>
            <a:endParaRPr lang="es-ES" sz="1900" b="1" dirty="0" smtClean="0">
              <a:solidFill>
                <a:schemeClr val="accent1"/>
              </a:solidFill>
              <a:latin typeface="+mj-lt"/>
              <a:sym typeface="Wingdings" panose="05000000000000000000" pitchFamily="2" charset="2"/>
            </a:endParaRPr>
          </a:p>
          <a:p>
            <a:pPr>
              <a:buClrTx/>
              <a:buFont typeface="Wingdings"/>
              <a:buChar char="à"/>
            </a:pPr>
            <a:r>
              <a:rPr lang="es-ES" sz="1900" b="1" dirty="0" smtClean="0">
                <a:solidFill>
                  <a:schemeClr val="accent1"/>
                </a:solidFill>
                <a:latin typeface="+mj-lt"/>
                <a:sym typeface="Wingdings" panose="05000000000000000000" pitchFamily="2" charset="2"/>
              </a:rPr>
              <a:t>PhD </a:t>
            </a:r>
            <a:r>
              <a:rPr lang="es-ES" sz="1900" b="1" dirty="0" err="1" smtClean="0">
                <a:solidFill>
                  <a:schemeClr val="accent1"/>
                </a:solidFill>
                <a:latin typeface="+mj-lt"/>
                <a:sym typeface="Wingdings" panose="05000000000000000000" pitchFamily="2" charset="2"/>
              </a:rPr>
              <a:t>student</a:t>
            </a:r>
            <a:endParaRPr lang="en-US" sz="1900" b="1" dirty="0">
              <a:solidFill>
                <a:schemeClr val="accent1"/>
              </a:solidFill>
              <a:latin typeface="+mj-lt"/>
            </a:endParaRPr>
          </a:p>
          <a:p>
            <a:pPr>
              <a:buClrTx/>
            </a:pPr>
            <a:endParaRPr lang="es-ES" sz="2400" dirty="0" smtClean="0">
              <a:latin typeface="+mj-lt"/>
            </a:endParaRPr>
          </a:p>
        </p:txBody>
      </p:sp>
      <p:sp>
        <p:nvSpPr>
          <p:cNvPr id="6" name="Content Placeholder 2"/>
          <p:cNvSpPr txBox="1">
            <a:spLocks/>
          </p:cNvSpPr>
          <p:nvPr/>
        </p:nvSpPr>
        <p:spPr>
          <a:xfrm>
            <a:off x="446856" y="4267200"/>
            <a:ext cx="8229600" cy="75436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s-ES" sz="2400" kern="0" dirty="0" smtClean="0"/>
              <a:t>KE </a:t>
            </a:r>
            <a:r>
              <a:rPr lang="es-ES" sz="2400" kern="0" dirty="0" err="1" smtClean="0"/>
              <a:t>contract</a:t>
            </a:r>
            <a:r>
              <a:rPr lang="es-ES" sz="2400" kern="0" dirty="0" smtClean="0"/>
              <a:t> CLIC-CERN</a:t>
            </a:r>
          </a:p>
          <a:p>
            <a:pPr marL="0" lvl="0" indent="0" eaLnBrk="1" fontAlgn="auto" hangingPunct="1">
              <a:spcAft>
                <a:spcPts val="0"/>
              </a:spcAft>
              <a:buNone/>
            </a:pPr>
            <a:r>
              <a:rPr lang="es-ES" sz="1800" b="1" dirty="0">
                <a:solidFill>
                  <a:srgbClr val="4F81BD"/>
                </a:solidFill>
                <a:latin typeface="Arial" pitchFamily="34" charset="0"/>
                <a:cs typeface="Arial" pitchFamily="34" charset="0"/>
                <a:sym typeface="Wingdings" panose="05000000000000000000" pitchFamily="2" charset="2"/>
              </a:rPr>
              <a:t>  </a:t>
            </a:r>
            <a:r>
              <a:rPr lang="es-ES" sz="1800" b="1" dirty="0" err="1" smtClean="0">
                <a:solidFill>
                  <a:srgbClr val="4F81BD"/>
                </a:solidFill>
                <a:cs typeface="Arial" pitchFamily="34" charset="0"/>
                <a:sym typeface="Wingdings" panose="05000000000000000000" pitchFamily="2" charset="2"/>
              </a:rPr>
              <a:t>Pulsed</a:t>
            </a:r>
            <a:r>
              <a:rPr lang="es-ES" sz="1800" b="1" dirty="0" smtClean="0">
                <a:solidFill>
                  <a:srgbClr val="4F81BD"/>
                </a:solidFill>
                <a:cs typeface="Arial" pitchFamily="34" charset="0"/>
                <a:sym typeface="Wingdings" panose="05000000000000000000" pitchFamily="2" charset="2"/>
              </a:rPr>
              <a:t> </a:t>
            </a:r>
            <a:r>
              <a:rPr lang="es-ES" sz="1800" b="1" dirty="0" err="1" smtClean="0">
                <a:solidFill>
                  <a:srgbClr val="4F81BD"/>
                </a:solidFill>
                <a:cs typeface="Arial" pitchFamily="34" charset="0"/>
                <a:sym typeface="Wingdings" panose="05000000000000000000" pitchFamily="2" charset="2"/>
              </a:rPr>
              <a:t>Magnets</a:t>
            </a:r>
            <a:r>
              <a:rPr lang="es-ES" sz="1800" b="1" dirty="0" smtClean="0">
                <a:solidFill>
                  <a:srgbClr val="4F81BD"/>
                </a:solidFill>
                <a:cs typeface="Arial" pitchFamily="34" charset="0"/>
                <a:sym typeface="Wingdings" panose="05000000000000000000" pitchFamily="2" charset="2"/>
              </a:rPr>
              <a:t>, RF, </a:t>
            </a:r>
            <a:r>
              <a:rPr lang="es-ES" sz="1800" b="1" dirty="0" err="1" smtClean="0">
                <a:solidFill>
                  <a:srgbClr val="4F81BD"/>
                </a:solidFill>
                <a:cs typeface="Arial" pitchFamily="34" charset="0"/>
                <a:sym typeface="Wingdings" panose="05000000000000000000" pitchFamily="2" charset="2"/>
              </a:rPr>
              <a:t>Diagnostics</a:t>
            </a:r>
            <a:r>
              <a:rPr lang="es-ES" sz="1800" b="1" dirty="0" smtClean="0">
                <a:solidFill>
                  <a:srgbClr val="4F81BD"/>
                </a:solidFill>
                <a:cs typeface="Arial" pitchFamily="34" charset="0"/>
                <a:sym typeface="Wingdings" panose="05000000000000000000" pitchFamily="2" charset="2"/>
              </a:rPr>
              <a:t>, </a:t>
            </a:r>
            <a:r>
              <a:rPr lang="es-ES" sz="1800" b="1" dirty="0" err="1" smtClean="0">
                <a:solidFill>
                  <a:srgbClr val="4F81BD"/>
                </a:solidFill>
                <a:cs typeface="Arial" pitchFamily="34" charset="0"/>
                <a:sym typeface="Wingdings" panose="05000000000000000000" pitchFamily="2" charset="2"/>
              </a:rPr>
              <a:t>Beam</a:t>
            </a:r>
            <a:r>
              <a:rPr lang="es-ES" sz="1800" b="1" dirty="0" smtClean="0">
                <a:solidFill>
                  <a:srgbClr val="4F81BD"/>
                </a:solidFill>
                <a:cs typeface="Arial" pitchFamily="34" charset="0"/>
                <a:sym typeface="Wingdings" panose="05000000000000000000" pitchFamily="2" charset="2"/>
              </a:rPr>
              <a:t> </a:t>
            </a:r>
            <a:r>
              <a:rPr lang="es-ES" sz="1800" b="1" dirty="0" err="1" smtClean="0">
                <a:solidFill>
                  <a:srgbClr val="4F81BD"/>
                </a:solidFill>
                <a:cs typeface="Arial" pitchFamily="34" charset="0"/>
                <a:sym typeface="Wingdings" panose="05000000000000000000" pitchFamily="2" charset="2"/>
              </a:rPr>
              <a:t>dynamics</a:t>
            </a:r>
            <a:endParaRPr lang="en-US" sz="1800" b="1" dirty="0">
              <a:solidFill>
                <a:srgbClr val="4F81BD"/>
              </a:solidFill>
              <a:cs typeface="Arial" pitchFamily="34" charset="0"/>
            </a:endParaRPr>
          </a:p>
          <a:p>
            <a:pPr marL="0" indent="0">
              <a:buNone/>
            </a:pPr>
            <a:endParaRPr lang="es-ES" sz="2800" kern="0" dirty="0" smtClean="0"/>
          </a:p>
        </p:txBody>
      </p:sp>
      <p:pic>
        <p:nvPicPr>
          <p:cNvPr id="7"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6668267" y="4373128"/>
            <a:ext cx="631762" cy="653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Content Placeholder 2"/>
          <p:cNvSpPr txBox="1">
            <a:spLocks/>
          </p:cNvSpPr>
          <p:nvPr/>
        </p:nvSpPr>
        <p:spPr>
          <a:xfrm>
            <a:off x="457200" y="2277203"/>
            <a:ext cx="8229600" cy="1066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959F38"/>
              </a:buClr>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112E50"/>
              </a:buClr>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959F38"/>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112E5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88A0B8"/>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0" fontAlgn="base" hangingPunct="0">
              <a:spcAft>
                <a:spcPct val="0"/>
              </a:spcAft>
              <a:buClrTx/>
            </a:pPr>
            <a:r>
              <a:rPr lang="es-ES" sz="2400" kern="0" dirty="0" smtClean="0">
                <a:latin typeface="+mn-lt"/>
                <a:cs typeface="+mn-cs"/>
              </a:rPr>
              <a:t>KE </a:t>
            </a:r>
            <a:r>
              <a:rPr lang="es-ES" sz="2400" kern="0" dirty="0" err="1" smtClean="0">
                <a:latin typeface="+mn-lt"/>
                <a:cs typeface="+mn-cs"/>
              </a:rPr>
              <a:t>contract</a:t>
            </a:r>
            <a:r>
              <a:rPr lang="es-ES" sz="2400" kern="0" dirty="0" smtClean="0">
                <a:latin typeface="+mn-lt"/>
                <a:cs typeface="+mn-cs"/>
              </a:rPr>
              <a:t> FCC-CERN – HTS-BS-FCC</a:t>
            </a:r>
          </a:p>
          <a:p>
            <a:pPr marL="0" indent="0" eaLnBrk="0" fontAlgn="base" hangingPunct="0">
              <a:spcAft>
                <a:spcPct val="0"/>
              </a:spcAft>
              <a:buClrTx/>
              <a:buFont typeface="Arial" pitchFamily="34" charset="0"/>
              <a:buNone/>
            </a:pPr>
            <a:r>
              <a:rPr lang="es-ES" sz="1800" b="1" dirty="0">
                <a:solidFill>
                  <a:schemeClr val="accent1"/>
                </a:solidFill>
                <a:latin typeface="+mn-lt"/>
                <a:cs typeface="+mn-cs"/>
                <a:sym typeface="Wingdings" panose="05000000000000000000" pitchFamily="2" charset="2"/>
              </a:rPr>
              <a:t>  PhD </a:t>
            </a:r>
            <a:r>
              <a:rPr lang="es-ES" sz="1800" b="1" dirty="0" err="1" smtClean="0">
                <a:solidFill>
                  <a:schemeClr val="accent1"/>
                </a:solidFill>
                <a:latin typeface="+mn-lt"/>
                <a:cs typeface="+mn-cs"/>
                <a:sym typeface="Wingdings" panose="05000000000000000000" pitchFamily="2" charset="2"/>
              </a:rPr>
              <a:t>student</a:t>
            </a:r>
            <a:endParaRPr lang="en-US" sz="1800" b="1" dirty="0">
              <a:solidFill>
                <a:schemeClr val="accent1"/>
              </a:solidFill>
              <a:latin typeface="+mn-lt"/>
              <a:cs typeface="+mn-cs"/>
            </a:endParaRPr>
          </a:p>
        </p:txBody>
      </p:sp>
      <p:pic>
        <p:nvPicPr>
          <p:cNvPr id="16"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5715000" y="1981200"/>
            <a:ext cx="2903984" cy="1055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Content Placeholder 2"/>
          <p:cNvSpPr txBox="1">
            <a:spLocks/>
          </p:cNvSpPr>
          <p:nvPr/>
        </p:nvSpPr>
        <p:spPr>
          <a:xfrm>
            <a:off x="457200" y="5191464"/>
            <a:ext cx="8568952" cy="1028605"/>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400" kern="0" dirty="0" smtClean="0"/>
              <a:t>H2020 - ARIES – </a:t>
            </a:r>
            <a:r>
              <a:rPr lang="en-US" sz="2000" kern="0" dirty="0" smtClean="0"/>
              <a:t>Advanced Diagnostics for Accelerators</a:t>
            </a:r>
            <a:endParaRPr lang="en-US" sz="2400" kern="0" dirty="0" smtClean="0"/>
          </a:p>
          <a:p>
            <a:pPr marL="342900" lvl="2" indent="-342900">
              <a:buFont typeface="Wingdings"/>
              <a:buChar char="à"/>
            </a:pPr>
            <a:r>
              <a:rPr lang="es-ES" sz="1800" b="1" dirty="0" err="1" smtClean="0">
                <a:solidFill>
                  <a:schemeClr val="accent1"/>
                </a:solidFill>
                <a:sym typeface="Wingdings" panose="05000000000000000000" pitchFamily="2" charset="2"/>
              </a:rPr>
              <a:t>Fast</a:t>
            </a:r>
            <a:r>
              <a:rPr lang="es-ES" sz="1800" b="1" dirty="0" smtClean="0">
                <a:solidFill>
                  <a:schemeClr val="accent1"/>
                </a:solidFill>
                <a:sym typeface="Wingdings" panose="05000000000000000000" pitchFamily="2" charset="2"/>
              </a:rPr>
              <a:t> </a:t>
            </a:r>
            <a:r>
              <a:rPr lang="es-ES" sz="1800" b="1" dirty="0" err="1" smtClean="0">
                <a:solidFill>
                  <a:schemeClr val="accent1"/>
                </a:solidFill>
                <a:sym typeface="Wingdings" panose="05000000000000000000" pitchFamily="2" charset="2"/>
              </a:rPr>
              <a:t>Feed</a:t>
            </a:r>
            <a:r>
              <a:rPr lang="es-ES" sz="1800" b="1" dirty="0" smtClean="0">
                <a:solidFill>
                  <a:schemeClr val="accent1"/>
                </a:solidFill>
                <a:sym typeface="Wingdings" panose="05000000000000000000" pitchFamily="2" charset="2"/>
              </a:rPr>
              <a:t> Back </a:t>
            </a:r>
            <a:r>
              <a:rPr lang="es-ES" sz="1800" b="1" dirty="0">
                <a:solidFill>
                  <a:schemeClr val="accent1"/>
                </a:solidFill>
                <a:sym typeface="Wingdings" panose="05000000000000000000" pitchFamily="2" charset="2"/>
              </a:rPr>
              <a:t>Workshop </a:t>
            </a:r>
            <a:r>
              <a:rPr lang="es-ES" sz="1800" b="1" dirty="0" err="1" smtClean="0">
                <a:solidFill>
                  <a:schemeClr val="accent1"/>
                </a:solidFill>
                <a:sym typeface="Wingdings" panose="05000000000000000000" pitchFamily="2" charset="2"/>
              </a:rPr>
              <a:t>hosted</a:t>
            </a:r>
            <a:r>
              <a:rPr lang="es-ES" sz="1800" b="1" dirty="0" smtClean="0">
                <a:solidFill>
                  <a:schemeClr val="accent1"/>
                </a:solidFill>
                <a:sym typeface="Wingdings" panose="05000000000000000000" pitchFamily="2" charset="2"/>
              </a:rPr>
              <a:t> </a:t>
            </a:r>
            <a:r>
              <a:rPr lang="es-ES" sz="1800" b="1" dirty="0" err="1" smtClean="0">
                <a:solidFill>
                  <a:schemeClr val="accent1"/>
                </a:solidFill>
                <a:sym typeface="Wingdings" panose="05000000000000000000" pitchFamily="2" charset="2"/>
              </a:rPr>
              <a:t>by</a:t>
            </a:r>
            <a:r>
              <a:rPr lang="es-ES" sz="1800" b="1" dirty="0" smtClean="0">
                <a:solidFill>
                  <a:schemeClr val="accent1"/>
                </a:solidFill>
                <a:sym typeface="Wingdings" panose="05000000000000000000" pitchFamily="2" charset="2"/>
              </a:rPr>
              <a:t> ALBA, Nov 2018</a:t>
            </a:r>
          </a:p>
          <a:p>
            <a:endParaRPr lang="en-US" sz="2800" b="1" i="1" kern="0" dirty="0" smtClean="0"/>
          </a:p>
        </p:txBody>
      </p:sp>
      <p:pic>
        <p:nvPicPr>
          <p:cNvPr id="18" name="Picture 17"/>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75839" y="5000009"/>
            <a:ext cx="1020015" cy="691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Content Placeholder 2"/>
          <p:cNvSpPr txBox="1">
            <a:spLocks/>
          </p:cNvSpPr>
          <p:nvPr/>
        </p:nvSpPr>
        <p:spPr>
          <a:xfrm>
            <a:off x="498848" y="990600"/>
            <a:ext cx="8568952" cy="68407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400" i="1" kern="0" dirty="0" smtClean="0"/>
              <a:t>H2020 – XLS - CompactLight</a:t>
            </a:r>
          </a:p>
          <a:p>
            <a:pPr lvl="0">
              <a:buFont typeface="Wingdings"/>
              <a:buChar char="à"/>
            </a:pPr>
            <a:r>
              <a:rPr lang="es-ES" sz="1800" b="1" dirty="0" smtClean="0">
                <a:solidFill>
                  <a:schemeClr val="accent1"/>
                </a:solidFill>
                <a:sym typeface="Wingdings" panose="05000000000000000000" pitchFamily="2" charset="2"/>
              </a:rPr>
              <a:t>1st </a:t>
            </a:r>
            <a:r>
              <a:rPr lang="es-ES" sz="1800" b="1" dirty="0" err="1" smtClean="0">
                <a:solidFill>
                  <a:schemeClr val="accent1"/>
                </a:solidFill>
                <a:sym typeface="Wingdings" panose="05000000000000000000" pitchFamily="2" charset="2"/>
              </a:rPr>
              <a:t>Annual</a:t>
            </a:r>
            <a:r>
              <a:rPr lang="es-ES" sz="1800" b="1" dirty="0" smtClean="0">
                <a:solidFill>
                  <a:schemeClr val="accent1"/>
                </a:solidFill>
                <a:sym typeface="Wingdings" panose="05000000000000000000" pitchFamily="2" charset="2"/>
              </a:rPr>
              <a:t> Meeting </a:t>
            </a:r>
            <a:r>
              <a:rPr lang="es-ES" sz="1800" b="1" dirty="0" err="1" smtClean="0">
                <a:solidFill>
                  <a:schemeClr val="accent1"/>
                </a:solidFill>
                <a:sym typeface="Wingdings" panose="05000000000000000000" pitchFamily="2" charset="2"/>
              </a:rPr>
              <a:t>hosted</a:t>
            </a:r>
            <a:r>
              <a:rPr lang="es-ES" sz="1800" b="1" dirty="0" smtClean="0">
                <a:solidFill>
                  <a:schemeClr val="accent1"/>
                </a:solidFill>
                <a:sym typeface="Wingdings" panose="05000000000000000000" pitchFamily="2" charset="2"/>
              </a:rPr>
              <a:t> </a:t>
            </a:r>
            <a:r>
              <a:rPr lang="es-ES" sz="1800" b="1" dirty="0" err="1" smtClean="0">
                <a:solidFill>
                  <a:schemeClr val="accent1"/>
                </a:solidFill>
                <a:sym typeface="Wingdings" panose="05000000000000000000" pitchFamily="2" charset="2"/>
              </a:rPr>
              <a:t>by</a:t>
            </a:r>
            <a:r>
              <a:rPr lang="es-ES" sz="1800" b="1" dirty="0" smtClean="0">
                <a:solidFill>
                  <a:schemeClr val="accent1"/>
                </a:solidFill>
                <a:sym typeface="Wingdings" panose="05000000000000000000" pitchFamily="2" charset="2"/>
              </a:rPr>
              <a:t> ALBA, </a:t>
            </a:r>
            <a:r>
              <a:rPr lang="es-ES" sz="1800" b="1" dirty="0" err="1" smtClean="0">
                <a:solidFill>
                  <a:schemeClr val="accent1"/>
                </a:solidFill>
                <a:sym typeface="Wingdings" panose="05000000000000000000" pitchFamily="2" charset="2"/>
              </a:rPr>
              <a:t>Dec</a:t>
            </a:r>
            <a:r>
              <a:rPr lang="es-ES" sz="1800" b="1" dirty="0" smtClean="0">
                <a:solidFill>
                  <a:schemeClr val="accent1"/>
                </a:solidFill>
                <a:sym typeface="Wingdings" panose="05000000000000000000" pitchFamily="2" charset="2"/>
              </a:rPr>
              <a:t> 2018</a:t>
            </a:r>
          </a:p>
          <a:p>
            <a:pPr lvl="0">
              <a:buFont typeface="Wingdings"/>
              <a:buChar char="à"/>
            </a:pPr>
            <a:r>
              <a:rPr lang="es-ES" sz="1800" b="1" dirty="0" smtClean="0">
                <a:solidFill>
                  <a:schemeClr val="accent1"/>
                </a:solidFill>
                <a:sym typeface="Wingdings" panose="05000000000000000000" pitchFamily="2" charset="2"/>
              </a:rPr>
              <a:t>Post </a:t>
            </a:r>
            <a:r>
              <a:rPr lang="es-ES" sz="1800" b="1" dirty="0" err="1" smtClean="0">
                <a:solidFill>
                  <a:schemeClr val="accent1"/>
                </a:solidFill>
                <a:sym typeface="Wingdings" panose="05000000000000000000" pitchFamily="2" charset="2"/>
              </a:rPr>
              <a:t>Doc</a:t>
            </a:r>
            <a:endParaRPr lang="en-US" sz="1800" b="1" dirty="0">
              <a:solidFill>
                <a:schemeClr val="accent1"/>
              </a:solidFill>
            </a:endParaRPr>
          </a:p>
        </p:txBody>
      </p:sp>
      <p:pic>
        <p:nvPicPr>
          <p:cNvPr id="21"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933178" y="856252"/>
            <a:ext cx="1501412" cy="749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452320" y="990600"/>
            <a:ext cx="990382" cy="481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096000" y="3195104"/>
            <a:ext cx="1942260" cy="1005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7338129" y="5767357"/>
            <a:ext cx="990382" cy="481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42384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524000" y="228600"/>
            <a:ext cx="6553200" cy="707886"/>
          </a:xfrm>
        </p:spPr>
        <p:txBody>
          <a:bodyPr/>
          <a:lstStyle/>
          <a:p>
            <a:r>
              <a:rPr lang="en-US" sz="2000" dirty="0" smtClean="0"/>
              <a:t>ALBA-CLIC Collaboration</a:t>
            </a:r>
            <a:br>
              <a:rPr lang="en-US" sz="2000" dirty="0" smtClean="0"/>
            </a:br>
            <a:r>
              <a:rPr lang="en-US" sz="2000" dirty="0" smtClean="0"/>
              <a:t>WP1: </a:t>
            </a:r>
            <a:r>
              <a:rPr lang="en-US" sz="2000" dirty="0"/>
              <a:t>Test with beam of the CLIC DR </a:t>
            </a:r>
            <a:r>
              <a:rPr lang="en-US" sz="2000" dirty="0" err="1"/>
              <a:t>Stripline</a:t>
            </a:r>
            <a:endParaRPr lang="en-US" sz="2000" dirty="0"/>
          </a:p>
        </p:txBody>
      </p:sp>
      <p:sp>
        <p:nvSpPr>
          <p:cNvPr id="8" name="Rectangle 7"/>
          <p:cNvSpPr/>
          <p:nvPr/>
        </p:nvSpPr>
        <p:spPr>
          <a:xfrm>
            <a:off x="457200" y="1081504"/>
            <a:ext cx="6400800" cy="1200329"/>
          </a:xfrm>
          <a:prstGeom prst="rect">
            <a:avLst/>
          </a:prstGeom>
        </p:spPr>
        <p:txBody>
          <a:bodyPr wrap="square">
            <a:spAutoFit/>
          </a:bodyPr>
          <a:lstStyle/>
          <a:p>
            <a:r>
              <a:rPr lang="en-US" dirty="0"/>
              <a:t>The main objective of this project is to </a:t>
            </a:r>
            <a:r>
              <a:rPr lang="en-US" u="sng" dirty="0"/>
              <a:t>test the stability of the proposed </a:t>
            </a:r>
            <a:r>
              <a:rPr lang="en-US" u="sng" dirty="0" err="1"/>
              <a:t>stripline</a:t>
            </a:r>
            <a:r>
              <a:rPr lang="en-US" u="sng" dirty="0"/>
              <a:t> kicker and its </a:t>
            </a:r>
            <a:r>
              <a:rPr lang="en-US" u="sng" dirty="0" err="1"/>
              <a:t>pulser</a:t>
            </a:r>
            <a:r>
              <a:rPr lang="en-US" u="sng" dirty="0"/>
              <a:t> in a real accelerator with beam</a:t>
            </a:r>
            <a:r>
              <a:rPr lang="en-US" dirty="0"/>
              <a:t>. For that, these elements shall be installed in the ALBA storage ring</a:t>
            </a:r>
            <a:r>
              <a:rPr lang="en-US" dirty="0" smtClean="0"/>
              <a:t>.</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651918"/>
            <a:ext cx="3902075" cy="2341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757613"/>
            <a:ext cx="4292600" cy="241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6553200" y="1008455"/>
            <a:ext cx="2348225" cy="2344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7848600" y="211720"/>
            <a:ext cx="762000" cy="78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58739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2071"/>
          <a:stretch/>
        </p:blipFill>
        <p:spPr bwMode="auto">
          <a:xfrm>
            <a:off x="474899" y="1219200"/>
            <a:ext cx="5085469" cy="289874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1524000" y="228600"/>
            <a:ext cx="6553200" cy="707886"/>
          </a:xfrm>
        </p:spPr>
        <p:txBody>
          <a:bodyPr/>
          <a:lstStyle/>
          <a:p>
            <a:r>
              <a:rPr lang="en-US" sz="2000" dirty="0" smtClean="0"/>
              <a:t>ALBA-CLIC Collaboration</a:t>
            </a:r>
            <a:br>
              <a:rPr lang="en-US" sz="2000" dirty="0" smtClean="0"/>
            </a:br>
            <a:r>
              <a:rPr lang="en-US" sz="2000" dirty="0" smtClean="0"/>
              <a:t>WP1: </a:t>
            </a:r>
            <a:r>
              <a:rPr lang="en-US" sz="2000" dirty="0"/>
              <a:t>Test with beam of the CLIC DR </a:t>
            </a:r>
            <a:r>
              <a:rPr lang="en-US" sz="2000" dirty="0" err="1"/>
              <a:t>Stripline</a:t>
            </a:r>
            <a:endParaRPr lang="en-US" sz="2000" dirty="0"/>
          </a:p>
        </p:txBody>
      </p:sp>
      <p:pic>
        <p:nvPicPr>
          <p:cNvPr id="8"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7848600" y="211720"/>
            <a:ext cx="762000" cy="78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7999" y="4058326"/>
            <a:ext cx="5934075" cy="231844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47748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857"/>
          <a:stretch/>
        </p:blipFill>
        <p:spPr bwMode="auto">
          <a:xfrm>
            <a:off x="218286" y="1947687"/>
            <a:ext cx="6868314" cy="3812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132357"/>
            <a:ext cx="2090236" cy="1815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228600" y="3886200"/>
            <a:ext cx="3429000" cy="1797515"/>
          </a:xfrm>
          <a:prstGeom prst="roundRect">
            <a:avLst/>
          </a:prstGeom>
          <a:solidFill>
            <a:srgbClr val="F79646">
              <a:alpha val="30196"/>
            </a:srgb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6025" y="304800"/>
            <a:ext cx="2466975" cy="108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04800" y="265550"/>
            <a:ext cx="1965247" cy="95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2800" y="1896649"/>
            <a:ext cx="1384300" cy="3863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85815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132357"/>
            <a:ext cx="2090236" cy="1815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6025" y="304800"/>
            <a:ext cx="2466975" cy="108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04800" y="265550"/>
            <a:ext cx="1965247" cy="95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6" cstate="screen">
            <a:extLst>
              <a:ext uri="{28A0092B-C50C-407E-A947-70E740481C1C}">
                <a14:useLocalDpi xmlns:a14="http://schemas.microsoft.com/office/drawing/2010/main" val="0"/>
              </a:ext>
            </a:extLst>
          </a:blip>
          <a:srcRect/>
          <a:stretch/>
        </p:blipFill>
        <p:spPr bwMode="auto">
          <a:xfrm>
            <a:off x="3566432" y="2133600"/>
            <a:ext cx="5120368"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txBox="1">
            <a:spLocks/>
          </p:cNvSpPr>
          <p:nvPr/>
        </p:nvSpPr>
        <p:spPr>
          <a:xfrm>
            <a:off x="1632248" y="1295400"/>
            <a:ext cx="5759152" cy="709999"/>
          </a:xfrm>
          <a:prstGeom prst="rect">
            <a:avLst/>
          </a:prstGeom>
          <a:solidFill>
            <a:schemeClr val="bg1"/>
          </a:solidFill>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GB" sz="2800" kern="0" dirty="0" smtClean="0">
                <a:solidFill>
                  <a:srgbClr val="0070C0"/>
                </a:solidFill>
              </a:rPr>
              <a:t>FCC - Vacuum Beam Screen Design</a:t>
            </a:r>
          </a:p>
          <a:p>
            <a:endParaRPr lang="en-GB" sz="2800" b="1" kern="0" dirty="0" smtClean="0">
              <a:solidFill>
                <a:srgbClr val="0070C0"/>
              </a:solidFill>
            </a:endParaRPr>
          </a:p>
          <a:p>
            <a:r>
              <a:rPr lang="en-US" sz="2400" dirty="0" smtClean="0">
                <a:solidFill>
                  <a:srgbClr val="0067B4"/>
                </a:solidFill>
              </a:rPr>
              <a:t> </a:t>
            </a:r>
            <a:endParaRPr lang="en-GB" sz="2400" kern="0" dirty="0">
              <a:solidFill>
                <a:srgbClr val="0067B4"/>
              </a:solidFill>
            </a:endParaRPr>
          </a:p>
        </p:txBody>
      </p:sp>
      <p:pic>
        <p:nvPicPr>
          <p:cNvPr id="3074"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671612" y="4682323"/>
            <a:ext cx="7797800" cy="1545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7011" y="1835943"/>
            <a:ext cx="2773363" cy="194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72537" y="3733800"/>
            <a:ext cx="2273828" cy="646331"/>
          </a:xfrm>
          <a:prstGeom prst="rect">
            <a:avLst/>
          </a:prstGeom>
          <a:noFill/>
          <a:ln>
            <a:noFill/>
          </a:ln>
        </p:spPr>
        <p:txBody>
          <a:bodyPr wrap="none" rtlCol="0">
            <a:spAutoFit/>
          </a:bodyPr>
          <a:lstStyle/>
          <a:p>
            <a:pPr algn="ctr"/>
            <a:r>
              <a:rPr lang="es-ES" dirty="0" smtClean="0">
                <a:solidFill>
                  <a:schemeClr val="accent2"/>
                </a:solidFill>
              </a:rPr>
              <a:t>Synchrotron </a:t>
            </a:r>
            <a:r>
              <a:rPr lang="es-ES" dirty="0">
                <a:solidFill>
                  <a:schemeClr val="accent2"/>
                </a:solidFill>
              </a:rPr>
              <a:t>R</a:t>
            </a:r>
            <a:r>
              <a:rPr lang="es-ES" dirty="0" smtClean="0">
                <a:solidFill>
                  <a:schemeClr val="accent2"/>
                </a:solidFill>
              </a:rPr>
              <a:t>adiation</a:t>
            </a:r>
          </a:p>
          <a:p>
            <a:pPr algn="ctr"/>
            <a:r>
              <a:rPr lang="es-ES" dirty="0" smtClean="0">
                <a:solidFill>
                  <a:schemeClr val="accent2"/>
                </a:solidFill>
              </a:rPr>
              <a:t>as a Light </a:t>
            </a:r>
            <a:r>
              <a:rPr lang="es-ES" dirty="0" err="1" smtClean="0">
                <a:solidFill>
                  <a:schemeClr val="accent2"/>
                </a:solidFill>
              </a:rPr>
              <a:t>Source</a:t>
            </a:r>
            <a:endParaRPr lang="en-US" dirty="0" smtClean="0">
              <a:solidFill>
                <a:schemeClr val="accent2"/>
              </a:solidFill>
            </a:endParaRPr>
          </a:p>
        </p:txBody>
      </p:sp>
    </p:spTree>
    <p:extLst>
      <p:ext uri="{BB962C8B-B14F-4D97-AF65-F5344CB8AC3E}">
        <p14:creationId xmlns:p14="http://schemas.microsoft.com/office/powerpoint/2010/main" val="2134160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550168" y="1066800"/>
            <a:ext cx="8517632" cy="86409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b="1" i="1" kern="0" dirty="0" smtClean="0"/>
              <a:t>ESRF - EBS – </a:t>
            </a:r>
            <a:r>
              <a:rPr lang="en-US" sz="2000" i="1" kern="0" dirty="0" smtClean="0"/>
              <a:t>BPM tool</a:t>
            </a:r>
            <a:endParaRPr lang="en-US" sz="2400" kern="0" dirty="0" smtClean="0"/>
          </a:p>
          <a:p>
            <a:pPr marL="914400" lvl="2" indent="0">
              <a:buNone/>
            </a:pPr>
            <a:endParaRPr lang="es-ES" sz="1200" b="1" dirty="0" smtClean="0">
              <a:solidFill>
                <a:srgbClr val="0070C0"/>
              </a:solidFill>
              <a:sym typeface="Wingdings" panose="05000000000000000000" pitchFamily="2" charset="2"/>
            </a:endParaRPr>
          </a:p>
          <a:p>
            <a:pPr marL="914400" lvl="2" indent="0">
              <a:buNone/>
            </a:pPr>
            <a:endParaRPr lang="es-ES" sz="1200" b="1" dirty="0">
              <a:solidFill>
                <a:srgbClr val="0070C0"/>
              </a:solidFill>
              <a:sym typeface="Wingdings" panose="05000000000000000000" pitchFamily="2" charset="2"/>
            </a:endParaRPr>
          </a:p>
        </p:txBody>
      </p:sp>
      <p:sp>
        <p:nvSpPr>
          <p:cNvPr id="16" name="Content Placeholder 2"/>
          <p:cNvSpPr txBox="1">
            <a:spLocks/>
          </p:cNvSpPr>
          <p:nvPr/>
        </p:nvSpPr>
        <p:spPr>
          <a:xfrm>
            <a:off x="516674" y="3865669"/>
            <a:ext cx="8517632" cy="86409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000" b="1" i="1" kern="0" dirty="0" smtClean="0"/>
              <a:t>SIRIUS  -  </a:t>
            </a:r>
            <a:r>
              <a:rPr lang="en-US" sz="2000" i="1" kern="0" dirty="0" smtClean="0"/>
              <a:t>Digital LLRF</a:t>
            </a:r>
            <a:endParaRPr lang="en-US" sz="2400" kern="0" dirty="0" smtClean="0"/>
          </a:p>
        </p:txBody>
      </p:sp>
      <p:sp>
        <p:nvSpPr>
          <p:cNvPr id="34" name="Title 1"/>
          <p:cNvSpPr>
            <a:spLocks noGrp="1"/>
          </p:cNvSpPr>
          <p:nvPr>
            <p:ph type="title"/>
          </p:nvPr>
        </p:nvSpPr>
        <p:spPr>
          <a:xfrm>
            <a:off x="609600" y="304800"/>
            <a:ext cx="8229600" cy="523220"/>
          </a:xfrm>
        </p:spPr>
        <p:txBody>
          <a:bodyPr/>
          <a:lstStyle/>
          <a:p>
            <a:pPr algn="ctr"/>
            <a:r>
              <a:rPr lang="es-ES" sz="2800" kern="1200" dirty="0" smtClean="0">
                <a:solidFill>
                  <a:srgbClr val="002060"/>
                </a:solidFill>
                <a:latin typeface="Arial" charset="0"/>
                <a:ea typeface="+mn-ea"/>
                <a:cs typeface="+mn-cs"/>
              </a:rPr>
              <a:t>Active </a:t>
            </a:r>
            <a:r>
              <a:rPr lang="es-ES" sz="2800" kern="1200" dirty="0" err="1" smtClean="0">
                <a:solidFill>
                  <a:srgbClr val="002060"/>
                </a:solidFill>
                <a:latin typeface="Arial" charset="0"/>
                <a:ea typeface="+mn-ea"/>
                <a:cs typeface="+mn-cs"/>
              </a:rPr>
              <a:t>contracts</a:t>
            </a:r>
            <a:r>
              <a:rPr lang="es-ES" sz="2800" kern="1200" dirty="0" smtClean="0">
                <a:solidFill>
                  <a:srgbClr val="002060"/>
                </a:solidFill>
                <a:latin typeface="Arial" charset="0"/>
                <a:ea typeface="+mn-ea"/>
                <a:cs typeface="+mn-cs"/>
              </a:rPr>
              <a:t> </a:t>
            </a:r>
            <a:r>
              <a:rPr lang="es-ES" sz="2000" kern="1200" dirty="0" smtClean="0">
                <a:solidFill>
                  <a:srgbClr val="002060"/>
                </a:solidFill>
                <a:latin typeface="Arial" charset="0"/>
                <a:ea typeface="+mn-ea"/>
                <a:cs typeface="+mn-cs"/>
              </a:rPr>
              <a:t>(</a:t>
            </a:r>
            <a:r>
              <a:rPr lang="es-ES" sz="2000" kern="1200" dirty="0" err="1" smtClean="0">
                <a:solidFill>
                  <a:srgbClr val="002060"/>
                </a:solidFill>
                <a:latin typeface="Arial" charset="0"/>
                <a:ea typeface="+mn-ea"/>
                <a:cs typeface="+mn-cs"/>
              </a:rPr>
              <a:t>Collaborations</a:t>
            </a:r>
            <a:r>
              <a:rPr lang="es-ES" sz="2000" kern="1200" dirty="0" smtClean="0">
                <a:solidFill>
                  <a:srgbClr val="002060"/>
                </a:solidFill>
                <a:latin typeface="Arial" charset="0"/>
                <a:ea typeface="+mn-ea"/>
                <a:cs typeface="+mn-cs"/>
              </a:rPr>
              <a:t>)</a:t>
            </a:r>
            <a:endParaRPr lang="en-US" sz="2800" kern="1200" dirty="0">
              <a:solidFill>
                <a:srgbClr val="002060"/>
              </a:solidFill>
              <a:latin typeface="Arial" charset="0"/>
              <a:ea typeface="+mn-ea"/>
              <a:cs typeface="+mn-cs"/>
            </a:endParaRPr>
          </a:p>
        </p:txBody>
      </p:sp>
      <p:pic>
        <p:nvPicPr>
          <p:cNvPr id="1026" name="Picture 2" descr="Chani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66800" y="4367258"/>
            <a:ext cx="1481410" cy="8143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90174" y="1498848"/>
            <a:ext cx="1027175" cy="1394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4648200" y="3937248"/>
            <a:ext cx="3295650" cy="2199815"/>
            <a:chOff x="4343400" y="3733800"/>
            <a:chExt cx="3524250" cy="2631863"/>
          </a:xfrm>
        </p:grpSpPr>
        <p:pic>
          <p:nvPicPr>
            <p:cNvPr id="10" name="Picture 6"/>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343400" y="3733800"/>
              <a:ext cx="3524250" cy="2631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5029200" y="4820102"/>
              <a:ext cx="1992212" cy="584775"/>
            </a:xfrm>
            <a:prstGeom prst="rect">
              <a:avLst/>
            </a:prstGeom>
            <a:noFill/>
            <a:ln>
              <a:noFill/>
            </a:ln>
          </p:spPr>
          <p:txBody>
            <a:bodyPr wrap="square" rtlCol="0">
              <a:spAutoFit/>
            </a:bodyPr>
            <a:lstStyle/>
            <a:p>
              <a:pPr algn="ctr"/>
              <a:r>
                <a:rPr lang="es-ES" sz="1600" b="1" dirty="0" smtClean="0">
                  <a:solidFill>
                    <a:schemeClr val="bg1"/>
                  </a:solidFill>
                </a:rPr>
                <a:t>ALBA DLLRF </a:t>
              </a:r>
            </a:p>
            <a:p>
              <a:pPr algn="ctr"/>
              <a:r>
                <a:rPr lang="es-ES" sz="1600" b="1" dirty="0" err="1" smtClean="0">
                  <a:solidFill>
                    <a:schemeClr val="bg1"/>
                  </a:solidFill>
                </a:rPr>
                <a:t>installed</a:t>
              </a:r>
              <a:r>
                <a:rPr lang="es-ES" sz="1600" b="1" dirty="0" smtClean="0">
                  <a:solidFill>
                    <a:schemeClr val="bg1"/>
                  </a:solidFill>
                </a:rPr>
                <a:t> at SIRIUS</a:t>
              </a:r>
              <a:endParaRPr lang="en-US" sz="1600" b="1" dirty="0" smtClean="0">
                <a:solidFill>
                  <a:schemeClr val="bg1"/>
                </a:solidFill>
              </a:endParaRPr>
            </a:p>
          </p:txBody>
        </p:sp>
      </p:grpSp>
      <p:pic>
        <p:nvPicPr>
          <p:cNvPr id="2" name="Picture 2" descr="Z:\PC DATA\Conferences\SAC\SAC26_July2018\erf_sr_bpm_elecAret_dos.pn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451063" y="1022411"/>
            <a:ext cx="3549937" cy="199257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935009" y="2971800"/>
            <a:ext cx="4572000" cy="646331"/>
          </a:xfrm>
          <a:prstGeom prst="rect">
            <a:avLst/>
          </a:prstGeom>
        </p:spPr>
        <p:txBody>
          <a:bodyPr>
            <a:spAutoFit/>
          </a:bodyPr>
          <a:lstStyle/>
          <a:p>
            <a:pPr algn="ctr"/>
            <a:r>
              <a:rPr lang="en-US" i="1" dirty="0" smtClean="0"/>
              <a:t>Standard </a:t>
            </a:r>
            <a:r>
              <a:rPr lang="en-US" i="1" dirty="0"/>
              <a:t>ESRF BPM </a:t>
            </a:r>
            <a:r>
              <a:rPr lang="en-US" i="1" dirty="0" smtClean="0"/>
              <a:t>response with </a:t>
            </a:r>
            <a:r>
              <a:rPr lang="en-US" i="1" dirty="0"/>
              <a:t>one electrode (right-top) retracted by 300 um</a:t>
            </a:r>
          </a:p>
        </p:txBody>
      </p:sp>
      <p:sp>
        <p:nvSpPr>
          <p:cNvPr id="4" name="TextBox 3"/>
          <p:cNvSpPr txBox="1"/>
          <p:nvPr/>
        </p:nvSpPr>
        <p:spPr>
          <a:xfrm>
            <a:off x="5358420" y="2209800"/>
            <a:ext cx="614271" cy="369332"/>
          </a:xfrm>
          <a:prstGeom prst="rect">
            <a:avLst/>
          </a:prstGeom>
          <a:noFill/>
          <a:ln>
            <a:noFill/>
          </a:ln>
        </p:spPr>
        <p:txBody>
          <a:bodyPr wrap="none" rtlCol="0">
            <a:spAutoFit/>
          </a:bodyPr>
          <a:lstStyle/>
          <a:p>
            <a:r>
              <a:rPr lang="es-ES" dirty="0" err="1" smtClean="0"/>
              <a:t>Map</a:t>
            </a:r>
            <a:endParaRPr lang="en-US" dirty="0" smtClean="0"/>
          </a:p>
        </p:txBody>
      </p:sp>
      <p:sp>
        <p:nvSpPr>
          <p:cNvPr id="5" name="Rectangle 4"/>
          <p:cNvSpPr/>
          <p:nvPr/>
        </p:nvSpPr>
        <p:spPr>
          <a:xfrm>
            <a:off x="6679597" y="2176046"/>
            <a:ext cx="607730" cy="338554"/>
          </a:xfrm>
          <a:prstGeom prst="rect">
            <a:avLst/>
          </a:prstGeom>
        </p:spPr>
        <p:txBody>
          <a:bodyPr wrap="none">
            <a:spAutoFit/>
          </a:bodyPr>
          <a:lstStyle/>
          <a:p>
            <a:r>
              <a:rPr lang="es-ES" sz="1600" dirty="0"/>
              <a:t>Error</a:t>
            </a:r>
            <a:endParaRPr lang="en-US" sz="1600" dirty="0"/>
          </a:p>
        </p:txBody>
      </p:sp>
      <p:pic>
        <p:nvPicPr>
          <p:cNvPr id="14"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20139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6"/>
          <p:cNvSpPr txBox="1">
            <a:spLocks noChangeArrowheads="1"/>
          </p:cNvSpPr>
          <p:nvPr/>
        </p:nvSpPr>
        <p:spPr bwMode="auto">
          <a:xfrm>
            <a:off x="2552473" y="167381"/>
            <a:ext cx="403905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200" b="1" dirty="0" smtClean="0">
                <a:solidFill>
                  <a:srgbClr val="112E50"/>
                </a:solidFill>
                <a:cs typeface="Arial" charset="0"/>
              </a:rPr>
              <a:t>ALBA </a:t>
            </a:r>
            <a:r>
              <a:rPr lang="es-ES" sz="3200" b="1" dirty="0" err="1" smtClean="0">
                <a:solidFill>
                  <a:srgbClr val="112E50"/>
                </a:solidFill>
                <a:cs typeface="Arial" charset="0"/>
              </a:rPr>
              <a:t>Magnetic</a:t>
            </a:r>
            <a:r>
              <a:rPr lang="es-ES" sz="3200" b="1" dirty="0" smtClean="0">
                <a:solidFill>
                  <a:srgbClr val="112E50"/>
                </a:solidFill>
                <a:cs typeface="Arial" charset="0"/>
              </a:rPr>
              <a:t> </a:t>
            </a:r>
            <a:r>
              <a:rPr lang="es-ES" sz="3200" b="1" dirty="0" err="1" smtClean="0">
                <a:solidFill>
                  <a:srgbClr val="112E50"/>
                </a:solidFill>
                <a:cs typeface="Arial" charset="0"/>
              </a:rPr>
              <a:t>Lab</a:t>
            </a:r>
            <a:endParaRPr lang="es-ES" sz="3200" b="1" dirty="0" smtClean="0">
              <a:solidFill>
                <a:srgbClr val="112E50"/>
              </a:solidFill>
              <a:cs typeface="Arial" charset="0"/>
            </a:endParaRPr>
          </a:p>
        </p:txBody>
      </p:sp>
      <p:pic>
        <p:nvPicPr>
          <p:cNvPr id="1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993" y="4267200"/>
            <a:ext cx="3024187" cy="2075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7148" y="752156"/>
            <a:ext cx="6489700" cy="3580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57200" y="4620161"/>
            <a:ext cx="4572000" cy="1323439"/>
          </a:xfrm>
          <a:prstGeom prst="rect">
            <a:avLst/>
          </a:prstGeom>
        </p:spPr>
        <p:txBody>
          <a:bodyPr>
            <a:spAutoFit/>
          </a:bodyPr>
          <a:lstStyle/>
          <a:p>
            <a:pPr lvl="1"/>
            <a:r>
              <a:rPr lang="es-ES" sz="2000" dirty="0" smtClean="0">
                <a:latin typeface="Arial" panose="020B0604020202020204" pitchFamily="34" charset="0"/>
                <a:cs typeface="Arial" panose="020B0604020202020204" pitchFamily="34" charset="0"/>
              </a:rPr>
              <a:t>CIEMAT </a:t>
            </a:r>
            <a:r>
              <a:rPr lang="es-ES" sz="2000" dirty="0">
                <a:latin typeface="Arial" panose="020B0604020202020204" pitchFamily="34" charset="0"/>
                <a:cs typeface="Arial" panose="020B0604020202020204" pitchFamily="34" charset="0"/>
              </a:rPr>
              <a:t>– </a:t>
            </a:r>
            <a:r>
              <a:rPr lang="es-ES" sz="2000" dirty="0" smtClean="0">
                <a:latin typeface="Arial" panose="020B0604020202020204" pitchFamily="34" charset="0"/>
                <a:cs typeface="Arial" panose="020B0604020202020204" pitchFamily="34" charset="0"/>
              </a:rPr>
              <a:t>IFMIF </a:t>
            </a:r>
            <a:r>
              <a:rPr lang="es-ES" sz="2000" dirty="0" err="1" smtClean="0">
                <a:latin typeface="Arial" panose="020B0604020202020204" pitchFamily="34" charset="0"/>
                <a:cs typeface="Arial" panose="020B0604020202020204" pitchFamily="34" charset="0"/>
              </a:rPr>
              <a:t>magnets</a:t>
            </a:r>
            <a:endParaRPr lang="en-US" sz="2000" dirty="0">
              <a:latin typeface="Arial" panose="020B0604020202020204" pitchFamily="34" charset="0"/>
              <a:cs typeface="Arial" panose="020B0604020202020204" pitchFamily="34" charset="0"/>
            </a:endParaRPr>
          </a:p>
          <a:p>
            <a:pPr lvl="1"/>
            <a:r>
              <a:rPr lang="is-IS" sz="2000" dirty="0">
                <a:latin typeface="Arial" panose="020B0604020202020204" pitchFamily="34" charset="0"/>
                <a:cs typeface="Arial" panose="020B0604020202020204" pitchFamily="34" charset="0"/>
              </a:rPr>
              <a:t>CIEMAT - SC Cyclotron</a:t>
            </a:r>
          </a:p>
          <a:p>
            <a:pPr lvl="1"/>
            <a:r>
              <a:rPr lang="is-IS" sz="2000" dirty="0">
                <a:latin typeface="Arial" panose="020B0604020202020204" pitchFamily="34" charset="0"/>
                <a:cs typeface="Arial" panose="020B0604020202020204" pitchFamily="34" charset="0"/>
              </a:rPr>
              <a:t>Magnet measurements for several </a:t>
            </a:r>
            <a:r>
              <a:rPr lang="is-IS" sz="2000" dirty="0" smtClean="0">
                <a:latin typeface="Arial" panose="020B0604020202020204" pitchFamily="34" charset="0"/>
                <a:cs typeface="Arial" panose="020B0604020202020204" pitchFamily="34" charset="0"/>
              </a:rPr>
              <a:t>companies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20458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P0001003"/>
          <p:cNvPicPr>
            <a:picLocks noGrp="1" noChangeAspect="1" noChangeArrowheads="1"/>
          </p:cNvPicPr>
          <p:nvPr>
            <p:ph/>
          </p:nvPr>
        </p:nvPicPr>
        <p:blipFill>
          <a:blip r:embed="rId3" cstate="email">
            <a:extLst>
              <a:ext uri="{28A0092B-C50C-407E-A947-70E740481C1C}">
                <a14:useLocalDpi xmlns:a14="http://schemas.microsoft.com/office/drawing/2010/main" val="0"/>
              </a:ext>
            </a:extLst>
          </a:blip>
          <a:srcRect/>
          <a:stretch>
            <a:fillRect/>
          </a:stretch>
        </p:blipFill>
        <p:spPr>
          <a:xfrm>
            <a:off x="76200" y="2324142"/>
            <a:ext cx="5020964" cy="3723592"/>
          </a:xfrm>
        </p:spPr>
      </p:pic>
      <p:pic>
        <p:nvPicPr>
          <p:cNvPr id="26628" name="Picture 3" descr="Cnalogo"/>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560638" y="415255"/>
            <a:ext cx="3451225"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4" descr="Nuevo logo U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25" y="231105"/>
            <a:ext cx="1109663" cy="110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5" descr="JUnta Andaluci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4450" y="396205"/>
            <a:ext cx="1131888" cy="808038"/>
          </a:xfrm>
          <a:prstGeom prst="rect">
            <a:avLst/>
          </a:prstGeom>
          <a:solidFill>
            <a:schemeClr val="tx1"/>
          </a:solidFill>
          <a:ln w="9525">
            <a:solidFill>
              <a:schemeClr val="tx1"/>
            </a:solidFill>
            <a:miter lim="800000"/>
            <a:headEnd/>
            <a:tailEnd/>
          </a:ln>
        </p:spPr>
      </p:pic>
      <p:pic>
        <p:nvPicPr>
          <p:cNvPr id="26631" name="Picture 6" descr="logocsi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26163" y="294605"/>
            <a:ext cx="863600"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7" descr="escudoespan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80250" y="345405"/>
            <a:ext cx="8270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08" name="Text Box 8"/>
          <p:cNvSpPr txBox="1">
            <a:spLocks noChangeArrowheads="1"/>
          </p:cNvSpPr>
          <p:nvPr/>
        </p:nvSpPr>
        <p:spPr bwMode="auto">
          <a:xfrm>
            <a:off x="6035997" y="3740366"/>
            <a:ext cx="1517650" cy="579437"/>
          </a:xfrm>
          <a:prstGeom prst="rect">
            <a:avLst/>
          </a:prstGeom>
          <a:noFill/>
          <a:ln w="38100">
            <a:noFill/>
            <a:miter lim="800000"/>
            <a:headEnd/>
            <a:tailEnd/>
          </a:ln>
          <a:effectLst/>
        </p:spPr>
        <p:txBody>
          <a:bodyPr>
            <a:spAutoFit/>
          </a:bodyPr>
          <a:lstStyle/>
          <a:p>
            <a:pPr algn="ctr" eaLnBrk="0" hangingPunct="0">
              <a:spcBef>
                <a:spcPct val="50000"/>
              </a:spcBef>
              <a:defRPr/>
            </a:pPr>
            <a:endParaRPr lang="es-ES_tradnl" sz="3200" b="1">
              <a:solidFill>
                <a:srgbClr val="FFFF00"/>
              </a:solidFill>
              <a:effectLst>
                <a:outerShdw blurRad="38100" dist="38100" dir="2700000" algn="tl">
                  <a:srgbClr val="DDDDDD"/>
                </a:outerShdw>
              </a:effectLst>
              <a:latin typeface="Arial" pitchFamily="-109" charset="0"/>
              <a:ea typeface="+mn-ea"/>
            </a:endParaRPr>
          </a:p>
        </p:txBody>
      </p:sp>
      <p:sp>
        <p:nvSpPr>
          <p:cNvPr id="26634" name="Text Box 9"/>
          <p:cNvSpPr txBox="1">
            <a:spLocks noChangeArrowheads="1"/>
          </p:cNvSpPr>
          <p:nvPr/>
        </p:nvSpPr>
        <p:spPr bwMode="auto">
          <a:xfrm rot="10800000" flipV="1">
            <a:off x="7969250" y="539080"/>
            <a:ext cx="1073150" cy="520700"/>
          </a:xfrm>
          <a:prstGeom prst="rect">
            <a:avLst/>
          </a:prstGeom>
          <a:solidFill>
            <a:srgbClr val="FFC000"/>
          </a:solidFill>
          <a:ln>
            <a:noFill/>
          </a:ln>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50000"/>
              </a:spcBef>
              <a:buFontTx/>
              <a:buNone/>
            </a:pPr>
            <a:r>
              <a:rPr lang="es-ES" altLang="en-US" sz="800" b="1">
                <a:solidFill>
                  <a:schemeClr val="bg1"/>
                </a:solidFill>
                <a:latin typeface="Arial" pitchFamily="34" charset="0"/>
              </a:rPr>
              <a:t>MINISTERIO</a:t>
            </a:r>
          </a:p>
          <a:p>
            <a:pPr algn="ctr">
              <a:spcBef>
                <a:spcPct val="50000"/>
              </a:spcBef>
              <a:buFontTx/>
              <a:buNone/>
            </a:pPr>
            <a:r>
              <a:rPr lang="es-ES" altLang="en-US" sz="800" b="1">
                <a:solidFill>
                  <a:schemeClr val="bg1"/>
                </a:solidFill>
                <a:latin typeface="Arial" pitchFamily="34" charset="0"/>
              </a:rPr>
              <a:t> DE EDUCACION  Y CIENCIA</a:t>
            </a:r>
          </a:p>
        </p:txBody>
      </p:sp>
      <p:sp>
        <p:nvSpPr>
          <p:cNvPr id="204810" name="Text Box 10"/>
          <p:cNvSpPr txBox="1">
            <a:spLocks noChangeArrowheads="1"/>
          </p:cNvSpPr>
          <p:nvPr/>
        </p:nvSpPr>
        <p:spPr bwMode="auto">
          <a:xfrm>
            <a:off x="584200" y="1482998"/>
            <a:ext cx="7956550" cy="523220"/>
          </a:xfrm>
          <a:prstGeom prst="rect">
            <a:avLst/>
          </a:prstGeom>
          <a:noFill/>
          <a:ln w="9525">
            <a:noFill/>
            <a:miter lim="800000"/>
            <a:headEnd/>
            <a:tailEnd/>
          </a:ln>
          <a:effectLst/>
        </p:spPr>
        <p:txBody>
          <a:bodyPr>
            <a:spAutoFit/>
          </a:bodyPr>
          <a:lstStyle/>
          <a:p>
            <a:pPr algn="ctr" eaLnBrk="0" hangingPunct="0">
              <a:defRPr/>
            </a:pPr>
            <a:r>
              <a:rPr lang="es-ES" sz="1200" b="1" dirty="0">
                <a:effectLst>
                  <a:outerShdw blurRad="38100" dist="38100" dir="2700000" algn="tl">
                    <a:srgbClr val="C0C0C0"/>
                  </a:outerShdw>
                </a:effectLst>
                <a:latin typeface="Lucida Sans Unicode" charset="0"/>
                <a:ea typeface="ＭＳ Ｐゴシック" charset="-128"/>
              </a:rPr>
              <a:t>Parque Tecnológico Cartuja</a:t>
            </a:r>
            <a:r>
              <a:rPr lang="es-ES" altLang="es-ES" sz="1200" b="1" dirty="0">
                <a:effectLst>
                  <a:outerShdw blurRad="38100" dist="38100" dir="2700000" algn="tl">
                    <a:srgbClr val="C0C0C0"/>
                  </a:outerShdw>
                </a:effectLst>
                <a:latin typeface="Lucida Sans Unicode" charset="0"/>
                <a:ea typeface="ＭＳ Ｐゴシック" charset="-128"/>
              </a:rPr>
              <a:t>’</a:t>
            </a:r>
            <a:r>
              <a:rPr lang="es-ES" sz="1200" b="1" dirty="0">
                <a:effectLst>
                  <a:outerShdw blurRad="38100" dist="38100" dir="2700000" algn="tl">
                    <a:srgbClr val="C0C0C0"/>
                  </a:outerShdw>
                </a:effectLst>
                <a:latin typeface="Lucida Sans Unicode" charset="0"/>
                <a:ea typeface="ＭＳ Ｐゴシック" charset="-128"/>
              </a:rPr>
              <a:t>93, </a:t>
            </a:r>
            <a:r>
              <a:rPr lang="es-ES" sz="1200" b="1" dirty="0" err="1">
                <a:effectLst>
                  <a:outerShdw blurRad="38100" dist="38100" dir="2700000" algn="tl">
                    <a:srgbClr val="C0C0C0"/>
                  </a:outerShdw>
                </a:effectLst>
                <a:latin typeface="Lucida Sans Unicode" charset="0"/>
                <a:ea typeface="ＭＳ Ｐゴシック" charset="-128"/>
              </a:rPr>
              <a:t>Avda.Thomas</a:t>
            </a:r>
            <a:r>
              <a:rPr lang="es-ES" sz="1200" b="1" dirty="0">
                <a:effectLst>
                  <a:outerShdw blurRad="38100" dist="38100" dir="2700000" algn="tl">
                    <a:srgbClr val="C0C0C0"/>
                  </a:outerShdw>
                </a:effectLst>
                <a:latin typeface="Lucida Sans Unicode" charset="0"/>
                <a:ea typeface="ＭＳ Ｐゴシック" charset="-128"/>
              </a:rPr>
              <a:t> Alva Edison nº 7, E-41092 – Sevilla. </a:t>
            </a:r>
            <a:r>
              <a:rPr lang="es-ES" sz="1200" b="1" dirty="0" err="1">
                <a:effectLst>
                  <a:outerShdw blurRad="38100" dist="38100" dir="2700000" algn="tl">
                    <a:srgbClr val="C0C0C0"/>
                  </a:outerShdw>
                </a:effectLst>
                <a:latin typeface="Lucida Sans Unicode" charset="0"/>
                <a:ea typeface="ＭＳ Ｐゴシック" charset="-128"/>
              </a:rPr>
              <a:t>Spain</a:t>
            </a:r>
            <a:endParaRPr lang="es-ES" sz="1200" b="1" dirty="0">
              <a:effectLst>
                <a:outerShdw blurRad="38100" dist="38100" dir="2700000" algn="tl">
                  <a:srgbClr val="C0C0C0"/>
                </a:outerShdw>
              </a:effectLst>
              <a:latin typeface="Lucida Sans Unicode" charset="0"/>
              <a:ea typeface="ＭＳ Ｐゴシック" charset="-128"/>
            </a:endParaRPr>
          </a:p>
          <a:p>
            <a:pPr algn="ctr" eaLnBrk="0" hangingPunct="0">
              <a:defRPr/>
            </a:pPr>
            <a:r>
              <a:rPr lang="es-ES" sz="1200" b="1" dirty="0" err="1">
                <a:effectLst>
                  <a:outerShdw blurRad="38100" dist="38100" dir="2700000" algn="tl">
                    <a:srgbClr val="C0C0C0"/>
                  </a:outerShdw>
                </a:effectLst>
                <a:latin typeface="Lucida Sans Unicode" charset="0"/>
                <a:ea typeface="ＭＳ Ｐゴシック" charset="-128"/>
              </a:rPr>
              <a:t>Phone</a:t>
            </a:r>
            <a:r>
              <a:rPr lang="es-ES" sz="1200" b="1" dirty="0">
                <a:effectLst>
                  <a:outerShdw blurRad="38100" dist="38100" dir="2700000" algn="tl">
                    <a:srgbClr val="C0C0C0"/>
                  </a:outerShdw>
                </a:effectLst>
                <a:latin typeface="Lucida Sans Unicode" charset="0"/>
                <a:ea typeface="ＭＳ Ｐゴシック" charset="-128"/>
              </a:rPr>
              <a:t>: +34.95.4460553, Fax: +34.95.4460145  </a:t>
            </a:r>
            <a:r>
              <a:rPr lang="es-ES" sz="1600" b="1" dirty="0">
                <a:effectLst>
                  <a:outerShdw blurRad="38100" dist="38100" dir="2700000" algn="tl">
                    <a:srgbClr val="C0C0C0"/>
                  </a:outerShdw>
                </a:effectLst>
                <a:latin typeface="Lucida Sans Unicode" charset="0"/>
                <a:ea typeface="ＭＳ Ｐゴシック" charset="-128"/>
              </a:rPr>
              <a:t>cna@us.es</a:t>
            </a:r>
          </a:p>
        </p:txBody>
      </p:sp>
      <p:sp>
        <p:nvSpPr>
          <p:cNvPr id="26636" name="Rectángulo 11"/>
          <p:cNvSpPr>
            <a:spLocks noChangeArrowheads="1"/>
          </p:cNvSpPr>
          <p:nvPr/>
        </p:nvSpPr>
        <p:spPr bwMode="auto">
          <a:xfrm>
            <a:off x="1067122" y="2848191"/>
            <a:ext cx="2681486"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800" b="1" dirty="0">
                <a:solidFill>
                  <a:schemeClr val="bg1"/>
                </a:solidFill>
                <a:latin typeface="Calibri" pitchFamily="34" charset="0"/>
              </a:rPr>
              <a:t>The CNA Team</a:t>
            </a:r>
          </a:p>
          <a:p>
            <a:pPr algn="ctr">
              <a:spcBef>
                <a:spcPct val="0"/>
              </a:spcBef>
              <a:buFontTx/>
              <a:buNone/>
            </a:pPr>
            <a:r>
              <a:rPr lang="en-GB" altLang="en-US" sz="2400" b="1" dirty="0">
                <a:solidFill>
                  <a:schemeClr val="bg1"/>
                </a:solidFill>
                <a:latin typeface="Calibri" pitchFamily="34" charset="0"/>
              </a:rPr>
              <a:t>We are today  </a:t>
            </a:r>
            <a:r>
              <a:rPr lang="en-US" altLang="en-US" sz="2000" b="1" dirty="0" smtClean="0">
                <a:solidFill>
                  <a:schemeClr val="bg1"/>
                </a:solidFill>
                <a:latin typeface="Calibri" pitchFamily="34" charset="0"/>
                <a:cs typeface="Arial" pitchFamily="34" charset="0"/>
              </a:rPr>
              <a:t>~</a:t>
            </a:r>
            <a:r>
              <a:rPr lang="en-GB" altLang="en-US" sz="2400" b="1" dirty="0">
                <a:solidFill>
                  <a:schemeClr val="bg1"/>
                </a:solidFill>
                <a:latin typeface="Calibri" pitchFamily="34" charset="0"/>
                <a:cs typeface="Arial" pitchFamily="34" charset="0"/>
              </a:rPr>
              <a:t>5</a:t>
            </a:r>
            <a:r>
              <a:rPr lang="en-GB" altLang="en-US" sz="2400" b="1" dirty="0" smtClean="0">
                <a:solidFill>
                  <a:schemeClr val="bg1"/>
                </a:solidFill>
                <a:latin typeface="Calibri" pitchFamily="34" charset="0"/>
                <a:cs typeface="Arial" pitchFamily="34" charset="0"/>
              </a:rPr>
              <a:t>8</a:t>
            </a:r>
            <a:endParaRPr lang="en-GB" altLang="en-US" sz="2800" b="1" dirty="0">
              <a:solidFill>
                <a:schemeClr val="bg1"/>
              </a:solidFill>
              <a:latin typeface="Calibri" pitchFamily="34" charset="0"/>
              <a:cs typeface="Arial" pitchFamily="34" charset="0"/>
            </a:endParaRPr>
          </a:p>
        </p:txBody>
      </p:sp>
      <p:pic>
        <p:nvPicPr>
          <p:cNvPr id="2" name="1 Imagen"/>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748608" y="2543605"/>
            <a:ext cx="5328592" cy="3552395"/>
          </a:xfrm>
          <a:prstGeom prst="rect">
            <a:avLst/>
          </a:prstGeom>
        </p:spPr>
      </p:pic>
      <p:sp>
        <p:nvSpPr>
          <p:cNvPr id="3" name="TextBox 2"/>
          <p:cNvSpPr txBox="1"/>
          <p:nvPr/>
        </p:nvSpPr>
        <p:spPr>
          <a:xfrm>
            <a:off x="3505200" y="1916668"/>
            <a:ext cx="2200602" cy="369332"/>
          </a:xfrm>
          <a:prstGeom prst="rect">
            <a:avLst/>
          </a:prstGeom>
          <a:noFill/>
          <a:ln>
            <a:noFill/>
          </a:ln>
        </p:spPr>
        <p:txBody>
          <a:bodyPr wrap="none" rtlCol="0">
            <a:spAutoFit/>
          </a:bodyPr>
          <a:lstStyle/>
          <a:p>
            <a:r>
              <a:rPr lang="es-ES" i="1" dirty="0" smtClean="0">
                <a:solidFill>
                  <a:schemeClr val="tx2"/>
                </a:solidFill>
              </a:rPr>
              <a:t>Joaquin Gomez - CNA</a:t>
            </a:r>
            <a:endParaRPr lang="en-US" i="1" dirty="0" smtClean="0">
              <a:solidFill>
                <a:schemeClr val="tx2"/>
              </a:solidFill>
            </a:endParaRPr>
          </a:p>
        </p:txBody>
      </p:sp>
    </p:spTree>
    <p:extLst>
      <p:ext uri="{BB962C8B-B14F-4D97-AF65-F5344CB8AC3E}">
        <p14:creationId xmlns:p14="http://schemas.microsoft.com/office/powerpoint/2010/main" val="2526856094"/>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7"/>
          <p:cNvSpPr>
            <a:spLocks noChangeArrowheads="1"/>
          </p:cNvSpPr>
          <p:nvPr/>
        </p:nvSpPr>
        <p:spPr bwMode="auto">
          <a:xfrm>
            <a:off x="325437" y="6057255"/>
            <a:ext cx="3560763" cy="287338"/>
          </a:xfrm>
          <a:prstGeom prst="rect">
            <a:avLst/>
          </a:prstGeom>
          <a:noFill/>
          <a:ln w="9525">
            <a:noFill/>
            <a:miter lim="800000"/>
            <a:headEnd/>
            <a:tailEnd/>
          </a:ln>
        </p:spPr>
        <p:txBody>
          <a:bodyPr/>
          <a:lstStyle/>
          <a:p>
            <a:pPr marL="808038" lvl="1" indent="-355600">
              <a:lnSpc>
                <a:spcPct val="80000"/>
              </a:lnSpc>
              <a:spcBef>
                <a:spcPct val="100000"/>
              </a:spcBef>
            </a:pPr>
            <a:r>
              <a:rPr lang="en-US" altLang="en-US" sz="1900" i="0" dirty="0" smtClean="0">
                <a:solidFill>
                  <a:schemeClr val="tx2"/>
                </a:solidFill>
                <a:latin typeface="Calibri" panose="020F0502020204030204" pitchFamily="34" charset="0"/>
              </a:rPr>
              <a:t>ALBA Cavity inside the Bunker</a:t>
            </a:r>
            <a:endParaRPr lang="en-US" altLang="en-US" sz="1900" i="0" dirty="0">
              <a:solidFill>
                <a:schemeClr val="tx2"/>
              </a:solidFill>
              <a:latin typeface="Calibri" panose="020F0502020204030204" pitchFamily="34" charset="0"/>
            </a:endParaRPr>
          </a:p>
        </p:txBody>
      </p:sp>
      <p:sp>
        <p:nvSpPr>
          <p:cNvPr id="21518" name="Rectangle 16"/>
          <p:cNvSpPr>
            <a:spLocks noChangeArrowheads="1"/>
          </p:cNvSpPr>
          <p:nvPr/>
        </p:nvSpPr>
        <p:spPr bwMode="auto">
          <a:xfrm>
            <a:off x="991486" y="3236571"/>
            <a:ext cx="2700338" cy="287338"/>
          </a:xfrm>
          <a:prstGeom prst="rect">
            <a:avLst/>
          </a:prstGeom>
          <a:noFill/>
          <a:ln w="9525">
            <a:noFill/>
            <a:miter lim="800000"/>
            <a:headEnd/>
            <a:tailEnd/>
          </a:ln>
        </p:spPr>
        <p:txBody>
          <a:bodyPr/>
          <a:lstStyle/>
          <a:p>
            <a:pPr marL="808038" lvl="1" indent="-355600">
              <a:lnSpc>
                <a:spcPct val="80000"/>
              </a:lnSpc>
              <a:spcBef>
                <a:spcPct val="100000"/>
              </a:spcBef>
            </a:pPr>
            <a:r>
              <a:rPr lang="en-US" altLang="en-US" sz="1900" i="0" dirty="0" smtClean="0">
                <a:solidFill>
                  <a:schemeClr val="tx2"/>
                </a:solidFill>
                <a:latin typeface="Calibri" panose="020F0502020204030204" pitchFamily="34" charset="0"/>
              </a:rPr>
              <a:t>RF transmitter</a:t>
            </a:r>
            <a:endParaRPr lang="en-US" altLang="en-US" sz="1900" i="0" dirty="0">
              <a:solidFill>
                <a:schemeClr val="tx2"/>
              </a:solidFill>
              <a:latin typeface="Calibri" panose="020F0502020204030204" pitchFamily="34" charset="0"/>
            </a:endParaRPr>
          </a:p>
        </p:txBody>
      </p:sp>
      <p:pic>
        <p:nvPicPr>
          <p:cNvPr id="3074" name="Picture 2" descr="Z:\PCbackup\CELLS\RF Lab\Fotos\IMG_2211.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83113" y="836712"/>
            <a:ext cx="3456348" cy="2592437"/>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536800" y="914400"/>
            <a:ext cx="4251223" cy="2301657"/>
            <a:chOff x="251520" y="829907"/>
            <a:chExt cx="4464496" cy="2523361"/>
          </a:xfrm>
        </p:grpSpPr>
        <p:pic>
          <p:nvPicPr>
            <p:cNvPr id="3075" name="Picture 3" descr="Z:\PCbackup\CELLS\RF Lab\Fotos\IMG_2214.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4793" y="829907"/>
              <a:ext cx="3364254" cy="2523361"/>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a:spLocks noChangeArrowheads="1"/>
            </p:cNvSpPr>
            <p:nvPr/>
          </p:nvSpPr>
          <p:spPr bwMode="auto">
            <a:xfrm>
              <a:off x="251520" y="1989534"/>
              <a:ext cx="2160240" cy="287338"/>
            </a:xfrm>
            <a:prstGeom prst="rect">
              <a:avLst/>
            </a:prstGeom>
            <a:noFill/>
            <a:ln w="9525">
              <a:noFill/>
              <a:miter lim="800000"/>
              <a:headEnd/>
              <a:tailEnd/>
            </a:ln>
          </p:spPr>
          <p:txBody>
            <a:bodyPr/>
            <a:lstStyle/>
            <a:p>
              <a:pPr marL="808038" lvl="1" indent="-355600">
                <a:lnSpc>
                  <a:spcPct val="80000"/>
                </a:lnSpc>
                <a:spcBef>
                  <a:spcPct val="100000"/>
                </a:spcBef>
              </a:pPr>
              <a:r>
                <a:rPr lang="en-US" altLang="en-US" sz="1900" b="1" i="0" dirty="0" smtClean="0">
                  <a:solidFill>
                    <a:schemeClr val="bg1"/>
                  </a:solidFill>
                  <a:latin typeface="Calibri" panose="020F0502020204030204" pitchFamily="34" charset="0"/>
                </a:rPr>
                <a:t>IOT cabinet</a:t>
              </a:r>
              <a:endParaRPr lang="en-US" altLang="en-US" sz="1900" b="1" i="0" dirty="0">
                <a:solidFill>
                  <a:schemeClr val="bg1"/>
                </a:solidFill>
                <a:latin typeface="Calibri" panose="020F0502020204030204" pitchFamily="34" charset="0"/>
              </a:endParaRPr>
            </a:p>
          </p:txBody>
        </p:sp>
        <p:sp>
          <p:nvSpPr>
            <p:cNvPr id="18" name="Rectangle 17"/>
            <p:cNvSpPr>
              <a:spLocks noChangeArrowheads="1"/>
            </p:cNvSpPr>
            <p:nvPr/>
          </p:nvSpPr>
          <p:spPr bwMode="auto">
            <a:xfrm>
              <a:off x="2555776" y="1557486"/>
              <a:ext cx="2160240" cy="287338"/>
            </a:xfrm>
            <a:prstGeom prst="rect">
              <a:avLst/>
            </a:prstGeom>
            <a:noFill/>
            <a:ln w="9525">
              <a:noFill/>
              <a:miter lim="800000"/>
              <a:headEnd/>
              <a:tailEnd/>
            </a:ln>
          </p:spPr>
          <p:txBody>
            <a:bodyPr/>
            <a:lstStyle/>
            <a:p>
              <a:pPr marL="808038" lvl="1" indent="-355600">
                <a:lnSpc>
                  <a:spcPct val="80000"/>
                </a:lnSpc>
                <a:spcBef>
                  <a:spcPct val="100000"/>
                </a:spcBef>
              </a:pPr>
              <a:r>
                <a:rPr lang="en-US" altLang="en-US" sz="1900" b="1" i="0" dirty="0" smtClean="0">
                  <a:solidFill>
                    <a:schemeClr val="bg1"/>
                  </a:solidFill>
                  <a:latin typeface="Calibri" panose="020F0502020204030204" pitchFamily="34" charset="0"/>
                </a:rPr>
                <a:t>HVPS</a:t>
              </a:r>
              <a:endParaRPr lang="en-US" altLang="en-US" sz="1900" b="1" i="0" dirty="0">
                <a:solidFill>
                  <a:schemeClr val="bg1"/>
                </a:solidFill>
                <a:latin typeface="Calibri" panose="020F0502020204030204" pitchFamily="34" charset="0"/>
              </a:endParaRPr>
            </a:p>
          </p:txBody>
        </p:sp>
      </p:grpSp>
      <p:pic>
        <p:nvPicPr>
          <p:cNvPr id="3076" name="Picture 4" descr="Z:\PCbackup\CELLS\RF Lab\Fotos\IMG_2222.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6472" y="3657600"/>
            <a:ext cx="3171103" cy="2378488"/>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6"/>
          <p:cNvSpPr txBox="1">
            <a:spLocks noChangeArrowheads="1"/>
          </p:cNvSpPr>
          <p:nvPr/>
        </p:nvSpPr>
        <p:spPr bwMode="auto">
          <a:xfrm>
            <a:off x="3166423" y="167381"/>
            <a:ext cx="281115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200" b="1" dirty="0" smtClean="0">
                <a:solidFill>
                  <a:srgbClr val="112E50"/>
                </a:solidFill>
                <a:cs typeface="Arial" charset="0"/>
              </a:rPr>
              <a:t>ALBA RF </a:t>
            </a:r>
            <a:r>
              <a:rPr lang="es-ES" sz="3200" b="1" dirty="0" err="1" smtClean="0">
                <a:solidFill>
                  <a:srgbClr val="112E50"/>
                </a:solidFill>
                <a:cs typeface="Arial" charset="0"/>
              </a:rPr>
              <a:t>Lab</a:t>
            </a:r>
            <a:endParaRPr lang="es-ES" sz="3200" b="1" dirty="0" smtClean="0">
              <a:solidFill>
                <a:srgbClr val="112E50"/>
              </a:solidFill>
              <a:cs typeface="Arial" charset="0"/>
            </a:endParaRPr>
          </a:p>
        </p:txBody>
      </p:sp>
      <p:pic>
        <p:nvPicPr>
          <p:cNvPr id="20"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93922" y="3657601"/>
            <a:ext cx="1597407" cy="2548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4"/>
          <p:cNvSpPr>
            <a:spLocks noChangeArrowheads="1"/>
          </p:cNvSpPr>
          <p:nvPr/>
        </p:nvSpPr>
        <p:spPr bwMode="auto">
          <a:xfrm>
            <a:off x="6265679" y="4572000"/>
            <a:ext cx="2725921" cy="1676400"/>
          </a:xfrm>
          <a:prstGeom prst="rect">
            <a:avLst/>
          </a:prstGeom>
          <a:noFill/>
          <a:ln w="9525">
            <a:noFill/>
            <a:miter lim="800000"/>
            <a:headEnd/>
            <a:tailEnd/>
          </a:ln>
        </p:spPr>
        <p:txBody>
          <a:bodyPr anchor="ctr"/>
          <a:lstStyle/>
          <a:p>
            <a:r>
              <a:rPr lang="es-ES_tradnl" altLang="en-US" sz="2000" i="0" dirty="0" smtClean="0">
                <a:latin typeface="Calibri" panose="020F0502020204030204" pitchFamily="34" charset="0"/>
              </a:rPr>
              <a:t>CIEMAT</a:t>
            </a:r>
          </a:p>
          <a:p>
            <a:r>
              <a:rPr lang="es-ES_tradnl" altLang="en-US" sz="2000" i="0" dirty="0" smtClean="0">
                <a:latin typeface="Calibri" panose="020F0502020204030204" pitchFamily="34" charset="0"/>
              </a:rPr>
              <a:t>IFMIF </a:t>
            </a:r>
            <a:r>
              <a:rPr lang="es-ES_tradnl" altLang="en-US" sz="2000" i="0" dirty="0" err="1" smtClean="0">
                <a:latin typeface="Calibri" panose="020F0502020204030204" pitchFamily="34" charset="0"/>
              </a:rPr>
              <a:t>Buncher</a:t>
            </a:r>
            <a:r>
              <a:rPr lang="es-ES_tradnl" altLang="en-US" sz="2000" i="0" dirty="0" smtClean="0">
                <a:latin typeface="Calibri" panose="020F0502020204030204" pitchFamily="34" charset="0"/>
              </a:rPr>
              <a:t> </a:t>
            </a:r>
            <a:r>
              <a:rPr lang="es-ES_tradnl" altLang="en-US" sz="2000" i="0" dirty="0" err="1" smtClean="0">
                <a:latin typeface="Calibri" panose="020F0502020204030204" pitchFamily="34" charset="0"/>
              </a:rPr>
              <a:t>cavity</a:t>
            </a:r>
            <a:endParaRPr lang="es-ES_tradnl" altLang="en-US" sz="2000" i="0" dirty="0" smtClean="0">
              <a:latin typeface="Calibri" panose="020F0502020204030204" pitchFamily="34" charset="0"/>
            </a:endParaRPr>
          </a:p>
          <a:p>
            <a:r>
              <a:rPr lang="es-ES_tradnl" altLang="en-US" sz="2000" i="0" dirty="0" smtClean="0">
                <a:latin typeface="Calibri" panose="020F0502020204030204" pitchFamily="34" charset="0"/>
              </a:rPr>
              <a:t>at </a:t>
            </a:r>
            <a:r>
              <a:rPr lang="es-ES_tradnl" altLang="en-US" sz="2000" i="1" dirty="0" smtClean="0">
                <a:latin typeface="Calibri" panose="020F0502020204030204" pitchFamily="34" charset="0"/>
              </a:rPr>
              <a:t>ALBA RF </a:t>
            </a:r>
            <a:r>
              <a:rPr lang="es-ES_tradnl" altLang="en-US" sz="2000" i="1" dirty="0" err="1" smtClean="0">
                <a:latin typeface="Calibri" panose="020F0502020204030204" pitchFamily="34" charset="0"/>
              </a:rPr>
              <a:t>lab</a:t>
            </a:r>
            <a:r>
              <a:rPr lang="es-ES_tradnl" altLang="en-US" sz="2000" i="0" dirty="0" smtClean="0">
                <a:latin typeface="Calibri" panose="020F0502020204030204" pitchFamily="34" charset="0"/>
              </a:rPr>
              <a:t> </a:t>
            </a:r>
            <a:r>
              <a:rPr lang="es-ES_tradnl" altLang="en-US" sz="2000" i="0" dirty="0" err="1" smtClean="0">
                <a:latin typeface="Calibri" panose="020F0502020204030204" pitchFamily="34" charset="0"/>
              </a:rPr>
              <a:t>for</a:t>
            </a:r>
            <a:r>
              <a:rPr lang="es-ES_tradnl" altLang="en-US" sz="2000" i="0" dirty="0" smtClean="0">
                <a:latin typeface="Calibri" panose="020F0502020204030204" pitchFamily="34" charset="0"/>
              </a:rPr>
              <a:t> High </a:t>
            </a:r>
            <a:r>
              <a:rPr lang="es-ES_tradnl" altLang="en-US" sz="2000" i="0" dirty="0" err="1" smtClean="0">
                <a:latin typeface="Calibri" panose="020F0502020204030204" pitchFamily="34" charset="0"/>
              </a:rPr>
              <a:t>Power</a:t>
            </a:r>
            <a:r>
              <a:rPr lang="es-ES_tradnl" altLang="en-US" sz="2000" i="0" dirty="0" smtClean="0">
                <a:latin typeface="Calibri" panose="020F0502020204030204" pitchFamily="34" charset="0"/>
              </a:rPr>
              <a:t> </a:t>
            </a:r>
            <a:r>
              <a:rPr lang="es-ES_tradnl" altLang="en-US" sz="2000" i="0" dirty="0" err="1" smtClean="0">
                <a:latin typeface="Calibri" panose="020F0502020204030204" pitchFamily="34" charset="0"/>
              </a:rPr>
              <a:t>Conditioning</a:t>
            </a:r>
            <a:endParaRPr lang="en-US" altLang="en-US" sz="2000" i="0" dirty="0">
              <a:solidFill>
                <a:srgbClr val="0000FF"/>
              </a:solidFill>
              <a:latin typeface="Calibri" panose="020F0502020204030204" pitchFamily="34" charset="0"/>
            </a:endParaRPr>
          </a:p>
        </p:txBody>
      </p:sp>
      <p:sp>
        <p:nvSpPr>
          <p:cNvPr id="21511" name="Rectangle 9"/>
          <p:cNvSpPr>
            <a:spLocks noChangeArrowheads="1"/>
          </p:cNvSpPr>
          <p:nvPr/>
        </p:nvSpPr>
        <p:spPr bwMode="auto">
          <a:xfrm>
            <a:off x="4627379" y="1066800"/>
            <a:ext cx="3276600" cy="287337"/>
          </a:xfrm>
          <a:prstGeom prst="rect">
            <a:avLst/>
          </a:prstGeom>
          <a:noFill/>
          <a:ln w="9525">
            <a:noFill/>
            <a:miter lim="800000"/>
            <a:headEnd/>
            <a:tailEnd/>
          </a:ln>
        </p:spPr>
        <p:txBody>
          <a:bodyPr/>
          <a:lstStyle/>
          <a:p>
            <a:pPr marL="808038" lvl="1" indent="-355600">
              <a:lnSpc>
                <a:spcPct val="80000"/>
              </a:lnSpc>
              <a:spcBef>
                <a:spcPct val="100000"/>
              </a:spcBef>
            </a:pPr>
            <a:r>
              <a:rPr lang="en-US" altLang="en-US" sz="1900" b="1" i="0" dirty="0" smtClean="0">
                <a:solidFill>
                  <a:schemeClr val="bg1"/>
                </a:solidFill>
                <a:latin typeface="Calibri" panose="020F0502020204030204" pitchFamily="34" charset="0"/>
              </a:rPr>
              <a:t>LLRF and Controls racks</a:t>
            </a:r>
            <a:endParaRPr lang="en-US" altLang="en-US" sz="1900" b="1" i="0" dirty="0">
              <a:solidFill>
                <a:schemeClr val="bg1"/>
              </a:solidFill>
              <a:latin typeface="Calibri" panose="020F0502020204030204" pitchFamily="34" charset="0"/>
            </a:endParaRPr>
          </a:p>
        </p:txBody>
      </p:sp>
    </p:spTree>
    <p:extLst>
      <p:ext uri="{BB962C8B-B14F-4D97-AF65-F5344CB8AC3E}">
        <p14:creationId xmlns:p14="http://schemas.microsoft.com/office/powerpoint/2010/main" val="30029431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76200" y="76200"/>
            <a:ext cx="8991600" cy="781050"/>
            <a:chOff x="76200" y="76200"/>
            <a:chExt cx="8991600" cy="781050"/>
          </a:xfrm>
        </p:grpSpPr>
        <p:grpSp>
          <p:nvGrpSpPr>
            <p:cNvPr id="16" name="Agrupar 10"/>
            <p:cNvGrpSpPr>
              <a:grpSpLocks/>
            </p:cNvGrpSpPr>
            <p:nvPr/>
          </p:nvGrpSpPr>
          <p:grpSpPr bwMode="auto">
            <a:xfrm>
              <a:off x="76200" y="76200"/>
              <a:ext cx="2983632" cy="781050"/>
              <a:chOff x="76200" y="76200"/>
              <a:chExt cx="3124200" cy="914400"/>
            </a:xfrm>
          </p:grpSpPr>
          <p:pic>
            <p:nvPicPr>
              <p:cNvPr id="18" name="Imagen 9" descr="Overlay-Standard300.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200" y="76200"/>
                <a:ext cx="312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5"/>
              <p:cNvSpPr>
                <a:spLocks noChangeArrowheads="1"/>
              </p:cNvSpPr>
              <p:nvPr/>
            </p:nvSpPr>
            <p:spPr bwMode="auto">
              <a:xfrm>
                <a:off x="76200" y="112151"/>
                <a:ext cx="2971800" cy="68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0"/>
                  </a:spcBef>
                  <a:buFontTx/>
                  <a:buNone/>
                </a:pPr>
                <a:r>
                  <a:rPr lang="es-ES" altLang="en-US" b="1" dirty="0">
                    <a:solidFill>
                      <a:srgbClr val="FFFFFF"/>
                    </a:solidFill>
                    <a:latin typeface="Arial" pitchFamily="34" charset="0"/>
                    <a:cs typeface="Arial" pitchFamily="34" charset="0"/>
                  </a:rPr>
                  <a:t>CONECTA</a:t>
                </a:r>
              </a:p>
            </p:txBody>
          </p:sp>
        </p:grpSp>
        <p:pic>
          <p:nvPicPr>
            <p:cNvPr id="17" name="Picture 0" descr="Overlay-Standard300.png"/>
            <p:cNvPicPr>
              <a:picLocks noChangeAspect="1" noChangeArrowheads="1"/>
            </p:cNvPicPr>
            <p:nvPr/>
          </p:nvPicPr>
          <p:blipFill>
            <a:blip r:embed="rId4" cstate="print">
              <a:extLst>
                <a:ext uri="{28A0092B-C50C-407E-A947-70E740481C1C}">
                  <a14:useLocalDpi xmlns:a14="http://schemas.microsoft.com/office/drawing/2010/main" val="0"/>
                </a:ext>
              </a:extLst>
            </a:blip>
            <a:srcRect b="-78"/>
            <a:stretch>
              <a:fillRect/>
            </a:stretch>
          </p:blipFill>
          <p:spPr bwMode="auto">
            <a:xfrm>
              <a:off x="6248400" y="76200"/>
              <a:ext cx="2819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Group 19"/>
          <p:cNvGrpSpPr/>
          <p:nvPr/>
        </p:nvGrpSpPr>
        <p:grpSpPr>
          <a:xfrm>
            <a:off x="304800" y="990600"/>
            <a:ext cx="8534401" cy="2438400"/>
            <a:chOff x="152450" y="0"/>
            <a:chExt cx="8705829" cy="1196909"/>
          </a:xfrm>
          <a:scene3d>
            <a:camera prst="orthographicFront"/>
            <a:lightRig rig="flat" dir="t"/>
          </a:scene3d>
        </p:grpSpPr>
        <p:sp>
          <p:nvSpPr>
            <p:cNvPr id="21" name="Rounded Rectangle 20"/>
            <p:cNvSpPr/>
            <p:nvPr/>
          </p:nvSpPr>
          <p:spPr>
            <a:xfrm>
              <a:off x="152450" y="0"/>
              <a:ext cx="8705829" cy="1196909"/>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2" name="Rounded Rectangle 4"/>
            <p:cNvSpPr/>
            <p:nvPr/>
          </p:nvSpPr>
          <p:spPr>
            <a:xfrm>
              <a:off x="210878" y="58428"/>
              <a:ext cx="8588973" cy="108005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2800" kern="1200" noProof="0" dirty="0" smtClean="0"/>
                <a:t>As summary, Spanish groups on accelerators have consolidated and are contributing to the development of accelerators in Spain as well as to the new international projects (CLIC, FCC, XFEL, ESS, …). </a:t>
              </a:r>
            </a:p>
          </p:txBody>
        </p:sp>
      </p:gr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54713" y="3309967"/>
            <a:ext cx="5284287" cy="2965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0316732"/>
      </p:ext>
    </p:extLst>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a:xfrm>
            <a:off x="1552575" y="1074820"/>
            <a:ext cx="6829425" cy="914400"/>
          </a:xfrm>
        </p:spPr>
        <p:txBody>
          <a:bodyPr/>
          <a:lstStyle/>
          <a:p>
            <a:pPr eaLnBrk="1" hangingPunct="1">
              <a:defRPr/>
            </a:pPr>
            <a:r>
              <a:rPr lang="en-US" sz="4000" dirty="0" smtClean="0">
                <a:solidFill>
                  <a:schemeClr val="accent1">
                    <a:lumMod val="75000"/>
                  </a:schemeClr>
                </a:solidFill>
                <a:effectLst>
                  <a:outerShdw blurRad="38100" dist="38100" dir="2700000" algn="tl">
                    <a:srgbClr val="C0C0C0"/>
                  </a:outerShdw>
                </a:effectLst>
                <a:latin typeface="Arial" charset="0"/>
              </a:rPr>
              <a:t>Thanks for your attention</a:t>
            </a:r>
          </a:p>
        </p:txBody>
      </p:sp>
      <p:pic>
        <p:nvPicPr>
          <p:cNvPr id="6" name="Picture 5" descr="http://www.parcdelalba.cat/wp-content/plugins/vslider/timthumb.php?src=http%3A%2F%2Fwww.parcdelalba.cat%2Fwp-content%2Fuploads%2F2012%2F07%2F1004PF13.jpg&amp;w=760&amp;h=240&amp;zc=1&amp;q=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13020"/>
            <a:ext cx="9144000" cy="288758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9592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00919" y="222868"/>
            <a:ext cx="4515544" cy="523220"/>
          </a:xfrm>
        </p:spPr>
        <p:txBody>
          <a:bodyPr/>
          <a:lstStyle/>
          <a:p>
            <a:r>
              <a:rPr lang="es-ES" altLang="en-US" sz="2800" dirty="0" smtClean="0">
                <a:ea typeface="ＭＳ Ｐゴシック" pitchFamily="34" charset="-128"/>
              </a:rPr>
              <a:t>3MV </a:t>
            </a:r>
            <a:r>
              <a:rPr lang="es-ES" altLang="en-US" sz="2800" dirty="0" err="1" smtClean="0">
                <a:ea typeface="ＭＳ Ｐゴシック" pitchFamily="34" charset="-128"/>
              </a:rPr>
              <a:t>Tandem</a:t>
            </a:r>
            <a:r>
              <a:rPr lang="es-ES" altLang="en-US" sz="2800" dirty="0" smtClean="0">
                <a:ea typeface="ＭＳ Ｐゴシック" pitchFamily="34" charset="-128"/>
              </a:rPr>
              <a:t> </a:t>
            </a:r>
            <a:r>
              <a:rPr lang="es-ES" altLang="en-US" sz="2800" dirty="0" err="1" smtClean="0">
                <a:ea typeface="ＭＳ Ｐゴシック" pitchFamily="34" charset="-128"/>
              </a:rPr>
              <a:t>accelerator</a:t>
            </a:r>
            <a:endParaRPr lang="es-ES" altLang="en-US" sz="2800" dirty="0" smtClean="0">
              <a:ea typeface="ＭＳ Ｐゴシック" pitchFamily="34" charset="-128"/>
            </a:endParaRPr>
          </a:p>
        </p:txBody>
      </p:sp>
      <p:pic>
        <p:nvPicPr>
          <p:cNvPr id="27651" name="Picture 3" descr="000_0006"/>
          <p:cNvPicPr>
            <a:picLocks noGrp="1" noChangeAspect="1" noChangeArrowheads="1"/>
          </p:cNvPicPr>
          <p:nvPr>
            <p:ph sz="half" idx="1"/>
          </p:nvPr>
        </p:nvPicPr>
        <p:blipFill>
          <a:blip r:embed="rId2" cstate="email">
            <a:extLst>
              <a:ext uri="{28A0092B-C50C-407E-A947-70E740481C1C}">
                <a14:useLocalDpi xmlns:a14="http://schemas.microsoft.com/office/drawing/2010/main" val="0"/>
              </a:ext>
            </a:extLst>
          </a:blip>
          <a:srcRect/>
          <a:stretch>
            <a:fillRect/>
          </a:stretch>
        </p:blipFill>
        <p:spPr>
          <a:xfrm>
            <a:off x="44450" y="908050"/>
            <a:ext cx="4679950" cy="2809875"/>
          </a:xfrm>
        </p:spPr>
      </p:pic>
      <p:pic>
        <p:nvPicPr>
          <p:cNvPr id="27652" name="Picture 4" descr="01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5012" y="3810000"/>
            <a:ext cx="3606800" cy="2405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 Box 5"/>
          <p:cNvSpPr txBox="1">
            <a:spLocks noChangeArrowheads="1"/>
          </p:cNvSpPr>
          <p:nvPr/>
        </p:nvSpPr>
        <p:spPr bwMode="auto">
          <a:xfrm>
            <a:off x="463550" y="2971800"/>
            <a:ext cx="3124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50000"/>
              </a:spcBef>
              <a:buFontTx/>
              <a:buNone/>
            </a:pPr>
            <a:r>
              <a:rPr lang="es-ES" altLang="en-US" sz="1800" b="1" dirty="0">
                <a:solidFill>
                  <a:schemeClr val="bg1"/>
                </a:solidFill>
                <a:latin typeface="Arial" pitchFamily="34" charset="0"/>
              </a:rPr>
              <a:t>IBA </a:t>
            </a:r>
            <a:r>
              <a:rPr lang="es-ES" altLang="en-US" sz="1800" b="1" dirty="0" err="1">
                <a:solidFill>
                  <a:schemeClr val="bg1"/>
                </a:solidFill>
                <a:latin typeface="Arial" pitchFamily="34" charset="0"/>
              </a:rPr>
              <a:t>techniques</a:t>
            </a:r>
            <a:r>
              <a:rPr lang="es-ES" altLang="en-US" sz="1800" b="1" dirty="0">
                <a:solidFill>
                  <a:schemeClr val="bg1"/>
                </a:solidFill>
                <a:latin typeface="Arial" pitchFamily="34" charset="0"/>
              </a:rPr>
              <a:t> (Material </a:t>
            </a:r>
            <a:r>
              <a:rPr lang="es-ES" altLang="en-US" sz="1800" b="1" dirty="0" err="1">
                <a:solidFill>
                  <a:schemeClr val="bg1"/>
                </a:solidFill>
                <a:latin typeface="Arial" pitchFamily="34" charset="0"/>
              </a:rPr>
              <a:t>Science</a:t>
            </a:r>
            <a:r>
              <a:rPr lang="es-ES" altLang="en-US" sz="1800" b="1" dirty="0" smtClean="0">
                <a:solidFill>
                  <a:schemeClr val="bg1"/>
                </a:solidFill>
                <a:latin typeface="Arial" pitchFamily="34" charset="0"/>
              </a:rPr>
              <a:t>)</a:t>
            </a:r>
            <a:endParaRPr lang="es-ES" altLang="en-US" sz="1800" b="1" dirty="0">
              <a:solidFill>
                <a:schemeClr val="bg1"/>
              </a:solidFill>
              <a:latin typeface="Arial" pitchFamily="34" charset="0"/>
            </a:endParaRPr>
          </a:p>
        </p:txBody>
      </p:sp>
      <p:sp>
        <p:nvSpPr>
          <p:cNvPr id="27654" name="Rectangle 6"/>
          <p:cNvSpPr>
            <a:spLocks noChangeArrowheads="1"/>
          </p:cNvSpPr>
          <p:nvPr/>
        </p:nvSpPr>
        <p:spPr bwMode="auto">
          <a:xfrm>
            <a:off x="425450" y="936030"/>
            <a:ext cx="39608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50000"/>
              </a:spcBef>
              <a:buFontTx/>
              <a:buNone/>
            </a:pPr>
            <a:r>
              <a:rPr lang="es-ES" altLang="en-US" sz="1800" b="1" dirty="0">
                <a:solidFill>
                  <a:schemeClr val="bg1"/>
                </a:solidFill>
                <a:latin typeface="Arial" pitchFamily="34" charset="0"/>
              </a:rPr>
              <a:t>Nuclear </a:t>
            </a:r>
            <a:r>
              <a:rPr lang="es-ES" altLang="en-US" sz="1800" b="1" dirty="0" err="1">
                <a:solidFill>
                  <a:schemeClr val="bg1"/>
                </a:solidFill>
                <a:latin typeface="Arial" pitchFamily="34" charset="0"/>
              </a:rPr>
              <a:t>physics</a:t>
            </a:r>
            <a:r>
              <a:rPr lang="es-ES" altLang="en-US" sz="1800" b="1" dirty="0">
                <a:solidFill>
                  <a:schemeClr val="bg1"/>
                </a:solidFill>
                <a:latin typeface="Arial" pitchFamily="34" charset="0"/>
              </a:rPr>
              <a:t> and </a:t>
            </a:r>
            <a:r>
              <a:rPr lang="es-ES" altLang="en-US" sz="1800" b="1" dirty="0" err="1">
                <a:solidFill>
                  <a:schemeClr val="bg1"/>
                </a:solidFill>
                <a:latin typeface="Arial" pitchFamily="34" charset="0"/>
              </a:rPr>
              <a:t>Instrumentation</a:t>
            </a:r>
            <a:r>
              <a:rPr lang="es-ES" altLang="en-US" sz="1800" b="1" dirty="0">
                <a:solidFill>
                  <a:schemeClr val="bg1"/>
                </a:solidFill>
                <a:latin typeface="Arial" pitchFamily="34" charset="0"/>
              </a:rPr>
              <a:t> (Nuclear and </a:t>
            </a:r>
            <a:r>
              <a:rPr lang="es-ES" altLang="en-US" sz="1800" b="1" dirty="0" err="1">
                <a:solidFill>
                  <a:schemeClr val="bg1"/>
                </a:solidFill>
                <a:latin typeface="Arial" pitchFamily="34" charset="0"/>
              </a:rPr>
              <a:t>Particle</a:t>
            </a:r>
            <a:r>
              <a:rPr lang="es-ES" altLang="en-US" sz="1800" b="1" dirty="0">
                <a:solidFill>
                  <a:schemeClr val="bg1"/>
                </a:solidFill>
                <a:latin typeface="Arial" pitchFamily="34" charset="0"/>
              </a:rPr>
              <a:t> </a:t>
            </a:r>
            <a:r>
              <a:rPr lang="es-ES" altLang="en-US" sz="1800" b="1" dirty="0" err="1">
                <a:solidFill>
                  <a:schemeClr val="bg1"/>
                </a:solidFill>
                <a:latin typeface="Arial" pitchFamily="34" charset="0"/>
              </a:rPr>
              <a:t>Physics</a:t>
            </a:r>
            <a:r>
              <a:rPr lang="es-ES" altLang="en-US" sz="1800" b="1" dirty="0" smtClean="0">
                <a:solidFill>
                  <a:schemeClr val="bg1"/>
                </a:solidFill>
                <a:latin typeface="Arial" pitchFamily="34" charset="0"/>
              </a:rPr>
              <a:t>)</a:t>
            </a:r>
            <a:endParaRPr lang="es-ES" altLang="en-US" sz="1800" b="1" dirty="0">
              <a:solidFill>
                <a:schemeClr val="bg1"/>
              </a:solidFill>
              <a:latin typeface="Arial" pitchFamily="34" charset="0"/>
            </a:endParaRPr>
          </a:p>
        </p:txBody>
      </p:sp>
      <p:pic>
        <p:nvPicPr>
          <p:cNvPr id="7" name="Picture 3" descr="Cnalogo"/>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380312" y="116632"/>
            <a:ext cx="1655688" cy="3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a:xfrm>
            <a:off x="4692600" y="497893"/>
            <a:ext cx="4343400" cy="954107"/>
          </a:xfrm>
          <a:prstGeom prst="rect">
            <a:avLst/>
          </a:prstGeom>
          <a:noFill/>
          <a:ln>
            <a:noFill/>
          </a:ln>
        </p:spPr>
        <p:txBody>
          <a:bodyPr wrap="square" rtlCol="0">
            <a:spAutoFit/>
          </a:bodyPr>
          <a:lstStyle>
            <a:lvl1pPr algn="ctr" defTabSz="914400" rtl="0" eaLnBrk="1" latinLnBrk="0" hangingPunct="1">
              <a:spcBef>
                <a:spcPct val="0"/>
              </a:spcBef>
              <a:buNone/>
              <a:defRPr lang="en-US" sz="3500" b="1" kern="1200" smtClean="0">
                <a:solidFill>
                  <a:srgbClr val="112E50"/>
                </a:solidFill>
                <a:latin typeface="Arial" pitchFamily="34" charset="0"/>
                <a:ea typeface="+mn-ea"/>
                <a:cs typeface="Arial" pitchFamily="34" charset="0"/>
              </a:defRPr>
            </a:lvl1pPr>
          </a:lstStyle>
          <a:p>
            <a:r>
              <a:rPr lang="es-ES" altLang="en-US" sz="2800" smtClean="0">
                <a:ea typeface="ＭＳ Ｐゴシック" pitchFamily="34" charset="-128"/>
              </a:rPr>
              <a:t>Cyclotron  </a:t>
            </a:r>
            <a:br>
              <a:rPr lang="es-ES" altLang="en-US" sz="2800" smtClean="0">
                <a:ea typeface="ＭＳ Ｐゴシック" pitchFamily="34" charset="-128"/>
              </a:rPr>
            </a:br>
            <a:r>
              <a:rPr lang="es-ES" altLang="en-US" sz="2800" smtClean="0">
                <a:ea typeface="ＭＳ Ｐゴシック" pitchFamily="34" charset="-128"/>
              </a:rPr>
              <a:t>18 MeV (p), 9 MeV (d)</a:t>
            </a:r>
            <a:endParaRPr lang="es-ES" altLang="en-US" sz="2800" dirty="0">
              <a:ea typeface="ＭＳ Ｐゴシック" pitchFamily="34" charset="-128"/>
            </a:endParaRPr>
          </a:p>
        </p:txBody>
      </p:sp>
      <p:pic>
        <p:nvPicPr>
          <p:cNvPr id="9" name="Picture 3" descr="P7200035"/>
          <p:cNvPicPr>
            <a:picLocks noGrp="1" noChangeAspect="1" noChangeArrowheads="1"/>
          </p:cNvPicPr>
          <p:nvPr>
            <p:ph sz="half" idx="1"/>
          </p:nvPr>
        </p:nvPicPr>
        <p:blipFill>
          <a:blip r:embed="rId5" cstate="email">
            <a:extLst>
              <a:ext uri="{28A0092B-C50C-407E-A947-70E740481C1C}">
                <a14:useLocalDpi xmlns:a14="http://schemas.microsoft.com/office/drawing/2010/main" val="0"/>
              </a:ext>
            </a:extLst>
          </a:blip>
          <a:srcRect/>
          <a:stretch>
            <a:fillRect/>
          </a:stretch>
        </p:blipFill>
        <p:spPr>
          <a:xfrm>
            <a:off x="5410200" y="1464700"/>
            <a:ext cx="3114850" cy="2758494"/>
          </a:xfrm>
        </p:spPr>
      </p:pic>
      <p:sp>
        <p:nvSpPr>
          <p:cNvPr id="10" name="Rectangle 4"/>
          <p:cNvSpPr>
            <a:spLocks noChangeArrowheads="1"/>
          </p:cNvSpPr>
          <p:nvPr/>
        </p:nvSpPr>
        <p:spPr bwMode="auto">
          <a:xfrm>
            <a:off x="4692600" y="5554949"/>
            <a:ext cx="4392612" cy="646331"/>
          </a:xfrm>
          <a:prstGeom prst="rect">
            <a:avLst/>
          </a:prstGeom>
          <a:noFill/>
          <a:ln w="38100">
            <a:noFill/>
            <a:miter lim="800000"/>
            <a:headEnd/>
            <a:tailEnd/>
          </a:ln>
          <a:effectLst/>
        </p:spPr>
        <p:txBody>
          <a:bodyPr>
            <a:spAutoFit/>
          </a:bodyPr>
          <a:lstStyle/>
          <a:p>
            <a:pPr algn="ctr" eaLnBrk="0" hangingPunct="0">
              <a:spcBef>
                <a:spcPct val="50000"/>
              </a:spcBef>
              <a:defRPr/>
            </a:pPr>
            <a:r>
              <a:rPr lang="es-ES" b="1" dirty="0" err="1">
                <a:solidFill>
                  <a:srgbClr val="3333FF"/>
                </a:solidFill>
                <a:latin typeface="Arial" charset="0"/>
                <a:ea typeface="ＭＳ Ｐゴシック" charset="-128"/>
              </a:rPr>
              <a:t>Radiopharmaceutical</a:t>
            </a:r>
            <a:r>
              <a:rPr lang="es-ES" b="1" dirty="0">
                <a:solidFill>
                  <a:srgbClr val="3333FF"/>
                </a:solidFill>
                <a:latin typeface="Arial" charset="0"/>
                <a:ea typeface="ＭＳ Ｐゴシック" charset="-128"/>
              </a:rPr>
              <a:t> </a:t>
            </a:r>
            <a:r>
              <a:rPr lang="es-ES" b="1" dirty="0" err="1">
                <a:solidFill>
                  <a:srgbClr val="3333FF"/>
                </a:solidFill>
                <a:latin typeface="Arial" charset="0"/>
                <a:ea typeface="ＭＳ Ｐゴシック" charset="-128"/>
              </a:rPr>
              <a:t>production</a:t>
            </a:r>
            <a:r>
              <a:rPr lang="es-ES" b="1" dirty="0">
                <a:solidFill>
                  <a:srgbClr val="3333FF"/>
                </a:solidFill>
                <a:latin typeface="Arial" charset="0"/>
                <a:ea typeface="ＭＳ Ｐゴシック" charset="-128"/>
              </a:rPr>
              <a:t> (Molecular </a:t>
            </a:r>
            <a:r>
              <a:rPr lang="es-ES" b="1" dirty="0" err="1">
                <a:solidFill>
                  <a:srgbClr val="3333FF"/>
                </a:solidFill>
                <a:latin typeface="Arial" charset="0"/>
                <a:ea typeface="ＭＳ Ｐゴシック" charset="-128"/>
              </a:rPr>
              <a:t>Imaging</a:t>
            </a:r>
            <a:r>
              <a:rPr lang="es-ES" b="1" dirty="0" smtClean="0">
                <a:solidFill>
                  <a:srgbClr val="3333FF"/>
                </a:solidFill>
                <a:latin typeface="Arial" charset="0"/>
                <a:ea typeface="ＭＳ Ｐゴシック" charset="-128"/>
              </a:rPr>
              <a:t>)</a:t>
            </a:r>
            <a:endParaRPr lang="es-ES" b="1" dirty="0">
              <a:solidFill>
                <a:srgbClr val="3333FF"/>
              </a:solidFill>
              <a:latin typeface="Arial" charset="0"/>
              <a:ea typeface="ＭＳ Ｐゴシック" charset="-128"/>
            </a:endParaRPr>
          </a:p>
        </p:txBody>
      </p:sp>
      <p:sp>
        <p:nvSpPr>
          <p:cNvPr id="2" name="Rectangle 1"/>
          <p:cNvSpPr/>
          <p:nvPr/>
        </p:nvSpPr>
        <p:spPr>
          <a:xfrm>
            <a:off x="4970191" y="5012674"/>
            <a:ext cx="3788217" cy="400110"/>
          </a:xfrm>
          <a:prstGeom prst="rect">
            <a:avLst/>
          </a:prstGeom>
        </p:spPr>
        <p:txBody>
          <a:bodyPr wrap="none">
            <a:spAutoFit/>
          </a:bodyPr>
          <a:lstStyle/>
          <a:p>
            <a:r>
              <a:rPr lang="es-ES" sz="2000" b="1" dirty="0" err="1">
                <a:solidFill>
                  <a:srgbClr val="3333FF"/>
                </a:solidFill>
                <a:latin typeface="Arial" panose="020B0604020202020204" pitchFamily="34" charset="0"/>
                <a:cs typeface="Arial" panose="020B0604020202020204" pitchFamily="34" charset="0"/>
              </a:rPr>
              <a:t>Irradiation</a:t>
            </a:r>
            <a:r>
              <a:rPr lang="es-ES" sz="2000" b="1" dirty="0">
                <a:solidFill>
                  <a:srgbClr val="3333FF"/>
                </a:solidFill>
                <a:latin typeface="Arial" panose="020B0604020202020204" pitchFamily="34" charset="0"/>
                <a:cs typeface="Arial" panose="020B0604020202020204" pitchFamily="34" charset="0"/>
              </a:rPr>
              <a:t> (</a:t>
            </a:r>
            <a:r>
              <a:rPr lang="es-ES" sz="2000" b="1" dirty="0" err="1">
                <a:solidFill>
                  <a:srgbClr val="3333FF"/>
                </a:solidFill>
                <a:latin typeface="Arial" panose="020B0604020202020204" pitchFamily="34" charset="0"/>
                <a:cs typeface="Arial" panose="020B0604020202020204" pitchFamily="34" charset="0"/>
              </a:rPr>
              <a:t>Space</a:t>
            </a:r>
            <a:r>
              <a:rPr lang="es-ES" sz="2000" b="1" dirty="0">
                <a:solidFill>
                  <a:srgbClr val="3333FF"/>
                </a:solidFill>
                <a:latin typeface="Arial" panose="020B0604020202020204" pitchFamily="34" charset="0"/>
                <a:cs typeface="Arial" panose="020B0604020202020204" pitchFamily="34" charset="0"/>
              </a:rPr>
              <a:t> </a:t>
            </a:r>
            <a:r>
              <a:rPr lang="es-ES" sz="2000" b="1" dirty="0" err="1">
                <a:solidFill>
                  <a:srgbClr val="3333FF"/>
                </a:solidFill>
                <a:latin typeface="Arial" panose="020B0604020202020204" pitchFamily="34" charset="0"/>
                <a:cs typeface="Arial" panose="020B0604020202020204" pitchFamily="34" charset="0"/>
              </a:rPr>
              <a:t>technology</a:t>
            </a:r>
            <a:endParaRPr lang="en-US" sz="2000" dirty="0">
              <a:latin typeface="Arial" panose="020B0604020202020204" pitchFamily="34" charset="0"/>
              <a:cs typeface="Arial" panose="020B0604020202020204" pitchFamily="34" charset="0"/>
            </a:endParaRPr>
          </a:p>
        </p:txBody>
      </p:sp>
      <p:pic>
        <p:nvPicPr>
          <p:cNvPr id="12" name="Picture 5" descr="vistalineaciclot"/>
          <p:cNvPicPr>
            <a:picLocks noGrp="1" noChangeAspect="1" noChangeArrowheads="1"/>
          </p:cNvPicPr>
          <p:nvPr>
            <p:ph sz="quarter" idx="3"/>
          </p:nvPr>
        </p:nvPicPr>
        <p:blipFill>
          <a:blip r:embed="rId6" cstate="email">
            <a:extLst>
              <a:ext uri="{28A0092B-C50C-407E-A947-70E740481C1C}">
                <a14:useLocalDpi xmlns:a14="http://schemas.microsoft.com/office/drawing/2010/main" val="0"/>
              </a:ext>
            </a:extLst>
          </a:blip>
          <a:srcRect/>
          <a:stretch>
            <a:fillRect/>
          </a:stretch>
        </p:blipFill>
        <p:spPr>
          <a:xfrm>
            <a:off x="4876800" y="3282265"/>
            <a:ext cx="1821474" cy="1563276"/>
          </a:xfrm>
        </p:spPr>
      </p:pic>
    </p:spTree>
    <p:extLst>
      <p:ext uri="{BB962C8B-B14F-4D97-AF65-F5344CB8AC3E}">
        <p14:creationId xmlns:p14="http://schemas.microsoft.com/office/powerpoint/2010/main" val="866955232"/>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42303" y="1048983"/>
            <a:ext cx="3959225" cy="3619500"/>
            <a:chOff x="900807" y="2257772"/>
            <a:chExt cx="3959225" cy="3619500"/>
          </a:xfrm>
        </p:grpSpPr>
        <p:sp>
          <p:nvSpPr>
            <p:cNvPr id="17" name="16 Rectángulo"/>
            <p:cNvSpPr/>
            <p:nvPr/>
          </p:nvSpPr>
          <p:spPr bwMode="auto">
            <a:xfrm>
              <a:off x="972244" y="2257772"/>
              <a:ext cx="3887788" cy="3619500"/>
            </a:xfrm>
            <a:prstGeom prst="rect">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s-ES"/>
            </a:p>
          </p:txBody>
        </p:sp>
        <p:sp>
          <p:nvSpPr>
            <p:cNvPr id="31762" name="15 Rectángulo"/>
            <p:cNvSpPr>
              <a:spLocks noChangeArrowheads="1"/>
            </p:cNvSpPr>
            <p:nvPr/>
          </p:nvSpPr>
          <p:spPr bwMode="auto">
            <a:xfrm>
              <a:off x="900807" y="3276833"/>
              <a:ext cx="3887239" cy="258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endParaRPr lang="es-ES" altLang="en-US" sz="1800" b="1" i="1" dirty="0">
                <a:latin typeface="Calibri" pitchFamily="34" charset="0"/>
              </a:endParaRPr>
            </a:p>
            <a:p>
              <a:pPr>
                <a:spcBef>
                  <a:spcPct val="0"/>
                </a:spcBef>
                <a:buFontTx/>
                <a:buNone/>
              </a:pPr>
              <a:endParaRPr lang="es-ES" altLang="en-US" sz="1800" b="1" i="1" dirty="0">
                <a:latin typeface="Calibri" pitchFamily="34" charset="0"/>
              </a:endParaRPr>
            </a:p>
            <a:p>
              <a:pPr>
                <a:spcBef>
                  <a:spcPct val="0"/>
                </a:spcBef>
                <a:buFontTx/>
                <a:buNone/>
              </a:pPr>
              <a:endParaRPr lang="es-ES" altLang="en-US" sz="1800" b="1" i="1" dirty="0">
                <a:latin typeface="Calibri" pitchFamily="34" charset="0"/>
              </a:endParaRPr>
            </a:p>
            <a:p>
              <a:pPr>
                <a:spcBef>
                  <a:spcPct val="0"/>
                </a:spcBef>
                <a:buFontTx/>
                <a:buNone/>
              </a:pPr>
              <a:endParaRPr lang="es-ES" altLang="en-US" sz="1800" b="1" i="1" dirty="0">
                <a:latin typeface="Calibri" pitchFamily="34" charset="0"/>
              </a:endParaRPr>
            </a:p>
            <a:p>
              <a:pPr>
                <a:spcBef>
                  <a:spcPct val="0"/>
                </a:spcBef>
                <a:buFontTx/>
                <a:buNone/>
              </a:pPr>
              <a:endParaRPr lang="es-ES" altLang="en-US" sz="1800" b="1" i="1" dirty="0">
                <a:latin typeface="Calibri" pitchFamily="34" charset="0"/>
              </a:endParaRPr>
            </a:p>
            <a:p>
              <a:pPr>
                <a:spcBef>
                  <a:spcPct val="0"/>
                </a:spcBef>
                <a:buFontTx/>
                <a:buNone/>
              </a:pPr>
              <a:r>
                <a:rPr lang="es-ES" altLang="en-US" sz="1800" b="1" i="1" dirty="0">
                  <a:latin typeface="Calibri" pitchFamily="34" charset="0"/>
                </a:rPr>
                <a:t> </a:t>
              </a:r>
              <a:r>
                <a:rPr lang="en-GB" altLang="en-US" sz="1800" b="1" i="1" dirty="0" smtClean="0">
                  <a:latin typeface="Calibri" pitchFamily="34" charset="0"/>
                </a:rPr>
                <a:t>Belonging to UAM</a:t>
              </a:r>
            </a:p>
            <a:p>
              <a:pPr>
                <a:spcBef>
                  <a:spcPct val="0"/>
                </a:spcBef>
                <a:buFontTx/>
                <a:buNone/>
              </a:pPr>
              <a:r>
                <a:rPr lang="en-GB" altLang="en-US" sz="1800" b="1" i="1" dirty="0" smtClean="0">
                  <a:latin typeface="Calibri" pitchFamily="34" charset="0"/>
                </a:rPr>
                <a:t> Located in the Cantoblanco Campus</a:t>
              </a:r>
            </a:p>
            <a:p>
              <a:pPr>
                <a:spcBef>
                  <a:spcPct val="0"/>
                </a:spcBef>
                <a:buFontTx/>
                <a:buNone/>
              </a:pPr>
              <a:r>
                <a:rPr lang="en-GB" altLang="en-US" sz="1800" b="1" i="1" dirty="0" smtClean="0">
                  <a:latin typeface="Calibri" pitchFamily="34" charset="0"/>
                </a:rPr>
                <a:t> In operation since March 2003</a:t>
              </a:r>
            </a:p>
            <a:p>
              <a:pPr>
                <a:spcBef>
                  <a:spcPct val="0"/>
                </a:spcBef>
                <a:buFontTx/>
                <a:buNone/>
              </a:pPr>
              <a:r>
                <a:rPr lang="en-GB" altLang="en-US" sz="1800" b="1" i="1" dirty="0" smtClean="0">
                  <a:latin typeface="Calibri" pitchFamily="34" charset="0"/>
                </a:rPr>
                <a:t> 11 M€ of technological investment</a:t>
              </a:r>
              <a:endParaRPr lang="en-GB" altLang="en-US" sz="1800" dirty="0">
                <a:latin typeface="Calibri" pitchFamily="34" charset="0"/>
              </a:endParaRPr>
            </a:p>
          </p:txBody>
        </p:sp>
        <p:pic>
          <p:nvPicPr>
            <p:cNvPr id="31750" name="9 Imagen" descr="Arcoiris.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15616" y="2348880"/>
              <a:ext cx="3384550"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 y="0"/>
            <a:ext cx="9143553" cy="883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5076056" y="1987909"/>
            <a:ext cx="3168352" cy="2325815"/>
            <a:chOff x="5580112" y="1628801"/>
            <a:chExt cx="3168352" cy="2325815"/>
          </a:xfrm>
        </p:grpSpPr>
        <p:sp>
          <p:nvSpPr>
            <p:cNvPr id="13" name="23 Rectángulo"/>
            <p:cNvSpPr/>
            <p:nvPr/>
          </p:nvSpPr>
          <p:spPr bwMode="auto">
            <a:xfrm>
              <a:off x="5580112" y="1628801"/>
              <a:ext cx="3168352" cy="2160240"/>
            </a:xfrm>
            <a:prstGeom prst="rect">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s-ES" dirty="0"/>
            </a:p>
          </p:txBody>
        </p:sp>
        <p:sp>
          <p:nvSpPr>
            <p:cNvPr id="2" name="Rectangle 1"/>
            <p:cNvSpPr/>
            <p:nvPr/>
          </p:nvSpPr>
          <p:spPr>
            <a:xfrm>
              <a:off x="5580112" y="1646292"/>
              <a:ext cx="3024336" cy="2308324"/>
            </a:xfrm>
            <a:prstGeom prst="rect">
              <a:avLst/>
            </a:prstGeom>
          </p:spPr>
          <p:txBody>
            <a:bodyPr wrap="square">
              <a:spAutoFit/>
            </a:bodyPr>
            <a:lstStyle/>
            <a:p>
              <a:r>
                <a:rPr lang="en-US" altLang="en-US" b="1" i="1" dirty="0"/>
                <a:t>CMAM Research Fields</a:t>
              </a:r>
            </a:p>
            <a:p>
              <a:r>
                <a:rPr lang="en-US" altLang="en-US" dirty="0" err="1"/>
                <a:t>Archaeometry</a:t>
              </a:r>
              <a:endParaRPr lang="en-US" altLang="en-US" dirty="0"/>
            </a:p>
            <a:p>
              <a:r>
                <a:rPr lang="en-US" altLang="en-US" dirty="0"/>
                <a:t>Biophysics</a:t>
              </a:r>
              <a:endParaRPr lang="en-US" altLang="en-US" dirty="0" smtClean="0"/>
            </a:p>
            <a:p>
              <a:r>
                <a:rPr lang="en-US" altLang="en-US" dirty="0"/>
                <a:t>Energy Related Materials</a:t>
              </a:r>
            </a:p>
            <a:p>
              <a:r>
                <a:rPr lang="en-US" altLang="en-US" dirty="0"/>
                <a:t>Ion-Solid Interactions</a:t>
              </a:r>
            </a:p>
            <a:p>
              <a:r>
                <a:rPr lang="en-US" altLang="en-US" dirty="0"/>
                <a:t>Nuclear Physics</a:t>
              </a:r>
            </a:p>
            <a:p>
              <a:r>
                <a:rPr lang="en-US" altLang="en-US" dirty="0" smtClean="0"/>
                <a:t>Photonics</a:t>
              </a:r>
              <a:endParaRPr lang="en-US" altLang="en-US" dirty="0"/>
            </a:p>
            <a:p>
              <a:endParaRPr lang="en-US" altLang="en-US" dirty="0"/>
            </a:p>
          </p:txBody>
        </p:sp>
      </p:grpSp>
      <p:pic>
        <p:nvPicPr>
          <p:cNvPr id="3" name="Picture 2"/>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6583437" y="984775"/>
            <a:ext cx="1931835" cy="693479"/>
          </a:xfrm>
          <a:prstGeom prst="rect">
            <a:avLst/>
          </a:prstGeom>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5072" y="4948800"/>
            <a:ext cx="7734300" cy="1390650"/>
          </a:xfrm>
          <a:prstGeom prst="rect">
            <a:avLst/>
          </a:prstGeom>
        </p:spPr>
      </p:pic>
      <p:sp>
        <p:nvSpPr>
          <p:cNvPr id="21" name="23 Rectángulo"/>
          <p:cNvSpPr/>
          <p:nvPr/>
        </p:nvSpPr>
        <p:spPr bwMode="auto">
          <a:xfrm>
            <a:off x="4572000" y="4735992"/>
            <a:ext cx="3838780" cy="398444"/>
          </a:xfrm>
          <a:prstGeom prst="rect">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ltLang="en-US" sz="1600" b="1" dirty="0">
                <a:solidFill>
                  <a:schemeClr val="tx1"/>
                </a:solidFill>
                <a:latin typeface="Arial" panose="020B0604020202020204" pitchFamily="34" charset="0"/>
                <a:cs typeface="Arial" panose="020B0604020202020204" pitchFamily="34" charset="0"/>
              </a:rPr>
              <a:t>Open facility with competitive access</a:t>
            </a:r>
          </a:p>
        </p:txBody>
      </p:sp>
    </p:spTree>
    <p:extLst>
      <p:ext uri="{BB962C8B-B14F-4D97-AF65-F5344CB8AC3E}">
        <p14:creationId xmlns:p14="http://schemas.microsoft.com/office/powerpoint/2010/main" val="2944059401"/>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6 Imagen" descr="AcceleLineeCorr.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788024" y="44624"/>
            <a:ext cx="4139952" cy="641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3 CuadroTexto"/>
          <p:cNvSpPr txBox="1">
            <a:spLocks noChangeArrowheads="1"/>
          </p:cNvSpPr>
          <p:nvPr/>
        </p:nvSpPr>
        <p:spPr bwMode="auto">
          <a:xfrm>
            <a:off x="990988" y="119268"/>
            <a:ext cx="38138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n-US" altLang="en-US" sz="2400" b="1" dirty="0" smtClean="0">
                <a:solidFill>
                  <a:srgbClr val="0000FF"/>
                </a:solidFill>
                <a:latin typeface="Arial" pitchFamily="34" charset="0"/>
              </a:rPr>
              <a:t>Accelerator </a:t>
            </a:r>
            <a:r>
              <a:rPr lang="en-US" altLang="en-US" sz="2400" b="1" dirty="0">
                <a:solidFill>
                  <a:srgbClr val="0000FF"/>
                </a:solidFill>
                <a:latin typeface="Arial" pitchFamily="34" charset="0"/>
              </a:rPr>
              <a:t>&amp; </a:t>
            </a:r>
            <a:r>
              <a:rPr lang="en-US" altLang="en-US" sz="2400" b="1" dirty="0" err="1">
                <a:solidFill>
                  <a:srgbClr val="0000FF"/>
                </a:solidFill>
                <a:latin typeface="Arial" pitchFamily="34" charset="0"/>
              </a:rPr>
              <a:t>Beamlines</a:t>
            </a:r>
            <a:endParaRPr lang="en-US" altLang="en-US" sz="2400" b="1" dirty="0">
              <a:solidFill>
                <a:srgbClr val="0000FF"/>
              </a:solidFill>
              <a:latin typeface="Arial" pitchFamily="34" charset="0"/>
            </a:endParaRPr>
          </a:p>
        </p:txBody>
      </p:sp>
      <p:pic>
        <p:nvPicPr>
          <p:cNvPr id="32772" name="4 Imagen" descr="DSC_6078.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9388" y="836613"/>
            <a:ext cx="3730625"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5 Rectángulo"/>
          <p:cNvSpPr>
            <a:spLocks noChangeArrowheads="1"/>
          </p:cNvSpPr>
          <p:nvPr/>
        </p:nvSpPr>
        <p:spPr bwMode="auto">
          <a:xfrm>
            <a:off x="179388" y="3212976"/>
            <a:ext cx="38163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n-US" altLang="en-US" sz="1800" b="1" i="1" dirty="0">
                <a:latin typeface="Arial" pitchFamily="34" charset="0"/>
              </a:rPr>
              <a:t>Tandem accelerator, 5MV</a:t>
            </a:r>
            <a:r>
              <a:rPr lang="en-US" altLang="en-US" sz="1800" dirty="0">
                <a:latin typeface="Arial" pitchFamily="34" charset="0"/>
              </a:rPr>
              <a:t>, </a:t>
            </a:r>
            <a:r>
              <a:rPr lang="en-US" altLang="en-US" sz="1800" b="1" dirty="0">
                <a:latin typeface="Arial" pitchFamily="34" charset="0"/>
              </a:rPr>
              <a:t>HVEE. </a:t>
            </a:r>
          </a:p>
          <a:p>
            <a:pPr>
              <a:spcBef>
                <a:spcPct val="0"/>
              </a:spcBef>
              <a:buFontTx/>
              <a:buNone/>
            </a:pPr>
            <a:r>
              <a:rPr lang="en-US" altLang="en-US" sz="1800" dirty="0">
                <a:latin typeface="Arial" pitchFamily="34" charset="0"/>
              </a:rPr>
              <a:t>The first, High Current, </a:t>
            </a:r>
            <a:r>
              <a:rPr lang="en-US" altLang="en-US" sz="1800" dirty="0" err="1">
                <a:latin typeface="Arial" pitchFamily="34" charset="0"/>
              </a:rPr>
              <a:t>Tandetron</a:t>
            </a:r>
            <a:r>
              <a:rPr lang="en-US" altLang="en-US" sz="1800" dirty="0">
                <a:latin typeface="Arial" pitchFamily="34" charset="0"/>
              </a:rPr>
              <a:t> Accelerator using the Coaxial Cockcroft-Walton power supply system to reach 5MV.</a:t>
            </a:r>
            <a:endParaRPr lang="es-ES" altLang="en-US" sz="1800" dirty="0">
              <a:latin typeface="Arial" pitchFamily="34" charset="0"/>
            </a:endParaRPr>
          </a:p>
        </p:txBody>
      </p:sp>
      <p:sp>
        <p:nvSpPr>
          <p:cNvPr id="32774" name="7 Rectángulo"/>
          <p:cNvSpPr>
            <a:spLocks noChangeArrowheads="1"/>
          </p:cNvSpPr>
          <p:nvPr/>
        </p:nvSpPr>
        <p:spPr bwMode="auto">
          <a:xfrm>
            <a:off x="899666" y="4941168"/>
            <a:ext cx="38163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r">
              <a:spcBef>
                <a:spcPct val="0"/>
              </a:spcBef>
              <a:buFontTx/>
              <a:buNone/>
            </a:pPr>
            <a:r>
              <a:rPr lang="en-US" altLang="en-US" sz="1800" b="1" i="1" dirty="0" smtClean="0">
                <a:latin typeface="Arial" pitchFamily="34" charset="0"/>
              </a:rPr>
              <a:t>Experimental stations.</a:t>
            </a:r>
            <a:endParaRPr lang="en-US" altLang="en-US" sz="1800" b="1" dirty="0">
              <a:latin typeface="Arial" pitchFamily="34" charset="0"/>
            </a:endParaRPr>
          </a:p>
          <a:p>
            <a:pPr algn="r">
              <a:spcBef>
                <a:spcPct val="0"/>
              </a:spcBef>
              <a:buFontTx/>
              <a:buNone/>
            </a:pPr>
            <a:r>
              <a:rPr lang="en-US" altLang="en-US" sz="1800" dirty="0" smtClean="0">
                <a:latin typeface="Arial" pitchFamily="34" charset="0"/>
              </a:rPr>
              <a:t>Four beamlines with seven experimental stations, including </a:t>
            </a:r>
            <a:r>
              <a:rPr lang="en-US" altLang="en-US" sz="1800" dirty="0">
                <a:latin typeface="Arial" pitchFamily="34" charset="0"/>
              </a:rPr>
              <a:t>two micro-beams</a:t>
            </a:r>
            <a:r>
              <a:rPr lang="en-US" altLang="en-US" sz="1800" dirty="0" smtClean="0">
                <a:latin typeface="Arial" pitchFamily="34" charset="0"/>
              </a:rPr>
              <a:t>.)</a:t>
            </a:r>
            <a:endParaRPr lang="es-ES" altLang="en-US" sz="1800" dirty="0">
              <a:latin typeface="Arial" pitchFamily="34" charset="0"/>
            </a:endParaRPr>
          </a:p>
        </p:txBody>
      </p:sp>
      <p:pic>
        <p:nvPicPr>
          <p:cNvPr id="8"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788024" y="4681"/>
            <a:ext cx="4139952" cy="399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24628" y="44624"/>
            <a:ext cx="990988" cy="666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4281567"/>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ChangeArrowheads="1"/>
          </p:cNvSpPr>
          <p:nvPr/>
        </p:nvSpPr>
        <p:spPr bwMode="auto">
          <a:xfrm>
            <a:off x="108520" y="1965325"/>
            <a:ext cx="13716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eaLnBrk="1" hangingPunct="1">
              <a:spcBef>
                <a:spcPct val="0"/>
              </a:spcBef>
              <a:buFontTx/>
              <a:buNone/>
            </a:pPr>
            <a:r>
              <a:rPr lang="es-ES_tradnl" altLang="en-US" sz="1200" b="1">
                <a:latin typeface="Times New Roman" pitchFamily="18" charset="0"/>
              </a:rPr>
              <a:t> </a:t>
            </a:r>
            <a:endParaRPr lang="es-ES_tradnl" altLang="en-US" sz="2400">
              <a:latin typeface="Times New Roman" pitchFamily="18" charset="0"/>
            </a:endParaRPr>
          </a:p>
        </p:txBody>
      </p:sp>
      <p:pic>
        <p:nvPicPr>
          <p:cNvPr id="38917" name="Picture 10"/>
          <p:cNvPicPr>
            <a:picLocks noChangeAspect="1" noChangeArrowheads="1"/>
          </p:cNvPicPr>
          <p:nvPr/>
        </p:nvPicPr>
        <p:blipFill>
          <a:blip r:embed="rId2" cstate="email">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373717" y="477044"/>
            <a:ext cx="3517900" cy="29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7" descr="Logo-IN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163905"/>
            <a:ext cx="4945016" cy="105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9" name="QuadreDeText 1"/>
          <p:cNvSpPr txBox="1">
            <a:spLocks noChangeArrowheads="1"/>
          </p:cNvSpPr>
          <p:nvPr/>
        </p:nvSpPr>
        <p:spPr bwMode="auto">
          <a:xfrm>
            <a:off x="251520" y="1123890"/>
            <a:ext cx="43284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s-ES" altLang="en-US" sz="2000" b="1" dirty="0" err="1">
                <a:solidFill>
                  <a:schemeClr val="tx2"/>
                </a:solidFill>
                <a:latin typeface="Arial" pitchFamily="34" charset="0"/>
              </a:rPr>
              <a:t>Microtron</a:t>
            </a:r>
            <a:r>
              <a:rPr lang="es-ES" altLang="en-US" sz="2000" b="1" dirty="0">
                <a:solidFill>
                  <a:schemeClr val="tx2"/>
                </a:solidFill>
                <a:latin typeface="Arial" pitchFamily="34" charset="0"/>
              </a:rPr>
              <a:t> </a:t>
            </a:r>
            <a:r>
              <a:rPr lang="es-ES" altLang="en-US" sz="2000" b="1" dirty="0" err="1">
                <a:solidFill>
                  <a:schemeClr val="tx2"/>
                </a:solidFill>
                <a:latin typeface="Arial" pitchFamily="34" charset="0"/>
              </a:rPr>
              <a:t>project</a:t>
            </a:r>
            <a:r>
              <a:rPr lang="es-ES" altLang="en-US" sz="2000" b="1" dirty="0">
                <a:solidFill>
                  <a:schemeClr val="tx2"/>
                </a:solidFill>
                <a:latin typeface="Arial" pitchFamily="34" charset="0"/>
              </a:rPr>
              <a:t> at </a:t>
            </a:r>
            <a:r>
              <a:rPr lang="es-ES" altLang="en-US" sz="2000" b="1" dirty="0" err="1">
                <a:solidFill>
                  <a:schemeClr val="tx2"/>
                </a:solidFill>
                <a:latin typeface="Arial" pitchFamily="34" charset="0"/>
              </a:rPr>
              <a:t>the</a:t>
            </a:r>
            <a:r>
              <a:rPr lang="es-ES" altLang="en-US" sz="2000" b="1" dirty="0">
                <a:solidFill>
                  <a:schemeClr val="tx2"/>
                </a:solidFill>
                <a:latin typeface="Arial" pitchFamily="34" charset="0"/>
              </a:rPr>
              <a:t> </a:t>
            </a:r>
            <a:r>
              <a:rPr lang="es-ES" altLang="en-US" sz="2000" b="1" dirty="0" smtClean="0">
                <a:solidFill>
                  <a:schemeClr val="tx2"/>
                </a:solidFill>
                <a:latin typeface="Arial" pitchFamily="34" charset="0"/>
              </a:rPr>
              <a:t>INTE-UPC</a:t>
            </a:r>
            <a:endParaRPr lang="ca-ES" altLang="en-US" sz="2000" b="1" dirty="0">
              <a:solidFill>
                <a:schemeClr val="tx2"/>
              </a:solidFill>
              <a:latin typeface="Arial" pitchFamily="34" charset="0"/>
            </a:endParaRPr>
          </a:p>
        </p:txBody>
      </p:sp>
      <p:grpSp>
        <p:nvGrpSpPr>
          <p:cNvPr id="8" name="Agrupa 7"/>
          <p:cNvGrpSpPr/>
          <p:nvPr/>
        </p:nvGrpSpPr>
        <p:grpSpPr>
          <a:xfrm>
            <a:off x="1066800" y="3657600"/>
            <a:ext cx="3886200" cy="2649158"/>
            <a:chOff x="1066800" y="3865144"/>
            <a:chExt cx="3886200" cy="2649158"/>
          </a:xfrm>
        </p:grpSpPr>
        <p:pic>
          <p:nvPicPr>
            <p:cNvPr id="38920" name="Picture 8" descr="muntatge sobre plataforma"/>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1066800" y="3865144"/>
              <a:ext cx="3886200" cy="2649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2" name="Text Box 331"/>
            <p:cNvSpPr txBox="1">
              <a:spLocks noChangeArrowheads="1"/>
            </p:cNvSpPr>
            <p:nvPr/>
          </p:nvSpPr>
          <p:spPr bwMode="auto">
            <a:xfrm>
              <a:off x="1219200" y="6101209"/>
              <a:ext cx="3581400" cy="413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43339" tIns="21669" rIns="43339" bIns="21669">
              <a:spAutoFit/>
            </a:bodyPr>
            <a:lstStyle>
              <a:lvl1pPr defTabSz="2085975"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defTabSz="2085975"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defTabSz="2085975"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defTabSz="2085975"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defTabSz="2085975"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defTabSz="2085975"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defTabSz="2085975"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defTabSz="2085975"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defTabSz="2085975"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eaLnBrk="1" hangingPunct="1">
                <a:spcBef>
                  <a:spcPct val="0"/>
                </a:spcBef>
                <a:buFontTx/>
                <a:buNone/>
              </a:pPr>
              <a:r>
                <a:rPr lang="en-US" altLang="en-US" sz="1200" b="1" dirty="0">
                  <a:solidFill>
                    <a:schemeClr val="hlink"/>
                  </a:solidFill>
                  <a:latin typeface="Arial" pitchFamily="34" charset="0"/>
                  <a:cs typeface="Arial" pitchFamily="34" charset="0"/>
                </a:rPr>
                <a:t>3D image of the interior of the accelerator </a:t>
              </a:r>
              <a:endParaRPr lang="en-US" altLang="en-US" sz="1200" b="1" dirty="0" smtClean="0">
                <a:solidFill>
                  <a:schemeClr val="hlink"/>
                </a:solidFill>
                <a:latin typeface="Arial" pitchFamily="34" charset="0"/>
                <a:cs typeface="Arial" pitchFamily="34" charset="0"/>
              </a:endParaRPr>
            </a:p>
            <a:p>
              <a:pPr algn="ctr" eaLnBrk="1" hangingPunct="1">
                <a:spcBef>
                  <a:spcPct val="0"/>
                </a:spcBef>
                <a:buFontTx/>
                <a:buNone/>
              </a:pPr>
              <a:r>
                <a:rPr lang="en-US" altLang="en-US" sz="1200" b="1" dirty="0" smtClean="0">
                  <a:solidFill>
                    <a:schemeClr val="hlink"/>
                  </a:solidFill>
                  <a:latin typeface="Arial" pitchFamily="34" charset="0"/>
                  <a:cs typeface="Arial" pitchFamily="34" charset="0"/>
                </a:rPr>
                <a:t>head / vacuum chamber</a:t>
              </a:r>
              <a:endParaRPr lang="en-US" altLang="en-US" sz="1200" b="1" dirty="0">
                <a:solidFill>
                  <a:schemeClr val="hlink"/>
                </a:solidFill>
                <a:latin typeface="Arial" pitchFamily="34" charset="0"/>
                <a:cs typeface="Arial" pitchFamily="34" charset="0"/>
              </a:endParaRPr>
            </a:p>
          </p:txBody>
        </p:sp>
      </p:grpSp>
      <p:cxnSp>
        <p:nvCxnSpPr>
          <p:cNvPr id="38925" name="Conector recto de flecha 18"/>
          <p:cNvCxnSpPr>
            <a:cxnSpLocks noChangeShapeType="1"/>
          </p:cNvCxnSpPr>
          <p:nvPr/>
        </p:nvCxnSpPr>
        <p:spPr bwMode="auto">
          <a:xfrm flipV="1">
            <a:off x="4796442" y="2057400"/>
            <a:ext cx="1147158" cy="2795182"/>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sp>
        <p:nvSpPr>
          <p:cNvPr id="6" name="QuadreDeText 5"/>
          <p:cNvSpPr txBox="1"/>
          <p:nvPr/>
        </p:nvSpPr>
        <p:spPr>
          <a:xfrm>
            <a:off x="5097416" y="5085184"/>
            <a:ext cx="3939080" cy="1107996"/>
          </a:xfrm>
          <a:prstGeom prst="rect">
            <a:avLst/>
          </a:prstGeom>
          <a:solidFill>
            <a:schemeClr val="bg1"/>
          </a:solidFill>
        </p:spPr>
        <p:txBody>
          <a:bodyPr wrap="square" rtlCol="0">
            <a:spAutoFit/>
          </a:bodyPr>
          <a:lstStyle/>
          <a:p>
            <a:pPr marL="285750" indent="-285750">
              <a:buFontTx/>
              <a:buChar char="-"/>
            </a:pPr>
            <a:r>
              <a:rPr lang="en-US" sz="1600" b="1" dirty="0" smtClean="0"/>
              <a:t>Permanent magnets (</a:t>
            </a:r>
            <a:r>
              <a:rPr lang="en-US" sz="1600" b="1" dirty="0" err="1" smtClean="0"/>
              <a:t>NdFeB</a:t>
            </a:r>
            <a:r>
              <a:rPr lang="en-US" sz="1600" b="1" dirty="0" smtClean="0"/>
              <a:t>) in-vacuum</a:t>
            </a:r>
          </a:p>
          <a:p>
            <a:pPr marL="285750" indent="-285750">
              <a:buFontTx/>
              <a:buChar char="-"/>
            </a:pPr>
            <a:r>
              <a:rPr lang="en-US" sz="1600" b="1" dirty="0" smtClean="0"/>
              <a:t>Energy switch by change of the extraction orbit</a:t>
            </a:r>
          </a:p>
          <a:p>
            <a:pPr marL="285750" indent="-285750">
              <a:buFontTx/>
              <a:buChar char="-"/>
            </a:pPr>
            <a:r>
              <a:rPr lang="en-US" sz="1600" b="1" dirty="0" smtClean="0"/>
              <a:t>On-axis E-gun with off-axis cathode</a:t>
            </a:r>
            <a:endParaRPr lang="en-US" sz="1600" b="1" dirty="0"/>
          </a:p>
        </p:txBody>
      </p:sp>
      <p:sp>
        <p:nvSpPr>
          <p:cNvPr id="38921" name="Rectangle 3"/>
          <p:cNvSpPr>
            <a:spLocks noChangeArrowheads="1"/>
          </p:cNvSpPr>
          <p:nvPr/>
        </p:nvSpPr>
        <p:spPr bwMode="auto">
          <a:xfrm>
            <a:off x="228600" y="1524000"/>
            <a:ext cx="5029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just" eaLnBrk="1" hangingPunct="1">
              <a:buClr>
                <a:schemeClr val="hlink"/>
              </a:buClr>
              <a:buSzPct val="65000"/>
              <a:buFont typeface="Wingdings" panose="05000000000000000000" pitchFamily="2" charset="2"/>
              <a:buChar char="q"/>
            </a:pPr>
            <a:r>
              <a:rPr lang="en-US" altLang="en-US" sz="1800" dirty="0" smtClean="0">
                <a:latin typeface="Arial" pitchFamily="34" charset="0"/>
              </a:rPr>
              <a:t>Design and construction of an electron accelerator with beam recirculation of the  </a:t>
            </a:r>
            <a:r>
              <a:rPr lang="en-US" altLang="en-US" sz="1800" b="1" dirty="0" smtClean="0">
                <a:latin typeface="Arial" pitchFamily="34" charset="0"/>
              </a:rPr>
              <a:t>race-track </a:t>
            </a:r>
            <a:r>
              <a:rPr lang="en-US" altLang="en-US" sz="1800" b="1" dirty="0" err="1" smtClean="0">
                <a:latin typeface="Arial" pitchFamily="34" charset="0"/>
              </a:rPr>
              <a:t>microtron</a:t>
            </a:r>
            <a:r>
              <a:rPr lang="en-US" altLang="en-US" sz="1800" b="1" dirty="0" smtClean="0">
                <a:latin typeface="Arial" pitchFamily="34" charset="0"/>
              </a:rPr>
              <a:t> (RTM</a:t>
            </a:r>
            <a:r>
              <a:rPr lang="en-US" altLang="en-US" sz="1800" dirty="0" smtClean="0">
                <a:latin typeface="Arial" pitchFamily="34" charset="0"/>
              </a:rPr>
              <a:t>) type. </a:t>
            </a:r>
          </a:p>
          <a:p>
            <a:pPr algn="just" eaLnBrk="1" hangingPunct="1">
              <a:buClr>
                <a:schemeClr val="hlink"/>
              </a:buClr>
              <a:buSzPct val="65000"/>
              <a:buFont typeface="Wingdings" panose="05000000000000000000" pitchFamily="2" charset="2"/>
              <a:buChar char="q"/>
            </a:pPr>
            <a:r>
              <a:rPr lang="en-US" altLang="en-US" sz="1800" dirty="0" smtClean="0">
                <a:latin typeface="Arial" pitchFamily="34" charset="0"/>
              </a:rPr>
              <a:t>Quite </a:t>
            </a:r>
            <a:r>
              <a:rPr lang="en-US" altLang="en-US" sz="1800" b="1" dirty="0" smtClean="0">
                <a:latin typeface="Arial" pitchFamily="34" charset="0"/>
              </a:rPr>
              <a:t>compact machine</a:t>
            </a:r>
            <a:r>
              <a:rPr lang="en-US" altLang="en-US" sz="1800" dirty="0" smtClean="0">
                <a:latin typeface="Arial" pitchFamily="34" charset="0"/>
              </a:rPr>
              <a:t>: the accelerator head dimensions are 60 x 20 x 12 cm approximately. </a:t>
            </a:r>
          </a:p>
          <a:p>
            <a:pPr algn="just" eaLnBrk="1" hangingPunct="1">
              <a:buClr>
                <a:schemeClr val="hlink"/>
              </a:buClr>
              <a:buSzPct val="65000"/>
              <a:buFont typeface="Wingdings" panose="05000000000000000000" pitchFamily="2" charset="2"/>
              <a:buChar char="q"/>
            </a:pPr>
            <a:r>
              <a:rPr lang="en-US" altLang="en-US" sz="1800" dirty="0" smtClean="0">
                <a:latin typeface="Arial" pitchFamily="34" charset="0"/>
              </a:rPr>
              <a:t>Experiments </a:t>
            </a:r>
            <a:r>
              <a:rPr lang="en-US" altLang="en-US" sz="1800" dirty="0">
                <a:latin typeface="Arial" pitchFamily="34" charset="0"/>
              </a:rPr>
              <a:t>on </a:t>
            </a:r>
            <a:r>
              <a:rPr lang="en-US" altLang="en-US" sz="1800" b="1" dirty="0">
                <a:latin typeface="Arial" pitchFamily="34" charset="0"/>
              </a:rPr>
              <a:t>material irradiation</a:t>
            </a:r>
            <a:r>
              <a:rPr lang="en-US" altLang="en-US" sz="1800" dirty="0">
                <a:latin typeface="Arial" pitchFamily="34" charset="0"/>
              </a:rPr>
              <a:t> with electron beam, </a:t>
            </a:r>
            <a:r>
              <a:rPr lang="en-US" altLang="en-US" sz="1800" b="1" dirty="0">
                <a:latin typeface="Arial" pitchFamily="34" charset="0"/>
              </a:rPr>
              <a:t>industrial radiography</a:t>
            </a:r>
            <a:r>
              <a:rPr lang="en-US" altLang="en-US" sz="1800" dirty="0">
                <a:latin typeface="Arial" pitchFamily="34" charset="0"/>
              </a:rPr>
              <a:t>, </a:t>
            </a:r>
            <a:r>
              <a:rPr lang="en-US" altLang="en-US" sz="1800" b="1" dirty="0">
                <a:latin typeface="Arial" pitchFamily="34" charset="0"/>
              </a:rPr>
              <a:t>cargo inspection</a:t>
            </a:r>
          </a:p>
        </p:txBody>
      </p:sp>
      <p:graphicFrame>
        <p:nvGraphicFramePr>
          <p:cNvPr id="13" name="Taula 1"/>
          <p:cNvGraphicFramePr>
            <a:graphicFrameLocks noGrp="1"/>
          </p:cNvGraphicFramePr>
          <p:nvPr>
            <p:extLst>
              <p:ext uri="{D42A27DB-BD31-4B8C-83A1-F6EECF244321}">
                <p14:modId xmlns:p14="http://schemas.microsoft.com/office/powerpoint/2010/main" val="1373687708"/>
              </p:ext>
            </p:extLst>
          </p:nvPr>
        </p:nvGraphicFramePr>
        <p:xfrm>
          <a:off x="5364088" y="3468848"/>
          <a:ext cx="3695810" cy="1565656"/>
        </p:xfrm>
        <a:graphic>
          <a:graphicData uri="http://schemas.openxmlformats.org/drawingml/2006/table">
            <a:tbl>
              <a:tblPr firstRow="1" firstCol="1" bandRow="1">
                <a:tableStyleId>{5C22544A-7EE6-4342-B048-85BDC9FD1C3A}</a:tableStyleId>
              </a:tblPr>
              <a:tblGrid>
                <a:gridCol w="2248010">
                  <a:extLst>
                    <a:ext uri="{9D8B030D-6E8A-4147-A177-3AD203B41FA5}">
                      <a16:colId xmlns="" xmlns:a16="http://schemas.microsoft.com/office/drawing/2014/main" val="20000"/>
                    </a:ext>
                  </a:extLst>
                </a:gridCol>
                <a:gridCol w="1447800">
                  <a:extLst>
                    <a:ext uri="{9D8B030D-6E8A-4147-A177-3AD203B41FA5}">
                      <a16:colId xmlns="" xmlns:a16="http://schemas.microsoft.com/office/drawing/2014/main" val="20001"/>
                    </a:ext>
                  </a:extLst>
                </a:gridCol>
              </a:tblGrid>
              <a:tr h="0">
                <a:tc gridSpan="2">
                  <a:txBody>
                    <a:bodyPr/>
                    <a:lstStyle/>
                    <a:p>
                      <a:pPr algn="ctr">
                        <a:lnSpc>
                          <a:spcPct val="107000"/>
                        </a:lnSpc>
                        <a:spcAft>
                          <a:spcPts val="0"/>
                        </a:spcAft>
                      </a:pPr>
                      <a:r>
                        <a:rPr lang="en-US" sz="1200" kern="800" dirty="0" smtClean="0">
                          <a:effectLst/>
                          <a:latin typeface="Arial" panose="020B0604020202020204" pitchFamily="34" charset="0"/>
                          <a:ea typeface="+mn-ea"/>
                          <a:cs typeface="Arial" panose="020B0604020202020204" pitchFamily="34" charset="0"/>
                        </a:rPr>
                        <a:t>Main</a:t>
                      </a:r>
                      <a:r>
                        <a:rPr lang="en-US" sz="1200" kern="800" baseline="0" dirty="0" smtClean="0">
                          <a:effectLst/>
                          <a:latin typeface="Arial" panose="020B0604020202020204" pitchFamily="34" charset="0"/>
                          <a:ea typeface="+mn-ea"/>
                          <a:cs typeface="Arial" panose="020B0604020202020204" pitchFamily="34" charset="0"/>
                        </a:rPr>
                        <a:t> characteristics</a:t>
                      </a:r>
                      <a:endParaRPr lang="ca-ES" sz="1200" dirty="0">
                        <a:effectLst/>
                        <a:latin typeface="Arial" panose="020B0604020202020204" pitchFamily="34" charset="0"/>
                        <a:ea typeface="Calibri"/>
                        <a:cs typeface="Arial" panose="020B0604020202020204" pitchFamily="34" charset="0"/>
                      </a:endParaRPr>
                    </a:p>
                  </a:txBody>
                  <a:tcPr marL="68580" marR="68580" marT="0" marB="0"/>
                </a:tc>
                <a:tc hMerge="1">
                  <a:txBody>
                    <a:bodyPr/>
                    <a:lstStyle/>
                    <a:p>
                      <a:pPr algn="ctr">
                        <a:lnSpc>
                          <a:spcPct val="107000"/>
                        </a:lnSpc>
                        <a:spcAft>
                          <a:spcPts val="0"/>
                        </a:spcAft>
                      </a:pPr>
                      <a:endParaRPr lang="ca-ES" sz="1100" dirty="0">
                        <a:effectLst/>
                        <a:latin typeface="Calibri"/>
                        <a:ea typeface="Calibri"/>
                        <a:cs typeface="Times New Roman"/>
                      </a:endParaRPr>
                    </a:p>
                  </a:txBody>
                  <a:tcPr marL="68580" marR="68580" marT="0" marB="0"/>
                </a:tc>
                <a:extLst>
                  <a:ext uri="{0D108BD9-81ED-4DB2-BD59-A6C34878D82A}">
                    <a16:rowId xmlns="" xmlns:a16="http://schemas.microsoft.com/office/drawing/2014/main" val="10000"/>
                  </a:ext>
                </a:extLst>
              </a:tr>
              <a:tr h="0">
                <a:tc>
                  <a:txBody>
                    <a:bodyPr/>
                    <a:lstStyle/>
                    <a:p>
                      <a:pPr>
                        <a:lnSpc>
                          <a:spcPct val="107000"/>
                        </a:lnSpc>
                        <a:spcAft>
                          <a:spcPts val="0"/>
                        </a:spcAft>
                      </a:pPr>
                      <a:r>
                        <a:rPr lang="en-US" sz="1200" dirty="0">
                          <a:effectLst/>
                          <a:latin typeface="Arial" panose="020B0604020202020204" pitchFamily="34" charset="0"/>
                          <a:cs typeface="Arial" panose="020B0604020202020204" pitchFamily="34" charset="0"/>
                        </a:rPr>
                        <a:t>Beam energies</a:t>
                      </a:r>
                      <a:endParaRPr lang="ca-ES" sz="1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07000"/>
                        </a:lnSpc>
                        <a:spcAft>
                          <a:spcPts val="0"/>
                        </a:spcAft>
                      </a:pPr>
                      <a:r>
                        <a:rPr lang="en-US" sz="1200">
                          <a:effectLst/>
                          <a:latin typeface="Arial" panose="020B0604020202020204" pitchFamily="34" charset="0"/>
                          <a:cs typeface="Arial" panose="020B0604020202020204" pitchFamily="34" charset="0"/>
                        </a:rPr>
                        <a:t>6, 8, 10, 12 MeV</a:t>
                      </a:r>
                      <a:endParaRPr lang="ca-ES" sz="120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 xmlns:a16="http://schemas.microsoft.com/office/drawing/2014/main" val="10001"/>
                  </a:ext>
                </a:extLst>
              </a:tr>
              <a:tr h="0">
                <a:tc>
                  <a:txBody>
                    <a:bodyPr/>
                    <a:lstStyle/>
                    <a:p>
                      <a:pPr>
                        <a:lnSpc>
                          <a:spcPct val="107000"/>
                        </a:lnSpc>
                        <a:spcAft>
                          <a:spcPts val="0"/>
                        </a:spcAft>
                      </a:pPr>
                      <a:r>
                        <a:rPr lang="en-US" sz="1200" dirty="0">
                          <a:effectLst/>
                          <a:latin typeface="Arial" panose="020B0604020202020204" pitchFamily="34" charset="0"/>
                          <a:cs typeface="Arial" panose="020B0604020202020204" pitchFamily="34" charset="0"/>
                        </a:rPr>
                        <a:t>Energy gain per turn</a:t>
                      </a:r>
                      <a:endParaRPr lang="ca-ES" sz="1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07000"/>
                        </a:lnSpc>
                        <a:spcAft>
                          <a:spcPts val="0"/>
                        </a:spcAft>
                      </a:pPr>
                      <a:r>
                        <a:rPr lang="en-US" sz="1200" dirty="0">
                          <a:effectLst/>
                          <a:latin typeface="Arial" panose="020B0604020202020204" pitchFamily="34" charset="0"/>
                          <a:cs typeface="Arial" panose="020B0604020202020204" pitchFamily="34" charset="0"/>
                        </a:rPr>
                        <a:t>2 MeV</a:t>
                      </a:r>
                      <a:endParaRPr lang="ca-ES" sz="1200" dirty="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 xmlns:a16="http://schemas.microsoft.com/office/drawing/2014/main" val="10002"/>
                  </a:ext>
                </a:extLst>
              </a:tr>
              <a:tr h="0">
                <a:tc>
                  <a:txBody>
                    <a:bodyPr/>
                    <a:lstStyle/>
                    <a:p>
                      <a:pPr>
                        <a:lnSpc>
                          <a:spcPct val="107000"/>
                        </a:lnSpc>
                        <a:spcAft>
                          <a:spcPts val="0"/>
                        </a:spcAft>
                      </a:pPr>
                      <a:r>
                        <a:rPr lang="en-US" sz="1200" dirty="0" smtClean="0">
                          <a:effectLst/>
                          <a:latin typeface="Arial" panose="020B0604020202020204" pitchFamily="34" charset="0"/>
                          <a:ea typeface="+mn-ea"/>
                          <a:cs typeface="Arial" panose="020B0604020202020204" pitchFamily="34" charset="0"/>
                        </a:rPr>
                        <a:t>Injection</a:t>
                      </a:r>
                      <a:r>
                        <a:rPr lang="en-US" sz="1200" baseline="0" dirty="0" smtClean="0">
                          <a:effectLst/>
                          <a:latin typeface="Arial" panose="020B0604020202020204" pitchFamily="34" charset="0"/>
                          <a:ea typeface="+mn-ea"/>
                          <a:cs typeface="Arial" panose="020B0604020202020204" pitchFamily="34" charset="0"/>
                        </a:rPr>
                        <a:t> energy</a:t>
                      </a:r>
                      <a:endParaRPr lang="ca-ES" sz="1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07000"/>
                        </a:lnSpc>
                        <a:spcAft>
                          <a:spcPts val="0"/>
                        </a:spcAft>
                      </a:pPr>
                      <a:r>
                        <a:rPr lang="en-US" sz="1200" dirty="0" smtClean="0">
                          <a:effectLst/>
                          <a:latin typeface="Arial" panose="020B0604020202020204" pitchFamily="34" charset="0"/>
                          <a:ea typeface="+mn-ea"/>
                          <a:cs typeface="Arial" panose="020B0604020202020204" pitchFamily="34" charset="0"/>
                        </a:rPr>
                        <a:t>25</a:t>
                      </a:r>
                      <a:r>
                        <a:rPr lang="en-US" sz="1200" baseline="0" dirty="0" smtClean="0">
                          <a:effectLst/>
                          <a:latin typeface="Arial" panose="020B0604020202020204" pitchFamily="34" charset="0"/>
                          <a:ea typeface="+mn-ea"/>
                          <a:cs typeface="Arial" panose="020B0604020202020204" pitchFamily="34" charset="0"/>
                        </a:rPr>
                        <a:t> </a:t>
                      </a:r>
                      <a:r>
                        <a:rPr lang="en-US" sz="1200" baseline="0" dirty="0" err="1" smtClean="0">
                          <a:effectLst/>
                          <a:latin typeface="Arial" panose="020B0604020202020204" pitchFamily="34" charset="0"/>
                          <a:ea typeface="+mn-ea"/>
                          <a:cs typeface="Arial" panose="020B0604020202020204" pitchFamily="34" charset="0"/>
                        </a:rPr>
                        <a:t>keV</a:t>
                      </a:r>
                      <a:endParaRPr lang="ca-ES" sz="1200" dirty="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 xmlns:a16="http://schemas.microsoft.com/office/drawing/2014/main" val="1909416297"/>
                  </a:ext>
                </a:extLst>
              </a:tr>
              <a:tr h="0">
                <a:tc>
                  <a:txBody>
                    <a:bodyPr/>
                    <a:lstStyle/>
                    <a:p>
                      <a:pPr>
                        <a:lnSpc>
                          <a:spcPct val="107000"/>
                        </a:lnSpc>
                        <a:spcAft>
                          <a:spcPts val="0"/>
                        </a:spcAft>
                      </a:pPr>
                      <a:r>
                        <a:rPr lang="en-US" sz="1200" dirty="0">
                          <a:effectLst/>
                          <a:latin typeface="Arial" panose="020B0604020202020204" pitchFamily="34" charset="0"/>
                          <a:cs typeface="Arial" panose="020B0604020202020204" pitchFamily="34" charset="0"/>
                        </a:rPr>
                        <a:t>Operating frequency</a:t>
                      </a:r>
                      <a:endParaRPr lang="ca-ES" sz="1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07000"/>
                        </a:lnSpc>
                        <a:spcAft>
                          <a:spcPts val="0"/>
                        </a:spcAft>
                      </a:pPr>
                      <a:r>
                        <a:rPr lang="en-US" sz="1200" dirty="0">
                          <a:effectLst/>
                          <a:latin typeface="Arial" panose="020B0604020202020204" pitchFamily="34" charset="0"/>
                          <a:cs typeface="Arial" panose="020B0604020202020204" pitchFamily="34" charset="0"/>
                        </a:rPr>
                        <a:t>5712 MHz</a:t>
                      </a:r>
                      <a:endParaRPr lang="ca-ES" sz="1200" dirty="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 xmlns:a16="http://schemas.microsoft.com/office/drawing/2014/main" val="63711864"/>
                  </a:ext>
                </a:extLst>
              </a:tr>
              <a:tr h="0">
                <a:tc>
                  <a:txBody>
                    <a:bodyPr/>
                    <a:lstStyle/>
                    <a:p>
                      <a:pPr>
                        <a:lnSpc>
                          <a:spcPct val="107000"/>
                        </a:lnSpc>
                        <a:spcAft>
                          <a:spcPts val="0"/>
                        </a:spcAft>
                      </a:pPr>
                      <a:r>
                        <a:rPr lang="ca-ES" sz="1200" dirty="0" err="1" smtClean="0">
                          <a:effectLst/>
                          <a:latin typeface="Arial" panose="020B0604020202020204" pitchFamily="34" charset="0"/>
                          <a:ea typeface="Calibri"/>
                          <a:cs typeface="Arial" panose="020B0604020202020204" pitchFamily="34" charset="0"/>
                        </a:rPr>
                        <a:t>Pulse</a:t>
                      </a:r>
                      <a:r>
                        <a:rPr lang="ca-ES" sz="1200" dirty="0" smtClean="0">
                          <a:effectLst/>
                          <a:latin typeface="Arial" panose="020B0604020202020204" pitchFamily="34" charset="0"/>
                          <a:ea typeface="Calibri"/>
                          <a:cs typeface="Arial" panose="020B0604020202020204" pitchFamily="34" charset="0"/>
                        </a:rPr>
                        <a:t> </a:t>
                      </a:r>
                      <a:r>
                        <a:rPr lang="ca-ES" sz="1200" dirty="0" err="1" smtClean="0">
                          <a:effectLst/>
                          <a:latin typeface="Arial" panose="020B0604020202020204" pitchFamily="34" charset="0"/>
                          <a:ea typeface="Calibri"/>
                          <a:cs typeface="Arial" panose="020B0604020202020204" pitchFamily="34" charset="0"/>
                        </a:rPr>
                        <a:t>duration</a:t>
                      </a:r>
                      <a:endParaRPr lang="ca-ES" sz="1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07000"/>
                        </a:lnSpc>
                        <a:spcAft>
                          <a:spcPts val="0"/>
                        </a:spcAft>
                      </a:pPr>
                      <a:r>
                        <a:rPr lang="ca-ES" sz="1200" dirty="0" smtClean="0">
                          <a:effectLst/>
                          <a:latin typeface="Arial" panose="020B0604020202020204" pitchFamily="34" charset="0"/>
                          <a:ea typeface="Calibri"/>
                          <a:cs typeface="Arial" panose="020B0604020202020204" pitchFamily="34" charset="0"/>
                        </a:rPr>
                        <a:t>3 µs</a:t>
                      </a:r>
                      <a:endParaRPr lang="ca-ES" sz="1200" dirty="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 xmlns:a16="http://schemas.microsoft.com/office/drawing/2014/main" val="564926440"/>
                  </a:ext>
                </a:extLst>
              </a:tr>
              <a:tr h="0">
                <a:tc>
                  <a:txBody>
                    <a:bodyPr/>
                    <a:lstStyle/>
                    <a:p>
                      <a:pPr>
                        <a:lnSpc>
                          <a:spcPct val="107000"/>
                        </a:lnSpc>
                        <a:spcAft>
                          <a:spcPts val="0"/>
                        </a:spcAft>
                      </a:pPr>
                      <a:r>
                        <a:rPr lang="ca-ES" sz="1200" dirty="0" err="1" smtClean="0">
                          <a:effectLst/>
                          <a:latin typeface="Arial" panose="020B0604020202020204" pitchFamily="34" charset="0"/>
                          <a:ea typeface="Calibri"/>
                          <a:cs typeface="Arial" panose="020B0604020202020204" pitchFamily="34" charset="0"/>
                        </a:rPr>
                        <a:t>Pulse</a:t>
                      </a:r>
                      <a:r>
                        <a:rPr lang="ca-ES" sz="1200" dirty="0" smtClean="0">
                          <a:effectLst/>
                          <a:latin typeface="Arial" panose="020B0604020202020204" pitchFamily="34" charset="0"/>
                          <a:ea typeface="Calibri"/>
                          <a:cs typeface="Arial" panose="020B0604020202020204" pitchFamily="34" charset="0"/>
                        </a:rPr>
                        <a:t> </a:t>
                      </a:r>
                      <a:r>
                        <a:rPr lang="ca-ES" sz="1200" dirty="0" err="1" smtClean="0">
                          <a:effectLst/>
                          <a:latin typeface="Arial" panose="020B0604020202020204" pitchFamily="34" charset="0"/>
                          <a:ea typeface="Calibri"/>
                          <a:cs typeface="Arial" panose="020B0604020202020204" pitchFamily="34" charset="0"/>
                        </a:rPr>
                        <a:t>repetition</a:t>
                      </a:r>
                      <a:r>
                        <a:rPr lang="ca-ES" sz="1200" baseline="0" dirty="0" smtClean="0">
                          <a:effectLst/>
                          <a:latin typeface="Arial" panose="020B0604020202020204" pitchFamily="34" charset="0"/>
                          <a:ea typeface="Calibri"/>
                          <a:cs typeface="Arial" panose="020B0604020202020204" pitchFamily="34" charset="0"/>
                        </a:rPr>
                        <a:t> </a:t>
                      </a:r>
                      <a:r>
                        <a:rPr lang="ca-ES" sz="1200" baseline="0" dirty="0" err="1" smtClean="0">
                          <a:effectLst/>
                          <a:latin typeface="Arial" panose="020B0604020202020204" pitchFamily="34" charset="0"/>
                          <a:ea typeface="Calibri"/>
                          <a:cs typeface="Arial" panose="020B0604020202020204" pitchFamily="34" charset="0"/>
                        </a:rPr>
                        <a:t>frequency</a:t>
                      </a:r>
                      <a:endParaRPr lang="ca-ES" sz="1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07000"/>
                        </a:lnSpc>
                        <a:spcAft>
                          <a:spcPts val="0"/>
                        </a:spcAft>
                      </a:pPr>
                      <a:r>
                        <a:rPr lang="ca-ES" sz="1200" dirty="0" smtClean="0">
                          <a:effectLst/>
                          <a:latin typeface="Arial" panose="020B0604020202020204" pitchFamily="34" charset="0"/>
                          <a:ea typeface="Calibri"/>
                          <a:cs typeface="Arial" panose="020B0604020202020204" pitchFamily="34" charset="0"/>
                        </a:rPr>
                        <a:t>1 –</a:t>
                      </a:r>
                      <a:r>
                        <a:rPr lang="ca-ES" sz="1200" baseline="0" dirty="0" smtClean="0">
                          <a:effectLst/>
                          <a:latin typeface="Arial" panose="020B0604020202020204" pitchFamily="34" charset="0"/>
                          <a:ea typeface="Calibri"/>
                          <a:cs typeface="Arial" panose="020B0604020202020204" pitchFamily="34" charset="0"/>
                        </a:rPr>
                        <a:t> 200 Hz</a:t>
                      </a:r>
                      <a:endParaRPr lang="ca-ES" sz="1200" dirty="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 xmlns:a16="http://schemas.microsoft.com/office/drawing/2014/main" val="3770971221"/>
                  </a:ext>
                </a:extLst>
              </a:tr>
              <a:tr h="0">
                <a:tc>
                  <a:txBody>
                    <a:bodyPr/>
                    <a:lstStyle/>
                    <a:p>
                      <a:pPr>
                        <a:lnSpc>
                          <a:spcPct val="107000"/>
                        </a:lnSpc>
                        <a:spcAft>
                          <a:spcPts val="0"/>
                        </a:spcAft>
                      </a:pPr>
                      <a:r>
                        <a:rPr lang="ca-ES" sz="1200" dirty="0" err="1" smtClean="0">
                          <a:effectLst/>
                          <a:latin typeface="Arial" panose="020B0604020202020204" pitchFamily="34" charset="0"/>
                          <a:ea typeface="Calibri"/>
                          <a:cs typeface="Arial" panose="020B0604020202020204" pitchFamily="34" charset="0"/>
                        </a:rPr>
                        <a:t>Pulse</a:t>
                      </a:r>
                      <a:r>
                        <a:rPr lang="ca-ES" sz="1200" dirty="0" smtClean="0">
                          <a:effectLst/>
                          <a:latin typeface="Arial" panose="020B0604020202020204" pitchFamily="34" charset="0"/>
                          <a:ea typeface="Calibri"/>
                          <a:cs typeface="Arial" panose="020B0604020202020204" pitchFamily="34" charset="0"/>
                        </a:rPr>
                        <a:t> </a:t>
                      </a:r>
                      <a:r>
                        <a:rPr lang="ca-ES" sz="1200" dirty="0" err="1" smtClean="0">
                          <a:effectLst/>
                          <a:latin typeface="Arial" panose="020B0604020202020204" pitchFamily="34" charset="0"/>
                          <a:ea typeface="Calibri"/>
                          <a:cs typeface="Arial" panose="020B0604020202020204" pitchFamily="34" charset="0"/>
                        </a:rPr>
                        <a:t>beam</a:t>
                      </a:r>
                      <a:r>
                        <a:rPr lang="ca-ES" sz="1200" dirty="0" smtClean="0">
                          <a:effectLst/>
                          <a:latin typeface="Arial" panose="020B0604020202020204" pitchFamily="34" charset="0"/>
                          <a:ea typeface="Calibri"/>
                          <a:cs typeface="Arial" panose="020B0604020202020204" pitchFamily="34" charset="0"/>
                        </a:rPr>
                        <a:t> corrent</a:t>
                      </a:r>
                      <a:endParaRPr lang="ca-ES" sz="1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07000"/>
                        </a:lnSpc>
                        <a:spcAft>
                          <a:spcPts val="0"/>
                        </a:spcAft>
                      </a:pPr>
                      <a:r>
                        <a:rPr lang="ca-ES" sz="1200" dirty="0" smtClean="0">
                          <a:effectLst/>
                          <a:latin typeface="Arial" panose="020B0604020202020204" pitchFamily="34" charset="0"/>
                          <a:ea typeface="Calibri"/>
                          <a:cs typeface="Arial" panose="020B0604020202020204" pitchFamily="34" charset="0"/>
                        </a:rPr>
                        <a:t>5 </a:t>
                      </a:r>
                      <a:r>
                        <a:rPr lang="ca-ES" sz="1200" dirty="0" err="1" smtClean="0">
                          <a:effectLst/>
                          <a:latin typeface="Arial" panose="020B0604020202020204" pitchFamily="34" charset="0"/>
                          <a:ea typeface="Calibri"/>
                          <a:cs typeface="Arial" panose="020B0604020202020204" pitchFamily="34" charset="0"/>
                        </a:rPr>
                        <a:t>mA</a:t>
                      </a:r>
                      <a:endParaRPr lang="ca-ES" sz="1200" dirty="0">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 xmlns:a16="http://schemas.microsoft.com/office/drawing/2014/main" val="3965030622"/>
                  </a:ext>
                </a:extLst>
              </a:tr>
            </a:tbl>
          </a:graphicData>
        </a:graphic>
      </p:graphicFrame>
      <p:sp>
        <p:nvSpPr>
          <p:cNvPr id="14" name="TextBox 13"/>
          <p:cNvSpPr txBox="1"/>
          <p:nvPr/>
        </p:nvSpPr>
        <p:spPr>
          <a:xfrm>
            <a:off x="6670303" y="96044"/>
            <a:ext cx="2221314" cy="369332"/>
          </a:xfrm>
          <a:prstGeom prst="rect">
            <a:avLst/>
          </a:prstGeom>
          <a:noFill/>
          <a:ln>
            <a:noFill/>
          </a:ln>
        </p:spPr>
        <p:txBody>
          <a:bodyPr wrap="none" rtlCol="0">
            <a:spAutoFit/>
          </a:bodyPr>
          <a:lstStyle/>
          <a:p>
            <a:r>
              <a:rPr lang="es-ES" i="1" dirty="0" smtClean="0">
                <a:solidFill>
                  <a:schemeClr val="tx2"/>
                </a:solidFill>
              </a:rPr>
              <a:t>Yuri Koubychine - UPC</a:t>
            </a:r>
            <a:endParaRPr lang="en-US" i="1" dirty="0" smtClean="0">
              <a:solidFill>
                <a:schemeClr val="tx2"/>
              </a:solidFill>
            </a:endParaRPr>
          </a:p>
        </p:txBody>
      </p:sp>
    </p:spTree>
    <p:extLst>
      <p:ext uri="{BB962C8B-B14F-4D97-AF65-F5344CB8AC3E}">
        <p14:creationId xmlns:p14="http://schemas.microsoft.com/office/powerpoint/2010/main" val="2835947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ChangeArrowheads="1"/>
          </p:cNvSpPr>
          <p:nvPr/>
        </p:nvSpPr>
        <p:spPr bwMode="auto">
          <a:xfrm>
            <a:off x="108520" y="1965325"/>
            <a:ext cx="13716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eaLnBrk="1" hangingPunct="1">
              <a:spcBef>
                <a:spcPct val="0"/>
              </a:spcBef>
              <a:buFontTx/>
              <a:buNone/>
            </a:pPr>
            <a:r>
              <a:rPr lang="es-ES_tradnl" altLang="en-US" sz="1200" b="1">
                <a:latin typeface="Times New Roman" pitchFamily="18" charset="0"/>
              </a:rPr>
              <a:t> </a:t>
            </a:r>
            <a:endParaRPr lang="es-ES_tradnl" altLang="en-US" sz="2400">
              <a:latin typeface="Times New Roman" pitchFamily="18" charset="0"/>
            </a:endParaRPr>
          </a:p>
        </p:txBody>
      </p:sp>
      <p:pic>
        <p:nvPicPr>
          <p:cNvPr id="14" name="Picture 2" descr="http://inte.upc.edu/img/f_inv/i_pdrm_02.pn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5943600" y="680666"/>
            <a:ext cx="2133600" cy="4227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QuadreDeText 4"/>
          <p:cNvSpPr txBox="1">
            <a:spLocks noChangeArrowheads="1"/>
          </p:cNvSpPr>
          <p:nvPr/>
        </p:nvSpPr>
        <p:spPr bwMode="auto">
          <a:xfrm>
            <a:off x="293664" y="1219200"/>
            <a:ext cx="58023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r>
              <a:rPr lang="en-US" altLang="en-US" sz="2000" b="1" smtClean="0">
                <a:solidFill>
                  <a:schemeClr val="tx2"/>
                </a:solidFill>
              </a:rPr>
              <a:t>PRIMO </a:t>
            </a:r>
            <a:r>
              <a:rPr lang="en-US" altLang="en-US" sz="2000" b="1" dirty="0">
                <a:solidFill>
                  <a:schemeClr val="tx2"/>
                </a:solidFill>
              </a:rPr>
              <a:t>- Advanced tool for </a:t>
            </a:r>
            <a:r>
              <a:rPr lang="en-US" altLang="en-US" sz="2000" b="1" dirty="0" err="1">
                <a:solidFill>
                  <a:schemeClr val="tx2"/>
                </a:solidFill>
              </a:rPr>
              <a:t>linac</a:t>
            </a:r>
            <a:r>
              <a:rPr lang="en-US" altLang="en-US" sz="2000" b="1" dirty="0">
                <a:solidFill>
                  <a:schemeClr val="tx2"/>
                </a:solidFill>
              </a:rPr>
              <a:t> simulation</a:t>
            </a:r>
            <a:endParaRPr lang="ca-ES" altLang="en-US" sz="2000" b="1" dirty="0">
              <a:solidFill>
                <a:schemeClr val="tx2"/>
              </a:solidFill>
            </a:endParaRPr>
          </a:p>
        </p:txBody>
      </p:sp>
      <p:sp>
        <p:nvSpPr>
          <p:cNvPr id="16" name="QuadreDeText 1"/>
          <p:cNvSpPr txBox="1">
            <a:spLocks noChangeArrowheads="1"/>
          </p:cNvSpPr>
          <p:nvPr/>
        </p:nvSpPr>
        <p:spPr bwMode="auto">
          <a:xfrm>
            <a:off x="218847" y="1752600"/>
            <a:ext cx="5572353"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just">
              <a:buFont typeface="Arial" panose="020B0604020202020204" pitchFamily="34" charset="0"/>
              <a:buChar char="•"/>
            </a:pPr>
            <a:r>
              <a:rPr lang="en-US" altLang="en-US" dirty="0" smtClean="0"/>
              <a:t>PRIMO is a software tool for </a:t>
            </a:r>
            <a:r>
              <a:rPr lang="en-US" altLang="en-US" dirty="0"/>
              <a:t>the Monte Carlo simulation of </a:t>
            </a:r>
            <a:r>
              <a:rPr lang="en-US" altLang="en-US" dirty="0" smtClean="0"/>
              <a:t>most Varian models of </a:t>
            </a:r>
            <a:r>
              <a:rPr lang="en-US" altLang="en-US" b="1" dirty="0" smtClean="0"/>
              <a:t>clinical </a:t>
            </a:r>
            <a:r>
              <a:rPr lang="en-US" altLang="en-US" b="1" dirty="0" err="1" smtClean="0"/>
              <a:t>linacs</a:t>
            </a:r>
            <a:r>
              <a:rPr lang="en-US" altLang="en-US" dirty="0" smtClean="0"/>
              <a:t>.</a:t>
            </a:r>
          </a:p>
          <a:p>
            <a:pPr algn="just">
              <a:buFont typeface="Arial" panose="020B0604020202020204" pitchFamily="34" charset="0"/>
              <a:buChar char="•"/>
            </a:pPr>
            <a:endParaRPr lang="en-US" altLang="en-US" sz="800" dirty="0" smtClean="0"/>
          </a:p>
          <a:p>
            <a:pPr algn="just">
              <a:buFont typeface="Arial" panose="020B0604020202020204" pitchFamily="34" charset="0"/>
              <a:buChar char="•"/>
            </a:pPr>
            <a:r>
              <a:rPr lang="en-US" altLang="en-US" dirty="0" smtClean="0"/>
              <a:t>The dose distribution in </a:t>
            </a:r>
            <a:r>
              <a:rPr lang="en-US" altLang="en-US" dirty="0" err="1" smtClean="0"/>
              <a:t>voxelized</a:t>
            </a:r>
            <a:r>
              <a:rPr lang="en-US" altLang="en-US" dirty="0" smtClean="0"/>
              <a:t> patients, or homogeneous phantoms, is also determined. Tools to perform the analysis of these distributions (e.g., dose volume histograms, gamma index) are included.</a:t>
            </a:r>
          </a:p>
          <a:p>
            <a:pPr algn="just">
              <a:buFont typeface="Arial" panose="020B0604020202020204" pitchFamily="34" charset="0"/>
              <a:buChar char="•"/>
            </a:pPr>
            <a:endParaRPr lang="en-US" altLang="en-US" sz="800" dirty="0" smtClean="0"/>
          </a:p>
          <a:p>
            <a:pPr algn="just">
              <a:buFont typeface="Arial" panose="020B0604020202020204" pitchFamily="34" charset="0"/>
              <a:buChar char="•"/>
            </a:pPr>
            <a:r>
              <a:rPr lang="en-US" altLang="en-US" dirty="0" smtClean="0"/>
              <a:t>It includes a graphical user interface similar to those found in commercial treatment planning systems.</a:t>
            </a:r>
          </a:p>
          <a:p>
            <a:pPr algn="just">
              <a:buFont typeface="Arial" panose="020B0604020202020204" pitchFamily="34" charset="0"/>
              <a:buChar char="•"/>
            </a:pPr>
            <a:endParaRPr lang="en-US" altLang="en-US" sz="800" dirty="0" smtClean="0"/>
          </a:p>
          <a:p>
            <a:pPr algn="just">
              <a:buFont typeface="Arial" panose="020B0604020202020204" pitchFamily="34" charset="0"/>
              <a:buChar char="•"/>
            </a:pPr>
            <a:r>
              <a:rPr lang="en-US" altLang="en-US" dirty="0" smtClean="0"/>
              <a:t>In collaboration </a:t>
            </a:r>
            <a:r>
              <a:rPr lang="en-US" altLang="en-US" dirty="0"/>
              <a:t>with </a:t>
            </a:r>
            <a:r>
              <a:rPr lang="en-US" altLang="en-US" dirty="0" err="1" smtClean="0"/>
              <a:t>Universitätsklinikum</a:t>
            </a:r>
            <a:r>
              <a:rPr lang="en-US" altLang="en-US" dirty="0" smtClean="0"/>
              <a:t>, Essen</a:t>
            </a:r>
          </a:p>
          <a:p>
            <a:pPr algn="just">
              <a:buFont typeface="Arial" panose="020B0604020202020204" pitchFamily="34" charset="0"/>
              <a:buChar char="•"/>
            </a:pPr>
            <a:endParaRPr lang="en-US" altLang="en-US" dirty="0" smtClean="0"/>
          </a:p>
          <a:p>
            <a:pPr algn="just">
              <a:buFont typeface="Arial" panose="020B0604020202020204" pitchFamily="34" charset="0"/>
              <a:buChar char="•"/>
            </a:pPr>
            <a:r>
              <a:rPr lang="en-US" altLang="en-US" b="1" dirty="0" smtClean="0"/>
              <a:t>Freely available at</a:t>
            </a:r>
          </a:p>
          <a:p>
            <a:pPr marL="0" indent="0" algn="just"/>
            <a:r>
              <a:rPr lang="en-US" altLang="en-US" b="1" dirty="0"/>
              <a:t>	</a:t>
            </a:r>
            <a:r>
              <a:rPr lang="en-US" altLang="en-US" b="1" dirty="0" smtClean="0"/>
              <a:t>    </a:t>
            </a:r>
            <a:r>
              <a:rPr lang="en-US" altLang="en-US" b="1" dirty="0" smtClean="0">
                <a:solidFill>
                  <a:schemeClr val="accent1"/>
                </a:solidFill>
              </a:rPr>
              <a:t>http://www.primoproject.net</a:t>
            </a:r>
            <a:endParaRPr lang="en-US" altLang="en-US" b="1" dirty="0">
              <a:solidFill>
                <a:schemeClr val="accent1"/>
              </a:solidFill>
            </a:endParaRPr>
          </a:p>
        </p:txBody>
      </p:sp>
      <p:pic>
        <p:nvPicPr>
          <p:cNvPr id="13" name="Picture 7" descr="Logo-IN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163905"/>
            <a:ext cx="4945016" cy="105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0583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ALBA Powerpoi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noFill/>
        </a:ln>
      </a:spPr>
      <a:bodyPr wrap="square" rtlCol="0">
        <a:spAutoFit/>
      </a:bodyPr>
      <a:lstStyle>
        <a:defPPr>
          <a:defRPr dirty="0" smtClean="0">
            <a:solidFill>
              <a:schemeClr val="bg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ALBA Powerpoint</Template>
  <TotalTime>27517</TotalTime>
  <Words>2801</Words>
  <Application>Microsoft Office PowerPoint</Application>
  <PresentationFormat>On-screen Show (4:3)</PresentationFormat>
  <Paragraphs>502</Paragraphs>
  <Slides>42</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ALBA Powerpoint</vt:lpstr>
      <vt:lpstr>CorelDRAW</vt:lpstr>
      <vt:lpstr>PowerPoint Presentation</vt:lpstr>
      <vt:lpstr>PowerPoint Presentation</vt:lpstr>
      <vt:lpstr>PowerPoint Presentation</vt:lpstr>
      <vt:lpstr>PowerPoint Presentation</vt:lpstr>
      <vt:lpstr>3MV Tandem accelerator</vt:lpstr>
      <vt:lpstr>PowerPoint Presentation</vt:lpstr>
      <vt:lpstr>PowerPoint Presentation</vt:lpstr>
      <vt:lpstr>PowerPoint Presentation</vt:lpstr>
      <vt:lpstr>PowerPoint Presentation</vt:lpstr>
      <vt:lpstr>PowerPoint Presentation</vt:lpstr>
      <vt:lpstr>Accelerator R&amp;D, IFIC</vt:lpstr>
      <vt:lpstr>PowerPoint Presentation</vt:lpstr>
      <vt:lpstr>The Electrical Engineering Division at CIEMAT</vt:lpstr>
      <vt:lpstr>Electrical Engineering Division: Areas, Projects and Collaborations</vt:lpstr>
      <vt:lpstr>Accelerator R&amp;D activities: CIEMAT</vt:lpstr>
      <vt:lpstr>Accelerator R&amp;D activities: CIEMAT</vt:lpstr>
      <vt:lpstr>Accelerator R&amp;D activities: CIEMAT</vt:lpstr>
      <vt:lpstr>Accelerator R&amp;D activities: CIEMAT</vt:lpstr>
      <vt:lpstr>Accelerator R&amp;D activities: CIEMAT</vt:lpstr>
      <vt:lpstr>Accelerator R&amp;D activities: CIEMAT</vt:lpstr>
      <vt:lpstr>PowerPoint Presentation</vt:lpstr>
      <vt:lpstr>PowerPoint Presentation</vt:lpstr>
      <vt:lpstr>PowerPoint Presentation</vt:lpstr>
      <vt:lpstr>PowerPoint Presentation</vt:lpstr>
      <vt:lpstr>PowerPoint Presentation</vt:lpstr>
      <vt:lpstr>ALBA,  Synchrotron Light Source</vt:lpstr>
      <vt:lpstr>PowerPoint Presentation</vt:lpstr>
      <vt:lpstr>PowerPoint Presentation</vt:lpstr>
      <vt:lpstr>PowerPoint Presentation</vt:lpstr>
      <vt:lpstr>PowerPoint Presentation</vt:lpstr>
      <vt:lpstr>PowerPoint Presentation</vt:lpstr>
      <vt:lpstr>PowerPoint Presentation</vt:lpstr>
      <vt:lpstr>Active International Collaborations</vt:lpstr>
      <vt:lpstr>ALBA-CLIC Collaboration WP1: Test with beam of the CLIC DR Stripline</vt:lpstr>
      <vt:lpstr>ALBA-CLIC Collaboration WP1: Test with beam of the CLIC DR Stripline</vt:lpstr>
      <vt:lpstr>PowerPoint Presentation</vt:lpstr>
      <vt:lpstr>PowerPoint Presentation</vt:lpstr>
      <vt:lpstr>Active contracts (Collaborations)</vt:lpstr>
      <vt:lpstr>PowerPoint Presentation</vt:lpstr>
      <vt:lpstr>PowerPoint Presentation</vt:lpstr>
      <vt:lpstr>PowerPoint Presentation</vt:lpstr>
      <vt:lpstr>Thanks for your attention</vt:lpstr>
    </vt:vector>
  </TitlesOfParts>
  <Company>CELLS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Montserrat Pont Montaner</dc:creator>
  <cp:lastModifiedBy>--</cp:lastModifiedBy>
  <cp:revision>360</cp:revision>
  <dcterms:created xsi:type="dcterms:W3CDTF">2015-05-20T10:44:55Z</dcterms:created>
  <dcterms:modified xsi:type="dcterms:W3CDTF">2018-07-19T15:46:51Z</dcterms:modified>
</cp:coreProperties>
</file>