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sldIdLst>
    <p:sldId id="256" r:id="rId2"/>
    <p:sldId id="270" r:id="rId3"/>
    <p:sldId id="257" r:id="rId4"/>
    <p:sldId id="277" r:id="rId5"/>
    <p:sldId id="283" r:id="rId6"/>
    <p:sldId id="285" r:id="rId7"/>
    <p:sldId id="286" r:id="rId8"/>
    <p:sldId id="264" r:id="rId9"/>
    <p:sldId id="298" r:id="rId10"/>
    <p:sldId id="281" r:id="rId11"/>
    <p:sldId id="271" r:id="rId12"/>
    <p:sldId id="279" r:id="rId13"/>
    <p:sldId id="276" r:id="rId14"/>
    <p:sldId id="272" r:id="rId15"/>
    <p:sldId id="263" r:id="rId16"/>
    <p:sldId id="287" r:id="rId17"/>
    <p:sldId id="265" r:id="rId18"/>
    <p:sldId id="299" r:id="rId19"/>
    <p:sldId id="260" r:id="rId20"/>
    <p:sldId id="262" r:id="rId21"/>
    <p:sldId id="267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4"/>
    <p:restoredTop sz="91230"/>
  </p:normalViewPr>
  <p:slideViewPr>
    <p:cSldViewPr snapToGrid="0" snapToObjects="1">
      <p:cViewPr varScale="1">
        <p:scale>
          <a:sx n="95" d="100"/>
          <a:sy n="95" d="100"/>
        </p:scale>
        <p:origin x="1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6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UK CERN industrial return coefficient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Services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0.42</c:v>
                </c:pt>
                <c:pt idx="1">
                  <c:v>0.52</c:v>
                </c:pt>
                <c:pt idx="2">
                  <c:v>0.43</c:v>
                </c:pt>
                <c:pt idx="3">
                  <c:v>0.42</c:v>
                </c:pt>
                <c:pt idx="4">
                  <c:v>0.46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06-D143-A96D-5454CA0979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Suppies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0.35</c:v>
                </c:pt>
                <c:pt idx="1">
                  <c:v>0.44</c:v>
                </c:pt>
                <c:pt idx="2">
                  <c:v>0.37</c:v>
                </c:pt>
                <c:pt idx="3">
                  <c:v>0.37</c:v>
                </c:pt>
                <c:pt idx="4">
                  <c:v>0.45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06-D143-A96D-5454CA0979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9238768"/>
        <c:axId val="410469008"/>
      </c:lineChart>
      <c:catAx>
        <c:axId val="48923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469008"/>
        <c:crosses val="autoZero"/>
        <c:auto val="1"/>
        <c:lblAlgn val="ctr"/>
        <c:lblOffset val="100"/>
        <c:noMultiLvlLbl val="0"/>
      </c:catAx>
      <c:valAx>
        <c:axId val="41046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923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52851-32BC-E748-903E-BF566EC2900E}" type="datetimeFigureOut">
              <a:rPr lang="en-US" smtClean="0"/>
              <a:t>7/19/18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3CD74-214A-D146-B7E7-647B26EF5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8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Science board</a:t>
            </a:r>
          </a:p>
          <a:p>
            <a:pPr lvl="1"/>
            <a:r>
              <a:rPr lang="en-US" dirty="0"/>
              <a:t>Accelerator Strategy Board (ASB)</a:t>
            </a:r>
          </a:p>
          <a:p>
            <a:pPr lvl="1"/>
            <a:r>
              <a:rPr lang="en-US" dirty="0"/>
              <a:t>Particle Physics, Astronomy and Nuclear Physics (PPAN)</a:t>
            </a:r>
          </a:p>
          <a:p>
            <a:pPr lvl="1"/>
            <a:r>
              <a:rPr lang="en-US" dirty="0"/>
              <a:t>Particle Physics Grants Panel (PPGP)</a:t>
            </a:r>
          </a:p>
          <a:p>
            <a:pPr lvl="1"/>
            <a:r>
              <a:rPr lang="en-US" dirty="0"/>
              <a:t>Projects Peer Review Panel (PPRP) </a:t>
            </a:r>
          </a:p>
          <a:p>
            <a:pPr lvl="1"/>
            <a:r>
              <a:rPr lang="en-US" dirty="0"/>
              <a:t>Computing Advisory Panel (CAP</a:t>
            </a:r>
          </a:p>
          <a:p>
            <a:pPr lvl="1"/>
            <a:r>
              <a:rPr lang="en-US" dirty="0"/>
              <a:t>Education, Training and Careers Committee (ETCC)</a:t>
            </a:r>
          </a:p>
          <a:p>
            <a:pPr lvl="1"/>
            <a:r>
              <a:rPr lang="en-US" dirty="0"/>
              <a:t>Advisory Panel for Public Engagement (APPE)</a:t>
            </a:r>
          </a:p>
          <a:p>
            <a:pPr lvl="1"/>
            <a:r>
              <a:rPr lang="en-US" dirty="0"/>
              <a:t>Public Engagement Grants Panel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3CD74-214A-D146-B7E7-647B26EF54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1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procurement.web.cern.ch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/procurement-report-contents#table-1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3CD74-214A-D146-B7E7-647B26EF54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46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63" y="605005"/>
            <a:ext cx="899962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88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1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6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3" y="613607"/>
            <a:ext cx="8999623" cy="9447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55805"/>
            <a:ext cx="7886700" cy="452115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3" y="614860"/>
            <a:ext cx="899962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8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3" y="613605"/>
            <a:ext cx="8999623" cy="932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43449"/>
            <a:ext cx="3886200" cy="453351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43449"/>
            <a:ext cx="3886200" cy="453351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5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4" y="613607"/>
            <a:ext cx="8999623" cy="932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5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63" y="613607"/>
            <a:ext cx="8999623" cy="932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0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3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1577"/>
            <a:ext cx="2949178" cy="128737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13604"/>
            <a:ext cx="2949178" cy="129941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4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163" y="605590"/>
            <a:ext cx="8999623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43449"/>
            <a:ext cx="7886700" cy="4533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4" y="6488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6831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102nd PECFA, Alba, Spain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5387" y="64599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6A8E8-802C-E44D-A348-8D4EA2CE83D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B9A0F1-6357-C34A-98CE-B0FF3FE555DD}"/>
              </a:ext>
            </a:extLst>
          </p:cNvPr>
          <p:cNvGrpSpPr/>
          <p:nvPr userDrawn="1"/>
        </p:nvGrpSpPr>
        <p:grpSpPr>
          <a:xfrm>
            <a:off x="7956" y="7190"/>
            <a:ext cx="6377802" cy="586364"/>
            <a:chOff x="335464" y="177224"/>
            <a:chExt cx="8503736" cy="58636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D3ECD4-0D94-FB45-B86B-CA1A2A46567F}"/>
                </a:ext>
              </a:extLst>
            </p:cNvPr>
            <p:cNvSpPr txBox="1"/>
            <p:nvPr/>
          </p:nvSpPr>
          <p:spPr>
            <a:xfrm>
              <a:off x="525964" y="177224"/>
              <a:ext cx="6963873" cy="461665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de-AT" sz="2400" b="1" spc="225" dirty="0">
                  <a:solidFill>
                    <a:schemeClr val="accent1"/>
                  </a:solidFill>
                  <a:latin typeface="Geneva"/>
                  <a:cs typeface="Geneva"/>
                </a:rPr>
                <a:t>ECFA</a:t>
              </a:r>
              <a:r>
                <a:rPr lang="de-AT" sz="2100" b="1" spc="225" dirty="0">
                  <a:solidFill>
                    <a:schemeClr val="accent1"/>
                  </a:solidFill>
                  <a:latin typeface="Geneva"/>
                  <a:cs typeface="Geneva"/>
                </a:rPr>
                <a:t> </a:t>
              </a:r>
              <a:r>
                <a:rPr lang="de-AT" sz="1013" b="1" spc="225" dirty="0">
                  <a:solidFill>
                    <a:schemeClr val="accent1"/>
                  </a:solidFill>
                  <a:latin typeface="Geneva"/>
                  <a:cs typeface="Geneva"/>
                </a:rPr>
                <a:t>European Committee for Future Accelerators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0126A2-FF0E-9346-A635-21E7CE5442DE}"/>
                </a:ext>
              </a:extLst>
            </p:cNvPr>
            <p:cNvCxnSpPr/>
            <p:nvPr/>
          </p:nvCxnSpPr>
          <p:spPr>
            <a:xfrm>
              <a:off x="335464" y="762000"/>
              <a:ext cx="850373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137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procurement.web.cern.ch/en/" TargetMode="Externa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sa.ac.uk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tiff"/><Relationship Id="rId3" Type="http://schemas.openxmlformats.org/officeDocument/2006/relationships/image" Target="../media/image42.tiff"/><Relationship Id="rId7" Type="http://schemas.openxmlformats.org/officeDocument/2006/relationships/image" Target="../media/image46.tiff"/><Relationship Id="rId12" Type="http://schemas.openxmlformats.org/officeDocument/2006/relationships/image" Target="../media/image51.tiff"/><Relationship Id="rId2" Type="http://schemas.openxmlformats.org/officeDocument/2006/relationships/hyperlink" Target="https://www.ukri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tiff"/><Relationship Id="rId11" Type="http://schemas.openxmlformats.org/officeDocument/2006/relationships/image" Target="../media/image50.tiff"/><Relationship Id="rId5" Type="http://schemas.openxmlformats.org/officeDocument/2006/relationships/image" Target="../media/image44.tiff"/><Relationship Id="rId10" Type="http://schemas.openxmlformats.org/officeDocument/2006/relationships/image" Target="../media/image49.tiff"/><Relationship Id="rId4" Type="http://schemas.openxmlformats.org/officeDocument/2006/relationships/image" Target="../media/image43.tiff"/><Relationship Id="rId9" Type="http://schemas.openxmlformats.org/officeDocument/2006/relationships/image" Target="../media/image4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tiff"/><Relationship Id="rId3" Type="http://schemas.openxmlformats.org/officeDocument/2006/relationships/image" Target="../media/image5.tif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tiff"/><Relationship Id="rId2" Type="http://schemas.openxmlformats.org/officeDocument/2006/relationships/image" Target="../media/image2.png"/><Relationship Id="rId16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tiff"/><Relationship Id="rId5" Type="http://schemas.openxmlformats.org/officeDocument/2006/relationships/image" Target="../media/image7.jpg"/><Relationship Id="rId15" Type="http://schemas.openxmlformats.org/officeDocument/2006/relationships/image" Target="../media/image17.tiff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5.png"/><Relationship Id="rId18" Type="http://schemas.openxmlformats.org/officeDocument/2006/relationships/image" Target="../media/image20.tiff"/><Relationship Id="rId3" Type="http://schemas.openxmlformats.org/officeDocument/2006/relationships/image" Target="../media/image21.jpg"/><Relationship Id="rId21" Type="http://schemas.openxmlformats.org/officeDocument/2006/relationships/image" Target="../media/image26.tiff"/><Relationship Id="rId7" Type="http://schemas.openxmlformats.org/officeDocument/2006/relationships/image" Target="../media/image6.jpg"/><Relationship Id="rId12" Type="http://schemas.openxmlformats.org/officeDocument/2006/relationships/image" Target="../media/image14.png"/><Relationship Id="rId17" Type="http://schemas.openxmlformats.org/officeDocument/2006/relationships/image" Target="../media/image19.tiff"/><Relationship Id="rId2" Type="http://schemas.openxmlformats.org/officeDocument/2006/relationships/image" Target="../media/image2.png"/><Relationship Id="rId16" Type="http://schemas.openxmlformats.org/officeDocument/2006/relationships/image" Target="../media/image18.tiff"/><Relationship Id="rId20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24" Type="http://schemas.openxmlformats.org/officeDocument/2006/relationships/image" Target="../media/image29.tiff"/><Relationship Id="rId5" Type="http://schemas.openxmlformats.org/officeDocument/2006/relationships/image" Target="../media/image23.tiff"/><Relationship Id="rId15" Type="http://schemas.openxmlformats.org/officeDocument/2006/relationships/image" Target="../media/image17.tiff"/><Relationship Id="rId23" Type="http://schemas.openxmlformats.org/officeDocument/2006/relationships/image" Target="../media/image28.tiff"/><Relationship Id="rId10" Type="http://schemas.openxmlformats.org/officeDocument/2006/relationships/image" Target="../media/image9.png"/><Relationship Id="rId19" Type="http://schemas.openxmlformats.org/officeDocument/2006/relationships/image" Target="../media/image24.tiff"/><Relationship Id="rId4" Type="http://schemas.openxmlformats.org/officeDocument/2006/relationships/image" Target="../media/image22.tiff"/><Relationship Id="rId9" Type="http://schemas.openxmlformats.org/officeDocument/2006/relationships/image" Target="../media/image8.jpg"/><Relationship Id="rId14" Type="http://schemas.openxmlformats.org/officeDocument/2006/relationships/image" Target="../media/image16.png"/><Relationship Id="rId22" Type="http://schemas.openxmlformats.org/officeDocument/2006/relationships/image" Target="../media/image27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image" Target="../media/image30.tiff"/><Relationship Id="rId7" Type="http://schemas.openxmlformats.org/officeDocument/2006/relationships/image" Target="../media/image34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31.tiff"/><Relationship Id="rId9" Type="http://schemas.openxmlformats.org/officeDocument/2006/relationships/image" Target="../media/image3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onference.ippp.dur.ac.uk/event/661/overview" TargetMode="External"/><Relationship Id="rId4" Type="http://schemas.openxmlformats.org/officeDocument/2006/relationships/hyperlink" Target="https://conference.ippp.dur.ac.uk/event/729/over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8D819-CF16-CF4C-97EE-1CA3901480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United Kingdom mid-term ECFA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B72AC-6FAC-9D4D-B163-2318601DF7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102</a:t>
            </a:r>
            <a:r>
              <a:rPr lang="en-US" baseline="30000" dirty="0"/>
              <a:t>nd</a:t>
            </a:r>
            <a:r>
              <a:rPr lang="en-US" dirty="0"/>
              <a:t> PECFA meeting, Alba Synchrotron, Spain</a:t>
            </a:r>
          </a:p>
          <a:p>
            <a:r>
              <a:rPr lang="en-US" dirty="0"/>
              <a:t>Prof Stewart Boogert (Royal Holloway, University of London)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A9F42-854D-234A-97E2-0871FFEAC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3CB73-8276-5549-9626-B78A1680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3E025-843E-AE4C-A626-812E7DEB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42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50E20-E7C7-BA45-893A-978DC02E3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STFC Funding breakdown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D5891-C0AA-E044-AD22-81585560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0B918-E6A9-074A-B850-A2D36C6A3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58E0C-ABF9-A145-A727-34471B630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6354D7-9682-9247-9E47-88F6897F1D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36" y="1472745"/>
            <a:ext cx="7648076" cy="504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85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9E1A-A2AB-5342-8367-11E09AD93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Primary funding from STFC (Science and Technology Facilities Council) </a:t>
            </a:r>
          </a:p>
          <a:p>
            <a:pPr lvl="1"/>
            <a:r>
              <a:rPr lang="en-US" dirty="0"/>
              <a:t>Subscriptions (CERN, ESO, ILL, ESRF, European XFEL, ESS, </a:t>
            </a:r>
            <a:r>
              <a:rPr lang="en-US" dirty="0" err="1"/>
              <a:t>etc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National Laboratories </a:t>
            </a:r>
          </a:p>
          <a:p>
            <a:pPr lvl="1"/>
            <a:r>
              <a:rPr lang="en-US" dirty="0"/>
              <a:t>University groups typically funded by 3 year ``consolidated grants’’ </a:t>
            </a:r>
          </a:p>
          <a:p>
            <a:pPr lvl="1"/>
            <a:r>
              <a:rPr lang="en-US" dirty="0"/>
              <a:t>Specific project funding from STFC </a:t>
            </a:r>
          </a:p>
          <a:p>
            <a:pPr lvl="2"/>
            <a:r>
              <a:rPr lang="en-US" dirty="0"/>
              <a:t>LHC experiment upgrades </a:t>
            </a:r>
          </a:p>
          <a:p>
            <a:pPr lvl="2"/>
            <a:r>
              <a:rPr lang="en-US" dirty="0"/>
              <a:t>Capital investment in detector construction</a:t>
            </a:r>
          </a:p>
          <a:p>
            <a:r>
              <a:rPr lang="en-US" dirty="0"/>
              <a:t>UK universities hidden funder</a:t>
            </a:r>
          </a:p>
          <a:p>
            <a:pPr lvl="1"/>
            <a:r>
              <a:rPr lang="en-US" dirty="0"/>
              <a:t>Higher education in the UK effectively student fee funded</a:t>
            </a:r>
          </a:p>
          <a:p>
            <a:pPr lvl="1"/>
            <a:r>
              <a:rPr lang="en-US" dirty="0"/>
              <a:t>Faculty staff costs</a:t>
            </a:r>
          </a:p>
          <a:p>
            <a:r>
              <a:rPr lang="en-US" dirty="0"/>
              <a:t>European Union</a:t>
            </a:r>
          </a:p>
          <a:p>
            <a:pPr lvl="1"/>
            <a:r>
              <a:rPr lang="en-US" dirty="0"/>
              <a:t>FP6, FP7, ERC, MCSA, H2020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B85F4-C8FC-7641-8936-9E6AD0FB0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43B4E-B4B5-144F-9D5F-4D424569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49CB-FBD5-9C43-AF51-3F5AA5192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97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18504-7B7B-A54D-BC19-D6871EE7B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D7970E-0403-3C4D-8FDB-1084F39D18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163" y="1643449"/>
            <a:ext cx="4451687" cy="453351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Particle Physics, Astronomy and Nuclear (PPAN)</a:t>
            </a:r>
          </a:p>
          <a:p>
            <a:pPr lvl="1"/>
            <a:r>
              <a:rPr lang="en-US" dirty="0"/>
              <a:t>2017/18 : £107M</a:t>
            </a:r>
          </a:p>
          <a:p>
            <a:pPr lvl="1"/>
            <a:r>
              <a:rPr lang="en-US" dirty="0"/>
              <a:t>Particle physics	40%</a:t>
            </a:r>
          </a:p>
          <a:p>
            <a:pPr lvl="1"/>
            <a:r>
              <a:rPr lang="en-US" dirty="0"/>
              <a:t>Astronomy 	43%</a:t>
            </a:r>
          </a:p>
          <a:p>
            <a:pPr lvl="1"/>
            <a:r>
              <a:rPr lang="en-US" dirty="0"/>
              <a:t>Accelerators	6%</a:t>
            </a:r>
          </a:p>
          <a:p>
            <a:pPr lvl="1"/>
            <a:r>
              <a:rPr lang="en-US" dirty="0"/>
              <a:t>Nuclear 		5%</a:t>
            </a:r>
          </a:p>
          <a:p>
            <a:pPr lvl="1"/>
            <a:r>
              <a:rPr lang="en-US" dirty="0"/>
              <a:t>Particle Astro	3%</a:t>
            </a:r>
          </a:p>
          <a:p>
            <a:r>
              <a:rPr lang="en-US" dirty="0"/>
              <a:t>Maintained flat funding</a:t>
            </a:r>
          </a:p>
          <a:p>
            <a:pPr lvl="1"/>
            <a:r>
              <a:rPr lang="en-US" dirty="0"/>
              <a:t>2014-2022</a:t>
            </a:r>
          </a:p>
          <a:p>
            <a:pPr lvl="1"/>
            <a:r>
              <a:rPr lang="en-US" dirty="0"/>
              <a:t>Constant erosion due to inflation and exchange rate changes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7AC04-6BB7-074F-A2F1-B4F026CE1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AE188-4CEE-4141-9325-3AE7D5E4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C6C85-0C1D-BE43-A479-709B98D01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CA897B-459F-5B4D-8679-1E221B515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288" y="620650"/>
            <a:ext cx="4135204" cy="34185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CD0962-4CCC-424A-A8B8-77DAEF5D8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453" y="3961930"/>
            <a:ext cx="4681574" cy="268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2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industrial return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2C6C6-1557-1A4E-82DE-82E1FCEB5F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7708" y="1643449"/>
            <a:ext cx="3947572" cy="4533514"/>
          </a:xfrm>
        </p:spPr>
        <p:txBody>
          <a:bodyPr>
            <a:normAutofit/>
          </a:bodyPr>
          <a:lstStyle/>
          <a:p>
            <a:r>
              <a:rPr lang="en-US" dirty="0"/>
              <a:t>2017</a:t>
            </a:r>
          </a:p>
          <a:p>
            <a:pPr lvl="1"/>
            <a:r>
              <a:rPr lang="en-US" dirty="0"/>
              <a:t>Contracts in supplies</a:t>
            </a:r>
          </a:p>
          <a:p>
            <a:pPr lvl="2"/>
            <a:r>
              <a:rPr lang="en-US" dirty="0"/>
              <a:t> 15.6 MCHF</a:t>
            </a:r>
          </a:p>
          <a:p>
            <a:pPr lvl="1"/>
            <a:r>
              <a:rPr lang="en-US" dirty="0"/>
              <a:t>Contracts in services</a:t>
            </a:r>
          </a:p>
          <a:p>
            <a:pPr lvl="2"/>
            <a:r>
              <a:rPr lang="en-US" dirty="0"/>
              <a:t>9.7 MCHF</a:t>
            </a:r>
          </a:p>
          <a:p>
            <a:pPr lvl="1"/>
            <a:r>
              <a:rPr lang="en-US" dirty="0"/>
              <a:t>Industrial return index</a:t>
            </a:r>
          </a:p>
          <a:p>
            <a:pPr lvl="2"/>
            <a:r>
              <a:rPr lang="en-US" dirty="0"/>
              <a:t>Supplies 0.45 (</a:t>
            </a:r>
            <a:r>
              <a:rPr lang="en-US" dirty="0">
                <a:solidFill>
                  <a:srgbClr val="0070C0"/>
                </a:solidFill>
              </a:rPr>
              <a:t>poorly balanced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Services 0.46 (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well balanced</a:t>
            </a:r>
            <a:r>
              <a:rPr lang="en-US" dirty="0"/>
              <a:t>)</a:t>
            </a:r>
          </a:p>
          <a:p>
            <a:r>
              <a:rPr lang="en-US" dirty="0"/>
              <a:t>LH-LHC could help to improve supplies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11E31-50EC-FD4C-9C93-8AA1414E4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373A9-EC4A-544E-8819-56402F5F1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90458-8164-C242-9F99-5A010C2C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A5B73F-9961-9942-9692-7DF0C20E3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758" y="3984251"/>
            <a:ext cx="4585028" cy="243767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A2F40CE-BE30-0D4D-B3AE-43FD4081A972}"/>
              </a:ext>
            </a:extLst>
          </p:cNvPr>
          <p:cNvSpPr/>
          <p:nvPr/>
        </p:nvSpPr>
        <p:spPr>
          <a:xfrm>
            <a:off x="6252645" y="5372571"/>
            <a:ext cx="79838" cy="7199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B3A30352-F043-E649-B509-5585C21D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190454"/>
              </p:ext>
            </p:extLst>
          </p:nvPr>
        </p:nvGraphicFramePr>
        <p:xfrm>
          <a:off x="4514850" y="1167006"/>
          <a:ext cx="444017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68166072-3C43-8440-A82D-70D925C06425}"/>
              </a:ext>
            </a:extLst>
          </p:cNvPr>
          <p:cNvSpPr/>
          <p:nvPr/>
        </p:nvSpPr>
        <p:spPr>
          <a:xfrm>
            <a:off x="88510" y="1305401"/>
            <a:ext cx="279397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err="1">
                <a:hlinkClick r:id="rId5"/>
              </a:rPr>
              <a:t>procurement.web.cern.ch</a:t>
            </a:r>
            <a:r>
              <a:rPr lang="en-US" dirty="0">
                <a:hlinkClick r:id="rId5"/>
              </a:rPr>
              <a:t>/</a:t>
            </a:r>
            <a:r>
              <a:rPr lang="en-US" dirty="0" err="1">
                <a:hlinkClick r:id="rId5"/>
              </a:rPr>
              <a:t>en</a:t>
            </a:r>
            <a:r>
              <a:rPr lang="en-US" dirty="0">
                <a:hlinkClick r:id="rId5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43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Physics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9E1A-A2AB-5342-8367-11E09AD93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Pre-university (16-18) education in UK focused on 3-4 subjects</a:t>
            </a:r>
          </a:p>
          <a:p>
            <a:r>
              <a:rPr lang="en-US" dirty="0"/>
              <a:t>Applications for Physics subjects at university</a:t>
            </a:r>
          </a:p>
          <a:p>
            <a:pPr lvl="1"/>
            <a:r>
              <a:rPr lang="en-US" dirty="0"/>
              <a:t>2012/13			: 4762</a:t>
            </a:r>
          </a:p>
          <a:p>
            <a:pPr lvl="1"/>
            <a:r>
              <a:rPr lang="en-US" dirty="0"/>
              <a:t>2013/14			: 5304</a:t>
            </a:r>
          </a:p>
          <a:p>
            <a:pPr lvl="1"/>
            <a:r>
              <a:rPr lang="en-US" dirty="0"/>
              <a:t>2014/15			: 5454</a:t>
            </a:r>
          </a:p>
          <a:p>
            <a:r>
              <a:rPr lang="en-US" dirty="0"/>
              <a:t>64 Universities teach physics at BSc (3 year), </a:t>
            </a:r>
            <a:r>
              <a:rPr lang="en-US" dirty="0" err="1"/>
              <a:t>MSci</a:t>
            </a:r>
            <a:r>
              <a:rPr lang="en-US" dirty="0"/>
              <a:t>/</a:t>
            </a:r>
            <a:r>
              <a:rPr lang="en-US" dirty="0" err="1"/>
              <a:t>MPhys</a:t>
            </a:r>
            <a:r>
              <a:rPr lang="en-US" dirty="0"/>
              <a:t> (4 year)</a:t>
            </a:r>
          </a:p>
          <a:p>
            <a:r>
              <a:rPr lang="en-US" dirty="0"/>
              <a:t>STFC funded PhD places</a:t>
            </a:r>
          </a:p>
          <a:p>
            <a:pPr lvl="1"/>
            <a:r>
              <a:rPr lang="en-US" dirty="0"/>
              <a:t>Total </a:t>
            </a:r>
            <a:r>
              <a:rPr lang="en-US" dirty="0" err="1"/>
              <a:t>expt</a:t>
            </a:r>
            <a:r>
              <a:rPr lang="en-US" dirty="0"/>
              <a:t>, theory, nuclear, </a:t>
            </a:r>
            <a:r>
              <a:rPr lang="en-US" dirty="0" err="1"/>
              <a:t>astro</a:t>
            </a:r>
            <a:r>
              <a:rPr lang="en-US" dirty="0"/>
              <a:t> 		: 220 </a:t>
            </a:r>
            <a:r>
              <a:rPr lang="en-US" dirty="0" err="1"/>
              <a:t>p.a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Experiment 			 	: approx. 80 </a:t>
            </a:r>
            <a:r>
              <a:rPr lang="en-US" dirty="0" err="1"/>
              <a:t>p.a</a:t>
            </a:r>
            <a:endParaRPr lang="en-US" dirty="0"/>
          </a:p>
          <a:p>
            <a:pPr lvl="1"/>
            <a:r>
              <a:rPr lang="en-US" dirty="0">
                <a:solidFill>
                  <a:srgbClr val="0070C0"/>
                </a:solidFill>
              </a:rPr>
              <a:t>Total larger (project funded, EU, university scholarships), full census needed before next RECFA visit (including diversity data)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B85F4-C8FC-7641-8936-9E6AD0FB0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43B4E-B4B5-144F-9D5F-4D424569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49CB-FBD5-9C43-AF51-3F5AA5192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A4D2E6-5200-B947-945C-8FC36603269D}"/>
              </a:ext>
            </a:extLst>
          </p:cNvPr>
          <p:cNvSpPr/>
          <p:nvPr/>
        </p:nvSpPr>
        <p:spPr>
          <a:xfrm>
            <a:off x="88510" y="1305401"/>
            <a:ext cx="187250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www.hesa.ac.uk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99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UK Research and innovation (UKRI)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9E1A-A2AB-5342-8367-11E09AD93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22" y="1825625"/>
            <a:ext cx="8904864" cy="2249278"/>
          </a:xfrm>
        </p:spPr>
        <p:txBody>
          <a:bodyPr/>
          <a:lstStyle/>
          <a:p>
            <a:r>
              <a:rPr lang="en-US" dirty="0"/>
              <a:t>Restructured all government funding agencies under a coherent new entity (April 2018) </a:t>
            </a:r>
          </a:p>
          <a:p>
            <a:pPr lvl="1"/>
            <a:r>
              <a:rPr lang="en-US" dirty="0"/>
              <a:t>UK Research and Innovation (UKRI)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26A367-967A-074E-8442-5E8A267C4A74}"/>
              </a:ext>
            </a:extLst>
          </p:cNvPr>
          <p:cNvSpPr/>
          <p:nvPr/>
        </p:nvSpPr>
        <p:spPr>
          <a:xfrm>
            <a:off x="88510" y="1305401"/>
            <a:ext cx="167616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www.ukri.org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0A89D4-F51E-E74E-89E6-2DE6F2A3D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54" y="4611679"/>
            <a:ext cx="2082800" cy="520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B3D8FA-96C7-B340-9EEA-F210B2BB6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524" y="4624379"/>
            <a:ext cx="2057400" cy="50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D540AF-4A07-4446-9DFF-944F91E89C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717" t="1" r="29992" b="-2501"/>
          <a:stretch/>
        </p:blipFill>
        <p:spPr>
          <a:xfrm>
            <a:off x="4412147" y="4611679"/>
            <a:ext cx="808382" cy="520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F90288-42F2-C740-AB64-8CF6218918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003" r="15217"/>
          <a:stretch/>
        </p:blipFill>
        <p:spPr>
          <a:xfrm>
            <a:off x="5252279" y="4634870"/>
            <a:ext cx="1476789" cy="50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DC1859-ECB1-C247-B28E-6B2C78B4D2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7950" y="4634870"/>
            <a:ext cx="2057400" cy="5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9B2DE7-8716-E14B-B694-FBB24913FA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922" y="5444668"/>
            <a:ext cx="2057400" cy="50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05F4F2-C542-CC40-AC93-FFC218C28F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6671" y="5444668"/>
            <a:ext cx="2057400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F85AB8-4E97-4647-ACB7-D49A6B33B1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1999" y="5444668"/>
            <a:ext cx="1320800" cy="50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55A1FF-209E-984B-91E9-9020B24B1F9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19019" y="5430803"/>
            <a:ext cx="2057400" cy="50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1DC99C-5D20-954D-A75A-297A68E5FD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41607" y="3350929"/>
            <a:ext cx="2737493" cy="708991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6CDB171-594A-1540-9AD4-A00BE379B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518D5B9-2B5E-DB4E-88B2-9CFDB933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03A7DC1-E389-1642-9AF5-4DD05170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012EAD-AD76-FB4D-BA77-18C88D3E37AD}"/>
              </a:ext>
            </a:extLst>
          </p:cNvPr>
          <p:cNvSpPr/>
          <p:nvPr/>
        </p:nvSpPr>
        <p:spPr>
          <a:xfrm>
            <a:off x="480646" y="4349262"/>
            <a:ext cx="8112370" cy="1863969"/>
          </a:xfrm>
          <a:prstGeom prst="rect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94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B5FE8-310E-9343-965C-B4CEC3CBB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opportunities from UKRI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4F7F7-244C-7546-A4BE-D47A9C094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Industrial Strategy Challenge Fund (ISCF) </a:t>
            </a:r>
            <a:r>
              <a:rPr lang="en-GB" dirty="0"/>
              <a:t>– Wave 2 challenges launched, open call for Wave 3 ideas </a:t>
            </a:r>
          </a:p>
          <a:p>
            <a:r>
              <a:rPr lang="en-GB" b="1" dirty="0"/>
              <a:t>Global Challenges Research Fund (GCRF)</a:t>
            </a:r>
            <a:r>
              <a:rPr lang="en-GB" dirty="0"/>
              <a:t> – up to £200 million of the £1.5 billion total collective fund unallocated </a:t>
            </a:r>
          </a:p>
          <a:p>
            <a:r>
              <a:rPr lang="en-GB" b="1" dirty="0"/>
              <a:t>Strategic Priorities Fund (SPF) </a:t>
            </a:r>
            <a:r>
              <a:rPr lang="en-GB" dirty="0"/>
              <a:t>– £755 million over three years, bids from any BEIS-funded research and development organisation </a:t>
            </a:r>
          </a:p>
          <a:p>
            <a:r>
              <a:rPr lang="en-GB" b="1" dirty="0"/>
              <a:t>Talent Fund </a:t>
            </a:r>
            <a:r>
              <a:rPr lang="en-GB" dirty="0"/>
              <a:t>– £300 million over three years </a:t>
            </a:r>
          </a:p>
          <a:p>
            <a:r>
              <a:rPr lang="en-GB" b="1" dirty="0"/>
              <a:t>Commercialisation Fund </a:t>
            </a:r>
            <a:r>
              <a:rPr lang="en-GB" dirty="0"/>
              <a:t>– £108 million </a:t>
            </a:r>
          </a:p>
          <a:p>
            <a:r>
              <a:rPr lang="en-GB" b="1" dirty="0"/>
              <a:t>Strength in Places Fund </a:t>
            </a:r>
            <a:r>
              <a:rPr lang="en-GB" dirty="0"/>
              <a:t>– £115 million over three years for collaborative bids between research organisations and business to support regional growth </a:t>
            </a:r>
          </a:p>
          <a:p>
            <a:r>
              <a:rPr lang="en-GB" b="1" dirty="0"/>
              <a:t>Fund for International Collaboration </a:t>
            </a:r>
            <a:r>
              <a:rPr lang="en-GB" dirty="0"/>
              <a:t>– £110 million over three 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EDC0A-BA0E-4841-B6FE-CFA2E8D48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E7D71-C282-AE49-A9AE-608BE2E5F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789F7-7F47-EB4A-9F84-30A543B93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50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funding and Brexit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9E1A-A2AB-5342-8367-11E09AD93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Potential overall reduction in HEP funding in the UK</a:t>
            </a:r>
          </a:p>
          <a:p>
            <a:pPr lvl="1"/>
            <a:r>
              <a:rPr lang="en-US" dirty="0"/>
              <a:t>Significant problems anticipated if UK government does not step in</a:t>
            </a:r>
          </a:p>
          <a:p>
            <a:pPr lvl="1"/>
            <a:r>
              <a:rPr lang="en-US" dirty="0"/>
              <a:t>Pressure on whole research programme in the UK (not just HEP) might have a knock-on effect on HEP</a:t>
            </a:r>
          </a:p>
          <a:p>
            <a:r>
              <a:rPr lang="en-US" dirty="0"/>
              <a:t>Other important effects </a:t>
            </a:r>
          </a:p>
          <a:p>
            <a:pPr lvl="1"/>
            <a:r>
              <a:rPr lang="en-US" dirty="0"/>
              <a:t>UK has significant </a:t>
            </a:r>
            <a:r>
              <a:rPr lang="en-US" dirty="0" err="1"/>
              <a:t>internationalised</a:t>
            </a:r>
            <a:r>
              <a:rPr lang="en-US" dirty="0"/>
              <a:t> community</a:t>
            </a:r>
          </a:p>
          <a:p>
            <a:pPr lvl="1"/>
            <a:r>
              <a:rPr lang="en-US" dirty="0"/>
              <a:t>Potential brain drain from UK universities and laboratories</a:t>
            </a:r>
          </a:p>
          <a:p>
            <a:pPr lvl="1"/>
            <a:r>
              <a:rPr lang="en-US" dirty="0"/>
              <a:t>UK could be seen as less attractive to researchers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B6C65-83D4-0948-94CC-9C6D9AE21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BB234-652C-0C43-8E01-CA909EBF0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944318-E8F7-4644-826C-9E37DD80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3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E9829-15CF-3140-8A6D-EE10D127E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since last RECFA visit to the UK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231E4-05C3-7449-B259-0F8B76F2D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European Spallation Source</a:t>
            </a:r>
          </a:p>
          <a:p>
            <a:pPr lvl="1"/>
            <a:r>
              <a:rPr lang="en-US" dirty="0"/>
              <a:t>Officially joined 30/06/2016</a:t>
            </a:r>
          </a:p>
          <a:p>
            <a:pPr lvl="1"/>
            <a:r>
              <a:rPr lang="en-US" dirty="0"/>
              <a:t>10% of 1.8 B€ project</a:t>
            </a:r>
          </a:p>
          <a:p>
            <a:pPr lvl="1"/>
            <a:r>
              <a:rPr lang="en-US" dirty="0"/>
              <a:t>165 M£ contribution</a:t>
            </a:r>
          </a:p>
          <a:p>
            <a:pPr lvl="1"/>
            <a:r>
              <a:rPr lang="en-US" dirty="0"/>
              <a:t>Instruments, cryomodules, engineering</a:t>
            </a:r>
          </a:p>
          <a:p>
            <a:r>
              <a:rPr lang="en-US" dirty="0"/>
              <a:t>European XFEL</a:t>
            </a:r>
          </a:p>
          <a:p>
            <a:pPr lvl="1"/>
            <a:r>
              <a:rPr lang="en-US" dirty="0"/>
              <a:t>Officially joined 19th March 2018 </a:t>
            </a:r>
          </a:p>
          <a:p>
            <a:pPr lvl="1"/>
            <a:r>
              <a:rPr lang="en-US" dirty="0"/>
              <a:t>26 M€, 2% of construction cost</a:t>
            </a:r>
          </a:p>
          <a:p>
            <a:pPr lvl="1"/>
            <a:r>
              <a:rPr lang="en-US" dirty="0"/>
              <a:t>2% of operation budget</a:t>
            </a:r>
          </a:p>
          <a:p>
            <a:pPr lvl="1"/>
            <a:r>
              <a:rPr lang="en-US" dirty="0"/>
              <a:t>Mainly X-ray instruments </a:t>
            </a:r>
          </a:p>
          <a:p>
            <a:r>
              <a:rPr lang="en-US" dirty="0"/>
              <a:t>LBNF/DUNE</a:t>
            </a:r>
          </a:p>
          <a:p>
            <a:pPr lvl="1"/>
            <a:r>
              <a:rPr lang="en-US" dirty="0"/>
              <a:t>Announced 21 September 2017</a:t>
            </a:r>
          </a:p>
          <a:p>
            <a:pPr lvl="1"/>
            <a:r>
              <a:rPr lang="en-US" dirty="0"/>
              <a:t>65 M£ capital investment</a:t>
            </a:r>
          </a:p>
          <a:p>
            <a:pPr lvl="1"/>
            <a:r>
              <a:rPr lang="en-US" dirty="0"/>
              <a:t>DUNE, proton target, PIP-II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FBE0D-C4AD-FA45-8A33-0C7E5C6E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44A39-DAA2-9241-8015-9E4E86340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6B01B-6F87-0845-95A8-2CCCF6879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0F86B6-A35A-814A-96D4-7523B40CC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92285" y="5137808"/>
            <a:ext cx="1782113" cy="1336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3E14F8-2DBE-C849-9EF3-F6B70D261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15524" y="5153883"/>
            <a:ext cx="1765137" cy="13238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B0731B-5609-E34C-882B-67D381995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050" y="3168073"/>
            <a:ext cx="2844970" cy="15988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2C7F6B-9CBE-8345-901A-53C4A0BBC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383" y="1364458"/>
            <a:ext cx="3271636" cy="148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626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Theory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18DF77-4548-DA4F-871B-BEE3CAE74F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163" y="1643449"/>
            <a:ext cx="4451687" cy="453351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World leading activity based on long and history</a:t>
            </a:r>
          </a:p>
          <a:p>
            <a:r>
              <a:rPr lang="en-US" dirty="0"/>
              <a:t>Lattice field theory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, NA62, muon g-2, QCD parameters (quark masses and coupling)</a:t>
            </a:r>
          </a:p>
          <a:p>
            <a:r>
              <a:rPr lang="en-US" dirty="0"/>
              <a:t>Phenomenology</a:t>
            </a:r>
          </a:p>
          <a:p>
            <a:pPr lvl="1"/>
            <a:r>
              <a:rPr lang="en-US" dirty="0"/>
              <a:t>PDFs, MC generators, precision QCD, Higgs (SM and BSM), neutrino </a:t>
            </a:r>
            <a:r>
              <a:rPr lang="en-US" dirty="0" err="1"/>
              <a:t>phyiscs</a:t>
            </a:r>
            <a:r>
              <a:rPr lang="en-US" dirty="0"/>
              <a:t> (SM and BSM), dark matter</a:t>
            </a:r>
          </a:p>
          <a:p>
            <a:r>
              <a:rPr lang="en-US" dirty="0"/>
              <a:t>QFT </a:t>
            </a:r>
          </a:p>
          <a:p>
            <a:pPr lvl="1"/>
            <a:r>
              <a:rPr lang="en-GB" dirty="0"/>
              <a:t>Amplitude calculations; exact solutions (SUSY); integrability; applications of </a:t>
            </a:r>
            <a:r>
              <a:rPr lang="en-GB" dirty="0" err="1"/>
              <a:t>AdS</a:t>
            </a:r>
            <a:r>
              <a:rPr lang="en-GB" dirty="0"/>
              <a:t>/CFT correspondence; solitons; speculative ideas such as Lorentz-violating theories.</a:t>
            </a:r>
          </a:p>
          <a:p>
            <a:r>
              <a:rPr lang="en-GB" dirty="0">
                <a:solidFill>
                  <a:srgbClr val="FF0000"/>
                </a:solidFill>
              </a:rPr>
              <a:t>Cosmology</a:t>
            </a:r>
          </a:p>
          <a:p>
            <a:r>
              <a:rPr lang="en-GB" dirty="0">
                <a:solidFill>
                  <a:srgbClr val="FF0000"/>
                </a:solidFill>
              </a:rPr>
              <a:t>Strings 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BF9645C-83FD-0F47-8176-DA1DAFEBA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43449"/>
            <a:ext cx="4433636" cy="453351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Particle physics theory funding </a:t>
            </a:r>
          </a:p>
          <a:p>
            <a:pPr lvl="1"/>
            <a:r>
              <a:rPr lang="en-US" dirty="0"/>
              <a:t>£6.6M/</a:t>
            </a:r>
            <a:r>
              <a:rPr lang="en-US" dirty="0" err="1"/>
              <a:t>p.a</a:t>
            </a:r>
            <a:endParaRPr lang="en-US" dirty="0"/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32 post-docs awarded in 2016</a:t>
            </a:r>
          </a:p>
          <a:p>
            <a:endParaRPr lang="en-US" dirty="0"/>
          </a:p>
          <a:p>
            <a:r>
              <a:rPr lang="en-US" dirty="0"/>
              <a:t>Subject areas</a:t>
            </a:r>
          </a:p>
          <a:p>
            <a:pPr lvl="1"/>
            <a:r>
              <a:rPr lang="en-US" dirty="0"/>
              <a:t>Cosmology			17%</a:t>
            </a:r>
          </a:p>
          <a:p>
            <a:pPr lvl="1"/>
            <a:r>
              <a:rPr lang="en-US" dirty="0"/>
              <a:t>Lattice			16%</a:t>
            </a:r>
          </a:p>
          <a:p>
            <a:pPr lvl="1"/>
            <a:r>
              <a:rPr lang="en-US" dirty="0"/>
              <a:t>Phenomenology		30%</a:t>
            </a:r>
          </a:p>
          <a:p>
            <a:pPr lvl="1"/>
            <a:r>
              <a:rPr lang="en-US" dirty="0"/>
              <a:t>QFT			21%</a:t>
            </a:r>
          </a:p>
          <a:p>
            <a:pPr lvl="1"/>
            <a:r>
              <a:rPr lang="en-US" dirty="0"/>
              <a:t>Strings			17%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Clear need to improve and support the numbers of post-docs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4EC87-AAB4-2545-9A69-17091C915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9DF75-B495-0840-9204-506864F5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D885A-47AA-C747-8E78-4C6A94E7F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1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53AE95-230A-354F-9F5F-179FBDD85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C6E7275-2EC7-A84D-ABB2-165EEAAA23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980" y="1193369"/>
            <a:ext cx="4328870" cy="4983594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Country profile</a:t>
            </a:r>
          </a:p>
          <a:p>
            <a:r>
              <a:rPr lang="en-US" dirty="0"/>
              <a:t>HEP in the UK</a:t>
            </a:r>
          </a:p>
          <a:p>
            <a:r>
              <a:rPr lang="en-US" dirty="0"/>
              <a:t>UK large scale (HEP related) infrastructure</a:t>
            </a:r>
          </a:p>
          <a:p>
            <a:r>
              <a:rPr lang="en-US" dirty="0"/>
              <a:t>Community and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STFC funding</a:t>
            </a:r>
          </a:p>
          <a:p>
            <a:r>
              <a:rPr lang="en-US" dirty="0"/>
              <a:t>CERN industrial return</a:t>
            </a:r>
          </a:p>
          <a:p>
            <a:r>
              <a:rPr lang="en-US" dirty="0"/>
              <a:t>Physics higher education</a:t>
            </a:r>
          </a:p>
          <a:p>
            <a:r>
              <a:rPr lang="en-US" dirty="0"/>
              <a:t>UK Research and innovation</a:t>
            </a:r>
          </a:p>
          <a:p>
            <a:r>
              <a:rPr lang="en-US" dirty="0"/>
              <a:t>HEP and Brexit</a:t>
            </a:r>
          </a:p>
          <a:p>
            <a:r>
              <a:rPr lang="en-US" dirty="0"/>
              <a:t>Major events since last RECFA visit to UK</a:t>
            </a:r>
          </a:p>
          <a:p>
            <a:r>
              <a:rPr lang="en-US" dirty="0"/>
              <a:t>Theory</a:t>
            </a:r>
          </a:p>
          <a:p>
            <a:r>
              <a:rPr lang="en-US" dirty="0">
                <a:solidFill>
                  <a:srgbClr val="FF0000"/>
                </a:solidFill>
              </a:rPr>
              <a:t>Computing</a:t>
            </a:r>
          </a:p>
          <a:p>
            <a:r>
              <a:rPr lang="en-US" dirty="0"/>
              <a:t>Accelerators (HL-LHC, ILC/CLIC, FCC, </a:t>
            </a:r>
            <a:r>
              <a:rPr lang="en-US" dirty="0">
                <a:solidFill>
                  <a:srgbClr val="FF0000"/>
                </a:solidFill>
              </a:rPr>
              <a:t>PWA)</a:t>
            </a:r>
          </a:p>
          <a:p>
            <a:r>
              <a:rPr lang="en-US" dirty="0"/>
              <a:t>Detector R&amp;D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AF6C916-5D98-8547-A34F-7F82596DD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4850" y="885455"/>
            <a:ext cx="4547936" cy="55877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UK particle physics (</a:t>
            </a:r>
            <a:r>
              <a:rPr lang="en-US" dirty="0" err="1"/>
              <a:t>inc</a:t>
            </a:r>
            <a:r>
              <a:rPr lang="en-US" dirty="0"/>
              <a:t> particle </a:t>
            </a:r>
            <a:r>
              <a:rPr lang="en-US" dirty="0" err="1"/>
              <a:t>astro</a:t>
            </a:r>
            <a:r>
              <a:rPr lang="en-US" dirty="0"/>
              <a:t>) experimental programme (uneven selection, </a:t>
            </a:r>
            <a:r>
              <a:rPr lang="en-US" dirty="0">
                <a:solidFill>
                  <a:srgbClr val="FF0000"/>
                </a:solidFill>
              </a:rPr>
              <a:t>RED not shown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LHC experiments</a:t>
            </a:r>
          </a:p>
          <a:p>
            <a:pPr lvl="1"/>
            <a:r>
              <a:rPr lang="en-US" dirty="0"/>
              <a:t>ATLAS, CMS, LHC-b, </a:t>
            </a:r>
            <a:r>
              <a:rPr lang="en-US" dirty="0">
                <a:solidFill>
                  <a:srgbClr val="FF0000"/>
                </a:solidFill>
              </a:rPr>
              <a:t>ALICE</a:t>
            </a:r>
          </a:p>
          <a:p>
            <a:r>
              <a:rPr lang="en-US" dirty="0"/>
              <a:t>Neutrino physics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SBND, </a:t>
            </a:r>
            <a:r>
              <a:rPr lang="en-US" dirty="0" err="1">
                <a:solidFill>
                  <a:srgbClr val="FF0000"/>
                </a:solidFill>
              </a:rPr>
              <a:t>MicroBooNE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NOvA</a:t>
            </a:r>
            <a:r>
              <a:rPr lang="en-US" dirty="0"/>
              <a:t>, T2K, DUNE, Hyper-K</a:t>
            </a:r>
          </a:p>
          <a:p>
            <a:r>
              <a:rPr lang="en-US" dirty="0"/>
              <a:t>Flavor physics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NA62, BES-III</a:t>
            </a:r>
          </a:p>
          <a:p>
            <a:r>
              <a:rPr lang="en-US" dirty="0"/>
              <a:t>Dark matter</a:t>
            </a:r>
          </a:p>
          <a:p>
            <a:pPr lvl="1"/>
            <a:r>
              <a:rPr lang="en-US" dirty="0"/>
              <a:t>LUX, LZ, </a:t>
            </a:r>
            <a:r>
              <a:rPr lang="en-US" dirty="0">
                <a:solidFill>
                  <a:srgbClr val="FF0000"/>
                </a:solidFill>
              </a:rPr>
              <a:t>DEAP-3600, </a:t>
            </a:r>
            <a:r>
              <a:rPr lang="en-US" dirty="0" err="1">
                <a:solidFill>
                  <a:srgbClr val="FF0000"/>
                </a:solidFill>
              </a:rPr>
              <a:t>Darkside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/>
              <a:t>Astroparticle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CTA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LIGO</a:t>
            </a:r>
          </a:p>
          <a:p>
            <a:r>
              <a:rPr lang="en-US" dirty="0"/>
              <a:t>Precision low energy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g-2</a:t>
            </a:r>
            <a:r>
              <a:rPr lang="en-US" dirty="0"/>
              <a:t>, Mu2e, Mu3e, </a:t>
            </a:r>
            <a:r>
              <a:rPr lang="en-US" dirty="0">
                <a:solidFill>
                  <a:srgbClr val="FF0000"/>
                </a:solidFill>
              </a:rPr>
              <a:t>Comet, (</a:t>
            </a:r>
            <a:r>
              <a:rPr lang="en-US" dirty="0" err="1">
                <a:solidFill>
                  <a:srgbClr val="FF0000"/>
                </a:solidFill>
              </a:rPr>
              <a:t>n,e,p</a:t>
            </a:r>
            <a:r>
              <a:rPr lang="en-US" dirty="0">
                <a:solidFill>
                  <a:srgbClr val="FF0000"/>
                </a:solidFill>
              </a:rPr>
              <a:t>)EDM, SNO+, </a:t>
            </a:r>
            <a:r>
              <a:rPr lang="en-US" dirty="0" err="1">
                <a:solidFill>
                  <a:srgbClr val="FF0000"/>
                </a:solidFill>
              </a:rPr>
              <a:t>SuperNemo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Hidden sector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SHiP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CE2D7-6727-7840-84BE-2B1480AC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FDF7D-2EFE-B843-82F8-1D039809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A7774-1667-1F48-80FB-53F7A6163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83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Accelerators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FDFD283-1278-254C-83DA-D1853F2060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163" y="1643449"/>
            <a:ext cx="4451687" cy="4533514"/>
          </a:xfrm>
        </p:spPr>
        <p:txBody>
          <a:bodyPr>
            <a:normAutofit fontScale="92500"/>
          </a:bodyPr>
          <a:lstStyle/>
          <a:p>
            <a:r>
              <a:rPr lang="en-US" dirty="0"/>
              <a:t>ILC/CLIC</a:t>
            </a:r>
          </a:p>
          <a:p>
            <a:pPr lvl="1"/>
            <a:r>
              <a:rPr lang="en-US" dirty="0"/>
              <a:t>Long standing (&gt;10 year involvement)</a:t>
            </a:r>
          </a:p>
          <a:p>
            <a:pPr lvl="1"/>
            <a:r>
              <a:rPr lang="en-US" dirty="0"/>
              <a:t>Focus on beam delivery system</a:t>
            </a:r>
          </a:p>
          <a:p>
            <a:r>
              <a:rPr lang="en-US" dirty="0"/>
              <a:t>LH-LHC (STFC-CERN funded)</a:t>
            </a:r>
          </a:p>
          <a:p>
            <a:pPr lvl="1"/>
            <a:r>
              <a:rPr lang="en-US" dirty="0"/>
              <a:t>More recent (~5 years), collimation, crab-cavities, beam diagnostics</a:t>
            </a:r>
          </a:p>
          <a:p>
            <a:r>
              <a:rPr lang="en-US" dirty="0" err="1"/>
              <a:t>EuroCircCol</a:t>
            </a:r>
            <a:r>
              <a:rPr lang="en-US" dirty="0"/>
              <a:t> EU design project</a:t>
            </a:r>
          </a:p>
          <a:p>
            <a:pPr lvl="1"/>
            <a:r>
              <a:rPr lang="en-US" dirty="0"/>
              <a:t>Machine detector integration</a:t>
            </a:r>
          </a:p>
          <a:p>
            <a:pPr lvl="1"/>
            <a:r>
              <a:rPr lang="en-US" dirty="0"/>
              <a:t>IR design</a:t>
            </a:r>
          </a:p>
          <a:p>
            <a:pPr lvl="1"/>
            <a:r>
              <a:rPr lang="en-US" dirty="0"/>
              <a:t>Inner triplet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11E31-50EC-FD4C-9C93-8AA1414E4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19/7/20118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373A9-EC4A-544E-8819-56402F5F1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90458-8164-C242-9F99-5A010C2C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20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D31C72-B1C3-6C4F-A7FB-F8EE6337B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0" y="1379511"/>
            <a:ext cx="3890664" cy="18068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B6006B-BBA1-8046-81BC-7971B6A83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203" y="3808475"/>
            <a:ext cx="3937611" cy="23684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5241E2F-396C-2A4A-B80D-171D86D6AC55}"/>
              </a:ext>
            </a:extLst>
          </p:cNvPr>
          <p:cNvSpPr/>
          <p:nvPr/>
        </p:nvSpPr>
        <p:spPr>
          <a:xfrm>
            <a:off x="4572000" y="969198"/>
            <a:ext cx="37101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ATF2 prototype ILC/CLIC final focus system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DE909B-8F56-364A-B4FC-14159BCE43B8}"/>
              </a:ext>
            </a:extLst>
          </p:cNvPr>
          <p:cNvSpPr/>
          <p:nvPr/>
        </p:nvSpPr>
        <p:spPr>
          <a:xfrm>
            <a:off x="4514850" y="3429502"/>
            <a:ext cx="3693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Crab cavity test system installed in the SPS</a:t>
            </a:r>
          </a:p>
        </p:txBody>
      </p:sp>
    </p:spTree>
    <p:extLst>
      <p:ext uri="{BB962C8B-B14F-4D97-AF65-F5344CB8AC3E}">
        <p14:creationId xmlns:p14="http://schemas.microsoft.com/office/powerpoint/2010/main" val="1137643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Detector 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5AA59-955D-A649-A1D4-D1817FCF5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1478" y="1643449"/>
            <a:ext cx="4313372" cy="4533514"/>
          </a:xfrm>
        </p:spPr>
        <p:txBody>
          <a:bodyPr/>
          <a:lstStyle/>
          <a:p>
            <a:r>
              <a:rPr lang="en-US" dirty="0"/>
              <a:t>Established strengths</a:t>
            </a:r>
          </a:p>
          <a:p>
            <a:pPr lvl="1"/>
            <a:r>
              <a:rPr lang="en-US" dirty="0"/>
              <a:t>Silicon detectors</a:t>
            </a:r>
          </a:p>
          <a:p>
            <a:pPr lvl="1"/>
            <a:r>
              <a:rPr lang="en-US" dirty="0"/>
              <a:t>Readout and DAQ </a:t>
            </a:r>
          </a:p>
          <a:p>
            <a:pPr lvl="1"/>
            <a:r>
              <a:rPr lang="en-US" dirty="0"/>
              <a:t>Trigger system</a:t>
            </a:r>
          </a:p>
          <a:p>
            <a:r>
              <a:rPr lang="en-US" dirty="0"/>
              <a:t>Developing strengths</a:t>
            </a:r>
          </a:p>
          <a:p>
            <a:pPr lvl="1"/>
            <a:r>
              <a:rPr lang="en-US" dirty="0"/>
              <a:t>Neutrino detectors</a:t>
            </a:r>
          </a:p>
          <a:p>
            <a:pPr lvl="1"/>
            <a:r>
              <a:rPr lang="en-US" dirty="0"/>
              <a:t>Large scale </a:t>
            </a:r>
            <a:r>
              <a:rPr lang="en-US" dirty="0" err="1"/>
              <a:t>LAr</a:t>
            </a:r>
            <a:r>
              <a:rPr lang="en-US" dirty="0"/>
              <a:t> DUNE</a:t>
            </a:r>
          </a:p>
          <a:p>
            <a:pPr lvl="1"/>
            <a:r>
              <a:rPr lang="en-US" dirty="0" err="1"/>
              <a:t>LArTPC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HPTPC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11E31-50EC-FD4C-9C93-8AA1414E4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373A9-EC4A-544E-8819-56402F5F1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90458-8164-C242-9F99-5A010C2C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E8F783-B997-034C-9A04-C6C0BF198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274" y="705158"/>
            <a:ext cx="4445248" cy="2580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86F137-695E-8145-B597-6B8A6763A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429" y="3347634"/>
            <a:ext cx="4625235" cy="332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03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96C8A-F40F-E442-99CC-E5BE8A0D9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649A8-8928-3E49-A19A-BC9BC202A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UK maintains a diverse and balanced programme</a:t>
            </a:r>
          </a:p>
          <a:p>
            <a:pPr lvl="1"/>
            <a:r>
              <a:rPr lang="en-US" dirty="0"/>
              <a:t>Well aligned with the current European Strategy for Particle Physics</a:t>
            </a:r>
          </a:p>
          <a:p>
            <a:pPr lvl="2"/>
            <a:r>
              <a:rPr lang="en-US" dirty="0" err="1"/>
              <a:t>Maximise</a:t>
            </a:r>
            <a:r>
              <a:rPr lang="en-US" dirty="0"/>
              <a:t> scientific return from CERN/LHC</a:t>
            </a:r>
          </a:p>
          <a:p>
            <a:pPr lvl="1"/>
            <a:r>
              <a:rPr lang="en-US" dirty="0"/>
              <a:t>Positioned well for potential discoveries </a:t>
            </a:r>
          </a:p>
          <a:p>
            <a:pPr lvl="1"/>
            <a:r>
              <a:rPr lang="en-US" dirty="0"/>
              <a:t>Well evolved discussions in the UK regarding strategy update</a:t>
            </a:r>
          </a:p>
          <a:p>
            <a:pPr lvl="1"/>
            <a:r>
              <a:rPr lang="en-US" dirty="0"/>
              <a:t>Strong involvement with LHC experiments (and upgrades)</a:t>
            </a:r>
          </a:p>
          <a:p>
            <a:pPr lvl="1"/>
            <a:r>
              <a:rPr lang="en-US" dirty="0"/>
              <a:t>Large investment in future long base line neutrino programme (DUNE</a:t>
            </a:r>
            <a:r>
              <a:rPr lang="en-US"/>
              <a:t>, perhaps HK)</a:t>
            </a:r>
            <a:endParaRPr lang="en-US" dirty="0"/>
          </a:p>
          <a:p>
            <a:pPr lvl="1"/>
            <a:r>
              <a:rPr lang="en-US" dirty="0"/>
              <a:t>Focused direct dark matter programme (LZ)</a:t>
            </a:r>
          </a:p>
          <a:p>
            <a:pPr lvl="1"/>
            <a:r>
              <a:rPr lang="en-US" dirty="0"/>
              <a:t>Range of low-energy precision non-collider experiments (g-2, mu2e, mu3e, COMET, </a:t>
            </a:r>
            <a:r>
              <a:rPr lang="en-US" dirty="0" err="1"/>
              <a:t>nEDM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rgbClr val="0070C0"/>
                </a:solidFill>
              </a:rPr>
              <a:t>Issues for the next visit to the UK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Changes to the funding landscape (UKRI)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Effect of Brexit!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Erosion of programme due to flat cash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Level of investment in theory and particle astrophysics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DB22C-9D5A-634E-98F0-A8266519C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A5870-E4FE-EE46-B08F-9AEB0E2CF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9C69F-7A94-0C44-9340-2652C2B4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86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Country profile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AF228F5-7084-4345-B7FB-54BDB8BA90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0109" y="1643449"/>
            <a:ext cx="4334741" cy="4533514"/>
          </a:xfrm>
        </p:spPr>
        <p:txBody>
          <a:bodyPr>
            <a:normAutofit/>
          </a:bodyPr>
          <a:lstStyle/>
          <a:p>
            <a:r>
              <a:rPr lang="en-US" dirty="0"/>
              <a:t>Population : 	  66.2 M</a:t>
            </a:r>
          </a:p>
          <a:p>
            <a:r>
              <a:rPr lang="en-US" dirty="0"/>
              <a:t>Area :	     </a:t>
            </a:r>
            <a:r>
              <a:rPr lang="en-GB" dirty="0"/>
              <a:t>242,495 km</a:t>
            </a:r>
            <a:r>
              <a:rPr lang="en-GB" baseline="30000" dirty="0"/>
              <a:t>2</a:t>
            </a:r>
            <a:endParaRPr lang="en-US" dirty="0"/>
          </a:p>
          <a:p>
            <a:r>
              <a:rPr lang="en-US" dirty="0"/>
              <a:t>GDP/capita :	  33.8 k€</a:t>
            </a:r>
          </a:p>
          <a:p>
            <a:r>
              <a:rPr lang="en-US" dirty="0"/>
              <a:t>R&amp;D/GDP (2016):   1.69 %</a:t>
            </a:r>
          </a:p>
          <a:p>
            <a:endParaRPr lang="en-US" dirty="0"/>
          </a:p>
          <a:p>
            <a:r>
              <a:rPr lang="en-US" dirty="0"/>
              <a:t>CERN annual contribution (2018): </a:t>
            </a:r>
          </a:p>
          <a:p>
            <a:pPr lvl="1"/>
            <a:r>
              <a:rPr lang="en-US" dirty="0"/>
              <a:t>177.9 MCHF</a:t>
            </a:r>
          </a:p>
          <a:p>
            <a:pPr lvl="1"/>
            <a:r>
              <a:rPr lang="en-US" dirty="0"/>
              <a:t>Second largest contributor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E1A76-95EA-BB4E-BE8F-B68708760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97EC9-FF85-314B-BAE6-DE24985B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568E-4D86-1E49-8DD4-01DF12B1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D3BCEB-6688-F44C-AC61-47B991A9B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0" y="3773973"/>
            <a:ext cx="3997702" cy="2402990"/>
          </a:xfrm>
          <a:prstGeom prst="rect">
            <a:avLst/>
          </a:prstGeom>
        </p:spPr>
      </p:pic>
      <p:pic>
        <p:nvPicPr>
          <p:cNvPr id="16" name="Content Placeholder 7">
            <a:extLst>
              <a:ext uri="{FF2B5EF4-FFF2-40B4-BE49-F238E27FC236}">
                <a16:creationId xmlns:a16="http://schemas.microsoft.com/office/drawing/2014/main" id="{60A68850-781E-4446-A9DB-D4DB6C96C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788" y="1053420"/>
            <a:ext cx="2332425" cy="242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4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90B21-F48E-0442-969A-061B32CA7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Country profile (GDP and R&amp;D)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A37F2-4097-1449-9AF1-708D54681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3511" y="1643449"/>
            <a:ext cx="3749769" cy="453351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GDP</a:t>
            </a:r>
          </a:p>
          <a:p>
            <a:pPr lvl="1"/>
            <a:r>
              <a:rPr lang="en-US" dirty="0"/>
              <a:t>Units are PPE</a:t>
            </a:r>
          </a:p>
          <a:p>
            <a:pPr lvl="1"/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in the EU</a:t>
            </a:r>
          </a:p>
          <a:p>
            <a:pPr lvl="1"/>
            <a:r>
              <a:rPr lang="en-US" dirty="0"/>
              <a:t>Inline with EU28 average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r>
              <a:rPr lang="en-US" dirty="0"/>
              <a:t>R&amp;D</a:t>
            </a:r>
          </a:p>
          <a:p>
            <a:pPr lvl="1"/>
            <a:r>
              <a:rPr lang="en-US" dirty="0"/>
              <a:t>1.69%</a:t>
            </a:r>
          </a:p>
          <a:p>
            <a:pPr lvl="1"/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in the EU</a:t>
            </a:r>
          </a:p>
          <a:p>
            <a:pPr lvl="1"/>
            <a:r>
              <a:rPr lang="en-US" dirty="0"/>
              <a:t>Below EU 28 average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389B6-CC87-2445-BBDD-3C4E2BFD3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329B0-9F01-D446-B532-A3B49CFD4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4D17B-00E3-C44A-83DE-6555EB038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387" y="6624846"/>
            <a:ext cx="2057400" cy="365125"/>
          </a:xfrm>
        </p:spPr>
        <p:txBody>
          <a:bodyPr/>
          <a:lstStyle/>
          <a:p>
            <a:fld id="{9836A8E8-802C-E44D-A348-8D4EA2CE83DD}" type="slidenum">
              <a:rPr lang="en-US" smtClean="0"/>
              <a:t>4</a:t>
            </a:fld>
            <a:endParaRPr lang="en-US"/>
          </a:p>
        </p:txBody>
      </p:sp>
      <p:pic>
        <p:nvPicPr>
          <p:cNvPr id="13" name="Content Placeholder 10">
            <a:extLst>
              <a:ext uri="{FF2B5EF4-FFF2-40B4-BE49-F238E27FC236}">
                <a16:creationId xmlns:a16="http://schemas.microsoft.com/office/drawing/2014/main" id="{3BCF973B-7EB4-5C48-A7B5-215561516C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3853"/>
          <a:stretch/>
        </p:blipFill>
        <p:spPr>
          <a:xfrm>
            <a:off x="3766188" y="1346684"/>
            <a:ext cx="4932655" cy="27160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9B9751-0B75-DA4C-B9B7-EC0517EF7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188" y="3989044"/>
            <a:ext cx="4932655" cy="257278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18D6514-3402-C94F-8E8D-C606ED361E1F}"/>
              </a:ext>
            </a:extLst>
          </p:cNvPr>
          <p:cNvSpPr/>
          <p:nvPr/>
        </p:nvSpPr>
        <p:spPr>
          <a:xfrm>
            <a:off x="6845770" y="2615991"/>
            <a:ext cx="58988" cy="8064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667497-48A0-A447-8771-69DEF6C8A708}"/>
              </a:ext>
            </a:extLst>
          </p:cNvPr>
          <p:cNvSpPr/>
          <p:nvPr/>
        </p:nvSpPr>
        <p:spPr>
          <a:xfrm>
            <a:off x="6452279" y="5041690"/>
            <a:ext cx="58779" cy="9944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7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UK University experimental HEP groups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E1A76-95EA-BB4E-BE8F-B68708760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97EC9-FF85-314B-BAE6-DE24985B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568E-4D86-1E49-8DD4-01DF12B1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5</a:t>
            </a:fld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171806E1-7C56-C94A-B2B3-14D8827A14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443"/>
          <a:stretch/>
        </p:blipFill>
        <p:spPr>
          <a:xfrm>
            <a:off x="2401464" y="2337709"/>
            <a:ext cx="4341072" cy="3280454"/>
          </a:xfr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5C15909-1C50-724C-ADBD-F521B44006D6}"/>
              </a:ext>
            </a:extLst>
          </p:cNvPr>
          <p:cNvSpPr/>
          <p:nvPr/>
        </p:nvSpPr>
        <p:spPr>
          <a:xfrm>
            <a:off x="4898572" y="2760353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8A3A0E9-B902-4843-AFCD-AA2FFF825B2E}"/>
              </a:ext>
            </a:extLst>
          </p:cNvPr>
          <p:cNvSpPr/>
          <p:nvPr/>
        </p:nvSpPr>
        <p:spPr>
          <a:xfrm>
            <a:off x="4623460" y="2795979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959C7A3-5EDB-CA4E-BDED-E14C1C43BD26}"/>
              </a:ext>
            </a:extLst>
          </p:cNvPr>
          <p:cNvSpPr/>
          <p:nvPr/>
        </p:nvSpPr>
        <p:spPr>
          <a:xfrm>
            <a:off x="5814950" y="4498109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DDEDC62-FB75-ED46-857F-47B52B7F2FC4}"/>
              </a:ext>
            </a:extLst>
          </p:cNvPr>
          <p:cNvSpPr/>
          <p:nvPr/>
        </p:nvSpPr>
        <p:spPr>
          <a:xfrm>
            <a:off x="5421085" y="4692072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740D425-50C6-E545-9CF1-754CFB05B441}"/>
              </a:ext>
            </a:extLst>
          </p:cNvPr>
          <p:cNvSpPr/>
          <p:nvPr/>
        </p:nvSpPr>
        <p:spPr>
          <a:xfrm>
            <a:off x="5744440" y="4789456"/>
            <a:ext cx="70510" cy="71252"/>
          </a:xfrm>
          <a:prstGeom prst="ellipse">
            <a:avLst/>
          </a:prstGeom>
          <a:solidFill>
            <a:srgbClr val="FF0000">
              <a:alpha val="75000"/>
            </a:srgbClr>
          </a:solidFill>
          <a:ln>
            <a:solidFill>
              <a:srgbClr val="FF0000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D63C25-8C65-E94F-AA66-C248658E7D7C}"/>
              </a:ext>
            </a:extLst>
          </p:cNvPr>
          <p:cNvSpPr/>
          <p:nvPr/>
        </p:nvSpPr>
        <p:spPr>
          <a:xfrm>
            <a:off x="5767819" y="5086741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E78654C-B3CC-FF4A-89E5-3E566FB6CE67}"/>
              </a:ext>
            </a:extLst>
          </p:cNvPr>
          <p:cNvSpPr/>
          <p:nvPr/>
        </p:nvSpPr>
        <p:spPr>
          <a:xfrm>
            <a:off x="5065196" y="4825082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13AB35-22DC-664A-B076-6C66B1F2E924}"/>
              </a:ext>
            </a:extLst>
          </p:cNvPr>
          <p:cNvSpPr/>
          <p:nvPr/>
        </p:nvSpPr>
        <p:spPr>
          <a:xfrm>
            <a:off x="4949947" y="3940590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22EDE2-A470-8C47-B606-0466CAE6935C}"/>
              </a:ext>
            </a:extLst>
          </p:cNvPr>
          <p:cNvSpPr/>
          <p:nvPr/>
        </p:nvSpPr>
        <p:spPr>
          <a:xfrm>
            <a:off x="5159458" y="3932453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62D07CD-73E3-F441-A24B-9EAB859C2A14}"/>
              </a:ext>
            </a:extLst>
          </p:cNvPr>
          <p:cNvSpPr/>
          <p:nvPr/>
        </p:nvSpPr>
        <p:spPr>
          <a:xfrm>
            <a:off x="5385830" y="3962542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F2DAB26-FC45-7041-B57D-04BE1D23A55E}"/>
              </a:ext>
            </a:extLst>
          </p:cNvPr>
          <p:cNvSpPr/>
          <p:nvPr/>
        </p:nvSpPr>
        <p:spPr>
          <a:xfrm>
            <a:off x="5350575" y="4500087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974C07-BF25-414D-9C69-C8E2887C93CE}"/>
              </a:ext>
            </a:extLst>
          </p:cNvPr>
          <p:cNvSpPr/>
          <p:nvPr/>
        </p:nvSpPr>
        <p:spPr>
          <a:xfrm>
            <a:off x="5350575" y="4412569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884438C-20AC-4A48-BB22-E61364BDDBA0}"/>
              </a:ext>
            </a:extLst>
          </p:cNvPr>
          <p:cNvSpPr/>
          <p:nvPr/>
        </p:nvSpPr>
        <p:spPr>
          <a:xfrm>
            <a:off x="5779695" y="4804122"/>
            <a:ext cx="70510" cy="71252"/>
          </a:xfrm>
          <a:prstGeom prst="ellipse">
            <a:avLst/>
          </a:prstGeom>
          <a:solidFill>
            <a:srgbClr val="FF0000">
              <a:alpha val="75000"/>
            </a:srgbClr>
          </a:solidFill>
          <a:ln>
            <a:solidFill>
              <a:srgbClr val="FF0000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BEAD68B-3193-EF41-8D0A-D5CA4ACE6262}"/>
              </a:ext>
            </a:extLst>
          </p:cNvPr>
          <p:cNvSpPr/>
          <p:nvPr/>
        </p:nvSpPr>
        <p:spPr>
          <a:xfrm>
            <a:off x="5734915" y="4828313"/>
            <a:ext cx="70510" cy="71252"/>
          </a:xfrm>
          <a:prstGeom prst="ellipse">
            <a:avLst/>
          </a:prstGeom>
          <a:solidFill>
            <a:srgbClr val="FF0000">
              <a:alpha val="75000"/>
            </a:srgbClr>
          </a:solidFill>
          <a:ln>
            <a:solidFill>
              <a:srgbClr val="FF0000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24F27FF-3D03-0345-A533-B5C970B75E56}"/>
              </a:ext>
            </a:extLst>
          </p:cNvPr>
          <p:cNvSpPr/>
          <p:nvPr/>
        </p:nvSpPr>
        <p:spPr>
          <a:xfrm>
            <a:off x="5638675" y="4818788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22EA66E-68F0-C741-93CE-AE6F690D5718}"/>
              </a:ext>
            </a:extLst>
          </p:cNvPr>
          <p:cNvSpPr/>
          <p:nvPr/>
        </p:nvSpPr>
        <p:spPr>
          <a:xfrm>
            <a:off x="5009262" y="3676732"/>
            <a:ext cx="70510" cy="71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11E5858-35E8-3D48-80F5-B9051C8D6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487" y="1653481"/>
            <a:ext cx="1762155" cy="42037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42174CB-0A75-304A-ABB4-0F43EECA0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983" y="1653481"/>
            <a:ext cx="1457960" cy="45389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E46A009-CD16-1E4E-A883-5CFB5C53C2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36" y="1651804"/>
            <a:ext cx="1534161" cy="4899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DA223E3-76AD-3443-BDC8-17D06BB7EF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417" y="2594182"/>
            <a:ext cx="1537847" cy="39332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0107695-BB21-BC46-8552-DE42EDC843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1733" y="1702124"/>
            <a:ext cx="1308100" cy="5461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5463313-C65B-334E-BE80-888E4C1E144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470"/>
          <a:stretch/>
        </p:blipFill>
        <p:spPr>
          <a:xfrm>
            <a:off x="7143164" y="2538278"/>
            <a:ext cx="1515390" cy="59291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73BE137-C3A2-7242-80CD-DEE5FFFE0F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43164" y="3442228"/>
            <a:ext cx="1515390" cy="47541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4367B9D-E2F1-D549-9FE8-1DA09840A0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320" y="3310996"/>
            <a:ext cx="1138141" cy="63768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E8DC5FF-A0FB-CF48-BED0-29DEEAB407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9023" y="4398240"/>
            <a:ext cx="1143000" cy="3302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A08B2CF-F7B7-784E-917A-D0CF553CD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4737" y="5121601"/>
            <a:ext cx="737209" cy="72449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CB6EF08-D6EB-DB4C-953A-783D17AB64D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71733" y="4233786"/>
            <a:ext cx="1537391" cy="384348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F27962C-767F-7C42-B323-F84AB62895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1734" y="4940310"/>
            <a:ext cx="1515544" cy="45105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F469072-0CC8-F64B-8275-26A074F9FAA4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2422" t="30433" r="11250" b="30510"/>
          <a:stretch/>
        </p:blipFill>
        <p:spPr>
          <a:xfrm>
            <a:off x="7171733" y="5620141"/>
            <a:ext cx="1486820" cy="45767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66F4EE72-26F2-374E-9132-8C080A1F34C8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9461" t="27877" r="9847" b="24943"/>
          <a:stretch/>
        </p:blipFill>
        <p:spPr>
          <a:xfrm>
            <a:off x="3867282" y="5777254"/>
            <a:ext cx="1495804" cy="57260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2F19DD-2ED9-444F-9B2B-13BC68AF78C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195683" y="5788935"/>
            <a:ext cx="1134110" cy="577754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C9C377B6-8F93-2A42-9F0A-3F318313A5B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27844" y="5784107"/>
            <a:ext cx="815052" cy="80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63" y="613607"/>
            <a:ext cx="8999623" cy="944731"/>
          </a:xfrm>
        </p:spPr>
        <p:txBody>
          <a:bodyPr>
            <a:normAutofit/>
          </a:bodyPr>
          <a:lstStyle/>
          <a:p>
            <a:r>
              <a:rPr lang="en-US" dirty="0"/>
              <a:t>UK University theoretical HEP groups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E1A76-95EA-BB4E-BE8F-B68708760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97EC9-FF85-314B-BAE6-DE24985B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568E-4D86-1E49-8DD4-01DF12B1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6</a:t>
            </a:fld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171806E1-7C56-C94A-B2B3-14D8827A14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443"/>
          <a:stretch/>
        </p:blipFill>
        <p:spPr>
          <a:xfrm>
            <a:off x="2401464" y="2337709"/>
            <a:ext cx="4341072" cy="3280454"/>
          </a:xfr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5C15909-1C50-724C-ADBD-F521B44006D6}"/>
              </a:ext>
            </a:extLst>
          </p:cNvPr>
          <p:cNvSpPr/>
          <p:nvPr/>
        </p:nvSpPr>
        <p:spPr>
          <a:xfrm>
            <a:off x="4898572" y="2760353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8A3A0E9-B902-4843-AFCD-AA2FFF825B2E}"/>
              </a:ext>
            </a:extLst>
          </p:cNvPr>
          <p:cNvSpPr/>
          <p:nvPr/>
        </p:nvSpPr>
        <p:spPr>
          <a:xfrm>
            <a:off x="4623460" y="2795979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959C7A3-5EDB-CA4E-BDED-E14C1C43BD26}"/>
              </a:ext>
            </a:extLst>
          </p:cNvPr>
          <p:cNvSpPr/>
          <p:nvPr/>
        </p:nvSpPr>
        <p:spPr>
          <a:xfrm>
            <a:off x="5814950" y="4498109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DDEDC62-FB75-ED46-857F-47B52B7F2FC4}"/>
              </a:ext>
            </a:extLst>
          </p:cNvPr>
          <p:cNvSpPr/>
          <p:nvPr/>
        </p:nvSpPr>
        <p:spPr>
          <a:xfrm>
            <a:off x="5421085" y="4692072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740D425-50C6-E545-9CF1-754CFB05B441}"/>
              </a:ext>
            </a:extLst>
          </p:cNvPr>
          <p:cNvSpPr/>
          <p:nvPr/>
        </p:nvSpPr>
        <p:spPr>
          <a:xfrm>
            <a:off x="5744440" y="4789456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D63C25-8C65-E94F-AA66-C248658E7D7C}"/>
              </a:ext>
            </a:extLst>
          </p:cNvPr>
          <p:cNvSpPr/>
          <p:nvPr/>
        </p:nvSpPr>
        <p:spPr>
          <a:xfrm>
            <a:off x="5767819" y="5086741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13AB35-22DC-664A-B076-6C66B1F2E924}"/>
              </a:ext>
            </a:extLst>
          </p:cNvPr>
          <p:cNvSpPr/>
          <p:nvPr/>
        </p:nvSpPr>
        <p:spPr>
          <a:xfrm>
            <a:off x="4945076" y="3955079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A22EDE2-A470-8C47-B606-0466CAE6935C}"/>
              </a:ext>
            </a:extLst>
          </p:cNvPr>
          <p:cNvSpPr/>
          <p:nvPr/>
        </p:nvSpPr>
        <p:spPr>
          <a:xfrm>
            <a:off x="5159458" y="3932453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62D07CD-73E3-F441-A24B-9EAB859C2A14}"/>
              </a:ext>
            </a:extLst>
          </p:cNvPr>
          <p:cNvSpPr/>
          <p:nvPr/>
        </p:nvSpPr>
        <p:spPr>
          <a:xfrm>
            <a:off x="5385830" y="3962542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884438C-20AC-4A48-BB22-E61364BDDBA0}"/>
              </a:ext>
            </a:extLst>
          </p:cNvPr>
          <p:cNvSpPr/>
          <p:nvPr/>
        </p:nvSpPr>
        <p:spPr>
          <a:xfrm>
            <a:off x="5779695" y="4804122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BEAD68B-3193-EF41-8D0A-D5CA4ACE6262}"/>
              </a:ext>
            </a:extLst>
          </p:cNvPr>
          <p:cNvSpPr/>
          <p:nvPr/>
        </p:nvSpPr>
        <p:spPr>
          <a:xfrm>
            <a:off x="5734915" y="4828313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24F27FF-3D03-0345-A533-B5C970B75E56}"/>
              </a:ext>
            </a:extLst>
          </p:cNvPr>
          <p:cNvSpPr/>
          <p:nvPr/>
        </p:nvSpPr>
        <p:spPr>
          <a:xfrm>
            <a:off x="5638675" y="4818788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22EA66E-68F0-C741-93CE-AE6F690D5718}"/>
              </a:ext>
            </a:extLst>
          </p:cNvPr>
          <p:cNvSpPr/>
          <p:nvPr/>
        </p:nvSpPr>
        <p:spPr>
          <a:xfrm>
            <a:off x="5009262" y="3676732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D3191A1-BDD5-8343-B944-C2ACF87F4FA0}"/>
              </a:ext>
            </a:extLst>
          </p:cNvPr>
          <p:cNvSpPr/>
          <p:nvPr/>
        </p:nvSpPr>
        <p:spPr>
          <a:xfrm>
            <a:off x="5774933" y="4828313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BF083E-A234-7541-8F83-0926031F4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107" y="5824118"/>
            <a:ext cx="991960" cy="585002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0C0AB5A-E9F6-CA4C-AA51-A06D65299E29}"/>
              </a:ext>
            </a:extLst>
          </p:cNvPr>
          <p:cNvSpPr/>
          <p:nvPr/>
        </p:nvSpPr>
        <p:spPr>
          <a:xfrm>
            <a:off x="5342270" y="3215679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7965545-AA18-2949-9B02-252A70149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1788" y="1751975"/>
            <a:ext cx="889000" cy="381000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C5CFEB7F-F893-4848-B957-F966540E3522}"/>
              </a:ext>
            </a:extLst>
          </p:cNvPr>
          <p:cNvSpPr/>
          <p:nvPr/>
        </p:nvSpPr>
        <p:spPr>
          <a:xfrm>
            <a:off x="4943022" y="2760353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47E4095-86AB-0A43-9881-0E1E88251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159" y="4945893"/>
            <a:ext cx="787990" cy="787990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390D8A97-CFAD-0040-A88C-D568501E7C6E}"/>
              </a:ext>
            </a:extLst>
          </p:cNvPr>
          <p:cNvSpPr/>
          <p:nvPr/>
        </p:nvSpPr>
        <p:spPr>
          <a:xfrm>
            <a:off x="4623460" y="5279678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618B538-6C15-5141-AA9F-883D634CD81B}"/>
              </a:ext>
            </a:extLst>
          </p:cNvPr>
          <p:cNvSpPr/>
          <p:nvPr/>
        </p:nvSpPr>
        <p:spPr>
          <a:xfrm>
            <a:off x="5767819" y="4921901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22436000-0FBD-8B48-A52A-A0FACB856E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3607" y="1653481"/>
            <a:ext cx="1762155" cy="42037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8DF5765E-DD59-8F45-9927-C17BE272A2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5983" y="1653481"/>
            <a:ext cx="1457960" cy="45389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2974002-585E-0347-9A80-06968E8F2C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556" y="1651804"/>
            <a:ext cx="1534161" cy="4899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E0936ED7-E629-944C-B623-A61E030153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4417" y="2269062"/>
            <a:ext cx="1537847" cy="39332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56B84778-BBC0-E947-9839-B708C59F2B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9229" y="2872091"/>
            <a:ext cx="1308100" cy="5461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2630A2F-18B0-B245-B4B5-53CC3524E59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470"/>
          <a:stretch/>
        </p:blipFill>
        <p:spPr>
          <a:xfrm>
            <a:off x="7196459" y="2350910"/>
            <a:ext cx="1515390" cy="592919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CF31158E-03E0-064E-8EBE-41E4179AE96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0048" y="4170861"/>
            <a:ext cx="737209" cy="724498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E8E8A5E5-E7C0-0B49-9239-5D17351BD33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90334" y="3229406"/>
            <a:ext cx="1537391" cy="38434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688D9C47-1392-8448-994F-E59C9E88F9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19600" y="3807747"/>
            <a:ext cx="1515544" cy="45105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4C3AEEBE-3819-7D4B-8C68-49AD52C8F69F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2422" t="30433" r="11250" b="30510"/>
          <a:stretch/>
        </p:blipFill>
        <p:spPr>
          <a:xfrm>
            <a:off x="7233962" y="4388727"/>
            <a:ext cx="1486820" cy="457671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FF2BB06-6C33-3349-97CF-534F4D51B5B0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9461" t="27877" r="9847" b="24943"/>
          <a:stretch/>
        </p:blipFill>
        <p:spPr>
          <a:xfrm>
            <a:off x="3235635" y="5859932"/>
            <a:ext cx="1495804" cy="57260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C2A793CE-7548-A44F-A2C9-9633CBBCF7A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54412" y="5910947"/>
            <a:ext cx="1134110" cy="577754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02A4A875-1422-0D4E-A56E-A718DE3376F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758855" y="5714119"/>
            <a:ext cx="815052" cy="80736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36241F4-F284-2D4B-A1DE-641357278290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r="59993"/>
          <a:stretch/>
        </p:blipFill>
        <p:spPr>
          <a:xfrm>
            <a:off x="6159287" y="1655601"/>
            <a:ext cx="976004" cy="4517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E9CFFC7-9ED2-E944-85AA-8FC22F5E734E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23047"/>
          <a:stretch/>
        </p:blipFill>
        <p:spPr>
          <a:xfrm>
            <a:off x="486556" y="3605879"/>
            <a:ext cx="1317863" cy="408976"/>
          </a:xfrm>
          <a:prstGeom prst="rect">
            <a:avLst/>
          </a:prstGeom>
        </p:spPr>
      </p:pic>
      <p:sp>
        <p:nvSpPr>
          <p:cNvPr id="73" name="Oval 72">
            <a:extLst>
              <a:ext uri="{FF2B5EF4-FFF2-40B4-BE49-F238E27FC236}">
                <a16:creationId xmlns:a16="http://schemas.microsoft.com/office/drawing/2014/main" id="{F20083A9-F99C-B647-9FE6-C69EFC1788BE}"/>
              </a:ext>
            </a:extLst>
          </p:cNvPr>
          <p:cNvSpPr/>
          <p:nvPr/>
        </p:nvSpPr>
        <p:spPr>
          <a:xfrm>
            <a:off x="5456340" y="4162667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C4DAA5E-BDE9-7342-A759-299394A802D4}"/>
              </a:ext>
            </a:extLst>
          </p:cNvPr>
          <p:cNvSpPr/>
          <p:nvPr/>
        </p:nvSpPr>
        <p:spPr>
          <a:xfrm>
            <a:off x="4711089" y="4747536"/>
            <a:ext cx="70510" cy="712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1F334CB-FA89-A64F-BC6F-0893FC29E6C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29015" y="5083047"/>
            <a:ext cx="925698" cy="51368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3A67411-3CEA-CB44-B354-24ED706538D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799538" y="5891158"/>
            <a:ext cx="1356181" cy="40261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B113671-09C1-144B-A50D-F3E2D1D172E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11774" y="5851949"/>
            <a:ext cx="985173" cy="6837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BCE485-E09A-6648-969B-7FF1DC92E74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866128" y="1419904"/>
            <a:ext cx="1170302" cy="37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63" y="613607"/>
            <a:ext cx="8999623" cy="944731"/>
          </a:xfrm>
        </p:spPr>
        <p:txBody>
          <a:bodyPr>
            <a:normAutofit fontScale="90000"/>
          </a:bodyPr>
          <a:lstStyle/>
          <a:p>
            <a:r>
              <a:rPr lang="en-US" dirty="0"/>
              <a:t>UK large scale HEP related infrastructure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E1A76-95EA-BB4E-BE8F-B68708760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97EC9-FF85-314B-BAE6-DE24985B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568E-4D86-1E49-8DD4-01DF12B1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7</a:t>
            </a:fld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171806E1-7C56-C94A-B2B3-14D8827A14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443"/>
          <a:stretch/>
        </p:blipFill>
        <p:spPr>
          <a:xfrm>
            <a:off x="2401464" y="2337709"/>
            <a:ext cx="4341072" cy="3280454"/>
          </a:xfr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DDEDC62-FB75-ED46-857F-47B52B7F2FC4}"/>
              </a:ext>
            </a:extLst>
          </p:cNvPr>
          <p:cNvSpPr/>
          <p:nvPr/>
        </p:nvSpPr>
        <p:spPr>
          <a:xfrm>
            <a:off x="5413828" y="4764642"/>
            <a:ext cx="70510" cy="712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13AB35-22DC-664A-B076-6C66B1F2E924}"/>
              </a:ext>
            </a:extLst>
          </p:cNvPr>
          <p:cNvSpPr/>
          <p:nvPr/>
        </p:nvSpPr>
        <p:spPr>
          <a:xfrm>
            <a:off x="5064398" y="4015704"/>
            <a:ext cx="70510" cy="712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A7F1DCA-C41E-A241-AC51-254D38E83FC5}"/>
              </a:ext>
            </a:extLst>
          </p:cNvPr>
          <p:cNvSpPr/>
          <p:nvPr/>
        </p:nvSpPr>
        <p:spPr>
          <a:xfrm>
            <a:off x="132133" y="4743367"/>
            <a:ext cx="28281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ASTeC</a:t>
            </a:r>
            <a:r>
              <a:rPr lang="en-US" dirty="0"/>
              <a:t>/Engineering technology </a:t>
            </a:r>
            <a:r>
              <a:rPr lang="en-US" dirty="0" err="1"/>
              <a:t>centre</a:t>
            </a:r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1BF2E91-11C7-1647-BFB7-083CA996874E}"/>
              </a:ext>
            </a:extLst>
          </p:cNvPr>
          <p:cNvSpPr/>
          <p:nvPr/>
        </p:nvSpPr>
        <p:spPr>
          <a:xfrm>
            <a:off x="4898572" y="2760353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BE096E2-4814-2B4D-AAF5-955C432FC9F9}"/>
              </a:ext>
            </a:extLst>
          </p:cNvPr>
          <p:cNvSpPr/>
          <p:nvPr/>
        </p:nvSpPr>
        <p:spPr>
          <a:xfrm>
            <a:off x="4623460" y="2795979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E4AF916-BF46-F742-A391-7FCB350E9C94}"/>
              </a:ext>
            </a:extLst>
          </p:cNvPr>
          <p:cNvSpPr/>
          <p:nvPr/>
        </p:nvSpPr>
        <p:spPr>
          <a:xfrm>
            <a:off x="5814950" y="4498109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8097366-8A4E-E345-8D0E-FCC42EDC3451}"/>
              </a:ext>
            </a:extLst>
          </p:cNvPr>
          <p:cNvSpPr/>
          <p:nvPr/>
        </p:nvSpPr>
        <p:spPr>
          <a:xfrm>
            <a:off x="5421085" y="4692072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43A3855-B267-9847-97BB-78D3272906A4}"/>
              </a:ext>
            </a:extLst>
          </p:cNvPr>
          <p:cNvSpPr/>
          <p:nvPr/>
        </p:nvSpPr>
        <p:spPr>
          <a:xfrm>
            <a:off x="5744440" y="4789456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84FACAA-41F5-7747-A573-BF457B6662C9}"/>
              </a:ext>
            </a:extLst>
          </p:cNvPr>
          <p:cNvSpPr/>
          <p:nvPr/>
        </p:nvSpPr>
        <p:spPr>
          <a:xfrm>
            <a:off x="5767819" y="5086741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EC13BE1-9D32-AA47-88B0-7F964A09F370}"/>
              </a:ext>
            </a:extLst>
          </p:cNvPr>
          <p:cNvSpPr/>
          <p:nvPr/>
        </p:nvSpPr>
        <p:spPr>
          <a:xfrm>
            <a:off x="5065196" y="4825082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CA1F781-46E8-8E45-9F44-C6F955F3B75A}"/>
              </a:ext>
            </a:extLst>
          </p:cNvPr>
          <p:cNvSpPr/>
          <p:nvPr/>
        </p:nvSpPr>
        <p:spPr>
          <a:xfrm>
            <a:off x="4949947" y="3940590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AAA8E3D-88A8-524A-9D66-8BADA327BA95}"/>
              </a:ext>
            </a:extLst>
          </p:cNvPr>
          <p:cNvSpPr/>
          <p:nvPr/>
        </p:nvSpPr>
        <p:spPr>
          <a:xfrm>
            <a:off x="5159458" y="3932453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2D8E69C-C0C0-7F48-8D9A-43D26FC05562}"/>
              </a:ext>
            </a:extLst>
          </p:cNvPr>
          <p:cNvSpPr/>
          <p:nvPr/>
        </p:nvSpPr>
        <p:spPr>
          <a:xfrm>
            <a:off x="5385830" y="3962542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D6D2630-844F-3B4B-92EC-2D5A35A6D1C4}"/>
              </a:ext>
            </a:extLst>
          </p:cNvPr>
          <p:cNvSpPr/>
          <p:nvPr/>
        </p:nvSpPr>
        <p:spPr>
          <a:xfrm>
            <a:off x="5350575" y="4500087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42DA578-D944-D243-A5E0-5CE0A92E7911}"/>
              </a:ext>
            </a:extLst>
          </p:cNvPr>
          <p:cNvSpPr/>
          <p:nvPr/>
        </p:nvSpPr>
        <p:spPr>
          <a:xfrm>
            <a:off x="5350575" y="4412569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C07996A-3054-FF4E-B0E1-07686770545A}"/>
              </a:ext>
            </a:extLst>
          </p:cNvPr>
          <p:cNvSpPr/>
          <p:nvPr/>
        </p:nvSpPr>
        <p:spPr>
          <a:xfrm>
            <a:off x="5779695" y="4804122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D274C8E-9E54-334E-89BD-B82EDB613758}"/>
              </a:ext>
            </a:extLst>
          </p:cNvPr>
          <p:cNvSpPr/>
          <p:nvPr/>
        </p:nvSpPr>
        <p:spPr>
          <a:xfrm>
            <a:off x="5734915" y="4828313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5AC3C86-46AF-CE47-AF1F-A27A489F66F7}"/>
              </a:ext>
            </a:extLst>
          </p:cNvPr>
          <p:cNvSpPr/>
          <p:nvPr/>
        </p:nvSpPr>
        <p:spPr>
          <a:xfrm>
            <a:off x="5638675" y="4818788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947A5EF-FD51-6241-A975-4C41868281F5}"/>
              </a:ext>
            </a:extLst>
          </p:cNvPr>
          <p:cNvSpPr/>
          <p:nvPr/>
        </p:nvSpPr>
        <p:spPr>
          <a:xfrm>
            <a:off x="5009262" y="3676732"/>
            <a:ext cx="70510" cy="71252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0665AE-E72D-5D41-A288-CF47635FE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494" y="1608361"/>
            <a:ext cx="2348706" cy="1556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0395F4-8C4A-CE48-98D7-EB2ADBE48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753" y="3494786"/>
            <a:ext cx="2305364" cy="15307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DDF161A-E1DC-4C4E-9268-1E602CD592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836" y="5364039"/>
            <a:ext cx="2305364" cy="14897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5CFB83E-1824-F44E-974D-869E2D7A9D9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6120" y="3413053"/>
            <a:ext cx="2477101" cy="13706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79B2035-1A3D-CE40-A981-F2E051287A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4059" y="1570498"/>
            <a:ext cx="1277383" cy="1810690"/>
          </a:xfrm>
          <a:prstGeom prst="rect">
            <a:avLst/>
          </a:prstGeom>
        </p:spPr>
      </p:pic>
      <p:sp>
        <p:nvSpPr>
          <p:cNvPr id="82" name="Oval 81">
            <a:extLst>
              <a:ext uri="{FF2B5EF4-FFF2-40B4-BE49-F238E27FC236}">
                <a16:creationId xmlns:a16="http://schemas.microsoft.com/office/drawing/2014/main" id="{C17AC88D-C7CB-EC46-8F0B-5F37E58858BE}"/>
              </a:ext>
            </a:extLst>
          </p:cNvPr>
          <p:cNvSpPr/>
          <p:nvPr/>
        </p:nvSpPr>
        <p:spPr>
          <a:xfrm>
            <a:off x="5591917" y="3423534"/>
            <a:ext cx="70510" cy="712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175C569-2970-0B42-B5B7-797488ED2D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883" y="1583584"/>
            <a:ext cx="2947184" cy="1571831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E8594D27-1BE3-6345-BFF4-9EC5FDC81220}"/>
              </a:ext>
            </a:extLst>
          </p:cNvPr>
          <p:cNvSpPr/>
          <p:nvPr/>
        </p:nvSpPr>
        <p:spPr>
          <a:xfrm>
            <a:off x="6978392" y="1291632"/>
            <a:ext cx="168090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Diamond light source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F9A0834-02C5-3946-B5ED-2CE1A65CB0DF}"/>
              </a:ext>
            </a:extLst>
          </p:cNvPr>
          <p:cNvSpPr/>
          <p:nvPr/>
        </p:nvSpPr>
        <p:spPr>
          <a:xfrm>
            <a:off x="6716108" y="3191592"/>
            <a:ext cx="230005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ISIS neutron and muon source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84AE78B-3D05-284B-90F6-D08F83FFEB52}"/>
              </a:ext>
            </a:extLst>
          </p:cNvPr>
          <p:cNvSpPr/>
          <p:nvPr/>
        </p:nvSpPr>
        <p:spPr>
          <a:xfrm>
            <a:off x="7054699" y="5038062"/>
            <a:ext cx="164929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Central laser facility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D7C1AB1-3DD2-044F-A04F-B0EFE9F9CBD1}"/>
              </a:ext>
            </a:extLst>
          </p:cNvPr>
          <p:cNvSpPr/>
          <p:nvPr/>
        </p:nvSpPr>
        <p:spPr>
          <a:xfrm>
            <a:off x="3978384" y="1286597"/>
            <a:ext cx="188744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Boulby</a:t>
            </a:r>
            <a:r>
              <a:rPr lang="en-US" dirty="0"/>
              <a:t> underground lab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7F6E748-23A8-D148-8685-3173CBA8EAA5}"/>
              </a:ext>
            </a:extLst>
          </p:cNvPr>
          <p:cNvSpPr/>
          <p:nvPr/>
        </p:nvSpPr>
        <p:spPr>
          <a:xfrm>
            <a:off x="141080" y="3161903"/>
            <a:ext cx="64312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CLARA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FF01D17-0E93-304F-A99B-2BB28533608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654" b="19344"/>
          <a:stretch/>
        </p:blipFill>
        <p:spPr>
          <a:xfrm>
            <a:off x="347344" y="5031953"/>
            <a:ext cx="2770723" cy="164452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9BC27B9A-4273-5B4C-A6E1-CF91258C8A80}"/>
              </a:ext>
            </a:extLst>
          </p:cNvPr>
          <p:cNvSpPr/>
          <p:nvPr/>
        </p:nvSpPr>
        <p:spPr>
          <a:xfrm>
            <a:off x="132133" y="1304724"/>
            <a:ext cx="17129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Daresbury Laboratory</a:t>
            </a:r>
          </a:p>
        </p:txBody>
      </p:sp>
    </p:spTree>
    <p:extLst>
      <p:ext uri="{BB962C8B-B14F-4D97-AF65-F5344CB8AC3E}">
        <p14:creationId xmlns:p14="http://schemas.microsoft.com/office/powerpoint/2010/main" val="395853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EBE6-AA69-6842-AF76-E0A3E542B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HEP in the UK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9E1A-A2AB-5342-8367-11E09AD93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16/22 (experimental/theoretical) University groups</a:t>
            </a:r>
          </a:p>
          <a:p>
            <a:r>
              <a:rPr lang="en-US" dirty="0"/>
              <a:t>National laboratories </a:t>
            </a:r>
          </a:p>
          <a:p>
            <a:pPr lvl="1"/>
            <a:r>
              <a:rPr lang="en-US" dirty="0"/>
              <a:t>Rutherford Appleton Laboratory, Daresbury Laboratory, </a:t>
            </a:r>
            <a:r>
              <a:rPr lang="en-US" dirty="0" err="1"/>
              <a:t>Boulby</a:t>
            </a:r>
            <a:r>
              <a:rPr lang="en-US" dirty="0"/>
              <a:t> underground laboratory </a:t>
            </a:r>
          </a:p>
          <a:p>
            <a:r>
              <a:rPr lang="en-US" dirty="0"/>
              <a:t>Experimental (16)</a:t>
            </a:r>
          </a:p>
          <a:p>
            <a:pPr lvl="1"/>
            <a:r>
              <a:rPr lang="en-US" dirty="0"/>
              <a:t>Birmingham, Bristol, Cambridge, Edinburgh, Glasgow, Imperial, Lancaster, Liverpool, Manchester, Oxford, Queen Mary, Royal Holloway, Sheffield, Sussex, UCL, Warwick</a:t>
            </a:r>
          </a:p>
          <a:p>
            <a:r>
              <a:rPr lang="en-US" dirty="0"/>
              <a:t>Theoretical (22)</a:t>
            </a:r>
          </a:p>
          <a:p>
            <a:pPr lvl="1"/>
            <a:r>
              <a:rPr lang="en-US" dirty="0"/>
              <a:t>Cambridge, City, Durham, Edinburgh, Glasgow, Herriot-Watt, Imperial, Kings, Lancaster, Liverpool, Manchester, Nottingham, Oxford, Plymouth, Queen Mary, Royal Holloway, Sheffield, Southampton, Surrey, Sussex, Swansea, UCL</a:t>
            </a:r>
          </a:p>
          <a:p>
            <a:r>
              <a:rPr lang="en-US" dirty="0"/>
              <a:t>Funded by Science and Technology Research Council (STFC)</a:t>
            </a:r>
          </a:p>
          <a:p>
            <a:pPr lvl="1"/>
            <a:r>
              <a:rPr lang="en-US" dirty="0"/>
              <a:t>National facilities, High energy Physics, Astronomy, Particle Astrophysics, Nuclear, Theory, Computing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B85F4-C8FC-7641-8936-9E6AD0FB0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43B4E-B4B5-144F-9D5F-4D424569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49CB-FBD5-9C43-AF51-3F5AA5192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00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EC8A-B215-5547-8A04-2DE91D523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and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EF1F08-32E3-0546-A9D2-E508AEC584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5037" y="1643449"/>
            <a:ext cx="4262742" cy="4533514"/>
          </a:xfrm>
        </p:spPr>
        <p:txBody>
          <a:bodyPr>
            <a:normAutofit/>
          </a:bodyPr>
          <a:lstStyle/>
          <a:p>
            <a:r>
              <a:rPr lang="en-US" dirty="0"/>
              <a:t>Community well </a:t>
            </a:r>
            <a:r>
              <a:rPr lang="en-US" dirty="0" err="1"/>
              <a:t>organised</a:t>
            </a:r>
            <a:endParaRPr lang="en-US" dirty="0"/>
          </a:p>
          <a:p>
            <a:pPr lvl="1"/>
            <a:r>
              <a:rPr lang="en-US" dirty="0"/>
              <a:t>STFC Advisory boards</a:t>
            </a:r>
          </a:p>
          <a:p>
            <a:pPr lvl="1"/>
            <a:r>
              <a:rPr lang="en-US" dirty="0"/>
              <a:t>Institute of Physics (</a:t>
            </a:r>
            <a:r>
              <a:rPr lang="en-US" dirty="0" err="1"/>
              <a:t>IoP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UK components of large collaborations</a:t>
            </a:r>
          </a:p>
          <a:p>
            <a:pPr lvl="1"/>
            <a:r>
              <a:rPr lang="en-US" dirty="0"/>
              <a:t>Community meetings</a:t>
            </a:r>
          </a:p>
          <a:p>
            <a:pPr lvl="2"/>
            <a:r>
              <a:rPr lang="en-US" dirty="0"/>
              <a:t>PPAP 16-17</a:t>
            </a:r>
            <a:r>
              <a:rPr lang="en-US" baseline="30000" dirty="0"/>
              <a:t>th</a:t>
            </a:r>
            <a:r>
              <a:rPr lang="en-US" dirty="0"/>
              <a:t> July 2018</a:t>
            </a:r>
          </a:p>
          <a:p>
            <a:pPr lvl="1"/>
            <a:r>
              <a:rPr lang="en-US" dirty="0"/>
              <a:t>European Strategy Update Workshop</a:t>
            </a:r>
          </a:p>
          <a:p>
            <a:pPr lvl="2"/>
            <a:r>
              <a:rPr lang="en-US" dirty="0"/>
              <a:t>IPPP 16-18</a:t>
            </a:r>
            <a:r>
              <a:rPr lang="en-US" baseline="30000" dirty="0"/>
              <a:t>th</a:t>
            </a:r>
            <a:r>
              <a:rPr lang="en-US" dirty="0"/>
              <a:t> April 2018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AC2651-492B-3447-A1F6-2A8750B5E6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3DEEF-E8B2-934B-9A23-2B442FE10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19/7/20118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CA8C9-04F7-DC4F-B14C-B413AFED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102nd PECFA, Alba, Spain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181BE-243D-B340-9C22-4BEA624E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6A8E8-802C-E44D-A348-8D4EA2CE83DD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1403AA-C908-0840-9CEB-4DC1F3AA8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779" y="2148955"/>
            <a:ext cx="4641360" cy="41736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DA8D9FF-EF44-CB47-AD93-42A5D3F71D1D}"/>
              </a:ext>
            </a:extLst>
          </p:cNvPr>
          <p:cNvSpPr/>
          <p:nvPr/>
        </p:nvSpPr>
        <p:spPr>
          <a:xfrm>
            <a:off x="5548150" y="1432323"/>
            <a:ext cx="24859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Particle physics community </a:t>
            </a:r>
          </a:p>
          <a:p>
            <a:r>
              <a:rPr lang="en-US" sz="1600" dirty="0"/>
              <a:t>meeting 16-17</a:t>
            </a:r>
            <a:r>
              <a:rPr lang="en-US" sz="1600" baseline="30000" dirty="0"/>
              <a:t>th</a:t>
            </a:r>
            <a:r>
              <a:rPr lang="en-US" sz="1600" dirty="0"/>
              <a:t> July 2018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B465A-248A-6544-B47B-EDF989CA450E}"/>
              </a:ext>
            </a:extLst>
          </p:cNvPr>
          <p:cNvSpPr/>
          <p:nvPr/>
        </p:nvSpPr>
        <p:spPr>
          <a:xfrm>
            <a:off x="0" y="5890133"/>
            <a:ext cx="405123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https://conference.ippp.dur.ac.uk/event/729/overview</a:t>
            </a:r>
            <a:endParaRPr lang="en-US" dirty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err="1">
                <a:hlinkClick r:id="rId5"/>
              </a:rPr>
              <a:t>conference.ippp.dur.ac.uk</a:t>
            </a:r>
            <a:r>
              <a:rPr lang="en-US" dirty="0">
                <a:hlinkClick r:id="rId5"/>
              </a:rPr>
              <a:t>/event/661/overview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272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4251</TotalTime>
  <Words>1471</Words>
  <Application>Microsoft Macintosh PowerPoint</Application>
  <PresentationFormat>On-screen Show (4:3)</PresentationFormat>
  <Paragraphs>315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Geneva</vt:lpstr>
      <vt:lpstr>Office Theme</vt:lpstr>
      <vt:lpstr>United Kingdom mid-term ECFA report</vt:lpstr>
      <vt:lpstr>Introduction</vt:lpstr>
      <vt:lpstr>Country profile</vt:lpstr>
      <vt:lpstr>Country profile (GDP and R&amp;D)</vt:lpstr>
      <vt:lpstr>UK University experimental HEP groups</vt:lpstr>
      <vt:lpstr>UK University theoretical HEP groups</vt:lpstr>
      <vt:lpstr>UK large scale HEP related infrastructure</vt:lpstr>
      <vt:lpstr>HEP in the UK</vt:lpstr>
      <vt:lpstr>Community and organisation</vt:lpstr>
      <vt:lpstr>STFC Funding breakdown</vt:lpstr>
      <vt:lpstr>Funding</vt:lpstr>
      <vt:lpstr>Funding</vt:lpstr>
      <vt:lpstr>CERN industrial return</vt:lpstr>
      <vt:lpstr>Physics education</vt:lpstr>
      <vt:lpstr>UK Research and innovation (UKRI)</vt:lpstr>
      <vt:lpstr>New opportunities from UKRI</vt:lpstr>
      <vt:lpstr>HEP funding and Brexit</vt:lpstr>
      <vt:lpstr>Events since last RECFA visit to the UK</vt:lpstr>
      <vt:lpstr>Theory</vt:lpstr>
      <vt:lpstr>Accelerators</vt:lpstr>
      <vt:lpstr>Detector R&amp;D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Boogert, Stewart</dc:creator>
  <cp:lastModifiedBy>Boogert, Stewart</cp:lastModifiedBy>
  <cp:revision>190</cp:revision>
  <dcterms:created xsi:type="dcterms:W3CDTF">2018-07-16T14:21:56Z</dcterms:created>
  <dcterms:modified xsi:type="dcterms:W3CDTF">2018-07-19T14:28:00Z</dcterms:modified>
</cp:coreProperties>
</file>