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388" r:id="rId2"/>
    <p:sldId id="576" r:id="rId3"/>
    <p:sldId id="575" r:id="rId4"/>
    <p:sldId id="581" r:id="rId5"/>
    <p:sldId id="577" r:id="rId6"/>
    <p:sldId id="578" r:id="rId7"/>
    <p:sldId id="579" r:id="rId8"/>
    <p:sldId id="580" r:id="rId9"/>
    <p:sldId id="582" r:id="rId10"/>
  </p:sldIdLst>
  <p:sldSz cx="9144000" cy="6858000" type="screen4x3"/>
  <p:notesSz cx="6858000" cy="9144000"/>
  <p:defaultTextStyle>
    <a:defPPr>
      <a:defRPr lang="en-US"/>
    </a:defPPr>
    <a:lvl1pPr marL="0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FF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5688" autoAdjust="0"/>
  </p:normalViewPr>
  <p:slideViewPr>
    <p:cSldViewPr snapToGrid="0" snapToObjects="1">
      <p:cViewPr>
        <p:scale>
          <a:sx n="75" d="100"/>
          <a:sy n="75" d="100"/>
        </p:scale>
        <p:origin x="2382" y="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8623B-DEFC-4065-8217-778B9CAD5188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CF952-DA8F-450C-A2FA-358253C18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70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6881B4-B7AA-4882-931E-2F6E07BA45EB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790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03</a:t>
            </a:r>
            <a:r>
              <a:rPr lang="en-GB" sz="900" b="1" kern="0" baseline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 July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  <a:endParaRPr lang="en-GB" sz="900" b="1" kern="0" dirty="0" smtClean="0">
              <a:solidFill>
                <a:schemeClr val="bg1"/>
              </a:solidFill>
              <a:effectLst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76" tIns="0" rIns="45676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03</a:t>
            </a:r>
            <a:r>
              <a:rPr lang="en-GB" sz="900" b="1" kern="0" baseline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 July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  <a:endParaRPr lang="en-GB" sz="900" b="1" kern="0" dirty="0" smtClean="0">
              <a:solidFill>
                <a:schemeClr val="bg1"/>
              </a:solidFill>
              <a:effectLst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998765"/>
            <a:ext cx="3053866" cy="2663482"/>
          </a:xfrm>
        </p:spPr>
        <p:txBody>
          <a:bodyPr lIns="45676" rIns="45676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03</a:t>
            </a:r>
            <a:r>
              <a:rPr lang="en-GB" sz="900" b="1" kern="0" baseline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 July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  <a:endParaRPr lang="en-GB" sz="900" b="1" kern="0" dirty="0" smtClean="0">
              <a:solidFill>
                <a:schemeClr val="bg1"/>
              </a:solidFill>
              <a:effectLst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03</a:t>
            </a:r>
            <a:r>
              <a:rPr lang="en-GB" sz="900" b="1" kern="0" baseline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 July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  <a:endParaRPr lang="en-GB" sz="900" b="1" kern="0" dirty="0" smtClean="0">
              <a:solidFill>
                <a:schemeClr val="bg1"/>
              </a:solidFill>
              <a:effectLst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03</a:t>
            </a:r>
            <a:r>
              <a:rPr lang="en-GB" sz="900" b="1" kern="0" baseline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 July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  <a:endParaRPr lang="en-GB" sz="900" b="1" kern="0" dirty="0" smtClean="0">
              <a:solidFill>
                <a:schemeClr val="bg1"/>
              </a:solidFill>
              <a:effectLst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78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7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76" tIns="0" rIns="45676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4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4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1"/>
            <a:ext cx="8226854" cy="940443"/>
          </a:xfrm>
          <a:prstGeom prst="rect">
            <a:avLst/>
          </a:prstGeom>
        </p:spPr>
        <p:txBody>
          <a:bodyPr vert="horz" lIns="45676" tIns="45676" rIns="45676" bIns="45676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0"/>
            <a:ext cx="8226854" cy="4667421"/>
          </a:xfrm>
          <a:prstGeom prst="rect">
            <a:avLst/>
          </a:prstGeom>
        </p:spPr>
        <p:txBody>
          <a:bodyPr vert="horz" lIns="91353" tIns="45676" rIns="91353" bIns="45676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308" indent="-456767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4397" indent="-456767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1671" indent="-342576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000" indent="-342576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8925" indent="-342576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99169" indent="-18270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18413" indent="-18270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7665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29506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/>
        </p:nvSpPr>
        <p:spPr bwMode="auto">
          <a:xfrm>
            <a:off x="171450" y="2143125"/>
            <a:ext cx="8642611" cy="178593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2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+mj-ea"/>
                <a:cs typeface="+mj-cs"/>
              </a:rPr>
              <a:t>POPS-B project follow-up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sz="2000" b="1" i="0" u="none" strike="noStrike" kern="0" cap="none" spc="0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+mj-ea"/>
                <a:cs typeface="+mj-cs"/>
              </a:rPr>
              <a:t>LIU-PSB Meeting </a:t>
            </a:r>
            <a:r>
              <a:rPr lang="en-US" sz="20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+mj-ea"/>
                <a:cs typeface="+mj-cs"/>
              </a:rPr>
              <a:t>217  03 July</a:t>
            </a:r>
            <a:r>
              <a:rPr kumimoji="0" lang="en-US" sz="2000" b="1" i="0" u="none" strike="noStrike" kern="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en-US" sz="2000" b="1" i="0" u="none" strike="noStrike" kern="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2018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17107" y="4436978"/>
            <a:ext cx="51727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Comic Sans MS" pitchFamily="66" charset="0"/>
              </a:rPr>
              <a:t>Fulvio </a:t>
            </a:r>
            <a:r>
              <a:rPr lang="en-GB" dirty="0" smtClean="0">
                <a:latin typeface="Comic Sans MS" pitchFamily="66" charset="0"/>
              </a:rPr>
              <a:t>Boattini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smtClean="0">
                <a:latin typeface="Comic Sans MS" pitchFamily="66" charset="0"/>
              </a:rPr>
              <a:t>TE/EPC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60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POPS B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4" y="952500"/>
            <a:ext cx="6552053" cy="459793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588699" y="1781134"/>
            <a:ext cx="2669101" cy="1289726"/>
            <a:chOff x="2588699" y="1781134"/>
            <a:chExt cx="2669101" cy="1289726"/>
          </a:xfrm>
        </p:grpSpPr>
        <p:sp>
          <p:nvSpPr>
            <p:cNvPr id="6" name="Rounded Rectangle 5"/>
            <p:cNvSpPr/>
            <p:nvPr/>
          </p:nvSpPr>
          <p:spPr>
            <a:xfrm>
              <a:off x="3223260" y="2080260"/>
              <a:ext cx="1214998" cy="990600"/>
            </a:xfrm>
            <a:prstGeom prst="roundRect">
              <a:avLst/>
            </a:prstGeom>
            <a:noFill/>
            <a:ln w="28575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88699" y="1781134"/>
              <a:ext cx="2669101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80808"/>
                  </a:solidFill>
                </a:rPr>
                <a:t>Main Power Converters</a:t>
              </a:r>
              <a:endParaRPr lang="fr-FR" dirty="0">
                <a:solidFill>
                  <a:srgbClr val="08080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09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Main Power Converters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890695"/>
            <a:ext cx="2946400" cy="2209199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263295" y="876507"/>
            <a:ext cx="571445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MPC control electronics installation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end July</a:t>
            </a:r>
            <a:endParaRPr lang="en-GB" dirty="0" smtClean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(FGC, DCCT, DIVPAM, PLC…)</a:t>
            </a:r>
            <a:endParaRPr lang="en-GB" dirty="0" smtClean="0">
              <a:latin typeface="Comic Sans MS" pitchFamily="66" charset="0"/>
            </a:endParaRPr>
          </a:p>
          <a:p>
            <a:endParaRPr lang="en-GB" dirty="0" smtClean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Cooling pipes connections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end July</a:t>
            </a:r>
            <a:endParaRPr lang="en-GB" dirty="0" smtClean="0">
              <a:latin typeface="Comic Sans MS" pitchFamily="66" charset="0"/>
            </a:endParaRPr>
          </a:p>
          <a:p>
            <a:endParaRPr lang="en-GB" dirty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LV Switchgears and cabling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en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d July</a:t>
            </a:r>
            <a:endParaRPr lang="en-GB" dirty="0" smtClean="0">
              <a:latin typeface="Comic Sans MS" pitchFamily="66" charset="0"/>
            </a:endParaRPr>
          </a:p>
          <a:p>
            <a:endParaRPr lang="en-GB" dirty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MV cables and cable heads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end August</a:t>
            </a:r>
            <a:endParaRPr lang="en-GB" dirty="0" smtClean="0">
              <a:latin typeface="Comic Sans MS" pitchFamily="66" charset="0"/>
            </a:endParaRPr>
          </a:p>
          <a:p>
            <a:endParaRPr lang="en-GB" dirty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Power transformers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end August</a:t>
            </a:r>
            <a:endParaRPr lang="en-GB" dirty="0" smtClean="0">
              <a:latin typeface="Comic Sans MS" pitchFamily="66" charset="0"/>
            </a:endParaRPr>
          </a:p>
          <a:p>
            <a:endParaRPr lang="en-GB" dirty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Magnetic and capacitor structures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end July</a:t>
            </a:r>
            <a:endParaRPr lang="en-GB" dirty="0" smtClean="0">
              <a:latin typeface="Comic Sans MS" pitchFamily="66" charset="0"/>
            </a:endParaRPr>
          </a:p>
          <a:p>
            <a:endParaRPr lang="en-GB" dirty="0" smtClean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Dummy load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mid July</a:t>
            </a:r>
            <a:endParaRPr lang="en-GB" dirty="0" smtClean="0">
              <a:latin typeface="Comic Sans MS" pitchFamily="66" charset="0"/>
            </a:endParaRPr>
          </a:p>
          <a:p>
            <a:endParaRPr lang="en-GB" dirty="0" smtClean="0">
              <a:latin typeface="Comic Sans MS" pitchFamily="66" charset="0"/>
            </a:endParaRPr>
          </a:p>
        </p:txBody>
      </p:sp>
      <p:pic>
        <p:nvPicPr>
          <p:cNvPr id="1026" name="Picture 1" descr="image00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9" r="17685"/>
          <a:stretch/>
        </p:blipFill>
        <p:spPr bwMode="auto">
          <a:xfrm>
            <a:off x="7467421" y="4569826"/>
            <a:ext cx="1435910" cy="210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0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15" y="3984102"/>
            <a:ext cx="2994280" cy="188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448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10" y="1155700"/>
            <a:ext cx="3472277" cy="260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251" y="1409700"/>
            <a:ext cx="3133518" cy="2349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9310" y="4047211"/>
            <a:ext cx="3323183" cy="24917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9" t="14939" b="18889"/>
          <a:stretch/>
        </p:blipFill>
        <p:spPr>
          <a:xfrm rot="5400000">
            <a:off x="3986227" y="4528892"/>
            <a:ext cx="2640394" cy="1528349"/>
          </a:xfrm>
          <a:prstGeom prst="rect">
            <a:avLst/>
          </a:prstGeom>
        </p:spPr>
      </p:pic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Main Power Converters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5595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POPS B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4" y="952500"/>
            <a:ext cx="6552053" cy="459793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601399" y="4079834"/>
            <a:ext cx="2669101" cy="1289726"/>
            <a:chOff x="2601399" y="4079834"/>
            <a:chExt cx="2669101" cy="1289726"/>
          </a:xfrm>
        </p:grpSpPr>
        <p:sp>
          <p:nvSpPr>
            <p:cNvPr id="6" name="Rounded Rectangle 5"/>
            <p:cNvSpPr/>
            <p:nvPr/>
          </p:nvSpPr>
          <p:spPr>
            <a:xfrm>
              <a:off x="3235960" y="4378960"/>
              <a:ext cx="1214998" cy="990600"/>
            </a:xfrm>
            <a:prstGeom prst="roundRect">
              <a:avLst/>
            </a:prstGeom>
            <a:noFill/>
            <a:ln w="28575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1399" y="4079834"/>
              <a:ext cx="2669101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80808"/>
                  </a:solidFill>
                </a:rPr>
                <a:t>QTRIM Converters</a:t>
              </a:r>
              <a:endParaRPr lang="fr-FR" dirty="0">
                <a:solidFill>
                  <a:srgbClr val="08080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398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1"/>
            <a:ext cx="3500983" cy="1663700"/>
          </a:xfrm>
          <a:prstGeom prst="rect">
            <a:avLst/>
          </a:prstGeom>
        </p:spPr>
      </p:pic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QTRIM </a:t>
            </a: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Converters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750931" y="876714"/>
            <a:ext cx="517279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First Prototype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October 2018</a:t>
            </a:r>
            <a:r>
              <a:rPr lang="en-GB" dirty="0" smtClean="0">
                <a:latin typeface="Comic Sans MS" pitchFamily="66" charset="0"/>
              </a:rPr>
              <a:t>        </a:t>
            </a:r>
          </a:p>
          <a:p>
            <a:endParaRPr lang="en-GB" dirty="0" smtClean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Tests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December 2018</a:t>
            </a:r>
            <a:endParaRPr lang="en-GB" dirty="0" smtClean="0">
              <a:latin typeface="Comic Sans MS" pitchFamily="66" charset="0"/>
            </a:endParaRPr>
          </a:p>
          <a:p>
            <a:endParaRPr lang="en-GB" dirty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Series production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September 2019</a:t>
            </a:r>
            <a:endParaRPr lang="en-GB" dirty="0" smtClean="0">
              <a:latin typeface="Comic Sans MS" pitchFamily="66" charset="0"/>
            </a:endParaRPr>
          </a:p>
          <a:p>
            <a:endParaRPr lang="en-GB" dirty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Commissioning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December 2019 (on full load)</a:t>
            </a:r>
            <a:endParaRPr lang="en-GB" dirty="0">
              <a:latin typeface="Comic Sans MS" pitchFamily="66" charset="0"/>
            </a:endParaRPr>
          </a:p>
          <a:p>
            <a:endParaRPr lang="en-GB" dirty="0" smtClean="0">
              <a:latin typeface="Comic Sans MS" pitchFamily="66" charset="0"/>
            </a:endParaRPr>
          </a:p>
          <a:p>
            <a:endParaRPr lang="en-GB" dirty="0" smtClean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9948" y="957303"/>
            <a:ext cx="1321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PANDORA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78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POPS B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4" y="952500"/>
            <a:ext cx="6552053" cy="459793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266848" y="1812884"/>
            <a:ext cx="5419921" cy="1289726"/>
            <a:chOff x="2601399" y="4079834"/>
            <a:chExt cx="5419921" cy="1289726"/>
          </a:xfrm>
        </p:grpSpPr>
        <p:sp>
          <p:nvSpPr>
            <p:cNvPr id="6" name="Rounded Rectangle 5"/>
            <p:cNvSpPr/>
            <p:nvPr/>
          </p:nvSpPr>
          <p:spPr>
            <a:xfrm>
              <a:off x="3235960" y="4378960"/>
              <a:ext cx="1214998" cy="990600"/>
            </a:xfrm>
            <a:prstGeom prst="roundRect">
              <a:avLst/>
            </a:prstGeom>
            <a:noFill/>
            <a:ln w="28575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1399" y="4079834"/>
              <a:ext cx="2669101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80808"/>
                  </a:solidFill>
                </a:rPr>
                <a:t>Trims 14 Converters</a:t>
              </a:r>
              <a:endParaRPr lang="fr-FR" dirty="0">
                <a:solidFill>
                  <a:srgbClr val="080808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986780" y="4378960"/>
              <a:ext cx="1214998" cy="990600"/>
            </a:xfrm>
            <a:prstGeom prst="roundRect">
              <a:avLst/>
            </a:prstGeom>
            <a:noFill/>
            <a:ln w="28575">
              <a:solidFill>
                <a:srgbClr val="08080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52219" y="4079834"/>
              <a:ext cx="2669101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80808"/>
                  </a:solidFill>
                </a:rPr>
                <a:t>Trims 23 Converters</a:t>
              </a:r>
              <a:endParaRPr lang="fr-FR" dirty="0">
                <a:solidFill>
                  <a:srgbClr val="08080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9559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TRIMS 14 and 23 </a:t>
            </a: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Converters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750931" y="876714"/>
            <a:ext cx="51727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Trims 14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</a:t>
            </a:r>
            <a:r>
              <a:rPr lang="en-GB" dirty="0" smtClean="0">
                <a:latin typeface="Comic Sans MS" pitchFamily="66" charset="0"/>
              </a:rPr>
              <a:t> installed</a:t>
            </a:r>
          </a:p>
          <a:p>
            <a:endParaRPr lang="en-GB" dirty="0" smtClean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Trims 23 </a:t>
            </a:r>
            <a:r>
              <a:rPr lang="en-GB" dirty="0" smtClean="0">
                <a:latin typeface="Comic Sans MS" pitchFamily="66" charset="0"/>
                <a:sym typeface="Wingdings" panose="05000000000000000000" pitchFamily="2" charset="2"/>
              </a:rPr>
              <a:t> tests in December 2018 installation in February 2019</a:t>
            </a:r>
            <a:endParaRPr lang="en-GB" dirty="0" smtClean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9948" y="957303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COMET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6304" t="58261" r="23704" b="1160"/>
          <a:stretch/>
        </p:blipFill>
        <p:spPr>
          <a:xfrm>
            <a:off x="139700" y="1447226"/>
            <a:ext cx="3505201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5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POPSB remaining activities 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7001" y="664254"/>
            <a:ext cx="6604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EN-CV: realization of water treatment unit and </a:t>
            </a:r>
            <a:r>
              <a:rPr lang="en-GB" sz="1600" dirty="0" smtClean="0">
                <a:latin typeface="Comic Sans MS" pitchFamily="66" charset="0"/>
              </a:rPr>
              <a:t>routing of chilled water to the roof</a:t>
            </a:r>
          </a:p>
          <a:p>
            <a:r>
              <a:rPr lang="en-GB" sz="1600" dirty="0" smtClean="0">
                <a:latin typeface="Comic Sans MS" pitchFamily="66" charset="0"/>
              </a:rPr>
              <a:t>EN/CV: installation of air intake grids and modification of </a:t>
            </a:r>
            <a:r>
              <a:rPr lang="en-GB" sz="1600" dirty="0" err="1" smtClean="0">
                <a:latin typeface="Comic Sans MS" pitchFamily="66" charset="0"/>
              </a:rPr>
              <a:t>firebrigade</a:t>
            </a:r>
            <a:r>
              <a:rPr lang="en-GB" sz="1600" dirty="0" smtClean="0">
                <a:latin typeface="Comic Sans MS" pitchFamily="66" charset="0"/>
              </a:rPr>
              <a:t> cabinet</a:t>
            </a:r>
          </a:p>
          <a:p>
            <a:endParaRPr lang="en-GB" sz="1600" dirty="0">
              <a:latin typeface="Comic Sans MS" pitchFamily="66" charset="0"/>
            </a:endParaRPr>
          </a:p>
          <a:p>
            <a:r>
              <a:rPr lang="en-GB" sz="1600" dirty="0" smtClean="0">
                <a:latin typeface="Comic Sans MS" pitchFamily="66" charset="0"/>
              </a:rPr>
              <a:t>EN/EL: completion of LV power and auxiliary cabling and testing of the installation and installation of lights in ctrl room</a:t>
            </a:r>
          </a:p>
          <a:p>
            <a:endParaRPr lang="en-GB" sz="1600" dirty="0">
              <a:latin typeface="Comic Sans MS" pitchFamily="66" charset="0"/>
            </a:endParaRPr>
          </a:p>
          <a:p>
            <a:r>
              <a:rPr lang="en-GB" sz="1600" dirty="0" smtClean="0">
                <a:latin typeface="Comic Sans MS" pitchFamily="66" charset="0"/>
              </a:rPr>
              <a:t>SMB/SE: Installation of explosion vents</a:t>
            </a:r>
          </a:p>
          <a:p>
            <a:r>
              <a:rPr lang="en-GB" sz="1600" dirty="0" smtClean="0">
                <a:latin typeface="Comic Sans MS" pitchFamily="66" charset="0"/>
              </a:rPr>
              <a:t>SMB/SE: Installation of blast doors</a:t>
            </a:r>
          </a:p>
          <a:p>
            <a:r>
              <a:rPr lang="en-GB" sz="1600" dirty="0" smtClean="0">
                <a:latin typeface="Comic Sans MS" pitchFamily="66" charset="0"/>
              </a:rPr>
              <a:t>SMB/SE: Steel door for </a:t>
            </a:r>
            <a:r>
              <a:rPr lang="en-GB" sz="1600" dirty="0" err="1" smtClean="0">
                <a:latin typeface="Comic Sans MS" pitchFamily="66" charset="0"/>
              </a:rPr>
              <a:t>capa</a:t>
            </a:r>
            <a:r>
              <a:rPr lang="en-GB" sz="1600" dirty="0" smtClean="0">
                <a:latin typeface="Comic Sans MS" pitchFamily="66" charset="0"/>
              </a:rPr>
              <a:t> room S401</a:t>
            </a:r>
          </a:p>
          <a:p>
            <a:r>
              <a:rPr lang="en-GB" sz="1600" dirty="0">
                <a:latin typeface="Comic Sans MS" pitchFamily="66" charset="0"/>
              </a:rPr>
              <a:t>SMB/SE</a:t>
            </a:r>
            <a:r>
              <a:rPr lang="en-GB" sz="1600" dirty="0" smtClean="0">
                <a:latin typeface="Comic Sans MS" pitchFamily="66" charset="0"/>
              </a:rPr>
              <a:t>: Modification of floor plates in converter hall</a:t>
            </a:r>
          </a:p>
          <a:p>
            <a:r>
              <a:rPr lang="en-GB" sz="1600" dirty="0">
                <a:latin typeface="Comic Sans MS" pitchFamily="66" charset="0"/>
              </a:rPr>
              <a:t>SMB/SE</a:t>
            </a:r>
            <a:r>
              <a:rPr lang="en-GB" sz="1600" dirty="0" smtClean="0">
                <a:latin typeface="Comic Sans MS" pitchFamily="66" charset="0"/>
              </a:rPr>
              <a:t>: Completion of CTRL room</a:t>
            </a:r>
            <a:endParaRPr lang="en-GB" sz="1600" dirty="0" smtClean="0">
              <a:latin typeface="Comic Sans MS" pitchFamily="66" charset="0"/>
            </a:endParaRPr>
          </a:p>
          <a:p>
            <a:endParaRPr lang="en-GB" sz="1600" dirty="0" smtClean="0">
              <a:latin typeface="Comic Sans MS" pitchFamily="66" charset="0"/>
            </a:endParaRPr>
          </a:p>
          <a:p>
            <a:r>
              <a:rPr lang="en-GB" sz="1600" dirty="0" smtClean="0">
                <a:latin typeface="Comic Sans MS" pitchFamily="66" charset="0"/>
              </a:rPr>
              <a:t>BE/ICS: Installation of smoke pipes on top of converters.</a:t>
            </a:r>
          </a:p>
          <a:p>
            <a:endParaRPr lang="en-GB" sz="1600" dirty="0" smtClean="0">
              <a:latin typeface="Comic Sans MS" pitchFamily="66" charset="0"/>
            </a:endParaRPr>
          </a:p>
          <a:p>
            <a:r>
              <a:rPr lang="en-GB" sz="1600" dirty="0" smtClean="0">
                <a:latin typeface="Comic Sans MS" pitchFamily="66" charset="0"/>
              </a:rPr>
              <a:t>TE/EPC: Commissioning of the power converters</a:t>
            </a:r>
          </a:p>
          <a:p>
            <a:r>
              <a:rPr lang="en-GB" sz="1600" dirty="0" smtClean="0">
                <a:latin typeface="Comic Sans MS" pitchFamily="66" charset="0"/>
              </a:rPr>
              <a:t>TE/EPC: Tests of fuses protection</a:t>
            </a:r>
            <a:endParaRPr lang="en-GB" sz="1600" dirty="0" smtClean="0">
              <a:latin typeface="Comic Sans MS" pitchFamily="66" charset="0"/>
            </a:endParaRPr>
          </a:p>
          <a:p>
            <a:endParaRPr lang="en-GB" sz="1600" dirty="0">
              <a:latin typeface="Comic Sans MS" pitchFamily="66" charset="0"/>
            </a:endParaRPr>
          </a:p>
          <a:p>
            <a:r>
              <a:rPr lang="en-GB" sz="1600" dirty="0" smtClean="0">
                <a:latin typeface="Comic Sans MS" pitchFamily="66" charset="0"/>
              </a:rPr>
              <a:t>TE/MSC: replacement of dumping resistors</a:t>
            </a:r>
            <a:endParaRPr lang="en-GB" sz="1600" dirty="0" smtClean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37008" y="836712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mic Sans MS" pitchFamily="66" charset="0"/>
              </a:rPr>
              <a:t>LS2 / end 2018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460" y="1903512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Mid August </a:t>
            </a:r>
            <a:r>
              <a:rPr lang="en-GB" dirty="0">
                <a:solidFill>
                  <a:srgbClr val="FF0000"/>
                </a:solidFill>
                <a:latin typeface="Comic Sans MS" pitchFamily="66" charset="0"/>
              </a:rPr>
              <a:t>2018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68801" y="2647146"/>
            <a:ext cx="44518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End of August 2018</a:t>
            </a:r>
          </a:p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BC 76805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  <a:sym typeface="Wingdings" panose="05000000000000000000" pitchFamily="2" charset="2"/>
              </a:rPr>
              <a:t> ~30kCHF probably missing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31001" y="4011324"/>
            <a:ext cx="2015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End of July </a:t>
            </a:r>
            <a:r>
              <a:rPr lang="en-GB" dirty="0">
                <a:solidFill>
                  <a:srgbClr val="FF0000"/>
                </a:solidFill>
                <a:latin typeface="Comic Sans MS" pitchFamily="66" charset="0"/>
              </a:rPr>
              <a:t>2018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86777" y="4509279"/>
            <a:ext cx="18085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Sept-Dec 2018</a:t>
            </a:r>
          </a:p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LS2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27580" y="5269360"/>
            <a:ext cx="1752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End November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310726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14470</TotalTime>
  <Words>289</Words>
  <Application>Microsoft Office PowerPoint</Application>
  <PresentationFormat>On-screen Show (4:3)</PresentationFormat>
  <Paragraphs>77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Comic Sans MS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Fulvio Boattini</cp:lastModifiedBy>
  <cp:revision>781</cp:revision>
  <dcterms:created xsi:type="dcterms:W3CDTF">2012-11-30T11:04:26Z</dcterms:created>
  <dcterms:modified xsi:type="dcterms:W3CDTF">2018-07-03T13:50:47Z</dcterms:modified>
</cp:coreProperties>
</file>