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5"/>
    <p:sldMasterId id="2147483684" r:id="rId6"/>
  </p:sldMasterIdLst>
  <p:notesMasterIdLst>
    <p:notesMasterId r:id="rId23"/>
  </p:notesMasterIdLst>
  <p:sldIdLst>
    <p:sldId id="405" r:id="rId7"/>
    <p:sldId id="431" r:id="rId8"/>
    <p:sldId id="406" r:id="rId9"/>
    <p:sldId id="437" r:id="rId10"/>
    <p:sldId id="435" r:id="rId11"/>
    <p:sldId id="438" r:id="rId12"/>
    <p:sldId id="436" r:id="rId13"/>
    <p:sldId id="433" r:id="rId14"/>
    <p:sldId id="439" r:id="rId15"/>
    <p:sldId id="441" r:id="rId16"/>
    <p:sldId id="432" r:id="rId17"/>
    <p:sldId id="440" r:id="rId18"/>
    <p:sldId id="442" r:id="rId19"/>
    <p:sldId id="443" r:id="rId20"/>
    <p:sldId id="444" r:id="rId21"/>
    <p:sldId id="445" r:id="rId22"/>
  </p:sldIdLst>
  <p:sldSz cx="9144000" cy="6858000" type="screen4x3"/>
  <p:notesSz cx="6805613" cy="9944100"/>
  <p:defaultTextStyle>
    <a:defPPr>
      <a:defRPr lang="en-GB"/>
    </a:defPPr>
    <a:lvl1pPr algn="l" rtl="0" fontAlgn="base">
      <a:spcBef>
        <a:spcPct val="0"/>
      </a:spcBef>
      <a:spcAft>
        <a:spcPct val="0"/>
      </a:spcAft>
      <a:defRPr sz="2400" kern="1200">
        <a:solidFill>
          <a:schemeClr val="tx1"/>
        </a:solidFill>
        <a:latin typeface="Lucida Grande" pitchFamily="84" charset="0"/>
        <a:ea typeface="ヒラギノ角ゴ Pro W3"/>
        <a:cs typeface="ヒラギノ角ゴ Pro W3"/>
      </a:defRPr>
    </a:lvl1pPr>
    <a:lvl2pPr marL="457200" algn="l" rtl="0" fontAlgn="base">
      <a:spcBef>
        <a:spcPct val="0"/>
      </a:spcBef>
      <a:spcAft>
        <a:spcPct val="0"/>
      </a:spcAft>
      <a:defRPr sz="2400" kern="1200">
        <a:solidFill>
          <a:schemeClr val="tx1"/>
        </a:solidFill>
        <a:latin typeface="Lucida Grande" pitchFamily="84" charset="0"/>
        <a:ea typeface="ヒラギノ角ゴ Pro W3"/>
        <a:cs typeface="ヒラギノ角ゴ Pro W3"/>
      </a:defRPr>
    </a:lvl2pPr>
    <a:lvl3pPr marL="914400" algn="l" rtl="0" fontAlgn="base">
      <a:spcBef>
        <a:spcPct val="0"/>
      </a:spcBef>
      <a:spcAft>
        <a:spcPct val="0"/>
      </a:spcAft>
      <a:defRPr sz="2400" kern="1200">
        <a:solidFill>
          <a:schemeClr val="tx1"/>
        </a:solidFill>
        <a:latin typeface="Lucida Grande" pitchFamily="84" charset="0"/>
        <a:ea typeface="ヒラギノ角ゴ Pro W3"/>
        <a:cs typeface="ヒラギノ角ゴ Pro W3"/>
      </a:defRPr>
    </a:lvl3pPr>
    <a:lvl4pPr marL="1371600" algn="l" rtl="0" fontAlgn="base">
      <a:spcBef>
        <a:spcPct val="0"/>
      </a:spcBef>
      <a:spcAft>
        <a:spcPct val="0"/>
      </a:spcAft>
      <a:defRPr sz="2400" kern="1200">
        <a:solidFill>
          <a:schemeClr val="tx1"/>
        </a:solidFill>
        <a:latin typeface="Lucida Grande" pitchFamily="84" charset="0"/>
        <a:ea typeface="ヒラギノ角ゴ Pro W3"/>
        <a:cs typeface="ヒラギノ角ゴ Pro W3"/>
      </a:defRPr>
    </a:lvl4pPr>
    <a:lvl5pPr marL="1828800" algn="l" rtl="0" fontAlgn="base">
      <a:spcBef>
        <a:spcPct val="0"/>
      </a:spcBef>
      <a:spcAft>
        <a:spcPct val="0"/>
      </a:spcAft>
      <a:defRPr sz="2400" kern="1200">
        <a:solidFill>
          <a:schemeClr val="tx1"/>
        </a:solidFill>
        <a:latin typeface="Lucida Grande" pitchFamily="84" charset="0"/>
        <a:ea typeface="ヒラギノ角ゴ Pro W3"/>
        <a:cs typeface="ヒラギノ角ゴ Pro W3"/>
      </a:defRPr>
    </a:lvl5pPr>
    <a:lvl6pPr marL="2286000" algn="l" defTabSz="914400" rtl="0" eaLnBrk="1" latinLnBrk="0" hangingPunct="1">
      <a:defRPr sz="2400" kern="1200">
        <a:solidFill>
          <a:schemeClr val="tx1"/>
        </a:solidFill>
        <a:latin typeface="Lucida Grande" pitchFamily="84" charset="0"/>
        <a:ea typeface="ヒラギノ角ゴ Pro W3"/>
        <a:cs typeface="ヒラギノ角ゴ Pro W3"/>
      </a:defRPr>
    </a:lvl6pPr>
    <a:lvl7pPr marL="2743200" algn="l" defTabSz="914400" rtl="0" eaLnBrk="1" latinLnBrk="0" hangingPunct="1">
      <a:defRPr sz="2400" kern="1200">
        <a:solidFill>
          <a:schemeClr val="tx1"/>
        </a:solidFill>
        <a:latin typeface="Lucida Grande" pitchFamily="84" charset="0"/>
        <a:ea typeface="ヒラギノ角ゴ Pro W3"/>
        <a:cs typeface="ヒラギノ角ゴ Pro W3"/>
      </a:defRPr>
    </a:lvl7pPr>
    <a:lvl8pPr marL="3200400" algn="l" defTabSz="914400" rtl="0" eaLnBrk="1" latinLnBrk="0" hangingPunct="1">
      <a:defRPr sz="2400" kern="1200">
        <a:solidFill>
          <a:schemeClr val="tx1"/>
        </a:solidFill>
        <a:latin typeface="Lucida Grande" pitchFamily="84" charset="0"/>
        <a:ea typeface="ヒラギノ角ゴ Pro W3"/>
        <a:cs typeface="ヒラギノ角ゴ Pro W3"/>
      </a:defRPr>
    </a:lvl8pPr>
    <a:lvl9pPr marL="3657600" algn="l" defTabSz="914400" rtl="0" eaLnBrk="1" latinLnBrk="0" hangingPunct="1">
      <a:defRPr sz="2400" kern="1200">
        <a:solidFill>
          <a:schemeClr val="tx1"/>
        </a:solidFill>
        <a:latin typeface="Lucida Grande" pitchFamily="84" charset="0"/>
        <a:ea typeface="ヒラギノ角ゴ Pro W3"/>
        <a:cs typeface="ヒラギノ角ゴ Pro W3"/>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66"/>
    <a:srgbClr val="006600"/>
    <a:srgbClr val="E1E1FF"/>
    <a:srgbClr val="D0EAE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62393" autoAdjust="0"/>
  </p:normalViewPr>
  <p:slideViewPr>
    <p:cSldViewPr>
      <p:cViewPr varScale="1">
        <p:scale>
          <a:sx n="44" d="100"/>
          <a:sy n="44" d="100"/>
        </p:scale>
        <p:origin x="-2136" y="-108"/>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presProps" Target="presProps.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49841" cy="497683"/>
          </a:xfrm>
          <a:prstGeom prst="rect">
            <a:avLst/>
          </a:prstGeom>
          <a:noFill/>
          <a:ln w="9525">
            <a:noFill/>
            <a:miter lim="800000"/>
            <a:headEnd/>
            <a:tailEnd/>
          </a:ln>
        </p:spPr>
        <p:txBody>
          <a:bodyPr vert="horz" wrap="square" lIns="91568" tIns="45784" rIns="91568" bIns="45784" numCol="1" anchor="t" anchorCtr="0" compatLnSpc="1">
            <a:prstTxWarp prst="textNoShape">
              <a:avLst/>
            </a:prstTxWarp>
          </a:bodyPr>
          <a:lstStyle>
            <a:lvl1pPr eaLnBrk="0" hangingPunct="0">
              <a:defRPr sz="1200">
                <a:latin typeface="Lucida Grande" pitchFamily="84" charset="0"/>
                <a:ea typeface="ヒラギノ角ゴ Pro W3" pitchFamily="84" charset="-128"/>
                <a:cs typeface="+mn-cs"/>
              </a:defRPr>
            </a:lvl1pPr>
          </a:lstStyle>
          <a:p>
            <a:pPr>
              <a:defRPr/>
            </a:pPr>
            <a:endParaRPr lang="en-US"/>
          </a:p>
        </p:txBody>
      </p:sp>
      <p:sp>
        <p:nvSpPr>
          <p:cNvPr id="3075" name="Rectangle 3"/>
          <p:cNvSpPr>
            <a:spLocks noGrp="1" noChangeArrowheads="1"/>
          </p:cNvSpPr>
          <p:nvPr>
            <p:ph type="dt" idx="1"/>
          </p:nvPr>
        </p:nvSpPr>
        <p:spPr bwMode="auto">
          <a:xfrm>
            <a:off x="3855772" y="0"/>
            <a:ext cx="2949841" cy="497683"/>
          </a:xfrm>
          <a:prstGeom prst="rect">
            <a:avLst/>
          </a:prstGeom>
          <a:noFill/>
          <a:ln w="9525">
            <a:noFill/>
            <a:miter lim="800000"/>
            <a:headEnd/>
            <a:tailEnd/>
          </a:ln>
        </p:spPr>
        <p:txBody>
          <a:bodyPr vert="horz" wrap="square" lIns="91568" tIns="45784" rIns="91568" bIns="45784" numCol="1" anchor="t" anchorCtr="0" compatLnSpc="1">
            <a:prstTxWarp prst="textNoShape">
              <a:avLst/>
            </a:prstTxWarp>
          </a:bodyPr>
          <a:lstStyle>
            <a:lvl1pPr algn="r" eaLnBrk="0" hangingPunct="0">
              <a:defRPr sz="1200">
                <a:latin typeface="Lucida Grande" pitchFamily="84" charset="0"/>
                <a:ea typeface="ヒラギノ角ゴ Pro W3" pitchFamily="84" charset="-128"/>
                <a:cs typeface="+mn-cs"/>
              </a:defRPr>
            </a:lvl1pPr>
          </a:lstStyle>
          <a:p>
            <a:pPr>
              <a:defRPr/>
            </a:pPr>
            <a:endParaRPr lang="en-US"/>
          </a:p>
        </p:txBody>
      </p:sp>
      <p:sp>
        <p:nvSpPr>
          <p:cNvPr id="38916" name="Rectangle 4"/>
          <p:cNvSpPr>
            <a:spLocks noGrp="1" noRot="1" noChangeAspect="1" noChangeArrowheads="1" noTextEdit="1"/>
          </p:cNvSpPr>
          <p:nvPr>
            <p:ph type="sldImg" idx="2"/>
          </p:nvPr>
        </p:nvSpPr>
        <p:spPr bwMode="auto">
          <a:xfrm>
            <a:off x="917575" y="746125"/>
            <a:ext cx="4970463" cy="37274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p:cNvSpPr>
            <a:spLocks noGrp="1" noChangeArrowheads="1"/>
          </p:cNvSpPr>
          <p:nvPr>
            <p:ph type="body" sz="quarter" idx="3"/>
          </p:nvPr>
        </p:nvSpPr>
        <p:spPr bwMode="auto">
          <a:xfrm>
            <a:off x="907522" y="4724005"/>
            <a:ext cx="4990571" cy="4474368"/>
          </a:xfrm>
          <a:prstGeom prst="rect">
            <a:avLst/>
          </a:prstGeom>
          <a:noFill/>
          <a:ln w="9525">
            <a:noFill/>
            <a:miter lim="800000"/>
            <a:headEnd/>
            <a:tailEnd/>
          </a:ln>
        </p:spPr>
        <p:txBody>
          <a:bodyPr vert="horz" wrap="square" lIns="91568" tIns="45784" rIns="91568" bIns="4578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9446419"/>
            <a:ext cx="2949841" cy="497682"/>
          </a:xfrm>
          <a:prstGeom prst="rect">
            <a:avLst/>
          </a:prstGeom>
          <a:noFill/>
          <a:ln w="9525">
            <a:noFill/>
            <a:miter lim="800000"/>
            <a:headEnd/>
            <a:tailEnd/>
          </a:ln>
        </p:spPr>
        <p:txBody>
          <a:bodyPr vert="horz" wrap="square" lIns="91568" tIns="45784" rIns="91568" bIns="45784" numCol="1" anchor="b" anchorCtr="0" compatLnSpc="1">
            <a:prstTxWarp prst="textNoShape">
              <a:avLst/>
            </a:prstTxWarp>
          </a:bodyPr>
          <a:lstStyle>
            <a:lvl1pPr eaLnBrk="0" hangingPunct="0">
              <a:defRPr sz="1200">
                <a:latin typeface="Lucida Grande" pitchFamily="84" charset="0"/>
                <a:ea typeface="ヒラギノ角ゴ Pro W3" pitchFamily="84" charset="-128"/>
                <a:cs typeface="+mn-cs"/>
              </a:defRPr>
            </a:lvl1pPr>
          </a:lstStyle>
          <a:p>
            <a:pPr>
              <a:defRPr/>
            </a:pPr>
            <a:endParaRPr lang="en-US"/>
          </a:p>
        </p:txBody>
      </p:sp>
      <p:sp>
        <p:nvSpPr>
          <p:cNvPr id="3079" name="Rectangle 7"/>
          <p:cNvSpPr>
            <a:spLocks noGrp="1" noChangeArrowheads="1"/>
          </p:cNvSpPr>
          <p:nvPr>
            <p:ph type="sldNum" sz="quarter" idx="5"/>
          </p:nvPr>
        </p:nvSpPr>
        <p:spPr bwMode="auto">
          <a:xfrm>
            <a:off x="3855772" y="9446419"/>
            <a:ext cx="2949841" cy="497682"/>
          </a:xfrm>
          <a:prstGeom prst="rect">
            <a:avLst/>
          </a:prstGeom>
          <a:noFill/>
          <a:ln w="9525">
            <a:noFill/>
            <a:miter lim="800000"/>
            <a:headEnd/>
            <a:tailEnd/>
          </a:ln>
        </p:spPr>
        <p:txBody>
          <a:bodyPr vert="horz" wrap="square" lIns="91568" tIns="45784" rIns="91568" bIns="45784" numCol="1" anchor="b" anchorCtr="0" compatLnSpc="1">
            <a:prstTxWarp prst="textNoShape">
              <a:avLst/>
            </a:prstTxWarp>
          </a:bodyPr>
          <a:lstStyle>
            <a:lvl1pPr algn="r" eaLnBrk="0" hangingPunct="0">
              <a:defRPr sz="1200">
                <a:latin typeface="Lucida Grande" pitchFamily="84" charset="0"/>
                <a:ea typeface="ヒラギノ角ゴ Pro W3" pitchFamily="84" charset="-128"/>
                <a:cs typeface="+mn-cs"/>
              </a:defRPr>
            </a:lvl1pPr>
          </a:lstStyle>
          <a:p>
            <a:pPr>
              <a:defRPr/>
            </a:pPr>
            <a:fld id="{922FF801-B7ED-4C61-926D-8FFFAAAAF688}" type="slidenum">
              <a:rPr lang="en-US"/>
              <a:pPr>
                <a:defRPr/>
              </a:pPr>
              <a:t>‹#›</a:t>
            </a:fld>
            <a:endParaRPr lang="en-US" dirty="0"/>
          </a:p>
        </p:txBody>
      </p:sp>
    </p:spTree>
    <p:extLst>
      <p:ext uri="{BB962C8B-B14F-4D97-AF65-F5344CB8AC3E}">
        <p14:creationId xmlns:p14="http://schemas.microsoft.com/office/powerpoint/2010/main" val="6282647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Lucida Grande" pitchFamily="84" charset="0"/>
        <a:ea typeface="ヒラギノ角ゴ Pro W3" pitchFamily="84" charset="-128"/>
        <a:cs typeface="ヒラギノ角ゴ Pro W3"/>
      </a:defRPr>
    </a:lvl1pPr>
    <a:lvl2pPr marL="457200" algn="l" rtl="0" eaLnBrk="0" fontAlgn="base" hangingPunct="0">
      <a:spcBef>
        <a:spcPct val="30000"/>
      </a:spcBef>
      <a:spcAft>
        <a:spcPct val="0"/>
      </a:spcAft>
      <a:defRPr sz="1200" kern="1200">
        <a:solidFill>
          <a:schemeClr val="tx1"/>
        </a:solidFill>
        <a:latin typeface="Lucida Grande" pitchFamily="84" charset="0"/>
        <a:ea typeface="ヒラギノ角ゴ Pro W3" pitchFamily="84" charset="-128"/>
        <a:cs typeface="ヒラギノ角ゴ Pro W3"/>
      </a:defRPr>
    </a:lvl2pPr>
    <a:lvl3pPr marL="914400" algn="l" rtl="0" eaLnBrk="0" fontAlgn="base" hangingPunct="0">
      <a:spcBef>
        <a:spcPct val="30000"/>
      </a:spcBef>
      <a:spcAft>
        <a:spcPct val="0"/>
      </a:spcAft>
      <a:defRPr sz="1200" kern="1200">
        <a:solidFill>
          <a:schemeClr val="tx1"/>
        </a:solidFill>
        <a:latin typeface="Lucida Grande" pitchFamily="84" charset="0"/>
        <a:ea typeface="ヒラギノ角ゴ Pro W3" pitchFamily="84" charset="-128"/>
        <a:cs typeface="ヒラギノ角ゴ Pro W3"/>
      </a:defRPr>
    </a:lvl3pPr>
    <a:lvl4pPr marL="1371600" algn="l" rtl="0" eaLnBrk="0" fontAlgn="base" hangingPunct="0">
      <a:spcBef>
        <a:spcPct val="30000"/>
      </a:spcBef>
      <a:spcAft>
        <a:spcPct val="0"/>
      </a:spcAft>
      <a:defRPr sz="1200" kern="1200">
        <a:solidFill>
          <a:schemeClr val="tx1"/>
        </a:solidFill>
        <a:latin typeface="Lucida Grande" pitchFamily="84" charset="0"/>
        <a:ea typeface="ヒラギノ角ゴ Pro W3" pitchFamily="84" charset="-128"/>
        <a:cs typeface="ヒラギノ角ゴ Pro W3"/>
      </a:defRPr>
    </a:lvl4pPr>
    <a:lvl5pPr marL="1828800" algn="l" rtl="0" eaLnBrk="0" fontAlgn="base" hangingPunct="0">
      <a:spcBef>
        <a:spcPct val="30000"/>
      </a:spcBef>
      <a:spcAft>
        <a:spcPct val="0"/>
      </a:spcAft>
      <a:defRPr sz="1200" kern="1200">
        <a:solidFill>
          <a:schemeClr val="tx1"/>
        </a:solidFill>
        <a:latin typeface="Lucida Grande" pitchFamily="84" charset="0"/>
        <a:ea typeface="ヒラギノ角ゴ Pro W3" pitchFamily="84" charset="-128"/>
        <a:cs typeface="ヒラギノ角ゴ Pro W3"/>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9163" y="746125"/>
            <a:ext cx="4967287" cy="3727450"/>
          </a:xfrm>
        </p:spPr>
      </p:sp>
      <p:sp>
        <p:nvSpPr>
          <p:cNvPr id="3" name="Notes Placeholder 2"/>
          <p:cNvSpPr>
            <a:spLocks noGrp="1"/>
          </p:cNvSpPr>
          <p:nvPr>
            <p:ph type="body" idx="1"/>
          </p:nvPr>
        </p:nvSpPr>
        <p:spPr/>
        <p:txBody>
          <a:bodyPr/>
          <a:lstStyle/>
          <a:p>
            <a:r>
              <a:rPr lang="en-GB" b="1" dirty="0" smtClean="0"/>
              <a:t>CPD:</a:t>
            </a:r>
          </a:p>
          <a:p>
            <a:endParaRPr lang="en-GB" dirty="0" smtClean="0"/>
          </a:p>
          <a:p>
            <a:r>
              <a:rPr lang="en-GB" dirty="0" smtClean="0"/>
              <a:t>Hi, we’re Elizabeth and Jo and we work for STFC – the Science and Technology Facilities</a:t>
            </a:r>
            <a:r>
              <a:rPr lang="en-GB" baseline="0" dirty="0" smtClean="0"/>
              <a:t> Council.  We’re the government body that funds particle physics (and nuclear physics and astronomy) at Universities in the UK, we run big experimental facilities in the UK, and we also fund the UK’s contribution to big international collaborations, like CERN.  </a:t>
            </a:r>
          </a:p>
          <a:p>
            <a:endParaRPr lang="en-GB" baseline="0" dirty="0" smtClean="0"/>
          </a:p>
          <a:p>
            <a:r>
              <a:rPr lang="en-GB" baseline="0" dirty="0" smtClean="0"/>
              <a:t>This session ties the things you’ve been seeing and learning here at CERN to the properties of materials, and the states of matter.</a:t>
            </a:r>
            <a:endParaRPr lang="en-GB" dirty="0"/>
          </a:p>
        </p:txBody>
      </p:sp>
      <p:sp>
        <p:nvSpPr>
          <p:cNvPr id="4" name="Slide Number Placeholder 3"/>
          <p:cNvSpPr>
            <a:spLocks noGrp="1"/>
          </p:cNvSpPr>
          <p:nvPr>
            <p:ph type="sldNum" sz="quarter" idx="10"/>
          </p:nvPr>
        </p:nvSpPr>
        <p:spPr/>
        <p:txBody>
          <a:bodyPr/>
          <a:lstStyle/>
          <a:p>
            <a:pPr>
              <a:defRPr/>
            </a:pPr>
            <a:fld id="{922FF801-B7ED-4C61-926D-8FFFAAAAF688}" type="slidenum">
              <a:rPr lang="en-US" smtClean="0"/>
              <a:pPr>
                <a:defRPr/>
              </a:pPr>
              <a:t>1</a:t>
            </a:fld>
            <a:endParaRPr lang="en-US" dirty="0"/>
          </a:p>
        </p:txBody>
      </p:sp>
    </p:spTree>
    <p:extLst>
      <p:ext uri="{BB962C8B-B14F-4D97-AF65-F5344CB8AC3E}">
        <p14:creationId xmlns:p14="http://schemas.microsoft.com/office/powerpoint/2010/main" val="39487690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9163" y="746125"/>
            <a:ext cx="4967287" cy="3727450"/>
          </a:xfrm>
        </p:spPr>
      </p:sp>
      <p:sp>
        <p:nvSpPr>
          <p:cNvPr id="3" name="Notes Placeholder 2"/>
          <p:cNvSpPr>
            <a:spLocks noGrp="1"/>
          </p:cNvSpPr>
          <p:nvPr>
            <p:ph type="body" idx="1"/>
          </p:nvPr>
        </p:nvSpPr>
        <p:spPr/>
        <p:txBody>
          <a:bodyPr/>
          <a:lstStyle/>
          <a:p>
            <a:r>
              <a:rPr lang="en-GB" sz="800" b="1" dirty="0"/>
              <a:t>CPD:</a:t>
            </a:r>
          </a:p>
          <a:p>
            <a:r>
              <a:rPr lang="en-GB" sz="800" dirty="0"/>
              <a:t>We next extend the investigation of natural materials to include properties that aren’t obvious at first sight – using tools (conducting experiments) to learn more about a material.</a:t>
            </a:r>
          </a:p>
          <a:p>
            <a:endParaRPr lang="en-GB" sz="800" b="1" dirty="0"/>
          </a:p>
          <a:p>
            <a:r>
              <a:rPr lang="en-GB" sz="800" b="1" dirty="0"/>
              <a:t>SCHOOL:</a:t>
            </a:r>
          </a:p>
          <a:p>
            <a:r>
              <a:rPr lang="en-GB" sz="800" dirty="0"/>
              <a:t>At RAL, we use our giant microscope to look more closely at materials.  Why might we want to do that?</a:t>
            </a:r>
          </a:p>
          <a:p>
            <a:endParaRPr lang="en-GB" sz="800" dirty="0"/>
          </a:p>
          <a:p>
            <a:r>
              <a:rPr lang="en-GB" sz="800" dirty="0"/>
              <a:t>[To see things that are so small we can’t see them with our eyes]</a:t>
            </a:r>
          </a:p>
          <a:p>
            <a:endParaRPr lang="en-GB" sz="800" dirty="0"/>
          </a:p>
          <a:p>
            <a:r>
              <a:rPr lang="en-GB" sz="800" dirty="0"/>
              <a:t>Our microscope, which is called ISIS, is so big that we couldn’t fit them in the [space – ISIS is the size of several football pitches] – so we can’t use that now.  Instead, we can use these magnifying glasses.  Look again at your objects through the lenses.  Do you see anything new?</a:t>
            </a:r>
          </a:p>
          <a:p>
            <a:endParaRPr lang="en-GB" sz="800" dirty="0"/>
          </a:p>
          <a:p>
            <a:r>
              <a:rPr lang="en-GB" sz="800" dirty="0"/>
              <a:t>[Hand out lenses]</a:t>
            </a:r>
          </a:p>
          <a:p>
            <a:endParaRPr lang="en-GB" sz="800" dirty="0"/>
          </a:p>
          <a:p>
            <a:r>
              <a:rPr lang="en-GB" sz="800" dirty="0"/>
              <a:t>Now we want you to draw what you can see through the lenses – and write down anything extra you can see using the lenses.</a:t>
            </a:r>
          </a:p>
          <a:p>
            <a:endParaRPr lang="en-GB" sz="800" dirty="0"/>
          </a:p>
          <a:p>
            <a:r>
              <a:rPr lang="en-GB" sz="800" dirty="0"/>
              <a:t>[Draw]</a:t>
            </a:r>
          </a:p>
          <a:p>
            <a:endParaRPr lang="en-GB" sz="800" dirty="0"/>
          </a:p>
          <a:p>
            <a:r>
              <a:rPr lang="en-GB" sz="800" dirty="0"/>
              <a:t>[if-time] Does anyone want to tell the group about one of their materials?  </a:t>
            </a:r>
          </a:p>
          <a:p>
            <a:endParaRPr lang="en-GB" sz="800" dirty="0"/>
          </a:p>
          <a:p>
            <a:r>
              <a:rPr lang="en-GB" sz="800" dirty="0"/>
              <a:t>[Show-and-tell: if time]  There are all kinds of different materials around us.  We use super microscopes so that we can learn more about them and their properties – so that we can build stronger aeroplanes and better medicines.  Materials are all around you.  Keep your worksheets, and next time you spot an interesting material, fill out its properties here.</a:t>
            </a:r>
          </a:p>
        </p:txBody>
      </p:sp>
      <p:sp>
        <p:nvSpPr>
          <p:cNvPr id="4" name="Slide Number Placeholder 3"/>
          <p:cNvSpPr>
            <a:spLocks noGrp="1"/>
          </p:cNvSpPr>
          <p:nvPr>
            <p:ph type="sldNum" sz="quarter" idx="10"/>
          </p:nvPr>
        </p:nvSpPr>
        <p:spPr/>
        <p:txBody>
          <a:bodyPr/>
          <a:lstStyle/>
          <a:p>
            <a:pPr>
              <a:defRPr/>
            </a:pPr>
            <a:fld id="{922FF801-B7ED-4C61-926D-8FFFAAAAF688}" type="slidenum">
              <a:rPr lang="en-US" smtClean="0"/>
              <a:pPr>
                <a:defRPr/>
              </a:pPr>
              <a:t>10</a:t>
            </a:fld>
            <a:endParaRPr lang="en-US" dirty="0"/>
          </a:p>
        </p:txBody>
      </p:sp>
    </p:spTree>
    <p:extLst>
      <p:ext uri="{BB962C8B-B14F-4D97-AF65-F5344CB8AC3E}">
        <p14:creationId xmlns:p14="http://schemas.microsoft.com/office/powerpoint/2010/main" val="16947260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9163" y="746125"/>
            <a:ext cx="4967287" cy="3727450"/>
          </a:xfrm>
        </p:spPr>
      </p:sp>
      <p:sp>
        <p:nvSpPr>
          <p:cNvPr id="3" name="Notes Placeholder 2"/>
          <p:cNvSpPr>
            <a:spLocks noGrp="1"/>
          </p:cNvSpPr>
          <p:nvPr>
            <p:ph type="body" idx="1"/>
          </p:nvPr>
        </p:nvSpPr>
        <p:spPr/>
        <p:txBody>
          <a:bodyPr/>
          <a:lstStyle/>
          <a:p>
            <a:r>
              <a:rPr lang="en-GB" sz="800" b="1" dirty="0"/>
              <a:t>CPD:</a:t>
            </a:r>
          </a:p>
          <a:p>
            <a:r>
              <a:rPr lang="en-GB" sz="800" dirty="0"/>
              <a:t>Once atoms and ISIS have been introduced, we come back to the properties and changes of materials curriculum topic – </a:t>
            </a:r>
            <a:r>
              <a:rPr lang="en-GB" sz="800" dirty="0" smtClean="0"/>
              <a:t>looking at man-made </a:t>
            </a:r>
            <a:r>
              <a:rPr lang="en-GB" sz="800" dirty="0"/>
              <a:t>and natural materials.</a:t>
            </a:r>
          </a:p>
          <a:p>
            <a:endParaRPr lang="en-GB" sz="800" b="1" dirty="0"/>
          </a:p>
          <a:p>
            <a:r>
              <a:rPr lang="en-GB" sz="800" b="1" dirty="0"/>
              <a:t>SCHOOL:</a:t>
            </a:r>
          </a:p>
          <a:p>
            <a:r>
              <a:rPr lang="en-GB" sz="800" dirty="0"/>
              <a:t>There are lots of different types of material in the world, and we use them for different things.  Some materials are natural and some are man-made.  Who can give me some examples of natural materials?</a:t>
            </a:r>
          </a:p>
          <a:p>
            <a:r>
              <a:rPr lang="en-GB" sz="800" dirty="0"/>
              <a:t>[stone, wood …]</a:t>
            </a:r>
          </a:p>
          <a:p>
            <a:r>
              <a:rPr lang="en-US" altLang="en-US" sz="800" dirty="0"/>
              <a:t>Natural materials are those that are found around us.  We may have to dig them out of the ground, grow them or take them from living things.</a:t>
            </a:r>
          </a:p>
          <a:p>
            <a:endParaRPr lang="en-GB" sz="800" dirty="0"/>
          </a:p>
          <a:p>
            <a:r>
              <a:rPr lang="en-GB" sz="800" dirty="0"/>
              <a:t>Who can give me some examples of man-made materials?</a:t>
            </a:r>
          </a:p>
          <a:p>
            <a:r>
              <a:rPr lang="en-GB" sz="800" dirty="0"/>
              <a:t>[plastic, steel …]</a:t>
            </a:r>
          </a:p>
          <a:p>
            <a:r>
              <a:rPr lang="en-GB" sz="800" dirty="0"/>
              <a:t>Why do we make our own materials?  Why don’t we just use natural ones?</a:t>
            </a:r>
          </a:p>
          <a:p>
            <a:r>
              <a:rPr lang="en-GB" sz="800" dirty="0"/>
              <a:t>[because they have properties that we need – they’re strong / cheap / flexible etc.]</a:t>
            </a:r>
          </a:p>
          <a:p>
            <a:endParaRPr lang="en-GB" sz="800" dirty="0"/>
          </a:p>
        </p:txBody>
      </p:sp>
      <p:sp>
        <p:nvSpPr>
          <p:cNvPr id="4" name="Slide Number Placeholder 3"/>
          <p:cNvSpPr>
            <a:spLocks noGrp="1"/>
          </p:cNvSpPr>
          <p:nvPr>
            <p:ph type="sldNum" sz="quarter" idx="10"/>
          </p:nvPr>
        </p:nvSpPr>
        <p:spPr/>
        <p:txBody>
          <a:bodyPr/>
          <a:lstStyle/>
          <a:p>
            <a:pPr>
              <a:defRPr/>
            </a:pPr>
            <a:fld id="{922FF801-B7ED-4C61-926D-8FFFAAAAF688}" type="slidenum">
              <a:rPr lang="en-US" smtClean="0"/>
              <a:pPr>
                <a:defRPr/>
              </a:pPr>
              <a:t>11</a:t>
            </a:fld>
            <a:endParaRPr lang="en-US" dirty="0"/>
          </a:p>
        </p:txBody>
      </p:sp>
    </p:spTree>
    <p:extLst>
      <p:ext uri="{BB962C8B-B14F-4D97-AF65-F5344CB8AC3E}">
        <p14:creationId xmlns:p14="http://schemas.microsoft.com/office/powerpoint/2010/main" val="16947260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9163" y="746125"/>
            <a:ext cx="4967287" cy="3727450"/>
          </a:xfrm>
        </p:spPr>
      </p:sp>
      <p:sp>
        <p:nvSpPr>
          <p:cNvPr id="3" name="Notes Placeholder 2"/>
          <p:cNvSpPr>
            <a:spLocks noGrp="1"/>
          </p:cNvSpPr>
          <p:nvPr>
            <p:ph type="body" idx="1"/>
          </p:nvPr>
        </p:nvSpPr>
        <p:spPr/>
        <p:txBody>
          <a:bodyPr/>
          <a:lstStyle/>
          <a:p>
            <a:r>
              <a:rPr lang="en-GB" sz="800" b="1" dirty="0"/>
              <a:t>CPD:</a:t>
            </a:r>
          </a:p>
          <a:p>
            <a:r>
              <a:rPr lang="en-GB" sz="800" dirty="0"/>
              <a:t>We talk about a specific example of some of ISIS’ work, which the children will be able to </a:t>
            </a:r>
            <a:r>
              <a:rPr lang="en-GB" sz="800" dirty="0" smtClean="0"/>
              <a:t>relate</a:t>
            </a:r>
            <a:r>
              <a:rPr lang="en-GB" sz="800" baseline="0" dirty="0" smtClean="0"/>
              <a:t> </a:t>
            </a:r>
            <a:r>
              <a:rPr lang="en-GB" sz="800" dirty="0" smtClean="0"/>
              <a:t>to </a:t>
            </a:r>
            <a:r>
              <a:rPr lang="en-GB" sz="800" dirty="0"/>
              <a:t>directly.  It has a nice craft activity associated with it, so you can </a:t>
            </a:r>
            <a:r>
              <a:rPr lang="en-GB" sz="800" dirty="0" smtClean="0"/>
              <a:t>link to patterns </a:t>
            </a:r>
            <a:r>
              <a:rPr lang="en-GB" sz="800" dirty="0"/>
              <a:t>and art.</a:t>
            </a:r>
          </a:p>
          <a:p>
            <a:endParaRPr lang="en-GB" sz="800" b="1" dirty="0"/>
          </a:p>
          <a:p>
            <a:r>
              <a:rPr lang="en-GB" sz="800" b="1" dirty="0"/>
              <a:t>SCHOOL:</a:t>
            </a:r>
          </a:p>
          <a:p>
            <a:r>
              <a:rPr lang="en-GB" sz="800" dirty="0"/>
              <a:t>At the ISIS Neutron and Muon Source – one of our giant microscopes – we try to understand materials so we can make better materials, which do exactly what we need them to do.  One material we’re trying to understand is cobwebs.</a:t>
            </a:r>
          </a:p>
          <a:p>
            <a:r>
              <a:rPr lang="en-GB" sz="800" dirty="0"/>
              <a:t>Who likes cobwebs?  They can be really pretty.  Who can tell me what they’re made from?</a:t>
            </a:r>
          </a:p>
          <a:p>
            <a:r>
              <a:rPr lang="en-GB" sz="800" dirty="0"/>
              <a:t>[spider silk]</a:t>
            </a:r>
          </a:p>
          <a:p>
            <a:endParaRPr lang="en-GB" sz="800" dirty="0"/>
          </a:p>
          <a:p>
            <a:r>
              <a:rPr lang="en-GB" sz="800" dirty="0"/>
              <a:t>It turns out that spider silk is really amazing.  We can break cobwebs made from spider silk up because they’re really small and thin – but spider silk is actually very </a:t>
            </a:r>
            <a:r>
              <a:rPr lang="en-GB" sz="800" dirty="0" err="1"/>
              <a:t>very</a:t>
            </a:r>
            <a:r>
              <a:rPr lang="en-GB" sz="800" dirty="0"/>
              <a:t> strong.  So strong, that if you made a rope from it – just one inch thick – you could use that rope to hold up a jumbo jet!  We can’t make anything that strong.</a:t>
            </a:r>
          </a:p>
          <a:p>
            <a:r>
              <a:rPr lang="en-GB" sz="800" dirty="0"/>
              <a:t>[CLICK]</a:t>
            </a:r>
          </a:p>
          <a:p>
            <a:endParaRPr lang="en-GB" sz="800" dirty="0"/>
          </a:p>
          <a:p>
            <a:r>
              <a:rPr lang="en-GB" sz="800" dirty="0"/>
              <a:t>At ISIS, we’re trying to understand what makes spider silk so strong – because if we understand it, we can maybe use that to make new materials – that are strong like spider silk.</a:t>
            </a:r>
          </a:p>
          <a:p>
            <a:endParaRPr lang="en-GB" sz="800" dirty="0"/>
          </a:p>
          <a:p>
            <a:r>
              <a:rPr lang="en-GB" sz="800" dirty="0"/>
              <a:t>[CLICK]</a:t>
            </a:r>
          </a:p>
          <a:p>
            <a:r>
              <a:rPr lang="en-GB" sz="800" dirty="0"/>
              <a:t>What we want you to do is to make your own cobwebs.  We don’t have a spider farm, so we’re going to use wool to make them.  Everyone needs to collect a rim, and then you need to thread the wool through the holes to make a beautiful spider’s web.</a:t>
            </a:r>
          </a:p>
        </p:txBody>
      </p:sp>
      <p:sp>
        <p:nvSpPr>
          <p:cNvPr id="4" name="Slide Number Placeholder 3"/>
          <p:cNvSpPr>
            <a:spLocks noGrp="1"/>
          </p:cNvSpPr>
          <p:nvPr>
            <p:ph type="sldNum" sz="quarter" idx="10"/>
          </p:nvPr>
        </p:nvSpPr>
        <p:spPr/>
        <p:txBody>
          <a:bodyPr/>
          <a:lstStyle/>
          <a:p>
            <a:pPr>
              <a:defRPr/>
            </a:pPr>
            <a:fld id="{922FF801-B7ED-4C61-926D-8FFFAAAAF688}" type="slidenum">
              <a:rPr lang="en-US" smtClean="0"/>
              <a:pPr>
                <a:defRPr/>
              </a:pPr>
              <a:t>12</a:t>
            </a:fld>
            <a:endParaRPr lang="en-US" dirty="0"/>
          </a:p>
        </p:txBody>
      </p:sp>
    </p:spTree>
    <p:extLst>
      <p:ext uri="{BB962C8B-B14F-4D97-AF65-F5344CB8AC3E}">
        <p14:creationId xmlns:p14="http://schemas.microsoft.com/office/powerpoint/2010/main" val="16947260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9163" y="746125"/>
            <a:ext cx="4967287" cy="3727450"/>
          </a:xfrm>
        </p:spPr>
      </p:sp>
      <p:sp>
        <p:nvSpPr>
          <p:cNvPr id="3" name="Notes Placeholder 2"/>
          <p:cNvSpPr>
            <a:spLocks noGrp="1"/>
          </p:cNvSpPr>
          <p:nvPr>
            <p:ph type="body" idx="1"/>
          </p:nvPr>
        </p:nvSpPr>
        <p:spPr/>
        <p:txBody>
          <a:bodyPr/>
          <a:lstStyle/>
          <a:p>
            <a:r>
              <a:rPr lang="en-GB" sz="800" b="1" dirty="0"/>
              <a:t>CPD:</a:t>
            </a:r>
          </a:p>
          <a:p>
            <a:r>
              <a:rPr lang="en-GB" sz="800" dirty="0"/>
              <a:t>The final activity is about our other senses – linking back to other areas of the curriculum.</a:t>
            </a:r>
          </a:p>
          <a:p>
            <a:endParaRPr lang="en-GB" sz="800" b="1" dirty="0"/>
          </a:p>
          <a:p>
            <a:r>
              <a:rPr lang="en-GB" sz="800" b="1" dirty="0"/>
              <a:t>SCHOOL:</a:t>
            </a:r>
          </a:p>
          <a:p>
            <a:r>
              <a:rPr lang="en-GB" sz="800" dirty="0"/>
              <a:t>So, we’ve seen that we can tell all kinds of things about a material just by looking at it.  But how else could we learn about a </a:t>
            </a:r>
            <a:r>
              <a:rPr lang="en-GB" sz="800" dirty="0" smtClean="0"/>
              <a:t>material’s </a:t>
            </a:r>
            <a:r>
              <a:rPr lang="en-GB" sz="800" dirty="0"/>
              <a:t>properties?  What if you were wearing a blindfold?</a:t>
            </a:r>
          </a:p>
          <a:p>
            <a:endParaRPr lang="en-GB" sz="800" dirty="0"/>
          </a:p>
          <a:p>
            <a:pPr defTabSz="915680"/>
            <a:r>
              <a:rPr lang="en-GB" sz="800" dirty="0"/>
              <a:t>[Click]</a:t>
            </a:r>
          </a:p>
          <a:p>
            <a:endParaRPr lang="en-GB" sz="800" dirty="0"/>
          </a:p>
          <a:p>
            <a:r>
              <a:rPr lang="en-GB" sz="800" dirty="0"/>
              <a:t>[other senses – smell, hear, touch]</a:t>
            </a:r>
          </a:p>
          <a:p>
            <a:endParaRPr lang="en-GB" sz="800" dirty="0"/>
          </a:p>
          <a:p>
            <a:r>
              <a:rPr lang="en-GB" sz="800" dirty="0"/>
              <a:t>[Click]</a:t>
            </a:r>
          </a:p>
          <a:p>
            <a:r>
              <a:rPr lang="en-GB" sz="800" dirty="0"/>
              <a:t>We can learn about materials by touching them – is it rough or smooth?  Say we wanted to investigate this [piece of bark / leaf / coin].  What could we tell about it?</a:t>
            </a:r>
          </a:p>
          <a:p>
            <a:endParaRPr lang="en-GB" sz="800" dirty="0"/>
          </a:p>
          <a:p>
            <a:r>
              <a:rPr lang="en-GB" sz="800" dirty="0"/>
              <a:t>[if it’s rough or smooth, its temperature, patterns on the surface]</a:t>
            </a:r>
          </a:p>
          <a:p>
            <a:endParaRPr lang="en-GB" sz="800" dirty="0"/>
          </a:p>
        </p:txBody>
      </p:sp>
      <p:sp>
        <p:nvSpPr>
          <p:cNvPr id="4" name="Slide Number Placeholder 3"/>
          <p:cNvSpPr>
            <a:spLocks noGrp="1"/>
          </p:cNvSpPr>
          <p:nvPr>
            <p:ph type="sldNum" sz="quarter" idx="10"/>
          </p:nvPr>
        </p:nvSpPr>
        <p:spPr/>
        <p:txBody>
          <a:bodyPr/>
          <a:lstStyle/>
          <a:p>
            <a:pPr>
              <a:defRPr/>
            </a:pPr>
            <a:fld id="{922FF801-B7ED-4C61-926D-8FFFAAAAF688}" type="slidenum">
              <a:rPr lang="en-US" smtClean="0"/>
              <a:pPr>
                <a:defRPr/>
              </a:pPr>
              <a:t>13</a:t>
            </a:fld>
            <a:endParaRPr lang="en-US" dirty="0"/>
          </a:p>
        </p:txBody>
      </p:sp>
    </p:spTree>
    <p:extLst>
      <p:ext uri="{BB962C8B-B14F-4D97-AF65-F5344CB8AC3E}">
        <p14:creationId xmlns:p14="http://schemas.microsoft.com/office/powerpoint/2010/main" val="16947260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9163" y="746125"/>
            <a:ext cx="4967287" cy="3727450"/>
          </a:xfrm>
        </p:spPr>
      </p:sp>
      <p:sp>
        <p:nvSpPr>
          <p:cNvPr id="3" name="Notes Placeholder 2"/>
          <p:cNvSpPr>
            <a:spLocks noGrp="1"/>
          </p:cNvSpPr>
          <p:nvPr>
            <p:ph type="body" idx="1"/>
          </p:nvPr>
        </p:nvSpPr>
        <p:spPr/>
        <p:txBody>
          <a:bodyPr/>
          <a:lstStyle/>
          <a:p>
            <a:r>
              <a:rPr lang="en-GB" sz="800" b="1" dirty="0"/>
              <a:t>CPD:</a:t>
            </a:r>
          </a:p>
          <a:p>
            <a:r>
              <a:rPr lang="en-GB" sz="800" dirty="0"/>
              <a:t>The final activity can be a nice activity too –It extends the material properties theme by asking the pupils to think about how we can record our results, and different ways of communicating those results.  It can be easily extended into a whole-class project, making a collage of different materials.</a:t>
            </a:r>
          </a:p>
          <a:p>
            <a:endParaRPr lang="en-GB" sz="800" b="1" dirty="0"/>
          </a:p>
          <a:p>
            <a:r>
              <a:rPr lang="en-GB" sz="800" b="1" dirty="0"/>
              <a:t>SCHOOL:</a:t>
            </a:r>
          </a:p>
          <a:p>
            <a:endParaRPr lang="en-GB" sz="800" dirty="0"/>
          </a:p>
          <a:p>
            <a:r>
              <a:rPr lang="en-GB" sz="800" dirty="0"/>
              <a:t>So we’ve found out all about our material </a:t>
            </a:r>
            <a:r>
              <a:rPr lang="en-GB" sz="800" dirty="0" smtClean="0"/>
              <a:t>by </a:t>
            </a:r>
            <a:r>
              <a:rPr lang="en-GB" sz="800" dirty="0"/>
              <a:t>touching it.</a:t>
            </a:r>
          </a:p>
          <a:p>
            <a:endParaRPr lang="en-GB" sz="800" dirty="0"/>
          </a:p>
          <a:p>
            <a:r>
              <a:rPr lang="en-GB" sz="800" dirty="0"/>
              <a:t>How would we share what we’d learned?  We could write it down in words, but that could be quite tricky to capture everything about all the different patterns we’d felt.  We could make a picture of how it felt though, by doing a rubbing of it.</a:t>
            </a:r>
          </a:p>
          <a:p>
            <a:r>
              <a:rPr lang="en-GB" sz="800" dirty="0"/>
              <a:t>[CLICK]</a:t>
            </a:r>
          </a:p>
          <a:p>
            <a:endParaRPr lang="en-GB" sz="800" dirty="0"/>
          </a:p>
          <a:p>
            <a:r>
              <a:rPr lang="en-GB" sz="800" dirty="0"/>
              <a:t>We do this at our lab as well – we have special microscopes called Atomic Force Microscopes.  They rub over the surface of a material, and find all the tiny lumps and bumps – which are much too small to see with our eyes, or even with a normal microscope!</a:t>
            </a:r>
          </a:p>
          <a:p>
            <a:r>
              <a:rPr lang="en-GB" sz="800" dirty="0" smtClean="0"/>
              <a:t>[CLICK]</a:t>
            </a:r>
            <a:endParaRPr lang="en-GB" sz="800" dirty="0"/>
          </a:p>
          <a:p>
            <a:r>
              <a:rPr lang="en-GB" sz="800" dirty="0"/>
              <a:t>You’ve got ten minutes to do two bark or leaf rubbings – try to get different trees and leaves. </a:t>
            </a:r>
          </a:p>
          <a:p>
            <a:r>
              <a:rPr lang="en-GB" sz="800" dirty="0"/>
              <a:t>[hand out worksheets]</a:t>
            </a:r>
          </a:p>
          <a:p>
            <a:endParaRPr lang="en-GB" sz="800" dirty="0"/>
          </a:p>
          <a:p>
            <a:r>
              <a:rPr lang="en-GB" sz="800" dirty="0"/>
              <a:t>Now we’d like you to spend a few minutes writing what you can tell from the rubbing you took.  Can you see the veins on the leaves?</a:t>
            </a:r>
          </a:p>
          <a:p>
            <a:r>
              <a:rPr lang="en-GB" sz="800" dirty="0" smtClean="0"/>
              <a:t>[</a:t>
            </a:r>
            <a:r>
              <a:rPr lang="en-GB" sz="800" dirty="0"/>
              <a:t>Write notes]</a:t>
            </a:r>
          </a:p>
          <a:p>
            <a:endParaRPr lang="en-GB" sz="800" dirty="0"/>
          </a:p>
          <a:p>
            <a:r>
              <a:rPr lang="en-GB" sz="800" dirty="0"/>
              <a:t>Who would like to show us their rubbings?  </a:t>
            </a:r>
          </a:p>
          <a:p>
            <a:r>
              <a:rPr lang="en-GB" sz="800" dirty="0" smtClean="0"/>
              <a:t>[</a:t>
            </a:r>
            <a:r>
              <a:rPr lang="en-GB" sz="800" dirty="0"/>
              <a:t>Show-and-tell]</a:t>
            </a:r>
          </a:p>
          <a:p>
            <a:endParaRPr lang="en-GB" sz="800" dirty="0"/>
          </a:p>
          <a:p>
            <a:r>
              <a:rPr lang="en-GB" sz="800" dirty="0"/>
              <a:t>Can anybody guess which tree [child] did the rubbing from?</a:t>
            </a:r>
          </a:p>
          <a:p>
            <a:endParaRPr lang="en-GB" sz="800" dirty="0"/>
          </a:p>
        </p:txBody>
      </p:sp>
      <p:sp>
        <p:nvSpPr>
          <p:cNvPr id="4" name="Slide Number Placeholder 3"/>
          <p:cNvSpPr>
            <a:spLocks noGrp="1"/>
          </p:cNvSpPr>
          <p:nvPr>
            <p:ph type="sldNum" sz="quarter" idx="10"/>
          </p:nvPr>
        </p:nvSpPr>
        <p:spPr/>
        <p:txBody>
          <a:bodyPr/>
          <a:lstStyle/>
          <a:p>
            <a:pPr>
              <a:defRPr/>
            </a:pPr>
            <a:fld id="{922FF801-B7ED-4C61-926D-8FFFAAAAF688}" type="slidenum">
              <a:rPr lang="en-US" smtClean="0"/>
              <a:pPr>
                <a:defRPr/>
              </a:pPr>
              <a:t>14</a:t>
            </a:fld>
            <a:endParaRPr lang="en-US" dirty="0"/>
          </a:p>
        </p:txBody>
      </p:sp>
    </p:spTree>
    <p:extLst>
      <p:ext uri="{BB962C8B-B14F-4D97-AF65-F5344CB8AC3E}">
        <p14:creationId xmlns:p14="http://schemas.microsoft.com/office/powerpoint/2010/main" val="16947260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9163" y="746125"/>
            <a:ext cx="4967287" cy="3727450"/>
          </a:xfrm>
        </p:spPr>
      </p:sp>
      <p:sp>
        <p:nvSpPr>
          <p:cNvPr id="3" name="Notes Placeholder 2"/>
          <p:cNvSpPr>
            <a:spLocks noGrp="1"/>
          </p:cNvSpPr>
          <p:nvPr>
            <p:ph type="body" idx="1"/>
          </p:nvPr>
        </p:nvSpPr>
        <p:spPr/>
        <p:txBody>
          <a:bodyPr/>
          <a:lstStyle/>
          <a:p>
            <a:r>
              <a:rPr lang="en-GB" b="1" dirty="0"/>
              <a:t>CPD:</a:t>
            </a:r>
          </a:p>
          <a:p>
            <a:r>
              <a:rPr lang="en-GB" dirty="0"/>
              <a:t>We wrap up with a discussion about how we can use different experiments to learn different things about </a:t>
            </a:r>
            <a:r>
              <a:rPr lang="en-GB"/>
              <a:t>materials </a:t>
            </a:r>
            <a:r>
              <a:rPr lang="en-GB" smtClean="0"/>
              <a:t>–only </a:t>
            </a:r>
            <a:r>
              <a:rPr lang="en-GB" dirty="0"/>
              <a:t>by putting everything together can we see the whole picture.</a:t>
            </a:r>
          </a:p>
          <a:p>
            <a:endParaRPr lang="en-GB" dirty="0"/>
          </a:p>
          <a:p>
            <a:pPr marL="171690" indent="-171690">
              <a:buFont typeface="Arial" panose="020B0604020202020204" pitchFamily="34" charset="0"/>
              <a:buChar char="•"/>
            </a:pPr>
            <a:r>
              <a:rPr lang="en-GB" dirty="0"/>
              <a:t>Natural materials have extraordinary properties, and by studying them we can learn how they work – so we can make even better materials to help us solve problems.</a:t>
            </a:r>
          </a:p>
          <a:p>
            <a:pPr marL="171690" indent="-171690">
              <a:buFont typeface="Arial" panose="020B0604020202020204" pitchFamily="34" charset="0"/>
              <a:buChar char="•"/>
            </a:pPr>
            <a:r>
              <a:rPr lang="en-GB" dirty="0"/>
              <a:t>We can learn about materials by studying them with microscopes.</a:t>
            </a:r>
          </a:p>
          <a:p>
            <a:pPr marL="171690" indent="-171690">
              <a:buFont typeface="Arial" panose="020B0604020202020204" pitchFamily="34" charset="0"/>
              <a:buChar char="•"/>
            </a:pPr>
            <a:r>
              <a:rPr lang="en-GB" dirty="0"/>
              <a:t>We can record the results of our experiments in lots of different ways.</a:t>
            </a:r>
          </a:p>
          <a:p>
            <a:endParaRPr lang="en-GB" b="1" dirty="0"/>
          </a:p>
          <a:p>
            <a:r>
              <a:rPr lang="en-GB" b="1" dirty="0"/>
              <a:t>SCHOOL:</a:t>
            </a:r>
          </a:p>
          <a:p>
            <a:r>
              <a:rPr lang="en-GB" dirty="0"/>
              <a:t>Scientists have to do lots of different experiments to find all the different clues if we want to understand a material.  Hidden around the park are some special rocks – see if you can find them all to spell out the hidden message!</a:t>
            </a:r>
          </a:p>
        </p:txBody>
      </p:sp>
      <p:sp>
        <p:nvSpPr>
          <p:cNvPr id="4" name="Slide Number Placeholder 3"/>
          <p:cNvSpPr>
            <a:spLocks noGrp="1"/>
          </p:cNvSpPr>
          <p:nvPr>
            <p:ph type="sldNum" sz="quarter" idx="10"/>
          </p:nvPr>
        </p:nvSpPr>
        <p:spPr/>
        <p:txBody>
          <a:bodyPr/>
          <a:lstStyle/>
          <a:p>
            <a:pPr>
              <a:defRPr/>
            </a:pPr>
            <a:fld id="{922FF801-B7ED-4C61-926D-8FFFAAAAF688}" type="slidenum">
              <a:rPr lang="en-US" smtClean="0"/>
              <a:pPr>
                <a:defRPr/>
              </a:pPr>
              <a:t>15</a:t>
            </a:fld>
            <a:endParaRPr lang="en-US" dirty="0"/>
          </a:p>
        </p:txBody>
      </p:sp>
    </p:spTree>
    <p:extLst>
      <p:ext uri="{BB962C8B-B14F-4D97-AF65-F5344CB8AC3E}">
        <p14:creationId xmlns:p14="http://schemas.microsoft.com/office/powerpoint/2010/main" val="16947260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9163" y="746125"/>
            <a:ext cx="4967287" cy="3727450"/>
          </a:xfrm>
        </p:spPr>
      </p:sp>
      <p:sp>
        <p:nvSpPr>
          <p:cNvPr id="3" name="Notes Placeholder 2"/>
          <p:cNvSpPr>
            <a:spLocks noGrp="1"/>
          </p:cNvSpPr>
          <p:nvPr>
            <p:ph type="body" idx="1"/>
          </p:nvPr>
        </p:nvSpPr>
        <p:spPr/>
        <p:txBody>
          <a:bodyPr/>
          <a:lstStyle/>
          <a:p>
            <a:r>
              <a:rPr lang="en-GB" b="1" dirty="0" smtClean="0"/>
              <a:t>CPD:</a:t>
            </a:r>
          </a:p>
          <a:p>
            <a:r>
              <a:rPr lang="en-GB" dirty="0" smtClean="0"/>
              <a:t>We’ll start off with talking</a:t>
            </a:r>
            <a:r>
              <a:rPr lang="en-GB" baseline="0" dirty="0" smtClean="0"/>
              <a:t> about some of the applications of particle accelerators, and in particular one of our particle accelerators, ISIS.  Then we’ll run through a set of activities based around ISIS that we’ve run in outdoor sessions: it’s a nice way to get the children outside too.</a:t>
            </a:r>
            <a:endParaRPr lang="en-GB" dirty="0"/>
          </a:p>
        </p:txBody>
      </p:sp>
      <p:sp>
        <p:nvSpPr>
          <p:cNvPr id="4" name="Slide Number Placeholder 3"/>
          <p:cNvSpPr>
            <a:spLocks noGrp="1"/>
          </p:cNvSpPr>
          <p:nvPr>
            <p:ph type="sldNum" sz="quarter" idx="10"/>
          </p:nvPr>
        </p:nvSpPr>
        <p:spPr/>
        <p:txBody>
          <a:bodyPr/>
          <a:lstStyle/>
          <a:p>
            <a:pPr>
              <a:defRPr/>
            </a:pPr>
            <a:fld id="{922FF801-B7ED-4C61-926D-8FFFAAAAF688}" type="slidenum">
              <a:rPr lang="en-US" smtClean="0"/>
              <a:pPr>
                <a:defRPr/>
              </a:pPr>
              <a:t>2</a:t>
            </a:fld>
            <a:endParaRPr lang="en-US" dirty="0"/>
          </a:p>
        </p:txBody>
      </p:sp>
    </p:spTree>
    <p:extLst>
      <p:ext uri="{BB962C8B-B14F-4D97-AF65-F5344CB8AC3E}">
        <p14:creationId xmlns:p14="http://schemas.microsoft.com/office/powerpoint/2010/main" val="39652963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9163" y="746125"/>
            <a:ext cx="4967287" cy="3727450"/>
          </a:xfrm>
        </p:spPr>
      </p:sp>
      <p:sp>
        <p:nvSpPr>
          <p:cNvPr id="3" name="Notes Placeholder 2"/>
          <p:cNvSpPr>
            <a:spLocks noGrp="1"/>
          </p:cNvSpPr>
          <p:nvPr>
            <p:ph type="body" idx="1"/>
          </p:nvPr>
        </p:nvSpPr>
        <p:spPr/>
        <p:txBody>
          <a:bodyPr/>
          <a:lstStyle/>
          <a:p>
            <a:r>
              <a:rPr lang="en-GB" dirty="0" smtClean="0"/>
              <a:t>Particle</a:t>
            </a:r>
            <a:r>
              <a:rPr lang="en-GB" baseline="0" dirty="0" smtClean="0"/>
              <a:t> accelerators don’t just study the really fundamental, blue skies questions: they also have many practical applications …</a:t>
            </a:r>
            <a:endParaRPr lang="en-GB" dirty="0" smtClean="0"/>
          </a:p>
          <a:p>
            <a:endParaRPr lang="en-GB" dirty="0" smtClean="0"/>
          </a:p>
          <a:p>
            <a:r>
              <a:rPr lang="en-GB" dirty="0" smtClean="0"/>
              <a:t>For more information, see Applications of particle accelerators in Europe:</a:t>
            </a:r>
            <a:r>
              <a:rPr lang="en-GB" baseline="0" dirty="0" smtClean="0"/>
              <a:t> </a:t>
            </a:r>
            <a:r>
              <a:rPr lang="en-GB" dirty="0" smtClean="0"/>
              <a:t>http://apae.ific.uv.es/apae/</a:t>
            </a:r>
            <a:endParaRPr lang="en-GB" dirty="0"/>
          </a:p>
        </p:txBody>
      </p:sp>
      <p:sp>
        <p:nvSpPr>
          <p:cNvPr id="4" name="Slide Number Placeholder 3"/>
          <p:cNvSpPr>
            <a:spLocks noGrp="1"/>
          </p:cNvSpPr>
          <p:nvPr>
            <p:ph type="sldNum" sz="quarter" idx="10"/>
          </p:nvPr>
        </p:nvSpPr>
        <p:spPr/>
        <p:txBody>
          <a:bodyPr/>
          <a:lstStyle/>
          <a:p>
            <a:pPr>
              <a:defRPr/>
            </a:pPr>
            <a:fld id="{922FF801-B7ED-4C61-926D-8FFFAAAAF688}" type="slidenum">
              <a:rPr lang="en-US" smtClean="0"/>
              <a:pPr>
                <a:defRPr/>
              </a:pPr>
              <a:t>3</a:t>
            </a:fld>
            <a:endParaRPr lang="en-US" dirty="0"/>
          </a:p>
        </p:txBody>
      </p:sp>
    </p:spTree>
    <p:extLst>
      <p:ext uri="{BB962C8B-B14F-4D97-AF65-F5344CB8AC3E}">
        <p14:creationId xmlns:p14="http://schemas.microsoft.com/office/powerpoint/2010/main" val="32844669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9163" y="746125"/>
            <a:ext cx="4967287" cy="3727450"/>
          </a:xfrm>
        </p:spPr>
      </p:sp>
      <p:sp>
        <p:nvSpPr>
          <p:cNvPr id="3" name="Notes Placeholder 2"/>
          <p:cNvSpPr>
            <a:spLocks noGrp="1"/>
          </p:cNvSpPr>
          <p:nvPr>
            <p:ph type="body" idx="1"/>
          </p:nvPr>
        </p:nvSpPr>
        <p:spPr/>
        <p:txBody>
          <a:bodyPr/>
          <a:lstStyle/>
          <a:p>
            <a:r>
              <a:rPr lang="en-GB" sz="800" b="1" dirty="0" smtClean="0"/>
              <a:t>CPD:</a:t>
            </a:r>
            <a:br>
              <a:rPr lang="en-GB" sz="800" b="1" dirty="0" smtClean="0"/>
            </a:br>
            <a:endParaRPr lang="en-GB" sz="800" b="1" dirty="0" smtClean="0"/>
          </a:p>
          <a:p>
            <a:r>
              <a:rPr lang="en-GB" sz="800" dirty="0" smtClean="0"/>
              <a:t>To give you some background, and ideas about the breadth</a:t>
            </a:r>
            <a:r>
              <a:rPr lang="en-GB" sz="800" baseline="0" dirty="0" smtClean="0"/>
              <a:t> of research we can use particle accelerators for …</a:t>
            </a:r>
            <a:endParaRPr lang="en-GB" sz="800" dirty="0" smtClean="0"/>
          </a:p>
          <a:p>
            <a:endParaRPr lang="en-GB" sz="800" dirty="0" smtClean="0"/>
          </a:p>
          <a:p>
            <a:r>
              <a:rPr lang="en-GB" sz="800" dirty="0" smtClean="0"/>
              <a:t>At our site in Oxfordshire, the Rutherford</a:t>
            </a:r>
            <a:r>
              <a:rPr lang="en-GB" sz="800" baseline="0" dirty="0" smtClean="0"/>
              <a:t> Appleton Laboratory, we have two particle accelerators, that we use as giant microscopes.  They’re used to study all kinds of things: from planes to Samurai swords.  One of those accelerators is called the ISIS Neutron and Muon Source.  (ISIS is the local name for the Thames.  ISIS also re-uses parts from a previous experiment on site, Nimrod, and the goddess ISIS is associated with reincarnation.)  </a:t>
            </a:r>
          </a:p>
          <a:p>
            <a:endParaRPr lang="en-GB" sz="800" baseline="0" dirty="0" smtClean="0"/>
          </a:p>
          <a:p>
            <a:r>
              <a:rPr lang="en-GB" sz="800" baseline="0" dirty="0" smtClean="0"/>
              <a:t>ISIS uses neutrons to look deep inside materials, to look at the atoms that make them up.  If we can understand how the atoms fit together, and move around, we can begin to understand the material’s properties.</a:t>
            </a:r>
          </a:p>
          <a:p>
            <a:endParaRPr lang="en-GB" sz="800" baseline="0" dirty="0" smtClean="0"/>
          </a:p>
          <a:p>
            <a:pPr defTabSz="915680"/>
            <a:r>
              <a:rPr lang="en-GB" sz="800" baseline="0" dirty="0" smtClean="0"/>
              <a:t>Just recently, ISIS has:</a:t>
            </a:r>
          </a:p>
          <a:p>
            <a:pPr marL="171690" indent="-171690" defTabSz="915680">
              <a:buFont typeface="Arial" panose="020B0604020202020204" pitchFamily="34" charset="0"/>
              <a:buChar char="•"/>
            </a:pPr>
            <a:r>
              <a:rPr lang="en-GB" sz="800" baseline="0" dirty="0" smtClean="0"/>
              <a:t>Looked at </a:t>
            </a:r>
            <a:r>
              <a:rPr lang="en-US" sz="800" dirty="0"/>
              <a:t>lunar soil analogues to figure out whether we could use them to protect astronauts living on the moon</a:t>
            </a:r>
          </a:p>
          <a:p>
            <a:pPr marL="171690" indent="-171690" defTabSz="915680">
              <a:buFont typeface="Arial" panose="020B0604020202020204" pitchFamily="34" charset="0"/>
              <a:buChar char="•"/>
            </a:pPr>
            <a:r>
              <a:rPr lang="en-US" sz="800" dirty="0"/>
              <a:t>[CLICK] Looked inside Ancient Egyptian vases, from the tomb of </a:t>
            </a:r>
            <a:r>
              <a:rPr lang="en-US" sz="800" dirty="0" err="1"/>
              <a:t>Kha</a:t>
            </a:r>
            <a:r>
              <a:rPr lang="en-US" sz="800" dirty="0"/>
              <a:t> and Merit</a:t>
            </a:r>
          </a:p>
          <a:p>
            <a:pPr marL="171690" indent="-171690" defTabSz="915680">
              <a:buFont typeface="Arial" panose="020B0604020202020204" pitchFamily="34" charset="0"/>
              <a:buChar char="•"/>
            </a:pPr>
            <a:r>
              <a:rPr lang="en-US" sz="800" dirty="0"/>
              <a:t>[CLICK] Looked at ways to deliver drugs that fight cancer to the right part of the body, so that the drugs only fight the cancer and not the healthy bits </a:t>
            </a:r>
          </a:p>
          <a:p>
            <a:pPr marL="171690" indent="-171690" defTabSz="915680">
              <a:buFont typeface="Arial" panose="020B0604020202020204" pitchFamily="34" charset="0"/>
              <a:buChar char="•"/>
            </a:pPr>
            <a:r>
              <a:rPr lang="en-US" sz="800" dirty="0"/>
              <a:t>[CLICK] Looked at a new type of plastic based on sugar – that could replace normal plastic bottles</a:t>
            </a:r>
          </a:p>
          <a:p>
            <a:endParaRPr lang="en-GB" sz="800" dirty="0" smtClean="0"/>
          </a:p>
          <a:p>
            <a:r>
              <a:rPr lang="en-GB" sz="800" dirty="0" smtClean="0"/>
              <a:t>These stories, and other recent science highlights from ISIS can be found online: https://www.isis.stfc.ac.uk/Pages/Science-Highlights.aspx</a:t>
            </a:r>
            <a:endParaRPr lang="en-GB" sz="800" dirty="0"/>
          </a:p>
        </p:txBody>
      </p:sp>
      <p:sp>
        <p:nvSpPr>
          <p:cNvPr id="4" name="Slide Number Placeholder 3"/>
          <p:cNvSpPr>
            <a:spLocks noGrp="1"/>
          </p:cNvSpPr>
          <p:nvPr>
            <p:ph type="sldNum" sz="quarter" idx="10"/>
          </p:nvPr>
        </p:nvSpPr>
        <p:spPr/>
        <p:txBody>
          <a:bodyPr/>
          <a:lstStyle/>
          <a:p>
            <a:pPr>
              <a:defRPr/>
            </a:pPr>
            <a:fld id="{922FF801-B7ED-4C61-926D-8FFFAAAAF688}" type="slidenum">
              <a:rPr lang="en-US" smtClean="0"/>
              <a:pPr>
                <a:defRPr/>
              </a:pPr>
              <a:t>4</a:t>
            </a:fld>
            <a:endParaRPr lang="en-US" dirty="0"/>
          </a:p>
        </p:txBody>
      </p:sp>
    </p:spTree>
    <p:extLst>
      <p:ext uri="{BB962C8B-B14F-4D97-AF65-F5344CB8AC3E}">
        <p14:creationId xmlns:p14="http://schemas.microsoft.com/office/powerpoint/2010/main" val="32844669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9163" y="746125"/>
            <a:ext cx="4967287" cy="3727450"/>
          </a:xfrm>
        </p:spPr>
      </p:sp>
      <p:sp>
        <p:nvSpPr>
          <p:cNvPr id="3" name="Notes Placeholder 2"/>
          <p:cNvSpPr>
            <a:spLocks noGrp="1"/>
          </p:cNvSpPr>
          <p:nvPr>
            <p:ph type="body" idx="1"/>
          </p:nvPr>
        </p:nvSpPr>
        <p:spPr/>
        <p:txBody>
          <a:bodyPr/>
          <a:lstStyle/>
          <a:p>
            <a:r>
              <a:rPr lang="en-GB" sz="800" b="1" dirty="0" smtClean="0"/>
              <a:t>CPD:</a:t>
            </a:r>
          </a:p>
          <a:p>
            <a:r>
              <a:rPr lang="en-GB" sz="800" dirty="0" smtClean="0"/>
              <a:t>We first talk</a:t>
            </a:r>
            <a:r>
              <a:rPr lang="en-GB" sz="800" baseline="0" dirty="0" smtClean="0"/>
              <a:t> about atoms – which many children have heard about, linking it back to the curriculum content of states of matter: solid, liquids and gases.  We do this by talking about microscopes.</a:t>
            </a:r>
            <a:endParaRPr lang="en-GB" sz="800" dirty="0" smtClean="0"/>
          </a:p>
          <a:p>
            <a:endParaRPr lang="en-GB" sz="800" dirty="0" smtClean="0"/>
          </a:p>
          <a:p>
            <a:r>
              <a:rPr lang="en-GB" sz="800" b="1" dirty="0" smtClean="0"/>
              <a:t>SCHOOL:</a:t>
            </a:r>
          </a:p>
          <a:p>
            <a:r>
              <a:rPr lang="en-GB" sz="800" b="0" dirty="0" smtClean="0"/>
              <a:t>Who has ever looked through a microscope?  What did you see?  Did you learn more about whatever</a:t>
            </a:r>
            <a:r>
              <a:rPr lang="en-GB" sz="800" b="0" baseline="0" dirty="0" smtClean="0"/>
              <a:t> it was you were looking at?  Did you see things you couldn’t see just by looking with your eyes?</a:t>
            </a:r>
          </a:p>
          <a:p>
            <a:endParaRPr lang="en-GB" sz="800" b="0" baseline="0" dirty="0" smtClean="0"/>
          </a:p>
          <a:p>
            <a:r>
              <a:rPr lang="en-GB" sz="800" b="0" baseline="0" dirty="0" smtClean="0"/>
              <a:t>[Discussion of looking through a microscope]</a:t>
            </a:r>
          </a:p>
          <a:p>
            <a:endParaRPr lang="en-GB" sz="800" b="0" dirty="0" smtClean="0"/>
          </a:p>
          <a:p>
            <a:r>
              <a:rPr lang="en-GB" sz="800" b="0" dirty="0" smtClean="0"/>
              <a:t>Our microscopes</a:t>
            </a:r>
            <a:r>
              <a:rPr lang="en-GB" sz="800" b="0" baseline="0" dirty="0" smtClean="0"/>
              <a:t> are so powerful that we can look right down inside things, to see the things that make them up: the atoms.  Has anybody heard of atoms?</a:t>
            </a:r>
          </a:p>
          <a:p>
            <a:endParaRPr lang="en-GB" sz="800" b="0" baseline="0" dirty="0" smtClean="0"/>
          </a:p>
          <a:p>
            <a:r>
              <a:rPr lang="en-GB" sz="800" b="0" baseline="0" dirty="0" smtClean="0"/>
              <a:t>[Discussion about atoms]</a:t>
            </a:r>
          </a:p>
          <a:p>
            <a:endParaRPr lang="en-GB" sz="800" b="0" baseline="0" dirty="0" smtClean="0"/>
          </a:p>
          <a:p>
            <a:r>
              <a:rPr lang="en-GB" sz="800" b="0" baseline="0" dirty="0" smtClean="0"/>
              <a:t>[CLICK] Atoms behave differently in solids, liquids and gases.  Let’s think about water – a liquid.  What happens to water when it gets cold?</a:t>
            </a:r>
          </a:p>
          <a:p>
            <a:endParaRPr lang="en-GB" sz="800" b="0" baseline="0" dirty="0" smtClean="0"/>
          </a:p>
          <a:p>
            <a:r>
              <a:rPr lang="en-GB" sz="800" b="0" baseline="0" dirty="0" smtClean="0"/>
              <a:t>[It freezes into ice]</a:t>
            </a:r>
          </a:p>
          <a:p>
            <a:endParaRPr lang="en-GB" sz="800" b="0" baseline="0" dirty="0" smtClean="0"/>
          </a:p>
          <a:p>
            <a:r>
              <a:rPr lang="en-GB" sz="800" b="0" baseline="0" dirty="0" smtClean="0"/>
              <a:t>What happens to water when it gets hot?</a:t>
            </a:r>
          </a:p>
          <a:p>
            <a:endParaRPr lang="en-GB" sz="800" b="0" baseline="0" dirty="0" smtClean="0"/>
          </a:p>
          <a:p>
            <a:r>
              <a:rPr lang="en-GB" sz="800" b="0" baseline="0" dirty="0" smtClean="0"/>
              <a:t>[It boils into steam]</a:t>
            </a:r>
          </a:p>
          <a:p>
            <a:endParaRPr lang="en-GB" sz="800" b="0" baseline="0" dirty="0" smtClean="0"/>
          </a:p>
          <a:p>
            <a:r>
              <a:rPr lang="en-GB" sz="800" b="0" baseline="0" dirty="0" smtClean="0"/>
              <a:t>Let’s think about what the atoms are doing.  As a solid the atoms are all fixed, just wobbling around one point. As a liquid, the atoms move around a bit, waving here and there.  As a gas, the atoms are whizzing around all over the place.</a:t>
            </a:r>
          </a:p>
          <a:p>
            <a:endParaRPr lang="en-GB" sz="800" b="0" baseline="0" dirty="0" smtClean="0"/>
          </a:p>
          <a:p>
            <a:r>
              <a:rPr lang="en-GB" sz="800" b="0" baseline="0" dirty="0" smtClean="0"/>
              <a:t>[Atom dance </a:t>
            </a:r>
            <a:r>
              <a:rPr lang="en-GB" sz="800" b="0" baseline="0" dirty="0" smtClean="0">
                <a:sym typeface="Wingdings" panose="05000000000000000000" pitchFamily="2" charset="2"/>
              </a:rPr>
              <a:t>]</a:t>
            </a:r>
            <a:endParaRPr lang="en-GB" sz="800" b="0" dirty="0" smtClean="0"/>
          </a:p>
        </p:txBody>
      </p:sp>
      <p:sp>
        <p:nvSpPr>
          <p:cNvPr id="4" name="Slide Number Placeholder 3"/>
          <p:cNvSpPr>
            <a:spLocks noGrp="1"/>
          </p:cNvSpPr>
          <p:nvPr>
            <p:ph type="sldNum" sz="quarter" idx="10"/>
          </p:nvPr>
        </p:nvSpPr>
        <p:spPr/>
        <p:txBody>
          <a:bodyPr/>
          <a:lstStyle/>
          <a:p>
            <a:pPr>
              <a:defRPr/>
            </a:pPr>
            <a:fld id="{EB794407-B5AB-4B0A-8C82-67ECB5D27235}" type="slidenum">
              <a:rPr lang="en-US" smtClean="0"/>
              <a:pPr>
                <a:defRPr/>
              </a:pPr>
              <a:t>5</a:t>
            </a:fld>
            <a:endParaRPr lang="en-US" dirty="0"/>
          </a:p>
        </p:txBody>
      </p:sp>
    </p:spTree>
    <p:extLst>
      <p:ext uri="{BB962C8B-B14F-4D97-AF65-F5344CB8AC3E}">
        <p14:creationId xmlns:p14="http://schemas.microsoft.com/office/powerpoint/2010/main" val="26918419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9163" y="746125"/>
            <a:ext cx="4967287" cy="3727450"/>
          </a:xfrm>
        </p:spPr>
      </p:sp>
      <p:sp>
        <p:nvSpPr>
          <p:cNvPr id="3" name="Notes Placeholder 2"/>
          <p:cNvSpPr>
            <a:spLocks noGrp="1"/>
          </p:cNvSpPr>
          <p:nvPr>
            <p:ph type="body" idx="1"/>
          </p:nvPr>
        </p:nvSpPr>
        <p:spPr/>
        <p:txBody>
          <a:bodyPr/>
          <a:lstStyle/>
          <a:p>
            <a:r>
              <a:rPr lang="en-GB" b="1" dirty="0" smtClean="0"/>
              <a:t>CPD:</a:t>
            </a:r>
          </a:p>
          <a:p>
            <a:r>
              <a:rPr lang="en-GB" dirty="0" smtClean="0"/>
              <a:t>To demonstrate</a:t>
            </a:r>
            <a:r>
              <a:rPr lang="en-GB" baseline="0" dirty="0" smtClean="0"/>
              <a:t> how ISIS works we can do the ‘hidden shape’ activity – which is also a great ‘how science works’ activity.</a:t>
            </a:r>
            <a:endParaRPr lang="en-GB" dirty="0" smtClean="0"/>
          </a:p>
          <a:p>
            <a:endParaRPr lang="en-GB" dirty="0" smtClean="0"/>
          </a:p>
          <a:p>
            <a:r>
              <a:rPr lang="en-GB" b="1" dirty="0" smtClean="0"/>
              <a:t>SCHOOL:</a:t>
            </a:r>
          </a:p>
          <a:p>
            <a:pPr defTabSz="915680"/>
            <a:r>
              <a:rPr lang="en-GB" dirty="0" smtClean="0"/>
              <a:t>To find out where the atoms are in a material, we can do the same experiment that Rutherford and his team did to find out what atoms are made of,</a:t>
            </a:r>
            <a:r>
              <a:rPr lang="en-GB" baseline="0" dirty="0" smtClean="0"/>
              <a:t> more than 100 years ago.</a:t>
            </a:r>
            <a:endParaRPr lang="en-GB" dirty="0" smtClean="0"/>
          </a:p>
          <a:p>
            <a:endParaRPr lang="en-GB" dirty="0" smtClean="0"/>
          </a:p>
          <a:p>
            <a:r>
              <a:rPr lang="en-GB" dirty="0" smtClean="0"/>
              <a:t>Rutherford and his team fired alpha particles from a radioactive source at a thin gold foil. They saw most</a:t>
            </a:r>
            <a:r>
              <a:rPr lang="en-GB" baseline="0" dirty="0" smtClean="0"/>
              <a:t> of the particles went straight through the foil.</a:t>
            </a:r>
          </a:p>
          <a:p>
            <a:endParaRPr lang="en-GB" baseline="0" dirty="0" smtClean="0"/>
          </a:p>
          <a:p>
            <a:r>
              <a:rPr lang="en-GB" baseline="0" dirty="0" smtClean="0"/>
              <a:t>To take measurements they set up a screen around the equipment that flashed when it was hit by a particle and the students took it in turns to spend hours watching for flashes.</a:t>
            </a:r>
            <a:endParaRPr lang="en-GB" dirty="0"/>
          </a:p>
        </p:txBody>
      </p:sp>
      <p:sp>
        <p:nvSpPr>
          <p:cNvPr id="4" name="Slide Number Placeholder 3"/>
          <p:cNvSpPr>
            <a:spLocks noGrp="1"/>
          </p:cNvSpPr>
          <p:nvPr>
            <p:ph type="sldNum" sz="quarter" idx="10"/>
          </p:nvPr>
        </p:nvSpPr>
        <p:spPr/>
        <p:txBody>
          <a:bodyPr/>
          <a:lstStyle/>
          <a:p>
            <a:pPr>
              <a:defRPr/>
            </a:pPr>
            <a:fld id="{EB794407-B5AB-4B0A-8C82-67ECB5D27235}" type="slidenum">
              <a:rPr lang="en-US" smtClean="0"/>
              <a:pPr>
                <a:defRPr/>
              </a:pPr>
              <a:t>6</a:t>
            </a:fld>
            <a:endParaRPr lang="en-US" dirty="0"/>
          </a:p>
        </p:txBody>
      </p:sp>
    </p:spTree>
    <p:extLst>
      <p:ext uri="{BB962C8B-B14F-4D97-AF65-F5344CB8AC3E}">
        <p14:creationId xmlns:p14="http://schemas.microsoft.com/office/powerpoint/2010/main" val="26918419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9163" y="746125"/>
            <a:ext cx="4967287" cy="3727450"/>
          </a:xfrm>
        </p:spPr>
      </p:sp>
      <p:sp>
        <p:nvSpPr>
          <p:cNvPr id="3" name="Notes Placeholder 2"/>
          <p:cNvSpPr>
            <a:spLocks noGrp="1"/>
          </p:cNvSpPr>
          <p:nvPr>
            <p:ph type="body" idx="1"/>
          </p:nvPr>
        </p:nvSpPr>
        <p:spPr/>
        <p:txBody>
          <a:bodyPr/>
          <a:lstStyle/>
          <a:p>
            <a:endParaRPr lang="en-GB" b="1" dirty="0" smtClean="0"/>
          </a:p>
          <a:p>
            <a:endParaRPr lang="en-GB" b="1" dirty="0" smtClean="0"/>
          </a:p>
          <a:p>
            <a:r>
              <a:rPr lang="en-GB" b="1" dirty="0" smtClean="0"/>
              <a:t>SCHOOLS:</a:t>
            </a:r>
          </a:p>
          <a:p>
            <a:r>
              <a:rPr lang="en-GB" dirty="0" smtClean="0"/>
              <a:t>But occasionally something strange happened. A particle was reflected almost straight back at the source. This was very unexpected at the time, they</a:t>
            </a:r>
            <a:r>
              <a:rPr lang="en-GB" baseline="0" dirty="0" smtClean="0"/>
              <a:t> expected all the particles to go straight through. Rutherford compared it to firing a weapon like a gun at a sheet of tissue paper and getting hit yourself!</a:t>
            </a:r>
          </a:p>
          <a:p>
            <a:endParaRPr lang="en-GB" baseline="0" dirty="0" smtClean="0"/>
          </a:p>
          <a:p>
            <a:r>
              <a:rPr lang="en-GB" baseline="0" dirty="0" smtClean="0"/>
              <a:t>Rutherford and his team worked out what was inside an atom by looking at how the tiny alpha particles bounced off atoms.</a:t>
            </a:r>
          </a:p>
          <a:p>
            <a:endParaRPr lang="en-GB" baseline="0" dirty="0" smtClean="0"/>
          </a:p>
          <a:p>
            <a:endParaRPr lang="en-GB" dirty="0"/>
          </a:p>
        </p:txBody>
      </p:sp>
      <p:sp>
        <p:nvSpPr>
          <p:cNvPr id="4" name="Slide Number Placeholder 3"/>
          <p:cNvSpPr>
            <a:spLocks noGrp="1"/>
          </p:cNvSpPr>
          <p:nvPr>
            <p:ph type="sldNum" sz="quarter" idx="10"/>
          </p:nvPr>
        </p:nvSpPr>
        <p:spPr/>
        <p:txBody>
          <a:bodyPr/>
          <a:lstStyle/>
          <a:p>
            <a:pPr>
              <a:defRPr/>
            </a:pPr>
            <a:fld id="{EB794407-B5AB-4B0A-8C82-67ECB5D27235}" type="slidenum">
              <a:rPr lang="en-US" smtClean="0"/>
              <a:pPr>
                <a:defRPr/>
              </a:pPr>
              <a:t>7</a:t>
            </a:fld>
            <a:endParaRPr lang="en-US" dirty="0"/>
          </a:p>
        </p:txBody>
      </p:sp>
    </p:spTree>
    <p:extLst>
      <p:ext uri="{BB962C8B-B14F-4D97-AF65-F5344CB8AC3E}">
        <p14:creationId xmlns:p14="http://schemas.microsoft.com/office/powerpoint/2010/main" val="13982035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9163" y="746125"/>
            <a:ext cx="4967287" cy="3727450"/>
          </a:xfrm>
        </p:spPr>
      </p:sp>
      <p:sp>
        <p:nvSpPr>
          <p:cNvPr id="3" name="Notes Placeholder 2"/>
          <p:cNvSpPr>
            <a:spLocks noGrp="1"/>
          </p:cNvSpPr>
          <p:nvPr>
            <p:ph type="body" idx="1"/>
          </p:nvPr>
        </p:nvSpPr>
        <p:spPr/>
        <p:txBody>
          <a:bodyPr/>
          <a:lstStyle/>
          <a:p>
            <a:r>
              <a:rPr lang="en-GB" sz="800" b="1" dirty="0" smtClean="0"/>
              <a:t>CPD:</a:t>
            </a:r>
          </a:p>
          <a:p>
            <a:r>
              <a:rPr lang="en-GB" sz="800" dirty="0" smtClean="0"/>
              <a:t>At ISIS we do the same thing that Rutherford did – we shoot particles (neutrons) at our materials (meteorites or train wheels),</a:t>
            </a:r>
            <a:r>
              <a:rPr lang="en-GB" sz="800" baseline="0" dirty="0" smtClean="0"/>
              <a:t> and watch how they bounce off.</a:t>
            </a:r>
          </a:p>
          <a:p>
            <a:endParaRPr lang="en-GB" sz="800" baseline="0" dirty="0" smtClean="0"/>
          </a:p>
          <a:p>
            <a:r>
              <a:rPr lang="en-GB" sz="800" baseline="0" dirty="0" smtClean="0"/>
              <a:t>[Hidden Shape Activity]</a:t>
            </a:r>
            <a:endParaRPr lang="en-GB" sz="800" dirty="0" smtClean="0"/>
          </a:p>
          <a:p>
            <a:endParaRPr lang="en-GB" sz="800" dirty="0" smtClean="0"/>
          </a:p>
          <a:p>
            <a:r>
              <a:rPr lang="en-GB" sz="800" dirty="0" smtClean="0"/>
              <a:t>ISIS starts with</a:t>
            </a:r>
            <a:r>
              <a:rPr lang="en-GB" sz="800" baseline="0" dirty="0" smtClean="0"/>
              <a:t> a little bottle of hydrogen.  We turn the hydrogen atoms into negative hydrogen ions and then accelerate it through the linear accelerator, to roughly one third of the speed of light.</a:t>
            </a:r>
          </a:p>
          <a:p>
            <a:endParaRPr lang="en-GB" sz="800" baseline="0" dirty="0" smtClean="0"/>
          </a:p>
          <a:p>
            <a:r>
              <a:rPr lang="en-GB" sz="800" dirty="0" smtClean="0"/>
              <a:t>Once the hydrogen</a:t>
            </a:r>
            <a:r>
              <a:rPr lang="en-GB" sz="800" baseline="0" dirty="0" smtClean="0"/>
              <a:t> ions arrive here, the electrons are stripped and the remaining proton enters the synchrotron, which accelerates the protons to about 84% of the speed of light.  This takes about 10,000 revolutions of our ring – which is just a baby compared to CERN, at about 163 m circumference.  The protons then shoot off along the proton beamlines and hit a target – a lump of tungsten – which creates a shower of neutrons.  The neutrons fly off in all directions (unless stopped by shielding), down to many different instruments, where whatever the object we’re looking at is placed.</a:t>
            </a:r>
            <a:endParaRPr lang="en-GB" sz="800" dirty="0" smtClean="0"/>
          </a:p>
          <a:p>
            <a:endParaRPr lang="en-GB" sz="800" dirty="0" smtClean="0"/>
          </a:p>
          <a:p>
            <a:r>
              <a:rPr lang="en-GB" sz="800" dirty="0" smtClean="0"/>
              <a:t>For more information on how ISIS works, see https://www.isis.stfc.ac.uk/Pages/What-does-ISIS-Neutron-Muon-Source-do.aspx</a:t>
            </a:r>
          </a:p>
        </p:txBody>
      </p:sp>
      <p:sp>
        <p:nvSpPr>
          <p:cNvPr id="4" name="Slide Number Placeholder 3"/>
          <p:cNvSpPr>
            <a:spLocks noGrp="1"/>
          </p:cNvSpPr>
          <p:nvPr>
            <p:ph type="sldNum" sz="quarter" idx="10"/>
          </p:nvPr>
        </p:nvSpPr>
        <p:spPr/>
        <p:txBody>
          <a:bodyPr/>
          <a:lstStyle/>
          <a:p>
            <a:pPr>
              <a:defRPr/>
            </a:pPr>
            <a:fld id="{922FF801-B7ED-4C61-926D-8FFFAAAAF688}" type="slidenum">
              <a:rPr lang="en-US" smtClean="0"/>
              <a:pPr>
                <a:defRPr/>
              </a:pPr>
              <a:t>8</a:t>
            </a:fld>
            <a:endParaRPr lang="en-US" dirty="0"/>
          </a:p>
        </p:txBody>
      </p:sp>
    </p:spTree>
    <p:extLst>
      <p:ext uri="{BB962C8B-B14F-4D97-AF65-F5344CB8AC3E}">
        <p14:creationId xmlns:p14="http://schemas.microsoft.com/office/powerpoint/2010/main" val="32844669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9163" y="746125"/>
            <a:ext cx="4967287" cy="3727450"/>
          </a:xfrm>
        </p:spPr>
      </p:sp>
      <p:sp>
        <p:nvSpPr>
          <p:cNvPr id="3" name="Notes Placeholder 2"/>
          <p:cNvSpPr>
            <a:spLocks noGrp="1"/>
          </p:cNvSpPr>
          <p:nvPr>
            <p:ph type="body" idx="1"/>
          </p:nvPr>
        </p:nvSpPr>
        <p:spPr/>
        <p:txBody>
          <a:bodyPr/>
          <a:lstStyle/>
          <a:p>
            <a:r>
              <a:rPr lang="en-GB" sz="800" b="1" dirty="0"/>
              <a:t>CPD:</a:t>
            </a:r>
          </a:p>
          <a:p>
            <a:r>
              <a:rPr lang="en-GB" sz="800" dirty="0"/>
              <a:t>Classifying materials according to their properties is part of the KS2 curriculum.  This first activity allows this to be introduced or reinforced using natural materials, chosen by the children – giving them some agency in the work.</a:t>
            </a:r>
          </a:p>
          <a:p>
            <a:endParaRPr lang="en-GB" sz="800" b="1" dirty="0"/>
          </a:p>
          <a:p>
            <a:r>
              <a:rPr lang="en-GB" sz="800" b="1" dirty="0"/>
              <a:t>SCHOOL:</a:t>
            </a:r>
          </a:p>
          <a:p>
            <a:r>
              <a:rPr lang="en-GB" sz="800" dirty="0"/>
              <a:t>As scientists, we try to understand the world around us.  We look at lots of different types of materials and try to learn about their properties.  What kind of materials can you think of?</a:t>
            </a:r>
          </a:p>
          <a:p>
            <a:r>
              <a:rPr lang="en-GB" sz="800" dirty="0"/>
              <a:t>[metal, wood, plastic …]</a:t>
            </a:r>
          </a:p>
          <a:p>
            <a:endParaRPr lang="en-GB" sz="800" dirty="0"/>
          </a:p>
          <a:p>
            <a:r>
              <a:rPr lang="en-GB" sz="800" dirty="0"/>
              <a:t>What kind of properties do those materials have?</a:t>
            </a:r>
          </a:p>
          <a:p>
            <a:r>
              <a:rPr lang="en-GB" sz="800" dirty="0"/>
              <a:t>[hard/soft, opaque/transparent …]</a:t>
            </a:r>
          </a:p>
          <a:p>
            <a:endParaRPr lang="en-GB" sz="800" dirty="0"/>
          </a:p>
          <a:p>
            <a:r>
              <a:rPr lang="en-GB" sz="800" dirty="0"/>
              <a:t>We’re going to investigate the different materials we can find right here in the park.  What we want you to do is to find TWO different materials, and bring them back here.  You can go anywhere in [THIS] area.  Don’t pick up anything sharp, or that looks nasty or too dirty – if you’re not sure, ask a grown up.  You’ve got TWO minutes to find your materials.  </a:t>
            </a:r>
          </a:p>
          <a:p>
            <a:endParaRPr lang="en-GB" sz="800" dirty="0"/>
          </a:p>
          <a:p>
            <a:r>
              <a:rPr lang="en-GB" sz="800" dirty="0"/>
              <a:t>[Finding materials]</a:t>
            </a:r>
          </a:p>
          <a:p>
            <a:endParaRPr lang="en-GB" sz="800" dirty="0"/>
          </a:p>
          <a:p>
            <a:r>
              <a:rPr lang="en-GB" sz="800" dirty="0"/>
              <a:t>Now you’ve all got your materials, we want you to think about their properties.  </a:t>
            </a:r>
          </a:p>
          <a:p>
            <a:endParaRPr lang="en-GB" sz="800" dirty="0"/>
          </a:p>
          <a:p>
            <a:r>
              <a:rPr lang="en-GB" sz="800" dirty="0"/>
              <a:t>[Hand out worksheets]</a:t>
            </a:r>
          </a:p>
          <a:p>
            <a:endParaRPr lang="en-GB" sz="800" dirty="0"/>
          </a:p>
          <a:p>
            <a:r>
              <a:rPr lang="en-GB" sz="800" dirty="0"/>
              <a:t>Fill out the first six empty columns on your worksheet – draw your object, find out about its properties, and write what you think it’s made from.  Remember to label your drawings!</a:t>
            </a:r>
          </a:p>
        </p:txBody>
      </p:sp>
      <p:sp>
        <p:nvSpPr>
          <p:cNvPr id="4" name="Slide Number Placeholder 3"/>
          <p:cNvSpPr>
            <a:spLocks noGrp="1"/>
          </p:cNvSpPr>
          <p:nvPr>
            <p:ph type="sldNum" sz="quarter" idx="10"/>
          </p:nvPr>
        </p:nvSpPr>
        <p:spPr/>
        <p:txBody>
          <a:bodyPr/>
          <a:lstStyle/>
          <a:p>
            <a:pPr>
              <a:defRPr/>
            </a:pPr>
            <a:fld id="{922FF801-B7ED-4C61-926D-8FFFAAAAF688}" type="slidenum">
              <a:rPr lang="en-US" smtClean="0"/>
              <a:pPr>
                <a:defRPr/>
              </a:pPr>
              <a:t>9</a:t>
            </a:fld>
            <a:endParaRPr lang="en-US" dirty="0"/>
          </a:p>
        </p:txBody>
      </p:sp>
    </p:spTree>
    <p:extLst>
      <p:ext uri="{BB962C8B-B14F-4D97-AF65-F5344CB8AC3E}">
        <p14:creationId xmlns:p14="http://schemas.microsoft.com/office/powerpoint/2010/main" val="16947260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30425"/>
            <a:ext cx="9144000" cy="1470025"/>
          </a:xfrm>
        </p:spPr>
        <p:txBody>
          <a:bodyPr/>
          <a:lstStyle>
            <a:lvl1pPr>
              <a:defRPr sz="4400">
                <a:solidFill>
                  <a:schemeClr val="accent1">
                    <a:lumMod val="50000"/>
                  </a:schemeClr>
                </a:solidFill>
                <a:latin typeface="Arial" pitchFamily="34" charset="0"/>
                <a:cs typeface="Arial"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sz="2400">
                <a:latin typeface="Arial" pitchFamily="34" charset="0"/>
                <a:cs typeface="Arial"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C8B1CE5-541E-455B-B05C-57591A68EC0E}" type="slidenum">
              <a:rPr lang="en-US"/>
              <a:pPr>
                <a:defRPr/>
              </a:pPr>
              <a:t>‹#›</a:t>
            </a:fld>
            <a:endParaRPr lang="en-US" dirty="0"/>
          </a:p>
        </p:txBody>
      </p:sp>
    </p:spTree>
    <p:extLst>
      <p:ext uri="{BB962C8B-B14F-4D97-AF65-F5344CB8AC3E}">
        <p14:creationId xmlns:p14="http://schemas.microsoft.com/office/powerpoint/2010/main" val="29507876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78769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800" b="1">
                <a:latin typeface="Arial" pitchFamily="34" charset="0"/>
                <a:cs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0"/>
            <a:ext cx="5111750" cy="5084776"/>
          </a:xfrm>
        </p:spPr>
        <p:txBody>
          <a:bodyPr/>
          <a:lstStyle>
            <a:lvl1pPr>
              <a:defRPr sz="2400">
                <a:solidFill>
                  <a:schemeClr val="tx1"/>
                </a:solidFill>
                <a:latin typeface="Arial" pitchFamily="34" charset="0"/>
                <a:cs typeface="Arial" pitchFamily="34" charset="0"/>
              </a:defRPr>
            </a:lvl1pPr>
            <a:lvl2pPr>
              <a:defRPr sz="2200">
                <a:solidFill>
                  <a:schemeClr val="accent1">
                    <a:lumMod val="50000"/>
                  </a:schemeClr>
                </a:solidFill>
                <a:latin typeface="Arial" pitchFamily="34" charset="0"/>
                <a:cs typeface="Arial" pitchFamily="34" charset="0"/>
              </a:defRPr>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p:txBody>
      </p:sp>
      <p:sp>
        <p:nvSpPr>
          <p:cNvPr id="4" name="Text Placeholder 3"/>
          <p:cNvSpPr>
            <a:spLocks noGrp="1"/>
          </p:cNvSpPr>
          <p:nvPr>
            <p:ph type="body" sz="half" idx="2"/>
          </p:nvPr>
        </p:nvSpPr>
        <p:spPr>
          <a:xfrm>
            <a:off x="457200" y="1435100"/>
            <a:ext cx="3008313" cy="4851419"/>
          </a:xfrm>
        </p:spPr>
        <p:txBody>
          <a:bodyPr/>
          <a:lstStyle>
            <a:lvl1pPr marL="0" indent="0">
              <a:buNone/>
              <a:defRPr sz="2200">
                <a:latin typeface="Arial" pitchFamily="34" charset="0"/>
                <a:cs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26742893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71942"/>
            <a:ext cx="5486400" cy="566738"/>
          </a:xfrm>
        </p:spPr>
        <p:txBody>
          <a:bodyPr anchor="b"/>
          <a:lstStyle>
            <a:lvl1pPr algn="l">
              <a:defRPr sz="2800" b="1">
                <a:solidFill>
                  <a:schemeClr val="accent1">
                    <a:lumMod val="50000"/>
                  </a:schemeClr>
                </a:solidFill>
                <a:latin typeface="Arial" pitchFamily="34" charset="0"/>
                <a:cs typeface="Arial" pitchFamily="34" charset="0"/>
              </a:defRPr>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75"/>
            <a:ext cx="5486400" cy="345916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4638680"/>
            <a:ext cx="5486400" cy="804862"/>
          </a:xfrm>
        </p:spPr>
        <p:txBody>
          <a:bodyPr/>
          <a:lstStyle>
            <a:lvl1pPr marL="0" indent="0">
              <a:buNone/>
              <a:defRPr sz="2200">
                <a:latin typeface="Arial" pitchFamily="34" charset="0"/>
                <a:cs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29144953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2286000"/>
            <a:ext cx="9144000" cy="1143000"/>
          </a:xfrm>
        </p:spPr>
        <p:txBody>
          <a:bodyPr/>
          <a:lstStyle>
            <a:lvl1pPr>
              <a:defRPr>
                <a:solidFill>
                  <a:schemeClr val="accent1">
                    <a:lumMod val="50000"/>
                  </a:schemeClr>
                </a:solidFill>
                <a:latin typeface="Arial" pitchFamily="34" charset="0"/>
                <a:cs typeface="Arial" pitchFamily="34" charset="0"/>
              </a:defRPr>
            </a:lvl1p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6D50C74D-4EE3-4573-B69F-4BF17ABDE9D1}" type="slidenum">
              <a:rPr lang="en-US"/>
              <a:pPr>
                <a:defRPr/>
              </a:pPr>
              <a:t>‹#›</a:t>
            </a:fld>
            <a:endParaRPr lang="en-US" dirty="0"/>
          </a:p>
        </p:txBody>
      </p:sp>
    </p:spTree>
    <p:extLst>
      <p:ext uri="{BB962C8B-B14F-4D97-AF65-F5344CB8AC3E}">
        <p14:creationId xmlns:p14="http://schemas.microsoft.com/office/powerpoint/2010/main" val="18444215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A0EC005A-F14C-4892-B6E4-EE744EEFFDBC}" type="slidenum">
              <a:rPr lang="en-US"/>
              <a:pPr>
                <a:defRPr/>
              </a:pPr>
              <a:t>‹#›</a:t>
            </a:fld>
            <a:endParaRPr lang="en-US" dirty="0"/>
          </a:p>
        </p:txBody>
      </p:sp>
    </p:spTree>
    <p:extLst>
      <p:ext uri="{BB962C8B-B14F-4D97-AF65-F5344CB8AC3E}">
        <p14:creationId xmlns:p14="http://schemas.microsoft.com/office/powerpoint/2010/main" val="35620516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188640"/>
            <a:ext cx="9144000" cy="1470025"/>
          </a:xfrm>
        </p:spPr>
        <p:txBody>
          <a:bodyPr/>
          <a:lstStyle>
            <a:lvl1pPr>
              <a:defRPr sz="4400">
                <a:solidFill>
                  <a:schemeClr val="accent1">
                    <a:lumMod val="50000"/>
                  </a:schemeClr>
                </a:solidFill>
                <a:latin typeface="Arial" pitchFamily="34" charset="0"/>
                <a:cs typeface="Arial"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1970065"/>
            <a:ext cx="6400800" cy="1752600"/>
          </a:xfrm>
        </p:spPr>
        <p:txBody>
          <a:bodyPr/>
          <a:lstStyle>
            <a:lvl1pPr marL="0" indent="0" algn="ctr">
              <a:buNone/>
              <a:defRPr sz="2400">
                <a:latin typeface="Arial" pitchFamily="34" charset="0"/>
                <a:cs typeface="Arial"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36579590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lumMod val="50000"/>
                  </a:schemeClr>
                </a:solidFill>
                <a:latin typeface="Calibri" panose="020F0502020204030204" pitchFamily="34" charset="0"/>
                <a:cs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685800" y="1557338"/>
            <a:ext cx="7772400" cy="3800488"/>
          </a:xfrm>
        </p:spPr>
        <p:txBody>
          <a:bodyPr/>
          <a:lstStyle>
            <a:lvl1pPr>
              <a:defRPr sz="2400">
                <a:latin typeface="Calibri" panose="020F0502020204030204" pitchFamily="34" charset="0"/>
                <a:cs typeface="Arial" pitchFamily="34" charset="0"/>
              </a:defRPr>
            </a:lvl1pPr>
            <a:lvl2pPr>
              <a:defRPr sz="2200">
                <a:solidFill>
                  <a:schemeClr val="accent1">
                    <a:lumMod val="50000"/>
                  </a:schemeClr>
                </a:solidFill>
                <a:latin typeface="Calibri" panose="020F0502020204030204" pitchFamily="34" charset="0"/>
                <a:cs typeface="Arial" pitchFamily="34" charset="0"/>
              </a:defRPr>
            </a:lvl2pPr>
            <a:lvl3pPr>
              <a:defRPr sz="2000">
                <a:solidFill>
                  <a:schemeClr val="accent1">
                    <a:lumMod val="50000"/>
                  </a:schemeClr>
                </a:solidFill>
                <a:latin typeface="Calibri" panose="020F0502020204030204" pitchFamily="34" charset="0"/>
                <a:cs typeface="Arial" pitchFamily="34" charset="0"/>
              </a:defRPr>
            </a:lvl3pPr>
            <a:lvl4pPr>
              <a:buNone/>
              <a:defRPr>
                <a:latin typeface="Arial" pitchFamily="34" charset="0"/>
                <a:cs typeface="Arial" pitchFamily="34" charset="0"/>
              </a:defRPr>
            </a:lvl4pPr>
          </a:lstStyle>
          <a:p>
            <a:pPr lvl="0"/>
            <a:r>
              <a:rPr lang="en-US" dirty="0" smtClean="0"/>
              <a:t>Click to edit Master text styles</a:t>
            </a:r>
          </a:p>
          <a:p>
            <a:pPr lvl="1"/>
            <a:r>
              <a:rPr lang="en-US" dirty="0" smtClean="0"/>
              <a:t>Second level</a:t>
            </a:r>
          </a:p>
          <a:p>
            <a:pPr lvl="2"/>
            <a:r>
              <a:rPr lang="en-US" dirty="0" smtClean="0"/>
              <a:t>Third level</a:t>
            </a:r>
          </a:p>
          <a:p>
            <a:pPr lvl="3"/>
            <a:endParaRPr lang="en-US" dirty="0"/>
          </a:p>
        </p:txBody>
      </p:sp>
    </p:spTree>
    <p:extLst>
      <p:ext uri="{BB962C8B-B14F-4D97-AF65-F5344CB8AC3E}">
        <p14:creationId xmlns:p14="http://schemas.microsoft.com/office/powerpoint/2010/main" val="40795956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3568" y="2786047"/>
            <a:ext cx="7848872" cy="1362075"/>
          </a:xfrm>
        </p:spPr>
        <p:txBody>
          <a:bodyPr anchor="t"/>
          <a:lstStyle>
            <a:lvl1pPr algn="l">
              <a:defRPr sz="4400" b="1" cap="none">
                <a:solidFill>
                  <a:schemeClr val="accent1">
                    <a:lumMod val="50000"/>
                  </a:schemeClr>
                </a:solidFill>
                <a:latin typeface="Calibri" panose="020F0502020204030204" pitchFamily="34" charset="0"/>
                <a:cs typeface="Arial" pitchFamily="34" charset="0"/>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1285860"/>
            <a:ext cx="7772400" cy="1500187"/>
          </a:xfrm>
        </p:spPr>
        <p:txBody>
          <a:bodyPr anchor="b"/>
          <a:lstStyle>
            <a:lvl1pPr marL="0" indent="0">
              <a:buNone/>
              <a:defRPr sz="2400">
                <a:latin typeface="Arial" pitchFamily="34" charset="0"/>
                <a:cs typeface="Arial" pitchFamily="34" charset="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Tree>
    <p:extLst>
      <p:ext uri="{BB962C8B-B14F-4D97-AF65-F5344CB8AC3E}">
        <p14:creationId xmlns:p14="http://schemas.microsoft.com/office/powerpoint/2010/main" val="5427843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lumMod val="50000"/>
                  </a:schemeClr>
                </a:solidFill>
                <a:latin typeface="Arial" pitchFamily="34" charset="0"/>
                <a:cs typeface="Arial" pitchFamily="34" charset="0"/>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685800" y="1557338"/>
            <a:ext cx="3810000" cy="4514868"/>
          </a:xfrm>
        </p:spPr>
        <p:txBody>
          <a:bodyPr/>
          <a:lstStyle>
            <a:lvl1pPr>
              <a:defRPr sz="2400">
                <a:solidFill>
                  <a:schemeClr val="tx1"/>
                </a:solidFill>
              </a:defRPr>
            </a:lvl1pPr>
            <a:lvl2pPr>
              <a:defRPr sz="2200">
                <a:solidFill>
                  <a:schemeClr val="accent1">
                    <a:lumMod val="50000"/>
                  </a:schemeClr>
                </a:solidFill>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p:txBody>
      </p:sp>
      <p:sp>
        <p:nvSpPr>
          <p:cNvPr id="4" name="Content Placeholder 3"/>
          <p:cNvSpPr>
            <a:spLocks noGrp="1"/>
          </p:cNvSpPr>
          <p:nvPr>
            <p:ph sz="half" idx="2"/>
          </p:nvPr>
        </p:nvSpPr>
        <p:spPr>
          <a:xfrm>
            <a:off x="4648200" y="1557338"/>
            <a:ext cx="3810000" cy="3800488"/>
          </a:xfrm>
        </p:spPr>
        <p:txBody>
          <a:bodyPr/>
          <a:lstStyle>
            <a:lvl1pPr>
              <a:defRPr sz="2400">
                <a:solidFill>
                  <a:schemeClr val="tx1"/>
                </a:solidFill>
                <a:latin typeface="Arial" pitchFamily="34" charset="0"/>
                <a:cs typeface="Arial" pitchFamily="34" charset="0"/>
              </a:defRPr>
            </a:lvl1pPr>
            <a:lvl2pPr>
              <a:defRPr sz="2200">
                <a:solidFill>
                  <a:schemeClr val="accent1">
                    <a:lumMod val="50000"/>
                  </a:schemeClr>
                </a:solidFill>
                <a:latin typeface="Arial" pitchFamily="34" charset="0"/>
                <a:cs typeface="Arial" pitchFamily="34" charset="0"/>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9455792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lvl1pPr>
              <a:defRPr>
                <a:solidFill>
                  <a:schemeClr val="accent1">
                    <a:lumMod val="50000"/>
                  </a:schemeClr>
                </a:solidFill>
                <a:latin typeface="Calibri" panose="020F0502020204030204" pitchFamily="34" charset="0"/>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67544" y="1484784"/>
            <a:ext cx="4040188" cy="639762"/>
          </a:xfrm>
        </p:spPr>
        <p:txBody>
          <a:bodyPr anchor="b"/>
          <a:lstStyle>
            <a:lvl1pPr marL="0" indent="0">
              <a:buNone/>
              <a:defRPr sz="2800" b="1">
                <a:solidFill>
                  <a:schemeClr val="accent1">
                    <a:lumMod val="50000"/>
                  </a:schemeClr>
                </a:solidFill>
                <a:latin typeface="Calibri" panose="020F0502020204030204" pitchFamily="34" charset="0"/>
                <a:cs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897331"/>
          </a:xfrm>
        </p:spPr>
        <p:txBody>
          <a:bodyPr/>
          <a:lstStyle>
            <a:lvl1pPr>
              <a:defRPr sz="2400">
                <a:latin typeface="Calibri" panose="020F0502020204030204" pitchFamily="34" charset="0"/>
                <a:cs typeface="Arial" pitchFamily="34" charset="0"/>
              </a:defRPr>
            </a:lvl1pPr>
            <a:lvl2pPr>
              <a:defRPr sz="2200">
                <a:solidFill>
                  <a:schemeClr val="accent1">
                    <a:lumMod val="50000"/>
                  </a:schemeClr>
                </a:solidFill>
                <a:latin typeface="Calibri" panose="020F0502020204030204" pitchFamily="34" charset="0"/>
                <a:cs typeface="Arial" pitchFamily="34" charset="0"/>
              </a:defRPr>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800" b="1">
                <a:solidFill>
                  <a:schemeClr val="accent1">
                    <a:lumMod val="50000"/>
                  </a:schemeClr>
                </a:solidFill>
                <a:latin typeface="Calibri" panose="020F0502020204030204" pitchFamily="34" charset="0"/>
                <a:cs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041775" cy="3182951"/>
          </a:xfrm>
        </p:spPr>
        <p:txBody>
          <a:bodyPr/>
          <a:lstStyle>
            <a:lvl1pPr>
              <a:defRPr sz="2400">
                <a:latin typeface="Calibri" panose="020F0502020204030204" pitchFamily="34" charset="0"/>
                <a:cs typeface="Arial" pitchFamily="34" charset="0"/>
              </a:defRPr>
            </a:lvl1pPr>
            <a:lvl2pPr>
              <a:defRPr sz="2200">
                <a:solidFill>
                  <a:schemeClr val="accent1">
                    <a:lumMod val="50000"/>
                  </a:schemeClr>
                </a:solidFill>
                <a:latin typeface="Calibri" panose="020F0502020204030204" pitchFamily="34" charset="0"/>
                <a:cs typeface="Arial" pitchFamily="34" charset="0"/>
              </a:defRPr>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24923885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400">
                <a:solidFill>
                  <a:schemeClr val="accent1">
                    <a:lumMod val="50000"/>
                  </a:schemeClr>
                </a:solidFill>
                <a:latin typeface="Calibri" panose="020F0502020204030204" pitchFamily="34" charset="0"/>
                <a:cs typeface="Arial"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303656531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image" Target="../media/image2.png"/><Relationship Id="rId5" Type="http://schemas.openxmlformats.org/officeDocument/2006/relationships/slideLayout" Target="../slideLayouts/slideLayout8.xml"/><Relationship Id="rId10" Type="http://schemas.openxmlformats.org/officeDocument/2006/relationships/theme" Target="../theme/theme2.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0" y="2286000"/>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endParaRPr lang="en-GB" altLang="en-US" smtClean="0"/>
          </a:p>
        </p:txBody>
      </p:sp>
      <p:sp>
        <p:nvSpPr>
          <p:cNvPr id="1027" name="Rectangle 3"/>
          <p:cNvSpPr>
            <a:spLocks noGrp="1" noChangeArrowheads="1"/>
          </p:cNvSpPr>
          <p:nvPr>
            <p:ph type="body" idx="1"/>
          </p:nvPr>
        </p:nvSpPr>
        <p:spPr bwMode="auto">
          <a:xfrm>
            <a:off x="685800" y="3929063"/>
            <a:ext cx="7772400" cy="171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a:latin typeface="Arial" pitchFamily="34" charset="0"/>
                <a:ea typeface="Arial" pitchFamily="34" charset="0"/>
                <a:cs typeface="Arial" pitchFamily="34" charset="0"/>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400">
                <a:latin typeface="Arial" pitchFamily="34" charset="0"/>
                <a:ea typeface="Arial" pitchFamily="34" charset="0"/>
                <a:cs typeface="Arial" pitchFamily="34"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a:latin typeface="Arial" pitchFamily="34" charset="0"/>
                <a:ea typeface="Arial" pitchFamily="34" charset="0"/>
                <a:cs typeface="Arial" pitchFamily="34" charset="0"/>
              </a:defRPr>
            </a:lvl1pPr>
          </a:lstStyle>
          <a:p>
            <a:pPr>
              <a:defRPr/>
            </a:pPr>
            <a:fld id="{FE5599B8-0ACE-4BA1-89DB-FC86362DF3D3}" type="slidenum">
              <a:rPr lang="en-US"/>
              <a:pPr>
                <a:defRPr/>
              </a:pPr>
              <a:t>‹#›</a:t>
            </a:fld>
            <a:endParaRPr lang="en-US" dirty="0"/>
          </a:p>
        </p:txBody>
      </p:sp>
      <p:pic>
        <p:nvPicPr>
          <p:cNvPr id="1031" name="Picture 19" descr="STFC_top"/>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44000" cy="143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658" r:id="rId1"/>
    <p:sldLayoutId id="2147484659" r:id="rId2"/>
    <p:sldLayoutId id="2147484660" r:id="rId3"/>
  </p:sldLayoutIdLst>
  <p:timing>
    <p:tnLst>
      <p:par>
        <p:cTn id="1" dur="indefinite" restart="never" nodeType="tmRoot"/>
      </p:par>
    </p:tnLst>
  </p:timing>
  <p:txStyles>
    <p:titleStyle>
      <a:lvl1pPr algn="ctr" rtl="0" eaLnBrk="0" fontAlgn="base" hangingPunct="0">
        <a:spcBef>
          <a:spcPct val="0"/>
        </a:spcBef>
        <a:spcAft>
          <a:spcPct val="0"/>
        </a:spcAft>
        <a:defRPr sz="4400" b="1">
          <a:solidFill>
            <a:srgbClr val="3C8C93"/>
          </a:solidFill>
          <a:latin typeface="Arial" pitchFamily="34" charset="0"/>
          <a:ea typeface="+mj-ea"/>
          <a:cs typeface="Arial" pitchFamily="34" charset="0"/>
        </a:defRPr>
      </a:lvl1pPr>
      <a:lvl2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ctr" rtl="0" eaLnBrk="0" fontAlgn="base" hangingPunct="0">
        <a:spcBef>
          <a:spcPct val="20000"/>
        </a:spcBef>
        <a:spcAft>
          <a:spcPct val="0"/>
        </a:spcAft>
        <a:defRPr sz="24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defRPr sz="36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defRPr sz="36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defRPr sz="36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defRPr sz="3600">
          <a:solidFill>
            <a:schemeClr val="tx1"/>
          </a:solidFill>
          <a:latin typeface="Arial" pitchFamily="34" charset="0"/>
          <a:ea typeface="+mn-ea"/>
          <a:cs typeface="Arial" pitchFamily="34" charset="0"/>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0" y="333375"/>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smtClean="0"/>
              <a:t>Click to edit Master title style</a:t>
            </a:r>
          </a:p>
        </p:txBody>
      </p:sp>
      <p:sp>
        <p:nvSpPr>
          <p:cNvPr id="2051" name="Rectangle 3"/>
          <p:cNvSpPr>
            <a:spLocks noGrp="1" noChangeArrowheads="1"/>
          </p:cNvSpPr>
          <p:nvPr>
            <p:ph type="body" idx="1"/>
          </p:nvPr>
        </p:nvSpPr>
        <p:spPr bwMode="auto">
          <a:xfrm>
            <a:off x="685800" y="1557338"/>
            <a:ext cx="7772400" cy="453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a:latin typeface="Lucida Grande" pitchFamily="84" charset="0"/>
                <a:ea typeface="ヒラギノ角ゴ Pro W3" pitchFamily="84" charset="-128"/>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400">
                <a:latin typeface="Lucida Grande" pitchFamily="84" charset="0"/>
                <a:ea typeface="ヒラギノ角ゴ Pro W3" pitchFamily="84" charset="-128"/>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a:latin typeface="Lucida Grande" pitchFamily="84" charset="0"/>
                <a:ea typeface="ヒラギノ角ゴ Pro W3" pitchFamily="84" charset="-128"/>
                <a:cs typeface="+mn-cs"/>
              </a:defRPr>
            </a:lvl1pPr>
          </a:lstStyle>
          <a:p>
            <a:pPr>
              <a:defRPr/>
            </a:pPr>
            <a:fld id="{639EA0AD-D3CD-4BCE-B3A6-6516CC613B96}" type="slidenum">
              <a:rPr lang="en-US"/>
              <a:pPr>
                <a:defRPr/>
              </a:pPr>
              <a:t>‹#›</a:t>
            </a:fld>
            <a:endParaRPr lang="en-US" dirty="0"/>
          </a:p>
        </p:txBody>
      </p:sp>
      <p:pic>
        <p:nvPicPr>
          <p:cNvPr id="2055" name="Picture 19" descr="SCI41098_PPT_Templates_bottom_STFC"/>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563688" y="5294313"/>
            <a:ext cx="7580312" cy="156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661" r:id="rId1"/>
    <p:sldLayoutId id="2147484662" r:id="rId2"/>
    <p:sldLayoutId id="2147484663" r:id="rId3"/>
    <p:sldLayoutId id="2147484664" r:id="rId4"/>
    <p:sldLayoutId id="2147484665" r:id="rId5"/>
    <p:sldLayoutId id="2147484666" r:id="rId6"/>
    <p:sldLayoutId id="2147484667" r:id="rId7"/>
    <p:sldLayoutId id="2147484668" r:id="rId8"/>
    <p:sldLayoutId id="2147484669" r:id="rId9"/>
  </p:sldLayoutIdLst>
  <p:txStyles>
    <p:titleStyle>
      <a:lvl1pPr algn="ctr" rtl="0" eaLnBrk="0" fontAlgn="base" hangingPunct="0">
        <a:spcBef>
          <a:spcPct val="0"/>
        </a:spcBef>
        <a:spcAft>
          <a:spcPct val="0"/>
        </a:spcAft>
        <a:defRPr sz="4400" b="1">
          <a:solidFill>
            <a:srgbClr val="3C8C93"/>
          </a:solidFill>
          <a:latin typeface="Arial" pitchFamily="34" charset="0"/>
          <a:ea typeface="+mj-ea"/>
          <a:cs typeface="Arial" pitchFamily="34" charset="0"/>
        </a:defRPr>
      </a:lvl1pPr>
      <a:lvl2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l" rtl="0" eaLnBrk="0" fontAlgn="base" hangingPunct="0">
        <a:spcBef>
          <a:spcPct val="20000"/>
        </a:spcBef>
        <a:spcAft>
          <a:spcPct val="0"/>
        </a:spcAft>
        <a:buChar char="•"/>
        <a:defRPr sz="24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Char char="–"/>
        <a:defRPr sz="2200">
          <a:solidFill>
            <a:srgbClr val="3C8C93"/>
          </a:solidFill>
          <a:latin typeface="Arial" pitchFamily="34" charset="0"/>
          <a:ea typeface="+mn-ea"/>
          <a:cs typeface="Arial" pitchFamily="34" charset="0"/>
        </a:defRPr>
      </a:lvl2pPr>
      <a:lvl3pPr marL="1143000" indent="-228600" algn="l" rtl="0" eaLnBrk="0" fontAlgn="base" hangingPunct="0">
        <a:spcBef>
          <a:spcPct val="20000"/>
        </a:spcBef>
        <a:spcAft>
          <a:spcPct val="0"/>
        </a:spcAft>
        <a:buChar char="•"/>
        <a:defRPr sz="2400">
          <a:solidFill>
            <a:schemeClr val="tx1"/>
          </a:solidFill>
          <a:latin typeface="Calibri" pitchFamily="34" charset="0"/>
          <a:ea typeface="+mn-ea"/>
          <a:cs typeface="Calibri" pitchFamily="34" charset="0"/>
        </a:defRPr>
      </a:lvl3pPr>
      <a:lvl4pPr marL="16002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4pPr>
      <a:lvl5pPr marL="20574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1.xml"/><Relationship Id="rId1" Type="http://schemas.openxmlformats.org/officeDocument/2006/relationships/slideLayout" Target="../slideLayouts/slideLayout5.xml"/><Relationship Id="rId4" Type="http://schemas.openxmlformats.org/officeDocument/2006/relationships/image" Target="../media/image24.jpeg"/></Relationships>
</file>

<file path=ppt/slides/_rels/slide1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image" Target="../media/image26.jpeg"/></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image" Target="../media/image29.jpeg"/></Relationships>
</file>

<file path=ppt/slides/_rels/slide1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6.xml"/><Relationship Id="rId1" Type="http://schemas.openxmlformats.org/officeDocument/2006/relationships/slideLayout" Target="../slideLayouts/slideLayout5.xml"/><Relationship Id="rId5" Type="http://schemas.openxmlformats.org/officeDocument/2006/relationships/image" Target="../media/image14.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7.xml"/><Relationship Id="rId1" Type="http://schemas.openxmlformats.org/officeDocument/2006/relationships/slideLayout" Target="../slideLayouts/slideLayout5.xml"/><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16.jpeg"/><Relationship Id="rId7" Type="http://schemas.openxmlformats.org/officeDocument/2006/relationships/image" Target="../media/image20.jpeg"/><Relationship Id="rId2" Type="http://schemas.openxmlformats.org/officeDocument/2006/relationships/notesSlide" Target="../notesSlides/notesSlide9.xml"/><Relationship Id="rId1" Type="http://schemas.openxmlformats.org/officeDocument/2006/relationships/slideLayout" Target="../slideLayouts/slideLayout5.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ctrTitle"/>
          </p:nvPr>
        </p:nvSpPr>
        <p:spPr>
          <a:xfrm>
            <a:off x="0" y="981075"/>
            <a:ext cx="9144000" cy="1470025"/>
          </a:xfrm>
        </p:spPr>
        <p:txBody>
          <a:bodyPr/>
          <a:lstStyle/>
          <a:p>
            <a:pPr eaLnBrk="1" hangingPunct="1"/>
            <a:r>
              <a:rPr lang="en-US" altLang="en-US" sz="6000" smtClean="0">
                <a:solidFill>
                  <a:srgbClr val="3C8C93"/>
                </a:solidFill>
                <a:latin typeface="Calibri" pitchFamily="34" charset="0"/>
              </a:rPr>
              <a:t>Materials</a:t>
            </a:r>
          </a:p>
        </p:txBody>
      </p:sp>
      <p:sp>
        <p:nvSpPr>
          <p:cNvPr id="12291" name="Subtitle 2"/>
          <p:cNvSpPr>
            <a:spLocks noGrp="1"/>
          </p:cNvSpPr>
          <p:nvPr>
            <p:ph type="subTitle" idx="1"/>
          </p:nvPr>
        </p:nvSpPr>
        <p:spPr>
          <a:xfrm>
            <a:off x="1371600" y="3860800"/>
            <a:ext cx="6400800" cy="744538"/>
          </a:xfrm>
        </p:spPr>
        <p:txBody>
          <a:bodyPr/>
          <a:lstStyle/>
          <a:p>
            <a:pPr eaLnBrk="1" hangingPunct="1"/>
            <a:r>
              <a:rPr lang="en-US" altLang="en-US" sz="3600" smtClean="0">
                <a:latin typeface="Calibri" pitchFamily="34" charset="0"/>
              </a:rPr>
              <a:t>What are things made from?</a:t>
            </a:r>
          </a:p>
        </p:txBody>
      </p:sp>
      <p:pic>
        <p:nvPicPr>
          <p:cNvPr id="12292" name="Picture 5" descr="https://encrypted-tbn3.gstatic.com/images?q=tbn:ANd9GcTpnr8qz2HA5fAvA-w5TpKRILcluhbYdHXP9L88Bvttan5bGGQG3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6600" y="4508500"/>
            <a:ext cx="2417763" cy="220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3" name="Picture 7" descr="http://displays.tpet.co.uk/ResourceImages/TopicSmallerImages/29.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5213" y="1341438"/>
            <a:ext cx="7178675" cy="2519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itle 11"/>
          <p:cNvSpPr>
            <a:spLocks noGrp="1"/>
          </p:cNvSpPr>
          <p:nvPr>
            <p:ph type="title"/>
          </p:nvPr>
        </p:nvSpPr>
        <p:spPr>
          <a:xfrm>
            <a:off x="0" y="-27384"/>
            <a:ext cx="9144000" cy="1143000"/>
          </a:xfrm>
        </p:spPr>
        <p:txBody>
          <a:bodyPr/>
          <a:lstStyle/>
          <a:p>
            <a:r>
              <a:rPr lang="en-US" altLang="en-US" dirty="0" smtClean="0">
                <a:solidFill>
                  <a:srgbClr val="3C8C93"/>
                </a:solidFill>
              </a:rPr>
              <a:t>Materials and microscopes</a:t>
            </a:r>
          </a:p>
        </p:txBody>
      </p:sp>
      <p:pic>
        <p:nvPicPr>
          <p:cNvPr id="66564" name="Picture 4" descr="Image result for leaf through a microscop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052736"/>
            <a:ext cx="7424824" cy="4176464"/>
          </a:xfrm>
          <a:prstGeom prst="rect">
            <a:avLst/>
          </a:prstGeom>
          <a:noFill/>
          <a:extLst>
            <a:ext uri="{909E8E84-426E-40DD-AFC4-6F175D3DCCD1}">
              <a14:hiddenFill xmlns:a14="http://schemas.microsoft.com/office/drawing/2010/main">
                <a:solidFill>
                  <a:srgbClr val="FFFFFF"/>
                </a:solidFill>
              </a14:hiddenFill>
            </a:ext>
          </a:extLst>
        </p:spPr>
      </p:pic>
      <p:sp>
        <p:nvSpPr>
          <p:cNvPr id="11" name="Content Placeholder 3"/>
          <p:cNvSpPr txBox="1">
            <a:spLocks/>
          </p:cNvSpPr>
          <p:nvPr/>
        </p:nvSpPr>
        <p:spPr bwMode="auto">
          <a:xfrm>
            <a:off x="5364088" y="3943850"/>
            <a:ext cx="3384376" cy="1793162"/>
          </a:xfrm>
          <a:prstGeom prst="rect">
            <a:avLst/>
          </a:prstGeom>
          <a:solidFill>
            <a:schemeClr val="accent1">
              <a:alpha val="78000"/>
            </a:schemeClr>
          </a:solidFill>
          <a:ln>
            <a:noFill/>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400">
                <a:solidFill>
                  <a:schemeClr val="tx1"/>
                </a:solidFill>
                <a:latin typeface="Calibri" panose="020F0502020204030204" pitchFamily="34" charset="0"/>
                <a:ea typeface="+mn-ea"/>
                <a:cs typeface="Arial" pitchFamily="34" charset="0"/>
              </a:defRPr>
            </a:lvl1pPr>
            <a:lvl2pPr marL="742950" indent="-285750" algn="l" rtl="0" eaLnBrk="0" fontAlgn="base" hangingPunct="0">
              <a:spcBef>
                <a:spcPct val="20000"/>
              </a:spcBef>
              <a:spcAft>
                <a:spcPct val="0"/>
              </a:spcAft>
              <a:buChar char="–"/>
              <a:defRPr sz="2200">
                <a:solidFill>
                  <a:schemeClr val="accent1">
                    <a:lumMod val="50000"/>
                  </a:schemeClr>
                </a:solidFill>
                <a:latin typeface="Calibri" panose="020F0502020204030204" pitchFamily="34" charset="0"/>
                <a:ea typeface="+mn-ea"/>
                <a:cs typeface="Arial" pitchFamily="34" charset="0"/>
              </a:defRPr>
            </a:lvl2pPr>
            <a:lvl3pPr marL="1143000" indent="-228600" algn="l" rtl="0" eaLnBrk="0" fontAlgn="base" hangingPunct="0">
              <a:spcBef>
                <a:spcPct val="20000"/>
              </a:spcBef>
              <a:spcAft>
                <a:spcPct val="0"/>
              </a:spcAft>
              <a:buChar char="•"/>
              <a:defRPr sz="2000">
                <a:solidFill>
                  <a:schemeClr val="accent1">
                    <a:lumMod val="50000"/>
                  </a:schemeClr>
                </a:solidFill>
                <a:latin typeface="Calibri" panose="020F0502020204030204" pitchFamily="34" charset="0"/>
                <a:ea typeface="+mn-ea"/>
                <a:cs typeface="Arial" pitchFamily="34" charset="0"/>
              </a:defRPr>
            </a:lvl3pPr>
            <a:lvl4pPr marL="1600200" indent="-228600" algn="l" rtl="0" eaLnBrk="0" fontAlgn="base" hangingPunct="0">
              <a:spcBef>
                <a:spcPct val="20000"/>
              </a:spcBef>
              <a:spcAft>
                <a:spcPct val="0"/>
              </a:spcAft>
              <a:buNone/>
              <a:defRPr sz="20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a:lstStyle>
          <a:p>
            <a:pPr marL="0" indent="0">
              <a:buFontTx/>
              <a:buNone/>
            </a:pPr>
            <a:r>
              <a:rPr lang="en-US" altLang="en-US" sz="2800" kern="0" dirty="0" smtClean="0"/>
              <a:t>We can learn more by looking at materials – like this leaf – through microscopes</a:t>
            </a:r>
            <a:endParaRPr lang="en-US" altLang="en-US" sz="300" kern="0" dirty="0" smtClean="0"/>
          </a:p>
        </p:txBody>
      </p:sp>
    </p:spTree>
    <p:extLst>
      <p:ext uri="{BB962C8B-B14F-4D97-AF65-F5344CB8AC3E}">
        <p14:creationId xmlns:p14="http://schemas.microsoft.com/office/powerpoint/2010/main" val="3424955616"/>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itle 11"/>
          <p:cNvSpPr>
            <a:spLocks noGrp="1"/>
          </p:cNvSpPr>
          <p:nvPr>
            <p:ph type="title"/>
          </p:nvPr>
        </p:nvSpPr>
        <p:spPr>
          <a:xfrm>
            <a:off x="0" y="-27384"/>
            <a:ext cx="9144000" cy="1143000"/>
          </a:xfrm>
        </p:spPr>
        <p:txBody>
          <a:bodyPr/>
          <a:lstStyle/>
          <a:p>
            <a:r>
              <a:rPr lang="en-US" altLang="en-US" dirty="0" smtClean="0">
                <a:solidFill>
                  <a:srgbClr val="3C8C93"/>
                </a:solidFill>
              </a:rPr>
              <a:t>Spider silk: Types of materials</a:t>
            </a:r>
          </a:p>
        </p:txBody>
      </p:sp>
      <p:sp>
        <p:nvSpPr>
          <p:cNvPr id="2" name="Content Placeholder 12"/>
          <p:cNvSpPr>
            <a:spLocks noGrp="1"/>
          </p:cNvSpPr>
          <p:nvPr>
            <p:ph idx="1"/>
          </p:nvPr>
        </p:nvSpPr>
        <p:spPr>
          <a:xfrm>
            <a:off x="839168" y="1421756"/>
            <a:ext cx="3312368" cy="1656184"/>
          </a:xfrm>
        </p:spPr>
        <p:txBody>
          <a:bodyPr/>
          <a:lstStyle/>
          <a:p>
            <a:pPr marL="0" indent="0">
              <a:buFontTx/>
              <a:buNone/>
            </a:pPr>
            <a:r>
              <a:rPr lang="en-US" altLang="en-US" sz="3200" dirty="0" smtClean="0"/>
              <a:t>Natural materials are those that are found around us.</a:t>
            </a:r>
          </a:p>
        </p:txBody>
      </p:sp>
      <p:pic>
        <p:nvPicPr>
          <p:cNvPr id="4" name="Picture 7" descr="Image result for natural material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6056" y="1196752"/>
            <a:ext cx="3780928" cy="210619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C:\Users\vas78\Desktop\lego.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0749" y="3789040"/>
            <a:ext cx="4230139" cy="1912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ontent Placeholder 3"/>
          <p:cNvSpPr txBox="1">
            <a:spLocks/>
          </p:cNvSpPr>
          <p:nvPr/>
        </p:nvSpPr>
        <p:spPr bwMode="auto">
          <a:xfrm>
            <a:off x="4970784" y="3861049"/>
            <a:ext cx="3886200" cy="1491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400">
                <a:solidFill>
                  <a:schemeClr val="tx1"/>
                </a:solidFill>
                <a:latin typeface="Calibri" panose="020F0502020204030204" pitchFamily="34" charset="0"/>
                <a:ea typeface="+mn-ea"/>
                <a:cs typeface="Arial" pitchFamily="34" charset="0"/>
              </a:defRPr>
            </a:lvl1pPr>
            <a:lvl2pPr marL="742950" indent="-285750" algn="l" rtl="0" eaLnBrk="0" fontAlgn="base" hangingPunct="0">
              <a:spcBef>
                <a:spcPct val="20000"/>
              </a:spcBef>
              <a:spcAft>
                <a:spcPct val="0"/>
              </a:spcAft>
              <a:buChar char="–"/>
              <a:defRPr sz="2200">
                <a:solidFill>
                  <a:schemeClr val="accent1">
                    <a:lumMod val="50000"/>
                  </a:schemeClr>
                </a:solidFill>
                <a:latin typeface="Calibri" panose="020F0502020204030204" pitchFamily="34" charset="0"/>
                <a:ea typeface="+mn-ea"/>
                <a:cs typeface="Arial" pitchFamily="34" charset="0"/>
              </a:defRPr>
            </a:lvl2pPr>
            <a:lvl3pPr marL="1143000" indent="-228600" algn="l" rtl="0" eaLnBrk="0" fontAlgn="base" hangingPunct="0">
              <a:spcBef>
                <a:spcPct val="20000"/>
              </a:spcBef>
              <a:spcAft>
                <a:spcPct val="0"/>
              </a:spcAft>
              <a:buChar char="•"/>
              <a:defRPr sz="2000">
                <a:solidFill>
                  <a:schemeClr val="accent1">
                    <a:lumMod val="50000"/>
                  </a:schemeClr>
                </a:solidFill>
                <a:latin typeface="Calibri" panose="020F0502020204030204" pitchFamily="34" charset="0"/>
                <a:ea typeface="+mn-ea"/>
                <a:cs typeface="Arial" pitchFamily="34" charset="0"/>
              </a:defRPr>
            </a:lvl3pPr>
            <a:lvl4pPr marL="1600200" indent="-228600" algn="l" rtl="0" eaLnBrk="0" fontAlgn="base" hangingPunct="0">
              <a:spcBef>
                <a:spcPct val="20000"/>
              </a:spcBef>
              <a:spcAft>
                <a:spcPct val="0"/>
              </a:spcAft>
              <a:buNone/>
              <a:defRPr sz="20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a:lstStyle>
          <a:p>
            <a:pPr marL="0" indent="0">
              <a:buFontTx/>
              <a:buNone/>
            </a:pPr>
            <a:r>
              <a:rPr lang="en-US" altLang="en-US" sz="2800" kern="0" dirty="0" smtClean="0"/>
              <a:t>Man made materials are ones we have altered or added together</a:t>
            </a:r>
            <a:endParaRPr lang="en-US" altLang="en-US" sz="300" kern="0" dirty="0" smtClean="0"/>
          </a:p>
        </p:txBody>
      </p:sp>
    </p:spTree>
    <p:extLst>
      <p:ext uri="{BB962C8B-B14F-4D97-AF65-F5344CB8AC3E}">
        <p14:creationId xmlns:p14="http://schemas.microsoft.com/office/powerpoint/2010/main" val="3472874223"/>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itle 11"/>
          <p:cNvSpPr>
            <a:spLocks noGrp="1"/>
          </p:cNvSpPr>
          <p:nvPr>
            <p:ph type="title"/>
          </p:nvPr>
        </p:nvSpPr>
        <p:spPr>
          <a:xfrm>
            <a:off x="0" y="-27384"/>
            <a:ext cx="9144000" cy="1143000"/>
          </a:xfrm>
        </p:spPr>
        <p:txBody>
          <a:bodyPr/>
          <a:lstStyle/>
          <a:p>
            <a:r>
              <a:rPr lang="en-US" altLang="en-US" dirty="0" smtClean="0">
                <a:solidFill>
                  <a:srgbClr val="3C8C93"/>
                </a:solidFill>
              </a:rPr>
              <a:t>Spider silk: Types of materials</a:t>
            </a:r>
          </a:p>
        </p:txBody>
      </p:sp>
      <p:pic>
        <p:nvPicPr>
          <p:cNvPr id="64514" name="Picture 2" descr="Image result for spiders we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3440" y="1109896"/>
            <a:ext cx="8091131" cy="4627116"/>
          </a:xfrm>
          <a:prstGeom prst="rect">
            <a:avLst/>
          </a:prstGeom>
          <a:noFill/>
          <a:extLst>
            <a:ext uri="{909E8E84-426E-40DD-AFC4-6F175D3DCCD1}">
              <a14:hiddenFill xmlns:a14="http://schemas.microsoft.com/office/drawing/2010/main">
                <a:solidFill>
                  <a:srgbClr val="FFFFFF"/>
                </a:solidFill>
              </a14:hiddenFill>
            </a:ext>
          </a:extLst>
        </p:spPr>
      </p:pic>
      <p:sp>
        <p:nvSpPr>
          <p:cNvPr id="6" name="Content Placeholder 3"/>
          <p:cNvSpPr txBox="1">
            <a:spLocks/>
          </p:cNvSpPr>
          <p:nvPr/>
        </p:nvSpPr>
        <p:spPr bwMode="auto">
          <a:xfrm>
            <a:off x="683568" y="4840431"/>
            <a:ext cx="3384376" cy="1793162"/>
          </a:xfrm>
          <a:prstGeom prst="rect">
            <a:avLst/>
          </a:prstGeom>
          <a:solidFill>
            <a:schemeClr val="accent1">
              <a:alpha val="78000"/>
            </a:schemeClr>
          </a:solidFill>
          <a:ln>
            <a:noFill/>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400">
                <a:solidFill>
                  <a:schemeClr val="tx1"/>
                </a:solidFill>
                <a:latin typeface="Calibri" panose="020F0502020204030204" pitchFamily="34" charset="0"/>
                <a:ea typeface="+mn-ea"/>
                <a:cs typeface="Arial" pitchFamily="34" charset="0"/>
              </a:defRPr>
            </a:lvl1pPr>
            <a:lvl2pPr marL="742950" indent="-285750" algn="l" rtl="0" eaLnBrk="0" fontAlgn="base" hangingPunct="0">
              <a:spcBef>
                <a:spcPct val="20000"/>
              </a:spcBef>
              <a:spcAft>
                <a:spcPct val="0"/>
              </a:spcAft>
              <a:buChar char="–"/>
              <a:defRPr sz="2200">
                <a:solidFill>
                  <a:schemeClr val="accent1">
                    <a:lumMod val="50000"/>
                  </a:schemeClr>
                </a:solidFill>
                <a:latin typeface="Calibri" panose="020F0502020204030204" pitchFamily="34" charset="0"/>
                <a:ea typeface="+mn-ea"/>
                <a:cs typeface="Arial" pitchFamily="34" charset="0"/>
              </a:defRPr>
            </a:lvl2pPr>
            <a:lvl3pPr marL="1143000" indent="-228600" algn="l" rtl="0" eaLnBrk="0" fontAlgn="base" hangingPunct="0">
              <a:spcBef>
                <a:spcPct val="20000"/>
              </a:spcBef>
              <a:spcAft>
                <a:spcPct val="0"/>
              </a:spcAft>
              <a:buChar char="•"/>
              <a:defRPr sz="2000">
                <a:solidFill>
                  <a:schemeClr val="accent1">
                    <a:lumMod val="50000"/>
                  </a:schemeClr>
                </a:solidFill>
                <a:latin typeface="Calibri" panose="020F0502020204030204" pitchFamily="34" charset="0"/>
                <a:ea typeface="+mn-ea"/>
                <a:cs typeface="Arial" pitchFamily="34" charset="0"/>
              </a:defRPr>
            </a:lvl3pPr>
            <a:lvl4pPr marL="1600200" indent="-228600" algn="l" rtl="0" eaLnBrk="0" fontAlgn="base" hangingPunct="0">
              <a:spcBef>
                <a:spcPct val="20000"/>
              </a:spcBef>
              <a:spcAft>
                <a:spcPct val="0"/>
              </a:spcAft>
              <a:buNone/>
              <a:defRPr sz="20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a:lstStyle>
          <a:p>
            <a:pPr marL="0" indent="0">
              <a:buFontTx/>
              <a:buNone/>
            </a:pPr>
            <a:r>
              <a:rPr lang="en-US" altLang="en-US" sz="2800" kern="0" dirty="0" smtClean="0"/>
              <a:t>Spider silk is incredibly strong – an inch-thick rope could hold up a jumbo jet!</a:t>
            </a:r>
            <a:endParaRPr lang="en-US" altLang="en-US" sz="300" kern="0" dirty="0" smtClean="0"/>
          </a:p>
        </p:txBody>
      </p:sp>
      <p:pic>
        <p:nvPicPr>
          <p:cNvPr id="2" name="Picture 1"/>
          <p:cNvPicPr>
            <a:picLocks noChangeAspect="1"/>
          </p:cNvPicPr>
          <p:nvPr/>
        </p:nvPicPr>
        <p:blipFill rotWithShape="1">
          <a:blip r:embed="rId4" cstate="print">
            <a:extLst>
              <a:ext uri="{28A0092B-C50C-407E-A947-70E740481C1C}">
                <a14:useLocalDpi xmlns:a14="http://schemas.microsoft.com/office/drawing/2010/main" val="0"/>
              </a:ext>
            </a:extLst>
          </a:blip>
          <a:srcRect l="15667" r="9333" b="5555"/>
          <a:stretch/>
        </p:blipFill>
        <p:spPr>
          <a:xfrm rot="5400000">
            <a:off x="6373767" y="1411209"/>
            <a:ext cx="2535869" cy="2394987"/>
          </a:xfrm>
          <a:prstGeom prst="rect">
            <a:avLst/>
          </a:prstGeom>
        </p:spPr>
      </p:pic>
    </p:spTree>
    <p:extLst>
      <p:ext uri="{BB962C8B-B14F-4D97-AF65-F5344CB8AC3E}">
        <p14:creationId xmlns:p14="http://schemas.microsoft.com/office/powerpoint/2010/main" val="2667187085"/>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itle 11"/>
          <p:cNvSpPr>
            <a:spLocks noGrp="1"/>
          </p:cNvSpPr>
          <p:nvPr>
            <p:ph type="title"/>
          </p:nvPr>
        </p:nvSpPr>
        <p:spPr>
          <a:xfrm>
            <a:off x="0" y="-27384"/>
            <a:ext cx="9144000" cy="1143000"/>
          </a:xfrm>
        </p:spPr>
        <p:txBody>
          <a:bodyPr/>
          <a:lstStyle/>
          <a:p>
            <a:r>
              <a:rPr lang="en-US" altLang="en-US" dirty="0" smtClean="0">
                <a:solidFill>
                  <a:srgbClr val="3C8C93"/>
                </a:solidFill>
              </a:rPr>
              <a:t>Properties of materials</a:t>
            </a:r>
          </a:p>
        </p:txBody>
      </p:sp>
      <p:pic>
        <p:nvPicPr>
          <p:cNvPr id="67592" name="Picture 8" descr="Image result for five senses free graphic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1140082"/>
            <a:ext cx="6408712" cy="4806534"/>
          </a:xfrm>
          <a:prstGeom prst="rect">
            <a:avLst/>
          </a:prstGeom>
          <a:noFill/>
          <a:extLst>
            <a:ext uri="{909E8E84-426E-40DD-AFC4-6F175D3DCCD1}">
              <a14:hiddenFill xmlns:a14="http://schemas.microsoft.com/office/drawing/2010/main">
                <a:solidFill>
                  <a:srgbClr val="FFFFFF"/>
                </a:solidFill>
              </a14:hiddenFill>
            </a:ext>
          </a:extLst>
        </p:spPr>
      </p:pic>
      <p:sp>
        <p:nvSpPr>
          <p:cNvPr id="12" name="Content Placeholder 3"/>
          <p:cNvSpPr txBox="1">
            <a:spLocks/>
          </p:cNvSpPr>
          <p:nvPr/>
        </p:nvSpPr>
        <p:spPr bwMode="auto">
          <a:xfrm>
            <a:off x="5652120" y="4293096"/>
            <a:ext cx="3491880" cy="1872208"/>
          </a:xfrm>
          <a:prstGeom prst="rect">
            <a:avLst/>
          </a:prstGeom>
          <a:solidFill>
            <a:schemeClr val="accent1">
              <a:alpha val="57000"/>
            </a:schemeClr>
          </a:solidFill>
          <a:ln>
            <a:noFill/>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400">
                <a:solidFill>
                  <a:schemeClr val="tx1"/>
                </a:solidFill>
                <a:latin typeface="Calibri" panose="020F0502020204030204" pitchFamily="34" charset="0"/>
                <a:ea typeface="+mn-ea"/>
                <a:cs typeface="Arial" pitchFamily="34" charset="0"/>
              </a:defRPr>
            </a:lvl1pPr>
            <a:lvl2pPr marL="742950" indent="-285750" algn="l" rtl="0" eaLnBrk="0" fontAlgn="base" hangingPunct="0">
              <a:spcBef>
                <a:spcPct val="20000"/>
              </a:spcBef>
              <a:spcAft>
                <a:spcPct val="0"/>
              </a:spcAft>
              <a:buChar char="–"/>
              <a:defRPr sz="2200">
                <a:solidFill>
                  <a:schemeClr val="accent1">
                    <a:lumMod val="50000"/>
                  </a:schemeClr>
                </a:solidFill>
                <a:latin typeface="Calibri" panose="020F0502020204030204" pitchFamily="34" charset="0"/>
                <a:ea typeface="+mn-ea"/>
                <a:cs typeface="Arial" pitchFamily="34" charset="0"/>
              </a:defRPr>
            </a:lvl2pPr>
            <a:lvl3pPr marL="1143000" indent="-228600" algn="l" rtl="0" eaLnBrk="0" fontAlgn="base" hangingPunct="0">
              <a:spcBef>
                <a:spcPct val="20000"/>
              </a:spcBef>
              <a:spcAft>
                <a:spcPct val="0"/>
              </a:spcAft>
              <a:buChar char="•"/>
              <a:defRPr sz="2000">
                <a:solidFill>
                  <a:schemeClr val="accent1">
                    <a:lumMod val="50000"/>
                  </a:schemeClr>
                </a:solidFill>
                <a:latin typeface="Calibri" panose="020F0502020204030204" pitchFamily="34" charset="0"/>
                <a:ea typeface="+mn-ea"/>
                <a:cs typeface="Arial" pitchFamily="34" charset="0"/>
              </a:defRPr>
            </a:lvl3pPr>
            <a:lvl4pPr marL="1600200" indent="-228600" algn="l" rtl="0" eaLnBrk="0" fontAlgn="base" hangingPunct="0">
              <a:spcBef>
                <a:spcPct val="20000"/>
              </a:spcBef>
              <a:spcAft>
                <a:spcPct val="0"/>
              </a:spcAft>
              <a:buNone/>
              <a:defRPr sz="20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a:lstStyle>
          <a:p>
            <a:pPr marL="0" indent="0">
              <a:buFontTx/>
              <a:buNone/>
            </a:pPr>
            <a:r>
              <a:rPr lang="en-US" altLang="en-US" sz="2800" kern="0" dirty="0" smtClean="0"/>
              <a:t>We can learn about properties of materials by using our sense of touch </a:t>
            </a:r>
            <a:endParaRPr lang="en-US" altLang="en-US" sz="300" kern="0" dirty="0" smtClean="0"/>
          </a:p>
        </p:txBody>
      </p:sp>
    </p:spTree>
    <p:extLst>
      <p:ext uri="{BB962C8B-B14F-4D97-AF65-F5344CB8AC3E}">
        <p14:creationId xmlns:p14="http://schemas.microsoft.com/office/powerpoint/2010/main" val="2793607992"/>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759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itle 11"/>
          <p:cNvSpPr>
            <a:spLocks noGrp="1"/>
          </p:cNvSpPr>
          <p:nvPr>
            <p:ph type="title"/>
          </p:nvPr>
        </p:nvSpPr>
        <p:spPr>
          <a:xfrm>
            <a:off x="0" y="-27384"/>
            <a:ext cx="9144000" cy="1143000"/>
          </a:xfrm>
        </p:spPr>
        <p:txBody>
          <a:bodyPr/>
          <a:lstStyle/>
          <a:p>
            <a:r>
              <a:rPr lang="en-US" altLang="en-US" dirty="0" smtClean="0">
                <a:solidFill>
                  <a:srgbClr val="3C8C93"/>
                </a:solidFill>
              </a:rPr>
              <a:t>Properties of materials</a:t>
            </a:r>
          </a:p>
        </p:txBody>
      </p:sp>
      <p:pic>
        <p:nvPicPr>
          <p:cNvPr id="67588" name="Picture 4" descr="Image result for picture of object and an afm scan of i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3068960"/>
            <a:ext cx="4745513" cy="3672408"/>
          </a:xfrm>
          <a:prstGeom prst="rect">
            <a:avLst/>
          </a:prstGeom>
          <a:noFill/>
          <a:extLst>
            <a:ext uri="{909E8E84-426E-40DD-AFC4-6F175D3DCCD1}">
              <a14:hiddenFill xmlns:a14="http://schemas.microsoft.com/office/drawing/2010/main">
                <a:solidFill>
                  <a:srgbClr val="FFFFFF"/>
                </a:solidFill>
              </a14:hiddenFill>
            </a:ext>
          </a:extLst>
        </p:spPr>
      </p:pic>
      <p:pic>
        <p:nvPicPr>
          <p:cNvPr id="68610" name="Picture 2" descr="Image result for coin rubbi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53153" y="1196752"/>
            <a:ext cx="3857251" cy="2566866"/>
          </a:xfrm>
          <a:prstGeom prst="rect">
            <a:avLst/>
          </a:prstGeom>
          <a:noFill/>
          <a:extLst>
            <a:ext uri="{909E8E84-426E-40DD-AFC4-6F175D3DCCD1}">
              <a14:hiddenFill xmlns:a14="http://schemas.microsoft.com/office/drawing/2010/main">
                <a:solidFill>
                  <a:srgbClr val="FFFFFF"/>
                </a:solidFill>
              </a14:hiddenFill>
            </a:ext>
          </a:extLst>
        </p:spPr>
      </p:pic>
      <p:sp>
        <p:nvSpPr>
          <p:cNvPr id="7" name="Content Placeholder 3"/>
          <p:cNvSpPr txBox="1">
            <a:spLocks/>
          </p:cNvSpPr>
          <p:nvPr/>
        </p:nvSpPr>
        <p:spPr bwMode="auto">
          <a:xfrm>
            <a:off x="611560" y="1196752"/>
            <a:ext cx="3491880" cy="1872208"/>
          </a:xfrm>
          <a:prstGeom prst="rect">
            <a:avLst/>
          </a:prstGeom>
          <a:solidFill>
            <a:schemeClr val="accent1">
              <a:alpha val="57000"/>
            </a:schemeClr>
          </a:solidFill>
          <a:ln>
            <a:noFill/>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400">
                <a:solidFill>
                  <a:schemeClr val="tx1"/>
                </a:solidFill>
                <a:latin typeface="Calibri" panose="020F0502020204030204" pitchFamily="34" charset="0"/>
                <a:ea typeface="+mn-ea"/>
                <a:cs typeface="Arial" pitchFamily="34" charset="0"/>
              </a:defRPr>
            </a:lvl1pPr>
            <a:lvl2pPr marL="742950" indent="-285750" algn="l" rtl="0" eaLnBrk="0" fontAlgn="base" hangingPunct="0">
              <a:spcBef>
                <a:spcPct val="20000"/>
              </a:spcBef>
              <a:spcAft>
                <a:spcPct val="0"/>
              </a:spcAft>
              <a:buChar char="–"/>
              <a:defRPr sz="2200">
                <a:solidFill>
                  <a:schemeClr val="accent1">
                    <a:lumMod val="50000"/>
                  </a:schemeClr>
                </a:solidFill>
                <a:latin typeface="Calibri" panose="020F0502020204030204" pitchFamily="34" charset="0"/>
                <a:ea typeface="+mn-ea"/>
                <a:cs typeface="Arial" pitchFamily="34" charset="0"/>
              </a:defRPr>
            </a:lvl2pPr>
            <a:lvl3pPr marL="1143000" indent="-228600" algn="l" rtl="0" eaLnBrk="0" fontAlgn="base" hangingPunct="0">
              <a:spcBef>
                <a:spcPct val="20000"/>
              </a:spcBef>
              <a:spcAft>
                <a:spcPct val="0"/>
              </a:spcAft>
              <a:buChar char="•"/>
              <a:defRPr sz="2000">
                <a:solidFill>
                  <a:schemeClr val="accent1">
                    <a:lumMod val="50000"/>
                  </a:schemeClr>
                </a:solidFill>
                <a:latin typeface="Calibri" panose="020F0502020204030204" pitchFamily="34" charset="0"/>
                <a:ea typeface="+mn-ea"/>
                <a:cs typeface="Arial" pitchFamily="34" charset="0"/>
              </a:defRPr>
            </a:lvl3pPr>
            <a:lvl4pPr marL="1600200" indent="-228600" algn="l" rtl="0" eaLnBrk="0" fontAlgn="base" hangingPunct="0">
              <a:spcBef>
                <a:spcPct val="20000"/>
              </a:spcBef>
              <a:spcAft>
                <a:spcPct val="0"/>
              </a:spcAft>
              <a:buNone/>
              <a:defRPr sz="20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a:lstStyle>
          <a:p>
            <a:pPr marL="0" indent="0">
              <a:buFontTx/>
              <a:buNone/>
            </a:pPr>
            <a:r>
              <a:rPr lang="en-US" altLang="en-US" sz="2800" kern="0" dirty="0" smtClean="0"/>
              <a:t>We can make a record of how a material feels by taking a rubbing of the material</a:t>
            </a:r>
            <a:endParaRPr lang="en-US" altLang="en-US" sz="300" kern="0" dirty="0" smtClean="0"/>
          </a:p>
        </p:txBody>
      </p:sp>
      <p:sp>
        <p:nvSpPr>
          <p:cNvPr id="8" name="Content Placeholder 3"/>
          <p:cNvSpPr txBox="1">
            <a:spLocks/>
          </p:cNvSpPr>
          <p:nvPr/>
        </p:nvSpPr>
        <p:spPr bwMode="auto">
          <a:xfrm>
            <a:off x="5135093" y="3969060"/>
            <a:ext cx="3685379" cy="1872208"/>
          </a:xfrm>
          <a:prstGeom prst="rect">
            <a:avLst/>
          </a:prstGeom>
          <a:solidFill>
            <a:schemeClr val="accent1">
              <a:alpha val="57000"/>
            </a:schemeClr>
          </a:solidFill>
          <a:ln>
            <a:noFill/>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400">
                <a:solidFill>
                  <a:schemeClr val="tx1"/>
                </a:solidFill>
                <a:latin typeface="Calibri" panose="020F0502020204030204" pitchFamily="34" charset="0"/>
                <a:ea typeface="+mn-ea"/>
                <a:cs typeface="Arial" pitchFamily="34" charset="0"/>
              </a:defRPr>
            </a:lvl1pPr>
            <a:lvl2pPr marL="742950" indent="-285750" algn="l" rtl="0" eaLnBrk="0" fontAlgn="base" hangingPunct="0">
              <a:spcBef>
                <a:spcPct val="20000"/>
              </a:spcBef>
              <a:spcAft>
                <a:spcPct val="0"/>
              </a:spcAft>
              <a:buChar char="–"/>
              <a:defRPr sz="2200">
                <a:solidFill>
                  <a:schemeClr val="accent1">
                    <a:lumMod val="50000"/>
                  </a:schemeClr>
                </a:solidFill>
                <a:latin typeface="Calibri" panose="020F0502020204030204" pitchFamily="34" charset="0"/>
                <a:ea typeface="+mn-ea"/>
                <a:cs typeface="Arial" pitchFamily="34" charset="0"/>
              </a:defRPr>
            </a:lvl2pPr>
            <a:lvl3pPr marL="1143000" indent="-228600" algn="l" rtl="0" eaLnBrk="0" fontAlgn="base" hangingPunct="0">
              <a:spcBef>
                <a:spcPct val="20000"/>
              </a:spcBef>
              <a:spcAft>
                <a:spcPct val="0"/>
              </a:spcAft>
              <a:buChar char="•"/>
              <a:defRPr sz="2000">
                <a:solidFill>
                  <a:schemeClr val="accent1">
                    <a:lumMod val="50000"/>
                  </a:schemeClr>
                </a:solidFill>
                <a:latin typeface="Calibri" panose="020F0502020204030204" pitchFamily="34" charset="0"/>
                <a:ea typeface="+mn-ea"/>
                <a:cs typeface="Arial" pitchFamily="34" charset="0"/>
              </a:defRPr>
            </a:lvl3pPr>
            <a:lvl4pPr marL="1600200" indent="-228600" algn="l" rtl="0" eaLnBrk="0" fontAlgn="base" hangingPunct="0">
              <a:spcBef>
                <a:spcPct val="20000"/>
              </a:spcBef>
              <a:spcAft>
                <a:spcPct val="0"/>
              </a:spcAft>
              <a:buNone/>
              <a:defRPr sz="20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a:lstStyle>
          <a:p>
            <a:pPr marL="0" indent="0">
              <a:buFontTx/>
              <a:buNone/>
            </a:pPr>
            <a:r>
              <a:rPr lang="en-US" altLang="en-US" sz="2800" kern="0" dirty="0" smtClean="0"/>
              <a:t>This is a picture of glass, taking by an Atomic Force Microscope ‘rubbing’ its surface</a:t>
            </a:r>
            <a:endParaRPr lang="en-US" altLang="en-US" sz="300" kern="0" dirty="0" smtClean="0"/>
          </a:p>
        </p:txBody>
      </p:sp>
    </p:spTree>
    <p:extLst>
      <p:ext uri="{BB962C8B-B14F-4D97-AF65-F5344CB8AC3E}">
        <p14:creationId xmlns:p14="http://schemas.microsoft.com/office/powerpoint/2010/main" val="1661911931"/>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86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758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itle 11"/>
          <p:cNvSpPr>
            <a:spLocks noGrp="1"/>
          </p:cNvSpPr>
          <p:nvPr>
            <p:ph type="title"/>
          </p:nvPr>
        </p:nvSpPr>
        <p:spPr>
          <a:xfrm>
            <a:off x="0" y="-27384"/>
            <a:ext cx="9144000" cy="1143000"/>
          </a:xfrm>
        </p:spPr>
        <p:txBody>
          <a:bodyPr/>
          <a:lstStyle/>
          <a:p>
            <a:r>
              <a:rPr lang="en-US" altLang="en-US" dirty="0" smtClean="0">
                <a:solidFill>
                  <a:srgbClr val="3C8C93"/>
                </a:solidFill>
              </a:rPr>
              <a:t>Looking for clues</a:t>
            </a:r>
          </a:p>
        </p:txBody>
      </p:sp>
      <p:sp>
        <p:nvSpPr>
          <p:cNvPr id="7" name="Content Placeholder 3"/>
          <p:cNvSpPr txBox="1">
            <a:spLocks/>
          </p:cNvSpPr>
          <p:nvPr/>
        </p:nvSpPr>
        <p:spPr bwMode="auto">
          <a:xfrm>
            <a:off x="611560" y="1196752"/>
            <a:ext cx="3491880" cy="2880320"/>
          </a:xfrm>
          <a:prstGeom prst="rect">
            <a:avLst/>
          </a:prstGeom>
          <a:solidFill>
            <a:schemeClr val="accent1">
              <a:alpha val="57000"/>
            </a:schemeClr>
          </a:solidFill>
          <a:ln>
            <a:noFill/>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400">
                <a:solidFill>
                  <a:schemeClr val="tx1"/>
                </a:solidFill>
                <a:latin typeface="Calibri" panose="020F0502020204030204" pitchFamily="34" charset="0"/>
                <a:ea typeface="+mn-ea"/>
                <a:cs typeface="Arial" pitchFamily="34" charset="0"/>
              </a:defRPr>
            </a:lvl1pPr>
            <a:lvl2pPr marL="742950" indent="-285750" algn="l" rtl="0" eaLnBrk="0" fontAlgn="base" hangingPunct="0">
              <a:spcBef>
                <a:spcPct val="20000"/>
              </a:spcBef>
              <a:spcAft>
                <a:spcPct val="0"/>
              </a:spcAft>
              <a:buChar char="–"/>
              <a:defRPr sz="2200">
                <a:solidFill>
                  <a:schemeClr val="accent1">
                    <a:lumMod val="50000"/>
                  </a:schemeClr>
                </a:solidFill>
                <a:latin typeface="Calibri" panose="020F0502020204030204" pitchFamily="34" charset="0"/>
                <a:ea typeface="+mn-ea"/>
                <a:cs typeface="Arial" pitchFamily="34" charset="0"/>
              </a:defRPr>
            </a:lvl2pPr>
            <a:lvl3pPr marL="1143000" indent="-228600" algn="l" rtl="0" eaLnBrk="0" fontAlgn="base" hangingPunct="0">
              <a:spcBef>
                <a:spcPct val="20000"/>
              </a:spcBef>
              <a:spcAft>
                <a:spcPct val="0"/>
              </a:spcAft>
              <a:buChar char="•"/>
              <a:defRPr sz="2000">
                <a:solidFill>
                  <a:schemeClr val="accent1">
                    <a:lumMod val="50000"/>
                  </a:schemeClr>
                </a:solidFill>
                <a:latin typeface="Calibri" panose="020F0502020204030204" pitchFamily="34" charset="0"/>
                <a:ea typeface="+mn-ea"/>
                <a:cs typeface="Arial" pitchFamily="34" charset="0"/>
              </a:defRPr>
            </a:lvl3pPr>
            <a:lvl4pPr marL="1600200" indent="-228600" algn="l" rtl="0" eaLnBrk="0" fontAlgn="base" hangingPunct="0">
              <a:spcBef>
                <a:spcPct val="20000"/>
              </a:spcBef>
              <a:spcAft>
                <a:spcPct val="0"/>
              </a:spcAft>
              <a:buNone/>
              <a:defRPr sz="20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a:lstStyle>
          <a:p>
            <a:pPr marL="0" indent="0">
              <a:buFontTx/>
              <a:buNone/>
            </a:pPr>
            <a:r>
              <a:rPr lang="en-US" altLang="en-US" sz="2800" kern="0" dirty="0" smtClean="0"/>
              <a:t>Scientists learn about different properties by doing different experiments, and piecing together all of the clues</a:t>
            </a:r>
            <a:endParaRPr lang="en-US" altLang="en-US" sz="300" kern="0" dirty="0" smtClean="0"/>
          </a:p>
        </p:txBody>
      </p:sp>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l="15605" r="11055" b="8988"/>
          <a:stretch/>
        </p:blipFill>
        <p:spPr>
          <a:xfrm>
            <a:off x="4716016" y="1196752"/>
            <a:ext cx="4145280" cy="3858090"/>
          </a:xfrm>
          <a:prstGeom prst="rect">
            <a:avLst/>
          </a:prstGeom>
        </p:spPr>
      </p:pic>
    </p:spTree>
    <p:extLst>
      <p:ext uri="{BB962C8B-B14F-4D97-AF65-F5344CB8AC3E}">
        <p14:creationId xmlns:p14="http://schemas.microsoft.com/office/powerpoint/2010/main" val="329905294"/>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7782"/>
            <a:ext cx="9144000" cy="359321"/>
          </a:xfrm>
        </p:spPr>
        <p:txBody>
          <a:bodyPr/>
          <a:lstStyle/>
          <a:p>
            <a:r>
              <a:rPr lang="en-GB" dirty="0" smtClean="0"/>
              <a:t>Acrostic poem</a:t>
            </a:r>
            <a:endParaRPr lang="en-GB" dirty="0"/>
          </a:p>
        </p:txBody>
      </p:sp>
      <p:sp>
        <p:nvSpPr>
          <p:cNvPr id="3" name="Content Placeholder 2"/>
          <p:cNvSpPr>
            <a:spLocks noGrp="1"/>
          </p:cNvSpPr>
          <p:nvPr>
            <p:ph idx="1"/>
          </p:nvPr>
        </p:nvSpPr>
        <p:spPr>
          <a:xfrm>
            <a:off x="683568" y="620688"/>
            <a:ext cx="7772400" cy="4377098"/>
          </a:xfrm>
        </p:spPr>
        <p:txBody>
          <a:bodyPr/>
          <a:lstStyle/>
          <a:p>
            <a:pPr marL="0" indent="0">
              <a:lnSpc>
                <a:spcPct val="115000"/>
              </a:lnSpc>
              <a:spcAft>
                <a:spcPts val="0"/>
              </a:spcAft>
              <a:buNone/>
            </a:pPr>
            <a:r>
              <a:rPr lang="en-GB" sz="1800" dirty="0">
                <a:latin typeface="Showcard Gothic"/>
                <a:ea typeface="Calibri"/>
                <a:cs typeface="Times New Roman"/>
              </a:rPr>
              <a:t>S</a:t>
            </a:r>
            <a:r>
              <a:rPr lang="en-GB" sz="1800" dirty="0">
                <a:latin typeface="Calibri"/>
                <a:ea typeface="Calibri"/>
                <a:cs typeface="Times New Roman"/>
              </a:rPr>
              <a:t>eeing the trees and the plants in the park</a:t>
            </a:r>
          </a:p>
          <a:p>
            <a:pPr marL="0" indent="0">
              <a:lnSpc>
                <a:spcPct val="115000"/>
              </a:lnSpc>
              <a:spcAft>
                <a:spcPts val="0"/>
              </a:spcAft>
              <a:buNone/>
            </a:pPr>
            <a:r>
              <a:rPr lang="en-GB" sz="1800" dirty="0">
                <a:latin typeface="Showcard Gothic"/>
                <a:ea typeface="Calibri"/>
                <a:cs typeface="Times New Roman"/>
              </a:rPr>
              <a:t>C</a:t>
            </a:r>
            <a:r>
              <a:rPr lang="en-GB" sz="1800" dirty="0">
                <a:latin typeface="Calibri"/>
                <a:ea typeface="Calibri"/>
                <a:cs typeface="Times New Roman"/>
              </a:rPr>
              <a:t>reating a spider web, looking for bark</a:t>
            </a:r>
          </a:p>
          <a:p>
            <a:pPr marL="0" indent="0">
              <a:lnSpc>
                <a:spcPct val="115000"/>
              </a:lnSpc>
              <a:spcAft>
                <a:spcPts val="0"/>
              </a:spcAft>
              <a:buNone/>
            </a:pPr>
            <a:r>
              <a:rPr lang="en-GB" sz="1800" dirty="0">
                <a:latin typeface="Showcard Gothic"/>
                <a:ea typeface="Calibri"/>
                <a:cs typeface="Times New Roman"/>
              </a:rPr>
              <a:t>I</a:t>
            </a:r>
            <a:r>
              <a:rPr lang="en-GB" sz="1800" dirty="0">
                <a:latin typeface="Calibri"/>
                <a:ea typeface="Calibri"/>
                <a:cs typeface="Times New Roman"/>
              </a:rPr>
              <a:t>nspecting materials, looking for clues</a:t>
            </a:r>
          </a:p>
          <a:p>
            <a:pPr marL="0" indent="0">
              <a:lnSpc>
                <a:spcPct val="115000"/>
              </a:lnSpc>
              <a:spcAft>
                <a:spcPts val="0"/>
              </a:spcAft>
              <a:buNone/>
            </a:pPr>
            <a:r>
              <a:rPr lang="en-GB" sz="1800" dirty="0">
                <a:latin typeface="Showcard Gothic"/>
                <a:ea typeface="Calibri"/>
                <a:cs typeface="Times New Roman"/>
              </a:rPr>
              <a:t>E</a:t>
            </a:r>
            <a:r>
              <a:rPr lang="en-GB" sz="1800" dirty="0">
                <a:latin typeface="Calibri"/>
                <a:ea typeface="Calibri"/>
                <a:cs typeface="Times New Roman"/>
              </a:rPr>
              <a:t>yes can see little, microscopes we choose</a:t>
            </a:r>
          </a:p>
          <a:p>
            <a:pPr marL="0" indent="0">
              <a:lnSpc>
                <a:spcPct val="115000"/>
              </a:lnSpc>
              <a:spcAft>
                <a:spcPts val="0"/>
              </a:spcAft>
              <a:buNone/>
            </a:pPr>
            <a:r>
              <a:rPr lang="en-GB" sz="1800" dirty="0">
                <a:latin typeface="Showcard Gothic"/>
                <a:ea typeface="Calibri"/>
                <a:cs typeface="Times New Roman"/>
              </a:rPr>
              <a:t>N</a:t>
            </a:r>
            <a:r>
              <a:rPr lang="en-GB" sz="1800" dirty="0">
                <a:latin typeface="Calibri"/>
                <a:ea typeface="Calibri"/>
                <a:cs typeface="Times New Roman"/>
              </a:rPr>
              <a:t>atural science, a subject we study</a:t>
            </a:r>
          </a:p>
          <a:p>
            <a:pPr marL="0" indent="0">
              <a:lnSpc>
                <a:spcPct val="115000"/>
              </a:lnSpc>
              <a:spcAft>
                <a:spcPts val="0"/>
              </a:spcAft>
              <a:buNone/>
            </a:pPr>
            <a:r>
              <a:rPr lang="en-GB" sz="1800" dirty="0">
                <a:latin typeface="Showcard Gothic"/>
                <a:ea typeface="Calibri"/>
                <a:cs typeface="Times New Roman"/>
              </a:rPr>
              <a:t>C</a:t>
            </a:r>
            <a:r>
              <a:rPr lang="en-GB" sz="1800" dirty="0">
                <a:latin typeface="Calibri"/>
                <a:ea typeface="Calibri"/>
                <a:cs typeface="Times New Roman"/>
              </a:rPr>
              <a:t>limbing on logs, getting all muddy</a:t>
            </a:r>
          </a:p>
          <a:p>
            <a:pPr marL="0" indent="0">
              <a:lnSpc>
                <a:spcPct val="115000"/>
              </a:lnSpc>
              <a:spcAft>
                <a:spcPts val="0"/>
              </a:spcAft>
              <a:buNone/>
            </a:pPr>
            <a:r>
              <a:rPr lang="en-GB" sz="1800" dirty="0">
                <a:latin typeface="Showcard Gothic"/>
                <a:ea typeface="Calibri"/>
                <a:cs typeface="Times New Roman"/>
              </a:rPr>
              <a:t>E</a:t>
            </a:r>
            <a:r>
              <a:rPr lang="en-GB" sz="1800" dirty="0">
                <a:latin typeface="Calibri"/>
                <a:ea typeface="Calibri"/>
                <a:cs typeface="Times New Roman"/>
              </a:rPr>
              <a:t>xploring the park to find rocks with a letter</a:t>
            </a:r>
          </a:p>
          <a:p>
            <a:pPr marL="0" indent="0">
              <a:lnSpc>
                <a:spcPct val="115000"/>
              </a:lnSpc>
              <a:spcAft>
                <a:spcPts val="0"/>
              </a:spcAft>
              <a:buNone/>
            </a:pPr>
            <a:r>
              <a:rPr lang="en-GB" sz="1800" dirty="0">
                <a:latin typeface="Showcard Gothic"/>
                <a:ea typeface="Calibri"/>
                <a:cs typeface="Times New Roman"/>
              </a:rPr>
              <a:t>I</a:t>
            </a:r>
            <a:r>
              <a:rPr lang="en-GB" sz="1800" dirty="0">
                <a:latin typeface="Calibri"/>
                <a:ea typeface="Calibri"/>
                <a:cs typeface="Times New Roman"/>
              </a:rPr>
              <a:t>nvisible rays, to see space better</a:t>
            </a:r>
          </a:p>
          <a:p>
            <a:pPr marL="0" indent="0">
              <a:lnSpc>
                <a:spcPct val="115000"/>
              </a:lnSpc>
              <a:spcAft>
                <a:spcPts val="0"/>
              </a:spcAft>
              <a:buNone/>
            </a:pPr>
            <a:r>
              <a:rPr lang="en-GB" sz="1800" dirty="0">
                <a:latin typeface="Showcard Gothic"/>
                <a:ea typeface="Calibri"/>
                <a:cs typeface="Times New Roman"/>
              </a:rPr>
              <a:t>N</a:t>
            </a:r>
            <a:r>
              <a:rPr lang="en-GB" sz="1800" dirty="0">
                <a:latin typeface="Calibri"/>
                <a:ea typeface="Calibri"/>
                <a:cs typeface="Times New Roman"/>
              </a:rPr>
              <a:t>othing is safe from our inquisitive eyes</a:t>
            </a:r>
          </a:p>
          <a:p>
            <a:pPr marL="0" indent="0">
              <a:lnSpc>
                <a:spcPct val="115000"/>
              </a:lnSpc>
              <a:spcAft>
                <a:spcPts val="0"/>
              </a:spcAft>
              <a:buNone/>
            </a:pPr>
            <a:r>
              <a:rPr lang="en-GB" sz="1800" dirty="0">
                <a:latin typeface="Showcard Gothic"/>
                <a:ea typeface="Calibri"/>
                <a:cs typeface="Times New Roman"/>
              </a:rPr>
              <a:t>T</a:t>
            </a:r>
            <a:r>
              <a:rPr lang="en-GB" sz="1800" dirty="0">
                <a:latin typeface="Calibri"/>
                <a:ea typeface="Calibri"/>
                <a:cs typeface="Times New Roman"/>
              </a:rPr>
              <a:t>hinking up poems, in hope of a prize</a:t>
            </a:r>
          </a:p>
          <a:p>
            <a:pPr marL="0" indent="0">
              <a:lnSpc>
                <a:spcPct val="115000"/>
              </a:lnSpc>
              <a:spcAft>
                <a:spcPts val="0"/>
              </a:spcAft>
              <a:buNone/>
            </a:pPr>
            <a:r>
              <a:rPr lang="en-GB" sz="1800" dirty="0">
                <a:latin typeface="Showcard Gothic"/>
                <a:ea typeface="Calibri"/>
                <a:cs typeface="Times New Roman"/>
              </a:rPr>
              <a:t>H</a:t>
            </a:r>
            <a:r>
              <a:rPr lang="en-GB" sz="1800" dirty="0">
                <a:latin typeface="Calibri"/>
                <a:ea typeface="Calibri"/>
                <a:cs typeface="Times New Roman"/>
              </a:rPr>
              <a:t>unting for clues, we are looking for rocks</a:t>
            </a:r>
          </a:p>
          <a:p>
            <a:pPr marL="0" indent="0">
              <a:lnSpc>
                <a:spcPct val="115000"/>
              </a:lnSpc>
              <a:spcAft>
                <a:spcPts val="0"/>
              </a:spcAft>
              <a:buNone/>
            </a:pPr>
            <a:r>
              <a:rPr lang="en-GB" sz="1800" dirty="0">
                <a:latin typeface="Showcard Gothic"/>
                <a:ea typeface="Calibri"/>
                <a:cs typeface="Times New Roman"/>
              </a:rPr>
              <a:t>E</a:t>
            </a:r>
            <a:r>
              <a:rPr lang="en-GB" sz="1800" dirty="0">
                <a:latin typeface="Calibri"/>
                <a:ea typeface="Calibri"/>
                <a:cs typeface="Times New Roman"/>
              </a:rPr>
              <a:t>arwigs and earthworms and maybe a fox</a:t>
            </a:r>
          </a:p>
          <a:p>
            <a:pPr marL="0" indent="0">
              <a:lnSpc>
                <a:spcPct val="115000"/>
              </a:lnSpc>
              <a:spcAft>
                <a:spcPts val="0"/>
              </a:spcAft>
              <a:buNone/>
            </a:pPr>
            <a:r>
              <a:rPr lang="en-GB" sz="1800" dirty="0">
                <a:latin typeface="Showcard Gothic"/>
                <a:ea typeface="Calibri"/>
                <a:cs typeface="Times New Roman"/>
              </a:rPr>
              <a:t>P</a:t>
            </a:r>
            <a:r>
              <a:rPr lang="en-GB" sz="1800" dirty="0">
                <a:latin typeface="Calibri"/>
                <a:ea typeface="Calibri"/>
                <a:cs typeface="Times New Roman"/>
              </a:rPr>
              <a:t>arks are here for much more than playing</a:t>
            </a:r>
          </a:p>
          <a:p>
            <a:pPr marL="0" indent="0">
              <a:lnSpc>
                <a:spcPct val="115000"/>
              </a:lnSpc>
              <a:spcAft>
                <a:spcPts val="0"/>
              </a:spcAft>
              <a:buNone/>
            </a:pPr>
            <a:r>
              <a:rPr lang="en-GB" sz="1800" dirty="0">
                <a:latin typeface="Showcard Gothic"/>
                <a:ea typeface="Calibri"/>
                <a:cs typeface="Times New Roman"/>
              </a:rPr>
              <a:t>A</a:t>
            </a:r>
            <a:r>
              <a:rPr lang="en-GB" sz="1800" dirty="0">
                <a:latin typeface="Calibri"/>
                <a:ea typeface="Calibri"/>
                <a:cs typeface="Times New Roman"/>
              </a:rPr>
              <a:t>rt and for science and even for praying</a:t>
            </a:r>
          </a:p>
          <a:p>
            <a:pPr marL="0" indent="0">
              <a:lnSpc>
                <a:spcPct val="115000"/>
              </a:lnSpc>
              <a:spcAft>
                <a:spcPts val="0"/>
              </a:spcAft>
              <a:buNone/>
            </a:pPr>
            <a:r>
              <a:rPr lang="en-GB" sz="1800" dirty="0">
                <a:latin typeface="Showcard Gothic"/>
                <a:ea typeface="Calibri"/>
                <a:cs typeface="Times New Roman"/>
              </a:rPr>
              <a:t>R</a:t>
            </a:r>
            <a:r>
              <a:rPr lang="en-GB" sz="1800" dirty="0">
                <a:latin typeface="Calibri"/>
                <a:ea typeface="Calibri"/>
                <a:cs typeface="Times New Roman"/>
              </a:rPr>
              <a:t>emember to visit when you want some fresh air</a:t>
            </a:r>
          </a:p>
          <a:p>
            <a:pPr marL="0" indent="0">
              <a:lnSpc>
                <a:spcPct val="115000"/>
              </a:lnSpc>
              <a:spcAft>
                <a:spcPts val="0"/>
              </a:spcAft>
              <a:buNone/>
            </a:pPr>
            <a:r>
              <a:rPr lang="en-GB" sz="1800" dirty="0">
                <a:latin typeface="Showcard Gothic"/>
                <a:ea typeface="Calibri"/>
                <a:cs typeface="Times New Roman"/>
              </a:rPr>
              <a:t>K</a:t>
            </a:r>
            <a:r>
              <a:rPr lang="en-GB" sz="1800" dirty="0">
                <a:latin typeface="Calibri"/>
                <a:ea typeface="Calibri"/>
                <a:cs typeface="Times New Roman"/>
              </a:rPr>
              <a:t>eep your eyes open wide when visiting there</a:t>
            </a:r>
          </a:p>
          <a:p>
            <a:pPr marL="0" indent="0">
              <a:buNone/>
            </a:pPr>
            <a:endParaRPr lang="en-GB" sz="1800" dirty="0"/>
          </a:p>
        </p:txBody>
      </p:sp>
      <p:pic>
        <p:nvPicPr>
          <p:cNvPr id="18" name="Picture 17" descr="Image result for betjeman park wantage"/>
          <p:cNvPicPr/>
          <p:nvPr/>
        </p:nvPicPr>
        <p:blipFill>
          <a:blip r:embed="rId2">
            <a:extLst>
              <a:ext uri="{28A0092B-C50C-407E-A947-70E740481C1C}">
                <a14:useLocalDpi xmlns:a14="http://schemas.microsoft.com/office/drawing/2010/main" val="0"/>
              </a:ext>
            </a:extLst>
          </a:blip>
          <a:srcRect/>
          <a:stretch>
            <a:fillRect/>
          </a:stretch>
        </p:blipFill>
        <p:spPr bwMode="auto">
          <a:xfrm>
            <a:off x="5508104" y="1340768"/>
            <a:ext cx="2736304" cy="3364230"/>
          </a:xfrm>
          <a:prstGeom prst="rect">
            <a:avLst/>
          </a:prstGeom>
          <a:noFill/>
          <a:ln>
            <a:noFill/>
          </a:ln>
        </p:spPr>
      </p:pic>
    </p:spTree>
    <p:extLst>
      <p:ext uri="{BB962C8B-B14F-4D97-AF65-F5344CB8AC3E}">
        <p14:creationId xmlns:p14="http://schemas.microsoft.com/office/powerpoint/2010/main" val="17134359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63" y="1268413"/>
            <a:ext cx="9144000" cy="1143000"/>
          </a:xfrm>
        </p:spPr>
        <p:txBody>
          <a:bodyPr/>
          <a:lstStyle/>
          <a:p>
            <a:pPr>
              <a:defRPr/>
            </a:pPr>
            <a:r>
              <a:rPr lang="en-GB" dirty="0" smtClean="0"/>
              <a:t>Contents</a:t>
            </a:r>
            <a:endParaRPr lang="en-GB" dirty="0"/>
          </a:p>
        </p:txBody>
      </p:sp>
      <p:sp>
        <p:nvSpPr>
          <p:cNvPr id="13315" name="TextBox 2"/>
          <p:cNvSpPr txBox="1">
            <a:spLocks noChangeArrowheads="1"/>
          </p:cNvSpPr>
          <p:nvPr/>
        </p:nvSpPr>
        <p:spPr bwMode="auto">
          <a:xfrm>
            <a:off x="755650" y="2420938"/>
            <a:ext cx="7704138"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sz="2400">
                <a:solidFill>
                  <a:schemeClr val="tx1"/>
                </a:solidFill>
                <a:latin typeface="Lucida Grande" pitchFamily="84" charset="0"/>
                <a:ea typeface="ヒラギノ角ゴ Pro W3"/>
                <a:cs typeface="ヒラギノ角ゴ Pro W3"/>
              </a:defRPr>
            </a:lvl1pPr>
            <a:lvl2pPr marL="742950" indent="-285750" eaLnBrk="0" hangingPunct="0">
              <a:defRPr sz="2400">
                <a:solidFill>
                  <a:schemeClr val="tx1"/>
                </a:solidFill>
                <a:latin typeface="Lucida Grande" pitchFamily="84" charset="0"/>
                <a:ea typeface="ヒラギノ角ゴ Pro W3"/>
                <a:cs typeface="ヒラギノ角ゴ Pro W3"/>
              </a:defRPr>
            </a:lvl2pPr>
            <a:lvl3pPr marL="1143000" indent="-228600" eaLnBrk="0" hangingPunct="0">
              <a:defRPr sz="2400">
                <a:solidFill>
                  <a:schemeClr val="tx1"/>
                </a:solidFill>
                <a:latin typeface="Lucida Grande" pitchFamily="84" charset="0"/>
                <a:ea typeface="ヒラギノ角ゴ Pro W3"/>
                <a:cs typeface="ヒラギノ角ゴ Pro W3"/>
              </a:defRPr>
            </a:lvl3pPr>
            <a:lvl4pPr marL="1600200" indent="-228600" eaLnBrk="0" hangingPunct="0">
              <a:defRPr sz="2400">
                <a:solidFill>
                  <a:schemeClr val="tx1"/>
                </a:solidFill>
                <a:latin typeface="Lucida Grande" pitchFamily="84" charset="0"/>
                <a:ea typeface="ヒラギノ角ゴ Pro W3"/>
                <a:cs typeface="ヒラギノ角ゴ Pro W3"/>
              </a:defRPr>
            </a:lvl4pPr>
            <a:lvl5pPr marL="2057400" indent="-228600" eaLnBrk="0" hangingPunct="0">
              <a:defRPr sz="2400">
                <a:solidFill>
                  <a:schemeClr val="tx1"/>
                </a:solidFill>
                <a:latin typeface="Lucida Grande" pitchFamily="84" charset="0"/>
                <a:ea typeface="ヒラギノ角ゴ Pro W3"/>
                <a:cs typeface="ヒラギノ角ゴ Pro W3"/>
              </a:defRPr>
            </a:lvl5pPr>
            <a:lvl6pPr marL="25146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6pPr>
            <a:lvl7pPr marL="29718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7pPr>
            <a:lvl8pPr marL="34290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8pPr>
            <a:lvl9pPr marL="3886200" indent="-228600" eaLnBrk="0" fontAlgn="base" hangingPunct="0">
              <a:spcBef>
                <a:spcPct val="0"/>
              </a:spcBef>
              <a:spcAft>
                <a:spcPct val="0"/>
              </a:spcAft>
              <a:defRPr sz="2400">
                <a:solidFill>
                  <a:schemeClr val="tx1"/>
                </a:solidFill>
                <a:latin typeface="Lucida Grande" pitchFamily="84" charset="0"/>
                <a:ea typeface="ヒラギノ角ゴ Pro W3"/>
                <a:cs typeface="ヒラギノ角ゴ Pro W3"/>
              </a:defRPr>
            </a:lvl9pPr>
          </a:lstStyle>
          <a:p>
            <a:pPr eaLnBrk="1" hangingPunct="1">
              <a:buFont typeface="Lucida Grande" pitchFamily="84" charset="0"/>
              <a:buAutoNum type="arabicPeriod"/>
            </a:pPr>
            <a:r>
              <a:rPr lang="en-GB" altLang="en-US" dirty="0" smtClean="0"/>
              <a:t>Applications of Particle Physics: The ISIS Neutron and Muon Source</a:t>
            </a:r>
          </a:p>
          <a:p>
            <a:pPr eaLnBrk="1" hangingPunct="1">
              <a:buFont typeface="Lucida Grande" pitchFamily="84" charset="0"/>
              <a:buAutoNum type="arabicPeriod"/>
            </a:pPr>
            <a:r>
              <a:rPr lang="en-GB" altLang="en-US" dirty="0" smtClean="0"/>
              <a:t>Spider webs</a:t>
            </a:r>
          </a:p>
          <a:p>
            <a:pPr eaLnBrk="1" hangingPunct="1">
              <a:buFont typeface="Lucida Grande" pitchFamily="84" charset="0"/>
              <a:buAutoNum type="arabicPeriod"/>
            </a:pPr>
            <a:r>
              <a:rPr lang="en-GB" altLang="en-US" dirty="0" smtClean="0"/>
              <a:t>Imaging</a:t>
            </a:r>
          </a:p>
          <a:p>
            <a:pPr eaLnBrk="1" hangingPunct="1">
              <a:buFont typeface="Lucida Grande" pitchFamily="84" charset="0"/>
              <a:buAutoNum type="arabicPeriod"/>
            </a:pPr>
            <a:r>
              <a:rPr lang="en-GB" altLang="en-US" dirty="0" smtClean="0"/>
              <a:t>Materials and microscopes</a:t>
            </a:r>
          </a:p>
          <a:p>
            <a:pPr eaLnBrk="1" hangingPunct="1">
              <a:buFont typeface="Lucida Grande" pitchFamily="84" charset="0"/>
              <a:buAutoNum type="arabicPeriod"/>
            </a:pPr>
            <a:r>
              <a:rPr lang="en-GB" altLang="en-US" dirty="0" smtClean="0"/>
              <a:t>Rock hunt</a:t>
            </a:r>
            <a:endParaRPr lang="en-GB" altLang="en-US" dirty="0"/>
          </a:p>
          <a:p>
            <a:pPr eaLnBrk="1" hangingPunct="1">
              <a:buFont typeface="Lucida Grande" pitchFamily="84" charset="0"/>
              <a:buAutoNum type="arabicPeriod"/>
            </a:pPr>
            <a:endParaRPr lang="en-GB" altLang="en-US" dirty="0"/>
          </a:p>
          <a:p>
            <a:pPr eaLnBrk="1" hangingPunct="1">
              <a:buFont typeface="Lucida Grande" pitchFamily="84" charset="0"/>
              <a:buAutoNum type="arabicPeriod"/>
            </a:pPr>
            <a:endParaRPr lang="en-GB" alt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9" name="Title 11"/>
          <p:cNvSpPr>
            <a:spLocks noGrp="1"/>
          </p:cNvSpPr>
          <p:nvPr>
            <p:ph type="title"/>
          </p:nvPr>
        </p:nvSpPr>
        <p:spPr>
          <a:xfrm>
            <a:off x="0" y="-27384"/>
            <a:ext cx="9144000" cy="1143000"/>
          </a:xfrm>
        </p:spPr>
        <p:txBody>
          <a:bodyPr/>
          <a:lstStyle/>
          <a:p>
            <a:r>
              <a:rPr lang="en-US" altLang="en-US" dirty="0" smtClean="0">
                <a:solidFill>
                  <a:srgbClr val="3C8C93"/>
                </a:solidFill>
              </a:rPr>
              <a:t>Particle Accelerators: Applications</a:t>
            </a:r>
          </a:p>
        </p:txBody>
      </p:sp>
      <p:sp>
        <p:nvSpPr>
          <p:cNvPr id="2" name="Content Placeholder 12"/>
          <p:cNvSpPr>
            <a:spLocks noGrp="1"/>
          </p:cNvSpPr>
          <p:nvPr>
            <p:ph idx="1"/>
          </p:nvPr>
        </p:nvSpPr>
        <p:spPr>
          <a:xfrm>
            <a:off x="683568" y="1412776"/>
            <a:ext cx="7772400" cy="4391942"/>
          </a:xfrm>
        </p:spPr>
        <p:txBody>
          <a:bodyPr/>
          <a:lstStyle/>
          <a:p>
            <a:pPr marL="0" indent="0">
              <a:buFontTx/>
              <a:buNone/>
            </a:pPr>
            <a:r>
              <a:rPr lang="en-US" altLang="en-US" dirty="0" smtClean="0"/>
              <a:t>As well as trying to answer fundamental questions about our Universe, particle accelerators have many practical applications.</a:t>
            </a:r>
          </a:p>
          <a:p>
            <a:r>
              <a:rPr lang="en-US" altLang="en-US" dirty="0" smtClean="0"/>
              <a:t>Medical imaging</a:t>
            </a:r>
          </a:p>
          <a:p>
            <a:r>
              <a:rPr lang="en-US" altLang="en-US" dirty="0" smtClean="0"/>
              <a:t>Medical treatment</a:t>
            </a:r>
          </a:p>
          <a:p>
            <a:r>
              <a:rPr lang="en-US" altLang="en-US" dirty="0" smtClean="0"/>
              <a:t>Making electrical circuits</a:t>
            </a:r>
          </a:p>
          <a:p>
            <a:r>
              <a:rPr lang="en-US" altLang="en-US" dirty="0" smtClean="0"/>
              <a:t>Studying stars</a:t>
            </a:r>
          </a:p>
          <a:p>
            <a:r>
              <a:rPr lang="en-US" altLang="en-US" dirty="0" smtClean="0"/>
              <a:t>Cleaning water</a:t>
            </a:r>
          </a:p>
          <a:p>
            <a:r>
              <a:rPr lang="en-US" altLang="en-US" dirty="0" smtClean="0"/>
              <a:t>Security</a:t>
            </a:r>
          </a:p>
          <a:p>
            <a:r>
              <a:rPr lang="en-US" altLang="en-US" dirty="0" smtClean="0"/>
              <a:t>Studying chocolate</a:t>
            </a:r>
          </a:p>
          <a:p>
            <a:endParaRPr lang="en-US" altLang="en-US" dirty="0" smtClean="0"/>
          </a:p>
        </p:txBody>
      </p:sp>
      <p:pic>
        <p:nvPicPr>
          <p:cNvPr id="14342" name="Picture 6" descr="Image result for chocolate bar"/>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0" b="100000" l="7155" r="100000"/>
                    </a14:imgEffect>
                  </a14:imgLayer>
                </a14:imgProps>
              </a:ext>
              <a:ext uri="{28A0092B-C50C-407E-A947-70E740481C1C}">
                <a14:useLocalDpi xmlns:a14="http://schemas.microsoft.com/office/drawing/2010/main" val="0"/>
              </a:ext>
            </a:extLst>
          </a:blip>
          <a:srcRect/>
          <a:stretch>
            <a:fillRect/>
          </a:stretch>
        </p:blipFill>
        <p:spPr bwMode="auto">
          <a:xfrm>
            <a:off x="4427984" y="2348880"/>
            <a:ext cx="3923927" cy="294294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9" name="Title 11"/>
          <p:cNvSpPr>
            <a:spLocks noGrp="1"/>
          </p:cNvSpPr>
          <p:nvPr>
            <p:ph type="title"/>
          </p:nvPr>
        </p:nvSpPr>
        <p:spPr>
          <a:xfrm>
            <a:off x="0" y="-27384"/>
            <a:ext cx="9144000" cy="1143000"/>
          </a:xfrm>
        </p:spPr>
        <p:txBody>
          <a:bodyPr/>
          <a:lstStyle/>
          <a:p>
            <a:r>
              <a:rPr lang="en-US" altLang="en-US" dirty="0" smtClean="0">
                <a:solidFill>
                  <a:srgbClr val="3C8C93"/>
                </a:solidFill>
              </a:rPr>
              <a:t>ISIS Neutron and Muon Source</a:t>
            </a:r>
          </a:p>
        </p:txBody>
      </p:sp>
      <p:pic>
        <p:nvPicPr>
          <p:cNvPr id="55304" name="Picture 8" descr="https://www.isis.stfc.ac.uk/Gallery/moon-1527501_1920.jpg?Width=400&amp;Height=40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1304764"/>
            <a:ext cx="3240360" cy="3240360"/>
          </a:xfrm>
          <a:prstGeom prst="rect">
            <a:avLst/>
          </a:prstGeom>
          <a:noFill/>
          <a:extLst>
            <a:ext uri="{909E8E84-426E-40DD-AFC4-6F175D3DCCD1}">
              <a14:hiddenFill xmlns:a14="http://schemas.microsoft.com/office/drawing/2010/main">
                <a:solidFill>
                  <a:srgbClr val="FFFFFF"/>
                </a:solidFill>
              </a14:hiddenFill>
            </a:ext>
          </a:extLst>
        </p:spPr>
      </p:pic>
      <p:pic>
        <p:nvPicPr>
          <p:cNvPr id="55308" name="Picture 12" descr="https://www.isis.stfc.ac.uk/Gallery/fig%205.jpg?Width=400&amp;Height=40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9592" y="1700808"/>
            <a:ext cx="3240360" cy="3240360"/>
          </a:xfrm>
          <a:prstGeom prst="rect">
            <a:avLst/>
          </a:prstGeom>
          <a:noFill/>
          <a:extLst>
            <a:ext uri="{909E8E84-426E-40DD-AFC4-6F175D3DCCD1}">
              <a14:hiddenFill xmlns:a14="http://schemas.microsoft.com/office/drawing/2010/main">
                <a:solidFill>
                  <a:srgbClr val="FFFFFF"/>
                </a:solidFill>
              </a14:hiddenFill>
            </a:ext>
          </a:extLst>
        </p:spPr>
      </p:pic>
      <p:pic>
        <p:nvPicPr>
          <p:cNvPr id="55302" name="Picture 6" descr="https://www.isis.stfc.ac.uk/Gallery/Metastatic_Melanoma_Cells_Nci-vol-9872-300.jpg?Width=400&amp;Height=40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03648" y="2096852"/>
            <a:ext cx="3240360" cy="3240360"/>
          </a:xfrm>
          <a:prstGeom prst="rect">
            <a:avLst/>
          </a:prstGeom>
          <a:noFill/>
          <a:extLst>
            <a:ext uri="{909E8E84-426E-40DD-AFC4-6F175D3DCCD1}">
              <a14:hiddenFill xmlns:a14="http://schemas.microsoft.com/office/drawing/2010/main">
                <a:solidFill>
                  <a:srgbClr val="FFFFFF"/>
                </a:solidFill>
              </a14:hiddenFill>
            </a:ext>
          </a:extLst>
        </p:spPr>
      </p:pic>
      <p:pic>
        <p:nvPicPr>
          <p:cNvPr id="55306" name="Picture 10" descr="https://www.isis.stfc.ac.uk/Gallery/plastic.jpg?Width=400&amp;Height=40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07292" y="2492896"/>
            <a:ext cx="3240360" cy="324036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5508104" y="1448780"/>
            <a:ext cx="3312368" cy="4154984"/>
          </a:xfrm>
          <a:prstGeom prst="rect">
            <a:avLst/>
          </a:prstGeom>
        </p:spPr>
        <p:txBody>
          <a:bodyPr wrap="square">
            <a:spAutoFit/>
          </a:bodyPr>
          <a:lstStyle/>
          <a:p>
            <a:r>
              <a:rPr lang="en-US" dirty="0" smtClean="0"/>
              <a:t>We use ISIS to:</a:t>
            </a:r>
          </a:p>
          <a:p>
            <a:pPr marL="342900" indent="-342900">
              <a:buFont typeface="Arial" panose="020B0604020202020204" pitchFamily="34" charset="0"/>
              <a:buChar char="•"/>
            </a:pPr>
            <a:r>
              <a:rPr lang="en-US" dirty="0" smtClean="0"/>
              <a:t>Work out how to protect astronauts on the moon</a:t>
            </a:r>
          </a:p>
          <a:p>
            <a:pPr marL="342900" indent="-342900">
              <a:buFont typeface="Arial" panose="020B0604020202020204" pitchFamily="34" charset="0"/>
              <a:buChar char="•"/>
            </a:pPr>
            <a:r>
              <a:rPr lang="en-US" dirty="0" smtClean="0"/>
              <a:t>Look inside vases from Ancient Egypt</a:t>
            </a:r>
          </a:p>
          <a:p>
            <a:pPr marL="342900" indent="-342900">
              <a:buFont typeface="Arial" panose="020B0604020202020204" pitchFamily="34" charset="0"/>
              <a:buChar char="•"/>
            </a:pPr>
            <a:r>
              <a:rPr lang="en-US" dirty="0" smtClean="0"/>
              <a:t>Deliver medicine to fight cancer</a:t>
            </a:r>
          </a:p>
          <a:p>
            <a:pPr marL="342900" indent="-342900">
              <a:buFont typeface="Arial" panose="020B0604020202020204" pitchFamily="34" charset="0"/>
              <a:buChar char="•"/>
            </a:pPr>
            <a:r>
              <a:rPr lang="en-US" dirty="0" smtClean="0"/>
              <a:t>Understand new, environmentally-friendly, plastic</a:t>
            </a:r>
          </a:p>
        </p:txBody>
      </p:sp>
    </p:spTree>
    <p:extLst>
      <p:ext uri="{BB962C8B-B14F-4D97-AF65-F5344CB8AC3E}">
        <p14:creationId xmlns:p14="http://schemas.microsoft.com/office/powerpoint/2010/main" val="931757229"/>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530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530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530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3568" y="1196752"/>
            <a:ext cx="7772400" cy="792088"/>
          </a:xfrm>
        </p:spPr>
        <p:txBody>
          <a:bodyPr/>
          <a:lstStyle/>
          <a:p>
            <a:pPr marL="0" indent="0">
              <a:buNone/>
            </a:pPr>
            <a:r>
              <a:rPr lang="en-GB" dirty="0" smtClean="0"/>
              <a:t>We use microscopes to look at things which are too small for our eyes to see</a:t>
            </a:r>
          </a:p>
          <a:p>
            <a:pPr marL="0" indent="0">
              <a:buNone/>
            </a:pPr>
            <a:endParaRPr lang="en-GB" dirty="0"/>
          </a:p>
          <a:p>
            <a:pPr marL="0" indent="0">
              <a:buNone/>
            </a:pPr>
            <a:endParaRPr lang="en-GB" dirty="0" smtClean="0"/>
          </a:p>
          <a:p>
            <a:pPr marL="0" indent="0">
              <a:buNone/>
            </a:pPr>
            <a:endParaRPr lang="en-GB" dirty="0"/>
          </a:p>
          <a:p>
            <a:pPr marL="0" indent="0">
              <a:buNone/>
            </a:pPr>
            <a:endParaRPr lang="en-GB" dirty="0" smtClean="0"/>
          </a:p>
          <a:p>
            <a:pPr marL="0" indent="0">
              <a:buNone/>
            </a:pPr>
            <a:endParaRPr lang="en-GB" dirty="0"/>
          </a:p>
          <a:p>
            <a:pPr marL="0" indent="0">
              <a:buNone/>
            </a:pPr>
            <a:endParaRPr lang="en-GB" dirty="0" smtClean="0"/>
          </a:p>
          <a:p>
            <a:pPr marL="0" indent="0">
              <a:buNone/>
            </a:pPr>
            <a:endParaRPr lang="en-GB" dirty="0" smtClean="0"/>
          </a:p>
          <a:p>
            <a:pPr marL="0" indent="0">
              <a:buNone/>
            </a:pPr>
            <a:endParaRPr lang="en-GB" dirty="0" smtClean="0"/>
          </a:p>
        </p:txBody>
      </p:sp>
      <p:sp>
        <p:nvSpPr>
          <p:cNvPr id="2" name="Title 1"/>
          <p:cNvSpPr>
            <a:spLocks noGrp="1"/>
          </p:cNvSpPr>
          <p:nvPr>
            <p:ph type="title"/>
          </p:nvPr>
        </p:nvSpPr>
        <p:spPr>
          <a:xfrm>
            <a:off x="0" y="-27384"/>
            <a:ext cx="9144000" cy="1143000"/>
          </a:xfrm>
        </p:spPr>
        <p:txBody>
          <a:bodyPr/>
          <a:lstStyle/>
          <a:p>
            <a:r>
              <a:rPr lang="en-GB" dirty="0" smtClean="0"/>
              <a:t>Microscopes</a:t>
            </a:r>
            <a:endParaRPr lang="en-GB" dirty="0"/>
          </a:p>
        </p:txBody>
      </p:sp>
      <p:pic>
        <p:nvPicPr>
          <p:cNvPr id="63490" name="Picture 2" descr="Image result for microscope slid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8" y="2276872"/>
            <a:ext cx="3096344" cy="3901395"/>
          </a:xfrm>
          <a:prstGeom prst="rect">
            <a:avLst/>
          </a:prstGeom>
          <a:noFill/>
          <a:extLst>
            <a:ext uri="{909E8E84-426E-40DD-AFC4-6F175D3DCCD1}">
              <a14:hiddenFill xmlns:a14="http://schemas.microsoft.com/office/drawing/2010/main">
                <a:solidFill>
                  <a:srgbClr val="FFFFFF"/>
                </a:solidFill>
              </a14:hiddenFill>
            </a:ext>
          </a:extLst>
        </p:spPr>
      </p:pic>
      <p:pic>
        <p:nvPicPr>
          <p:cNvPr id="63492" name="Picture 4" descr="Image result for solid liquid ga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99992" y="2276872"/>
            <a:ext cx="4415136" cy="24835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6305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349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 name="Oval 7"/>
          <p:cNvSpPr/>
          <p:nvPr/>
        </p:nvSpPr>
        <p:spPr bwMode="auto">
          <a:xfrm>
            <a:off x="515450" y="3365376"/>
            <a:ext cx="540060" cy="576064"/>
          </a:xfrm>
          <a:prstGeom prst="ellipse">
            <a:avLst/>
          </a:prstGeom>
          <a:gradFill flip="none" rotWithShape="1">
            <a:gsLst>
              <a:gs pos="0">
                <a:schemeClr val="bg1"/>
              </a:gs>
              <a:gs pos="50000">
                <a:schemeClr val="accent2">
                  <a:lumMod val="40000"/>
                  <a:lumOff val="60000"/>
                </a:schemeClr>
              </a:gs>
              <a:gs pos="100000">
                <a:schemeClr val="accent2">
                  <a:lumMod val="60000"/>
                  <a:lumOff val="40000"/>
                </a:schemeClr>
              </a:gs>
            </a:gsLst>
            <a:path path="shape">
              <a:fillToRect l="50000" t="50000" r="50000" b="50000"/>
            </a:path>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Lucida Grande" pitchFamily="84" charset="0"/>
              <a:ea typeface="ヒラギノ角ゴ Pro W3" pitchFamily="84" charset="-128"/>
            </a:endParaRPr>
          </a:p>
        </p:txBody>
      </p:sp>
      <p:sp>
        <p:nvSpPr>
          <p:cNvPr id="3" name="Content Placeholder 2"/>
          <p:cNvSpPr>
            <a:spLocks noGrp="1"/>
          </p:cNvSpPr>
          <p:nvPr>
            <p:ph idx="1"/>
          </p:nvPr>
        </p:nvSpPr>
        <p:spPr>
          <a:xfrm>
            <a:off x="685800" y="1557338"/>
            <a:ext cx="7772400" cy="4103910"/>
          </a:xfrm>
        </p:spPr>
        <p:txBody>
          <a:bodyPr/>
          <a:lstStyle/>
          <a:p>
            <a:pPr marL="0" indent="0">
              <a:buNone/>
            </a:pPr>
            <a:r>
              <a:rPr lang="en-GB" dirty="0" smtClean="0"/>
              <a:t>Most of the alpha particles went straight through the foil.</a:t>
            </a:r>
          </a:p>
          <a:p>
            <a:pPr marL="0" indent="0">
              <a:buNone/>
            </a:pPr>
            <a:endParaRPr lang="en-GB" dirty="0"/>
          </a:p>
          <a:p>
            <a:pPr marL="0" indent="0">
              <a:buNone/>
            </a:pPr>
            <a:endParaRPr lang="en-GB" dirty="0" smtClean="0"/>
          </a:p>
          <a:p>
            <a:pPr marL="0" indent="0">
              <a:buNone/>
            </a:pPr>
            <a:endParaRPr lang="en-GB" dirty="0"/>
          </a:p>
          <a:p>
            <a:pPr marL="0" indent="0">
              <a:buNone/>
            </a:pPr>
            <a:endParaRPr lang="en-GB" dirty="0" smtClean="0"/>
          </a:p>
          <a:p>
            <a:pPr marL="0" indent="0">
              <a:buNone/>
            </a:pPr>
            <a:endParaRPr lang="en-GB" dirty="0"/>
          </a:p>
          <a:p>
            <a:pPr marL="0" indent="0">
              <a:buNone/>
            </a:pPr>
            <a:endParaRPr lang="en-GB" dirty="0" smtClean="0"/>
          </a:p>
          <a:p>
            <a:pPr marL="0" indent="0">
              <a:buNone/>
            </a:pPr>
            <a:endParaRPr lang="en-GB" dirty="0" smtClean="0"/>
          </a:p>
          <a:p>
            <a:pPr marL="0" indent="0">
              <a:buNone/>
            </a:pPr>
            <a:endParaRPr lang="en-GB" dirty="0" smtClean="0"/>
          </a:p>
        </p:txBody>
      </p:sp>
      <p:pic>
        <p:nvPicPr>
          <p:cNvPr id="5" name="Picture 4" descr="C:\Users\hup80848\Desktop\Atomic_resolution_Au10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7945" y="2245978"/>
            <a:ext cx="132970" cy="308612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0" y="-27384"/>
            <a:ext cx="9144000" cy="1143000"/>
          </a:xfrm>
        </p:spPr>
        <p:txBody>
          <a:bodyPr/>
          <a:lstStyle/>
          <a:p>
            <a:r>
              <a:rPr lang="en-GB" dirty="0" smtClean="0"/>
              <a:t>Hidden shape: Rutherford Scattering</a:t>
            </a:r>
            <a:endParaRPr lang="en-GB" dirty="0"/>
          </a:p>
        </p:txBody>
      </p:sp>
      <p:sp>
        <p:nvSpPr>
          <p:cNvPr id="4" name="Oval 3"/>
          <p:cNvSpPr/>
          <p:nvPr/>
        </p:nvSpPr>
        <p:spPr bwMode="auto">
          <a:xfrm>
            <a:off x="515450" y="3501008"/>
            <a:ext cx="540060" cy="576064"/>
          </a:xfrm>
          <a:prstGeom prst="ellipse">
            <a:avLst/>
          </a:prstGeom>
          <a:gradFill flip="none" rotWithShape="1">
            <a:gsLst>
              <a:gs pos="0">
                <a:schemeClr val="bg1"/>
              </a:gs>
              <a:gs pos="50000">
                <a:schemeClr val="accent2">
                  <a:lumMod val="40000"/>
                  <a:lumOff val="60000"/>
                </a:schemeClr>
              </a:gs>
              <a:gs pos="100000">
                <a:schemeClr val="accent2">
                  <a:lumMod val="60000"/>
                  <a:lumOff val="40000"/>
                </a:schemeClr>
              </a:gs>
            </a:gsLst>
            <a:path path="shape">
              <a:fillToRect l="50000" t="50000" r="50000" b="50000"/>
            </a:path>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Lucida Grande" pitchFamily="84" charset="0"/>
              <a:ea typeface="ヒラギノ角ゴ Pro W3" pitchFamily="84" charset="-128"/>
            </a:endParaRPr>
          </a:p>
        </p:txBody>
      </p:sp>
      <p:sp>
        <p:nvSpPr>
          <p:cNvPr id="7" name="Oval 6"/>
          <p:cNvSpPr/>
          <p:nvPr/>
        </p:nvSpPr>
        <p:spPr bwMode="auto">
          <a:xfrm>
            <a:off x="536655" y="3653408"/>
            <a:ext cx="540060" cy="576064"/>
          </a:xfrm>
          <a:prstGeom prst="ellipse">
            <a:avLst/>
          </a:prstGeom>
          <a:gradFill flip="none" rotWithShape="1">
            <a:gsLst>
              <a:gs pos="0">
                <a:schemeClr val="bg1"/>
              </a:gs>
              <a:gs pos="50000">
                <a:schemeClr val="accent2">
                  <a:lumMod val="40000"/>
                  <a:lumOff val="60000"/>
                </a:schemeClr>
              </a:gs>
              <a:gs pos="100000">
                <a:schemeClr val="accent2">
                  <a:lumMod val="60000"/>
                  <a:lumOff val="40000"/>
                </a:schemeClr>
              </a:gs>
            </a:gsLst>
            <a:path path="shape">
              <a:fillToRect l="50000" t="50000" r="50000" b="50000"/>
            </a:path>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Lucida Grande" pitchFamily="84" charset="0"/>
              <a:ea typeface="ヒラギノ角ゴ Pro W3" pitchFamily="84" charset="-128"/>
            </a:endParaRPr>
          </a:p>
        </p:txBody>
      </p:sp>
      <p:pic>
        <p:nvPicPr>
          <p:cNvPr id="9" name="Picture 3" descr="C:\Users\hup80848\AppData\Local\Microsoft\Windows\Temporary Internet Files\Content.IE5\NV8PDE8J\Eye-10886-large[1].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11091"/>
          <a:stretch/>
        </p:blipFill>
        <p:spPr bwMode="auto">
          <a:xfrm>
            <a:off x="7681143" y="4675009"/>
            <a:ext cx="1475656" cy="131418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rotWithShape="1">
          <a:blip r:embed="rId5">
            <a:extLst>
              <a:ext uri="{28A0092B-C50C-407E-A947-70E740481C1C}">
                <a14:useLocalDpi xmlns:a14="http://schemas.microsoft.com/office/drawing/2010/main" val="0"/>
              </a:ext>
            </a:extLst>
          </a:blip>
          <a:srcRect t="4358" r="50000" b="55505"/>
          <a:stretch/>
        </p:blipFill>
        <p:spPr>
          <a:xfrm>
            <a:off x="323528" y="4797152"/>
            <a:ext cx="2381250" cy="1781503"/>
          </a:xfrm>
          <a:prstGeom prst="rect">
            <a:avLst/>
          </a:prstGeom>
        </p:spPr>
      </p:pic>
    </p:spTree>
    <p:extLst>
      <p:ext uri="{BB962C8B-B14F-4D97-AF65-F5344CB8AC3E}">
        <p14:creationId xmlns:p14="http://schemas.microsoft.com/office/powerpoint/2010/main" val="36708734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3" nodeType="withEffect">
                                  <p:stCondLst>
                                    <p:cond delay="0"/>
                                  </p:stCondLst>
                                  <p:childTnLst>
                                    <p:set>
                                      <p:cBhvr>
                                        <p:cTn id="6" dur="1" fill="hold">
                                          <p:stCondLst>
                                            <p:cond delay="0"/>
                                          </p:stCondLst>
                                        </p:cTn>
                                        <p:tgtEl>
                                          <p:spTgt spid="7"/>
                                        </p:tgtEl>
                                        <p:attrNameLst>
                                          <p:attrName>style.visibility</p:attrName>
                                        </p:attrNameLst>
                                      </p:cBhvr>
                                      <p:to>
                                        <p:strVal val="hidden"/>
                                      </p:to>
                                    </p:set>
                                  </p:childTnLst>
                                </p:cTn>
                              </p:par>
                              <p:par>
                                <p:cTn id="7" presetID="1" presetClass="exit" presetSubtype="0" fill="hold" grpId="3" nodeType="withEffect">
                                  <p:stCondLst>
                                    <p:cond delay="0"/>
                                  </p:stCondLst>
                                  <p:childTnLst>
                                    <p:set>
                                      <p:cBhvr>
                                        <p:cTn id="8" dur="1" fill="hold">
                                          <p:stCondLst>
                                            <p:cond delay="0"/>
                                          </p:stCondLst>
                                        </p:cTn>
                                        <p:tgtEl>
                                          <p:spTgt spid="8"/>
                                        </p:tgtEl>
                                        <p:attrNameLst>
                                          <p:attrName>style.visibility</p:attrName>
                                        </p:attrNameLst>
                                      </p:cBhvr>
                                      <p:to>
                                        <p:strVal val="hidden"/>
                                      </p:to>
                                    </p:set>
                                  </p:childTnLst>
                                </p:cTn>
                              </p:par>
                            </p:childTnLst>
                          </p:cTn>
                        </p:par>
                        <p:par>
                          <p:cTn id="9" fill="hold">
                            <p:stCondLst>
                              <p:cond delay="0"/>
                            </p:stCondLst>
                            <p:childTnLst>
                              <p:par>
                                <p:cTn id="10" presetID="1" presetClass="entr" presetSubtype="0" fill="hold" grpId="2" nodeType="afterEffect">
                                  <p:stCondLst>
                                    <p:cond delay="0"/>
                                  </p:stCondLst>
                                  <p:childTnLst>
                                    <p:set>
                                      <p:cBhvr>
                                        <p:cTn id="11" dur="1" fill="hold">
                                          <p:stCondLst>
                                            <p:cond delay="0"/>
                                          </p:stCondLst>
                                        </p:cTn>
                                        <p:tgtEl>
                                          <p:spTgt spid="4"/>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0" presetClass="path" presetSubtype="0" accel="50000" decel="50000" fill="hold" grpId="0" nodeType="clickEffect">
                                  <p:stCondLst>
                                    <p:cond delay="0"/>
                                  </p:stCondLst>
                                  <p:childTnLst>
                                    <p:animMotion origin="layout" path="M -4.44444E-6 3.52451E-6 L 0.36406 3.52451E-6 L 0.81788 -0.05388 " pathEditMode="relative" ptsTypes="AAA">
                                      <p:cBhvr>
                                        <p:cTn id="15" dur="3000" fill="hold"/>
                                        <p:tgtEl>
                                          <p:spTgt spid="4"/>
                                        </p:tgtEl>
                                        <p:attrNameLst>
                                          <p:attrName>ppt_x</p:attrName>
                                          <p:attrName>ppt_y</p:attrName>
                                        </p:attrNameLst>
                                      </p:cBhvr>
                                    </p:animMotion>
                                  </p:childTnLst>
                                </p:cTn>
                              </p:par>
                            </p:childTnLst>
                          </p:cTn>
                        </p:par>
                        <p:par>
                          <p:cTn id="16" fill="hold">
                            <p:stCondLst>
                              <p:cond delay="3000"/>
                            </p:stCondLst>
                            <p:childTnLst>
                              <p:par>
                                <p:cTn id="17" presetID="10" presetClass="exit" presetSubtype="0" fill="hold" grpId="1" nodeType="afterEffect">
                                  <p:stCondLst>
                                    <p:cond delay="0"/>
                                  </p:stCondLst>
                                  <p:childTnLst>
                                    <p:animEffect transition="out" filter="fade">
                                      <p:cBhvr>
                                        <p:cTn id="18" dur="500"/>
                                        <p:tgtEl>
                                          <p:spTgt spid="4"/>
                                        </p:tgtEl>
                                      </p:cBhvr>
                                    </p:animEffect>
                                    <p:set>
                                      <p:cBhvr>
                                        <p:cTn id="19" dur="1" fill="hold">
                                          <p:stCondLst>
                                            <p:cond delay="499"/>
                                          </p:stCondLst>
                                        </p:cTn>
                                        <p:tgtEl>
                                          <p:spTgt spid="4"/>
                                        </p:tgtEl>
                                        <p:attrNameLst>
                                          <p:attrName>style.visibility</p:attrName>
                                        </p:attrNameLst>
                                      </p:cBhvr>
                                      <p:to>
                                        <p:strVal val="hidden"/>
                                      </p:to>
                                    </p:set>
                                  </p:childTnLst>
                                </p:cTn>
                              </p:par>
                            </p:childTnLst>
                          </p:cTn>
                        </p:par>
                        <p:par>
                          <p:cTn id="20" fill="hold">
                            <p:stCondLst>
                              <p:cond delay="3500"/>
                            </p:stCondLst>
                            <p:childTnLst>
                              <p:par>
                                <p:cTn id="21" presetID="1" presetClass="entr" presetSubtype="0" fill="hold" grpId="2" nodeType="after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par>
                          <p:cTn id="23" fill="hold">
                            <p:stCondLst>
                              <p:cond delay="3500"/>
                            </p:stCondLst>
                            <p:childTnLst>
                              <p:par>
                                <p:cTn id="24" presetID="0" presetClass="path" presetSubtype="0" accel="50000" decel="50000" fill="hold" grpId="0" nodeType="afterEffect">
                                  <p:stCondLst>
                                    <p:cond delay="0"/>
                                  </p:stCondLst>
                                  <p:childTnLst>
                                    <p:animMotion origin="layout" path="M 0.00087 -0.03681 L 0.3632 0.01203 L 0.81858 0.01944 " pathEditMode="relative" rAng="235095" ptsTypes="AAA">
                                      <p:cBhvr>
                                        <p:cTn id="25" dur="3000" fill="hold"/>
                                        <p:tgtEl>
                                          <p:spTgt spid="7"/>
                                        </p:tgtEl>
                                        <p:attrNameLst>
                                          <p:attrName>ppt_x</p:attrName>
                                          <p:attrName>ppt_y</p:attrName>
                                        </p:attrNameLst>
                                      </p:cBhvr>
                                      <p:rCtr x="40851" y="3611"/>
                                    </p:animMotion>
                                  </p:childTnLst>
                                </p:cTn>
                              </p:par>
                            </p:childTnLst>
                          </p:cTn>
                        </p:par>
                        <p:par>
                          <p:cTn id="26" fill="hold">
                            <p:stCondLst>
                              <p:cond delay="6500"/>
                            </p:stCondLst>
                            <p:childTnLst>
                              <p:par>
                                <p:cTn id="27" presetID="10" presetClass="exit" presetSubtype="0" fill="hold" grpId="1" nodeType="afterEffect">
                                  <p:stCondLst>
                                    <p:cond delay="0"/>
                                  </p:stCondLst>
                                  <p:childTnLst>
                                    <p:animEffect transition="out" filter="fade">
                                      <p:cBhvr>
                                        <p:cTn id="28" dur="500"/>
                                        <p:tgtEl>
                                          <p:spTgt spid="7"/>
                                        </p:tgtEl>
                                      </p:cBhvr>
                                    </p:animEffect>
                                    <p:set>
                                      <p:cBhvr>
                                        <p:cTn id="29" dur="1" fill="hold">
                                          <p:stCondLst>
                                            <p:cond delay="499"/>
                                          </p:stCondLst>
                                        </p:cTn>
                                        <p:tgtEl>
                                          <p:spTgt spid="7"/>
                                        </p:tgtEl>
                                        <p:attrNameLst>
                                          <p:attrName>style.visibility</p:attrName>
                                        </p:attrNameLst>
                                      </p:cBhvr>
                                      <p:to>
                                        <p:strVal val="hidden"/>
                                      </p:to>
                                    </p:set>
                                  </p:childTnLst>
                                </p:cTn>
                              </p:par>
                            </p:childTnLst>
                          </p:cTn>
                        </p:par>
                        <p:par>
                          <p:cTn id="30" fill="hold">
                            <p:stCondLst>
                              <p:cond delay="7000"/>
                            </p:stCondLst>
                            <p:childTnLst>
                              <p:par>
                                <p:cTn id="31" presetID="1" presetClass="entr" presetSubtype="0" fill="hold" grpId="2" nodeType="afterEffect">
                                  <p:stCondLst>
                                    <p:cond delay="0"/>
                                  </p:stCondLst>
                                  <p:childTnLst>
                                    <p:set>
                                      <p:cBhvr>
                                        <p:cTn id="32" dur="1" fill="hold">
                                          <p:stCondLst>
                                            <p:cond delay="0"/>
                                          </p:stCondLst>
                                        </p:cTn>
                                        <p:tgtEl>
                                          <p:spTgt spid="8"/>
                                        </p:tgtEl>
                                        <p:attrNameLst>
                                          <p:attrName>style.visibility</p:attrName>
                                        </p:attrNameLst>
                                      </p:cBhvr>
                                      <p:to>
                                        <p:strVal val="visible"/>
                                      </p:to>
                                    </p:set>
                                  </p:childTnLst>
                                </p:cTn>
                              </p:par>
                            </p:childTnLst>
                          </p:cTn>
                        </p:par>
                        <p:par>
                          <p:cTn id="33" fill="hold">
                            <p:stCondLst>
                              <p:cond delay="7000"/>
                            </p:stCondLst>
                            <p:childTnLst>
                              <p:par>
                                <p:cTn id="34" presetID="0" presetClass="path" presetSubtype="0" accel="50000" decel="50000" fill="hold" grpId="0" nodeType="afterEffect">
                                  <p:stCondLst>
                                    <p:cond delay="0"/>
                                  </p:stCondLst>
                                  <p:childTnLst>
                                    <p:animMotion origin="layout" path="M -4.44444E-6 3.52451E-6 L 0.36406 3.52451E-6 L 0.81788 -0.05388 " pathEditMode="relative" ptsTypes="AAA">
                                      <p:cBhvr>
                                        <p:cTn id="35" dur="3000" fill="hold"/>
                                        <p:tgtEl>
                                          <p:spTgt spid="8"/>
                                        </p:tgtEl>
                                        <p:attrNameLst>
                                          <p:attrName>ppt_x</p:attrName>
                                          <p:attrName>ppt_y</p:attrName>
                                        </p:attrNameLst>
                                      </p:cBhvr>
                                    </p:animMotion>
                                  </p:childTnLst>
                                </p:cTn>
                              </p:par>
                            </p:childTnLst>
                          </p:cTn>
                        </p:par>
                        <p:par>
                          <p:cTn id="36" fill="hold">
                            <p:stCondLst>
                              <p:cond delay="10000"/>
                            </p:stCondLst>
                            <p:childTnLst>
                              <p:par>
                                <p:cTn id="37" presetID="10" presetClass="exit" presetSubtype="0" fill="hold" grpId="1" nodeType="afterEffect">
                                  <p:stCondLst>
                                    <p:cond delay="0"/>
                                  </p:stCondLst>
                                  <p:childTnLst>
                                    <p:animEffect transition="out" filter="fade">
                                      <p:cBhvr>
                                        <p:cTn id="38" dur="500"/>
                                        <p:tgtEl>
                                          <p:spTgt spid="8"/>
                                        </p:tgtEl>
                                      </p:cBhvr>
                                    </p:animEffect>
                                    <p:set>
                                      <p:cBhvr>
                                        <p:cTn id="39"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8" grpId="2" animBg="1"/>
      <p:bldP spid="8" grpId="3" animBg="1"/>
      <p:bldP spid="4" grpId="0" animBg="1"/>
      <p:bldP spid="4" grpId="1" animBg="1"/>
      <p:bldP spid="4" grpId="2" animBg="1"/>
      <p:bldP spid="7" grpId="0" animBg="1"/>
      <p:bldP spid="7" grpId="1" animBg="1"/>
      <p:bldP spid="7" grpId="2" animBg="1"/>
      <p:bldP spid="7" grpId="3" animBg="1"/>
    </p:bld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5" name="Picture 4" descr="C:\Users\hup80848\Desktop\Atomic_resolution_Au10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7945" y="2245978"/>
            <a:ext cx="132970" cy="308612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0" y="-27384"/>
            <a:ext cx="9144000" cy="1143000"/>
          </a:xfrm>
        </p:spPr>
        <p:txBody>
          <a:bodyPr/>
          <a:lstStyle/>
          <a:p>
            <a:r>
              <a:rPr lang="en-GB" dirty="0"/>
              <a:t>Hidden shape: Rutherford Scattering</a:t>
            </a:r>
          </a:p>
        </p:txBody>
      </p:sp>
      <p:sp>
        <p:nvSpPr>
          <p:cNvPr id="3" name="Content Placeholder 2"/>
          <p:cNvSpPr>
            <a:spLocks noGrp="1"/>
          </p:cNvSpPr>
          <p:nvPr>
            <p:ph idx="1"/>
          </p:nvPr>
        </p:nvSpPr>
        <p:spPr>
          <a:xfrm>
            <a:off x="685800" y="1557338"/>
            <a:ext cx="7918648" cy="3800488"/>
          </a:xfrm>
        </p:spPr>
        <p:txBody>
          <a:bodyPr/>
          <a:lstStyle/>
          <a:p>
            <a:pPr marL="0" indent="0">
              <a:buNone/>
            </a:pPr>
            <a:r>
              <a:rPr lang="en-GB" dirty="0" smtClean="0"/>
              <a:t>But some were reflected back!</a:t>
            </a:r>
          </a:p>
          <a:p>
            <a:pPr marL="0" indent="0">
              <a:buNone/>
            </a:pPr>
            <a:endParaRPr lang="en-GB" dirty="0" smtClean="0"/>
          </a:p>
          <a:p>
            <a:pPr marL="0" indent="0">
              <a:buNone/>
            </a:pPr>
            <a:endParaRPr lang="en-GB" dirty="0" smtClean="0"/>
          </a:p>
          <a:p>
            <a:pPr marL="0" indent="0">
              <a:buNone/>
            </a:pPr>
            <a:endParaRPr lang="en-GB" dirty="0"/>
          </a:p>
          <a:p>
            <a:pPr marL="0" indent="0">
              <a:buNone/>
            </a:pPr>
            <a:r>
              <a:rPr lang="en-GB" dirty="0"/>
              <a:t>	</a:t>
            </a:r>
            <a:r>
              <a:rPr lang="en-GB" dirty="0" smtClean="0"/>
              <a:t>			Like firing a gun at a piece of 					tissue paper and getting hit 					yourself!</a:t>
            </a:r>
            <a:endParaRPr lang="en-GB" dirty="0"/>
          </a:p>
        </p:txBody>
      </p:sp>
      <p:sp>
        <p:nvSpPr>
          <p:cNvPr id="4" name="Oval 3"/>
          <p:cNvSpPr/>
          <p:nvPr/>
        </p:nvSpPr>
        <p:spPr bwMode="auto">
          <a:xfrm>
            <a:off x="515450" y="3501008"/>
            <a:ext cx="540060" cy="576064"/>
          </a:xfrm>
          <a:prstGeom prst="ellipse">
            <a:avLst/>
          </a:prstGeom>
          <a:gradFill flip="none" rotWithShape="1">
            <a:gsLst>
              <a:gs pos="0">
                <a:schemeClr val="bg1"/>
              </a:gs>
              <a:gs pos="50000">
                <a:schemeClr val="accent2">
                  <a:lumMod val="40000"/>
                  <a:lumOff val="60000"/>
                </a:schemeClr>
              </a:gs>
              <a:gs pos="100000">
                <a:schemeClr val="accent2">
                  <a:lumMod val="60000"/>
                  <a:lumOff val="40000"/>
                </a:schemeClr>
              </a:gs>
            </a:gsLst>
            <a:path path="shape">
              <a:fillToRect l="50000" t="50000" r="50000" b="50000"/>
            </a:path>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Lucida Grande" pitchFamily="84" charset="0"/>
              <a:ea typeface="ヒラギノ角ゴ Pro W3" pitchFamily="84" charset="-128"/>
            </a:endParaRPr>
          </a:p>
        </p:txBody>
      </p:sp>
      <p:pic>
        <p:nvPicPr>
          <p:cNvPr id="10" name="Picture 3" descr="C:\Users\hup80848\AppData\Local\Microsoft\Windows\Temporary Internet Files\Content.IE5\NV8PDE8J\Eye-10886-large[1].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11091"/>
          <a:stretch/>
        </p:blipFill>
        <p:spPr bwMode="auto">
          <a:xfrm>
            <a:off x="7681143" y="4675009"/>
            <a:ext cx="1475656" cy="131418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rotWithShape="1">
          <a:blip r:embed="rId5">
            <a:extLst>
              <a:ext uri="{28A0092B-C50C-407E-A947-70E740481C1C}">
                <a14:useLocalDpi xmlns:a14="http://schemas.microsoft.com/office/drawing/2010/main" val="0"/>
              </a:ext>
            </a:extLst>
          </a:blip>
          <a:srcRect l="54117" t="4358" r="-1124" b="55505"/>
          <a:stretch/>
        </p:blipFill>
        <p:spPr>
          <a:xfrm>
            <a:off x="251519" y="4704838"/>
            <a:ext cx="2238703" cy="1781503"/>
          </a:xfrm>
          <a:prstGeom prst="rect">
            <a:avLst/>
          </a:prstGeom>
        </p:spPr>
      </p:pic>
    </p:spTree>
    <p:extLst>
      <p:ext uri="{BB962C8B-B14F-4D97-AF65-F5344CB8AC3E}">
        <p14:creationId xmlns:p14="http://schemas.microsoft.com/office/powerpoint/2010/main" val="25618362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3.33333E-6 3.52451E-6 L 0.36424 3.52451E-6 L -0.00295 -0.08557 " pathEditMode="relative" ptsTypes="AAA">
                                      <p:cBhvr>
                                        <p:cTn id="6" dur="2000" fill="hold"/>
                                        <p:tgtEl>
                                          <p:spTgt spid="4"/>
                                        </p:tgtEl>
                                        <p:attrNameLst>
                                          <p:attrName>ppt_x</p:attrName>
                                          <p:attrName>ppt_y</p:attrName>
                                        </p:attrNameLst>
                                      </p:cBhvr>
                                    </p:animMotion>
                                  </p:childTnLst>
                                </p:cTn>
                              </p:par>
                            </p:childTnLst>
                          </p:cTn>
                        </p:par>
                        <p:par>
                          <p:cTn id="7" fill="hold">
                            <p:stCondLst>
                              <p:cond delay="2000"/>
                            </p:stCondLst>
                            <p:childTnLst>
                              <p:par>
                                <p:cTn id="8" presetID="1" presetClass="entr" presetSubtype="0" fill="hold" grpId="0" nodeType="after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childTnLst>
                                </p:cTn>
                              </p:par>
                            </p:childTnLst>
                          </p:cTn>
                        </p:par>
                        <p:par>
                          <p:cTn id="10" fill="hold">
                            <p:stCondLst>
                              <p:cond delay="2000"/>
                            </p:stCondLst>
                            <p:childTnLst>
                              <p:par>
                                <p:cTn id="11" presetID="1" presetClass="entr" presetSubtype="0" fill="hold" grpId="0" nodeType="after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9" name="Title 11"/>
          <p:cNvSpPr>
            <a:spLocks noGrp="1"/>
          </p:cNvSpPr>
          <p:nvPr>
            <p:ph type="title"/>
          </p:nvPr>
        </p:nvSpPr>
        <p:spPr>
          <a:xfrm>
            <a:off x="0" y="-27384"/>
            <a:ext cx="9144000" cy="1143000"/>
          </a:xfrm>
        </p:spPr>
        <p:txBody>
          <a:bodyPr/>
          <a:lstStyle/>
          <a:p>
            <a:r>
              <a:rPr lang="en-US" altLang="en-US" dirty="0" smtClean="0">
                <a:solidFill>
                  <a:srgbClr val="3C8C93"/>
                </a:solidFill>
              </a:rPr>
              <a:t>ISIS Neutron and Muon Source</a:t>
            </a:r>
          </a:p>
        </p:txBody>
      </p:sp>
      <p:pic>
        <p:nvPicPr>
          <p:cNvPr id="542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1640" y="908720"/>
            <a:ext cx="6313063" cy="58326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988" t="54968" r="73315" b="37969"/>
          <a:stretch/>
        </p:blipFill>
        <p:spPr bwMode="auto">
          <a:xfrm>
            <a:off x="1475656" y="5598068"/>
            <a:ext cx="1559169" cy="10712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66107" t="58987" b="36792"/>
          <a:stretch/>
        </p:blipFill>
        <p:spPr bwMode="auto">
          <a:xfrm>
            <a:off x="5505019" y="4526778"/>
            <a:ext cx="2139684" cy="21425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988" t="54968" r="73315" b="37969"/>
          <a:stretch/>
        </p:blipFill>
        <p:spPr bwMode="auto">
          <a:xfrm>
            <a:off x="1475655" y="4293097"/>
            <a:ext cx="1440161" cy="13049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60167230"/>
      </p:ext>
    </p:extLst>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itle 11"/>
          <p:cNvSpPr>
            <a:spLocks noGrp="1"/>
          </p:cNvSpPr>
          <p:nvPr>
            <p:ph type="title"/>
          </p:nvPr>
        </p:nvSpPr>
        <p:spPr>
          <a:xfrm>
            <a:off x="0" y="-27384"/>
            <a:ext cx="9144000" cy="1143000"/>
          </a:xfrm>
        </p:spPr>
        <p:txBody>
          <a:bodyPr/>
          <a:lstStyle/>
          <a:p>
            <a:r>
              <a:rPr lang="en-US" altLang="en-US" dirty="0" smtClean="0">
                <a:solidFill>
                  <a:srgbClr val="3C8C93"/>
                </a:solidFill>
              </a:rPr>
              <a:t>Materials and microscopes</a:t>
            </a:r>
          </a:p>
        </p:txBody>
      </p:sp>
      <p:pic>
        <p:nvPicPr>
          <p:cNvPr id="64516" name="Picture 4" descr="Image result for bar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5576" y="975792"/>
            <a:ext cx="3075416" cy="2039817"/>
          </a:xfrm>
          <a:prstGeom prst="rect">
            <a:avLst/>
          </a:prstGeom>
          <a:noFill/>
          <a:extLst>
            <a:ext uri="{909E8E84-426E-40DD-AFC4-6F175D3DCCD1}">
              <a14:hiddenFill xmlns:a14="http://schemas.microsoft.com/office/drawing/2010/main">
                <a:solidFill>
                  <a:srgbClr val="FFFFFF"/>
                </a:solidFill>
              </a14:hiddenFill>
            </a:ext>
          </a:extLst>
        </p:spPr>
      </p:pic>
      <p:pic>
        <p:nvPicPr>
          <p:cNvPr id="64518" name="Picture 6" descr="Image result for lea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35557" y="2665503"/>
            <a:ext cx="2021167" cy="1808945"/>
          </a:xfrm>
          <a:prstGeom prst="rect">
            <a:avLst/>
          </a:prstGeom>
          <a:noFill/>
          <a:extLst>
            <a:ext uri="{909E8E84-426E-40DD-AFC4-6F175D3DCCD1}">
              <a14:hiddenFill xmlns:a14="http://schemas.microsoft.com/office/drawing/2010/main">
                <a:solidFill>
                  <a:srgbClr val="FFFFFF"/>
                </a:solidFill>
              </a14:hiddenFill>
            </a:ext>
          </a:extLst>
        </p:spPr>
      </p:pic>
      <p:pic>
        <p:nvPicPr>
          <p:cNvPr id="64520" name="Picture 8" descr="Image result for catkin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95536" y="3284984"/>
            <a:ext cx="2290316" cy="3458766"/>
          </a:xfrm>
          <a:prstGeom prst="rect">
            <a:avLst/>
          </a:prstGeom>
          <a:noFill/>
          <a:extLst>
            <a:ext uri="{909E8E84-426E-40DD-AFC4-6F175D3DCCD1}">
              <a14:hiddenFill xmlns:a14="http://schemas.microsoft.com/office/drawing/2010/main">
                <a:solidFill>
                  <a:srgbClr val="FFFFFF"/>
                </a:solidFill>
              </a14:hiddenFill>
            </a:ext>
          </a:extLst>
        </p:spPr>
      </p:pic>
      <p:pic>
        <p:nvPicPr>
          <p:cNvPr id="64522" name="Picture 10" descr="Image result for pebble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957540" y="4509120"/>
            <a:ext cx="3024336" cy="1702949"/>
          </a:xfrm>
          <a:prstGeom prst="rect">
            <a:avLst/>
          </a:prstGeom>
          <a:noFill/>
          <a:extLst>
            <a:ext uri="{909E8E84-426E-40DD-AFC4-6F175D3DCCD1}">
              <a14:hiddenFill xmlns:a14="http://schemas.microsoft.com/office/drawing/2010/main">
                <a:solidFill>
                  <a:srgbClr val="FFFFFF"/>
                </a:solidFill>
              </a14:hiddenFill>
            </a:ext>
          </a:extLst>
        </p:spPr>
      </p:pic>
      <p:pic>
        <p:nvPicPr>
          <p:cNvPr id="64524" name="Picture 12" descr="Image result for wildflowe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183560" y="2789673"/>
            <a:ext cx="2720915" cy="2872077"/>
          </a:xfrm>
          <a:prstGeom prst="rect">
            <a:avLst/>
          </a:prstGeom>
          <a:noFill/>
          <a:extLst>
            <a:ext uri="{909E8E84-426E-40DD-AFC4-6F175D3DCCD1}">
              <a14:hiddenFill xmlns:a14="http://schemas.microsoft.com/office/drawing/2010/main">
                <a:solidFill>
                  <a:srgbClr val="FFFFFF"/>
                </a:solidFill>
              </a14:hiddenFill>
            </a:ext>
          </a:extLst>
        </p:spPr>
      </p:pic>
      <p:pic>
        <p:nvPicPr>
          <p:cNvPr id="64526" name="Picture 14" descr="Image result for conkers"/>
          <p:cNvPicPr>
            <a:picLocks noChangeAspect="1" noChangeArrowheads="1"/>
          </p:cNvPicPr>
          <p:nvPr/>
        </p:nvPicPr>
        <p:blipFill rotWithShape="1">
          <a:blip r:embed="rId8">
            <a:extLst>
              <a:ext uri="{28A0092B-C50C-407E-A947-70E740481C1C}">
                <a14:useLocalDpi xmlns:a14="http://schemas.microsoft.com/office/drawing/2010/main" val="0"/>
              </a:ext>
            </a:extLst>
          </a:blip>
          <a:srcRect t="23060"/>
          <a:stretch/>
        </p:blipFill>
        <p:spPr bwMode="auto">
          <a:xfrm>
            <a:off x="4492940" y="975792"/>
            <a:ext cx="3909360" cy="16897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6199997"/>
      </p:ext>
    </p:extLst>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STFC_PowerPoint_template">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EABF215B8A3384E874FC40A3B0B2302" ma:contentTypeVersion="4" ma:contentTypeDescription="Create a new document." ma:contentTypeScope="" ma:versionID="f198c3dfa143f328b4bfb76fd905c4a6">
  <xsd:schema xmlns:xsd="http://www.w3.org/2001/XMLSchema" xmlns:xs="http://www.w3.org/2001/XMLSchema" xmlns:p="http://schemas.microsoft.com/office/2006/metadata/properties" xmlns:ns1="http://schemas.microsoft.com/sharepoint/v3" targetNamespace="http://schemas.microsoft.com/office/2006/metadata/properties" ma:root="true" ma:fieldsID="e66758ad48435124b95dc0df0729e68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LongProperties xmlns="http://schemas.microsoft.com/office/2006/metadata/long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43DFA70B-2EBB-489B-8E34-F6A10FA6853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7E48F0D-BF64-462E-8350-40C896A295A7}">
  <ds:schemaRefs>
    <ds:schemaRef ds:uri="http://schemas.microsoft.com/office/2006/metadata/longProperties"/>
  </ds:schemaRefs>
</ds:datastoreItem>
</file>

<file path=customXml/itemProps3.xml><?xml version="1.0" encoding="utf-8"?>
<ds:datastoreItem xmlns:ds="http://schemas.openxmlformats.org/officeDocument/2006/customXml" ds:itemID="{2AEDD1CD-9190-4F8F-B585-354F10A56AC8}">
  <ds:schemaRefs>
    <ds:schemaRef ds:uri="http://schemas.microsoft.com/sharepoint/v3/contenttype/forms"/>
  </ds:schemaRefs>
</ds:datastoreItem>
</file>

<file path=customXml/itemProps4.xml><?xml version="1.0" encoding="utf-8"?>
<ds:datastoreItem xmlns:ds="http://schemas.openxmlformats.org/officeDocument/2006/customXml" ds:itemID="{AC6BF692-193B-48BA-AF30-6338F4491B64}">
  <ds:schemaRefs>
    <ds:schemaRef ds:uri="http://purl.org/dc/terms/"/>
    <ds:schemaRef ds:uri="http://schemas.openxmlformats.org/package/2006/metadata/core-properties"/>
    <ds:schemaRef ds:uri="http://purl.org/dc/dcmitype/"/>
    <ds:schemaRef ds:uri="http://purl.org/dc/elements/1.1/"/>
    <ds:schemaRef ds:uri="http://schemas.microsoft.com/sharepoint/v3"/>
    <ds:schemaRef ds:uri="http://schemas.microsoft.com/office/2006/documentManagement/types"/>
    <ds:schemaRef ds:uri="http://schemas.microsoft.com/office/infopath/2007/PartnerControl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STFC_PowerPoint_template</Template>
  <TotalTime>22454</TotalTime>
  <Words>2738</Words>
  <Application>Microsoft Office PowerPoint</Application>
  <PresentationFormat>On-screen Show (4:3)</PresentationFormat>
  <Paragraphs>275</Paragraphs>
  <Slides>16</Slides>
  <Notes>15</Notes>
  <HiddenSlides>2</HiddenSlides>
  <MMClips>0</MMClips>
  <ScaleCrop>false</ScaleCrop>
  <HeadingPairs>
    <vt:vector size="4" baseType="variant">
      <vt:variant>
        <vt:lpstr>Theme</vt:lpstr>
      </vt:variant>
      <vt:variant>
        <vt:i4>2</vt:i4>
      </vt:variant>
      <vt:variant>
        <vt:lpstr>Slide Titles</vt:lpstr>
      </vt:variant>
      <vt:variant>
        <vt:i4>16</vt:i4>
      </vt:variant>
    </vt:vector>
  </HeadingPairs>
  <TitlesOfParts>
    <vt:vector size="18" baseType="lpstr">
      <vt:lpstr>STFC_PowerPoint_template</vt:lpstr>
      <vt:lpstr>1_Blank Presentation</vt:lpstr>
      <vt:lpstr>Materials</vt:lpstr>
      <vt:lpstr>Contents</vt:lpstr>
      <vt:lpstr>Particle Accelerators: Applications</vt:lpstr>
      <vt:lpstr>ISIS Neutron and Muon Source</vt:lpstr>
      <vt:lpstr>Microscopes</vt:lpstr>
      <vt:lpstr>Hidden shape: Rutherford Scattering</vt:lpstr>
      <vt:lpstr>Hidden shape: Rutherford Scattering</vt:lpstr>
      <vt:lpstr>ISIS Neutron and Muon Source</vt:lpstr>
      <vt:lpstr>Materials and microscopes</vt:lpstr>
      <vt:lpstr>Materials and microscopes</vt:lpstr>
      <vt:lpstr>Spider silk: Types of materials</vt:lpstr>
      <vt:lpstr>Spider silk: Types of materials</vt:lpstr>
      <vt:lpstr>Properties of materials</vt:lpstr>
      <vt:lpstr>Properties of materials</vt:lpstr>
      <vt:lpstr>Looking for clues</vt:lpstr>
      <vt:lpstr>Acrostic poem</vt:lpstr>
    </vt:vector>
  </TitlesOfParts>
  <Company>STFC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STFC Corporate PowerPoint Template</dc:title>
  <dc:creator>kw77</dc:creator>
  <cp:lastModifiedBy>Cunningham, Elizabeth (STFC,SO,PROG)</cp:lastModifiedBy>
  <cp:revision>99</cp:revision>
  <cp:lastPrinted>2018-07-30T14:07:51Z</cp:lastPrinted>
  <dcterms:created xsi:type="dcterms:W3CDTF">2012-07-12T11:46:55Z</dcterms:created>
  <dcterms:modified xsi:type="dcterms:W3CDTF">2018-08-01T08:22:12Z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
    <vt:lpwstr>Document</vt:lpwstr>
  </property>
  <property fmtid="{D5CDD505-2E9C-101B-9397-08002B2CF9AE}" pid="3" name="display_urn:schemas-microsoft-com:office:office#Editor">
    <vt:lpwstr>Summers, Karen (STFC,RAL,OBR)</vt:lpwstr>
  </property>
  <property fmtid="{D5CDD505-2E9C-101B-9397-08002B2CF9AE}" pid="4" name="xd_Signature">
    <vt:lpwstr/>
  </property>
  <property fmtid="{D5CDD505-2E9C-101B-9397-08002B2CF9AE}" pid="5" name="display_urn:schemas-microsoft-com:office:office#Author">
    <vt:lpwstr>Summers, Karen (STFC,RAL,OBR)</vt:lpwstr>
  </property>
  <property fmtid="{D5CDD505-2E9C-101B-9397-08002B2CF9AE}" pid="6" name="TemplateUrl">
    <vt:lpwstr/>
  </property>
  <property fmtid="{D5CDD505-2E9C-101B-9397-08002B2CF9AE}" pid="7" name="xd_ProgID">
    <vt:lpwstr/>
  </property>
  <property fmtid="{D5CDD505-2E9C-101B-9397-08002B2CF9AE}" pid="8" name="ContentTypeId">
    <vt:lpwstr>0x010100F731947B08D5984288BC8B16A979FF50</vt:lpwstr>
  </property>
</Properties>
</file>